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3.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6" r:id="rId1"/>
    <p:sldMasterId id="2147484455" r:id="rId2"/>
    <p:sldMasterId id="2147484536" r:id="rId3"/>
    <p:sldMasterId id="2147484563" r:id="rId4"/>
  </p:sldMasterIdLst>
  <p:notesMasterIdLst>
    <p:notesMasterId r:id="rId73"/>
  </p:notesMasterIdLst>
  <p:handoutMasterIdLst>
    <p:handoutMasterId r:id="rId74"/>
  </p:handoutMasterIdLst>
  <p:sldIdLst>
    <p:sldId id="319" r:id="rId5"/>
    <p:sldId id="320" r:id="rId6"/>
    <p:sldId id="340" r:id="rId7"/>
    <p:sldId id="343" r:id="rId8"/>
    <p:sldId id="322" r:id="rId9"/>
    <p:sldId id="334" r:id="rId10"/>
    <p:sldId id="335" r:id="rId11"/>
    <p:sldId id="336" r:id="rId12"/>
    <p:sldId id="337" r:id="rId13"/>
    <p:sldId id="338" r:id="rId14"/>
    <p:sldId id="309" r:id="rId15"/>
    <p:sldId id="260" r:id="rId16"/>
    <p:sldId id="261" r:id="rId17"/>
    <p:sldId id="262" r:id="rId18"/>
    <p:sldId id="263" r:id="rId19"/>
    <p:sldId id="264" r:id="rId20"/>
    <p:sldId id="265" r:id="rId21"/>
    <p:sldId id="266" r:id="rId22"/>
    <p:sldId id="298" r:id="rId23"/>
    <p:sldId id="299" r:id="rId24"/>
    <p:sldId id="300" r:id="rId25"/>
    <p:sldId id="310" r:id="rId26"/>
    <p:sldId id="267" r:id="rId27"/>
    <p:sldId id="268" r:id="rId28"/>
    <p:sldId id="269" r:id="rId29"/>
    <p:sldId id="270" r:id="rId30"/>
    <p:sldId id="301" r:id="rId31"/>
    <p:sldId id="311" r:id="rId32"/>
    <p:sldId id="271" r:id="rId33"/>
    <p:sldId id="272" r:id="rId34"/>
    <p:sldId id="273" r:id="rId35"/>
    <p:sldId id="274" r:id="rId36"/>
    <p:sldId id="275" r:id="rId37"/>
    <p:sldId id="276" r:id="rId38"/>
    <p:sldId id="302" r:id="rId39"/>
    <p:sldId id="303" r:id="rId40"/>
    <p:sldId id="277" r:id="rId41"/>
    <p:sldId id="331" r:id="rId42"/>
    <p:sldId id="278" r:id="rId43"/>
    <p:sldId id="279" r:id="rId44"/>
    <p:sldId id="280" r:id="rId45"/>
    <p:sldId id="281" r:id="rId46"/>
    <p:sldId id="282" r:id="rId47"/>
    <p:sldId id="283" r:id="rId48"/>
    <p:sldId id="284" r:id="rId49"/>
    <p:sldId id="285" r:id="rId50"/>
    <p:sldId id="304" r:id="rId51"/>
    <p:sldId id="305" r:id="rId52"/>
    <p:sldId id="306" r:id="rId53"/>
    <p:sldId id="307" r:id="rId54"/>
    <p:sldId id="312" r:id="rId55"/>
    <p:sldId id="286" r:id="rId56"/>
    <p:sldId id="287" r:id="rId57"/>
    <p:sldId id="288" r:id="rId58"/>
    <p:sldId id="289" r:id="rId59"/>
    <p:sldId id="314" r:id="rId60"/>
    <p:sldId id="290" r:id="rId61"/>
    <p:sldId id="291" r:id="rId62"/>
    <p:sldId id="292" r:id="rId63"/>
    <p:sldId id="293" r:id="rId64"/>
    <p:sldId id="308" r:id="rId65"/>
    <p:sldId id="316" r:id="rId66"/>
    <p:sldId id="294" r:id="rId67"/>
    <p:sldId id="296" r:id="rId68"/>
    <p:sldId id="318" r:id="rId69"/>
    <p:sldId id="295" r:id="rId70"/>
    <p:sldId id="342" r:id="rId71"/>
    <p:sldId id="324"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0" clrIdx="0"/>
  <p:cmAuthor id="1" name="Reviewer" initials="R"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72420" autoAdjust="0"/>
  </p:normalViewPr>
  <p:slideViewPr>
    <p:cSldViewPr>
      <p:cViewPr varScale="1">
        <p:scale>
          <a:sx n="74" d="100"/>
          <a:sy n="74" d="100"/>
        </p:scale>
        <p:origin x="-14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19800" y="0"/>
            <a:ext cx="836613" cy="274638"/>
          </a:xfrm>
          <a:prstGeom prst="rect">
            <a:avLst/>
          </a:prstGeom>
        </p:spPr>
        <p:txBody>
          <a:bodyPr vert="horz" lIns="91440" tIns="45720" rIns="91440" bIns="45720" rtlCol="0" anchor="b"/>
          <a:lstStyle>
            <a:lvl1pPr algn="r">
              <a:defRPr sz="1200">
                <a:latin typeface="Arial" charset="0"/>
                <a:cs typeface="+mn-cs"/>
              </a:defRPr>
            </a:lvl1pPr>
          </a:lstStyle>
          <a:p>
            <a:pPr>
              <a:defRPr/>
            </a:pPr>
            <a:r>
              <a:rPr lang="en-US" dirty="0"/>
              <a:t>9-</a:t>
            </a:r>
            <a:fld id="{BA943473-5828-43EE-99C7-14D5A7A1C268}" type="slidenum">
              <a:rPr lang="en-US"/>
              <a:pPr>
                <a:defRPr/>
              </a:pPr>
              <a:t>‹#›</a:t>
            </a:fld>
            <a:endParaRPr lang="en-US" dirty="0"/>
          </a:p>
        </p:txBody>
      </p:sp>
    </p:spTree>
    <p:extLst>
      <p:ext uri="{BB962C8B-B14F-4D97-AF65-F5344CB8AC3E}">
        <p14:creationId xmlns:p14="http://schemas.microsoft.com/office/powerpoint/2010/main" val="3301368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a:ln>
            <a:noFill/>
          </a:ln>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334000" y="0"/>
            <a:ext cx="1524000" cy="304800"/>
          </a:xfrm>
          <a:prstGeom prst="rect">
            <a:avLst/>
          </a:prstGeom>
        </p:spPr>
        <p:txBody>
          <a:bodyPr anchor="b"/>
          <a:lstStyle>
            <a:lvl1pPr algn="r">
              <a:defRPr sz="1200"/>
            </a:lvl1pPr>
          </a:lstStyle>
          <a:p>
            <a:pPr fontAlgn="auto">
              <a:spcBef>
                <a:spcPts val="0"/>
              </a:spcBef>
              <a:spcAft>
                <a:spcPts val="0"/>
              </a:spcAft>
              <a:defRPr/>
            </a:pPr>
            <a:r>
              <a:rPr lang="en-US" dirty="0" smtClean="0">
                <a:latin typeface="+mn-lt"/>
                <a:cs typeface="+mn-cs"/>
              </a:rPr>
              <a:t>9 - </a:t>
            </a:r>
            <a:fld id="{02AD6051-14A1-4E90-B91C-8D89300E7EDD}"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274410817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following information is available to reconcile Gucci’s book balance of cash with its bank statement cash balance as of December 31. Prepare the bank reconciliation for this company as of December 31. And we're given information related to several timing differences and errors. The majority of items on the bank reconciliation relate to timing differences; items that have been recorded either by the company or the bank, but have not yet been reflected in the other party's balance. The bank reconciliation adjusts for the timing differences. We begin with the bank statement balance, and then add items that have already been added to the book balance but not yet added to the bank balance. We deduct items that have already been subtracted from the book balance but have not yet been subtracted from the bank balance. This will give us the adjusted bank balance. The book balance may exclude some items that have already been recorded by the bank.</a:t>
            </a:r>
          </a:p>
        </p:txBody>
      </p:sp>
    </p:spTree>
    <p:extLst>
      <p:ext uri="{BB962C8B-B14F-4D97-AF65-F5344CB8AC3E}">
        <p14:creationId xmlns:p14="http://schemas.microsoft.com/office/powerpoint/2010/main" val="4247941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Many companies allow their customers to pay for products and services using third-party credit cards such as </a:t>
            </a:r>
            <a:r>
              <a:rPr lang="en-US" b="1" dirty="0" smtClean="0"/>
              <a:t>Visa</a:t>
            </a:r>
            <a:r>
              <a:rPr lang="en-US" dirty="0" smtClean="0"/>
              <a:t>, </a:t>
            </a:r>
            <a:r>
              <a:rPr lang="en-US" b="1" dirty="0" smtClean="0"/>
              <a:t>MasterCard</a:t>
            </a:r>
            <a:r>
              <a:rPr lang="en-US" dirty="0" smtClean="0"/>
              <a:t>, or </a:t>
            </a:r>
            <a:r>
              <a:rPr lang="en-US" b="1" dirty="0" smtClean="0"/>
              <a:t>American Express</a:t>
            </a:r>
            <a:r>
              <a:rPr lang="en-US" dirty="0" smtClean="0"/>
              <a:t>, and debit cards (also called ATM or bank cards). This practice gives customers the ability to make purchases without cash or checks. Once credit is established with a credit card company or bank, the customer does not have to open an account with each store. Customers using these cards can make single monthly payments instead of several payments to different creditors and can defer their payments.</a:t>
            </a:r>
          </a:p>
          <a:p>
            <a:endParaRPr lang="en-US" altLang="en-US" dirty="0" smtClean="0"/>
          </a:p>
          <a:p>
            <a:r>
              <a:rPr lang="en-US" dirty="0" smtClean="0"/>
              <a:t>Many sellers allow customers to use third-party credit cards and debit cards instead of granting credit directly for several reasons. First, the seller does not have to evaluate each customer’s credit standing or make decisions about who gets credit and how much. Second, the seller avoids the risk of extending credit to customers who cannot or do not pay. This risk is transferred to the card company. Third, the seller typically receives cash from the card company sooner than had it granted credit directly to customers. Fourth, a variety of credit options for customers offers a potential increase in sales volume. </a:t>
            </a:r>
          </a:p>
          <a:p>
            <a:endParaRPr lang="en-US" altLang="en-US" dirty="0" smtClean="0"/>
          </a:p>
        </p:txBody>
      </p:sp>
    </p:spTree>
    <p:extLst>
      <p:ext uri="{BB962C8B-B14F-4D97-AF65-F5344CB8AC3E}">
        <p14:creationId xmlns:p14="http://schemas.microsoft.com/office/powerpoint/2010/main" val="3774761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To illustrate, if TechCom has $100 of credit card sales with a 4% fee, and its $96 cash is received immediately on deposit, the entry is a </a:t>
            </a:r>
            <a:r>
              <a:rPr lang="en-US" altLang="en-US" dirty="0" smtClean="0">
                <a:ea typeface="ＭＳ Ｐゴシック" pitchFamily="34" charset="-128"/>
              </a:rPr>
              <a:t>credit to Sales for the entire amount of the sale of $100. However, TechCom will debit Cash for $96, which represents how much cash they will collect from the bank. The difference of $4 is the 4% fee that TechCom must pay for allowing customers to use the third-party credit card.  The $4 will be debited to Credit Card Expense.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71648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588"/>
              </a:spcBef>
              <a:buClr>
                <a:schemeClr val="accent1"/>
              </a:buClr>
              <a:buSzPct val="70000"/>
            </a:pPr>
            <a:r>
              <a:rPr lang="en-US" dirty="0" smtClean="0"/>
              <a:t>However, if instead TechCom must remit electronically the credit card sales receipts to the credit card company and wait for the $96 cash payment, the first entry on the date of sale is a </a:t>
            </a:r>
            <a:r>
              <a:rPr lang="en-US" altLang="en-US" dirty="0" smtClean="0">
                <a:ea typeface="ＭＳ Ｐゴシック" pitchFamily="34" charset="-128"/>
                <a:cs typeface="Arial" pitchFamily="34" charset="0"/>
              </a:rPr>
              <a:t>credit to Sales for the entire amount of the sale of $100 and a debit to Accounts Receivable for $96, which represents how much cash it will ultimately collect from the credit card company, and a debit of $4 to Credit Card Expense. The $4 fee is what TechCom must pay for allowing customers to use the third-party credit card. </a:t>
            </a:r>
            <a:r>
              <a:rPr lang="en-US" dirty="0" smtClean="0"/>
              <a:t>When cash is later received from the credit card company, usually through electronic funds transfer, the entry is a</a:t>
            </a:r>
            <a:r>
              <a:rPr lang="en-US" altLang="en-US" dirty="0" smtClean="0">
                <a:ea typeface="ＭＳ Ｐゴシック" pitchFamily="34" charset="-128"/>
              </a:rPr>
              <a:t> debit to Cash and a credit to Accounts Receivable for $96.</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38306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Many companies allow their credit customers to make periodic payments over several months. For example, </a:t>
            </a:r>
            <a:r>
              <a:rPr lang="en-US" b="1" dirty="0" smtClean="0"/>
              <a:t>Ford Motor Company </a:t>
            </a:r>
            <a:r>
              <a:rPr lang="en-US" dirty="0" smtClean="0"/>
              <a:t>reports more than $70 billion in installment receivables. The seller refers to such assets as </a:t>
            </a:r>
            <a:r>
              <a:rPr lang="en-US" i="1" dirty="0" smtClean="0"/>
              <a:t>installment accounts </a:t>
            </a:r>
            <a:r>
              <a:rPr lang="en-US" dirty="0" smtClean="0"/>
              <a:t>(or </a:t>
            </a:r>
            <a:r>
              <a:rPr lang="en-US" i="1" dirty="0" smtClean="0"/>
              <a:t>finance</a:t>
            </a:r>
            <a:r>
              <a:rPr lang="en-US" dirty="0" smtClean="0"/>
              <a:t>) </a:t>
            </a:r>
            <a:r>
              <a:rPr lang="en-US" i="1" dirty="0" smtClean="0"/>
              <a:t>receivable, </a:t>
            </a:r>
            <a:r>
              <a:rPr lang="en-US" dirty="0" smtClean="0"/>
              <a:t>which are amounts owed by customers from credit sales for which payment is required in periodic amounts over an extended time period. Source documents for installment accounts receivable include sales slips or invoices describing the sales transactions. The customer is usually charged interest. Although installment accounts receivable can have credit periods of more than one year, they are classified as current assets if the seller regularly offers customers such terms.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Slides.</a:t>
            </a:r>
            <a:endParaRPr lang="en-US" altLang="en-US" sz="1200" dirty="0" smtClean="0">
              <a:ea typeface="ＭＳ Ｐゴシック" pitchFamily="34" charset="-128"/>
            </a:endParaRPr>
          </a:p>
          <a:p>
            <a:endParaRPr lang="en-US" dirty="0" smtClean="0"/>
          </a:p>
        </p:txBody>
      </p:sp>
    </p:spTree>
    <p:extLst>
      <p:ext uri="{BB962C8B-B14F-4D97-AF65-F5344CB8AC3E}">
        <p14:creationId xmlns:p14="http://schemas.microsoft.com/office/powerpoint/2010/main" val="290790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small retailer allows customers to use two different credit cards in charging purchases. With the AA Bank Card, the retailer receives an immediate credit to its account when it deposits sales receipts. AA Bank assesses a 5% service charge for credit card sales. The second credit card that the retailer accepts is the VIZA Card. The retailer sends its accumulated receipts to VIZA on a weekly basis and is paid by VIZA about a week later. VIZA assesses a 3% charge on sales for using its card. Prepare journal entries to record the following selected credit card transactions for the retailer. (The retailer uses the perpetual inventory system for recording sales.) </a:t>
            </a:r>
          </a:p>
        </p:txBody>
      </p:sp>
    </p:spTree>
    <p:extLst>
      <p:ext uri="{BB962C8B-B14F-4D97-AF65-F5344CB8AC3E}">
        <p14:creationId xmlns:p14="http://schemas.microsoft.com/office/powerpoint/2010/main" val="511252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 Jan. 2 - Sold merchandise for $1,000 (that had cost $600) and accepted the customer’s AA Bank Card. The AA receipts are immediately deposited in the retailer’s bank account. We record the $1,000 sale by crediting Sales for $1,000. This revenue is immediately matched with an expense, Credit card expense, equal to 5% of the sales, $50. And because the amount is immediately deposited in the retailer's bank account, we debit Cash for the balance, $950. The retailer is using the perpetual inventory system, so cost of goods sold is calculated at the time of the sale; debit Cost of goods sold, $600, and credit Merchandise inventory.</a:t>
            </a:r>
          </a:p>
          <a:p>
            <a:endParaRPr lang="en-US" dirty="0" smtClean="0"/>
          </a:p>
        </p:txBody>
      </p:sp>
    </p:spTree>
    <p:extLst>
      <p:ext uri="{BB962C8B-B14F-4D97-AF65-F5344CB8AC3E}">
        <p14:creationId xmlns:p14="http://schemas.microsoft.com/office/powerpoint/2010/main" val="391998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 Jan. 6 - Merchandise was sold for $400 (that had cost $300) and accepted the customer's VIZA card. Again we credit Sales for the amount of the sale, $400. Credit card expense is recorded at the time of the sale, equal to the fee; 3% of sales; or $12. But unlike the January 2 journal entry, where the remainder was debited to the Cash account, we debit Accounts receivable - VIZA, as the amount will be received about a week later. Cost of goods sold is recorded at the time of the sale, debiting Cost of goods sold, $300, and crediting Merchandise inventory.</a:t>
            </a:r>
          </a:p>
          <a:p>
            <a:endParaRPr lang="en-US" dirty="0" smtClean="0"/>
          </a:p>
          <a:p>
            <a:r>
              <a:rPr lang="en-US" dirty="0" smtClean="0"/>
              <a:t>On Jan. 16 - VIZA’s check was received for the January 6 billing, less the service charge. The journal entry is the collection of an account receivable; debit Cash for the balance due, $388, and credit Accounts Receivable.</a:t>
            </a:r>
          </a:p>
          <a:p>
            <a:endParaRPr lang="en-US" dirty="0" smtClean="0"/>
          </a:p>
        </p:txBody>
      </p:sp>
    </p:spTree>
    <p:extLst>
      <p:ext uri="{BB962C8B-B14F-4D97-AF65-F5344CB8AC3E}">
        <p14:creationId xmlns:p14="http://schemas.microsoft.com/office/powerpoint/2010/main" val="1142309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457955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a company directly grants credit to its customers, it expects that some customers will not pay what they promised. The accounts of these customers are </a:t>
            </a:r>
            <a:r>
              <a:rPr lang="en-US" i="1" dirty="0" smtClean="0"/>
              <a:t>uncollectible accounts, </a:t>
            </a:r>
            <a:r>
              <a:rPr lang="en-US" dirty="0" smtClean="0"/>
              <a:t>commonly called </a:t>
            </a:r>
            <a:r>
              <a:rPr lang="en-US" b="1" dirty="0" smtClean="0"/>
              <a:t>bad debts. </a:t>
            </a:r>
            <a:r>
              <a:rPr lang="en-US" dirty="0" smtClean="0"/>
              <a:t>The total amount of uncollectible accounts is an expense of selling on credit. Why do companies sell on credit if they expect some accounts to be uncollectible? The answer is that companies believe that granting credit will increase total sales and net income enough to offset bad debts. Companies use two methods to account for uncollectible accounts: (1) direct write-off method and (2) allowance method. </a:t>
            </a:r>
          </a:p>
        </p:txBody>
      </p:sp>
    </p:spTree>
    <p:extLst>
      <p:ext uri="{BB962C8B-B14F-4D97-AF65-F5344CB8AC3E}">
        <p14:creationId xmlns:p14="http://schemas.microsoft.com/office/powerpoint/2010/main" val="108996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smtClean="0"/>
              <a:t>direct write-off method </a:t>
            </a:r>
            <a:r>
              <a:rPr lang="en-US" dirty="0" smtClean="0"/>
              <a:t>of accounting for bad debts records the loss from an uncollectible account receivable when it is determined to be uncollectible. No attempt is made to predict bad debts expense. To illustrate, if TechCom determines on January 23 that it cannot collect $520 owed to it by its customer J. Kent, it recognizes the loss using the direct write-off method as shown in this slide.</a:t>
            </a:r>
          </a:p>
          <a:p>
            <a:r>
              <a:rPr lang="en-US" dirty="0" smtClean="0"/>
              <a:t>The debit in this entry charges the uncollectible amount directly to the current period’s Bad Debts Expense account. The credit removes its balance from the Accounts Receivable account in the general ledger (and its subsidiary ledger).</a:t>
            </a:r>
          </a:p>
          <a:p>
            <a:r>
              <a:rPr lang="en-US" dirty="0" smtClean="0"/>
              <a:t/>
            </a:r>
            <a:br>
              <a:rPr lang="en-US" dirty="0" smtClean="0"/>
            </a:br>
            <a:r>
              <a:rPr lang="en-US" dirty="0" smtClean="0"/>
              <a:t>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42582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 reconcile the balance, we add in any items that have already been added to the bank balance but have not yet been added to the book balance, and then deduct items that have already been subtracted from the bank balance, but not yet subtracted from the book balance.</a:t>
            </a:r>
          </a:p>
          <a:p>
            <a:r>
              <a:rPr lang="en-US" dirty="0" smtClean="0"/>
              <a:t>The adjusted bank balance should always equal the adjusted book balance. Occasionally, there will be an error made by either the bank or the company. In the case of an error, whichever party made the error will show the correction as an adjustment.</a:t>
            </a:r>
          </a:p>
          <a:p>
            <a:endParaRPr lang="en-US" dirty="0" smtClean="0"/>
          </a:p>
        </p:txBody>
      </p:sp>
    </p:spTree>
    <p:extLst>
      <p:ext uri="{BB962C8B-B14F-4D97-AF65-F5344CB8AC3E}">
        <p14:creationId xmlns:p14="http://schemas.microsoft.com/office/powerpoint/2010/main" val="651191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Although uncommon, sometimes an account written off is later collected. This can be due to factors such as continual collection efforts or a customer’s good fortune. If the account of J. Kent that was written off directly to Bad Debts Expense is later collected in full, the two entries in this slide record this recovery.</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693714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smtClean="0"/>
              <a:t>matching (expense recognition) principle </a:t>
            </a:r>
            <a:r>
              <a:rPr lang="en-US" dirty="0" smtClean="0"/>
              <a:t>requires expenses to be reported in the same accounting period as the sales they helped produce. This means that if extending credit to customers helped produce sales, the bad debts expense linked to those sales is matched and reported in the same period. The direct write-off method usually does </a:t>
            </a:r>
            <a:r>
              <a:rPr lang="en-US" i="1" dirty="0" smtClean="0"/>
              <a:t>not </a:t>
            </a:r>
            <a:r>
              <a:rPr lang="en-US" dirty="0" smtClean="0"/>
              <a:t>best match sales and expenses because bad debts expense is not recorded until an account becomes uncollectible, which often occurs in a period after that of the credit sale. To match bad debts expense with the sales it produces therefore requires a company to estimate future uncollectibles.</a:t>
            </a:r>
          </a:p>
          <a:p>
            <a:endParaRPr lang="en-US" altLang="en-US" dirty="0" smtClean="0"/>
          </a:p>
          <a:p>
            <a:r>
              <a:rPr lang="en-US" dirty="0" smtClean="0"/>
              <a:t>The </a:t>
            </a:r>
            <a:r>
              <a:rPr lang="en-US" b="1" dirty="0" smtClean="0"/>
              <a:t>materiality constraint </a:t>
            </a:r>
            <a:r>
              <a:rPr lang="en-US" dirty="0" smtClean="0"/>
              <a:t>states that an amount can be ignored if its effect on the financial statements is unimportant to users’ business decisions. The materiality constraint permits the use of the direct write-off method when bad debts expenses are very small in relation to a company’s other financial statement items such as sales and net income.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a:t>
            </a:r>
            <a:endParaRPr lang="en-US" altLang="en-US" sz="1200" dirty="0" smtClean="0">
              <a:ea typeface="ＭＳ Ｐゴシック" pitchFamily="34" charset="-128"/>
            </a:endParaRPr>
          </a:p>
          <a:p>
            <a:endParaRPr lang="en-US" dirty="0" smtClean="0"/>
          </a:p>
          <a:p>
            <a:endParaRPr lang="en-US" altLang="en-US" dirty="0" smtClean="0"/>
          </a:p>
          <a:p>
            <a:endParaRPr lang="en-US" altLang="en-US" dirty="0" smtClean="0">
              <a:ea typeface="ＭＳ Ｐゴシック" pitchFamily="34" charset="-128"/>
            </a:endParaRPr>
          </a:p>
        </p:txBody>
      </p:sp>
    </p:spTree>
    <p:extLst>
      <p:ext uri="{BB962C8B-B14F-4D97-AF65-F5344CB8AC3E}">
        <p14:creationId xmlns:p14="http://schemas.microsoft.com/office/powerpoint/2010/main" val="1644648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retailer applies the direct write-off method in accounting for uncollectible accounts. Prepare journal entries to record the following selected transactions. </a:t>
            </a:r>
          </a:p>
          <a:p>
            <a:r>
              <a:rPr lang="en-US" dirty="0" smtClean="0"/>
              <a:t>Feb. 14 - The retailer determines that it cannot collect $400 of its accounts receivable from a customer named ZZZ Company. Under the direct write-off method, when an account is determined to be uncollectible, the journal entry debits the expense account, Bad debts expense, and credits Accounts receivable for the amount that's uncollectible; in this case, $400. </a:t>
            </a:r>
          </a:p>
          <a:p>
            <a:r>
              <a:rPr lang="en-US" dirty="0" smtClean="0"/>
              <a:t>Apr. 1 - ZZZ Company unexpectedly pays its account in full to the retailer, which then records its recovery of this bad debt. On April 1, we reinstate the account receivable, reversing the write-off from February 14; debit Accounts receivable and credit Bad debts expense. Now that the account has been reestablished, we collect the account receivable, debiting Cash and crediting Accounts receivable. The advantage of the direct write-off method is simply that it's easy. If the amount of bad debts expense is material, Generally Accepted Accounting Principles do not allow the use of the direct write-off method.</a:t>
            </a:r>
          </a:p>
          <a:p>
            <a:endParaRPr lang="en-US" dirty="0" smtClean="0"/>
          </a:p>
        </p:txBody>
      </p:sp>
    </p:spTree>
    <p:extLst>
      <p:ext uri="{BB962C8B-B14F-4D97-AF65-F5344CB8AC3E}">
        <p14:creationId xmlns:p14="http://schemas.microsoft.com/office/powerpoint/2010/main" val="3920056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547334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p:txBody>
          <a:bodyPr/>
          <a:lstStyle/>
          <a:p>
            <a:pPr>
              <a:defRPr/>
            </a:pPr>
            <a:r>
              <a:rPr lang="en-US" dirty="0" smtClean="0"/>
              <a:t>The </a:t>
            </a:r>
            <a:r>
              <a:rPr lang="en-US" b="1" dirty="0" smtClean="0"/>
              <a:t>allowance method </a:t>
            </a:r>
            <a:r>
              <a:rPr lang="en-US" dirty="0" smtClean="0"/>
              <a:t>of accounting for bad debts matches the </a:t>
            </a:r>
            <a:r>
              <a:rPr lang="en-US" i="1" dirty="0" smtClean="0"/>
              <a:t>estimated </a:t>
            </a:r>
            <a:r>
              <a:rPr lang="en-US" dirty="0" smtClean="0"/>
              <a:t>loss from uncollectible accounts receivable against the sales they helped produce. We must use estimated losses because when sales occur, management does not know which customers will not pay their bills. This means that at the end of each period, the allowance method requires an estimate of the total bad debts expected to result from that period’s sales. This method has two advantages over the direct write-off method: </a:t>
            </a:r>
          </a:p>
          <a:p>
            <a:pPr marL="228600" indent="-228600">
              <a:buFontTx/>
              <a:buAutoNum type="arabicParenBoth"/>
              <a:defRPr/>
            </a:pPr>
            <a:r>
              <a:rPr lang="en-US" dirty="0" smtClean="0"/>
              <a:t>it records estimated bad debts expense in the period when the related sales are recorded and</a:t>
            </a:r>
          </a:p>
          <a:p>
            <a:pPr marL="228600" indent="-228600">
              <a:buFontTx/>
              <a:buAutoNum type="arabicParenBoth"/>
              <a:defRPr/>
            </a:pPr>
            <a:r>
              <a:rPr lang="en-US" dirty="0" smtClean="0"/>
              <a:t>it reports accounts receivable on the balance sheet at the estimated amount of cash to be collected.</a:t>
            </a:r>
          </a:p>
          <a:p>
            <a:pPr>
              <a:defRPr/>
            </a:pPr>
            <a:endParaRPr lang="en-US" dirty="0" smtClean="0"/>
          </a:p>
        </p:txBody>
      </p:sp>
    </p:spTree>
    <p:extLst>
      <p:ext uri="{BB962C8B-B14F-4D97-AF65-F5344CB8AC3E}">
        <p14:creationId xmlns:p14="http://schemas.microsoft.com/office/powerpoint/2010/main" val="1238162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p:txBody>
          <a:bodyPr>
            <a:normAutofit/>
          </a:bodyPr>
          <a:lstStyle/>
          <a:p>
            <a:r>
              <a:rPr lang="en-US" sz="1200" kern="1200" dirty="0" smtClean="0">
                <a:solidFill>
                  <a:schemeClr val="tx1"/>
                </a:solidFill>
                <a:latin typeface="+mn-lt"/>
                <a:ea typeface="+mn-ea"/>
                <a:cs typeface="+mn-cs"/>
              </a:rPr>
              <a:t>The allowance method estimates bad debts expense at the end of each accounting period and records it with an adjusting entry. TechCom, for instance, had credit sales of $300,000 during its first year of operations. At the end of the first year, $20,000 of credit sales remained uncollected. Based on the experience of similar businesses, TechCom estimated that $1,500 of its accounts receivable would be uncollectible. This estimated expense is recorded with the adjusting entry shown in this slide.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estimated bad debts expense of $1,500 is reported on the income statement (as either a selling expense or an administrative expense) and offsets the $300,000 credit sales it helped produce. The </a:t>
            </a:r>
            <a:r>
              <a:rPr lang="en-US" sz="1200" b="1" kern="1200" dirty="0" smtClean="0">
                <a:solidFill>
                  <a:schemeClr val="tx1"/>
                </a:solidFill>
                <a:latin typeface="+mn-lt"/>
                <a:ea typeface="+mn-ea"/>
                <a:cs typeface="+mn-cs"/>
              </a:rPr>
              <a:t>Allowance for Doubtful Accounts </a:t>
            </a:r>
            <a:r>
              <a:rPr lang="en-US" sz="1200" kern="1200" dirty="0" smtClean="0">
                <a:solidFill>
                  <a:schemeClr val="tx1"/>
                </a:solidFill>
                <a:latin typeface="+mn-lt"/>
                <a:ea typeface="+mn-ea"/>
                <a:cs typeface="+mn-cs"/>
              </a:rPr>
              <a:t>is a contra asset account. A contra account is used instead of reducing accounts receivable directly because at the time of the adjusting entry, the company does not know which customers will not pay. After the bad debts adjusting entry is posted, TechCom’s account balances (in T-account form) for Accounts Receivable and its Allowance for Doubtful Accounts are as shown at the bottom of this slide.</a:t>
            </a:r>
          </a:p>
          <a:p>
            <a:pPr>
              <a:defRPr/>
            </a:pPr>
            <a:endParaRPr lang="en-US" dirty="0" smtClean="0">
              <a:ea typeface="ＭＳ Ｐゴシック" pitchFamily="34" charset="-128"/>
            </a:endParaRPr>
          </a:p>
        </p:txBody>
      </p:sp>
    </p:spTree>
    <p:extLst>
      <p:ext uri="{BB962C8B-B14F-4D97-AF65-F5344CB8AC3E}">
        <p14:creationId xmlns:p14="http://schemas.microsoft.com/office/powerpoint/2010/main" val="1520260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Allowance for Doubtful Accounts credit balance of $1,500 has the effect of reducing accounts receivable to its estimated realizable value. </a:t>
            </a:r>
            <a:r>
              <a:rPr lang="en-US" b="1" dirty="0" smtClean="0"/>
              <a:t>Realizable value </a:t>
            </a:r>
            <a:r>
              <a:rPr lang="en-US" dirty="0" smtClean="0"/>
              <a:t>refers to the expected proceeds from converting an asset into cash. Although credit customers owe $20,000 to TechCom, only $18,500 is expected to be realized in cash collections from these customers. (TechCom continues to bill its customers a total of $20,000, the amounts from the subsidiary ledger.) In the balance sheet, the Allowance for Doubtful Accounts is subtracted from Accounts Receivable and is often reported as shown here.</a:t>
            </a:r>
          </a:p>
          <a:p>
            <a:endParaRPr lang="en-US" altLang="en-US" dirty="0" smtClean="0"/>
          </a:p>
        </p:txBody>
      </p:sp>
    </p:spTree>
    <p:extLst>
      <p:ext uri="{BB962C8B-B14F-4D97-AF65-F5344CB8AC3E}">
        <p14:creationId xmlns:p14="http://schemas.microsoft.com/office/powerpoint/2010/main" val="3829654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specific accounts are identified as uncollectible, they are written off against the Allowance for Doubtful Accounts. To illustrate, TechCom decides that J. Kent’s $520 account is uncollectible and makes the above entry to write it off.</a:t>
            </a:r>
          </a:p>
          <a:p>
            <a:endParaRPr lang="en-US" altLang="en-US" dirty="0" smtClean="0"/>
          </a:p>
          <a:p>
            <a:r>
              <a:rPr lang="en-US" dirty="0" smtClean="0"/>
              <a:t>Posting this write-off entry to the Accounts Receivable account removes the amount of the bad debt from the general ledger (it is also posted to the accounts receivable subsidiary ledger). The general ledger accounts now appear as shown (assuming no other transactions affecting these accounts).</a:t>
            </a:r>
          </a:p>
          <a:p>
            <a:endParaRPr lang="en-US" altLang="en-US" dirty="0" smtClean="0"/>
          </a:p>
          <a:p>
            <a:endParaRPr lang="en-US" altLang="en-US" dirty="0" smtClean="0">
              <a:ea typeface="ＭＳ Ｐゴシック" pitchFamily="34" charset="-128"/>
            </a:endParaRPr>
          </a:p>
        </p:txBody>
      </p:sp>
    </p:spTree>
    <p:extLst>
      <p:ext uri="{BB962C8B-B14F-4D97-AF65-F5344CB8AC3E}">
        <p14:creationId xmlns:p14="http://schemas.microsoft.com/office/powerpoint/2010/main" val="314086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write-off does </a:t>
            </a:r>
            <a:r>
              <a:rPr lang="en-US" i="1" dirty="0" smtClean="0"/>
              <a:t>not </a:t>
            </a:r>
            <a:r>
              <a:rPr lang="en-US" dirty="0" smtClean="0"/>
              <a:t>affect the realizable value of accounts receivable as shown in this slide. Neither total assets nor net income is affected by the write-off of a specific account. Instead, both assets and net income are affected in the period when bad debts expense is predicted and recorded with an adjusting entry.</a:t>
            </a:r>
          </a:p>
          <a:p>
            <a:endParaRPr lang="en-US" altLang="en-US" dirty="0" smtClean="0">
              <a:ea typeface="ＭＳ Ｐゴシック" pitchFamily="34" charset="-128"/>
            </a:endParaRPr>
          </a:p>
        </p:txBody>
      </p:sp>
    </p:spTree>
    <p:extLst>
      <p:ext uri="{BB962C8B-B14F-4D97-AF65-F5344CB8AC3E}">
        <p14:creationId xmlns:p14="http://schemas.microsoft.com/office/powerpoint/2010/main" val="2194154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a customer fails to pay and the account is written off as uncollectible, his or her credit standing is jeopardized. To help restore credit standing, a customer sometimes volunteers to pay all or part of the amount owed. A company makes two entries when collecting an account previously written off by the allowance method. The first is to reverse the write-off and reinstate the customer’s account. The second entry records the collection of the reinstated account as illustrated here.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Slides.</a:t>
            </a:r>
            <a:endParaRPr lang="en-US" altLang="en-US" sz="1200" dirty="0" smtClean="0">
              <a:ea typeface="ＭＳ Ｐゴシック" pitchFamily="34" charset="-128"/>
            </a:endParaRPr>
          </a:p>
          <a:p>
            <a:endParaRPr lang="en-US" dirty="0" smtClean="0"/>
          </a:p>
        </p:txBody>
      </p:sp>
    </p:spTree>
    <p:extLst>
      <p:ext uri="{BB962C8B-B14F-4D97-AF65-F5344CB8AC3E}">
        <p14:creationId xmlns:p14="http://schemas.microsoft.com/office/powerpoint/2010/main" val="165992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December 31 cash balance according to the accounting records is $1,610, and the bank statement cash balance for that date is $1,900. Gucci’s December 31 daily cash receipts of $800 were placed in the bank’s night depository on December 31, but do not appear on the December 31 bank statement. This $800 has already been added to the book balance, but has not yet been added to the bank balance. We add this amount as a reconciling item; deposit in transit of $800. Check No. 6273 for $400 and Check No. 6282 for $100, both written and entered in the accounting records in December, are not among the canceled checks. Both of these amounts have already been subtracted in the calculation of the book balance.</a:t>
            </a:r>
          </a:p>
          <a:p>
            <a:endParaRPr lang="en-US" dirty="0" smtClean="0"/>
          </a:p>
          <a:p>
            <a:r>
              <a:rPr lang="en-US" dirty="0" smtClean="0"/>
              <a:t>Checks that have not yet cleared the bank are called "outstanding checks,” and are recorded as deductions from the bank balance until the checks clear. We subtract both checks; No. 6273 for $400, and No. 6282 for $100.</a:t>
            </a:r>
          </a:p>
          <a:p>
            <a:endParaRPr lang="en-US" dirty="0" smtClean="0"/>
          </a:p>
          <a:p>
            <a:r>
              <a:rPr lang="en-US" dirty="0" smtClean="0"/>
              <a:t>Two checks, No. 6231 for $2,000 and No. 6242 for $200, were outstanding on the most recent November 30 reconciliation. Check No. 6231 is listed with the December canceled checks, but Check No. 6242 is not. Once a check is listed as an outstanding check, it stays on the reconciliation until it clears the bank. Since Check No. 6231 has now cleared the bank, it is no longer a reconciling item. Check No. 6242 has not yet cleared the bank; it remains a reconciling item.</a:t>
            </a:r>
          </a:p>
          <a:p>
            <a:endParaRPr lang="en-US" dirty="0" smtClean="0"/>
          </a:p>
        </p:txBody>
      </p:sp>
    </p:spTree>
    <p:extLst>
      <p:ext uri="{BB962C8B-B14F-4D97-AF65-F5344CB8AC3E}">
        <p14:creationId xmlns:p14="http://schemas.microsoft.com/office/powerpoint/2010/main" val="573122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retailer applies the allowance method in accounting for uncollectible accounts. Prepare journal entries to record its following selected transactions.</a:t>
            </a:r>
          </a:p>
          <a:p>
            <a:endParaRPr lang="en-US" dirty="0" smtClean="0"/>
          </a:p>
        </p:txBody>
      </p:sp>
    </p:spTree>
    <p:extLst>
      <p:ext uri="{BB962C8B-B14F-4D97-AF65-F5344CB8AC3E}">
        <p14:creationId xmlns:p14="http://schemas.microsoft.com/office/powerpoint/2010/main" val="2001255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12/31/20X1 - The retailer estimates $3,000 of its accounts receivable are uncollectible. Under the allowance method, as a year-end adjusting entry, we debit the income statement account, Bad debts expense, for the estimated amount that's uncollectible, $3,000, and we credit the contra asset account, Allowance for doubtful accounts. This transaction reduces the net realizable value of the receivables to be reported on the December 31, 20X1 balance sheet and records an expense, Bad debts expense, in the same time period as the sale.</a:t>
            </a:r>
          </a:p>
          <a:p>
            <a:r>
              <a:rPr lang="en-US" dirty="0" smtClean="0"/>
              <a:t> </a:t>
            </a:r>
          </a:p>
          <a:p>
            <a:r>
              <a:rPr lang="en-US" dirty="0" smtClean="0"/>
              <a:t>On February 14, 20X2, the retailer determines that it cannot collect $400 of its accounts receivable from a customer named ZZZ Company. Under the allowance method, when an account is deemed uncollectible, we debit Allowance for doubtful accounts for the uncollectible amount, $400, and credit Accounts receivable. The journal entry for the write-off has no effect on the carrying value of the receivables, as we're debiting one portion of accounts receivable, and crediting another.</a:t>
            </a:r>
          </a:p>
          <a:p>
            <a:endParaRPr lang="en-US" dirty="0" smtClean="0"/>
          </a:p>
          <a:p>
            <a:r>
              <a:rPr lang="en-US" dirty="0" smtClean="0"/>
              <a:t>4/1/20X2 - ZZZ Company unexpectedly pays its account in full to the retailer, which then records its recovery of this bad debt. The first step whenever a bad debt is collected is to reverse the write-off. The journal entry on April 1 is a debit to Accounts receivable and a credit to Allowance for doubtful accounts. This journal entry, just like the write-off, has no affect on the net realizable value of the receivables. The second step is to record the collection of the account receivable; debit Cash and credit Accounts receivable.</a:t>
            </a:r>
          </a:p>
          <a:p>
            <a:endParaRPr lang="en-US" dirty="0" smtClean="0"/>
          </a:p>
        </p:txBody>
      </p:sp>
    </p:spTree>
    <p:extLst>
      <p:ext uri="{BB962C8B-B14F-4D97-AF65-F5344CB8AC3E}">
        <p14:creationId xmlns:p14="http://schemas.microsoft.com/office/powerpoint/2010/main" val="1692096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 The allowance method requires an estimate of bad debts expense to prepare an adjusting entry at the end of each accounting period. There are two common methods. One is based on the income statement relation between bad debts expense and sales. The second is based on the balance sheet relation between accounts receivable and the allowance for doubtful accounts.</a:t>
            </a:r>
          </a:p>
          <a:p>
            <a:pPr marL="218094" indent="-218094">
              <a:defRPr/>
            </a:pPr>
            <a:endParaRPr lang="en-US" dirty="0" smtClean="0">
              <a:ea typeface="ＭＳ Ｐゴシック" pitchFamily="34" charset="-128"/>
            </a:endParaRPr>
          </a:p>
        </p:txBody>
      </p:sp>
    </p:spTree>
    <p:extLst>
      <p:ext uri="{BB962C8B-B14F-4D97-AF65-F5344CB8AC3E}">
        <p14:creationId xmlns:p14="http://schemas.microsoft.com/office/powerpoint/2010/main" val="838002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This diagram summarizes the principles guiding all three estimation methods and their focus of analysis. Percent of sales, with its income statement focus, does a good job at matching bad debts expense with sales. The accounts receivable methods, with their balance sheet focus, do a better job at reporting accounts receivable at realizable value.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Slides.</a:t>
            </a:r>
            <a:endParaRPr lang="en-US" altLang="en-US" sz="1200" dirty="0" smtClean="0">
              <a:ea typeface="ＭＳ Ｐゴシック" pitchFamily="34" charset="-128"/>
            </a:endParaRPr>
          </a:p>
          <a:p>
            <a:endParaRPr lang="en-US" dirty="0" smtClean="0"/>
          </a:p>
        </p:txBody>
      </p:sp>
    </p:spTree>
    <p:extLst>
      <p:ext uri="{BB962C8B-B14F-4D97-AF65-F5344CB8AC3E}">
        <p14:creationId xmlns:p14="http://schemas.microsoft.com/office/powerpoint/2010/main" val="13996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i="1" dirty="0" smtClean="0"/>
              <a:t>percent of sales method, </a:t>
            </a:r>
            <a:r>
              <a:rPr lang="en-US" dirty="0" smtClean="0"/>
              <a:t>also referred to as the </a:t>
            </a:r>
            <a:r>
              <a:rPr lang="en-US" i="1" dirty="0" smtClean="0"/>
              <a:t>income statement method, </a:t>
            </a:r>
            <a:r>
              <a:rPr lang="en-US" dirty="0" smtClean="0"/>
              <a:t>is based on the idea that a given percent of a company’s credit sales for the period is uncollectible. </a:t>
            </a:r>
          </a:p>
          <a:p>
            <a:endParaRPr lang="en-US" altLang="en-US" dirty="0" smtClean="0"/>
          </a:p>
          <a:p>
            <a:r>
              <a:rPr lang="en-US" altLang="en-US" dirty="0" smtClean="0">
                <a:ea typeface="ＭＳ Ｐゴシック" pitchFamily="34" charset="-128"/>
              </a:rPr>
              <a:t>When using the Percent of Sales Method, the estimate at the end of the period is determined by taking current period sales and multiplying by an established bad debt percentage. The bad debt percentage is determined based on past history of the company and current economic trends. Also, the sales transactions included in this computation are typically only the credit sales. There are no collection issues to consider for cash sales transactions. </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3821350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i="1" dirty="0" smtClean="0"/>
              <a:t>percent of sales method, </a:t>
            </a:r>
            <a:r>
              <a:rPr lang="en-US" dirty="0" smtClean="0"/>
              <a:t>also referred to as the </a:t>
            </a:r>
            <a:r>
              <a:rPr lang="en-US" i="1" dirty="0" smtClean="0"/>
              <a:t>income statement method, </a:t>
            </a:r>
            <a:r>
              <a:rPr lang="en-US" dirty="0" smtClean="0"/>
              <a:t>is based on the idea that a given percent of a company’s credit sales for the period is uncollectible. To illustrate, assume that Musicland has credit sales of $400,000 in year 2015. Based on past experience, Musicland estimates 0.6% of credit sales to be uncollectible. This implies that Musicland expects $2,400 of bad debts expense from its sales (computed as $400,000 x 0.006). The adjusting entry to record this estimated expense is shown here.</a:t>
            </a:r>
          </a:p>
          <a:p>
            <a:endParaRPr lang="en-US" dirty="0" smtClean="0"/>
          </a:p>
          <a:p>
            <a:r>
              <a:rPr lang="en-US" dirty="0" smtClean="0"/>
              <a:t>The allowance account ending balance on the balance sheet for this method would rarely equal the bad debts expense on the income statement. This is because unless a company is in its first period of operations, its allowance account has a zero balance only if the prior amounts written off as uncollectible </a:t>
            </a:r>
            <a:r>
              <a:rPr lang="en-US" i="1" dirty="0" smtClean="0"/>
              <a:t>exactly </a:t>
            </a:r>
            <a:r>
              <a:rPr lang="en-US" dirty="0" smtClean="0"/>
              <a:t>equal the prior estimated bad debts expenses. (When computing bad debts expense as a percent of sales, managers monitor and adjust the percent so it is not too high or too low.)</a:t>
            </a:r>
          </a:p>
          <a:p>
            <a:endParaRPr lang="en-US" altLang="en-US" dirty="0" smtClean="0">
              <a:ea typeface="ＭＳ Ｐゴシック" pitchFamily="34" charset="-128"/>
            </a:endParaRPr>
          </a:p>
        </p:txBody>
      </p:sp>
    </p:spTree>
    <p:extLst>
      <p:ext uri="{BB962C8B-B14F-4D97-AF65-F5344CB8AC3E}">
        <p14:creationId xmlns:p14="http://schemas.microsoft.com/office/powerpoint/2010/main" val="859337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i="1" dirty="0" smtClean="0"/>
              <a:t>accounts receivable methods, </a:t>
            </a:r>
            <a:r>
              <a:rPr lang="en-US" dirty="0" smtClean="0"/>
              <a:t>also referred to as </a:t>
            </a:r>
            <a:r>
              <a:rPr lang="en-US" i="1" dirty="0" smtClean="0"/>
              <a:t>balance sheet methods, </a:t>
            </a:r>
            <a:r>
              <a:rPr lang="en-US" dirty="0" smtClean="0"/>
              <a:t>use balance sheet relations to estimate bad debts—mainly the relation between accounts receivable and the allowance amount. The goal of the bad debts adjusting entry for these methods is to make the Allowance for Doubtful Accounts balance equal to the portion of accounts receivable that is estimated to be uncollectible. The estimated balance for the allowance account is obtained in one of two ways: (1) computing the percent uncollectible from the total accounts receivable or (2) aging accounts receivable. </a:t>
            </a:r>
          </a:p>
          <a:p>
            <a:endParaRPr lang="en-US" altLang="en-US" dirty="0" smtClean="0"/>
          </a:p>
          <a:p>
            <a:r>
              <a:rPr lang="en-US" dirty="0" smtClean="0"/>
              <a:t>The </a:t>
            </a:r>
            <a:r>
              <a:rPr lang="en-US" i="1" dirty="0" smtClean="0"/>
              <a:t>percent of accounts receivable method </a:t>
            </a:r>
            <a:r>
              <a:rPr lang="en-US" dirty="0" smtClean="0"/>
              <a:t>assumes that a given percent of a company’s receivables is uncollectible. This percent is based on past experience and is impacted by current conditions such as economic trends and customer difficulties. The total dollar amount of all receivables is multiplied by this percent to get the estimated dollar amount of uncollectible accounts—reported in the balance sheet as the Allowance for Doubtful Accounts.</a:t>
            </a:r>
          </a:p>
          <a:p>
            <a:endParaRPr lang="en-US" altLang="en-US" dirty="0" smtClean="0"/>
          </a:p>
          <a:p>
            <a:endParaRPr lang="en-US" altLang="en-US" dirty="0" smtClean="0">
              <a:ea typeface="ＭＳ Ｐゴシック" pitchFamily="34" charset="-128"/>
            </a:endParaRPr>
          </a:p>
          <a:p>
            <a:r>
              <a:rPr lang="en-US" altLang="en-US" dirty="0" smtClean="0">
                <a:ea typeface="ＭＳ Ｐゴシック" pitchFamily="34" charset="-128"/>
              </a:rPr>
              <a:t>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1715097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dirty="0" smtClean="0"/>
              <a:t>Musicland has $50,000 of accounts receivable on December 31, 2015. Experience suggests 5% of its receivables is uncollectible. This means that </a:t>
            </a:r>
            <a:r>
              <a:rPr lang="en-US" i="1" dirty="0" smtClean="0"/>
              <a:t>after </a:t>
            </a:r>
            <a:r>
              <a:rPr lang="en-US" dirty="0" smtClean="0"/>
              <a:t>the adjusting entry is posted, we want the Allowance for Doubtful Accounts to show a $2,500 credit balance (5% of $50,000). We are also told that its beginning balance is $2,200, which is 5% of the $44,000 accounts receivable on December 31, 2014.</a:t>
            </a:r>
          </a:p>
          <a:p>
            <a:pPr>
              <a:spcBef>
                <a:spcPct val="50000"/>
              </a:spcBef>
            </a:pPr>
            <a:endParaRPr lang="en-US" altLang="en-US" dirty="0" smtClean="0"/>
          </a:p>
          <a:p>
            <a:pPr>
              <a:spcBef>
                <a:spcPct val="50000"/>
              </a:spcBef>
            </a:pPr>
            <a:r>
              <a:rPr lang="en-US" dirty="0" smtClean="0"/>
              <a:t>During 2015, accounts of customers are written off on February 6, July 10, and November 20. Thus, the account has a $200 credit balance </a:t>
            </a:r>
            <a:r>
              <a:rPr lang="en-US" i="1" dirty="0" smtClean="0"/>
              <a:t>before </a:t>
            </a:r>
            <a:r>
              <a:rPr lang="en-US" dirty="0" smtClean="0"/>
              <a:t>the December 31, 2015, adjustment. The adjusting entry to give the allowance account the estimated $2,500 balance is shown on this slide.</a:t>
            </a:r>
          </a:p>
          <a:p>
            <a:pPr>
              <a:spcBef>
                <a:spcPct val="50000"/>
              </a:spcBef>
            </a:pPr>
            <a:endParaRPr lang="en-US" altLang="en-US" dirty="0" smtClean="0"/>
          </a:p>
        </p:txBody>
      </p:sp>
    </p:spTree>
    <p:extLst>
      <p:ext uri="{BB962C8B-B14F-4D97-AF65-F5344CB8AC3E}">
        <p14:creationId xmlns:p14="http://schemas.microsoft.com/office/powerpoint/2010/main" val="4151966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smtClean="0"/>
              <a:t>aging of accounts receivable </a:t>
            </a:r>
            <a:r>
              <a:rPr lang="en-US" dirty="0" smtClean="0"/>
              <a:t>method uses both past and current receivables information to estimate the allowance amount. Specifically, each receivable is classified by how long it is past its due date. Then estimates of uncollectible amounts are made assuming that the longer an amount is past due, the more likely it is to be uncollectible. Classifications are often based on 30-day periods. After the amounts are classified (or aged), experience is used to estimate the percent of each uncollectible class. These percents are applied to the amounts in each class and then totaled to get the estimated balance of the Allowance for Doubtful Accounts.</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738511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smtClean="0"/>
              <a:t>This aging of accounts </a:t>
            </a:r>
            <a:r>
              <a:rPr lang="en-US" dirty="0" smtClean="0"/>
              <a:t>lists each customer’s individual balances assigned to one of five classes based on its days past due. The amounts in each class are totaled and multiplied by the estimated percent of uncollectible accounts for each class. The percents used are regularly reviewed to reflect changes in the company and economy.</a:t>
            </a:r>
          </a:p>
          <a:p>
            <a:endParaRPr lang="en-US" altLang="en-US" dirty="0" smtClean="0"/>
          </a:p>
          <a:p>
            <a:r>
              <a:rPr lang="en-US" dirty="0" smtClean="0"/>
              <a:t>Musicland has $3,700 in accounts receivable that are 31 to 60 days past due. Its management estimates 10% of the amounts in this age class are uncollectible, or a total of $370 (computed as $3,700 x 10%). Similar analysis is done for each of the other four classes. The final total of $2,270 ($740 + $325 + 370 + $475 + $360) shown in the first column is the estimated balance for the Allowance for Doubtful Accounts.</a:t>
            </a:r>
          </a:p>
          <a:p>
            <a:endParaRPr lang="en-US" altLang="en-US" dirty="0" smtClean="0">
              <a:ea typeface="ＭＳ Ｐゴシック" pitchFamily="34" charset="-128"/>
            </a:endParaRPr>
          </a:p>
        </p:txBody>
      </p:sp>
    </p:spTree>
    <p:extLst>
      <p:ext uri="{BB962C8B-B14F-4D97-AF65-F5344CB8AC3E}">
        <p14:creationId xmlns:p14="http://schemas.microsoft.com/office/powerpoint/2010/main" val="20964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the December checks are compared with entries in the accounting records, it is found that Check No. 6267 had been correctly drawn for $340 to pay for office supplies but was erroneously entered in the accounting records as $430. This is an error that was made by the company. Gucci subtracted $430, but should have only subtracted $340. To correct for this error, we add back the difference, $90. A credit memorandum indicates that the bank collected $500 cash on a note receivable for the company, deducted a $30 collection fee, and credited the balance to the company’s Cash account. Gucci had not recorded this transaction before receiving the statement.</a:t>
            </a:r>
          </a:p>
        </p:txBody>
      </p:sp>
    </p:spTree>
    <p:extLst>
      <p:ext uri="{BB962C8B-B14F-4D97-AF65-F5344CB8AC3E}">
        <p14:creationId xmlns:p14="http://schemas.microsoft.com/office/powerpoint/2010/main" val="8173860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smtClean="0">
                <a:ea typeface="ＭＳ Ｐゴシック" pitchFamily="34" charset="-128"/>
              </a:rPr>
              <a:t>Notice that the </a:t>
            </a:r>
            <a:r>
              <a:rPr lang="en-US" dirty="0" smtClean="0"/>
              <a:t>allowance account has an unadjusted credit balance of $200, the required adjustment to the Allowance for Doubtful Accounts is $2,070. (We could also use a T-account for this analysis as shown in the slide.) This yields the following end-of-period adjusting entry shown above.</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2089731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This diagram summarizes the principles guiding all three estimation methods and their focus of analysis. Percent of sales, with its income statement focus, does a good job at matching bad debts expense with sales. The accounts receivable methods, with their balance sheet focus, do a better job at reporting accounts receivable at realizable value.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Slides.</a:t>
            </a:r>
            <a:endParaRPr lang="en-US" altLang="en-US" sz="1200" dirty="0" smtClean="0">
              <a:ea typeface="ＭＳ Ｐゴシック" pitchFamily="34" charset="-128"/>
            </a:endParaRPr>
          </a:p>
          <a:p>
            <a:endParaRPr lang="en-US" dirty="0" smtClean="0"/>
          </a:p>
        </p:txBody>
      </p:sp>
    </p:spTree>
    <p:extLst>
      <p:ext uri="{BB962C8B-B14F-4D97-AF65-F5344CB8AC3E}">
        <p14:creationId xmlns:p14="http://schemas.microsoft.com/office/powerpoint/2010/main" val="1982405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At its December 31 year-end, a company estimates uncollectible accounts using the allowance method. It prepared the following aging of receivables analysis.</a:t>
            </a:r>
          </a:p>
          <a:p>
            <a:r>
              <a:rPr lang="en-US" dirty="0" smtClean="0"/>
              <a:t>1. (a) Estimate the balance of the Allowance for Doubtful Accounts using the aging of accounts receivable method. (b) Prepare the adjusting entry to record Bad Debts Expense using the estimate from part (a). Assume the unadjusted balance in the Allowance for Doubtful Accounts is a $10 debit balance. This adjusting entry, like all adjusting entries, affects one income statement account and one balance sheet account.</a:t>
            </a:r>
          </a:p>
          <a:p>
            <a:r>
              <a:rPr lang="en-US" dirty="0" smtClean="0"/>
              <a:t> </a:t>
            </a:r>
          </a:p>
          <a:p>
            <a:r>
              <a:rPr lang="en-US" dirty="0" smtClean="0"/>
              <a:t>The journal entry to estimate bad debts using the allowance method is always a debit to Bad debts expense, the income statement account, and a credit to Allowance for doubtful accounts, the balance sheet account.</a:t>
            </a:r>
          </a:p>
          <a:p>
            <a:r>
              <a:rPr lang="en-US" dirty="0" smtClean="0"/>
              <a:t> </a:t>
            </a:r>
          </a:p>
          <a:p>
            <a:r>
              <a:rPr lang="en-US" dirty="0" smtClean="0"/>
              <a:t>Preparing adjusting entries is a three-step process:</a:t>
            </a:r>
          </a:p>
          <a:p>
            <a:r>
              <a:rPr lang="en-US" dirty="0" smtClean="0"/>
              <a:t>Step 1: Determine what the account balance equals. </a:t>
            </a:r>
          </a:p>
          <a:p>
            <a:r>
              <a:rPr lang="en-US" dirty="0" smtClean="0"/>
              <a:t>Step 2: Determine what the account balance SHOULD equal. </a:t>
            </a:r>
          </a:p>
          <a:p>
            <a:r>
              <a:rPr lang="en-US" dirty="0" smtClean="0"/>
              <a:t>Step 3: Make an adjusting entry to get from step 1 to step 2.</a:t>
            </a:r>
          </a:p>
          <a:p>
            <a:r>
              <a:rPr lang="en-US" dirty="0" smtClean="0"/>
              <a:t> </a:t>
            </a:r>
          </a:p>
          <a:p>
            <a:r>
              <a:rPr lang="en-US" dirty="0" smtClean="0"/>
              <a:t>The entry to estimate bad debts is always a debit to Bad debts expense and a credit to Allowance for doubtful accounts, regardless of the method used. In this case, the company is estimating their bad debts based on an aging of accounts receivable.</a:t>
            </a:r>
          </a:p>
          <a:p>
            <a:endParaRPr lang="en-US" dirty="0" smtClean="0"/>
          </a:p>
        </p:txBody>
      </p:sp>
    </p:spTree>
    <p:extLst>
      <p:ext uri="{BB962C8B-B14F-4D97-AF65-F5344CB8AC3E}">
        <p14:creationId xmlns:p14="http://schemas.microsoft.com/office/powerpoint/2010/main" val="682283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latin typeface="+mn-lt"/>
              </a:rPr>
              <a:t>Step 1: </a:t>
            </a:r>
            <a:r>
              <a:rPr lang="en-US" dirty="0" smtClean="0">
                <a:solidFill>
                  <a:srgbClr val="000000"/>
                </a:solidFill>
                <a:latin typeface="+mn-lt"/>
              </a:rPr>
              <a:t>Determine what the current account balance equals. </a:t>
            </a:r>
            <a:r>
              <a:rPr lang="en-US" dirty="0" smtClean="0">
                <a:latin typeface="+mn-lt"/>
              </a:rPr>
              <a:t>When the estimate is based on receivables, this is the balance sheet approach. The account is the balance sheet portion of the adjusting entry, Allowance for doubtful accounts. The existing balance is a debit of $10.</a:t>
            </a:r>
          </a:p>
          <a:p>
            <a:endParaRPr lang="en-US" dirty="0" smtClean="0">
              <a:latin typeface="+mn-lt"/>
            </a:endParaRPr>
          </a:p>
          <a:p>
            <a:r>
              <a:rPr lang="en-US" dirty="0" smtClean="0">
                <a:latin typeface="+mn-lt"/>
              </a:rPr>
              <a:t>Step 2:  Determine what the current account balance SHOULD BE. When a company uses an aging of accounts receivable, they look at the number of days past due and then multiply by the historical percentage of uncollectible items. For accounts that are current, not yet past due, 1% are uncollectible. 1% of $2,000 is $20. 2% of accounts that are 1 to 30 days past due are uncollectible; 2% of $300 is $6. 5% of the accounts that are 31 to 60 days past due are uncollectible; $80 multiplied by 5% is $4. 7% of the accounts that are 61 to 90 days past due are uncollectible; 7% of $100 is $7. And accounts that are over 90 days past due have a 10% chance of becoming uncollectible; 10% of $120 is $12. Total accounts receivable is $2,600. The total amount that's estimated to be uncollectible is $49. The balance in Allowance for doubtful accounts should equal the amount calculated, $49. Remember, Allowance for doubtful accounts is a contra asset account and has a normal credit balance.</a:t>
            </a:r>
          </a:p>
          <a:p>
            <a:r>
              <a:rPr lang="en-US" dirty="0" smtClean="0">
                <a:latin typeface="+mn-lt"/>
              </a:rPr>
              <a:t> </a:t>
            </a:r>
          </a:p>
          <a:p>
            <a:r>
              <a:rPr lang="en-US" dirty="0" smtClean="0">
                <a:latin typeface="+mn-lt"/>
              </a:rPr>
              <a:t>Step 3: Make an adjusting entry to get from step 1 to step 2. In order to go from a debit balance of $10 to a credit balance of $49, we need to credit the Allowance account for the total, $59. The adjusting entry debits Bad debts expense and credits Allowance for doubtful accounts for $59. </a:t>
            </a:r>
          </a:p>
          <a:p>
            <a:endParaRPr lang="en-US" dirty="0" smtClean="0">
              <a:latin typeface="+mn-lt"/>
            </a:endParaRPr>
          </a:p>
        </p:txBody>
      </p:sp>
    </p:spTree>
    <p:extLst>
      <p:ext uri="{BB962C8B-B14F-4D97-AF65-F5344CB8AC3E}">
        <p14:creationId xmlns:p14="http://schemas.microsoft.com/office/powerpoint/2010/main" val="2071845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2. (a) Estimate the balance of the Allowance for Doubtful Accounts assuming the company uses 2% of total accounts receivable to estimate uncollectibles, instead of the aging of accounts receivables method in number 1. (b) Prepare the adjusting entry to record Bad Debts Expense using the estimate from part a. Assume the unadjusted balance in the Allowance for Doubtful Accounts is a $4 credit. The process stays the same. The adjusting entry to estimate Bad debts expense is always a debit to Bad debts expense and a credit to Allowance for doubtful accounts. The company is estimating that 2% of total accounts receivable are uncollectible.</a:t>
            </a:r>
          </a:p>
          <a:p>
            <a:r>
              <a:rPr lang="en-US" dirty="0" smtClean="0"/>
              <a:t> </a:t>
            </a:r>
          </a:p>
          <a:p>
            <a:r>
              <a:rPr lang="en-US" dirty="0" smtClean="0"/>
              <a:t>When the estimate is based on receivables, we're using the balance sheet approach. The account is the balance sheet portion of the adjusting entry, Allowance for doubtful accounts. The existing balance is a credit of $4.</a:t>
            </a:r>
          </a:p>
          <a:p>
            <a:r>
              <a:rPr lang="en-US" dirty="0" smtClean="0"/>
              <a:t> </a:t>
            </a:r>
          </a:p>
          <a:p>
            <a:r>
              <a:rPr lang="en-US" dirty="0" smtClean="0"/>
              <a:t>Step 2: Determine what the current account balance SHOULD BE. Total accounts receivable of $2,600 multiplied by 2% is $52. The allowance for doubtful accounts should have an ending credit balance of $52.</a:t>
            </a:r>
          </a:p>
          <a:p>
            <a:r>
              <a:rPr lang="en-US" dirty="0" smtClean="0"/>
              <a:t>Step 3: Make an adjusting entry to get from step 1 to step 2. To go from a credit of $4 to a credit a $52, we need to credit Allowance for doubtful accounts for $48. </a:t>
            </a:r>
          </a:p>
          <a:p>
            <a:endParaRPr lang="en-US" dirty="0" smtClean="0"/>
          </a:p>
        </p:txBody>
      </p:sp>
    </p:spTree>
    <p:extLst>
      <p:ext uri="{BB962C8B-B14F-4D97-AF65-F5344CB8AC3E}">
        <p14:creationId xmlns:p14="http://schemas.microsoft.com/office/powerpoint/2010/main" val="13483646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3. (a) Estimate the balance of the uncollectibles assuming the company uses 0.5% of annual credit sales (annual credit sales were $10,000). (b) Prepare the adjusting entry to record Bad Debts Expense using the estimate from part a. Assume the unadjusted balance in the Allowance for Doubtful Accounts is a $2 credit.</a:t>
            </a:r>
          </a:p>
          <a:p>
            <a:r>
              <a:rPr lang="en-US" dirty="0" smtClean="0"/>
              <a:t> </a:t>
            </a:r>
          </a:p>
          <a:p>
            <a:r>
              <a:rPr lang="en-US" dirty="0" smtClean="0"/>
              <a:t>Step 1: Determine what the current account balance equals. The adjusting entry will be the same, debiting Bad debts expense and crediting Allowance for doubtful accounts. When the estimate is based on sales, we're using the income statement approach; the account is the income statement portion of the adjusting entry, Bad debts expense. The existing balance in the expense account is always $0, as it's closed every period. </a:t>
            </a:r>
          </a:p>
          <a:p>
            <a:r>
              <a:rPr lang="en-US" dirty="0" smtClean="0"/>
              <a:t>Step 2: Determine what the current account balance SHOULD BE. The balance in bad debts expense should equal 0.5% of net credit sales. $10,000 multiplied by 0.005 equals $50. Remember, Bad debts expense has a normal debit balance, as expenses decrease equity. </a:t>
            </a:r>
          </a:p>
          <a:p>
            <a:r>
              <a:rPr lang="en-US" dirty="0" smtClean="0"/>
              <a:t>Step 3: Make an adjusting entry to get from step 1 to step 2. To go from an unadjusted balance of $0 to an adjusted debit balance of $50, we need to debit Bad debts expense for $50. Notice that we did not need to consider the existing balance in Allowance for doubtful accounts to solve this question, because we were using the income statement approach, not a balance sheet approach, and Allowance for doubtful accounts is a balance sheet account.</a:t>
            </a:r>
          </a:p>
          <a:p>
            <a:endParaRPr lang="en-US" dirty="0" smtClean="0"/>
          </a:p>
        </p:txBody>
      </p:sp>
    </p:spTree>
    <p:extLst>
      <p:ext uri="{BB962C8B-B14F-4D97-AF65-F5344CB8AC3E}">
        <p14:creationId xmlns:p14="http://schemas.microsoft.com/office/powerpoint/2010/main" val="4041234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929342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 </a:t>
            </a:r>
            <a:r>
              <a:rPr lang="en-US" b="1" dirty="0" smtClean="0"/>
              <a:t>promissory note </a:t>
            </a:r>
            <a:r>
              <a:rPr lang="en-US" dirty="0" smtClean="0"/>
              <a:t>is a written promise to pay a specified amount of money, usually with interest, either on demand or at a definite future date. Promissory notes are used in many transactions, including paying for products and services, and lending and borrowing money. Sellers sometimes ask for a note to replace an account receivable when a customer requests additional time to pay a past-due account. For legal reasons, sellers generally prefer to receive notes when the credit period is long and when the receivable is for a large amount. If a lawsuit is needed to collect from a customer, a note is the buyer’s written acknowledgment of the debt, its amount, and its terms.</a:t>
            </a:r>
          </a:p>
          <a:p>
            <a:endParaRPr lang="en-US" altLang="en-US" dirty="0" smtClean="0"/>
          </a:p>
          <a:p>
            <a:r>
              <a:rPr lang="en-US" dirty="0" smtClean="0"/>
              <a:t>The note illustrated on this slide shows a simple promissory note dated July 10, 2015. For this note, Julia Browne promises to pay TechCom or to its order (according to TechCom’s instructions) a specified amount of money ($1,000), called the </a:t>
            </a:r>
            <a:r>
              <a:rPr lang="en-US" b="1" dirty="0" smtClean="0"/>
              <a:t>principal of a note, </a:t>
            </a:r>
            <a:r>
              <a:rPr lang="en-US" dirty="0" smtClean="0"/>
              <a:t>at a definite future date (October 8, 2015). As the one who signed the note and promised to pay it at maturity, Browne is the </a:t>
            </a:r>
            <a:r>
              <a:rPr lang="en-US" b="1" dirty="0" smtClean="0"/>
              <a:t>maker of the note. </a:t>
            </a:r>
            <a:r>
              <a:rPr lang="en-US" dirty="0" smtClean="0"/>
              <a:t>As the person to whom the note is payable, TechCom is the </a:t>
            </a:r>
            <a:r>
              <a:rPr lang="en-US" b="1" dirty="0" smtClean="0"/>
              <a:t>payee of the note. </a:t>
            </a:r>
            <a:r>
              <a:rPr lang="en-US" dirty="0" smtClean="0"/>
              <a:t>To Browne, the note is a liability called a </a:t>
            </a:r>
            <a:r>
              <a:rPr lang="en-US" i="1" dirty="0" smtClean="0"/>
              <a:t>note payable</a:t>
            </a:r>
            <a:r>
              <a:rPr lang="en-US" dirty="0" smtClean="0"/>
              <a:t>. To TechCom, the same note is an asset called a </a:t>
            </a:r>
            <a:r>
              <a:rPr lang="en-US" i="1" dirty="0" smtClean="0"/>
              <a:t>note receivable</a:t>
            </a:r>
            <a:r>
              <a:rPr lang="en-US" dirty="0" smtClean="0"/>
              <a:t>. This note bears interest at 12%, as written on the note. </a:t>
            </a:r>
            <a:r>
              <a:rPr lang="en-US" b="1" dirty="0" smtClean="0"/>
              <a:t>Interest </a:t>
            </a:r>
            <a:r>
              <a:rPr lang="en-US" dirty="0" smtClean="0"/>
              <a:t>is the charge for using the money until its due date. To a borrower, interest is an expense. To a lender, it is revenue.</a:t>
            </a:r>
          </a:p>
          <a:p>
            <a:endParaRPr lang="en-US" altLang="en-US" dirty="0" smtClean="0"/>
          </a:p>
        </p:txBody>
      </p:sp>
    </p:spTree>
    <p:extLst>
      <p:ext uri="{BB962C8B-B14F-4D97-AF65-F5344CB8AC3E}">
        <p14:creationId xmlns:p14="http://schemas.microsoft.com/office/powerpoint/2010/main" val="24580427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smtClean="0"/>
              <a:t>maturity date of a note </a:t>
            </a:r>
            <a:r>
              <a:rPr lang="en-US" dirty="0" smtClean="0"/>
              <a:t>is the day the note (principal and interest) must be repaid. The </a:t>
            </a:r>
            <a:r>
              <a:rPr lang="en-US" i="1" dirty="0" smtClean="0"/>
              <a:t>period </a:t>
            </a:r>
            <a:r>
              <a:rPr lang="en-US" dirty="0" smtClean="0"/>
              <a:t>of a note is the time from the note’s (contract) date to its maturity date. Many notes mature in less than a full year, and the period they cover is often expressed in days. When the time of a note is expressed in days, its maturity date is the specified number of days after the note’s date. As an example, a five-day note dated June 15 matures and is due on June 20. A 90-day note dated July 10 matures on October 8. This October 8 due date is computed as shown in this slide. The period of a note is sometimes expressed in months or years. When months are used, the note matures and is payable in the month of its maturity on the </a:t>
            </a:r>
            <a:r>
              <a:rPr lang="en-US" i="1" dirty="0" smtClean="0"/>
              <a:t>same day of the month </a:t>
            </a:r>
            <a:r>
              <a:rPr lang="en-US" dirty="0" smtClean="0"/>
              <a:t>as its original date. A nine-month note dated July 10, for instance, is payable on April 10. The same analysis applies when years are used.</a:t>
            </a:r>
          </a:p>
          <a:p>
            <a:endParaRPr lang="en-US" altLang="en-US" dirty="0" smtClean="0"/>
          </a:p>
          <a:p>
            <a:endParaRPr lang="en-US" altLang="en-US" dirty="0" smtClean="0"/>
          </a:p>
        </p:txBody>
      </p:sp>
    </p:spTree>
    <p:extLst>
      <p:ext uri="{BB962C8B-B14F-4D97-AF65-F5344CB8AC3E}">
        <p14:creationId xmlns:p14="http://schemas.microsoft.com/office/powerpoint/2010/main" val="2570348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i="1" dirty="0" smtClean="0"/>
              <a:t>Interest </a:t>
            </a:r>
            <a:r>
              <a:rPr lang="en-US" dirty="0" smtClean="0"/>
              <a:t>is the cost of borrowing money for the borrower or, alternatively, the profit from lending money for the lender. Unless otherwise stated, the rate of interest on a note is the rate charged for the use of the principal for one year. The formula for computing interest on a note is shown in the slide.  </a:t>
            </a:r>
            <a:r>
              <a:rPr lang="en-US" altLang="en-US" dirty="0" smtClean="0">
                <a:ea typeface="ＭＳ Ｐゴシック" pitchFamily="34" charset="-128"/>
              </a:rPr>
              <a:t>It is calculated as Principal times Rate times Time. </a:t>
            </a:r>
          </a:p>
          <a:p>
            <a:endParaRPr lang="en-US" altLang="en-US" dirty="0" smtClean="0">
              <a:ea typeface="ＭＳ Ｐゴシック" pitchFamily="34" charset="-128"/>
            </a:endParaRPr>
          </a:p>
          <a:p>
            <a:r>
              <a:rPr lang="en-US" dirty="0" smtClean="0"/>
              <a:t>To simplify interest computations, a year is commonly treated as having 360 days (called the </a:t>
            </a:r>
            <a:r>
              <a:rPr lang="en-US" i="1" dirty="0" smtClean="0"/>
              <a:t>banker’s rule </a:t>
            </a:r>
            <a:r>
              <a:rPr lang="en-US" dirty="0" smtClean="0"/>
              <a:t>in the business world and widely used in commercial transactions). </a:t>
            </a:r>
            <a:r>
              <a:rPr lang="en-US" b="1" dirty="0" smtClean="0"/>
              <a:t>We treat a year as having 360 days for interest computations in the examples and assignments</a:t>
            </a:r>
            <a:r>
              <a:rPr lang="en-US" dirty="0" smtClean="0"/>
              <a:t>. Using the promissory note in the earlier slide where we have a 90-day, 12%, $1,000 note, the total interest is computed as $30.</a:t>
            </a:r>
          </a:p>
          <a:p>
            <a:endParaRPr lang="en-US" dirty="0" smtClean="0"/>
          </a:p>
          <a:p>
            <a:endParaRPr lang="en-US" altLang="en-US" dirty="0" smtClean="0">
              <a:ea typeface="ＭＳ Ｐゴシック" pitchFamily="34" charset="-128"/>
            </a:endParaRPr>
          </a:p>
        </p:txBody>
      </p:sp>
    </p:spTree>
    <p:extLst>
      <p:ext uri="{BB962C8B-B14F-4D97-AF65-F5344CB8AC3E}">
        <p14:creationId xmlns:p14="http://schemas.microsoft.com/office/powerpoint/2010/main" val="174527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en-US" dirty="0" smtClean="0"/>
              <a:t>The bank statement balance of $1,900 already includes the $470 cash receipt. The book balance does not yet include the $470, so we include it as a reconciling item: proceeds of the note less the $30 fee, $470. Two debit memoranda are enclosed with the statement and are unrecorded at the time of the reconciliation. One debit memorandum is for $150 and dealt with an NSF check for $140 received from a customer, Prada Inc., in payment of its account. The bank assessed a $10 fee for processing it. The bank has already subtracted $150 in the calculation of the bank statement balance. The $150 has not yet been subtracted from the book balance, so we subtract the amount as a reconciling item, $150. The second debit memorandum is a $20 charge for check printing. Gucci had not recorded these transactions before receiving the statement. The $20 has already been subtracted from the bank statement balance, but not yet subtracted from the book balance.</a:t>
            </a:r>
          </a:p>
          <a:p>
            <a:r>
              <a:rPr lang="en-US" dirty="0" smtClean="0"/>
              <a:t> </a:t>
            </a:r>
          </a:p>
          <a:p>
            <a:r>
              <a:rPr lang="en-US" dirty="0" smtClean="0"/>
              <a:t>We subtract the $20 as a reconciling item. Now we simply do the arithmetic. $1,900 plus $800 is $2,700. When we subtract the total of the outstanding checks, $700, the adjusted bank balance is $2,000. We have two additions to the book balance, a total of $560. $1,610 plus $560 is $2,170. We have total subtractions of $170, giving us an adjusted book balance of $2,000. The adjusted bank balance should always equal the adjusted book balance. The next step is to prepare journal entries to make sure that the general ledger reflects the true cash balance, $2,000. There are no journal entries required for adjustments to the bank balance. The first adjustment increases the balance in the cash account by $90. Office supplies had originally been overstated by $90. To correct the error, we credit the Office supplies account for $90. The next item also increases the balance in the Cash account. We debit Cash for $470. The fee is recorded as a Collection expense, $30, and we credit the asset, Notes receivable.</a:t>
            </a:r>
          </a:p>
          <a:p>
            <a:r>
              <a:rPr lang="en-US" dirty="0" smtClean="0"/>
              <a:t> </a:t>
            </a:r>
          </a:p>
          <a:p>
            <a:r>
              <a:rPr lang="en-US" dirty="0" smtClean="0"/>
              <a:t>The next item decreases Cash by $150. When a customer's check is returned, we bill the customer back for the original amount owed plus any fees. The journal entry is a debit to Accounts receivable, $150, and a credit to Cash. The final item also decreases the balance in the Cash account. The service fees are debited to Miscellaneous expenses, and we credit Cash.</a:t>
            </a:r>
          </a:p>
        </p:txBody>
      </p:sp>
    </p:spTree>
    <p:extLst>
      <p:ext uri="{BB962C8B-B14F-4D97-AF65-F5344CB8AC3E}">
        <p14:creationId xmlns:p14="http://schemas.microsoft.com/office/powerpoint/2010/main" val="4109351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Notes receivable are usually recorded in a single Notes Receivable account to simplify record-keeping. The original notes are kept on file, including information on the maker, rate of interest, and due date. (When a company holds a large number of notes, it sometimes sets up a controlling account and a subsidiary ledger for notes. This is similar to the handling of accounts receivable.) </a:t>
            </a:r>
          </a:p>
          <a:p>
            <a:endParaRPr lang="en-US" dirty="0" smtClean="0"/>
          </a:p>
          <a:p>
            <a:r>
              <a:rPr lang="en-US" dirty="0" smtClean="0"/>
              <a:t>To illustrate the recording for the receipt of a note, we use the $1,000, 90-day, 12% promissory note we discussed in a prior slide. TechCom received this note at the time of a product sale to Julia Browne. This transaction is recorded as shown above.</a:t>
            </a:r>
          </a:p>
          <a:p>
            <a:endParaRPr lang="en-US" altLang="en-US" dirty="0" smtClean="0"/>
          </a:p>
        </p:txBody>
      </p:sp>
    </p:spTree>
    <p:extLst>
      <p:ext uri="{BB962C8B-B14F-4D97-AF65-F5344CB8AC3E}">
        <p14:creationId xmlns:p14="http://schemas.microsoft.com/office/powerpoint/2010/main" val="29341589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402127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principal and interest of a note are due on its maturity date. The maker of the note usually </a:t>
            </a:r>
            <a:r>
              <a:rPr lang="en-US" i="1" dirty="0" smtClean="0"/>
              <a:t>honors </a:t>
            </a:r>
            <a:r>
              <a:rPr lang="en-US" dirty="0" smtClean="0"/>
              <a:t>the note and pays it in full. To illustrate, when J. Cook pays the note above on its due date, TechCom records the journal entry shown.</a:t>
            </a:r>
          </a:p>
          <a:p>
            <a:endParaRPr lang="en-US" dirty="0" smtClean="0"/>
          </a:p>
          <a:p>
            <a:r>
              <a:rPr lang="en-US" dirty="0" smtClean="0"/>
              <a:t>Interest revenue, also called </a:t>
            </a:r>
            <a:r>
              <a:rPr lang="en-US" i="1" dirty="0" smtClean="0"/>
              <a:t>interest earned, </a:t>
            </a:r>
            <a:r>
              <a:rPr lang="en-US" dirty="0" smtClean="0"/>
              <a:t>is reported on the income statement.</a:t>
            </a:r>
          </a:p>
          <a:p>
            <a:endParaRPr lang="en-US" altLang="en-US" dirty="0" smtClean="0"/>
          </a:p>
          <a:p>
            <a:endParaRPr lang="en-US" altLang="en-US" dirty="0" smtClean="0">
              <a:ea typeface="ＭＳ Ｐゴシック" pitchFamily="34" charset="-128"/>
            </a:endParaRPr>
          </a:p>
        </p:txBody>
      </p:sp>
    </p:spTree>
    <p:extLst>
      <p:ext uri="{BB962C8B-B14F-4D97-AF65-F5344CB8AC3E}">
        <p14:creationId xmlns:p14="http://schemas.microsoft.com/office/powerpoint/2010/main" val="2318887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20000"/>
              </a:spcBef>
              <a:buSzPct val="85000"/>
              <a:buFont typeface="Wingdings" pitchFamily="2" charset="2"/>
              <a:buNone/>
            </a:pPr>
            <a:r>
              <a:rPr lang="en-US" dirty="0" smtClean="0"/>
              <a:t>When a note’s maker is unable or refuses to pay at maturity, the note is </a:t>
            </a:r>
            <a:r>
              <a:rPr lang="en-US" i="1" dirty="0" smtClean="0"/>
              <a:t>dishonored. </a:t>
            </a:r>
            <a:r>
              <a:rPr lang="en-US" dirty="0" smtClean="0"/>
              <a:t>The act of dishonoring a note does not relieve the maker of the obligation to pay. The payee should use every legitimate means to collect. How do companies report this event? The balance of the Notes Receivable account should include only those notes that have not matured. Thus, when a note is dishonored, we remove the amount of this note from the Notes Receivable account and charge it back to an account receivable from its maker. To illustrate, assume that J. Cook dishonors the note above at maturity. The journal entry to record the dishonoring of the note is shown.</a:t>
            </a:r>
          </a:p>
          <a:p>
            <a:pPr>
              <a:spcBef>
                <a:spcPct val="20000"/>
              </a:spcBef>
              <a:buSzPct val="85000"/>
              <a:buFont typeface="Wingdings" pitchFamily="2" charset="2"/>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27670732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notes receivable are outstanding at the end of a period, any accrued interest earned is computed and recorded. To illustrate, on December 16, TechCom accepts a $3,000, 60-day, 12% note from a customer in granting an extension on a past-due account. When TechCom’s accounting period ends on December 31, $15 of interest has accrued on this note ($3,000 x 12% x 15/360). The adjusting entry shown records this revenue.</a:t>
            </a:r>
          </a:p>
          <a:p>
            <a:pPr>
              <a:spcBef>
                <a:spcPct val="50000"/>
              </a:spcBef>
              <a:buClr>
                <a:schemeClr val="accent1"/>
              </a:buClr>
              <a:buSzPct val="70000"/>
              <a:buFont typeface="Wingdings" pitchFamily="2" charset="2"/>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995267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the December 16 note is collected on February 14, TechCom’s entry to record the cash receipt is shown.  </a:t>
            </a:r>
          </a:p>
          <a:p>
            <a:endParaRPr lang="en-US" dirty="0" smtClean="0"/>
          </a:p>
          <a:p>
            <a:r>
              <a:rPr lang="en-US" dirty="0" smtClean="0"/>
              <a:t>Total interest earned on the 60-day note is $60. The $15 credit to Interest Receivable on February 14 reflects the collection of the interest accrued from the December 31 adjusting entry. The $45 interest earned reflects TechCom’s revenue from holding the note from January 1 to February 14 of the current period.</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a:t>
            </a:r>
            <a:endParaRPr lang="en-US" dirty="0" smtClean="0"/>
          </a:p>
          <a:p>
            <a:endParaRPr lang="en-US" dirty="0" smtClean="0"/>
          </a:p>
          <a:p>
            <a:endParaRPr lang="en-US" altLang="en-US" dirty="0" smtClean="0">
              <a:ea typeface="ＭＳ Ｐゴシック" pitchFamily="34" charset="-128"/>
            </a:endParaRPr>
          </a:p>
        </p:txBody>
      </p:sp>
    </p:spTree>
    <p:extLst>
      <p:ext uri="{BB962C8B-B14F-4D97-AF65-F5344CB8AC3E}">
        <p14:creationId xmlns:p14="http://schemas.microsoft.com/office/powerpoint/2010/main" val="25733044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AA Company purchases $1,400 of merchandise from ZZ on December 16, 20X1. ZZ accepts AA’s $1,400, 90-day, 12% note as payment. ZZ’s accounting period ends on December 31, and it does not make reversing entries. Prepare entries for ZZ on December 16, 20X1, and December 31, 20X1. </a:t>
            </a:r>
          </a:p>
          <a:p>
            <a:r>
              <a:rPr lang="en-US" dirty="0" smtClean="0"/>
              <a:t> </a:t>
            </a:r>
          </a:p>
          <a:p>
            <a:r>
              <a:rPr lang="en-US" dirty="0" smtClean="0"/>
              <a:t>On December 16, we record the sale, debiting Notes receivable, $1,400, and we credit Sales.</a:t>
            </a:r>
          </a:p>
          <a:p>
            <a:r>
              <a:rPr lang="en-US" dirty="0" smtClean="0"/>
              <a:t>On December 31, we accrue the interest, debiting Interest receivable and crediting Interest revenue. The company has earned 15 days of interest in the current year. $1,400 multiplied by 12% multiplied by 15 days divided by 360 is $7 of accrued interest. (b) Using the information in part a, prepare ZZ’s March 16, 20X2, entry if AA dishonors the note.</a:t>
            </a:r>
          </a:p>
          <a:p>
            <a:r>
              <a:rPr lang="en-US" dirty="0" smtClean="0"/>
              <a:t>On March 16, 20X2, ZZ will bill AA for the balance due. The amount due as of March 16 is equal to the interest receivables, the 15 days of interest that were accrued in 20X1, $7, plus an additional 75 days of interest from January 1 through March 16. $1,400 multiplied by 12% multiplied by 75 divided by 360 is $35 of interest. $1,400 multiplied by 12% multiplied by 75 divided by 360 is $35 of interest. We credit Notes receivable for the principal amount, and debit Accounts receivable for principal plus 90 days of interest, $1,442. (c). Instead of the facts in part b, prepare ZZ’s March 16, 20X2, entry if AA honors the note. If they honor the note, they make full payment on the maturity date. The entire journal entry is the same as we had previously; the only difference is that rather than debiting Accounts receivable, we debit Cash.</a:t>
            </a:r>
          </a:p>
          <a:p>
            <a:endParaRPr lang="en-US" dirty="0" smtClean="0"/>
          </a:p>
        </p:txBody>
      </p:sp>
    </p:spTree>
    <p:extLst>
      <p:ext uri="{BB962C8B-B14F-4D97-AF65-F5344CB8AC3E}">
        <p14:creationId xmlns:p14="http://schemas.microsoft.com/office/powerpoint/2010/main" val="6123782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2655696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a:bodyPr>
          <a:lstStyle/>
          <a:p>
            <a:r>
              <a:rPr lang="en-US" dirty="0" smtClean="0"/>
              <a:t>Companies can convert receivables to cash before they are due. Reasons for this include the need for cash or the desire not to be involved in collection activities. Converting receivables is usually done either by (1) selling them or (2) using them as security for a loan. A recent survey shows that about 20% of companies obtain cash from either selling receivables or pledging them as security. In some industries such as textiles, apparel, and furniture, this is common practice.</a:t>
            </a:r>
          </a:p>
          <a:p>
            <a:endParaRPr lang="en-US" altLang="en-US" dirty="0" smtClean="0"/>
          </a:p>
          <a:p>
            <a:r>
              <a:rPr lang="en-US" dirty="0" smtClean="0"/>
              <a:t>A company can sell all or a portion of its receivables to a finance company or bank. The buyer, called a </a:t>
            </a:r>
            <a:r>
              <a:rPr lang="en-US" i="1" dirty="0" smtClean="0"/>
              <a:t>factor, </a:t>
            </a:r>
            <a:r>
              <a:rPr lang="en-US" dirty="0" smtClean="0"/>
              <a:t>charges the seller a </a:t>
            </a:r>
            <a:r>
              <a:rPr lang="en-US" i="1" dirty="0" smtClean="0"/>
              <a:t>factoring fee </a:t>
            </a:r>
            <a:r>
              <a:rPr lang="en-US" dirty="0" smtClean="0"/>
              <a:t>and then the buyer takes ownership of the receivables and receives cash when they come due. By incurring a factoring fee, the seller receives cash earlier and can pass the risk of bad debts to the factor. The seller can also choose to avoid costs of billing and accounting for the receivables. </a:t>
            </a:r>
          </a:p>
          <a:p>
            <a:endParaRPr lang="en-US" altLang="en-US" dirty="0" smtClean="0"/>
          </a:p>
          <a:p>
            <a:r>
              <a:rPr lang="en-US" dirty="0" smtClean="0"/>
              <a:t>A company can raise cash by borrowing money and </a:t>
            </a:r>
            <a:r>
              <a:rPr lang="en-US" i="1" dirty="0" smtClean="0"/>
              <a:t>pledging </a:t>
            </a:r>
            <a:r>
              <a:rPr lang="en-US" dirty="0" smtClean="0"/>
              <a:t>its receivables as security for the loan. Pledging receivables does not transfer the risk of bad debts to the lender because the borrower retains ownership of the receivables. If the borrower defaults on the loan, the lender has a right to be paid from the cash receipts of the receivable when collected. </a:t>
            </a:r>
          </a:p>
          <a:p>
            <a:endParaRPr lang="en-US" dirty="0" smtClean="0"/>
          </a:p>
          <a:p>
            <a:r>
              <a:rPr lang="en-US" dirty="0" smtClean="0"/>
              <a:t>Since pledged receivables are committed as security for a specific loan, the borrower’s financial statements disclose the pledging of them.  Inventory and accounts receivable are two assets commonly demanded by bankers as collateral when making business loans.</a:t>
            </a:r>
          </a:p>
          <a:p>
            <a:endParaRPr lang="en-US" dirty="0" smtClean="0"/>
          </a:p>
        </p:txBody>
      </p:sp>
    </p:spTree>
    <p:extLst>
      <p:ext uri="{BB962C8B-B14F-4D97-AF65-F5344CB8AC3E}">
        <p14:creationId xmlns:p14="http://schemas.microsoft.com/office/powerpoint/2010/main" val="40396392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80227" name="Rectangle 3"/>
          <p:cNvSpPr>
            <a:spLocks noGrp="1" noChangeArrowheads="1"/>
          </p:cNvSpPr>
          <p:nvPr>
            <p:ph type="body" idx="1"/>
          </p:nvPr>
        </p:nvSpPr>
        <p:spPr bwMode="auto">
          <a:xfrm>
            <a:off x="0" y="4343400"/>
            <a:ext cx="6858000" cy="4800600"/>
          </a:xfrm>
          <a:noFill/>
        </p:spPr>
        <p:txBody>
          <a:bodyPr wrap="square" numCol="1" anchor="t" anchorCtr="0" compatLnSpc="1">
            <a:prstTxWarp prst="textNoShape">
              <a:avLst/>
            </a:prstTxWarp>
          </a:bodyPr>
          <a:lstStyle/>
          <a:p>
            <a:r>
              <a:rPr lang="en-US" altLang="en-US" dirty="0" smtClean="0"/>
              <a:t>This slide presents similarities and differences between U.S. GAAP and IFRS regarding the recognition, measurement, and disposition of receivables.</a:t>
            </a:r>
          </a:p>
          <a:p>
            <a:endParaRPr lang="en-US" altLang="en-US" dirty="0" smtClean="0"/>
          </a:p>
          <a:p>
            <a:r>
              <a:rPr lang="en-US" altLang="en-US" u="sng" dirty="0" smtClean="0"/>
              <a:t>Recognition of Receivables:</a:t>
            </a:r>
            <a:r>
              <a:rPr lang="en-US" altLang="en-US" dirty="0" smtClean="0"/>
              <a:t>  Both U.S. GAAP and IFRS have similar asset criteria that apply to recognition of receivables. Further, receivables that arise from revenue-generating activities are subject to broadly similar criteria for U.S. GAAP and IFRS. Specifically, both refer to the realization principle and an earnings process. The realization principle under U.S. GAAP implies an arm’s-length transaction occurs, whereas under IFRS this notion is applied in terms of reliable measurement and likelihood of economic benefits. Regarding U.S. GAAP’s reference to an earnings process, IFRS instead refers to risk transfer and ownership reward. However, while these criteria are broadly similar, differences do exist, and they arise mainly from industry-specific guidance under U.S. GAAP, which is very limited under IFRS. </a:t>
            </a:r>
          </a:p>
          <a:p>
            <a:endParaRPr lang="en-US" altLang="en-US" dirty="0" smtClean="0"/>
          </a:p>
          <a:p>
            <a:r>
              <a:rPr lang="en-US" altLang="en-US" u="sng" dirty="0" smtClean="0"/>
              <a:t>Valuing of Receivables:</a:t>
            </a:r>
            <a:r>
              <a:rPr lang="en-US" altLang="en-US" dirty="0" smtClean="0"/>
              <a:t>  Both U.S. GAAP and IFRS require that receivables be reported net of estimated uncollectibles. Further, both systems require that the expense for estimated uncollectibles be recorded in the same period when any revenues from those receivables are recorded.</a:t>
            </a:r>
          </a:p>
          <a:p>
            <a:endParaRPr lang="en-US" altLang="en-US" dirty="0" smtClean="0"/>
          </a:p>
          <a:p>
            <a:r>
              <a:rPr lang="en-US" altLang="en-US" u="sng" dirty="0" smtClean="0"/>
              <a:t>Disposition of Receivables:</a:t>
            </a:r>
            <a:r>
              <a:rPr lang="en-US" altLang="en-US" dirty="0" smtClean="0"/>
              <a:t> Both U.S. GAAP and IFRS apply broadly similar rules in recording dispositions of receivables. Those rules are discussed in this chapter. We should be aware of an important difference in terminology. Companies reporting under U.S. GAAP disclose Bad Debts Expense, which is also referred to as Provision for Bad Debts or the Provision for Uncollectible Accounts. For U.S. GAAP, provision here refers to expense. However, under IFRS, the term provision usually refers to a liability whose amount or timing (or both) is uncertain.</a:t>
            </a:r>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160512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4969045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648478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smtClean="0"/>
              <a:t>Accounts receivable turnover </a:t>
            </a:r>
            <a:r>
              <a:rPr lang="en-US" dirty="0" smtClean="0"/>
              <a:t>is a measure of both the quality and liquidity of accounts receivable. It indicates how often, on average, receivables are received and collected during the period. The formula for this ratio is shown above.</a:t>
            </a:r>
          </a:p>
          <a:p>
            <a:endParaRPr lang="en-US" altLang="en-US" dirty="0" smtClean="0"/>
          </a:p>
          <a:p>
            <a:r>
              <a:rPr lang="en-US" dirty="0" smtClean="0"/>
              <a:t>Accounts receivable turnover also reflects how well management is doing in granting credit to customers in a desire to increase sales. A high turnover in comparison with competitors suggests that management should consider using more liberal credit terms to increase sales. A low turnover suggests management should consider stricter credit terms and more aggressive collection efforts to avoid having its resources tied up in accounts receivable.</a:t>
            </a:r>
          </a:p>
          <a:p>
            <a:endParaRPr lang="en-US" altLang="en-US" dirty="0" smtClean="0">
              <a:ea typeface="ＭＳ Ｐゴシック" pitchFamily="34" charset="-128"/>
            </a:endParaRPr>
          </a:p>
          <a:p>
            <a:r>
              <a:rPr lang="en-US" dirty="0" smtClean="0"/>
              <a:t>Dell’s 2013 turnover is 8.7, computed as $56,940/$6,553 ($ millions). This means that Dell’s average accounts receivable balance was converted into cash 8.7 times in 2013. Its turnover declined in 2013 (8.7) compared with 2012 (9.6) and 2011 (10.0). However, Dell’s turnover exceeds that for HP in each of the past four years. Is either company’s turnover too high? Since sales are relatively flat over this time period, neither company’s turnover rate appears to be too high. Instead, both Dell and HP seem to be doing an adequate job of managing receivables.</a:t>
            </a:r>
          </a:p>
        </p:txBody>
      </p:sp>
    </p:spTree>
    <p:extLst>
      <p:ext uri="{BB962C8B-B14F-4D97-AF65-F5344CB8AC3E}">
        <p14:creationId xmlns:p14="http://schemas.microsoft.com/office/powerpoint/2010/main" val="217144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1027"/>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r>
              <a:rPr lang="en-US" altLang="en-US" dirty="0" smtClean="0"/>
              <a:t>A </a:t>
            </a:r>
            <a:r>
              <a:rPr lang="en-US" altLang="en-US" i="1" dirty="0" smtClean="0"/>
              <a:t>receivable </a:t>
            </a:r>
            <a:r>
              <a:rPr lang="en-US" altLang="en-US" dirty="0" smtClean="0"/>
              <a:t>is an amount due from another party. The two most common receivables are accounts receivable and notes receivable. Other receivables include interest receivable, rent receivable, tax refund receivable, and receivables from employees. </a:t>
            </a:r>
            <a:r>
              <a:rPr lang="en-US" altLang="en-US" b="1" dirty="0" smtClean="0"/>
              <a:t>Accounts receivable </a:t>
            </a:r>
            <a:r>
              <a:rPr lang="en-US" altLang="en-US" dirty="0" smtClean="0"/>
              <a:t>are amounts due from customers for credit sales. This section begins by describing how accounts receivable occur. It includes receivables that occur when customers use credit cards issued by third parties and when a company gives credit directly to customers. When a company does extend credit directly to customers, it (1) maintains a separate account receivable for each customer and (2) accounts for bad debts from credit sales.</a:t>
            </a:r>
          </a:p>
          <a:p>
            <a:endParaRPr lang="en-US" altLang="en-US" dirty="0" smtClean="0"/>
          </a:p>
          <a:p>
            <a:r>
              <a:rPr lang="en-US" altLang="en-US" dirty="0" smtClean="0"/>
              <a:t>The graph on this slide shows recent dollar amounts of receivables and their percent of total assets for four well-known companies.</a:t>
            </a:r>
          </a:p>
          <a:p>
            <a:endParaRPr lang="en-US" altLang="en-US" dirty="0" smtClean="0"/>
          </a:p>
          <a:p>
            <a:r>
              <a:rPr lang="en-US" altLang="en-US" dirty="0" smtClean="0"/>
              <a:t>Credit sales are recorded by increasing (debiting) Accounts Receivable. A company must also maintain a separate account for each customer that tracks how much that customer purchases, has already paid, and still owes. This information provides the basis for sending bills to customers and for other business analyses. To maintain this information, companies that extend credit directly to their customers keep a separate account receivable for each one of them. The general ledger continues to have a single Accounts Receivable account (called a </a:t>
            </a:r>
            <a:r>
              <a:rPr lang="en-US" altLang="en-US" i="1" dirty="0" smtClean="0"/>
              <a:t>control </a:t>
            </a:r>
            <a:r>
              <a:rPr lang="en-US" altLang="en-US" dirty="0" smtClean="0"/>
              <a:t>account) along with the other financial statement accounts, but a supplementary record is created to maintain a separate account for each customer. This supplementary record is called the </a:t>
            </a:r>
            <a:r>
              <a:rPr lang="en-US" altLang="en-US" i="1" dirty="0" smtClean="0"/>
              <a:t>accounts receivable ledger </a:t>
            </a:r>
            <a:r>
              <a:rPr lang="en-US" altLang="en-US" dirty="0" smtClean="0"/>
              <a:t>(or </a:t>
            </a:r>
            <a:r>
              <a:rPr lang="en-US" altLang="en-US" i="1" dirty="0" smtClean="0"/>
              <a:t>accounts receivable subsidiary ledger</a:t>
            </a:r>
            <a:r>
              <a:rPr lang="en-US" altLang="en-US" dirty="0" smtClean="0"/>
              <a:t>).</a:t>
            </a:r>
          </a:p>
        </p:txBody>
      </p:sp>
    </p:spTree>
    <p:extLst>
      <p:ext uri="{BB962C8B-B14F-4D97-AF65-F5344CB8AC3E}">
        <p14:creationId xmlns:p14="http://schemas.microsoft.com/office/powerpoint/2010/main" val="215719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To see how accounts receivable from credit sales are recognized in the accounting records, we look at two transactions on July 1 between TechCom and its credit customers—shown on this slide. The first is a credit sale of $950 to CompStore. A credit sale is posted with both a debit to the Accounts Receivable account in the general ledger and a debit to the customer account in the accounts receivable ledger. The second transaction is a collection of $720 from RDA Electronics from a prior credit sale. Cash receipts from a credit customer are posted with a credit to the Accounts Receivable account in the general ledger and flow through to credit the customer account in the accounts receivable ledger. (Posting debits or credits to Accounts Receivable in two separate ledgers does not violate the requirement that debits equal credits. The equality of debits and credits is maintained in the general ledger. The accounts receivable ledger is a </a:t>
            </a:r>
            <a:r>
              <a:rPr lang="en-US" i="1" dirty="0" smtClean="0"/>
              <a:t>supplementary </a:t>
            </a:r>
            <a:r>
              <a:rPr lang="en-US" dirty="0" smtClean="0"/>
              <a:t>record providing information on each customer.)</a:t>
            </a:r>
            <a:endParaRPr lang="en-US" altLang="en-US" dirty="0" smtClean="0"/>
          </a:p>
          <a:p>
            <a:endParaRPr lang="en-US" altLang="en-US" dirty="0" smtClean="0">
              <a:ea typeface="ＭＳ Ｐゴシック" pitchFamily="34" charset="-128"/>
            </a:endParaRPr>
          </a:p>
        </p:txBody>
      </p:sp>
    </p:spTree>
    <p:extLst>
      <p:ext uri="{BB962C8B-B14F-4D97-AF65-F5344CB8AC3E}">
        <p14:creationId xmlns:p14="http://schemas.microsoft.com/office/powerpoint/2010/main" val="2542894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This slide shows the general ledger and the accounts receivable ledger after recording the two July 1 transactions. The general ledger shows the effects of the sale, the collection, and the resulting balance of $3,230. These events are also reflected in the individual customer accounts: RDA Electronics has an ending balance of $280, and CompStore’s ending balance is $2,950. The $3,230 sum of the individual accounts equals the debit balance of the Accounts Receivable account in the general ledger.</a:t>
            </a:r>
          </a:p>
        </p:txBody>
      </p:sp>
    </p:spTree>
    <p:extLst>
      <p:ext uri="{BB962C8B-B14F-4D97-AF65-F5344CB8AC3E}">
        <p14:creationId xmlns:p14="http://schemas.microsoft.com/office/powerpoint/2010/main" val="386774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Atef Abuelaish</a:t>
            </a:r>
            <a:endParaRPr lang="en-US" altLang="en-US"/>
          </a:p>
        </p:txBody>
      </p:sp>
      <p:sp>
        <p:nvSpPr>
          <p:cNvPr id="6" name="Slide Number Placeholder 5"/>
          <p:cNvSpPr>
            <a:spLocks noGrp="1"/>
          </p:cNvSpPr>
          <p:nvPr>
            <p:ph type="sldNum" sz="quarter" idx="12"/>
          </p:nvPr>
        </p:nvSpPr>
        <p:spPr/>
        <p:txBody>
          <a:bodyPr/>
          <a:lstStyle/>
          <a:p>
            <a:fld id="{8EC92E2C-669A-42F5-A94D-DCDD7E8AA01F}" type="slidenum">
              <a:rPr lang="en-US" altLang="en-US" smtClean="0"/>
              <a:pPr/>
              <a:t>‹#›</a:t>
            </a:fld>
            <a:endParaRPr lang="en-US" altLang="en-US"/>
          </a:p>
        </p:txBody>
      </p:sp>
    </p:spTree>
    <p:extLst>
      <p:ext uri="{BB962C8B-B14F-4D97-AF65-F5344CB8AC3E}">
        <p14:creationId xmlns:p14="http://schemas.microsoft.com/office/powerpoint/2010/main" val="8746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Atef Abuelaish</a:t>
            </a:r>
            <a:endParaRPr lang="en-US" altLang="en-US"/>
          </a:p>
        </p:txBody>
      </p:sp>
      <p:sp>
        <p:nvSpPr>
          <p:cNvPr id="6" name="Slide Number Placeholder 5"/>
          <p:cNvSpPr>
            <a:spLocks noGrp="1"/>
          </p:cNvSpPr>
          <p:nvPr>
            <p:ph type="sldNum" sz="quarter" idx="12"/>
          </p:nvPr>
        </p:nvSpPr>
        <p:spPr/>
        <p:txBody>
          <a:bodyPr/>
          <a:lstStyle/>
          <a:p>
            <a:fld id="{9E2FEBBC-8ACE-4D24-B6FD-6F14BF8F008C}" type="slidenum">
              <a:rPr lang="en-US" altLang="en-US" smtClean="0"/>
              <a:pPr/>
              <a:t>‹#›</a:t>
            </a:fld>
            <a:endParaRPr lang="en-US" altLang="en-US"/>
          </a:p>
        </p:txBody>
      </p:sp>
    </p:spTree>
    <p:extLst>
      <p:ext uri="{BB962C8B-B14F-4D97-AF65-F5344CB8AC3E}">
        <p14:creationId xmlns:p14="http://schemas.microsoft.com/office/powerpoint/2010/main" val="5934388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73934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302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186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t>Copyright © 2015 McGraw-Hill Education. All </a:t>
            </a:r>
            <a:r>
              <a:rPr lang="en-US" dirty="0" err="1" smtClean="0"/>
              <a:t>ights</a:t>
            </a:r>
            <a:r>
              <a:rPr lang="en-US" dirty="0" smtClean="0"/>
              <a:t> reserved. No reproduction or distribution without the prior written consent of McGraw-Hill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pPr>
                <a:defRPr/>
              </a:pPr>
              <a:t>‹#›</a:t>
            </a:fld>
            <a:endParaRPr lang="en-US" dirty="0"/>
          </a:p>
        </p:txBody>
      </p:sp>
    </p:spTree>
    <p:extLst>
      <p:ext uri="{BB962C8B-B14F-4D97-AF65-F5344CB8AC3E}">
        <p14:creationId xmlns:p14="http://schemas.microsoft.com/office/powerpoint/2010/main" val="150280089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81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86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561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8931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62929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256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Atef Abuelaish</a:t>
            </a:r>
            <a:endParaRPr lang="en-US" altLang="en-US"/>
          </a:p>
        </p:txBody>
      </p:sp>
      <p:sp>
        <p:nvSpPr>
          <p:cNvPr id="6" name="Slide Number Placeholder 5"/>
          <p:cNvSpPr>
            <a:spLocks noGrp="1"/>
          </p:cNvSpPr>
          <p:nvPr>
            <p:ph type="sldNum" sz="quarter" idx="12"/>
          </p:nvPr>
        </p:nvSpPr>
        <p:spPr/>
        <p:txBody>
          <a:bodyPr/>
          <a:lstStyle/>
          <a:p>
            <a:fld id="{A65433D9-0309-47F7-B237-EC2E94684DEB}" type="slidenum">
              <a:rPr lang="en-US" altLang="en-US" smtClean="0"/>
              <a:pPr/>
              <a:t>‹#›</a:t>
            </a:fld>
            <a:endParaRPr lang="en-US" altLang="en-US"/>
          </a:p>
        </p:txBody>
      </p:sp>
    </p:spTree>
    <p:extLst>
      <p:ext uri="{BB962C8B-B14F-4D97-AF65-F5344CB8AC3E}">
        <p14:creationId xmlns:p14="http://schemas.microsoft.com/office/powerpoint/2010/main" val="41062848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941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5781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9541485B-E920-4150-BE1C-CB997338B08A}" type="slidenum">
              <a:rPr lang="en-US" altLang="en-US"/>
              <a:pPr>
                <a:defRPr/>
              </a:pPr>
              <a:t>‹#›</a:t>
            </a:fld>
            <a:endParaRPr lang="en-US" altLang="en-US"/>
          </a:p>
        </p:txBody>
      </p:sp>
    </p:spTree>
    <p:extLst>
      <p:ext uri="{BB962C8B-B14F-4D97-AF65-F5344CB8AC3E}">
        <p14:creationId xmlns:p14="http://schemas.microsoft.com/office/powerpoint/2010/main" val="24065173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E6C3EC15-9CB2-459B-A1A8-8F066FE239C4}" type="slidenum">
              <a:rPr lang="en-US" altLang="en-US"/>
              <a:pPr>
                <a:defRPr/>
              </a:pPr>
              <a:t>‹#›</a:t>
            </a:fld>
            <a:endParaRPr lang="en-US" altLang="en-US"/>
          </a:p>
        </p:txBody>
      </p:sp>
    </p:spTree>
    <p:extLst>
      <p:ext uri="{BB962C8B-B14F-4D97-AF65-F5344CB8AC3E}">
        <p14:creationId xmlns:p14="http://schemas.microsoft.com/office/powerpoint/2010/main" val="10317724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8"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9"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DC2013B2-7B5A-4D7E-9464-C710545624A6}" type="slidenum">
              <a:rPr lang="en-US" altLang="en-US"/>
              <a:pPr>
                <a:defRPr/>
              </a:pPr>
              <a:t>‹#›</a:t>
            </a:fld>
            <a:endParaRPr lang="en-US" altLang="en-US"/>
          </a:p>
        </p:txBody>
      </p:sp>
    </p:spTree>
    <p:extLst>
      <p:ext uri="{BB962C8B-B14F-4D97-AF65-F5344CB8AC3E}">
        <p14:creationId xmlns:p14="http://schemas.microsoft.com/office/powerpoint/2010/main" val="25396878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ea typeface="MS PGothic" pitchFamily="34" charset="-128"/>
                <a:cs typeface="+mn-cs"/>
              </a:defRPr>
            </a:lvl1pPr>
          </a:lstStyle>
          <a:p>
            <a:pPr>
              <a:defRPr/>
            </a:pPr>
            <a:endParaRPr lang="en-US" altLang="en-US"/>
          </a:p>
        </p:txBody>
      </p:sp>
      <p:sp>
        <p:nvSpPr>
          <p:cNvPr id="6" name="Footer Placeholder 4"/>
          <p:cNvSpPr>
            <a:spLocks noGrp="1"/>
          </p:cNvSpPr>
          <p:nvPr>
            <p:ph type="ftr" sz="quarter" idx="15"/>
          </p:nvPr>
        </p:nvSpPr>
        <p:spPr/>
        <p:txBody>
          <a:bodyPr/>
          <a:lstStyle>
            <a:lvl1pPr>
              <a:defRPr>
                <a:ea typeface="MS PGothic" pitchFamily="34" charset="-128"/>
                <a:cs typeface="+mn-cs"/>
              </a:defRPr>
            </a:lvl1pPr>
          </a:lstStyle>
          <a:p>
            <a:pPr>
              <a:defRPr/>
            </a:pPr>
            <a:r>
              <a:rPr lang="en-US" altLang="en-US"/>
              <a:t>Atef Abuelaish</a:t>
            </a:r>
          </a:p>
        </p:txBody>
      </p:sp>
      <p:sp>
        <p:nvSpPr>
          <p:cNvPr id="7" name="Slide Number Placeholder 5"/>
          <p:cNvSpPr>
            <a:spLocks noGrp="1"/>
          </p:cNvSpPr>
          <p:nvPr>
            <p:ph type="sldNum" sz="quarter" idx="16"/>
          </p:nvPr>
        </p:nvSpPr>
        <p:spPr/>
        <p:txBody>
          <a:bodyPr/>
          <a:lstStyle>
            <a:lvl1pPr>
              <a:defRPr>
                <a:ea typeface="MS PGothic" pitchFamily="34" charset="-128"/>
                <a:cs typeface="+mn-cs"/>
              </a:defRPr>
            </a:lvl1pPr>
          </a:lstStyle>
          <a:p>
            <a:pPr>
              <a:defRPr/>
            </a:pPr>
            <a:fld id="{64B28C98-2BD3-404F-B597-3C2755C96134}" type="slidenum">
              <a:rPr lang="en-US" altLang="en-US"/>
              <a:pPr>
                <a:defRPr/>
              </a:pPr>
              <a:t>‹#›</a:t>
            </a:fld>
            <a:endParaRPr lang="en-US" altLang="en-US"/>
          </a:p>
        </p:txBody>
      </p:sp>
    </p:spTree>
    <p:extLst>
      <p:ext uri="{BB962C8B-B14F-4D97-AF65-F5344CB8AC3E}">
        <p14:creationId xmlns:p14="http://schemas.microsoft.com/office/powerpoint/2010/main" val="36802328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ea typeface="MS PGothic" pitchFamily="34" charset="-128"/>
                <a:cs typeface="+mn-cs"/>
              </a:defRPr>
            </a:lvl1pPr>
          </a:lstStyle>
          <a:p>
            <a:pPr>
              <a:defRPr/>
            </a:pPr>
            <a:endParaRPr lang="en-US" altLang="en-US"/>
          </a:p>
        </p:txBody>
      </p:sp>
      <p:sp>
        <p:nvSpPr>
          <p:cNvPr id="8" name="Footer Placeholder 4"/>
          <p:cNvSpPr>
            <a:spLocks noGrp="1"/>
          </p:cNvSpPr>
          <p:nvPr>
            <p:ph type="ftr" sz="quarter" idx="16"/>
          </p:nvPr>
        </p:nvSpPr>
        <p:spPr/>
        <p:txBody>
          <a:bodyPr/>
          <a:lstStyle>
            <a:lvl1pPr>
              <a:defRPr>
                <a:ea typeface="MS PGothic" pitchFamily="34" charset="-128"/>
                <a:cs typeface="+mn-cs"/>
              </a:defRPr>
            </a:lvl1pPr>
          </a:lstStyle>
          <a:p>
            <a:pPr>
              <a:defRPr/>
            </a:pPr>
            <a:r>
              <a:rPr lang="en-US" altLang="en-US"/>
              <a:t>Atef Abuelaish</a:t>
            </a:r>
          </a:p>
        </p:txBody>
      </p:sp>
      <p:sp>
        <p:nvSpPr>
          <p:cNvPr id="9" name="Slide Number Placeholder 5"/>
          <p:cNvSpPr>
            <a:spLocks noGrp="1"/>
          </p:cNvSpPr>
          <p:nvPr>
            <p:ph type="sldNum" sz="quarter" idx="17"/>
          </p:nvPr>
        </p:nvSpPr>
        <p:spPr/>
        <p:txBody>
          <a:bodyPr/>
          <a:lstStyle>
            <a:lvl1pPr>
              <a:defRPr>
                <a:ea typeface="MS PGothic" pitchFamily="34" charset="-128"/>
                <a:cs typeface="+mn-cs"/>
              </a:defRPr>
            </a:lvl1pPr>
          </a:lstStyle>
          <a:p>
            <a:pPr>
              <a:defRPr/>
            </a:pPr>
            <a:fld id="{EB544194-F41D-484A-955B-DEDBBFA586EB}" type="slidenum">
              <a:rPr lang="en-US" altLang="en-US"/>
              <a:pPr>
                <a:defRPr/>
              </a:pPr>
              <a:t>‹#›</a:t>
            </a:fld>
            <a:endParaRPr lang="en-US" altLang="en-US"/>
          </a:p>
        </p:txBody>
      </p:sp>
    </p:spTree>
    <p:extLst>
      <p:ext uri="{BB962C8B-B14F-4D97-AF65-F5344CB8AC3E}">
        <p14:creationId xmlns:p14="http://schemas.microsoft.com/office/powerpoint/2010/main" val="33873144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4"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5"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91FA9B9F-1C12-45DE-90F3-747875E64869}" type="slidenum">
              <a:rPr lang="en-US" altLang="en-US"/>
              <a:pPr>
                <a:defRPr/>
              </a:pPr>
              <a:t>‹#›</a:t>
            </a:fld>
            <a:endParaRPr lang="en-US" altLang="en-US"/>
          </a:p>
        </p:txBody>
      </p:sp>
    </p:spTree>
    <p:extLst>
      <p:ext uri="{BB962C8B-B14F-4D97-AF65-F5344CB8AC3E}">
        <p14:creationId xmlns:p14="http://schemas.microsoft.com/office/powerpoint/2010/main" val="40144993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3"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4"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480D9B42-33E0-4357-B01F-922CACE7E029}" type="slidenum">
              <a:rPr lang="en-US" altLang="en-US"/>
              <a:pPr>
                <a:defRPr/>
              </a:pPr>
              <a:t>‹#›</a:t>
            </a:fld>
            <a:endParaRPr lang="en-US" altLang="en-US"/>
          </a:p>
        </p:txBody>
      </p:sp>
    </p:spTree>
    <p:extLst>
      <p:ext uri="{BB962C8B-B14F-4D97-AF65-F5344CB8AC3E}">
        <p14:creationId xmlns:p14="http://schemas.microsoft.com/office/powerpoint/2010/main" val="28772510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6"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6B4627D1-0357-4B2D-84D5-F1475E3D7119}" type="slidenum">
              <a:rPr lang="en-US" altLang="en-US"/>
              <a:pPr>
                <a:defRPr/>
              </a:pPr>
              <a:t>‹#›</a:t>
            </a:fld>
            <a:endParaRPr lang="en-US" altLang="en-US"/>
          </a:p>
        </p:txBody>
      </p:sp>
    </p:spTree>
    <p:extLst>
      <p:ext uri="{BB962C8B-B14F-4D97-AF65-F5344CB8AC3E}">
        <p14:creationId xmlns:p14="http://schemas.microsoft.com/office/powerpoint/2010/main" val="383073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44118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6"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E88B3610-941F-44FA-92BE-EE90D0FA53C9}" type="slidenum">
              <a:rPr lang="en-US" altLang="en-US"/>
              <a:pPr>
                <a:defRPr/>
              </a:pPr>
              <a:t>‹#›</a:t>
            </a:fld>
            <a:endParaRPr lang="en-US" altLang="en-US"/>
          </a:p>
        </p:txBody>
      </p:sp>
    </p:spTree>
    <p:extLst>
      <p:ext uri="{BB962C8B-B14F-4D97-AF65-F5344CB8AC3E}">
        <p14:creationId xmlns:p14="http://schemas.microsoft.com/office/powerpoint/2010/main" val="3572642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848F9578-5A15-4687-94B3-98EFF89225A4}" type="slidenum">
              <a:rPr lang="en-US" altLang="en-US"/>
              <a:pPr>
                <a:defRPr/>
              </a:pPr>
              <a:t>‹#›</a:t>
            </a:fld>
            <a:endParaRPr lang="en-US" altLang="en-US"/>
          </a:p>
        </p:txBody>
      </p:sp>
    </p:spTree>
    <p:extLst>
      <p:ext uri="{BB962C8B-B14F-4D97-AF65-F5344CB8AC3E}">
        <p14:creationId xmlns:p14="http://schemas.microsoft.com/office/powerpoint/2010/main" val="7450247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32C90C95-E387-4AEB-8B9F-414A39909727}" type="slidenum">
              <a:rPr lang="en-US" altLang="en-US"/>
              <a:pPr>
                <a:defRPr/>
              </a:pPr>
              <a:t>‹#›</a:t>
            </a:fld>
            <a:endParaRPr lang="en-US" altLang="en-US"/>
          </a:p>
        </p:txBody>
      </p:sp>
    </p:spTree>
    <p:extLst>
      <p:ext uri="{BB962C8B-B14F-4D97-AF65-F5344CB8AC3E}">
        <p14:creationId xmlns:p14="http://schemas.microsoft.com/office/powerpoint/2010/main" val="20286085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19263"/>
            <a:ext cx="4038600" cy="4411662"/>
          </a:xfrm>
        </p:spPr>
        <p:txBody>
          <a:bodyPr rtlCol="0">
            <a:normAutofit/>
          </a:bodyPr>
          <a:lstStyle/>
          <a:p>
            <a:pPr lvl="0"/>
            <a:endParaRPr lang="en-US" noProof="0" smtClean="0"/>
          </a:p>
        </p:txBody>
      </p:sp>
      <p:sp>
        <p:nvSpPr>
          <p:cNvPr id="5" name="Rectangle 5"/>
          <p:cNvSpPr>
            <a:spLocks noGrp="1" noChangeArrowheads="1"/>
          </p:cNvSpPr>
          <p:nvPr>
            <p:ph type="dt" sz="half" idx="10"/>
          </p:nvPr>
        </p:nvSpPr>
        <p:spPr/>
        <p:txBody>
          <a:bodyPr/>
          <a:lstStyle>
            <a:lvl1pPr>
              <a:defRPr>
                <a:solidFill>
                  <a:prstClr val="black">
                    <a:lumMod val="65000"/>
                    <a:lumOff val="35000"/>
                  </a:prstClr>
                </a:solidFill>
                <a:ea typeface="MS PGothic" pitchFamily="34" charset="-128"/>
                <a:cs typeface="+mn-cs"/>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solidFill>
                  <a:prstClr val="black">
                    <a:lumMod val="65000"/>
                    <a:lumOff val="35000"/>
                  </a:prstClr>
                </a:solidFill>
                <a:ea typeface="MS PGothic" pitchFamily="34" charset="-128"/>
                <a:cs typeface="+mn-cs"/>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solidFill>
                  <a:srgbClr val="595959"/>
                </a:solidFill>
                <a:ea typeface="MS PGothic" pitchFamily="34" charset="-128"/>
                <a:cs typeface="+mn-cs"/>
              </a:defRPr>
            </a:lvl1pPr>
          </a:lstStyle>
          <a:p>
            <a:pPr>
              <a:defRPr/>
            </a:pPr>
            <a:fld id="{C36D714C-50FB-433C-A560-E55D2A4A0691}" type="slidenum">
              <a:rPr lang="en-US" altLang="en-US"/>
              <a:pPr>
                <a:defRPr/>
              </a:pPr>
              <a:t>‹#›</a:t>
            </a:fld>
            <a:endParaRPr lang="en-US" altLang="en-US"/>
          </a:p>
        </p:txBody>
      </p:sp>
    </p:spTree>
    <p:extLst>
      <p:ext uri="{BB962C8B-B14F-4D97-AF65-F5344CB8AC3E}">
        <p14:creationId xmlns:p14="http://schemas.microsoft.com/office/powerpoint/2010/main" val="3746840861"/>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a:lstStyle>
            <a:lvl1pPr>
              <a:defRPr>
                <a:solidFill>
                  <a:prstClr val="black">
                    <a:lumMod val="65000"/>
                    <a:lumOff val="35000"/>
                  </a:prstClr>
                </a:solidFill>
                <a:ea typeface="MS PGothic" pitchFamily="34" charset="-128"/>
                <a:cs typeface="+mn-cs"/>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solidFill>
                  <a:prstClr val="black">
                    <a:lumMod val="65000"/>
                    <a:lumOff val="35000"/>
                  </a:prstClr>
                </a:solidFill>
                <a:ea typeface="MS PGothic" pitchFamily="34" charset="-128"/>
                <a:cs typeface="+mn-cs"/>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solidFill>
                  <a:srgbClr val="595959"/>
                </a:solidFill>
                <a:ea typeface="MS PGothic" pitchFamily="34" charset="-128"/>
                <a:cs typeface="+mn-cs"/>
              </a:defRPr>
            </a:lvl1pPr>
          </a:lstStyle>
          <a:p>
            <a:pPr>
              <a:defRPr/>
            </a:pPr>
            <a:fld id="{A65912FE-CAB5-41B5-B1C1-9842C2986516}" type="slidenum">
              <a:rPr lang="en-US" altLang="en-US"/>
              <a:pPr>
                <a:defRPr/>
              </a:pPr>
              <a:t>‹#›</a:t>
            </a:fld>
            <a:endParaRPr lang="en-US" altLang="en-US"/>
          </a:p>
        </p:txBody>
      </p:sp>
    </p:spTree>
    <p:extLst>
      <p:ext uri="{BB962C8B-B14F-4D97-AF65-F5344CB8AC3E}">
        <p14:creationId xmlns:p14="http://schemas.microsoft.com/office/powerpoint/2010/main" val="586523562"/>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707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523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03555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133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914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63442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5749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40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282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530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335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076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725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420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8EC92E2C-669A-42F5-A94D-DCDD7E8AA01F}" type="slidenum">
              <a:rPr lang="en-US" altLang="en-US"/>
              <a:pPr/>
              <a:t>‹#›</a:t>
            </a:fld>
            <a:endParaRPr lang="en-US" altLang="en-US"/>
          </a:p>
        </p:txBody>
      </p:sp>
    </p:spTree>
    <p:extLst>
      <p:ext uri="{BB962C8B-B14F-4D97-AF65-F5344CB8AC3E}">
        <p14:creationId xmlns:p14="http://schemas.microsoft.com/office/powerpoint/2010/main" val="37465931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28C054EB-1FEC-4EC0-897C-43BC38E939C7}" type="slidenum">
              <a:rPr lang="en-US" altLang="en-US"/>
              <a:pPr/>
              <a:t>‹#›</a:t>
            </a:fld>
            <a:endParaRPr lang="en-US" altLang="en-US"/>
          </a:p>
        </p:txBody>
      </p:sp>
    </p:spTree>
    <p:extLst>
      <p:ext uri="{BB962C8B-B14F-4D97-AF65-F5344CB8AC3E}">
        <p14:creationId xmlns:p14="http://schemas.microsoft.com/office/powerpoint/2010/main" val="376330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414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9" name="Slide Number Placeholder 5"/>
          <p:cNvSpPr>
            <a:spLocks noGrp="1"/>
          </p:cNvSpPr>
          <p:nvPr>
            <p:ph type="sldNum" sz="quarter" idx="12"/>
          </p:nvPr>
        </p:nvSpPr>
        <p:spPr/>
        <p:txBody>
          <a:bodyPr/>
          <a:lstStyle>
            <a:lvl1pPr>
              <a:defRPr/>
            </a:lvl1pPr>
          </a:lstStyle>
          <a:p>
            <a:fld id="{96638892-F6E3-4AF5-9384-F863E307D63F}" type="slidenum">
              <a:rPr lang="en-US" altLang="en-US"/>
              <a:pPr/>
              <a:t>‹#›</a:t>
            </a:fld>
            <a:endParaRPr lang="en-US" altLang="en-US"/>
          </a:p>
        </p:txBody>
      </p:sp>
    </p:spTree>
    <p:extLst>
      <p:ext uri="{BB962C8B-B14F-4D97-AF65-F5344CB8AC3E}">
        <p14:creationId xmlns:p14="http://schemas.microsoft.com/office/powerpoint/2010/main" val="33370989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6"/>
          </p:nvPr>
        </p:nvSpPr>
        <p:spPr/>
        <p:txBody>
          <a:bodyPr/>
          <a:lstStyle>
            <a:lvl1pPr>
              <a:defRPr/>
            </a:lvl1pPr>
          </a:lstStyle>
          <a:p>
            <a:fld id="{FC0D0559-1C37-4811-ACF3-DE6F023C80EE}" type="slidenum">
              <a:rPr lang="en-US" altLang="en-US"/>
              <a:pPr/>
              <a:t>‹#›</a:t>
            </a:fld>
            <a:endParaRPr lang="en-US" altLang="en-US"/>
          </a:p>
        </p:txBody>
      </p:sp>
    </p:spTree>
    <p:extLst>
      <p:ext uri="{BB962C8B-B14F-4D97-AF65-F5344CB8AC3E}">
        <p14:creationId xmlns:p14="http://schemas.microsoft.com/office/powerpoint/2010/main" val="5976107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r>
              <a:rPr lang="en-US" altLang="en-US"/>
              <a:t>Atef Abuelaish</a:t>
            </a:r>
          </a:p>
        </p:txBody>
      </p:sp>
      <p:sp>
        <p:nvSpPr>
          <p:cNvPr id="9" name="Slide Number Placeholder 5"/>
          <p:cNvSpPr>
            <a:spLocks noGrp="1"/>
          </p:cNvSpPr>
          <p:nvPr>
            <p:ph type="sldNum" sz="quarter" idx="17"/>
          </p:nvPr>
        </p:nvSpPr>
        <p:spPr/>
        <p:txBody>
          <a:bodyPr/>
          <a:lstStyle>
            <a:lvl1pPr>
              <a:defRPr/>
            </a:lvl1pPr>
          </a:lstStyle>
          <a:p>
            <a:fld id="{E8068234-A518-4BC7-B633-F28A463727AE}" type="slidenum">
              <a:rPr lang="en-US" altLang="en-US"/>
              <a:pPr/>
              <a:t>‹#›</a:t>
            </a:fld>
            <a:endParaRPr lang="en-US" altLang="en-US"/>
          </a:p>
        </p:txBody>
      </p:sp>
    </p:spTree>
    <p:extLst>
      <p:ext uri="{BB962C8B-B14F-4D97-AF65-F5344CB8AC3E}">
        <p14:creationId xmlns:p14="http://schemas.microsoft.com/office/powerpoint/2010/main" val="4846932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5" name="Slide Number Placeholder 5"/>
          <p:cNvSpPr>
            <a:spLocks noGrp="1"/>
          </p:cNvSpPr>
          <p:nvPr>
            <p:ph type="sldNum" sz="quarter" idx="12"/>
          </p:nvPr>
        </p:nvSpPr>
        <p:spPr/>
        <p:txBody>
          <a:bodyPr/>
          <a:lstStyle>
            <a:lvl1pPr>
              <a:defRPr/>
            </a:lvl1pPr>
          </a:lstStyle>
          <a:p>
            <a:fld id="{FD72A478-2D10-4684-9A73-431D8500B0FA}" type="slidenum">
              <a:rPr lang="en-US" altLang="en-US"/>
              <a:pPr/>
              <a:t>‹#›</a:t>
            </a:fld>
            <a:endParaRPr lang="en-US" altLang="en-US"/>
          </a:p>
        </p:txBody>
      </p:sp>
    </p:spTree>
    <p:extLst>
      <p:ext uri="{BB962C8B-B14F-4D97-AF65-F5344CB8AC3E}">
        <p14:creationId xmlns:p14="http://schemas.microsoft.com/office/powerpoint/2010/main" val="42148881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4" name="Slide Number Placeholder 5"/>
          <p:cNvSpPr>
            <a:spLocks noGrp="1"/>
          </p:cNvSpPr>
          <p:nvPr>
            <p:ph type="sldNum" sz="quarter" idx="12"/>
          </p:nvPr>
        </p:nvSpPr>
        <p:spPr/>
        <p:txBody>
          <a:bodyPr/>
          <a:lstStyle>
            <a:lvl1pPr>
              <a:defRPr/>
            </a:lvl1pPr>
          </a:lstStyle>
          <a:p>
            <a:fld id="{0C948DF6-2505-46A0-BA9D-27EAC741251D}" type="slidenum">
              <a:rPr lang="en-US" altLang="en-US"/>
              <a:pPr/>
              <a:t>‹#›</a:t>
            </a:fld>
            <a:endParaRPr lang="en-US" altLang="en-US"/>
          </a:p>
        </p:txBody>
      </p:sp>
    </p:spTree>
    <p:extLst>
      <p:ext uri="{BB962C8B-B14F-4D97-AF65-F5344CB8AC3E}">
        <p14:creationId xmlns:p14="http://schemas.microsoft.com/office/powerpoint/2010/main" val="11909209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lvl1pPr>
          </a:lstStyle>
          <a:p>
            <a:fld id="{F3802665-AB43-4B00-87C6-C9A54562E307}" type="slidenum">
              <a:rPr lang="en-US" altLang="en-US"/>
              <a:pPr/>
              <a:t>‹#›</a:t>
            </a:fld>
            <a:endParaRPr lang="en-US" altLang="en-US"/>
          </a:p>
        </p:txBody>
      </p:sp>
    </p:spTree>
    <p:extLst>
      <p:ext uri="{BB962C8B-B14F-4D97-AF65-F5344CB8AC3E}">
        <p14:creationId xmlns:p14="http://schemas.microsoft.com/office/powerpoint/2010/main" val="12534149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lvl1pPr>
          </a:lstStyle>
          <a:p>
            <a:fld id="{B080D563-A560-4A78-90F2-7DEC0BC8FF01}" type="slidenum">
              <a:rPr lang="en-US" altLang="en-US"/>
              <a:pPr/>
              <a:t>‹#›</a:t>
            </a:fld>
            <a:endParaRPr lang="en-US" altLang="en-US"/>
          </a:p>
        </p:txBody>
      </p:sp>
    </p:spTree>
    <p:extLst>
      <p:ext uri="{BB962C8B-B14F-4D97-AF65-F5344CB8AC3E}">
        <p14:creationId xmlns:p14="http://schemas.microsoft.com/office/powerpoint/2010/main" val="8598039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9E2FEBBC-8ACE-4D24-B6FD-6F14BF8F008C}" type="slidenum">
              <a:rPr lang="en-US" altLang="en-US"/>
              <a:pPr/>
              <a:t>‹#›</a:t>
            </a:fld>
            <a:endParaRPr lang="en-US" altLang="en-US"/>
          </a:p>
        </p:txBody>
      </p:sp>
    </p:spTree>
    <p:extLst>
      <p:ext uri="{BB962C8B-B14F-4D97-AF65-F5344CB8AC3E}">
        <p14:creationId xmlns:p14="http://schemas.microsoft.com/office/powerpoint/2010/main" val="24835606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A65433D9-0309-47F7-B237-EC2E94684DEB}" type="slidenum">
              <a:rPr lang="en-US" altLang="en-US"/>
              <a:pPr/>
              <a:t>‹#›</a:t>
            </a:fld>
            <a:endParaRPr lang="en-US" altLang="en-US"/>
          </a:p>
        </p:txBody>
      </p:sp>
    </p:spTree>
    <p:extLst>
      <p:ext uri="{BB962C8B-B14F-4D97-AF65-F5344CB8AC3E}">
        <p14:creationId xmlns:p14="http://schemas.microsoft.com/office/powerpoint/2010/main" val="5291872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19263"/>
            <a:ext cx="4038600" cy="4411662"/>
          </a:xfrm>
        </p:spPr>
        <p:txBody>
          <a:bodyPr rtlCol="0">
            <a:normAutofit/>
          </a:bodyPr>
          <a:lstStyle/>
          <a:p>
            <a:pPr lvl="0"/>
            <a:endParaRPr lang="en-US" noProof="0" smtClean="0"/>
          </a:p>
        </p:txBody>
      </p:sp>
      <p:sp>
        <p:nvSpPr>
          <p:cNvPr id="5" name="Rectangle 5"/>
          <p:cNvSpPr>
            <a:spLocks noGrp="1" noChangeArrowheads="1"/>
          </p:cNvSpPr>
          <p:nvPr>
            <p:ph type="dt" sz="half" idx="10"/>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6" name="Rectangle 6"/>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7" name="Rectangle 7"/>
          <p:cNvSpPr>
            <a:spLocks noGrp="1" noChangeArrowheads="1"/>
          </p:cNvSpPr>
          <p:nvPr>
            <p:ph type="sldNum" sz="quarter" idx="12"/>
          </p:nvPr>
        </p:nvSpPr>
        <p:spPr/>
        <p:txBody>
          <a:bodyPr/>
          <a:lstStyle>
            <a:lvl1pPr>
              <a:defRPr>
                <a:solidFill>
                  <a:srgbClr val="595959"/>
                </a:solidFill>
              </a:defRPr>
            </a:lvl1pPr>
          </a:lstStyle>
          <a:p>
            <a:fld id="{C14D87FC-37C1-4A6F-BB8C-DFFD72BCFC80}" type="slidenum">
              <a:rPr lang="en-US" altLang="en-US"/>
              <a:pPr/>
              <a:t>‹#›</a:t>
            </a:fld>
            <a:endParaRPr lang="en-US" altLang="en-US"/>
          </a:p>
        </p:txBody>
      </p:sp>
    </p:spTree>
    <p:extLst>
      <p:ext uri="{BB962C8B-B14F-4D97-AF65-F5344CB8AC3E}">
        <p14:creationId xmlns:p14="http://schemas.microsoft.com/office/powerpoint/2010/main" val="139485519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269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5" name="Rectangle 6"/>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6" name="Rectangle 7"/>
          <p:cNvSpPr>
            <a:spLocks noGrp="1" noChangeArrowheads="1"/>
          </p:cNvSpPr>
          <p:nvPr>
            <p:ph type="sldNum" sz="quarter" idx="12"/>
          </p:nvPr>
        </p:nvSpPr>
        <p:spPr/>
        <p:txBody>
          <a:bodyPr/>
          <a:lstStyle>
            <a:lvl1pPr>
              <a:defRPr>
                <a:solidFill>
                  <a:srgbClr val="595959"/>
                </a:solidFill>
              </a:defRPr>
            </a:lvl1pPr>
          </a:lstStyle>
          <a:p>
            <a:fld id="{BA707468-ACA6-4D24-A23D-08DCBB0B0CCD}" type="slidenum">
              <a:rPr lang="en-US" altLang="en-US"/>
              <a:pPr/>
              <a:t>‹#›</a:t>
            </a:fld>
            <a:endParaRPr lang="en-US" altLang="en-US"/>
          </a:p>
        </p:txBody>
      </p:sp>
    </p:spTree>
    <p:extLst>
      <p:ext uri="{BB962C8B-B14F-4D97-AF65-F5344CB8AC3E}">
        <p14:creationId xmlns:p14="http://schemas.microsoft.com/office/powerpoint/2010/main" val="2908818088"/>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441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38550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956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703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07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087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08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7084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716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78612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04851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06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15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2790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593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567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782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0089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10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595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790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166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965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83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481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4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3504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78173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04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998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88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3375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414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917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774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49325" y="1981200"/>
            <a:ext cx="3754438" cy="4114800"/>
          </a:xfrm>
        </p:spPr>
        <p:txBody>
          <a:bodyPr/>
          <a:lstStyle/>
          <a:p>
            <a:pPr lvl="0"/>
            <a:endParaRPr lang="en-US" noProof="0" dirty="0"/>
          </a:p>
        </p:txBody>
      </p:sp>
      <p:sp>
        <p:nvSpPr>
          <p:cNvPr id="4" name="Text Placeholder 3"/>
          <p:cNvSpPr>
            <a:spLocks noGrp="1"/>
          </p:cNvSpPr>
          <p:nvPr>
            <p:ph type="body"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46150" y="6248400"/>
            <a:ext cx="1905000" cy="457200"/>
          </a:xfrm>
          <a:prstGeom prst="rect">
            <a:avLst/>
          </a:prstGeom>
        </p:spPr>
        <p:txBody>
          <a:bodyPr/>
          <a:lstStyle>
            <a:lvl1pPr>
              <a:defRPr>
                <a:latin typeface="Arial" charset="0"/>
              </a:defRPr>
            </a:lvl1pPr>
          </a:lstStyle>
          <a:p>
            <a:pPr>
              <a:defRPr/>
            </a:pPr>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atin typeface="Arial" charset="0"/>
              </a:defRPr>
            </a:lvl1pPr>
          </a:lstStyle>
          <a:p>
            <a:pPr>
              <a:defRPr/>
            </a:pPr>
            <a:fld id="{56E3CF2B-CE57-4879-AF84-DFC4B29EEDCD}" type="slidenum">
              <a:rPr lang="en-US"/>
              <a:pPr>
                <a:defRPr/>
              </a:pPr>
              <a:t>‹#›</a:t>
            </a:fld>
            <a:endParaRPr lang="en-US" dirty="0"/>
          </a:p>
        </p:txBody>
      </p:sp>
    </p:spTree>
    <p:extLst>
      <p:ext uri="{BB962C8B-B14F-4D97-AF65-F5344CB8AC3E}">
        <p14:creationId xmlns:p14="http://schemas.microsoft.com/office/powerpoint/2010/main" val="39343828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56163" y="1981200"/>
            <a:ext cx="3754437" cy="4114800"/>
          </a:xfrm>
        </p:spPr>
        <p:txBody>
          <a:bodyPr/>
          <a:lstStyle/>
          <a:p>
            <a:pPr lvl="0"/>
            <a:endParaRPr lang="en-US" noProof="0" dirty="0"/>
          </a:p>
        </p:txBody>
      </p:sp>
      <p:sp>
        <p:nvSpPr>
          <p:cNvPr id="5" name="Date Placeholder 4"/>
          <p:cNvSpPr>
            <a:spLocks noGrp="1"/>
          </p:cNvSpPr>
          <p:nvPr>
            <p:ph type="dt" sz="half" idx="10"/>
          </p:nvPr>
        </p:nvSpPr>
        <p:spPr>
          <a:xfrm>
            <a:off x="946150" y="6248400"/>
            <a:ext cx="1905000" cy="457200"/>
          </a:xfrm>
          <a:prstGeom prst="rect">
            <a:avLst/>
          </a:prstGeom>
        </p:spPr>
        <p:txBody>
          <a:bodyPr/>
          <a:lstStyle>
            <a:lvl1pPr>
              <a:defRPr>
                <a:latin typeface="Arial" charset="0"/>
              </a:defRPr>
            </a:lvl1pPr>
          </a:lstStyle>
          <a:p>
            <a:pPr>
              <a:defRPr/>
            </a:pPr>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atin typeface="Arial" charset="0"/>
              </a:defRPr>
            </a:lvl1pPr>
          </a:lstStyle>
          <a:p>
            <a:pPr>
              <a:defRPr/>
            </a:pPr>
            <a:fld id="{43E4F644-2C9B-452E-A4D2-2F66DE724D79}" type="slidenum">
              <a:rPr lang="en-US"/>
              <a:pPr>
                <a:defRPr/>
              </a:pPr>
              <a:t>‹#›</a:t>
            </a:fld>
            <a:endParaRPr lang="en-US" dirty="0"/>
          </a:p>
        </p:txBody>
      </p:sp>
    </p:spTree>
    <p:extLst>
      <p:ext uri="{BB962C8B-B14F-4D97-AF65-F5344CB8AC3E}">
        <p14:creationId xmlns:p14="http://schemas.microsoft.com/office/powerpoint/2010/main" val="41170138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836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695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Atef Abuelaish</a:t>
            </a:r>
            <a:endParaRPr lang="en-US" altLang="en-US"/>
          </a:p>
        </p:txBody>
      </p:sp>
      <p:sp>
        <p:nvSpPr>
          <p:cNvPr id="6" name="Slide Number Placeholder 5"/>
          <p:cNvSpPr>
            <a:spLocks noGrp="1"/>
          </p:cNvSpPr>
          <p:nvPr>
            <p:ph type="sldNum" sz="quarter" idx="12"/>
          </p:nvPr>
        </p:nvSpPr>
        <p:spPr/>
        <p:txBody>
          <a:bodyPr/>
          <a:lstStyle/>
          <a:p>
            <a:fld id="{28C054EB-1FEC-4EC0-897C-43BC38E939C7}" type="slidenum">
              <a:rPr lang="en-US" altLang="en-US" smtClean="0"/>
              <a:pPr/>
              <a:t>‹#›</a:t>
            </a:fld>
            <a:endParaRPr lang="en-US" altLang="en-US"/>
          </a:p>
        </p:txBody>
      </p:sp>
    </p:spTree>
    <p:extLst>
      <p:ext uri="{BB962C8B-B14F-4D97-AF65-F5344CB8AC3E}">
        <p14:creationId xmlns:p14="http://schemas.microsoft.com/office/powerpoint/2010/main" val="3111854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614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2549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380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417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413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758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216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095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788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177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Atef Abuelaish</a:t>
            </a:r>
            <a:endParaRPr lang="en-US" altLang="en-US"/>
          </a:p>
        </p:txBody>
      </p:sp>
      <p:sp>
        <p:nvSpPr>
          <p:cNvPr id="6" name="Slide Number Placeholder 5"/>
          <p:cNvSpPr>
            <a:spLocks noGrp="1"/>
          </p:cNvSpPr>
          <p:nvPr>
            <p:ph type="sldNum" sz="quarter" idx="12"/>
          </p:nvPr>
        </p:nvSpPr>
        <p:spPr/>
        <p:txBody>
          <a:bodyPr/>
          <a:lstStyle/>
          <a:p>
            <a:fld id="{96638892-F6E3-4AF5-9384-F863E307D63F}" type="slidenum">
              <a:rPr lang="en-US" altLang="en-US" smtClean="0"/>
              <a:pPr/>
              <a:t>‹#›</a:t>
            </a:fld>
            <a:endParaRPr lang="en-US" altLang="en-US"/>
          </a:p>
        </p:txBody>
      </p:sp>
    </p:spTree>
    <p:extLst>
      <p:ext uri="{BB962C8B-B14F-4D97-AF65-F5344CB8AC3E}">
        <p14:creationId xmlns:p14="http://schemas.microsoft.com/office/powerpoint/2010/main" val="327676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8801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9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756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25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753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212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65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4588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559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016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smtClean="0"/>
              <a:t>Atef Abuelaish</a:t>
            </a:r>
            <a:endParaRPr lang="en-US" altLang="en-US"/>
          </a:p>
        </p:txBody>
      </p:sp>
      <p:sp>
        <p:nvSpPr>
          <p:cNvPr id="7" name="Slide Number Placeholder 6"/>
          <p:cNvSpPr>
            <a:spLocks noGrp="1"/>
          </p:cNvSpPr>
          <p:nvPr>
            <p:ph type="sldNum" sz="quarter" idx="12"/>
          </p:nvPr>
        </p:nvSpPr>
        <p:spPr/>
        <p:txBody>
          <a:bodyPr/>
          <a:lstStyle/>
          <a:p>
            <a:fld id="{FC0D0559-1C37-4811-ACF3-DE6F023C80EE}" type="slidenum">
              <a:rPr lang="en-US" altLang="en-US" smtClean="0"/>
              <a:pPr/>
              <a:t>‹#›</a:t>
            </a:fld>
            <a:endParaRPr lang="en-US" altLang="en-US"/>
          </a:p>
        </p:txBody>
      </p:sp>
    </p:spTree>
    <p:extLst>
      <p:ext uri="{BB962C8B-B14F-4D97-AF65-F5344CB8AC3E}">
        <p14:creationId xmlns:p14="http://schemas.microsoft.com/office/powerpoint/2010/main" val="842093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98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3642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395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163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926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076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845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1580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186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303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smtClean="0"/>
              <a:t>Atef Abuelaish</a:t>
            </a:r>
            <a:endParaRPr lang="en-US" altLang="en-US"/>
          </a:p>
        </p:txBody>
      </p:sp>
      <p:sp>
        <p:nvSpPr>
          <p:cNvPr id="9" name="Slide Number Placeholder 8"/>
          <p:cNvSpPr>
            <a:spLocks noGrp="1"/>
          </p:cNvSpPr>
          <p:nvPr>
            <p:ph type="sldNum" sz="quarter" idx="12"/>
          </p:nvPr>
        </p:nvSpPr>
        <p:spPr/>
        <p:txBody>
          <a:bodyPr/>
          <a:lstStyle/>
          <a:p>
            <a:fld id="{E8068234-A518-4BC7-B633-F28A463727AE}" type="slidenum">
              <a:rPr lang="en-US" altLang="en-US" smtClean="0"/>
              <a:pPr/>
              <a:t>‹#›</a:t>
            </a:fld>
            <a:endParaRPr lang="en-US" altLang="en-US"/>
          </a:p>
        </p:txBody>
      </p:sp>
    </p:spTree>
    <p:extLst>
      <p:ext uri="{BB962C8B-B14F-4D97-AF65-F5344CB8AC3E}">
        <p14:creationId xmlns:p14="http://schemas.microsoft.com/office/powerpoint/2010/main" val="119143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93144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4863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70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t>Copyright © 2015 McGraw-Hill Education. All </a:t>
            </a:r>
            <a:r>
              <a:rPr lang="en-US" dirty="0" err="1" smtClean="0"/>
              <a:t>ights</a:t>
            </a:r>
            <a:r>
              <a:rPr lang="en-US" dirty="0" smtClean="0"/>
              <a:t> reserved. No reproduction or distribution without the prior written consent of McGraw-Hill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pPr>
                <a:defRPr/>
              </a:pPr>
              <a:t>‹#›</a:t>
            </a:fld>
            <a:endParaRPr lang="en-US" dirty="0"/>
          </a:p>
        </p:txBody>
      </p:sp>
    </p:spTree>
    <p:extLst>
      <p:ext uri="{BB962C8B-B14F-4D97-AF65-F5344CB8AC3E}">
        <p14:creationId xmlns:p14="http://schemas.microsoft.com/office/powerpoint/2010/main" val="200775543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331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3818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226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981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9931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331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smtClean="0"/>
              <a:t>Atef Abuelaish</a:t>
            </a:r>
            <a:endParaRPr lang="en-US" altLang="en-US"/>
          </a:p>
        </p:txBody>
      </p:sp>
      <p:sp>
        <p:nvSpPr>
          <p:cNvPr id="5" name="Slide Number Placeholder 4"/>
          <p:cNvSpPr>
            <a:spLocks noGrp="1"/>
          </p:cNvSpPr>
          <p:nvPr>
            <p:ph type="sldNum" sz="quarter" idx="12"/>
          </p:nvPr>
        </p:nvSpPr>
        <p:spPr/>
        <p:txBody>
          <a:bodyPr/>
          <a:lstStyle/>
          <a:p>
            <a:fld id="{FD72A478-2D10-4684-9A73-431D8500B0FA}" type="slidenum">
              <a:rPr lang="en-US" altLang="en-US" smtClean="0"/>
              <a:pPr/>
              <a:t>‹#›</a:t>
            </a:fld>
            <a:endParaRPr lang="en-US" altLang="en-US"/>
          </a:p>
        </p:txBody>
      </p:sp>
    </p:spTree>
    <p:extLst>
      <p:ext uri="{BB962C8B-B14F-4D97-AF65-F5344CB8AC3E}">
        <p14:creationId xmlns:p14="http://schemas.microsoft.com/office/powerpoint/2010/main" val="7604033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187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11292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583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0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42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9495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35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smtClean="0"/>
              <a:t>Atef Abuelaish</a:t>
            </a:r>
            <a:endParaRPr lang="en-US" altLang="en-US"/>
          </a:p>
        </p:txBody>
      </p:sp>
      <p:sp>
        <p:nvSpPr>
          <p:cNvPr id="4" name="Slide Number Placeholder 3"/>
          <p:cNvSpPr>
            <a:spLocks noGrp="1"/>
          </p:cNvSpPr>
          <p:nvPr>
            <p:ph type="sldNum" sz="quarter" idx="12"/>
          </p:nvPr>
        </p:nvSpPr>
        <p:spPr/>
        <p:txBody>
          <a:bodyPr/>
          <a:lstStyle/>
          <a:p>
            <a:fld id="{0C948DF6-2505-46A0-BA9D-27EAC741251D}" type="slidenum">
              <a:rPr lang="en-US" altLang="en-US" smtClean="0"/>
              <a:pPr/>
              <a:t>‹#›</a:t>
            </a:fld>
            <a:endParaRPr lang="en-US" altLang="en-US"/>
          </a:p>
        </p:txBody>
      </p:sp>
    </p:spTree>
    <p:extLst>
      <p:ext uri="{BB962C8B-B14F-4D97-AF65-F5344CB8AC3E}">
        <p14:creationId xmlns:p14="http://schemas.microsoft.com/office/powerpoint/2010/main" val="21873525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695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739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85745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124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5353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t>Copyright © 2015 McGraw-Hill Education. All </a:t>
            </a:r>
            <a:r>
              <a:rPr lang="en-US" dirty="0" err="1" smtClean="0"/>
              <a:t>ights</a:t>
            </a:r>
            <a:r>
              <a:rPr lang="en-US" dirty="0" smtClean="0"/>
              <a:t> reserved. No reproduction or distribution without the prior written consent of McGraw-Hill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pPr>
                <a:defRPr/>
              </a:pPr>
              <a:t>‹#›</a:t>
            </a:fld>
            <a:endParaRPr lang="en-US" dirty="0"/>
          </a:p>
        </p:txBody>
      </p:sp>
    </p:spTree>
    <p:extLst>
      <p:ext uri="{BB962C8B-B14F-4D97-AF65-F5344CB8AC3E}">
        <p14:creationId xmlns:p14="http://schemas.microsoft.com/office/powerpoint/2010/main" val="320875727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66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452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909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368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smtClean="0"/>
              <a:t>Atef Abuelaish</a:t>
            </a:r>
            <a:endParaRPr lang="en-US" altLang="en-US"/>
          </a:p>
        </p:txBody>
      </p:sp>
      <p:sp>
        <p:nvSpPr>
          <p:cNvPr id="7" name="Slide Number Placeholder 6"/>
          <p:cNvSpPr>
            <a:spLocks noGrp="1"/>
          </p:cNvSpPr>
          <p:nvPr>
            <p:ph type="sldNum" sz="quarter" idx="12"/>
          </p:nvPr>
        </p:nvSpPr>
        <p:spPr/>
        <p:txBody>
          <a:bodyPr/>
          <a:lstStyle/>
          <a:p>
            <a:fld id="{F3802665-AB43-4B00-87C6-C9A54562E307}" type="slidenum">
              <a:rPr lang="en-US" altLang="en-US" smtClean="0"/>
              <a:pPr/>
              <a:t>‹#›</a:t>
            </a:fld>
            <a:endParaRPr lang="en-US" altLang="en-US"/>
          </a:p>
        </p:txBody>
      </p:sp>
    </p:spTree>
    <p:extLst>
      <p:ext uri="{BB962C8B-B14F-4D97-AF65-F5344CB8AC3E}">
        <p14:creationId xmlns:p14="http://schemas.microsoft.com/office/powerpoint/2010/main" val="10508671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15001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b="1" u="sng">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b="1" u="sng">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b="1" u="sng">
                <a:ea typeface="MS PGothic" pitchFamily="34" charset="-128"/>
                <a:cs typeface="+mn-cs"/>
              </a:defRPr>
            </a:lvl1pPr>
          </a:lstStyle>
          <a:p>
            <a:pPr>
              <a:defRPr/>
            </a:pPr>
            <a:fld id="{B15ABF36-E540-468F-9959-9EDF6CA6D50C}" type="slidenum">
              <a:rPr lang="en-US" altLang="en-US"/>
              <a:pPr>
                <a:defRPr/>
              </a:pPr>
              <a:t>‹#›</a:t>
            </a:fld>
            <a:endParaRPr lang="en-US" altLang="en-US"/>
          </a:p>
        </p:txBody>
      </p:sp>
    </p:spTree>
    <p:extLst>
      <p:ext uri="{BB962C8B-B14F-4D97-AF65-F5344CB8AC3E}">
        <p14:creationId xmlns:p14="http://schemas.microsoft.com/office/powerpoint/2010/main" val="3076881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b="1" u="sng">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b="1" u="sng">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b="1" u="sng">
                <a:ea typeface="MS PGothic" pitchFamily="34" charset="-128"/>
                <a:cs typeface="+mn-cs"/>
              </a:defRPr>
            </a:lvl1pPr>
          </a:lstStyle>
          <a:p>
            <a:pPr>
              <a:defRPr/>
            </a:pPr>
            <a:fld id="{62723A1D-8C6B-4D73-8A55-3732BCDE277C}" type="slidenum">
              <a:rPr lang="en-US" altLang="en-US"/>
              <a:pPr>
                <a:defRPr/>
              </a:pPr>
              <a:t>‹#›</a:t>
            </a:fld>
            <a:endParaRPr lang="en-US" altLang="en-US"/>
          </a:p>
        </p:txBody>
      </p:sp>
    </p:spTree>
    <p:extLst>
      <p:ext uri="{BB962C8B-B14F-4D97-AF65-F5344CB8AC3E}">
        <p14:creationId xmlns:p14="http://schemas.microsoft.com/office/powerpoint/2010/main" val="4509867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b="1" u="sng">
                <a:ea typeface="MS PGothic" pitchFamily="34" charset="-128"/>
                <a:cs typeface="+mn-cs"/>
              </a:defRPr>
            </a:lvl1pPr>
          </a:lstStyle>
          <a:p>
            <a:pPr>
              <a:defRPr/>
            </a:pPr>
            <a:endParaRPr lang="en-US" altLang="en-US"/>
          </a:p>
        </p:txBody>
      </p:sp>
      <p:sp>
        <p:nvSpPr>
          <p:cNvPr id="8" name="Footer Placeholder 4"/>
          <p:cNvSpPr>
            <a:spLocks noGrp="1"/>
          </p:cNvSpPr>
          <p:nvPr>
            <p:ph type="ftr" sz="quarter" idx="11"/>
          </p:nvPr>
        </p:nvSpPr>
        <p:spPr/>
        <p:txBody>
          <a:bodyPr/>
          <a:lstStyle>
            <a:lvl1pPr>
              <a:defRPr b="1" u="sng">
                <a:ea typeface="MS PGothic" pitchFamily="34" charset="-128"/>
                <a:cs typeface="+mn-cs"/>
              </a:defRPr>
            </a:lvl1pPr>
          </a:lstStyle>
          <a:p>
            <a:pPr>
              <a:defRPr/>
            </a:pPr>
            <a:r>
              <a:rPr lang="en-US" altLang="en-US"/>
              <a:t>Atef Abuelaish</a:t>
            </a:r>
          </a:p>
        </p:txBody>
      </p:sp>
      <p:sp>
        <p:nvSpPr>
          <p:cNvPr id="9" name="Slide Number Placeholder 5"/>
          <p:cNvSpPr>
            <a:spLocks noGrp="1"/>
          </p:cNvSpPr>
          <p:nvPr>
            <p:ph type="sldNum" sz="quarter" idx="12"/>
          </p:nvPr>
        </p:nvSpPr>
        <p:spPr/>
        <p:txBody>
          <a:bodyPr/>
          <a:lstStyle>
            <a:lvl1pPr>
              <a:defRPr b="1" u="sng">
                <a:ea typeface="MS PGothic" pitchFamily="34" charset="-128"/>
                <a:cs typeface="+mn-cs"/>
              </a:defRPr>
            </a:lvl1pPr>
          </a:lstStyle>
          <a:p>
            <a:pPr>
              <a:defRPr/>
            </a:pPr>
            <a:fld id="{F026CFEB-11E0-4F94-BA34-7C3856878B46}" type="slidenum">
              <a:rPr lang="en-US" altLang="en-US"/>
              <a:pPr>
                <a:defRPr/>
              </a:pPr>
              <a:t>‹#›</a:t>
            </a:fld>
            <a:endParaRPr lang="en-US" altLang="en-US"/>
          </a:p>
        </p:txBody>
      </p:sp>
    </p:spTree>
    <p:extLst>
      <p:ext uri="{BB962C8B-B14F-4D97-AF65-F5344CB8AC3E}">
        <p14:creationId xmlns:p14="http://schemas.microsoft.com/office/powerpoint/2010/main" val="1422773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b="1" u="sng">
                <a:ea typeface="MS PGothic" pitchFamily="34" charset="-128"/>
                <a:cs typeface="+mn-cs"/>
              </a:defRPr>
            </a:lvl1pPr>
          </a:lstStyle>
          <a:p>
            <a:pPr>
              <a:defRPr/>
            </a:pPr>
            <a:endParaRPr lang="en-US" altLang="en-US"/>
          </a:p>
        </p:txBody>
      </p:sp>
      <p:sp>
        <p:nvSpPr>
          <p:cNvPr id="6" name="Footer Placeholder 4"/>
          <p:cNvSpPr>
            <a:spLocks noGrp="1"/>
          </p:cNvSpPr>
          <p:nvPr>
            <p:ph type="ftr" sz="quarter" idx="15"/>
          </p:nvPr>
        </p:nvSpPr>
        <p:spPr/>
        <p:txBody>
          <a:bodyPr/>
          <a:lstStyle>
            <a:lvl1pPr>
              <a:defRPr b="1" u="sng">
                <a:ea typeface="MS PGothic" pitchFamily="34" charset="-128"/>
                <a:cs typeface="+mn-cs"/>
              </a:defRPr>
            </a:lvl1pPr>
          </a:lstStyle>
          <a:p>
            <a:pPr>
              <a:defRPr/>
            </a:pPr>
            <a:r>
              <a:rPr lang="en-US" altLang="en-US"/>
              <a:t>Atef Abuelaish</a:t>
            </a:r>
          </a:p>
        </p:txBody>
      </p:sp>
      <p:sp>
        <p:nvSpPr>
          <p:cNvPr id="7" name="Slide Number Placeholder 5"/>
          <p:cNvSpPr>
            <a:spLocks noGrp="1"/>
          </p:cNvSpPr>
          <p:nvPr>
            <p:ph type="sldNum" sz="quarter" idx="16"/>
          </p:nvPr>
        </p:nvSpPr>
        <p:spPr/>
        <p:txBody>
          <a:bodyPr/>
          <a:lstStyle>
            <a:lvl1pPr>
              <a:defRPr b="1" u="sng">
                <a:ea typeface="MS PGothic" pitchFamily="34" charset="-128"/>
                <a:cs typeface="+mn-cs"/>
              </a:defRPr>
            </a:lvl1pPr>
          </a:lstStyle>
          <a:p>
            <a:pPr>
              <a:defRPr/>
            </a:pPr>
            <a:fld id="{44A0A032-93D7-478D-96B4-29F8F1C4CE90}" type="slidenum">
              <a:rPr lang="en-US" altLang="en-US"/>
              <a:pPr>
                <a:defRPr/>
              </a:pPr>
              <a:t>‹#›</a:t>
            </a:fld>
            <a:endParaRPr lang="en-US" altLang="en-US"/>
          </a:p>
        </p:txBody>
      </p:sp>
    </p:spTree>
    <p:extLst>
      <p:ext uri="{BB962C8B-B14F-4D97-AF65-F5344CB8AC3E}">
        <p14:creationId xmlns:p14="http://schemas.microsoft.com/office/powerpoint/2010/main" val="16239101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b="1" u="sng">
                <a:ea typeface="MS PGothic" pitchFamily="34" charset="-128"/>
                <a:cs typeface="+mn-cs"/>
              </a:defRPr>
            </a:lvl1pPr>
          </a:lstStyle>
          <a:p>
            <a:pPr>
              <a:defRPr/>
            </a:pPr>
            <a:endParaRPr lang="en-US" altLang="en-US"/>
          </a:p>
        </p:txBody>
      </p:sp>
      <p:sp>
        <p:nvSpPr>
          <p:cNvPr id="8" name="Footer Placeholder 4"/>
          <p:cNvSpPr>
            <a:spLocks noGrp="1"/>
          </p:cNvSpPr>
          <p:nvPr>
            <p:ph type="ftr" sz="quarter" idx="16"/>
          </p:nvPr>
        </p:nvSpPr>
        <p:spPr/>
        <p:txBody>
          <a:bodyPr/>
          <a:lstStyle>
            <a:lvl1pPr>
              <a:defRPr b="1" u="sng">
                <a:ea typeface="MS PGothic" pitchFamily="34" charset="-128"/>
                <a:cs typeface="+mn-cs"/>
              </a:defRPr>
            </a:lvl1pPr>
          </a:lstStyle>
          <a:p>
            <a:pPr>
              <a:defRPr/>
            </a:pPr>
            <a:r>
              <a:rPr lang="en-US" altLang="en-US"/>
              <a:t>Atef Abuelaish</a:t>
            </a:r>
          </a:p>
        </p:txBody>
      </p:sp>
      <p:sp>
        <p:nvSpPr>
          <p:cNvPr id="9" name="Slide Number Placeholder 5"/>
          <p:cNvSpPr>
            <a:spLocks noGrp="1"/>
          </p:cNvSpPr>
          <p:nvPr>
            <p:ph type="sldNum" sz="quarter" idx="17"/>
          </p:nvPr>
        </p:nvSpPr>
        <p:spPr/>
        <p:txBody>
          <a:bodyPr/>
          <a:lstStyle>
            <a:lvl1pPr>
              <a:defRPr b="1" u="sng">
                <a:ea typeface="MS PGothic" pitchFamily="34" charset="-128"/>
                <a:cs typeface="+mn-cs"/>
              </a:defRPr>
            </a:lvl1pPr>
          </a:lstStyle>
          <a:p>
            <a:pPr>
              <a:defRPr/>
            </a:pPr>
            <a:fld id="{BC4599B2-DC84-44F6-81DF-1437F0BABE65}" type="slidenum">
              <a:rPr lang="en-US" altLang="en-US"/>
              <a:pPr>
                <a:defRPr/>
              </a:pPr>
              <a:t>‹#›</a:t>
            </a:fld>
            <a:endParaRPr lang="en-US" altLang="en-US"/>
          </a:p>
        </p:txBody>
      </p:sp>
    </p:spTree>
    <p:extLst>
      <p:ext uri="{BB962C8B-B14F-4D97-AF65-F5344CB8AC3E}">
        <p14:creationId xmlns:p14="http://schemas.microsoft.com/office/powerpoint/2010/main" val="2193616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b="1" u="sng">
                <a:ea typeface="MS PGothic" pitchFamily="34" charset="-128"/>
                <a:cs typeface="+mn-cs"/>
              </a:defRPr>
            </a:lvl1pPr>
          </a:lstStyle>
          <a:p>
            <a:pPr>
              <a:defRPr/>
            </a:pPr>
            <a:endParaRPr lang="en-US" altLang="en-US"/>
          </a:p>
        </p:txBody>
      </p:sp>
      <p:sp>
        <p:nvSpPr>
          <p:cNvPr id="4" name="Footer Placeholder 4"/>
          <p:cNvSpPr>
            <a:spLocks noGrp="1"/>
          </p:cNvSpPr>
          <p:nvPr>
            <p:ph type="ftr" sz="quarter" idx="11"/>
          </p:nvPr>
        </p:nvSpPr>
        <p:spPr/>
        <p:txBody>
          <a:bodyPr/>
          <a:lstStyle>
            <a:lvl1pPr>
              <a:defRPr b="1" u="sng">
                <a:ea typeface="MS PGothic" pitchFamily="34" charset="-128"/>
                <a:cs typeface="+mn-cs"/>
              </a:defRPr>
            </a:lvl1pPr>
          </a:lstStyle>
          <a:p>
            <a:pPr>
              <a:defRPr/>
            </a:pPr>
            <a:r>
              <a:rPr lang="en-US" altLang="en-US"/>
              <a:t>Atef Abuelaish</a:t>
            </a:r>
          </a:p>
        </p:txBody>
      </p:sp>
      <p:sp>
        <p:nvSpPr>
          <p:cNvPr id="5" name="Slide Number Placeholder 5"/>
          <p:cNvSpPr>
            <a:spLocks noGrp="1"/>
          </p:cNvSpPr>
          <p:nvPr>
            <p:ph type="sldNum" sz="quarter" idx="12"/>
          </p:nvPr>
        </p:nvSpPr>
        <p:spPr/>
        <p:txBody>
          <a:bodyPr/>
          <a:lstStyle>
            <a:lvl1pPr>
              <a:defRPr b="1" u="sng">
                <a:ea typeface="MS PGothic" pitchFamily="34" charset="-128"/>
                <a:cs typeface="+mn-cs"/>
              </a:defRPr>
            </a:lvl1pPr>
          </a:lstStyle>
          <a:p>
            <a:pPr>
              <a:defRPr/>
            </a:pPr>
            <a:fld id="{B1DF8E05-D02A-4A76-86D0-4C08D5984CBD}" type="slidenum">
              <a:rPr lang="en-US" altLang="en-US"/>
              <a:pPr>
                <a:defRPr/>
              </a:pPr>
              <a:t>‹#›</a:t>
            </a:fld>
            <a:endParaRPr lang="en-US" altLang="en-US"/>
          </a:p>
        </p:txBody>
      </p:sp>
    </p:spTree>
    <p:extLst>
      <p:ext uri="{BB962C8B-B14F-4D97-AF65-F5344CB8AC3E}">
        <p14:creationId xmlns:p14="http://schemas.microsoft.com/office/powerpoint/2010/main" val="369313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u="sng">
                <a:ea typeface="MS PGothic" pitchFamily="34" charset="-128"/>
                <a:cs typeface="+mn-cs"/>
              </a:defRPr>
            </a:lvl1pPr>
          </a:lstStyle>
          <a:p>
            <a:pPr>
              <a:defRPr/>
            </a:pPr>
            <a:endParaRPr lang="en-US" altLang="en-US"/>
          </a:p>
        </p:txBody>
      </p:sp>
      <p:sp>
        <p:nvSpPr>
          <p:cNvPr id="3" name="Footer Placeholder 4"/>
          <p:cNvSpPr>
            <a:spLocks noGrp="1"/>
          </p:cNvSpPr>
          <p:nvPr>
            <p:ph type="ftr" sz="quarter" idx="11"/>
          </p:nvPr>
        </p:nvSpPr>
        <p:spPr/>
        <p:txBody>
          <a:bodyPr/>
          <a:lstStyle>
            <a:lvl1pPr>
              <a:defRPr b="1" u="sng">
                <a:ea typeface="MS PGothic" pitchFamily="34" charset="-128"/>
                <a:cs typeface="+mn-cs"/>
              </a:defRPr>
            </a:lvl1pPr>
          </a:lstStyle>
          <a:p>
            <a:pPr>
              <a:defRPr/>
            </a:pPr>
            <a:r>
              <a:rPr lang="en-US" altLang="en-US"/>
              <a:t>Atef Abuelaish</a:t>
            </a:r>
          </a:p>
        </p:txBody>
      </p:sp>
      <p:sp>
        <p:nvSpPr>
          <p:cNvPr id="4" name="Slide Number Placeholder 5"/>
          <p:cNvSpPr>
            <a:spLocks noGrp="1"/>
          </p:cNvSpPr>
          <p:nvPr>
            <p:ph type="sldNum" sz="quarter" idx="12"/>
          </p:nvPr>
        </p:nvSpPr>
        <p:spPr/>
        <p:txBody>
          <a:bodyPr/>
          <a:lstStyle>
            <a:lvl1pPr>
              <a:defRPr b="1" u="sng">
                <a:ea typeface="MS PGothic" pitchFamily="34" charset="-128"/>
                <a:cs typeface="+mn-cs"/>
              </a:defRPr>
            </a:lvl1pPr>
          </a:lstStyle>
          <a:p>
            <a:pPr>
              <a:defRPr/>
            </a:pPr>
            <a:fld id="{018DD7B1-F846-48BA-933A-B65AD6797AAB}" type="slidenum">
              <a:rPr lang="en-US" altLang="en-US"/>
              <a:pPr>
                <a:defRPr/>
              </a:pPr>
              <a:t>‹#›</a:t>
            </a:fld>
            <a:endParaRPr lang="en-US" altLang="en-US"/>
          </a:p>
        </p:txBody>
      </p:sp>
    </p:spTree>
    <p:extLst>
      <p:ext uri="{BB962C8B-B14F-4D97-AF65-F5344CB8AC3E}">
        <p14:creationId xmlns:p14="http://schemas.microsoft.com/office/powerpoint/2010/main" val="1792328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1" u="sng">
                <a:ea typeface="MS PGothic" pitchFamily="34" charset="-128"/>
                <a:cs typeface="+mn-cs"/>
              </a:defRPr>
            </a:lvl1pPr>
          </a:lstStyle>
          <a:p>
            <a:pPr>
              <a:defRPr/>
            </a:pPr>
            <a:endParaRPr lang="en-US" altLang="en-US"/>
          </a:p>
        </p:txBody>
      </p:sp>
      <p:sp>
        <p:nvSpPr>
          <p:cNvPr id="6" name="Footer Placeholder 4"/>
          <p:cNvSpPr>
            <a:spLocks noGrp="1"/>
          </p:cNvSpPr>
          <p:nvPr>
            <p:ph type="ftr" sz="quarter" idx="11"/>
          </p:nvPr>
        </p:nvSpPr>
        <p:spPr/>
        <p:txBody>
          <a:bodyPr/>
          <a:lstStyle>
            <a:lvl1pPr>
              <a:defRPr b="1" u="sng">
                <a:ea typeface="MS PGothic" pitchFamily="34" charset="-128"/>
                <a:cs typeface="+mn-cs"/>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b="1" u="sng">
                <a:ea typeface="MS PGothic" pitchFamily="34" charset="-128"/>
                <a:cs typeface="+mn-cs"/>
              </a:defRPr>
            </a:lvl1pPr>
          </a:lstStyle>
          <a:p>
            <a:pPr>
              <a:defRPr/>
            </a:pPr>
            <a:fld id="{A933B0A1-13AE-4822-BFE2-997E1CE4A1B3}" type="slidenum">
              <a:rPr lang="en-US" altLang="en-US"/>
              <a:pPr>
                <a:defRPr/>
              </a:pPr>
              <a:t>‹#›</a:t>
            </a:fld>
            <a:endParaRPr lang="en-US" altLang="en-US"/>
          </a:p>
        </p:txBody>
      </p:sp>
    </p:spTree>
    <p:extLst>
      <p:ext uri="{BB962C8B-B14F-4D97-AF65-F5344CB8AC3E}">
        <p14:creationId xmlns:p14="http://schemas.microsoft.com/office/powerpoint/2010/main" val="34118000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1" u="sng">
                <a:ea typeface="MS PGothic" pitchFamily="34" charset="-128"/>
                <a:cs typeface="+mn-cs"/>
              </a:defRPr>
            </a:lvl1pPr>
          </a:lstStyle>
          <a:p>
            <a:pPr>
              <a:defRPr/>
            </a:pPr>
            <a:endParaRPr lang="en-US" altLang="en-US"/>
          </a:p>
        </p:txBody>
      </p:sp>
      <p:sp>
        <p:nvSpPr>
          <p:cNvPr id="6" name="Footer Placeholder 4"/>
          <p:cNvSpPr>
            <a:spLocks noGrp="1"/>
          </p:cNvSpPr>
          <p:nvPr>
            <p:ph type="ftr" sz="quarter" idx="11"/>
          </p:nvPr>
        </p:nvSpPr>
        <p:spPr/>
        <p:txBody>
          <a:bodyPr/>
          <a:lstStyle>
            <a:lvl1pPr>
              <a:defRPr b="1" u="sng">
                <a:ea typeface="MS PGothic" pitchFamily="34" charset="-128"/>
                <a:cs typeface="+mn-cs"/>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b="1" u="sng">
                <a:ea typeface="MS PGothic" pitchFamily="34" charset="-128"/>
                <a:cs typeface="+mn-cs"/>
              </a:defRPr>
            </a:lvl1pPr>
          </a:lstStyle>
          <a:p>
            <a:pPr>
              <a:defRPr/>
            </a:pPr>
            <a:fld id="{9DCDECEA-71FD-47A8-978D-8B0CD98A51B6}" type="slidenum">
              <a:rPr lang="en-US" altLang="en-US"/>
              <a:pPr>
                <a:defRPr/>
              </a:pPr>
              <a:t>‹#›</a:t>
            </a:fld>
            <a:endParaRPr lang="en-US" altLang="en-US"/>
          </a:p>
        </p:txBody>
      </p:sp>
    </p:spTree>
    <p:extLst>
      <p:ext uri="{BB962C8B-B14F-4D97-AF65-F5344CB8AC3E}">
        <p14:creationId xmlns:p14="http://schemas.microsoft.com/office/powerpoint/2010/main" val="99007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smtClean="0"/>
              <a:t>Atef Abuelaish</a:t>
            </a:r>
            <a:endParaRPr lang="en-US" altLang="en-US"/>
          </a:p>
        </p:txBody>
      </p:sp>
      <p:sp>
        <p:nvSpPr>
          <p:cNvPr id="7" name="Slide Number Placeholder 6"/>
          <p:cNvSpPr>
            <a:spLocks noGrp="1"/>
          </p:cNvSpPr>
          <p:nvPr>
            <p:ph type="sldNum" sz="quarter" idx="12"/>
          </p:nvPr>
        </p:nvSpPr>
        <p:spPr/>
        <p:txBody>
          <a:bodyPr/>
          <a:lstStyle/>
          <a:p>
            <a:fld id="{B080D563-A560-4A78-90F2-7DEC0BC8FF01}" type="slidenum">
              <a:rPr lang="en-US" altLang="en-US" smtClean="0"/>
              <a:pPr/>
              <a:t>‹#›</a:t>
            </a:fld>
            <a:endParaRPr lang="en-US" altLang="en-US"/>
          </a:p>
        </p:txBody>
      </p:sp>
    </p:spTree>
    <p:extLst>
      <p:ext uri="{BB962C8B-B14F-4D97-AF65-F5344CB8AC3E}">
        <p14:creationId xmlns:p14="http://schemas.microsoft.com/office/powerpoint/2010/main" val="29017973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u="sng">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b="1" u="sng">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b="1" u="sng">
                <a:ea typeface="MS PGothic" pitchFamily="34" charset="-128"/>
                <a:cs typeface="+mn-cs"/>
              </a:defRPr>
            </a:lvl1pPr>
          </a:lstStyle>
          <a:p>
            <a:pPr>
              <a:defRPr/>
            </a:pPr>
            <a:fld id="{34FA0381-4102-4FE7-B749-EFA5B4BA858C}" type="slidenum">
              <a:rPr lang="en-US" altLang="en-US"/>
              <a:pPr>
                <a:defRPr/>
              </a:pPr>
              <a:t>‹#›</a:t>
            </a:fld>
            <a:endParaRPr lang="en-US" altLang="en-US"/>
          </a:p>
        </p:txBody>
      </p:sp>
    </p:spTree>
    <p:extLst>
      <p:ext uri="{BB962C8B-B14F-4D97-AF65-F5344CB8AC3E}">
        <p14:creationId xmlns:p14="http://schemas.microsoft.com/office/powerpoint/2010/main" val="20462557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u="sng">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b="1" u="sng">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b="1" u="sng">
                <a:ea typeface="MS PGothic" pitchFamily="34" charset="-128"/>
                <a:cs typeface="+mn-cs"/>
              </a:defRPr>
            </a:lvl1pPr>
          </a:lstStyle>
          <a:p>
            <a:pPr>
              <a:defRPr/>
            </a:pPr>
            <a:fld id="{F9588424-E5EC-45CA-9519-B291A35992E5}" type="slidenum">
              <a:rPr lang="en-US" altLang="en-US"/>
              <a:pPr>
                <a:defRPr/>
              </a:pPr>
              <a:t>‹#›</a:t>
            </a:fld>
            <a:endParaRPr lang="en-US" altLang="en-US"/>
          </a:p>
        </p:txBody>
      </p:sp>
    </p:spTree>
    <p:extLst>
      <p:ext uri="{BB962C8B-B14F-4D97-AF65-F5344CB8AC3E}">
        <p14:creationId xmlns:p14="http://schemas.microsoft.com/office/powerpoint/2010/main" val="6163139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19263"/>
            <a:ext cx="4038600" cy="4411662"/>
          </a:xfrm>
        </p:spPr>
        <p:txBody>
          <a:bodyPr rtlCol="0">
            <a:normAutofit/>
          </a:bodyPr>
          <a:lstStyle/>
          <a:p>
            <a:pPr lvl="0"/>
            <a:endParaRPr lang="en-US" noProof="0" smtClean="0"/>
          </a:p>
        </p:txBody>
      </p:sp>
      <p:sp>
        <p:nvSpPr>
          <p:cNvPr id="5" name="Rectangle 5"/>
          <p:cNvSpPr>
            <a:spLocks noGrp="1" noChangeArrowheads="1"/>
          </p:cNvSpPr>
          <p:nvPr>
            <p:ph type="dt" sz="half" idx="10"/>
          </p:nvPr>
        </p:nvSpPr>
        <p:spPr/>
        <p:txBody>
          <a:bodyPr/>
          <a:lstStyle>
            <a:lvl1pPr>
              <a:defRPr b="1" u="sng">
                <a:solidFill>
                  <a:prstClr val="black">
                    <a:lumMod val="65000"/>
                    <a:lumOff val="35000"/>
                  </a:prstClr>
                </a:solidFill>
                <a:ea typeface="MS PGothic" pitchFamily="34" charset="-128"/>
                <a:cs typeface="+mn-cs"/>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b="1" u="sng">
                <a:solidFill>
                  <a:prstClr val="black">
                    <a:lumMod val="65000"/>
                    <a:lumOff val="35000"/>
                  </a:prstClr>
                </a:solidFill>
                <a:ea typeface="MS PGothic" pitchFamily="34" charset="-128"/>
                <a:cs typeface="+mn-cs"/>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b="1" u="sng">
                <a:solidFill>
                  <a:srgbClr val="595959"/>
                </a:solidFill>
                <a:ea typeface="MS PGothic" pitchFamily="34" charset="-128"/>
                <a:cs typeface="+mn-cs"/>
              </a:defRPr>
            </a:lvl1pPr>
          </a:lstStyle>
          <a:p>
            <a:pPr>
              <a:defRPr/>
            </a:pPr>
            <a:fld id="{E69CC192-CE35-451E-8EE1-F6A3CB4FD44B}" type="slidenum">
              <a:rPr lang="en-US" altLang="en-US"/>
              <a:pPr>
                <a:defRPr/>
              </a:pPr>
              <a:t>‹#›</a:t>
            </a:fld>
            <a:endParaRPr lang="en-US" altLang="en-US"/>
          </a:p>
        </p:txBody>
      </p:sp>
    </p:spTree>
    <p:extLst>
      <p:ext uri="{BB962C8B-B14F-4D97-AF65-F5344CB8AC3E}">
        <p14:creationId xmlns:p14="http://schemas.microsoft.com/office/powerpoint/2010/main" val="3557122586"/>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a:lstStyle>
            <a:lvl1pPr>
              <a:defRPr b="1" u="sng">
                <a:solidFill>
                  <a:prstClr val="black">
                    <a:lumMod val="65000"/>
                    <a:lumOff val="35000"/>
                  </a:prstClr>
                </a:solidFill>
                <a:ea typeface="MS PGothic" pitchFamily="34" charset="-128"/>
                <a:cs typeface="+mn-cs"/>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b="1" u="sng">
                <a:solidFill>
                  <a:prstClr val="black">
                    <a:lumMod val="65000"/>
                    <a:lumOff val="35000"/>
                  </a:prstClr>
                </a:solidFill>
                <a:ea typeface="MS PGothic" pitchFamily="34" charset="-128"/>
                <a:cs typeface="+mn-cs"/>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b="1" u="sng">
                <a:solidFill>
                  <a:srgbClr val="595959"/>
                </a:solidFill>
                <a:ea typeface="MS PGothic" pitchFamily="34" charset="-128"/>
                <a:cs typeface="+mn-cs"/>
              </a:defRPr>
            </a:lvl1pPr>
          </a:lstStyle>
          <a:p>
            <a:pPr>
              <a:defRPr/>
            </a:pPr>
            <a:fld id="{F9400E5F-992F-4373-857B-A5B57C6BE7B4}" type="slidenum">
              <a:rPr lang="en-US" altLang="en-US"/>
              <a:pPr>
                <a:defRPr/>
              </a:pPr>
              <a:t>‹#›</a:t>
            </a:fld>
            <a:endParaRPr lang="en-US" altLang="en-US"/>
          </a:p>
        </p:txBody>
      </p:sp>
    </p:spTree>
    <p:extLst>
      <p:ext uri="{BB962C8B-B14F-4D97-AF65-F5344CB8AC3E}">
        <p14:creationId xmlns:p14="http://schemas.microsoft.com/office/powerpoint/2010/main" val="328677029"/>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486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471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61966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55008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58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9583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image" Target="../media/image2.jpeg"/><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theme" Target="../theme/theme2.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image" Target="../media/image2.jpeg"/><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9" Type="http://schemas.openxmlformats.org/officeDocument/2006/relationships/slideLayout" Target="../slideLayouts/slideLayout176.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34" Type="http://schemas.openxmlformats.org/officeDocument/2006/relationships/slideLayout" Target="../slideLayouts/slideLayout171.xml"/><Relationship Id="rId42" Type="http://schemas.openxmlformats.org/officeDocument/2006/relationships/slideLayout" Target="../slideLayouts/slideLayout179.xml"/><Relationship Id="rId47" Type="http://schemas.openxmlformats.org/officeDocument/2006/relationships/slideLayout" Target="../slideLayouts/slideLayout184.xml"/><Relationship Id="rId50" Type="http://schemas.openxmlformats.org/officeDocument/2006/relationships/image" Target="../media/image2.jpeg"/><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33" Type="http://schemas.openxmlformats.org/officeDocument/2006/relationships/slideLayout" Target="../slideLayouts/slideLayout170.xml"/><Relationship Id="rId38" Type="http://schemas.openxmlformats.org/officeDocument/2006/relationships/slideLayout" Target="../slideLayouts/slideLayout175.xml"/><Relationship Id="rId46" Type="http://schemas.openxmlformats.org/officeDocument/2006/relationships/slideLayout" Target="../slideLayouts/slideLayout183.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slideLayout" Target="../slideLayouts/slideLayout166.xml"/><Relationship Id="rId41" Type="http://schemas.openxmlformats.org/officeDocument/2006/relationships/slideLayout" Target="../slideLayouts/slideLayout178.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32" Type="http://schemas.openxmlformats.org/officeDocument/2006/relationships/slideLayout" Target="../slideLayouts/slideLayout169.xml"/><Relationship Id="rId37" Type="http://schemas.openxmlformats.org/officeDocument/2006/relationships/slideLayout" Target="../slideLayouts/slideLayout174.xml"/><Relationship Id="rId40" Type="http://schemas.openxmlformats.org/officeDocument/2006/relationships/slideLayout" Target="../slideLayouts/slideLayout177.xml"/><Relationship Id="rId45" Type="http://schemas.openxmlformats.org/officeDocument/2006/relationships/slideLayout" Target="../slideLayouts/slideLayout182.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slideLayout" Target="../slideLayouts/slideLayout165.xml"/><Relationship Id="rId36" Type="http://schemas.openxmlformats.org/officeDocument/2006/relationships/slideLayout" Target="../slideLayouts/slideLayout173.xml"/><Relationship Id="rId49" Type="http://schemas.openxmlformats.org/officeDocument/2006/relationships/theme" Target="../theme/theme4.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31" Type="http://schemas.openxmlformats.org/officeDocument/2006/relationships/slideLayout" Target="../slideLayouts/slideLayout168.xml"/><Relationship Id="rId44" Type="http://schemas.openxmlformats.org/officeDocument/2006/relationships/slideLayout" Target="../slideLayouts/slideLayout181.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slideLayout" Target="../slideLayouts/slideLayout167.xml"/><Relationship Id="rId35" Type="http://schemas.openxmlformats.org/officeDocument/2006/relationships/slideLayout" Target="../slideLayouts/slideLayout172.xml"/><Relationship Id="rId43" Type="http://schemas.openxmlformats.org/officeDocument/2006/relationships/slideLayout" Target="../slideLayouts/slideLayout180.xml"/><Relationship Id="rId48" Type="http://schemas.openxmlformats.org/officeDocument/2006/relationships/slideLayout" Target="../slideLayouts/slideLayout185.xml"/><Relationship Id="rId8"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en-US" smtClean="0">
                <a:cs typeface="Arial" charset="0"/>
              </a:rPr>
              <a:t>Atef Abuelaish</a:t>
            </a:r>
            <a:endParaRPr lang="en-US" alt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2DFAC-F26F-487B-A9FC-FCAE461ED8FE}" type="slidenum">
              <a:rPr lang="en-US" altLang="en-US" smtClean="0">
                <a:cs typeface="Arial" charset="0"/>
              </a:rPr>
              <a:pPr/>
              <a:t>‹#›</a:t>
            </a:fld>
            <a:endParaRPr lang="en-US" altLang="en-US" smtClean="0">
              <a:cs typeface="Arial" charset="0"/>
            </a:endParaRPr>
          </a:p>
        </p:txBody>
      </p:sp>
    </p:spTree>
    <p:extLst>
      <p:ext uri="{BB962C8B-B14F-4D97-AF65-F5344CB8AC3E}">
        <p14:creationId xmlns:p14="http://schemas.microsoft.com/office/powerpoint/2010/main" val="1829144423"/>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383" r:id="rId12"/>
    <p:sldLayoutId id="2147484384" r:id="rId13"/>
    <p:sldLayoutId id="2147484385" r:id="rId14"/>
    <p:sldLayoutId id="2147484386" r:id="rId15"/>
    <p:sldLayoutId id="2147484387" r:id="rId16"/>
    <p:sldLayoutId id="2147484388" r:id="rId17"/>
    <p:sldLayoutId id="2147484389" r:id="rId18"/>
    <p:sldLayoutId id="2147484390" r:id="rId19"/>
    <p:sldLayoutId id="2147484391" r:id="rId20"/>
    <p:sldLayoutId id="2147484392" r:id="rId21"/>
    <p:sldLayoutId id="2147484393" r:id="rId22"/>
    <p:sldLayoutId id="2147484394" r:id="rId23"/>
    <p:sldLayoutId id="2147484395" r:id="rId24"/>
    <p:sldLayoutId id="2147484396" r:id="rId25"/>
    <p:sldLayoutId id="2147484397" r:id="rId26"/>
    <p:sldLayoutId id="2147484398" r:id="rId27"/>
    <p:sldLayoutId id="2147484399" r:id="rId28"/>
    <p:sldLayoutId id="2147484400" r:id="rId29"/>
    <p:sldLayoutId id="2147484401" r:id="rId30"/>
    <p:sldLayoutId id="2147484402" r:id="rId31"/>
    <p:sldLayoutId id="2147484403" r:id="rId32"/>
    <p:sldLayoutId id="2147484404" r:id="rId33"/>
    <p:sldLayoutId id="2147484405" r:id="rId34"/>
    <p:sldLayoutId id="2147484406" r:id="rId35"/>
    <p:sldLayoutId id="2147484407" r:id="rId36"/>
    <p:sldLayoutId id="2147484408" r:id="rId37"/>
    <p:sldLayoutId id="2147484409" r:id="rId38"/>
    <p:sldLayoutId id="2147484410" r:id="rId39"/>
    <p:sldLayoutId id="2147484411" r:id="rId40"/>
    <p:sldLayoutId id="2147484412" r:id="rId41"/>
    <p:sldLayoutId id="2147484413" r:id="rId42"/>
    <p:sldLayoutId id="2147484414" r:id="rId43"/>
    <p:sldLayoutId id="2147484348" r:id="rId44"/>
    <p:sldLayoutId id="2147484349" r:id="rId45"/>
    <p:sldLayoutId id="2147484350" r:id="rId46"/>
    <p:sldLayoutId id="2147484351" r:id="rId47"/>
    <p:sldLayoutId id="2147484352" r:id="rId48"/>
    <p:sldLayoutId id="2147484353" r:id="rId49"/>
    <p:sldLayoutId id="2147484354" r:id="rId50"/>
    <p:sldLayoutId id="2147484355" r:id="rId51"/>
    <p:sldLayoutId id="2147484356" r:id="rId52"/>
    <p:sldLayoutId id="2147484357" r:id="rId53"/>
    <p:sldLayoutId id="2147484358" r:id="rId54"/>
    <p:sldLayoutId id="2147484359" r:id="rId55"/>
    <p:sldLayoutId id="2147484360" r:id="rId56"/>
    <p:sldLayoutId id="2147484361" r:id="rId57"/>
    <p:sldLayoutId id="2147484362" r:id="rId58"/>
    <p:sldLayoutId id="2147484363" r:id="rId59"/>
    <p:sldLayoutId id="2147484364" r:id="rId60"/>
    <p:sldLayoutId id="2147484365" r:id="rId61"/>
    <p:sldLayoutId id="2147484366" r:id="rId62"/>
    <p:sldLayoutId id="2147484367" r:id="rId63"/>
    <p:sldLayoutId id="2147484368" r:id="rId64"/>
    <p:sldLayoutId id="2147484265" r:id="rId65"/>
    <p:sldLayoutId id="2147484266" r:id="rId66"/>
    <p:sldLayoutId id="2147484253" r:id="rId67"/>
    <p:sldLayoutId id="2147484442" r:id="rId68"/>
    <p:sldLayoutId id="2147484443" r:id="rId69"/>
    <p:sldLayoutId id="2147484444" r:id="rId70"/>
    <p:sldLayoutId id="2147484445" r:id="rId71"/>
    <p:sldLayoutId id="2147484446" r:id="rId72"/>
    <p:sldLayoutId id="2147484447" r:id="rId73"/>
    <p:sldLayoutId id="2147484448" r:id="rId74"/>
    <p:sldLayoutId id="2147484449" r:id="rId75"/>
    <p:sldLayoutId id="2147484450" r:id="rId76"/>
    <p:sldLayoutId id="2147484451" r:id="rId77"/>
    <p:sldLayoutId id="2147484452" r:id="rId78"/>
    <p:sldLayoutId id="2147484453" r:id="rId79"/>
    <p:sldLayoutId id="2147484454" r:id="rId8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b="0" u="none">
                <a:solidFill>
                  <a:prstClr val="black">
                    <a:tint val="75000"/>
                  </a:prstClr>
                </a:solidFill>
                <a:latin typeface="Century Gothic" pitchFamily="34" charset="0"/>
                <a:ea typeface="+mn-ea"/>
                <a:cs typeface="Arial" charset="0"/>
              </a:defRPr>
            </a:lvl1pPr>
          </a:lstStyle>
          <a:p>
            <a:pPr>
              <a:defRPr/>
            </a:pPr>
            <a:endParaRPr lang="en-US" alt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b="0" u="none">
                <a:solidFill>
                  <a:prstClr val="black">
                    <a:tint val="75000"/>
                  </a:prstClr>
                </a:solidFill>
                <a:latin typeface="Century Gothic" pitchFamily="34" charset="0"/>
                <a:ea typeface="+mn-ea"/>
                <a:cs typeface="Arial" charset="0"/>
              </a:defRPr>
            </a:lvl1pPr>
          </a:lstStyle>
          <a:p>
            <a:pPr>
              <a:defRPr/>
            </a:pPr>
            <a:r>
              <a:rPr lang="en-US" altLang="en-US"/>
              <a:t>Atef Abuelaish</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b="0" u="none">
                <a:solidFill>
                  <a:srgbClr val="898989"/>
                </a:solidFill>
                <a:latin typeface="Century Gothic" pitchFamily="34" charset="0"/>
                <a:ea typeface="+mn-ea"/>
                <a:cs typeface="Arial" charset="0"/>
              </a:defRPr>
            </a:lvl1pPr>
          </a:lstStyle>
          <a:p>
            <a:pPr>
              <a:defRPr/>
            </a:pPr>
            <a:fld id="{19DA0D66-3BA5-4E99-A00D-A234B04AF74E}" type="slidenum">
              <a:rPr lang="en-US" altLang="en-US"/>
              <a:pPr>
                <a:defRPr/>
              </a:pPr>
              <a:t>‹#›</a:t>
            </a:fld>
            <a:endParaRPr lang="en-US" alt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808708950"/>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67" r:id="rId12"/>
    <p:sldLayoutId id="2147484468" r:id="rId13"/>
    <p:sldLayoutId id="2147484469" r:id="rId14"/>
    <p:sldLayoutId id="2147484470" r:id="rId15"/>
    <p:sldLayoutId id="2147484471" r:id="rId16"/>
    <p:sldLayoutId id="2147484472" r:id="rId17"/>
    <p:sldLayoutId id="2147484473" r:id="rId18"/>
    <p:sldLayoutId id="2147484474" r:id="rId19"/>
    <p:sldLayoutId id="2147484475" r:id="rId20"/>
    <p:sldLayoutId id="2147484476" r:id="rId21"/>
    <p:sldLayoutId id="2147484477" r:id="rId22"/>
    <p:sldLayoutId id="2147484478" r:id="rId23"/>
    <p:sldLayoutId id="2147484479" r:id="rId24"/>
    <p:sldLayoutId id="2147484480" r:id="rId25"/>
    <p:sldLayoutId id="2147484481" r:id="rId26"/>
    <p:sldLayoutId id="2147484482" r:id="rId27"/>
    <p:sldLayoutId id="2147484483" r:id="rId28"/>
    <p:sldLayoutId id="2147484484" r:id="rId29"/>
    <p:sldLayoutId id="2147484485" r:id="rId30"/>
    <p:sldLayoutId id="2147484486" r:id="rId31"/>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prstClr val="black">
                    <a:tint val="75000"/>
                  </a:prstClr>
                </a:solidFill>
                <a:latin typeface="Century Gothic" pitchFamily="34" charset="0"/>
                <a:ea typeface="+mn-ea"/>
                <a:cs typeface="Arial" charset="0"/>
              </a:defRPr>
            </a:lvl1pPr>
          </a:lstStyle>
          <a:p>
            <a:pPr>
              <a:defRPr/>
            </a:pPr>
            <a:endParaRPr lang="en-US" alt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prstClr val="black">
                    <a:tint val="75000"/>
                  </a:prstClr>
                </a:solidFill>
                <a:latin typeface="Century Gothic" pitchFamily="34" charset="0"/>
                <a:ea typeface="+mn-ea"/>
                <a:cs typeface="Arial" charset="0"/>
              </a:defRPr>
            </a:lvl1pPr>
          </a:lstStyle>
          <a:p>
            <a:pPr>
              <a:defRPr/>
            </a:pPr>
            <a:r>
              <a:rPr lang="en-US" altLang="en-US"/>
              <a:t>Atef Abuelaish</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898989"/>
                </a:solidFill>
                <a:latin typeface="Century Gothic" pitchFamily="34" charset="0"/>
                <a:ea typeface="+mn-ea"/>
                <a:cs typeface="Arial" charset="0"/>
              </a:defRPr>
            </a:lvl1pPr>
          </a:lstStyle>
          <a:p>
            <a:pPr>
              <a:defRPr/>
            </a:pPr>
            <a:fld id="{42815780-499D-4A18-87F7-0CF87211F890}" type="slidenum">
              <a:rPr lang="en-US" altLang="en-US"/>
              <a:pPr>
                <a:defRPr/>
              </a:pPr>
              <a:t>‹#›</a:t>
            </a:fld>
            <a:endParaRPr lang="en-US" alt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292899181"/>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 id="2147484550" r:id="rId14"/>
    <p:sldLayoutId id="2147484551" r:id="rId15"/>
    <p:sldLayoutId id="2147484552" r:id="rId16"/>
    <p:sldLayoutId id="2147484553" r:id="rId17"/>
    <p:sldLayoutId id="2147484554" r:id="rId18"/>
    <p:sldLayoutId id="2147484555" r:id="rId19"/>
    <p:sldLayoutId id="2147484556" r:id="rId20"/>
    <p:sldLayoutId id="2147484557" r:id="rId21"/>
    <p:sldLayoutId id="2147484558" r:id="rId22"/>
    <p:sldLayoutId id="2147484559" r:id="rId23"/>
    <p:sldLayoutId id="2147484560" r:id="rId24"/>
    <p:sldLayoutId id="2147484561" r:id="rId25"/>
    <p:sldLayoutId id="2147484562" r:id="rId26"/>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5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prstClr val="black">
                    <a:tint val="75000"/>
                  </a:prstClr>
                </a:solidFill>
                <a:latin typeface="Century Gothic" pitchFamily="34" charset="0"/>
              </a:defRPr>
            </a:lvl1pPr>
          </a:lstStyle>
          <a:p>
            <a:pPr>
              <a:defRPr/>
            </a:pPr>
            <a:endParaRPr lang="en-US" altLang="en-US">
              <a:cs typeface="Arial" charset="0"/>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prstClr val="black">
                    <a:tint val="75000"/>
                  </a:prstClr>
                </a:solidFill>
                <a:latin typeface="Century Gothic" pitchFamily="34" charset="0"/>
              </a:defRPr>
            </a:lvl1pPr>
          </a:lstStyle>
          <a:p>
            <a:pPr>
              <a:defRPr/>
            </a:pPr>
            <a:r>
              <a:rPr lang="en-US" altLang="en-US">
                <a:cs typeface="Arial" charset="0"/>
              </a:rPr>
              <a:t>Atef Abuelaish</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898989"/>
                </a:solidFill>
                <a:latin typeface="Century Gothic" pitchFamily="34" charset="0"/>
              </a:defRPr>
            </a:lvl1pPr>
          </a:lstStyle>
          <a:p>
            <a:fld id="{B162DFAC-F26F-487B-A9FC-FCAE461ED8FE}" type="slidenum">
              <a:rPr lang="en-US" altLang="en-US" smtClean="0">
                <a:cs typeface="Arial" charset="0"/>
              </a:rPr>
              <a:pPr/>
              <a:t>‹#›</a:t>
            </a:fld>
            <a:endParaRPr lang="en-US" altLang="en-US" smtClean="0">
              <a:cs typeface="Arial" charset="0"/>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460771288"/>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 id="2147484593" r:id="rId30"/>
    <p:sldLayoutId id="2147484594" r:id="rId31"/>
    <p:sldLayoutId id="2147484595" r:id="rId32"/>
    <p:sldLayoutId id="2147484596" r:id="rId33"/>
    <p:sldLayoutId id="2147484597" r:id="rId34"/>
    <p:sldLayoutId id="2147484598" r:id="rId35"/>
    <p:sldLayoutId id="2147484599" r:id="rId36"/>
    <p:sldLayoutId id="2147484600" r:id="rId37"/>
    <p:sldLayoutId id="2147484601" r:id="rId38"/>
    <p:sldLayoutId id="2147484602" r:id="rId39"/>
    <p:sldLayoutId id="2147484603" r:id="rId40"/>
    <p:sldLayoutId id="2147484604" r:id="rId41"/>
    <p:sldLayoutId id="2147484605" r:id="rId42"/>
    <p:sldLayoutId id="2147484606" r:id="rId43"/>
    <p:sldLayoutId id="2147484607" r:id="rId44"/>
    <p:sldLayoutId id="2147484608" r:id="rId45"/>
    <p:sldLayoutId id="2147484609" r:id="rId46"/>
    <p:sldLayoutId id="2147484610" r:id="rId47"/>
    <p:sldLayoutId id="2147484611" r:id="rId48"/>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7.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7.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1.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2.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sz="7200"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sz="7200"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286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DA22AD40-A970-4842-BCA8-7E9FEDF4A595}" type="slidenum">
              <a:rPr lang="en-US" altLang="en-US" sz="1200" smtClean="0">
                <a:solidFill>
                  <a:srgbClr val="898989"/>
                </a:solidFill>
              </a:rPr>
              <a:pPr/>
              <a:t>1</a:t>
            </a:fld>
            <a:endParaRPr lang="en-US" altLang="en-US" sz="1200" smtClean="0">
              <a:solidFill>
                <a:srgbClr val="898989"/>
              </a:solidFill>
            </a:endParaRPr>
          </a:p>
        </p:txBody>
      </p:sp>
    </p:spTree>
    <p:extLst>
      <p:ext uri="{BB962C8B-B14F-4D97-AF65-F5344CB8AC3E}">
        <p14:creationId xmlns:p14="http://schemas.microsoft.com/office/powerpoint/2010/main" val="672599217"/>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6" name="Rectangle 5"/>
          <p:cNvSpPr>
            <a:spLocks noChangeArrowheads="1"/>
          </p:cNvSpPr>
          <p:nvPr/>
        </p:nvSpPr>
        <p:spPr bwMode="auto">
          <a:xfrm>
            <a:off x="850900" y="696913"/>
            <a:ext cx="7018338" cy="6683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65" name="Rectangle 33"/>
          <p:cNvSpPr>
            <a:spLocks noChangeArrowheads="1"/>
          </p:cNvSpPr>
          <p:nvPr/>
        </p:nvSpPr>
        <p:spPr bwMode="auto">
          <a:xfrm>
            <a:off x="890588" y="1376363"/>
            <a:ext cx="1816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Bank statement balance</a:t>
            </a:r>
            <a:endParaRPr lang="en-US" dirty="0" smtClean="0">
              <a:solidFill>
                <a:prstClr val="black"/>
              </a:solidFill>
            </a:endParaRPr>
          </a:p>
        </p:txBody>
      </p:sp>
      <p:sp>
        <p:nvSpPr>
          <p:cNvPr id="266" name="Rectangle 34"/>
          <p:cNvSpPr>
            <a:spLocks noChangeArrowheads="1"/>
          </p:cNvSpPr>
          <p:nvPr/>
        </p:nvSpPr>
        <p:spPr bwMode="auto">
          <a:xfrm>
            <a:off x="3503613" y="1376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$1,900</a:t>
            </a:r>
            <a:endParaRPr lang="en-US" dirty="0" smtClean="0">
              <a:solidFill>
                <a:prstClr val="black"/>
              </a:solidFill>
            </a:endParaRPr>
          </a:p>
        </p:txBody>
      </p:sp>
      <p:sp>
        <p:nvSpPr>
          <p:cNvPr id="267" name="Rectangle 35"/>
          <p:cNvSpPr>
            <a:spLocks noChangeArrowheads="1"/>
          </p:cNvSpPr>
          <p:nvPr/>
        </p:nvSpPr>
        <p:spPr bwMode="auto">
          <a:xfrm>
            <a:off x="4191000" y="1376363"/>
            <a:ext cx="10588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Book balance</a:t>
            </a:r>
            <a:endParaRPr lang="en-US" dirty="0" smtClean="0">
              <a:solidFill>
                <a:prstClr val="black"/>
              </a:solidFill>
            </a:endParaRPr>
          </a:p>
        </p:txBody>
      </p:sp>
      <p:sp>
        <p:nvSpPr>
          <p:cNvPr id="268" name="Rectangle 36"/>
          <p:cNvSpPr>
            <a:spLocks noChangeArrowheads="1"/>
          </p:cNvSpPr>
          <p:nvPr/>
        </p:nvSpPr>
        <p:spPr bwMode="auto">
          <a:xfrm>
            <a:off x="7285038" y="1376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$1,610</a:t>
            </a:r>
            <a:endParaRPr lang="en-US" dirty="0" smtClean="0">
              <a:solidFill>
                <a:prstClr val="black"/>
              </a:solidFill>
            </a:endParaRPr>
          </a:p>
        </p:txBody>
      </p:sp>
      <p:sp>
        <p:nvSpPr>
          <p:cNvPr id="269" name="Rectangle 37"/>
          <p:cNvSpPr>
            <a:spLocks noChangeArrowheads="1"/>
          </p:cNvSpPr>
          <p:nvPr/>
        </p:nvSpPr>
        <p:spPr bwMode="auto">
          <a:xfrm>
            <a:off x="890588" y="158273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Add:</a:t>
            </a:r>
            <a:endParaRPr lang="en-US" dirty="0" smtClean="0">
              <a:solidFill>
                <a:prstClr val="black"/>
              </a:solidFill>
            </a:endParaRPr>
          </a:p>
        </p:txBody>
      </p:sp>
      <p:sp>
        <p:nvSpPr>
          <p:cNvPr id="276" name="Rectangle 38"/>
          <p:cNvSpPr>
            <a:spLocks noChangeArrowheads="1"/>
          </p:cNvSpPr>
          <p:nvPr/>
        </p:nvSpPr>
        <p:spPr bwMode="auto">
          <a:xfrm>
            <a:off x="4191000" y="158273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Add:</a:t>
            </a:r>
            <a:endParaRPr lang="en-US" dirty="0" smtClean="0">
              <a:solidFill>
                <a:prstClr val="black"/>
              </a:solidFill>
            </a:endParaRPr>
          </a:p>
        </p:txBody>
      </p:sp>
      <p:sp>
        <p:nvSpPr>
          <p:cNvPr id="277" name="Rectangle 39"/>
          <p:cNvSpPr>
            <a:spLocks noChangeArrowheads="1"/>
          </p:cNvSpPr>
          <p:nvPr/>
        </p:nvSpPr>
        <p:spPr bwMode="auto">
          <a:xfrm>
            <a:off x="1071563" y="1787525"/>
            <a:ext cx="1816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Deposit of December 31</a:t>
            </a:r>
            <a:endParaRPr lang="en-US" dirty="0" smtClean="0">
              <a:solidFill>
                <a:prstClr val="black"/>
              </a:solidFill>
            </a:endParaRPr>
          </a:p>
        </p:txBody>
      </p:sp>
      <p:sp>
        <p:nvSpPr>
          <p:cNvPr id="278" name="Rectangle 40"/>
          <p:cNvSpPr>
            <a:spLocks noChangeArrowheads="1"/>
          </p:cNvSpPr>
          <p:nvPr/>
        </p:nvSpPr>
        <p:spPr bwMode="auto">
          <a:xfrm>
            <a:off x="3724275" y="17875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800</a:t>
            </a:r>
            <a:endParaRPr lang="en-US" dirty="0" smtClean="0">
              <a:solidFill>
                <a:prstClr val="black"/>
              </a:solidFill>
            </a:endParaRPr>
          </a:p>
        </p:txBody>
      </p:sp>
      <p:sp>
        <p:nvSpPr>
          <p:cNvPr id="279" name="Rectangle 41"/>
          <p:cNvSpPr>
            <a:spLocks noChangeArrowheads="1"/>
          </p:cNvSpPr>
          <p:nvPr/>
        </p:nvSpPr>
        <p:spPr bwMode="auto">
          <a:xfrm>
            <a:off x="4373563" y="1787525"/>
            <a:ext cx="1190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Error (Ck 6267)</a:t>
            </a:r>
            <a:endParaRPr lang="en-US" dirty="0" smtClean="0">
              <a:solidFill>
                <a:prstClr val="black"/>
              </a:solidFill>
            </a:endParaRPr>
          </a:p>
        </p:txBody>
      </p:sp>
      <p:sp>
        <p:nvSpPr>
          <p:cNvPr id="280" name="Rectangle 42"/>
          <p:cNvSpPr>
            <a:spLocks noChangeArrowheads="1"/>
          </p:cNvSpPr>
          <p:nvPr/>
        </p:nvSpPr>
        <p:spPr bwMode="auto">
          <a:xfrm>
            <a:off x="6654800" y="178752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$90</a:t>
            </a:r>
            <a:endParaRPr lang="en-US" dirty="0" smtClean="0">
              <a:solidFill>
                <a:prstClr val="black"/>
              </a:solidFill>
            </a:endParaRPr>
          </a:p>
        </p:txBody>
      </p:sp>
      <p:sp>
        <p:nvSpPr>
          <p:cNvPr id="281" name="Rectangle 43"/>
          <p:cNvSpPr>
            <a:spLocks noChangeArrowheads="1"/>
          </p:cNvSpPr>
          <p:nvPr/>
        </p:nvSpPr>
        <p:spPr bwMode="auto">
          <a:xfrm>
            <a:off x="3594100" y="19939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2,700</a:t>
            </a:r>
            <a:endParaRPr lang="en-US" dirty="0" smtClean="0">
              <a:solidFill>
                <a:prstClr val="black"/>
              </a:solidFill>
            </a:endParaRPr>
          </a:p>
        </p:txBody>
      </p:sp>
      <p:sp>
        <p:nvSpPr>
          <p:cNvPr id="282" name="Rectangle 44"/>
          <p:cNvSpPr>
            <a:spLocks noChangeArrowheads="1"/>
          </p:cNvSpPr>
          <p:nvPr/>
        </p:nvSpPr>
        <p:spPr bwMode="auto">
          <a:xfrm>
            <a:off x="4373563" y="1993900"/>
            <a:ext cx="2209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Proceeds of note less $30 fee</a:t>
            </a:r>
            <a:endParaRPr lang="en-US" dirty="0" smtClean="0">
              <a:solidFill>
                <a:prstClr val="black"/>
              </a:solidFill>
            </a:endParaRPr>
          </a:p>
        </p:txBody>
      </p:sp>
      <p:sp>
        <p:nvSpPr>
          <p:cNvPr id="283" name="Rectangle 45"/>
          <p:cNvSpPr>
            <a:spLocks noChangeArrowheads="1"/>
          </p:cNvSpPr>
          <p:nvPr/>
        </p:nvSpPr>
        <p:spPr bwMode="auto">
          <a:xfrm>
            <a:off x="6667500" y="19939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470</a:t>
            </a:r>
            <a:endParaRPr lang="en-US" dirty="0" smtClean="0">
              <a:solidFill>
                <a:prstClr val="black"/>
              </a:solidFill>
            </a:endParaRPr>
          </a:p>
        </p:txBody>
      </p:sp>
      <p:sp>
        <p:nvSpPr>
          <p:cNvPr id="284" name="Rectangle 46"/>
          <p:cNvSpPr>
            <a:spLocks noChangeArrowheads="1"/>
          </p:cNvSpPr>
          <p:nvPr/>
        </p:nvSpPr>
        <p:spPr bwMode="auto">
          <a:xfrm>
            <a:off x="7507288" y="19939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560</a:t>
            </a:r>
            <a:endParaRPr lang="en-US" dirty="0" smtClean="0">
              <a:solidFill>
                <a:prstClr val="black"/>
              </a:solidFill>
            </a:endParaRPr>
          </a:p>
        </p:txBody>
      </p:sp>
      <p:sp>
        <p:nvSpPr>
          <p:cNvPr id="285" name="Rectangle 47"/>
          <p:cNvSpPr>
            <a:spLocks noChangeArrowheads="1"/>
          </p:cNvSpPr>
          <p:nvPr/>
        </p:nvSpPr>
        <p:spPr bwMode="auto">
          <a:xfrm>
            <a:off x="890588" y="22002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Deduct:</a:t>
            </a:r>
            <a:endParaRPr lang="en-US" dirty="0" smtClean="0">
              <a:solidFill>
                <a:prstClr val="black"/>
              </a:solidFill>
            </a:endParaRPr>
          </a:p>
        </p:txBody>
      </p:sp>
      <p:sp>
        <p:nvSpPr>
          <p:cNvPr id="286" name="Rectangle 48"/>
          <p:cNvSpPr>
            <a:spLocks noChangeArrowheads="1"/>
          </p:cNvSpPr>
          <p:nvPr/>
        </p:nvSpPr>
        <p:spPr bwMode="auto">
          <a:xfrm>
            <a:off x="7375525" y="22002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2,170</a:t>
            </a:r>
            <a:endParaRPr lang="en-US" dirty="0" smtClean="0">
              <a:solidFill>
                <a:prstClr val="black"/>
              </a:solidFill>
            </a:endParaRPr>
          </a:p>
        </p:txBody>
      </p:sp>
      <p:sp>
        <p:nvSpPr>
          <p:cNvPr id="287" name="Rectangle 49"/>
          <p:cNvSpPr>
            <a:spLocks noChangeArrowheads="1"/>
          </p:cNvSpPr>
          <p:nvPr/>
        </p:nvSpPr>
        <p:spPr bwMode="auto">
          <a:xfrm>
            <a:off x="1071563" y="2406650"/>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Checks No.</a:t>
            </a:r>
            <a:endParaRPr lang="en-US" dirty="0" smtClean="0">
              <a:solidFill>
                <a:prstClr val="black"/>
              </a:solidFill>
            </a:endParaRPr>
          </a:p>
        </p:txBody>
      </p:sp>
      <p:sp>
        <p:nvSpPr>
          <p:cNvPr id="64" name="Rectangle 50"/>
          <p:cNvSpPr>
            <a:spLocks noChangeArrowheads="1"/>
          </p:cNvSpPr>
          <p:nvPr/>
        </p:nvSpPr>
        <p:spPr bwMode="auto">
          <a:xfrm>
            <a:off x="2171700" y="2406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6273</a:t>
            </a:r>
            <a:endParaRPr lang="en-US" dirty="0" smtClean="0">
              <a:solidFill>
                <a:prstClr val="black"/>
              </a:solidFill>
            </a:endParaRPr>
          </a:p>
        </p:txBody>
      </p:sp>
      <p:sp>
        <p:nvSpPr>
          <p:cNvPr id="65" name="Rectangle 51"/>
          <p:cNvSpPr>
            <a:spLocks noChangeArrowheads="1"/>
          </p:cNvSpPr>
          <p:nvPr/>
        </p:nvSpPr>
        <p:spPr bwMode="auto">
          <a:xfrm>
            <a:off x="2878138" y="2406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$400</a:t>
            </a:r>
            <a:endParaRPr lang="en-US" dirty="0" smtClean="0">
              <a:solidFill>
                <a:prstClr val="black"/>
              </a:solidFill>
            </a:endParaRPr>
          </a:p>
        </p:txBody>
      </p:sp>
      <p:sp>
        <p:nvSpPr>
          <p:cNvPr id="66" name="Rectangle 52"/>
          <p:cNvSpPr>
            <a:spLocks noChangeArrowheads="1"/>
          </p:cNvSpPr>
          <p:nvPr/>
        </p:nvSpPr>
        <p:spPr bwMode="auto">
          <a:xfrm>
            <a:off x="4191000" y="24066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Deduct:</a:t>
            </a:r>
            <a:endParaRPr lang="en-US" dirty="0" smtClean="0">
              <a:solidFill>
                <a:prstClr val="black"/>
              </a:solidFill>
            </a:endParaRPr>
          </a:p>
        </p:txBody>
      </p:sp>
      <p:sp>
        <p:nvSpPr>
          <p:cNvPr id="68" name="Rectangle 53"/>
          <p:cNvSpPr>
            <a:spLocks noChangeArrowheads="1"/>
          </p:cNvSpPr>
          <p:nvPr/>
        </p:nvSpPr>
        <p:spPr bwMode="auto">
          <a:xfrm>
            <a:off x="2171700" y="2613025"/>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6282</a:t>
            </a:r>
            <a:endParaRPr lang="en-US" dirty="0" smtClean="0">
              <a:solidFill>
                <a:prstClr val="black"/>
              </a:solidFill>
            </a:endParaRPr>
          </a:p>
        </p:txBody>
      </p:sp>
      <p:sp>
        <p:nvSpPr>
          <p:cNvPr id="69" name="Rectangle 54"/>
          <p:cNvSpPr>
            <a:spLocks noChangeArrowheads="1"/>
          </p:cNvSpPr>
          <p:nvPr/>
        </p:nvSpPr>
        <p:spPr bwMode="auto">
          <a:xfrm>
            <a:off x="2968625" y="261302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100</a:t>
            </a:r>
            <a:endParaRPr lang="en-US" dirty="0" smtClean="0">
              <a:solidFill>
                <a:prstClr val="black"/>
              </a:solidFill>
            </a:endParaRPr>
          </a:p>
        </p:txBody>
      </p:sp>
      <p:sp>
        <p:nvSpPr>
          <p:cNvPr id="70" name="Rectangle 55"/>
          <p:cNvSpPr>
            <a:spLocks noChangeArrowheads="1"/>
          </p:cNvSpPr>
          <p:nvPr/>
        </p:nvSpPr>
        <p:spPr bwMode="auto">
          <a:xfrm>
            <a:off x="4373563" y="2613025"/>
            <a:ext cx="866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NSF check</a:t>
            </a:r>
            <a:endParaRPr lang="en-US" dirty="0" smtClean="0">
              <a:solidFill>
                <a:prstClr val="black"/>
              </a:solidFill>
            </a:endParaRPr>
          </a:p>
        </p:txBody>
      </p:sp>
      <p:sp>
        <p:nvSpPr>
          <p:cNvPr id="71" name="Rectangle 56"/>
          <p:cNvSpPr>
            <a:spLocks noChangeArrowheads="1"/>
          </p:cNvSpPr>
          <p:nvPr/>
        </p:nvSpPr>
        <p:spPr bwMode="auto">
          <a:xfrm>
            <a:off x="6577013" y="2613025"/>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$150</a:t>
            </a:r>
            <a:endParaRPr lang="en-US" dirty="0" smtClean="0">
              <a:solidFill>
                <a:prstClr val="black"/>
              </a:solidFill>
            </a:endParaRPr>
          </a:p>
        </p:txBody>
      </p:sp>
      <p:sp>
        <p:nvSpPr>
          <p:cNvPr id="72" name="Rectangle 57"/>
          <p:cNvSpPr>
            <a:spLocks noChangeArrowheads="1"/>
          </p:cNvSpPr>
          <p:nvPr/>
        </p:nvSpPr>
        <p:spPr bwMode="auto">
          <a:xfrm>
            <a:off x="2171700" y="2817813"/>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6242</a:t>
            </a:r>
            <a:endParaRPr lang="en-US" dirty="0" smtClean="0">
              <a:solidFill>
                <a:prstClr val="black"/>
              </a:solidFill>
            </a:endParaRPr>
          </a:p>
        </p:txBody>
      </p:sp>
      <p:sp>
        <p:nvSpPr>
          <p:cNvPr id="73" name="Rectangle 58"/>
          <p:cNvSpPr>
            <a:spLocks noChangeArrowheads="1"/>
          </p:cNvSpPr>
          <p:nvPr/>
        </p:nvSpPr>
        <p:spPr bwMode="auto">
          <a:xfrm>
            <a:off x="2968625" y="2817813"/>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rPr>
              <a:t>2</a:t>
            </a:r>
            <a:r>
              <a:rPr lang="en-US" sz="1300" dirty="0" smtClean="0">
                <a:solidFill>
                  <a:srgbClr val="000000"/>
                </a:solidFill>
              </a:rPr>
              <a:t>00</a:t>
            </a:r>
            <a:endParaRPr lang="en-US" dirty="0" smtClean="0">
              <a:solidFill>
                <a:prstClr val="black"/>
              </a:solidFill>
            </a:endParaRPr>
          </a:p>
        </p:txBody>
      </p:sp>
      <p:sp>
        <p:nvSpPr>
          <p:cNvPr id="74" name="Rectangle 59"/>
          <p:cNvSpPr>
            <a:spLocks noChangeArrowheads="1"/>
          </p:cNvSpPr>
          <p:nvPr/>
        </p:nvSpPr>
        <p:spPr bwMode="auto">
          <a:xfrm>
            <a:off x="3724275" y="28178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700</a:t>
            </a:r>
            <a:endParaRPr lang="en-US" dirty="0" smtClean="0">
              <a:solidFill>
                <a:prstClr val="black"/>
              </a:solidFill>
            </a:endParaRPr>
          </a:p>
        </p:txBody>
      </p:sp>
      <p:sp>
        <p:nvSpPr>
          <p:cNvPr id="75" name="Rectangle 60"/>
          <p:cNvSpPr>
            <a:spLocks noChangeArrowheads="1"/>
          </p:cNvSpPr>
          <p:nvPr/>
        </p:nvSpPr>
        <p:spPr bwMode="auto">
          <a:xfrm>
            <a:off x="4373563" y="2817813"/>
            <a:ext cx="887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Printing fee</a:t>
            </a:r>
            <a:endParaRPr lang="en-US" dirty="0" smtClean="0">
              <a:solidFill>
                <a:prstClr val="black"/>
              </a:solidFill>
            </a:endParaRPr>
          </a:p>
        </p:txBody>
      </p:sp>
      <p:sp>
        <p:nvSpPr>
          <p:cNvPr id="76" name="Rectangle 61"/>
          <p:cNvSpPr>
            <a:spLocks noChangeArrowheads="1"/>
          </p:cNvSpPr>
          <p:nvPr/>
        </p:nvSpPr>
        <p:spPr bwMode="auto">
          <a:xfrm>
            <a:off x="6757988" y="281781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20</a:t>
            </a:r>
            <a:endParaRPr lang="en-US" dirty="0" smtClean="0">
              <a:solidFill>
                <a:prstClr val="black"/>
              </a:solidFill>
            </a:endParaRPr>
          </a:p>
        </p:txBody>
      </p:sp>
      <p:sp>
        <p:nvSpPr>
          <p:cNvPr id="77" name="Rectangle 62"/>
          <p:cNvSpPr>
            <a:spLocks noChangeArrowheads="1"/>
          </p:cNvSpPr>
          <p:nvPr/>
        </p:nvSpPr>
        <p:spPr bwMode="auto">
          <a:xfrm>
            <a:off x="7507288" y="28178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170</a:t>
            </a:r>
            <a:endParaRPr lang="en-US" dirty="0" smtClean="0">
              <a:solidFill>
                <a:prstClr val="black"/>
              </a:solidFill>
            </a:endParaRPr>
          </a:p>
        </p:txBody>
      </p:sp>
      <p:sp>
        <p:nvSpPr>
          <p:cNvPr id="78" name="Rectangle 63"/>
          <p:cNvSpPr>
            <a:spLocks noChangeArrowheads="1"/>
          </p:cNvSpPr>
          <p:nvPr/>
        </p:nvSpPr>
        <p:spPr bwMode="auto">
          <a:xfrm>
            <a:off x="890588" y="30241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Adjusted bank balance</a:t>
            </a:r>
            <a:endParaRPr lang="en-US" dirty="0" smtClean="0">
              <a:solidFill>
                <a:prstClr val="black"/>
              </a:solidFill>
            </a:endParaRPr>
          </a:p>
        </p:txBody>
      </p:sp>
      <p:sp>
        <p:nvSpPr>
          <p:cNvPr id="79" name="Rectangle 64"/>
          <p:cNvSpPr>
            <a:spLocks noChangeArrowheads="1"/>
          </p:cNvSpPr>
          <p:nvPr/>
        </p:nvSpPr>
        <p:spPr bwMode="auto">
          <a:xfrm>
            <a:off x="3503613" y="30241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$2,000</a:t>
            </a:r>
            <a:endParaRPr lang="en-US" dirty="0" smtClean="0">
              <a:solidFill>
                <a:prstClr val="black"/>
              </a:solidFill>
            </a:endParaRPr>
          </a:p>
        </p:txBody>
      </p:sp>
      <p:sp>
        <p:nvSpPr>
          <p:cNvPr id="80" name="Rectangle 65"/>
          <p:cNvSpPr>
            <a:spLocks noChangeArrowheads="1"/>
          </p:cNvSpPr>
          <p:nvPr/>
        </p:nvSpPr>
        <p:spPr bwMode="auto">
          <a:xfrm>
            <a:off x="4191000" y="30241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Adjusted book balance</a:t>
            </a:r>
            <a:endParaRPr lang="en-US" dirty="0" smtClean="0">
              <a:solidFill>
                <a:prstClr val="black"/>
              </a:solidFill>
            </a:endParaRPr>
          </a:p>
        </p:txBody>
      </p:sp>
      <p:sp>
        <p:nvSpPr>
          <p:cNvPr id="81" name="Rectangle 66"/>
          <p:cNvSpPr>
            <a:spLocks noChangeArrowheads="1"/>
          </p:cNvSpPr>
          <p:nvPr/>
        </p:nvSpPr>
        <p:spPr bwMode="auto">
          <a:xfrm>
            <a:off x="7285038" y="30241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$2,000</a:t>
            </a:r>
            <a:endParaRPr lang="en-US" dirty="0" smtClean="0">
              <a:solidFill>
                <a:prstClr val="black"/>
              </a:solidFill>
            </a:endParaRPr>
          </a:p>
        </p:txBody>
      </p:sp>
      <p:sp>
        <p:nvSpPr>
          <p:cNvPr id="82" name="Rectangle 67"/>
          <p:cNvSpPr>
            <a:spLocks noChangeArrowheads="1"/>
          </p:cNvSpPr>
          <p:nvPr/>
        </p:nvSpPr>
        <p:spPr bwMode="auto">
          <a:xfrm>
            <a:off x="4138613" y="717550"/>
            <a:ext cx="534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Gucci</a:t>
            </a:r>
            <a:endParaRPr lang="en-US" dirty="0" smtClean="0">
              <a:solidFill>
                <a:prstClr val="black"/>
              </a:solidFill>
            </a:endParaRPr>
          </a:p>
        </p:txBody>
      </p:sp>
      <p:sp>
        <p:nvSpPr>
          <p:cNvPr id="83" name="Rectangle 68"/>
          <p:cNvSpPr>
            <a:spLocks noChangeArrowheads="1"/>
          </p:cNvSpPr>
          <p:nvPr/>
        </p:nvSpPr>
        <p:spPr bwMode="auto">
          <a:xfrm>
            <a:off x="3594100" y="933450"/>
            <a:ext cx="1624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Bank Reconciliation</a:t>
            </a:r>
            <a:endParaRPr lang="en-US" dirty="0" smtClean="0">
              <a:solidFill>
                <a:prstClr val="black"/>
              </a:solidFill>
            </a:endParaRPr>
          </a:p>
        </p:txBody>
      </p:sp>
      <p:sp>
        <p:nvSpPr>
          <p:cNvPr id="84" name="Rectangle 69"/>
          <p:cNvSpPr>
            <a:spLocks noChangeArrowheads="1"/>
          </p:cNvSpPr>
          <p:nvPr/>
        </p:nvSpPr>
        <p:spPr bwMode="auto">
          <a:xfrm>
            <a:off x="3856038" y="1149350"/>
            <a:ext cx="108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December 31</a:t>
            </a:r>
            <a:endParaRPr lang="en-US" dirty="0" smtClean="0">
              <a:solidFill>
                <a:prstClr val="black"/>
              </a:solidFill>
            </a:endParaRPr>
          </a:p>
        </p:txBody>
      </p:sp>
      <p:sp>
        <p:nvSpPr>
          <p:cNvPr id="85" name="Line 70"/>
          <p:cNvSpPr>
            <a:spLocks noChangeShapeType="1"/>
          </p:cNvSpPr>
          <p:nvPr/>
        </p:nvSpPr>
        <p:spPr bwMode="auto">
          <a:xfrm>
            <a:off x="3321050" y="3003550"/>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86" name="Rectangle 71"/>
          <p:cNvSpPr>
            <a:spLocks noChangeArrowheads="1"/>
          </p:cNvSpPr>
          <p:nvPr/>
        </p:nvSpPr>
        <p:spPr bwMode="auto">
          <a:xfrm>
            <a:off x="3321050" y="3003550"/>
            <a:ext cx="7667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7" name="Line 72"/>
          <p:cNvSpPr>
            <a:spLocks noChangeShapeType="1"/>
          </p:cNvSpPr>
          <p:nvPr/>
        </p:nvSpPr>
        <p:spPr bwMode="auto">
          <a:xfrm>
            <a:off x="3321050" y="3209925"/>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88" name="Rectangle 73"/>
          <p:cNvSpPr>
            <a:spLocks noChangeArrowheads="1"/>
          </p:cNvSpPr>
          <p:nvPr/>
        </p:nvSpPr>
        <p:spPr bwMode="auto">
          <a:xfrm>
            <a:off x="3321050" y="3209925"/>
            <a:ext cx="7667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9" name="Line 74"/>
          <p:cNvSpPr>
            <a:spLocks noChangeShapeType="1"/>
          </p:cNvSpPr>
          <p:nvPr/>
        </p:nvSpPr>
        <p:spPr bwMode="auto">
          <a:xfrm>
            <a:off x="3321050" y="3230563"/>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90" name="Rectangle 75"/>
          <p:cNvSpPr>
            <a:spLocks noChangeArrowheads="1"/>
          </p:cNvSpPr>
          <p:nvPr/>
        </p:nvSpPr>
        <p:spPr bwMode="auto">
          <a:xfrm>
            <a:off x="3321050" y="3230563"/>
            <a:ext cx="7667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1" name="Rectangle 76"/>
          <p:cNvSpPr>
            <a:spLocks noChangeArrowheads="1"/>
          </p:cNvSpPr>
          <p:nvPr/>
        </p:nvSpPr>
        <p:spPr bwMode="auto">
          <a:xfrm>
            <a:off x="839788" y="685800"/>
            <a:ext cx="20637" cy="679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2" name="Rectangle 77"/>
          <p:cNvSpPr>
            <a:spLocks noChangeArrowheads="1"/>
          </p:cNvSpPr>
          <p:nvPr/>
        </p:nvSpPr>
        <p:spPr bwMode="auto">
          <a:xfrm>
            <a:off x="7850188" y="706438"/>
            <a:ext cx="19050" cy="658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3" name="Rectangle 78"/>
          <p:cNvSpPr>
            <a:spLocks noChangeArrowheads="1"/>
          </p:cNvSpPr>
          <p:nvPr/>
        </p:nvSpPr>
        <p:spPr bwMode="auto">
          <a:xfrm>
            <a:off x="860425" y="685800"/>
            <a:ext cx="70088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4" name="Rectangle 79"/>
          <p:cNvSpPr>
            <a:spLocks noChangeArrowheads="1"/>
          </p:cNvSpPr>
          <p:nvPr/>
        </p:nvSpPr>
        <p:spPr bwMode="auto">
          <a:xfrm>
            <a:off x="860425" y="1344613"/>
            <a:ext cx="70088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5" name="Line 80"/>
          <p:cNvSpPr>
            <a:spLocks noChangeShapeType="1"/>
          </p:cNvSpPr>
          <p:nvPr/>
        </p:nvSpPr>
        <p:spPr bwMode="auto">
          <a:xfrm>
            <a:off x="3321050" y="1973263"/>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0" name="Rectangle 81"/>
          <p:cNvSpPr>
            <a:spLocks noChangeArrowheads="1"/>
          </p:cNvSpPr>
          <p:nvPr/>
        </p:nvSpPr>
        <p:spPr bwMode="auto">
          <a:xfrm>
            <a:off x="3321050" y="1973263"/>
            <a:ext cx="76676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1" name="Line 82"/>
          <p:cNvSpPr>
            <a:spLocks noChangeShapeType="1"/>
          </p:cNvSpPr>
          <p:nvPr/>
        </p:nvSpPr>
        <p:spPr bwMode="auto">
          <a:xfrm>
            <a:off x="7104063" y="2179638"/>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2" name="Rectangle 83"/>
          <p:cNvSpPr>
            <a:spLocks noChangeArrowheads="1"/>
          </p:cNvSpPr>
          <p:nvPr/>
        </p:nvSpPr>
        <p:spPr bwMode="auto">
          <a:xfrm>
            <a:off x="7104063" y="2179638"/>
            <a:ext cx="7651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3" name="Line 84"/>
          <p:cNvSpPr>
            <a:spLocks noChangeShapeType="1"/>
          </p:cNvSpPr>
          <p:nvPr/>
        </p:nvSpPr>
        <p:spPr bwMode="auto">
          <a:xfrm>
            <a:off x="7104063" y="3003550"/>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4" name="Rectangle 85"/>
          <p:cNvSpPr>
            <a:spLocks noChangeArrowheads="1"/>
          </p:cNvSpPr>
          <p:nvPr/>
        </p:nvSpPr>
        <p:spPr bwMode="auto">
          <a:xfrm>
            <a:off x="7104063" y="3003550"/>
            <a:ext cx="7651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5" name="Line 86"/>
          <p:cNvSpPr>
            <a:spLocks noChangeShapeType="1"/>
          </p:cNvSpPr>
          <p:nvPr/>
        </p:nvSpPr>
        <p:spPr bwMode="auto">
          <a:xfrm>
            <a:off x="7104063" y="3209925"/>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6" name="Rectangle 87"/>
          <p:cNvSpPr>
            <a:spLocks noChangeArrowheads="1"/>
          </p:cNvSpPr>
          <p:nvPr/>
        </p:nvSpPr>
        <p:spPr bwMode="auto">
          <a:xfrm>
            <a:off x="7104063" y="3209925"/>
            <a:ext cx="765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7" name="Line 88"/>
          <p:cNvSpPr>
            <a:spLocks noChangeShapeType="1"/>
          </p:cNvSpPr>
          <p:nvPr/>
        </p:nvSpPr>
        <p:spPr bwMode="auto">
          <a:xfrm>
            <a:off x="7104063" y="3230563"/>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8" name="Rectangle 89"/>
          <p:cNvSpPr>
            <a:spLocks noChangeArrowheads="1"/>
          </p:cNvSpPr>
          <p:nvPr/>
        </p:nvSpPr>
        <p:spPr bwMode="auto">
          <a:xfrm>
            <a:off x="7104063" y="3230563"/>
            <a:ext cx="765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4" name="AutoShape 3"/>
          <p:cNvSpPr>
            <a:spLocks noChangeAspect="1" noChangeArrowheads="1" noTextEdit="1"/>
          </p:cNvSpPr>
          <p:nvPr/>
        </p:nvSpPr>
        <p:spPr bwMode="auto">
          <a:xfrm>
            <a:off x="1817688" y="3403600"/>
            <a:ext cx="550862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 name="Rectangle 5"/>
          <p:cNvSpPr>
            <a:spLocks noChangeArrowheads="1"/>
          </p:cNvSpPr>
          <p:nvPr/>
        </p:nvSpPr>
        <p:spPr bwMode="auto">
          <a:xfrm>
            <a:off x="1817688" y="3403600"/>
            <a:ext cx="55086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 name="Rectangle 6"/>
          <p:cNvSpPr>
            <a:spLocks noChangeArrowheads="1"/>
          </p:cNvSpPr>
          <p:nvPr/>
        </p:nvSpPr>
        <p:spPr bwMode="auto">
          <a:xfrm>
            <a:off x="2130425" y="3424238"/>
            <a:ext cx="4333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9" name="Rectangle 7"/>
          <p:cNvSpPr>
            <a:spLocks noChangeArrowheads="1"/>
          </p:cNvSpPr>
          <p:nvPr/>
        </p:nvSpPr>
        <p:spPr bwMode="auto">
          <a:xfrm>
            <a:off x="5984875" y="3424238"/>
            <a:ext cx="4841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Debit</a:t>
            </a:r>
            <a:endParaRPr lang="en-US" dirty="0" smtClean="0">
              <a:solidFill>
                <a:prstClr val="black"/>
              </a:solidFill>
            </a:endParaRPr>
          </a:p>
        </p:txBody>
      </p:sp>
      <p:sp>
        <p:nvSpPr>
          <p:cNvPr id="10" name="Rectangle 8"/>
          <p:cNvSpPr>
            <a:spLocks noChangeArrowheads="1"/>
          </p:cNvSpPr>
          <p:nvPr/>
        </p:nvSpPr>
        <p:spPr bwMode="auto">
          <a:xfrm>
            <a:off x="6710363" y="3424238"/>
            <a:ext cx="54451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Credit</a:t>
            </a:r>
            <a:endParaRPr lang="en-US" dirty="0" smtClean="0">
              <a:solidFill>
                <a:prstClr val="black"/>
              </a:solidFill>
            </a:endParaRPr>
          </a:p>
        </p:txBody>
      </p:sp>
      <p:sp>
        <p:nvSpPr>
          <p:cNvPr id="11" name="Rectangle 9"/>
          <p:cNvSpPr>
            <a:spLocks noChangeArrowheads="1"/>
          </p:cNvSpPr>
          <p:nvPr/>
        </p:nvSpPr>
        <p:spPr bwMode="auto">
          <a:xfrm>
            <a:off x="1949450" y="36512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31</a:t>
            </a:r>
            <a:endParaRPr lang="en-US" dirty="0" smtClean="0">
              <a:solidFill>
                <a:prstClr val="black"/>
              </a:solidFill>
            </a:endParaRPr>
          </a:p>
        </p:txBody>
      </p:sp>
      <p:sp>
        <p:nvSpPr>
          <p:cNvPr id="12" name="Rectangle 10"/>
          <p:cNvSpPr>
            <a:spLocks noChangeArrowheads="1"/>
          </p:cNvSpPr>
          <p:nvPr/>
        </p:nvSpPr>
        <p:spPr bwMode="auto">
          <a:xfrm>
            <a:off x="2816225" y="3651250"/>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Cash</a:t>
            </a:r>
            <a:endParaRPr lang="en-US" dirty="0" smtClean="0">
              <a:solidFill>
                <a:prstClr val="black"/>
              </a:solidFill>
            </a:endParaRPr>
          </a:p>
        </p:txBody>
      </p:sp>
      <p:sp>
        <p:nvSpPr>
          <p:cNvPr id="13" name="Rectangle 11"/>
          <p:cNvSpPr>
            <a:spLocks noChangeArrowheads="1"/>
          </p:cNvSpPr>
          <p:nvPr/>
        </p:nvSpPr>
        <p:spPr bwMode="auto">
          <a:xfrm>
            <a:off x="6297613" y="36512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90</a:t>
            </a:r>
            <a:endParaRPr lang="en-US" dirty="0" smtClean="0">
              <a:solidFill>
                <a:prstClr val="black"/>
              </a:solidFill>
            </a:endParaRPr>
          </a:p>
        </p:txBody>
      </p:sp>
      <p:sp>
        <p:nvSpPr>
          <p:cNvPr id="14" name="Rectangle 12"/>
          <p:cNvSpPr>
            <a:spLocks noChangeArrowheads="1"/>
          </p:cNvSpPr>
          <p:nvPr/>
        </p:nvSpPr>
        <p:spPr bwMode="auto">
          <a:xfrm>
            <a:off x="3089275" y="3857625"/>
            <a:ext cx="1130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Office supplies</a:t>
            </a:r>
            <a:endParaRPr lang="en-US" dirty="0" smtClean="0">
              <a:solidFill>
                <a:prstClr val="black"/>
              </a:solidFill>
            </a:endParaRPr>
          </a:p>
        </p:txBody>
      </p:sp>
      <p:sp>
        <p:nvSpPr>
          <p:cNvPr id="15" name="Rectangle 13"/>
          <p:cNvSpPr>
            <a:spLocks noChangeArrowheads="1"/>
          </p:cNvSpPr>
          <p:nvPr/>
        </p:nvSpPr>
        <p:spPr bwMode="auto">
          <a:xfrm>
            <a:off x="7053263" y="38576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90</a:t>
            </a:r>
            <a:endParaRPr lang="en-US" dirty="0" smtClean="0">
              <a:solidFill>
                <a:prstClr val="black"/>
              </a:solidFill>
            </a:endParaRPr>
          </a:p>
        </p:txBody>
      </p:sp>
      <p:sp>
        <p:nvSpPr>
          <p:cNvPr id="16" name="Rectangle 14"/>
          <p:cNvSpPr>
            <a:spLocks noChangeArrowheads="1"/>
          </p:cNvSpPr>
          <p:nvPr/>
        </p:nvSpPr>
        <p:spPr bwMode="auto">
          <a:xfrm>
            <a:off x="1949450" y="42703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31</a:t>
            </a:r>
            <a:endParaRPr lang="en-US" dirty="0" smtClean="0">
              <a:solidFill>
                <a:prstClr val="black"/>
              </a:solidFill>
            </a:endParaRPr>
          </a:p>
        </p:txBody>
      </p:sp>
      <p:sp>
        <p:nvSpPr>
          <p:cNvPr id="17" name="Rectangle 15"/>
          <p:cNvSpPr>
            <a:spLocks noChangeArrowheads="1"/>
          </p:cNvSpPr>
          <p:nvPr/>
        </p:nvSpPr>
        <p:spPr bwMode="auto">
          <a:xfrm>
            <a:off x="2816225" y="4270375"/>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Cash</a:t>
            </a:r>
            <a:endParaRPr lang="en-US" dirty="0" smtClean="0">
              <a:solidFill>
                <a:prstClr val="black"/>
              </a:solidFill>
            </a:endParaRPr>
          </a:p>
        </p:txBody>
      </p:sp>
      <p:sp>
        <p:nvSpPr>
          <p:cNvPr id="18" name="Rectangle 16"/>
          <p:cNvSpPr>
            <a:spLocks noChangeArrowheads="1"/>
          </p:cNvSpPr>
          <p:nvPr/>
        </p:nvSpPr>
        <p:spPr bwMode="auto">
          <a:xfrm>
            <a:off x="6207125" y="42703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470</a:t>
            </a:r>
            <a:endParaRPr lang="en-US" dirty="0" smtClean="0">
              <a:solidFill>
                <a:prstClr val="black"/>
              </a:solidFill>
            </a:endParaRPr>
          </a:p>
        </p:txBody>
      </p:sp>
      <p:sp>
        <p:nvSpPr>
          <p:cNvPr id="19" name="Rectangle 17"/>
          <p:cNvSpPr>
            <a:spLocks noChangeArrowheads="1"/>
          </p:cNvSpPr>
          <p:nvPr/>
        </p:nvSpPr>
        <p:spPr bwMode="auto">
          <a:xfrm>
            <a:off x="2816225" y="4476750"/>
            <a:ext cx="1443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Collection expense</a:t>
            </a:r>
            <a:endParaRPr lang="en-US" dirty="0" smtClean="0">
              <a:solidFill>
                <a:prstClr val="black"/>
              </a:solidFill>
            </a:endParaRPr>
          </a:p>
        </p:txBody>
      </p:sp>
      <p:sp>
        <p:nvSpPr>
          <p:cNvPr id="20" name="Rectangle 18"/>
          <p:cNvSpPr>
            <a:spLocks noChangeArrowheads="1"/>
          </p:cNvSpPr>
          <p:nvPr/>
        </p:nvSpPr>
        <p:spPr bwMode="auto">
          <a:xfrm>
            <a:off x="6297613" y="44767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30</a:t>
            </a:r>
            <a:endParaRPr lang="en-US" dirty="0" smtClean="0">
              <a:solidFill>
                <a:prstClr val="black"/>
              </a:solidFill>
            </a:endParaRPr>
          </a:p>
        </p:txBody>
      </p:sp>
      <p:sp>
        <p:nvSpPr>
          <p:cNvPr id="21" name="Rectangle 19"/>
          <p:cNvSpPr>
            <a:spLocks noChangeArrowheads="1"/>
          </p:cNvSpPr>
          <p:nvPr/>
        </p:nvSpPr>
        <p:spPr bwMode="auto">
          <a:xfrm>
            <a:off x="3089275" y="4683125"/>
            <a:ext cx="1281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Notes receivable</a:t>
            </a:r>
            <a:endParaRPr lang="en-US" dirty="0" smtClean="0">
              <a:solidFill>
                <a:prstClr val="black"/>
              </a:solidFill>
            </a:endParaRPr>
          </a:p>
        </p:txBody>
      </p:sp>
      <p:sp>
        <p:nvSpPr>
          <p:cNvPr id="22" name="Rectangle 20"/>
          <p:cNvSpPr>
            <a:spLocks noChangeArrowheads="1"/>
          </p:cNvSpPr>
          <p:nvPr/>
        </p:nvSpPr>
        <p:spPr bwMode="auto">
          <a:xfrm>
            <a:off x="6962775" y="46831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500</a:t>
            </a:r>
            <a:endParaRPr lang="en-US" dirty="0" smtClean="0">
              <a:solidFill>
                <a:prstClr val="black"/>
              </a:solidFill>
            </a:endParaRPr>
          </a:p>
        </p:txBody>
      </p:sp>
      <p:sp>
        <p:nvSpPr>
          <p:cNvPr id="23" name="Rectangle 21"/>
          <p:cNvSpPr>
            <a:spLocks noChangeArrowheads="1"/>
          </p:cNvSpPr>
          <p:nvPr/>
        </p:nvSpPr>
        <p:spPr bwMode="auto">
          <a:xfrm>
            <a:off x="1949450" y="50958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31</a:t>
            </a:r>
            <a:endParaRPr lang="en-US" dirty="0" smtClean="0">
              <a:solidFill>
                <a:prstClr val="black"/>
              </a:solidFill>
            </a:endParaRPr>
          </a:p>
        </p:txBody>
      </p:sp>
      <p:sp>
        <p:nvSpPr>
          <p:cNvPr id="24" name="Rectangle 22"/>
          <p:cNvSpPr>
            <a:spLocks noChangeArrowheads="1"/>
          </p:cNvSpPr>
          <p:nvPr/>
        </p:nvSpPr>
        <p:spPr bwMode="auto">
          <a:xfrm>
            <a:off x="2816225" y="5095875"/>
            <a:ext cx="2401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Accounts receivable - Prada Inc.</a:t>
            </a:r>
            <a:endParaRPr lang="en-US" dirty="0" smtClean="0">
              <a:solidFill>
                <a:prstClr val="black"/>
              </a:solidFill>
            </a:endParaRPr>
          </a:p>
        </p:txBody>
      </p:sp>
      <p:sp>
        <p:nvSpPr>
          <p:cNvPr id="25" name="Rectangle 23"/>
          <p:cNvSpPr>
            <a:spLocks noChangeArrowheads="1"/>
          </p:cNvSpPr>
          <p:nvPr/>
        </p:nvSpPr>
        <p:spPr bwMode="auto">
          <a:xfrm>
            <a:off x="6207125" y="50958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150</a:t>
            </a:r>
            <a:endParaRPr lang="en-US" dirty="0" smtClean="0">
              <a:solidFill>
                <a:prstClr val="black"/>
              </a:solidFill>
            </a:endParaRPr>
          </a:p>
        </p:txBody>
      </p:sp>
      <p:sp>
        <p:nvSpPr>
          <p:cNvPr id="26" name="Rectangle 24"/>
          <p:cNvSpPr>
            <a:spLocks noChangeArrowheads="1"/>
          </p:cNvSpPr>
          <p:nvPr/>
        </p:nvSpPr>
        <p:spPr bwMode="auto">
          <a:xfrm>
            <a:off x="3089275" y="5302250"/>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Cash</a:t>
            </a:r>
            <a:endParaRPr lang="en-US" dirty="0" smtClean="0">
              <a:solidFill>
                <a:prstClr val="black"/>
              </a:solidFill>
            </a:endParaRPr>
          </a:p>
        </p:txBody>
      </p:sp>
      <p:sp>
        <p:nvSpPr>
          <p:cNvPr id="27" name="Rectangle 25"/>
          <p:cNvSpPr>
            <a:spLocks noChangeArrowheads="1"/>
          </p:cNvSpPr>
          <p:nvPr/>
        </p:nvSpPr>
        <p:spPr bwMode="auto">
          <a:xfrm>
            <a:off x="6962775" y="53022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150</a:t>
            </a:r>
            <a:endParaRPr lang="en-US" dirty="0" smtClean="0">
              <a:solidFill>
                <a:prstClr val="black"/>
              </a:solidFill>
            </a:endParaRPr>
          </a:p>
        </p:txBody>
      </p:sp>
      <p:sp>
        <p:nvSpPr>
          <p:cNvPr id="28" name="Rectangle 26"/>
          <p:cNvSpPr>
            <a:spLocks noChangeArrowheads="1"/>
          </p:cNvSpPr>
          <p:nvPr/>
        </p:nvSpPr>
        <p:spPr bwMode="auto">
          <a:xfrm>
            <a:off x="1949450" y="57150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31</a:t>
            </a:r>
            <a:endParaRPr lang="en-US" dirty="0" smtClean="0">
              <a:solidFill>
                <a:prstClr val="black"/>
              </a:solidFill>
            </a:endParaRPr>
          </a:p>
        </p:txBody>
      </p:sp>
      <p:sp>
        <p:nvSpPr>
          <p:cNvPr id="29" name="Rectangle 27"/>
          <p:cNvSpPr>
            <a:spLocks noChangeArrowheads="1"/>
          </p:cNvSpPr>
          <p:nvPr/>
        </p:nvSpPr>
        <p:spPr bwMode="auto">
          <a:xfrm>
            <a:off x="2816225" y="5715000"/>
            <a:ext cx="1836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Miscellaneous expenses</a:t>
            </a:r>
            <a:endParaRPr lang="en-US" dirty="0" smtClean="0">
              <a:solidFill>
                <a:prstClr val="black"/>
              </a:solidFill>
            </a:endParaRPr>
          </a:p>
        </p:txBody>
      </p:sp>
      <p:sp>
        <p:nvSpPr>
          <p:cNvPr id="30" name="Rectangle 28"/>
          <p:cNvSpPr>
            <a:spLocks noChangeArrowheads="1"/>
          </p:cNvSpPr>
          <p:nvPr/>
        </p:nvSpPr>
        <p:spPr bwMode="auto">
          <a:xfrm>
            <a:off x="6297613" y="571500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20</a:t>
            </a:r>
            <a:endParaRPr lang="en-US" dirty="0" smtClean="0">
              <a:solidFill>
                <a:prstClr val="black"/>
              </a:solidFill>
            </a:endParaRPr>
          </a:p>
        </p:txBody>
      </p:sp>
      <p:sp>
        <p:nvSpPr>
          <p:cNvPr id="31" name="Rectangle 29"/>
          <p:cNvSpPr>
            <a:spLocks noChangeArrowheads="1"/>
          </p:cNvSpPr>
          <p:nvPr/>
        </p:nvSpPr>
        <p:spPr bwMode="auto">
          <a:xfrm>
            <a:off x="3089275" y="5921375"/>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Cash</a:t>
            </a:r>
            <a:endParaRPr lang="en-US" dirty="0" smtClean="0">
              <a:solidFill>
                <a:prstClr val="black"/>
              </a:solidFill>
            </a:endParaRPr>
          </a:p>
        </p:txBody>
      </p:sp>
      <p:sp>
        <p:nvSpPr>
          <p:cNvPr id="2688" name="Rectangle 30"/>
          <p:cNvSpPr>
            <a:spLocks noChangeArrowheads="1"/>
          </p:cNvSpPr>
          <p:nvPr/>
        </p:nvSpPr>
        <p:spPr bwMode="auto">
          <a:xfrm>
            <a:off x="7053263" y="59213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20</a:t>
            </a:r>
            <a:endParaRPr lang="en-US" dirty="0" smtClean="0">
              <a:solidFill>
                <a:prstClr val="black"/>
              </a:solidFill>
            </a:endParaRPr>
          </a:p>
        </p:txBody>
      </p:sp>
      <p:sp>
        <p:nvSpPr>
          <p:cNvPr id="2689" name="Rectangle 31"/>
          <p:cNvSpPr>
            <a:spLocks noChangeArrowheads="1"/>
          </p:cNvSpPr>
          <p:nvPr/>
        </p:nvSpPr>
        <p:spPr bwMode="auto">
          <a:xfrm>
            <a:off x="3703638" y="342423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General Journal</a:t>
            </a:r>
            <a:endParaRPr lang="en-US" dirty="0" smtClean="0">
              <a:solidFill>
                <a:prstClr val="black"/>
              </a:solidFill>
            </a:endParaRPr>
          </a:p>
        </p:txBody>
      </p:sp>
      <p:sp>
        <p:nvSpPr>
          <p:cNvPr id="2690" name="Rectangle 32"/>
          <p:cNvSpPr>
            <a:spLocks noChangeArrowheads="1"/>
          </p:cNvSpPr>
          <p:nvPr/>
        </p:nvSpPr>
        <p:spPr bwMode="auto">
          <a:xfrm>
            <a:off x="1808163" y="33940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691" name="Line 33"/>
          <p:cNvSpPr>
            <a:spLocks noChangeShapeType="1"/>
          </p:cNvSpPr>
          <p:nvPr/>
        </p:nvSpPr>
        <p:spPr bwMode="auto">
          <a:xfrm>
            <a:off x="2776538" y="34147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692" name="Rectangle 34"/>
          <p:cNvSpPr>
            <a:spLocks noChangeArrowheads="1"/>
          </p:cNvSpPr>
          <p:nvPr/>
        </p:nvSpPr>
        <p:spPr bwMode="auto">
          <a:xfrm>
            <a:off x="2776538" y="34147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693" name="Line 35"/>
          <p:cNvSpPr>
            <a:spLocks noChangeShapeType="1"/>
          </p:cNvSpPr>
          <p:nvPr/>
        </p:nvSpPr>
        <p:spPr bwMode="auto">
          <a:xfrm>
            <a:off x="5802313" y="34147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694" name="Rectangle 36"/>
          <p:cNvSpPr>
            <a:spLocks noChangeArrowheads="1"/>
          </p:cNvSpPr>
          <p:nvPr/>
        </p:nvSpPr>
        <p:spPr bwMode="auto">
          <a:xfrm>
            <a:off x="5802313" y="3414713"/>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695" name="Line 37"/>
          <p:cNvSpPr>
            <a:spLocks noChangeShapeType="1"/>
          </p:cNvSpPr>
          <p:nvPr/>
        </p:nvSpPr>
        <p:spPr bwMode="auto">
          <a:xfrm>
            <a:off x="6559550" y="34147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696" name="Rectangle 38"/>
          <p:cNvSpPr>
            <a:spLocks noChangeArrowheads="1"/>
          </p:cNvSpPr>
          <p:nvPr/>
        </p:nvSpPr>
        <p:spPr bwMode="auto">
          <a:xfrm>
            <a:off x="6559550" y="34147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697" name="Rectangle 39"/>
          <p:cNvSpPr>
            <a:spLocks noChangeArrowheads="1"/>
          </p:cNvSpPr>
          <p:nvPr/>
        </p:nvSpPr>
        <p:spPr bwMode="auto">
          <a:xfrm>
            <a:off x="7305675" y="3414713"/>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698" name="Line 40"/>
          <p:cNvSpPr>
            <a:spLocks noChangeShapeType="1"/>
          </p:cNvSpPr>
          <p:nvPr/>
        </p:nvSpPr>
        <p:spPr bwMode="auto">
          <a:xfrm>
            <a:off x="1817688" y="36417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699" name="Rectangle 41"/>
          <p:cNvSpPr>
            <a:spLocks noChangeArrowheads="1"/>
          </p:cNvSpPr>
          <p:nvPr/>
        </p:nvSpPr>
        <p:spPr bwMode="auto">
          <a:xfrm>
            <a:off x="1817688" y="36417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00" name="Line 42"/>
          <p:cNvSpPr>
            <a:spLocks noChangeShapeType="1"/>
          </p:cNvSpPr>
          <p:nvPr/>
        </p:nvSpPr>
        <p:spPr bwMode="auto">
          <a:xfrm>
            <a:off x="2776538" y="36417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01" name="Rectangle 43"/>
          <p:cNvSpPr>
            <a:spLocks noChangeArrowheads="1"/>
          </p:cNvSpPr>
          <p:nvPr/>
        </p:nvSpPr>
        <p:spPr bwMode="auto">
          <a:xfrm>
            <a:off x="2776538" y="36417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02" name="Line 44"/>
          <p:cNvSpPr>
            <a:spLocks noChangeShapeType="1"/>
          </p:cNvSpPr>
          <p:nvPr/>
        </p:nvSpPr>
        <p:spPr bwMode="auto">
          <a:xfrm>
            <a:off x="5802313" y="36417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03" name="Rectangle 45"/>
          <p:cNvSpPr>
            <a:spLocks noChangeArrowheads="1"/>
          </p:cNvSpPr>
          <p:nvPr/>
        </p:nvSpPr>
        <p:spPr bwMode="auto">
          <a:xfrm>
            <a:off x="5802313" y="3641725"/>
            <a:ext cx="11112"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04" name="Line 46"/>
          <p:cNvSpPr>
            <a:spLocks noChangeShapeType="1"/>
          </p:cNvSpPr>
          <p:nvPr/>
        </p:nvSpPr>
        <p:spPr bwMode="auto">
          <a:xfrm>
            <a:off x="6559550" y="36417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12" name="Rectangle 47"/>
          <p:cNvSpPr>
            <a:spLocks noChangeArrowheads="1"/>
          </p:cNvSpPr>
          <p:nvPr/>
        </p:nvSpPr>
        <p:spPr bwMode="auto">
          <a:xfrm>
            <a:off x="6559550" y="36417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13" name="Line 48"/>
          <p:cNvSpPr>
            <a:spLocks noChangeShapeType="1"/>
          </p:cNvSpPr>
          <p:nvPr/>
        </p:nvSpPr>
        <p:spPr bwMode="auto">
          <a:xfrm>
            <a:off x="7316788" y="36417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14" name="Rectangle 49"/>
          <p:cNvSpPr>
            <a:spLocks noChangeArrowheads="1"/>
          </p:cNvSpPr>
          <p:nvPr/>
        </p:nvSpPr>
        <p:spPr bwMode="auto">
          <a:xfrm>
            <a:off x="7316788" y="36417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15" name="Rectangle 50"/>
          <p:cNvSpPr>
            <a:spLocks noChangeArrowheads="1"/>
          </p:cNvSpPr>
          <p:nvPr/>
        </p:nvSpPr>
        <p:spPr bwMode="auto">
          <a:xfrm>
            <a:off x="1827213" y="3394075"/>
            <a:ext cx="54991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16" name="Rectangle 51"/>
          <p:cNvSpPr>
            <a:spLocks noChangeArrowheads="1"/>
          </p:cNvSpPr>
          <p:nvPr/>
        </p:nvSpPr>
        <p:spPr bwMode="auto">
          <a:xfrm>
            <a:off x="1827213" y="3621088"/>
            <a:ext cx="54991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17" name="Line 52"/>
          <p:cNvSpPr>
            <a:spLocks noChangeShapeType="1"/>
          </p:cNvSpPr>
          <p:nvPr/>
        </p:nvSpPr>
        <p:spPr bwMode="auto">
          <a:xfrm>
            <a:off x="1827213" y="383698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18" name="Rectangle 53"/>
          <p:cNvSpPr>
            <a:spLocks noChangeArrowheads="1"/>
          </p:cNvSpPr>
          <p:nvPr/>
        </p:nvSpPr>
        <p:spPr bwMode="auto">
          <a:xfrm>
            <a:off x="1827213" y="383698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19" name="Line 54"/>
          <p:cNvSpPr>
            <a:spLocks noChangeShapeType="1"/>
          </p:cNvSpPr>
          <p:nvPr/>
        </p:nvSpPr>
        <p:spPr bwMode="auto">
          <a:xfrm>
            <a:off x="1827213" y="4043363"/>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60" name="Rectangle 55"/>
          <p:cNvSpPr>
            <a:spLocks noChangeArrowheads="1"/>
          </p:cNvSpPr>
          <p:nvPr/>
        </p:nvSpPr>
        <p:spPr bwMode="auto">
          <a:xfrm>
            <a:off x="1827213" y="4043363"/>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61" name="Line 56"/>
          <p:cNvSpPr>
            <a:spLocks noChangeShapeType="1"/>
          </p:cNvSpPr>
          <p:nvPr/>
        </p:nvSpPr>
        <p:spPr bwMode="auto">
          <a:xfrm>
            <a:off x="1827213" y="424973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0" name="Rectangle 57"/>
          <p:cNvSpPr>
            <a:spLocks noChangeArrowheads="1"/>
          </p:cNvSpPr>
          <p:nvPr/>
        </p:nvSpPr>
        <p:spPr bwMode="auto">
          <a:xfrm>
            <a:off x="1827213" y="424973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1" name="Line 58"/>
          <p:cNvSpPr>
            <a:spLocks noChangeShapeType="1"/>
          </p:cNvSpPr>
          <p:nvPr/>
        </p:nvSpPr>
        <p:spPr bwMode="auto">
          <a:xfrm>
            <a:off x="1827213" y="4456113"/>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 name="Rectangle 59"/>
          <p:cNvSpPr>
            <a:spLocks noChangeArrowheads="1"/>
          </p:cNvSpPr>
          <p:nvPr/>
        </p:nvSpPr>
        <p:spPr bwMode="auto">
          <a:xfrm>
            <a:off x="1827213" y="4456113"/>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3" name="Line 60"/>
          <p:cNvSpPr>
            <a:spLocks noChangeShapeType="1"/>
          </p:cNvSpPr>
          <p:nvPr/>
        </p:nvSpPr>
        <p:spPr bwMode="auto">
          <a:xfrm>
            <a:off x="1827213" y="466248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4" name="Rectangle 61"/>
          <p:cNvSpPr>
            <a:spLocks noChangeArrowheads="1"/>
          </p:cNvSpPr>
          <p:nvPr/>
        </p:nvSpPr>
        <p:spPr bwMode="auto">
          <a:xfrm>
            <a:off x="1827213" y="466248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5" name="Line 62"/>
          <p:cNvSpPr>
            <a:spLocks noChangeShapeType="1"/>
          </p:cNvSpPr>
          <p:nvPr/>
        </p:nvSpPr>
        <p:spPr bwMode="auto">
          <a:xfrm>
            <a:off x="1827213" y="4868863"/>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9" name="Rectangle 63"/>
          <p:cNvSpPr>
            <a:spLocks noChangeArrowheads="1"/>
          </p:cNvSpPr>
          <p:nvPr/>
        </p:nvSpPr>
        <p:spPr bwMode="auto">
          <a:xfrm>
            <a:off x="1827213" y="4868863"/>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30" name="Line 64"/>
          <p:cNvSpPr>
            <a:spLocks noChangeShapeType="1"/>
          </p:cNvSpPr>
          <p:nvPr/>
        </p:nvSpPr>
        <p:spPr bwMode="auto">
          <a:xfrm>
            <a:off x="1827213" y="507523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31" name="Rectangle 65"/>
          <p:cNvSpPr>
            <a:spLocks noChangeArrowheads="1"/>
          </p:cNvSpPr>
          <p:nvPr/>
        </p:nvSpPr>
        <p:spPr bwMode="auto">
          <a:xfrm>
            <a:off x="1827213" y="507523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32" name="Line 66"/>
          <p:cNvSpPr>
            <a:spLocks noChangeShapeType="1"/>
          </p:cNvSpPr>
          <p:nvPr/>
        </p:nvSpPr>
        <p:spPr bwMode="auto">
          <a:xfrm>
            <a:off x="1827213" y="5281613"/>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33" name="Rectangle 67"/>
          <p:cNvSpPr>
            <a:spLocks noChangeArrowheads="1"/>
          </p:cNvSpPr>
          <p:nvPr/>
        </p:nvSpPr>
        <p:spPr bwMode="auto">
          <a:xfrm>
            <a:off x="1827213" y="5281613"/>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34" name="Line 68"/>
          <p:cNvSpPr>
            <a:spLocks noChangeShapeType="1"/>
          </p:cNvSpPr>
          <p:nvPr/>
        </p:nvSpPr>
        <p:spPr bwMode="auto">
          <a:xfrm>
            <a:off x="1827213" y="548798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35" name="Rectangle 69"/>
          <p:cNvSpPr>
            <a:spLocks noChangeArrowheads="1"/>
          </p:cNvSpPr>
          <p:nvPr/>
        </p:nvSpPr>
        <p:spPr bwMode="auto">
          <a:xfrm>
            <a:off x="1827213" y="548798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36" name="Line 70"/>
          <p:cNvSpPr>
            <a:spLocks noChangeShapeType="1"/>
          </p:cNvSpPr>
          <p:nvPr/>
        </p:nvSpPr>
        <p:spPr bwMode="auto">
          <a:xfrm>
            <a:off x="1827213" y="5694363"/>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37" name="Rectangle 71"/>
          <p:cNvSpPr>
            <a:spLocks noChangeArrowheads="1"/>
          </p:cNvSpPr>
          <p:nvPr/>
        </p:nvSpPr>
        <p:spPr bwMode="auto">
          <a:xfrm>
            <a:off x="1827213" y="5694363"/>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38" name="Line 72"/>
          <p:cNvSpPr>
            <a:spLocks noChangeShapeType="1"/>
          </p:cNvSpPr>
          <p:nvPr/>
        </p:nvSpPr>
        <p:spPr bwMode="auto">
          <a:xfrm>
            <a:off x="1827213" y="590073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39" name="Rectangle 73"/>
          <p:cNvSpPr>
            <a:spLocks noChangeArrowheads="1"/>
          </p:cNvSpPr>
          <p:nvPr/>
        </p:nvSpPr>
        <p:spPr bwMode="auto">
          <a:xfrm>
            <a:off x="1827213" y="590073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40" name="Line 74"/>
          <p:cNvSpPr>
            <a:spLocks noChangeShapeType="1"/>
          </p:cNvSpPr>
          <p:nvPr/>
        </p:nvSpPr>
        <p:spPr bwMode="auto">
          <a:xfrm>
            <a:off x="1827213" y="6107113"/>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41" name="Rectangle 75"/>
          <p:cNvSpPr>
            <a:spLocks noChangeArrowheads="1"/>
          </p:cNvSpPr>
          <p:nvPr/>
        </p:nvSpPr>
        <p:spPr bwMode="auto">
          <a:xfrm>
            <a:off x="1827213" y="6107113"/>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42" name="Line 76"/>
          <p:cNvSpPr>
            <a:spLocks noChangeShapeType="1"/>
          </p:cNvSpPr>
          <p:nvPr/>
        </p:nvSpPr>
        <p:spPr bwMode="auto">
          <a:xfrm>
            <a:off x="1827213" y="631348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43" name="Rectangle 77"/>
          <p:cNvSpPr>
            <a:spLocks noChangeArrowheads="1"/>
          </p:cNvSpPr>
          <p:nvPr/>
        </p:nvSpPr>
        <p:spPr bwMode="auto">
          <a:xfrm>
            <a:off x="1827213" y="631348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3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rPr>
              <a:t>P3</a:t>
            </a:r>
          </a:p>
        </p:txBody>
      </p:sp>
      <p:sp>
        <p:nvSpPr>
          <p:cNvPr id="136" name="Slide Number Placeholder 135"/>
          <p:cNvSpPr>
            <a:spLocks noGrp="1"/>
          </p:cNvSpPr>
          <p:nvPr>
            <p:ph type="sldNum" sz="quarter" idx="12"/>
          </p:nvPr>
        </p:nvSpPr>
        <p:spPr/>
        <p:txBody>
          <a:bodyPr/>
          <a:lstStyle/>
          <a:p>
            <a:pPr>
              <a:defRPr/>
            </a:pPr>
            <a:fld id="{6F2D2887-BF54-46C2-A18E-49EE70CECC37}" type="slidenum">
              <a:rPr lang="en-US" smtClean="0"/>
              <a:pPr>
                <a:defRPr/>
              </a:pPr>
              <a:t>10</a:t>
            </a:fld>
            <a:endParaRPr lang="en-US" dirty="0"/>
          </a:p>
        </p:txBody>
      </p:sp>
    </p:spTree>
    <p:extLst>
      <p:ext uri="{BB962C8B-B14F-4D97-AF65-F5344CB8AC3E}">
        <p14:creationId xmlns:p14="http://schemas.microsoft.com/office/powerpoint/2010/main" val="270557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1"/>
                                        </p:tgtEl>
                                      </p:cBhvr>
                                    </p:animEffect>
                                    <p:set>
                                      <p:cBhvr>
                                        <p:cTn id="7" dur="1" fill="hold">
                                          <p:stCondLst>
                                            <p:cond delay="499"/>
                                          </p:stCondLst>
                                        </p:cTn>
                                        <p:tgtEl>
                                          <p:spTgt spid="28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5"/>
                                        </p:tgtEl>
                                      </p:cBhvr>
                                    </p:animEffect>
                                    <p:set>
                                      <p:cBhvr>
                                        <p:cTn id="10" dur="1" fill="hold">
                                          <p:stCondLst>
                                            <p:cond delay="499"/>
                                          </p:stCondLst>
                                        </p:cTn>
                                        <p:tgtEl>
                                          <p:spTgt spid="9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720"/>
                                        </p:tgtEl>
                                      </p:cBhvr>
                                    </p:animEffect>
                                    <p:set>
                                      <p:cBhvr>
                                        <p:cTn id="13" dur="1" fill="hold">
                                          <p:stCondLst>
                                            <p:cond delay="499"/>
                                          </p:stCondLst>
                                        </p:cTn>
                                        <p:tgtEl>
                                          <p:spTgt spid="27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4"/>
                                        </p:tgtEl>
                                      </p:cBhvr>
                                    </p:animEffect>
                                    <p:set>
                                      <p:cBhvr>
                                        <p:cTn id="16" dur="1" fill="hold">
                                          <p:stCondLst>
                                            <p:cond delay="499"/>
                                          </p:stCondLst>
                                        </p:cTn>
                                        <p:tgtEl>
                                          <p:spTgt spid="7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79"/>
                                        </p:tgtEl>
                                      </p:cBhvr>
                                    </p:animEffect>
                                    <p:set>
                                      <p:cBhvr>
                                        <p:cTn id="19" dur="1" fill="hold">
                                          <p:stCondLst>
                                            <p:cond delay="499"/>
                                          </p:stCondLst>
                                        </p:cTn>
                                        <p:tgtEl>
                                          <p:spTgt spid="7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5"/>
                                        </p:tgtEl>
                                      </p:cBhvr>
                                    </p:animEffect>
                                    <p:set>
                                      <p:cBhvr>
                                        <p:cTn id="22" dur="1" fill="hold">
                                          <p:stCondLst>
                                            <p:cond delay="499"/>
                                          </p:stCondLst>
                                        </p:cTn>
                                        <p:tgtEl>
                                          <p:spTgt spid="8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86"/>
                                        </p:tgtEl>
                                      </p:cBhvr>
                                    </p:animEffect>
                                    <p:set>
                                      <p:cBhvr>
                                        <p:cTn id="25" dur="1" fill="hold">
                                          <p:stCondLst>
                                            <p:cond delay="499"/>
                                          </p:stCondLst>
                                        </p:cTn>
                                        <p:tgtEl>
                                          <p:spTgt spid="8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7"/>
                                        </p:tgtEl>
                                      </p:cBhvr>
                                    </p:animEffect>
                                    <p:set>
                                      <p:cBhvr>
                                        <p:cTn id="28" dur="1" fill="hold">
                                          <p:stCondLst>
                                            <p:cond delay="499"/>
                                          </p:stCondLst>
                                        </p:cTn>
                                        <p:tgtEl>
                                          <p:spTgt spid="87"/>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88"/>
                                        </p:tgtEl>
                                      </p:cBhvr>
                                    </p:animEffect>
                                    <p:set>
                                      <p:cBhvr>
                                        <p:cTn id="31" dur="1" fill="hold">
                                          <p:stCondLst>
                                            <p:cond delay="499"/>
                                          </p:stCondLst>
                                        </p:cTn>
                                        <p:tgtEl>
                                          <p:spTgt spid="8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9"/>
                                        </p:tgtEl>
                                      </p:cBhvr>
                                    </p:animEffect>
                                    <p:set>
                                      <p:cBhvr>
                                        <p:cTn id="34" dur="1" fill="hold">
                                          <p:stCondLst>
                                            <p:cond delay="499"/>
                                          </p:stCondLst>
                                        </p:cTn>
                                        <p:tgtEl>
                                          <p:spTgt spid="8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90"/>
                                        </p:tgtEl>
                                      </p:cBhvr>
                                    </p:animEffect>
                                    <p:set>
                                      <p:cBhvr>
                                        <p:cTn id="37" dur="1" fill="hold">
                                          <p:stCondLst>
                                            <p:cond delay="499"/>
                                          </p:stCondLst>
                                        </p:cTn>
                                        <p:tgtEl>
                                          <p:spTgt spid="9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65"/>
                                        </p:tgtEl>
                                      </p:cBhvr>
                                    </p:animEffect>
                                    <p:set>
                                      <p:cBhvr>
                                        <p:cTn id="40" dur="1" fill="hold">
                                          <p:stCondLst>
                                            <p:cond delay="499"/>
                                          </p:stCondLst>
                                        </p:cTn>
                                        <p:tgtEl>
                                          <p:spTgt spid="265"/>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66"/>
                                        </p:tgtEl>
                                      </p:cBhvr>
                                    </p:animEffect>
                                    <p:set>
                                      <p:cBhvr>
                                        <p:cTn id="43" dur="1" fill="hold">
                                          <p:stCondLst>
                                            <p:cond delay="499"/>
                                          </p:stCondLst>
                                        </p:cTn>
                                        <p:tgtEl>
                                          <p:spTgt spid="26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69"/>
                                        </p:tgtEl>
                                      </p:cBhvr>
                                    </p:animEffect>
                                    <p:set>
                                      <p:cBhvr>
                                        <p:cTn id="46" dur="1" fill="hold">
                                          <p:stCondLst>
                                            <p:cond delay="499"/>
                                          </p:stCondLst>
                                        </p:cTn>
                                        <p:tgtEl>
                                          <p:spTgt spid="269"/>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77"/>
                                        </p:tgtEl>
                                      </p:cBhvr>
                                    </p:animEffect>
                                    <p:set>
                                      <p:cBhvr>
                                        <p:cTn id="49" dur="1" fill="hold">
                                          <p:stCondLst>
                                            <p:cond delay="499"/>
                                          </p:stCondLst>
                                        </p:cTn>
                                        <p:tgtEl>
                                          <p:spTgt spid="277"/>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78"/>
                                        </p:tgtEl>
                                      </p:cBhvr>
                                    </p:animEffect>
                                    <p:set>
                                      <p:cBhvr>
                                        <p:cTn id="52" dur="1" fill="hold">
                                          <p:stCondLst>
                                            <p:cond delay="499"/>
                                          </p:stCondLst>
                                        </p:cTn>
                                        <p:tgtEl>
                                          <p:spTgt spid="278"/>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285"/>
                                        </p:tgtEl>
                                      </p:cBhvr>
                                    </p:animEffect>
                                    <p:set>
                                      <p:cBhvr>
                                        <p:cTn id="55" dur="1" fill="hold">
                                          <p:stCondLst>
                                            <p:cond delay="499"/>
                                          </p:stCondLst>
                                        </p:cTn>
                                        <p:tgtEl>
                                          <p:spTgt spid="28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87"/>
                                        </p:tgtEl>
                                      </p:cBhvr>
                                    </p:animEffect>
                                    <p:set>
                                      <p:cBhvr>
                                        <p:cTn id="58" dur="1" fill="hold">
                                          <p:stCondLst>
                                            <p:cond delay="499"/>
                                          </p:stCondLst>
                                        </p:cTn>
                                        <p:tgtEl>
                                          <p:spTgt spid="287"/>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64"/>
                                        </p:tgtEl>
                                      </p:cBhvr>
                                    </p:animEffect>
                                    <p:set>
                                      <p:cBhvr>
                                        <p:cTn id="61" dur="1" fill="hold">
                                          <p:stCondLst>
                                            <p:cond delay="499"/>
                                          </p:stCondLst>
                                        </p:cTn>
                                        <p:tgtEl>
                                          <p:spTgt spid="64"/>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65"/>
                                        </p:tgtEl>
                                      </p:cBhvr>
                                    </p:animEffect>
                                    <p:set>
                                      <p:cBhvr>
                                        <p:cTn id="64" dur="1" fill="hold">
                                          <p:stCondLst>
                                            <p:cond delay="499"/>
                                          </p:stCondLst>
                                        </p:cTn>
                                        <p:tgtEl>
                                          <p:spTgt spid="65"/>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68"/>
                                        </p:tgtEl>
                                      </p:cBhvr>
                                    </p:animEffect>
                                    <p:set>
                                      <p:cBhvr>
                                        <p:cTn id="67" dur="1" fill="hold">
                                          <p:stCondLst>
                                            <p:cond delay="499"/>
                                          </p:stCondLst>
                                        </p:cTn>
                                        <p:tgtEl>
                                          <p:spTgt spid="68"/>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69"/>
                                        </p:tgtEl>
                                      </p:cBhvr>
                                    </p:animEffect>
                                    <p:set>
                                      <p:cBhvr>
                                        <p:cTn id="70" dur="1" fill="hold">
                                          <p:stCondLst>
                                            <p:cond delay="499"/>
                                          </p:stCondLst>
                                        </p:cTn>
                                        <p:tgtEl>
                                          <p:spTgt spid="69"/>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72"/>
                                        </p:tgtEl>
                                      </p:cBhvr>
                                    </p:animEffect>
                                    <p:set>
                                      <p:cBhvr>
                                        <p:cTn id="73" dur="1" fill="hold">
                                          <p:stCondLst>
                                            <p:cond delay="499"/>
                                          </p:stCondLst>
                                        </p:cTn>
                                        <p:tgtEl>
                                          <p:spTgt spid="72"/>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73"/>
                                        </p:tgtEl>
                                      </p:cBhvr>
                                    </p:animEffect>
                                    <p:set>
                                      <p:cBhvr>
                                        <p:cTn id="76" dur="1" fill="hold">
                                          <p:stCondLst>
                                            <p:cond delay="499"/>
                                          </p:stCondLst>
                                        </p:cTn>
                                        <p:tgtEl>
                                          <p:spTgt spid="73"/>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78"/>
                                        </p:tgtEl>
                                      </p:cBhvr>
                                    </p:animEffect>
                                    <p:set>
                                      <p:cBhvr>
                                        <p:cTn id="79" dur="1" fill="hold">
                                          <p:stCondLst>
                                            <p:cond delay="499"/>
                                          </p:stCondLst>
                                        </p:cTn>
                                        <p:tgtEl>
                                          <p:spTgt spid="7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500"/>
                                        <p:tgtEl>
                                          <p:spTgt spid="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500"/>
                                        <p:tgtEl>
                                          <p:spTgt spid="1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500"/>
                                        <p:tgtEl>
                                          <p:spTgt spid="1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689"/>
                                        </p:tgtEl>
                                        <p:attrNameLst>
                                          <p:attrName>style.visibility</p:attrName>
                                        </p:attrNameLst>
                                      </p:cBhvr>
                                      <p:to>
                                        <p:strVal val="visible"/>
                                      </p:to>
                                    </p:set>
                                    <p:animEffect transition="in" filter="fade">
                                      <p:cBhvr>
                                        <p:cTn id="102" dur="500"/>
                                        <p:tgtEl>
                                          <p:spTgt spid="268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90"/>
                                        </p:tgtEl>
                                        <p:attrNameLst>
                                          <p:attrName>style.visibility</p:attrName>
                                        </p:attrNameLst>
                                      </p:cBhvr>
                                      <p:to>
                                        <p:strVal val="visible"/>
                                      </p:to>
                                    </p:set>
                                    <p:animEffect transition="in" filter="fade">
                                      <p:cBhvr>
                                        <p:cTn id="105" dur="500"/>
                                        <p:tgtEl>
                                          <p:spTgt spid="2690"/>
                                        </p:tgtEl>
                                      </p:cBhvr>
                                    </p:animEffect>
                                  </p:childTnLst>
                                </p:cTn>
                              </p:par>
                              <p:par>
                                <p:cTn id="106" presetID="10" presetClass="entr" presetSubtype="0" fill="hold" nodeType="withEffect">
                                  <p:stCondLst>
                                    <p:cond delay="0"/>
                                  </p:stCondLst>
                                  <p:childTnLst>
                                    <p:set>
                                      <p:cBhvr>
                                        <p:cTn id="107" dur="1" fill="hold">
                                          <p:stCondLst>
                                            <p:cond delay="0"/>
                                          </p:stCondLst>
                                        </p:cTn>
                                        <p:tgtEl>
                                          <p:spTgt spid="2691"/>
                                        </p:tgtEl>
                                        <p:attrNameLst>
                                          <p:attrName>style.visibility</p:attrName>
                                        </p:attrNameLst>
                                      </p:cBhvr>
                                      <p:to>
                                        <p:strVal val="visible"/>
                                      </p:to>
                                    </p:set>
                                    <p:animEffect transition="in" filter="fade">
                                      <p:cBhvr>
                                        <p:cTn id="108" dur="500"/>
                                        <p:tgtEl>
                                          <p:spTgt spid="269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692"/>
                                        </p:tgtEl>
                                        <p:attrNameLst>
                                          <p:attrName>style.visibility</p:attrName>
                                        </p:attrNameLst>
                                      </p:cBhvr>
                                      <p:to>
                                        <p:strVal val="visible"/>
                                      </p:to>
                                    </p:set>
                                    <p:animEffect transition="in" filter="fade">
                                      <p:cBhvr>
                                        <p:cTn id="111" dur="500"/>
                                        <p:tgtEl>
                                          <p:spTgt spid="2692"/>
                                        </p:tgtEl>
                                      </p:cBhvr>
                                    </p:animEffect>
                                  </p:childTnLst>
                                </p:cTn>
                              </p:par>
                              <p:par>
                                <p:cTn id="112" presetID="10" presetClass="entr" presetSubtype="0" fill="hold" nodeType="withEffect">
                                  <p:stCondLst>
                                    <p:cond delay="0"/>
                                  </p:stCondLst>
                                  <p:childTnLst>
                                    <p:set>
                                      <p:cBhvr>
                                        <p:cTn id="113" dur="1" fill="hold">
                                          <p:stCondLst>
                                            <p:cond delay="0"/>
                                          </p:stCondLst>
                                        </p:cTn>
                                        <p:tgtEl>
                                          <p:spTgt spid="2693"/>
                                        </p:tgtEl>
                                        <p:attrNameLst>
                                          <p:attrName>style.visibility</p:attrName>
                                        </p:attrNameLst>
                                      </p:cBhvr>
                                      <p:to>
                                        <p:strVal val="visible"/>
                                      </p:to>
                                    </p:set>
                                    <p:animEffect transition="in" filter="fade">
                                      <p:cBhvr>
                                        <p:cTn id="114" dur="500"/>
                                        <p:tgtEl>
                                          <p:spTgt spid="269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694"/>
                                        </p:tgtEl>
                                        <p:attrNameLst>
                                          <p:attrName>style.visibility</p:attrName>
                                        </p:attrNameLst>
                                      </p:cBhvr>
                                      <p:to>
                                        <p:strVal val="visible"/>
                                      </p:to>
                                    </p:set>
                                    <p:animEffect transition="in" filter="fade">
                                      <p:cBhvr>
                                        <p:cTn id="117" dur="500"/>
                                        <p:tgtEl>
                                          <p:spTgt spid="2694"/>
                                        </p:tgtEl>
                                      </p:cBhvr>
                                    </p:animEffect>
                                  </p:childTnLst>
                                </p:cTn>
                              </p:par>
                              <p:par>
                                <p:cTn id="118" presetID="10" presetClass="entr" presetSubtype="0" fill="hold" nodeType="withEffect">
                                  <p:stCondLst>
                                    <p:cond delay="0"/>
                                  </p:stCondLst>
                                  <p:childTnLst>
                                    <p:set>
                                      <p:cBhvr>
                                        <p:cTn id="119" dur="1" fill="hold">
                                          <p:stCondLst>
                                            <p:cond delay="0"/>
                                          </p:stCondLst>
                                        </p:cTn>
                                        <p:tgtEl>
                                          <p:spTgt spid="2695"/>
                                        </p:tgtEl>
                                        <p:attrNameLst>
                                          <p:attrName>style.visibility</p:attrName>
                                        </p:attrNameLst>
                                      </p:cBhvr>
                                      <p:to>
                                        <p:strVal val="visible"/>
                                      </p:to>
                                    </p:set>
                                    <p:animEffect transition="in" filter="fade">
                                      <p:cBhvr>
                                        <p:cTn id="120" dur="500"/>
                                        <p:tgtEl>
                                          <p:spTgt spid="269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696"/>
                                        </p:tgtEl>
                                        <p:attrNameLst>
                                          <p:attrName>style.visibility</p:attrName>
                                        </p:attrNameLst>
                                      </p:cBhvr>
                                      <p:to>
                                        <p:strVal val="visible"/>
                                      </p:to>
                                    </p:set>
                                    <p:animEffect transition="in" filter="fade">
                                      <p:cBhvr>
                                        <p:cTn id="123" dur="500"/>
                                        <p:tgtEl>
                                          <p:spTgt spid="269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697"/>
                                        </p:tgtEl>
                                        <p:attrNameLst>
                                          <p:attrName>style.visibility</p:attrName>
                                        </p:attrNameLst>
                                      </p:cBhvr>
                                      <p:to>
                                        <p:strVal val="visible"/>
                                      </p:to>
                                    </p:set>
                                    <p:animEffect transition="in" filter="fade">
                                      <p:cBhvr>
                                        <p:cTn id="126" dur="500"/>
                                        <p:tgtEl>
                                          <p:spTgt spid="2697"/>
                                        </p:tgtEl>
                                      </p:cBhvr>
                                    </p:animEffect>
                                  </p:childTnLst>
                                </p:cTn>
                              </p:par>
                              <p:par>
                                <p:cTn id="127" presetID="10" presetClass="entr" presetSubtype="0" fill="hold" nodeType="withEffect">
                                  <p:stCondLst>
                                    <p:cond delay="0"/>
                                  </p:stCondLst>
                                  <p:childTnLst>
                                    <p:set>
                                      <p:cBhvr>
                                        <p:cTn id="128" dur="1" fill="hold">
                                          <p:stCondLst>
                                            <p:cond delay="0"/>
                                          </p:stCondLst>
                                        </p:cTn>
                                        <p:tgtEl>
                                          <p:spTgt spid="2698"/>
                                        </p:tgtEl>
                                        <p:attrNameLst>
                                          <p:attrName>style.visibility</p:attrName>
                                        </p:attrNameLst>
                                      </p:cBhvr>
                                      <p:to>
                                        <p:strVal val="visible"/>
                                      </p:to>
                                    </p:set>
                                    <p:animEffect transition="in" filter="fade">
                                      <p:cBhvr>
                                        <p:cTn id="129" dur="500"/>
                                        <p:tgtEl>
                                          <p:spTgt spid="269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699"/>
                                        </p:tgtEl>
                                        <p:attrNameLst>
                                          <p:attrName>style.visibility</p:attrName>
                                        </p:attrNameLst>
                                      </p:cBhvr>
                                      <p:to>
                                        <p:strVal val="visible"/>
                                      </p:to>
                                    </p:set>
                                    <p:animEffect transition="in" filter="fade">
                                      <p:cBhvr>
                                        <p:cTn id="132" dur="500"/>
                                        <p:tgtEl>
                                          <p:spTgt spid="2699"/>
                                        </p:tgtEl>
                                      </p:cBhvr>
                                    </p:animEffect>
                                  </p:childTnLst>
                                </p:cTn>
                              </p:par>
                              <p:par>
                                <p:cTn id="133" presetID="10" presetClass="entr" presetSubtype="0" fill="hold" nodeType="withEffect">
                                  <p:stCondLst>
                                    <p:cond delay="0"/>
                                  </p:stCondLst>
                                  <p:childTnLst>
                                    <p:set>
                                      <p:cBhvr>
                                        <p:cTn id="134" dur="1" fill="hold">
                                          <p:stCondLst>
                                            <p:cond delay="0"/>
                                          </p:stCondLst>
                                        </p:cTn>
                                        <p:tgtEl>
                                          <p:spTgt spid="2700"/>
                                        </p:tgtEl>
                                        <p:attrNameLst>
                                          <p:attrName>style.visibility</p:attrName>
                                        </p:attrNameLst>
                                      </p:cBhvr>
                                      <p:to>
                                        <p:strVal val="visible"/>
                                      </p:to>
                                    </p:set>
                                    <p:animEffect transition="in" filter="fade">
                                      <p:cBhvr>
                                        <p:cTn id="135" dur="500"/>
                                        <p:tgtEl>
                                          <p:spTgt spid="270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701"/>
                                        </p:tgtEl>
                                        <p:attrNameLst>
                                          <p:attrName>style.visibility</p:attrName>
                                        </p:attrNameLst>
                                      </p:cBhvr>
                                      <p:to>
                                        <p:strVal val="visible"/>
                                      </p:to>
                                    </p:set>
                                    <p:animEffect transition="in" filter="fade">
                                      <p:cBhvr>
                                        <p:cTn id="138" dur="500"/>
                                        <p:tgtEl>
                                          <p:spTgt spid="2701"/>
                                        </p:tgtEl>
                                      </p:cBhvr>
                                    </p:animEffect>
                                  </p:childTnLst>
                                </p:cTn>
                              </p:par>
                              <p:par>
                                <p:cTn id="139" presetID="10" presetClass="entr" presetSubtype="0" fill="hold" nodeType="withEffect">
                                  <p:stCondLst>
                                    <p:cond delay="0"/>
                                  </p:stCondLst>
                                  <p:childTnLst>
                                    <p:set>
                                      <p:cBhvr>
                                        <p:cTn id="140" dur="1" fill="hold">
                                          <p:stCondLst>
                                            <p:cond delay="0"/>
                                          </p:stCondLst>
                                        </p:cTn>
                                        <p:tgtEl>
                                          <p:spTgt spid="2702"/>
                                        </p:tgtEl>
                                        <p:attrNameLst>
                                          <p:attrName>style.visibility</p:attrName>
                                        </p:attrNameLst>
                                      </p:cBhvr>
                                      <p:to>
                                        <p:strVal val="visible"/>
                                      </p:to>
                                    </p:set>
                                    <p:animEffect transition="in" filter="fade">
                                      <p:cBhvr>
                                        <p:cTn id="141" dur="500"/>
                                        <p:tgtEl>
                                          <p:spTgt spid="270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703"/>
                                        </p:tgtEl>
                                        <p:attrNameLst>
                                          <p:attrName>style.visibility</p:attrName>
                                        </p:attrNameLst>
                                      </p:cBhvr>
                                      <p:to>
                                        <p:strVal val="visible"/>
                                      </p:to>
                                    </p:set>
                                    <p:animEffect transition="in" filter="fade">
                                      <p:cBhvr>
                                        <p:cTn id="144" dur="500"/>
                                        <p:tgtEl>
                                          <p:spTgt spid="2703"/>
                                        </p:tgtEl>
                                      </p:cBhvr>
                                    </p:animEffect>
                                  </p:childTnLst>
                                </p:cTn>
                              </p:par>
                              <p:par>
                                <p:cTn id="145" presetID="10" presetClass="entr" presetSubtype="0" fill="hold" nodeType="withEffect">
                                  <p:stCondLst>
                                    <p:cond delay="0"/>
                                  </p:stCondLst>
                                  <p:childTnLst>
                                    <p:set>
                                      <p:cBhvr>
                                        <p:cTn id="146" dur="1" fill="hold">
                                          <p:stCondLst>
                                            <p:cond delay="0"/>
                                          </p:stCondLst>
                                        </p:cTn>
                                        <p:tgtEl>
                                          <p:spTgt spid="2704"/>
                                        </p:tgtEl>
                                        <p:attrNameLst>
                                          <p:attrName>style.visibility</p:attrName>
                                        </p:attrNameLst>
                                      </p:cBhvr>
                                      <p:to>
                                        <p:strVal val="visible"/>
                                      </p:to>
                                    </p:set>
                                    <p:animEffect transition="in" filter="fade">
                                      <p:cBhvr>
                                        <p:cTn id="147" dur="500"/>
                                        <p:tgtEl>
                                          <p:spTgt spid="270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712"/>
                                        </p:tgtEl>
                                        <p:attrNameLst>
                                          <p:attrName>style.visibility</p:attrName>
                                        </p:attrNameLst>
                                      </p:cBhvr>
                                      <p:to>
                                        <p:strVal val="visible"/>
                                      </p:to>
                                    </p:set>
                                    <p:animEffect transition="in" filter="fade">
                                      <p:cBhvr>
                                        <p:cTn id="150" dur="500"/>
                                        <p:tgtEl>
                                          <p:spTgt spid="2712"/>
                                        </p:tgtEl>
                                      </p:cBhvr>
                                    </p:animEffect>
                                  </p:childTnLst>
                                </p:cTn>
                              </p:par>
                              <p:par>
                                <p:cTn id="151" presetID="10" presetClass="entr" presetSubtype="0" fill="hold" nodeType="withEffect">
                                  <p:stCondLst>
                                    <p:cond delay="0"/>
                                  </p:stCondLst>
                                  <p:childTnLst>
                                    <p:set>
                                      <p:cBhvr>
                                        <p:cTn id="152" dur="1" fill="hold">
                                          <p:stCondLst>
                                            <p:cond delay="0"/>
                                          </p:stCondLst>
                                        </p:cTn>
                                        <p:tgtEl>
                                          <p:spTgt spid="2713"/>
                                        </p:tgtEl>
                                        <p:attrNameLst>
                                          <p:attrName>style.visibility</p:attrName>
                                        </p:attrNameLst>
                                      </p:cBhvr>
                                      <p:to>
                                        <p:strVal val="visible"/>
                                      </p:to>
                                    </p:set>
                                    <p:animEffect transition="in" filter="fade">
                                      <p:cBhvr>
                                        <p:cTn id="153" dur="500"/>
                                        <p:tgtEl>
                                          <p:spTgt spid="2713"/>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714"/>
                                        </p:tgtEl>
                                        <p:attrNameLst>
                                          <p:attrName>style.visibility</p:attrName>
                                        </p:attrNameLst>
                                      </p:cBhvr>
                                      <p:to>
                                        <p:strVal val="visible"/>
                                      </p:to>
                                    </p:set>
                                    <p:animEffect transition="in" filter="fade">
                                      <p:cBhvr>
                                        <p:cTn id="156" dur="500"/>
                                        <p:tgtEl>
                                          <p:spTgt spid="271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715"/>
                                        </p:tgtEl>
                                        <p:attrNameLst>
                                          <p:attrName>style.visibility</p:attrName>
                                        </p:attrNameLst>
                                      </p:cBhvr>
                                      <p:to>
                                        <p:strVal val="visible"/>
                                      </p:to>
                                    </p:set>
                                    <p:animEffect transition="in" filter="fade">
                                      <p:cBhvr>
                                        <p:cTn id="159" dur="500"/>
                                        <p:tgtEl>
                                          <p:spTgt spid="2715"/>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716"/>
                                        </p:tgtEl>
                                        <p:attrNameLst>
                                          <p:attrName>style.visibility</p:attrName>
                                        </p:attrNameLst>
                                      </p:cBhvr>
                                      <p:to>
                                        <p:strVal val="visible"/>
                                      </p:to>
                                    </p:set>
                                    <p:animEffect transition="in" filter="fade">
                                      <p:cBhvr>
                                        <p:cTn id="162" dur="500"/>
                                        <p:tgtEl>
                                          <p:spTgt spid="2716"/>
                                        </p:tgtEl>
                                      </p:cBhvr>
                                    </p:animEffect>
                                  </p:childTnLst>
                                </p:cTn>
                              </p:par>
                              <p:par>
                                <p:cTn id="163" presetID="10" presetClass="entr" presetSubtype="0" fill="hold" nodeType="withEffect">
                                  <p:stCondLst>
                                    <p:cond delay="0"/>
                                  </p:stCondLst>
                                  <p:childTnLst>
                                    <p:set>
                                      <p:cBhvr>
                                        <p:cTn id="164" dur="1" fill="hold">
                                          <p:stCondLst>
                                            <p:cond delay="0"/>
                                          </p:stCondLst>
                                        </p:cTn>
                                        <p:tgtEl>
                                          <p:spTgt spid="2717"/>
                                        </p:tgtEl>
                                        <p:attrNameLst>
                                          <p:attrName>style.visibility</p:attrName>
                                        </p:attrNameLst>
                                      </p:cBhvr>
                                      <p:to>
                                        <p:strVal val="visible"/>
                                      </p:to>
                                    </p:set>
                                    <p:animEffect transition="in" filter="fade">
                                      <p:cBhvr>
                                        <p:cTn id="165" dur="500"/>
                                        <p:tgtEl>
                                          <p:spTgt spid="271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718"/>
                                        </p:tgtEl>
                                        <p:attrNameLst>
                                          <p:attrName>style.visibility</p:attrName>
                                        </p:attrNameLst>
                                      </p:cBhvr>
                                      <p:to>
                                        <p:strVal val="visible"/>
                                      </p:to>
                                    </p:set>
                                    <p:animEffect transition="in" filter="fade">
                                      <p:cBhvr>
                                        <p:cTn id="168" dur="500"/>
                                        <p:tgtEl>
                                          <p:spTgt spid="2718"/>
                                        </p:tgtEl>
                                      </p:cBhvr>
                                    </p:animEffect>
                                  </p:childTnLst>
                                </p:cTn>
                              </p:par>
                              <p:par>
                                <p:cTn id="169" presetID="10" presetClass="entr" presetSubtype="0" fill="hold" nodeType="withEffect">
                                  <p:stCondLst>
                                    <p:cond delay="0"/>
                                  </p:stCondLst>
                                  <p:childTnLst>
                                    <p:set>
                                      <p:cBhvr>
                                        <p:cTn id="170" dur="1" fill="hold">
                                          <p:stCondLst>
                                            <p:cond delay="0"/>
                                          </p:stCondLst>
                                        </p:cTn>
                                        <p:tgtEl>
                                          <p:spTgt spid="2719"/>
                                        </p:tgtEl>
                                        <p:attrNameLst>
                                          <p:attrName>style.visibility</p:attrName>
                                        </p:attrNameLst>
                                      </p:cBhvr>
                                      <p:to>
                                        <p:strVal val="visible"/>
                                      </p:to>
                                    </p:set>
                                    <p:animEffect transition="in" filter="fade">
                                      <p:cBhvr>
                                        <p:cTn id="171" dur="500"/>
                                        <p:tgtEl>
                                          <p:spTgt spid="2719"/>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60"/>
                                        </p:tgtEl>
                                        <p:attrNameLst>
                                          <p:attrName>style.visibility</p:attrName>
                                        </p:attrNameLst>
                                      </p:cBhvr>
                                      <p:to>
                                        <p:strVal val="visible"/>
                                      </p:to>
                                    </p:set>
                                    <p:animEffect transition="in" filter="fade">
                                      <p:cBhvr>
                                        <p:cTn id="174" dur="500"/>
                                        <p:tgtEl>
                                          <p:spTgt spid="260"/>
                                        </p:tgtEl>
                                      </p:cBhvr>
                                    </p:animEffect>
                                  </p:childTnLst>
                                </p:cTn>
                              </p:par>
                              <p:par>
                                <p:cTn id="175" presetID="10" presetClass="entr" presetSubtype="0" fill="hold" nodeType="withEffect">
                                  <p:stCondLst>
                                    <p:cond delay="0"/>
                                  </p:stCondLst>
                                  <p:childTnLst>
                                    <p:set>
                                      <p:cBhvr>
                                        <p:cTn id="176" dur="1" fill="hold">
                                          <p:stCondLst>
                                            <p:cond delay="0"/>
                                          </p:stCondLst>
                                        </p:cTn>
                                        <p:tgtEl>
                                          <p:spTgt spid="261"/>
                                        </p:tgtEl>
                                        <p:attrNameLst>
                                          <p:attrName>style.visibility</p:attrName>
                                        </p:attrNameLst>
                                      </p:cBhvr>
                                      <p:to>
                                        <p:strVal val="visible"/>
                                      </p:to>
                                    </p:set>
                                    <p:animEffect transition="in" filter="fade">
                                      <p:cBhvr>
                                        <p:cTn id="177" dur="500"/>
                                        <p:tgtEl>
                                          <p:spTgt spid="261"/>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270"/>
                                        </p:tgtEl>
                                        <p:attrNameLst>
                                          <p:attrName>style.visibility</p:attrName>
                                        </p:attrNameLst>
                                      </p:cBhvr>
                                      <p:to>
                                        <p:strVal val="visible"/>
                                      </p:to>
                                    </p:set>
                                    <p:animEffect transition="in" filter="fade">
                                      <p:cBhvr>
                                        <p:cTn id="180" dur="500"/>
                                        <p:tgtEl>
                                          <p:spTgt spid="270"/>
                                        </p:tgtEl>
                                      </p:cBhvr>
                                    </p:animEffect>
                                  </p:childTnLst>
                                </p:cTn>
                              </p:par>
                              <p:par>
                                <p:cTn id="181" presetID="10" presetClass="entr" presetSubtype="0" fill="hold" nodeType="withEffect">
                                  <p:stCondLst>
                                    <p:cond delay="0"/>
                                  </p:stCondLst>
                                  <p:childTnLst>
                                    <p:set>
                                      <p:cBhvr>
                                        <p:cTn id="182" dur="1" fill="hold">
                                          <p:stCondLst>
                                            <p:cond delay="0"/>
                                          </p:stCondLst>
                                        </p:cTn>
                                        <p:tgtEl>
                                          <p:spTgt spid="271"/>
                                        </p:tgtEl>
                                        <p:attrNameLst>
                                          <p:attrName>style.visibility</p:attrName>
                                        </p:attrNameLst>
                                      </p:cBhvr>
                                      <p:to>
                                        <p:strVal val="visible"/>
                                      </p:to>
                                    </p:set>
                                    <p:animEffect transition="in" filter="fade">
                                      <p:cBhvr>
                                        <p:cTn id="183" dur="500"/>
                                        <p:tgtEl>
                                          <p:spTgt spid="271"/>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272"/>
                                        </p:tgtEl>
                                        <p:attrNameLst>
                                          <p:attrName>style.visibility</p:attrName>
                                        </p:attrNameLst>
                                      </p:cBhvr>
                                      <p:to>
                                        <p:strVal val="visible"/>
                                      </p:to>
                                    </p:set>
                                    <p:animEffect transition="in" filter="fade">
                                      <p:cBhvr>
                                        <p:cTn id="186" dur="500"/>
                                        <p:tgtEl>
                                          <p:spTgt spid="272"/>
                                        </p:tgtEl>
                                      </p:cBhvr>
                                    </p:animEffect>
                                  </p:childTnLst>
                                </p:cTn>
                              </p:par>
                              <p:par>
                                <p:cTn id="187" presetID="10" presetClass="entr" presetSubtype="0" fill="hold" nodeType="withEffect">
                                  <p:stCondLst>
                                    <p:cond delay="0"/>
                                  </p:stCondLst>
                                  <p:childTnLst>
                                    <p:set>
                                      <p:cBhvr>
                                        <p:cTn id="188" dur="1" fill="hold">
                                          <p:stCondLst>
                                            <p:cond delay="0"/>
                                          </p:stCondLst>
                                        </p:cTn>
                                        <p:tgtEl>
                                          <p:spTgt spid="273"/>
                                        </p:tgtEl>
                                        <p:attrNameLst>
                                          <p:attrName>style.visibility</p:attrName>
                                        </p:attrNameLst>
                                      </p:cBhvr>
                                      <p:to>
                                        <p:strVal val="visible"/>
                                      </p:to>
                                    </p:set>
                                    <p:animEffect transition="in" filter="fade">
                                      <p:cBhvr>
                                        <p:cTn id="189" dur="500"/>
                                        <p:tgtEl>
                                          <p:spTgt spid="27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74"/>
                                        </p:tgtEl>
                                        <p:attrNameLst>
                                          <p:attrName>style.visibility</p:attrName>
                                        </p:attrNameLst>
                                      </p:cBhvr>
                                      <p:to>
                                        <p:strVal val="visible"/>
                                      </p:to>
                                    </p:set>
                                    <p:animEffect transition="in" filter="fade">
                                      <p:cBhvr>
                                        <p:cTn id="192" dur="500"/>
                                        <p:tgtEl>
                                          <p:spTgt spid="274"/>
                                        </p:tgtEl>
                                      </p:cBhvr>
                                    </p:animEffect>
                                  </p:childTnLst>
                                </p:cTn>
                              </p:par>
                              <p:par>
                                <p:cTn id="193" presetID="10" presetClass="entr" presetSubtype="0" fill="hold" nodeType="withEffect">
                                  <p:stCondLst>
                                    <p:cond delay="0"/>
                                  </p:stCondLst>
                                  <p:childTnLst>
                                    <p:set>
                                      <p:cBhvr>
                                        <p:cTn id="194" dur="1" fill="hold">
                                          <p:stCondLst>
                                            <p:cond delay="0"/>
                                          </p:stCondLst>
                                        </p:cTn>
                                        <p:tgtEl>
                                          <p:spTgt spid="275"/>
                                        </p:tgtEl>
                                        <p:attrNameLst>
                                          <p:attrName>style.visibility</p:attrName>
                                        </p:attrNameLst>
                                      </p:cBhvr>
                                      <p:to>
                                        <p:strVal val="visible"/>
                                      </p:to>
                                    </p:set>
                                    <p:animEffect transition="in" filter="fade">
                                      <p:cBhvr>
                                        <p:cTn id="195" dur="500"/>
                                        <p:tgtEl>
                                          <p:spTgt spid="27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2729"/>
                                        </p:tgtEl>
                                        <p:attrNameLst>
                                          <p:attrName>style.visibility</p:attrName>
                                        </p:attrNameLst>
                                      </p:cBhvr>
                                      <p:to>
                                        <p:strVal val="visible"/>
                                      </p:to>
                                    </p:set>
                                    <p:animEffect transition="in" filter="fade">
                                      <p:cBhvr>
                                        <p:cTn id="198" dur="500"/>
                                        <p:tgtEl>
                                          <p:spTgt spid="2729"/>
                                        </p:tgtEl>
                                      </p:cBhvr>
                                    </p:animEffect>
                                  </p:childTnLst>
                                </p:cTn>
                              </p:par>
                              <p:par>
                                <p:cTn id="199" presetID="10" presetClass="entr" presetSubtype="0" fill="hold" nodeType="withEffect">
                                  <p:stCondLst>
                                    <p:cond delay="0"/>
                                  </p:stCondLst>
                                  <p:childTnLst>
                                    <p:set>
                                      <p:cBhvr>
                                        <p:cTn id="200" dur="1" fill="hold">
                                          <p:stCondLst>
                                            <p:cond delay="0"/>
                                          </p:stCondLst>
                                        </p:cTn>
                                        <p:tgtEl>
                                          <p:spTgt spid="2730"/>
                                        </p:tgtEl>
                                        <p:attrNameLst>
                                          <p:attrName>style.visibility</p:attrName>
                                        </p:attrNameLst>
                                      </p:cBhvr>
                                      <p:to>
                                        <p:strVal val="visible"/>
                                      </p:to>
                                    </p:set>
                                    <p:animEffect transition="in" filter="fade">
                                      <p:cBhvr>
                                        <p:cTn id="201" dur="500"/>
                                        <p:tgtEl>
                                          <p:spTgt spid="273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2731"/>
                                        </p:tgtEl>
                                        <p:attrNameLst>
                                          <p:attrName>style.visibility</p:attrName>
                                        </p:attrNameLst>
                                      </p:cBhvr>
                                      <p:to>
                                        <p:strVal val="visible"/>
                                      </p:to>
                                    </p:set>
                                    <p:animEffect transition="in" filter="fade">
                                      <p:cBhvr>
                                        <p:cTn id="204" dur="500"/>
                                        <p:tgtEl>
                                          <p:spTgt spid="2731"/>
                                        </p:tgtEl>
                                      </p:cBhvr>
                                    </p:animEffect>
                                  </p:childTnLst>
                                </p:cTn>
                              </p:par>
                              <p:par>
                                <p:cTn id="205" presetID="10" presetClass="entr" presetSubtype="0" fill="hold" nodeType="withEffect">
                                  <p:stCondLst>
                                    <p:cond delay="0"/>
                                  </p:stCondLst>
                                  <p:childTnLst>
                                    <p:set>
                                      <p:cBhvr>
                                        <p:cTn id="206" dur="1" fill="hold">
                                          <p:stCondLst>
                                            <p:cond delay="0"/>
                                          </p:stCondLst>
                                        </p:cTn>
                                        <p:tgtEl>
                                          <p:spTgt spid="2732"/>
                                        </p:tgtEl>
                                        <p:attrNameLst>
                                          <p:attrName>style.visibility</p:attrName>
                                        </p:attrNameLst>
                                      </p:cBhvr>
                                      <p:to>
                                        <p:strVal val="visible"/>
                                      </p:to>
                                    </p:set>
                                    <p:animEffect transition="in" filter="fade">
                                      <p:cBhvr>
                                        <p:cTn id="207" dur="500"/>
                                        <p:tgtEl>
                                          <p:spTgt spid="273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2733"/>
                                        </p:tgtEl>
                                        <p:attrNameLst>
                                          <p:attrName>style.visibility</p:attrName>
                                        </p:attrNameLst>
                                      </p:cBhvr>
                                      <p:to>
                                        <p:strVal val="visible"/>
                                      </p:to>
                                    </p:set>
                                    <p:animEffect transition="in" filter="fade">
                                      <p:cBhvr>
                                        <p:cTn id="210" dur="500"/>
                                        <p:tgtEl>
                                          <p:spTgt spid="2733"/>
                                        </p:tgtEl>
                                      </p:cBhvr>
                                    </p:animEffect>
                                  </p:childTnLst>
                                </p:cTn>
                              </p:par>
                              <p:par>
                                <p:cTn id="211" presetID="10" presetClass="entr" presetSubtype="0" fill="hold" nodeType="withEffect">
                                  <p:stCondLst>
                                    <p:cond delay="0"/>
                                  </p:stCondLst>
                                  <p:childTnLst>
                                    <p:set>
                                      <p:cBhvr>
                                        <p:cTn id="212" dur="1" fill="hold">
                                          <p:stCondLst>
                                            <p:cond delay="0"/>
                                          </p:stCondLst>
                                        </p:cTn>
                                        <p:tgtEl>
                                          <p:spTgt spid="2734"/>
                                        </p:tgtEl>
                                        <p:attrNameLst>
                                          <p:attrName>style.visibility</p:attrName>
                                        </p:attrNameLst>
                                      </p:cBhvr>
                                      <p:to>
                                        <p:strVal val="visible"/>
                                      </p:to>
                                    </p:set>
                                    <p:animEffect transition="in" filter="fade">
                                      <p:cBhvr>
                                        <p:cTn id="213" dur="500"/>
                                        <p:tgtEl>
                                          <p:spTgt spid="273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2735"/>
                                        </p:tgtEl>
                                        <p:attrNameLst>
                                          <p:attrName>style.visibility</p:attrName>
                                        </p:attrNameLst>
                                      </p:cBhvr>
                                      <p:to>
                                        <p:strVal val="visible"/>
                                      </p:to>
                                    </p:set>
                                    <p:animEffect transition="in" filter="fade">
                                      <p:cBhvr>
                                        <p:cTn id="216" dur="500"/>
                                        <p:tgtEl>
                                          <p:spTgt spid="2735"/>
                                        </p:tgtEl>
                                      </p:cBhvr>
                                    </p:animEffect>
                                  </p:childTnLst>
                                </p:cTn>
                              </p:par>
                              <p:par>
                                <p:cTn id="217" presetID="10" presetClass="entr" presetSubtype="0" fill="hold" nodeType="withEffect">
                                  <p:stCondLst>
                                    <p:cond delay="0"/>
                                  </p:stCondLst>
                                  <p:childTnLst>
                                    <p:set>
                                      <p:cBhvr>
                                        <p:cTn id="218" dur="1" fill="hold">
                                          <p:stCondLst>
                                            <p:cond delay="0"/>
                                          </p:stCondLst>
                                        </p:cTn>
                                        <p:tgtEl>
                                          <p:spTgt spid="2736"/>
                                        </p:tgtEl>
                                        <p:attrNameLst>
                                          <p:attrName>style.visibility</p:attrName>
                                        </p:attrNameLst>
                                      </p:cBhvr>
                                      <p:to>
                                        <p:strVal val="visible"/>
                                      </p:to>
                                    </p:set>
                                    <p:animEffect transition="in" filter="fade">
                                      <p:cBhvr>
                                        <p:cTn id="219" dur="500"/>
                                        <p:tgtEl>
                                          <p:spTgt spid="2736"/>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2737"/>
                                        </p:tgtEl>
                                        <p:attrNameLst>
                                          <p:attrName>style.visibility</p:attrName>
                                        </p:attrNameLst>
                                      </p:cBhvr>
                                      <p:to>
                                        <p:strVal val="visible"/>
                                      </p:to>
                                    </p:set>
                                    <p:animEffect transition="in" filter="fade">
                                      <p:cBhvr>
                                        <p:cTn id="222" dur="500"/>
                                        <p:tgtEl>
                                          <p:spTgt spid="2737"/>
                                        </p:tgtEl>
                                      </p:cBhvr>
                                    </p:animEffect>
                                  </p:childTnLst>
                                </p:cTn>
                              </p:par>
                              <p:par>
                                <p:cTn id="223" presetID="10" presetClass="entr" presetSubtype="0" fill="hold" nodeType="withEffect">
                                  <p:stCondLst>
                                    <p:cond delay="0"/>
                                  </p:stCondLst>
                                  <p:childTnLst>
                                    <p:set>
                                      <p:cBhvr>
                                        <p:cTn id="224" dur="1" fill="hold">
                                          <p:stCondLst>
                                            <p:cond delay="0"/>
                                          </p:stCondLst>
                                        </p:cTn>
                                        <p:tgtEl>
                                          <p:spTgt spid="2738"/>
                                        </p:tgtEl>
                                        <p:attrNameLst>
                                          <p:attrName>style.visibility</p:attrName>
                                        </p:attrNameLst>
                                      </p:cBhvr>
                                      <p:to>
                                        <p:strVal val="visible"/>
                                      </p:to>
                                    </p:set>
                                    <p:animEffect transition="in" filter="fade">
                                      <p:cBhvr>
                                        <p:cTn id="225" dur="500"/>
                                        <p:tgtEl>
                                          <p:spTgt spid="2738"/>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2739"/>
                                        </p:tgtEl>
                                        <p:attrNameLst>
                                          <p:attrName>style.visibility</p:attrName>
                                        </p:attrNameLst>
                                      </p:cBhvr>
                                      <p:to>
                                        <p:strVal val="visible"/>
                                      </p:to>
                                    </p:set>
                                    <p:animEffect transition="in" filter="fade">
                                      <p:cBhvr>
                                        <p:cTn id="228" dur="500"/>
                                        <p:tgtEl>
                                          <p:spTgt spid="2739"/>
                                        </p:tgtEl>
                                      </p:cBhvr>
                                    </p:animEffect>
                                  </p:childTnLst>
                                </p:cTn>
                              </p:par>
                              <p:par>
                                <p:cTn id="229" presetID="10" presetClass="entr" presetSubtype="0" fill="hold" nodeType="withEffect">
                                  <p:stCondLst>
                                    <p:cond delay="0"/>
                                  </p:stCondLst>
                                  <p:childTnLst>
                                    <p:set>
                                      <p:cBhvr>
                                        <p:cTn id="230" dur="1" fill="hold">
                                          <p:stCondLst>
                                            <p:cond delay="0"/>
                                          </p:stCondLst>
                                        </p:cTn>
                                        <p:tgtEl>
                                          <p:spTgt spid="2740"/>
                                        </p:tgtEl>
                                        <p:attrNameLst>
                                          <p:attrName>style.visibility</p:attrName>
                                        </p:attrNameLst>
                                      </p:cBhvr>
                                      <p:to>
                                        <p:strVal val="visible"/>
                                      </p:to>
                                    </p:set>
                                    <p:animEffect transition="in" filter="fade">
                                      <p:cBhvr>
                                        <p:cTn id="231" dur="500"/>
                                        <p:tgtEl>
                                          <p:spTgt spid="2740"/>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2741"/>
                                        </p:tgtEl>
                                        <p:attrNameLst>
                                          <p:attrName>style.visibility</p:attrName>
                                        </p:attrNameLst>
                                      </p:cBhvr>
                                      <p:to>
                                        <p:strVal val="visible"/>
                                      </p:to>
                                    </p:set>
                                    <p:animEffect transition="in" filter="fade">
                                      <p:cBhvr>
                                        <p:cTn id="234" dur="500"/>
                                        <p:tgtEl>
                                          <p:spTgt spid="2741"/>
                                        </p:tgtEl>
                                      </p:cBhvr>
                                    </p:animEffect>
                                  </p:childTnLst>
                                </p:cTn>
                              </p:par>
                              <p:par>
                                <p:cTn id="235" presetID="10" presetClass="entr" presetSubtype="0" fill="hold" nodeType="withEffect">
                                  <p:stCondLst>
                                    <p:cond delay="0"/>
                                  </p:stCondLst>
                                  <p:childTnLst>
                                    <p:set>
                                      <p:cBhvr>
                                        <p:cTn id="236" dur="1" fill="hold">
                                          <p:stCondLst>
                                            <p:cond delay="0"/>
                                          </p:stCondLst>
                                        </p:cTn>
                                        <p:tgtEl>
                                          <p:spTgt spid="2742"/>
                                        </p:tgtEl>
                                        <p:attrNameLst>
                                          <p:attrName>style.visibility</p:attrName>
                                        </p:attrNameLst>
                                      </p:cBhvr>
                                      <p:to>
                                        <p:strVal val="visible"/>
                                      </p:to>
                                    </p:set>
                                    <p:animEffect transition="in" filter="fade">
                                      <p:cBhvr>
                                        <p:cTn id="237" dur="500"/>
                                        <p:tgtEl>
                                          <p:spTgt spid="2742"/>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743"/>
                                        </p:tgtEl>
                                        <p:attrNameLst>
                                          <p:attrName>style.visibility</p:attrName>
                                        </p:attrNameLst>
                                      </p:cBhvr>
                                      <p:to>
                                        <p:strVal val="visible"/>
                                      </p:to>
                                    </p:set>
                                    <p:animEffect transition="in" filter="fade">
                                      <p:cBhvr>
                                        <p:cTn id="240" dur="500"/>
                                        <p:tgtEl>
                                          <p:spTgt spid="2743"/>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2"/>
                                        </p:tgtEl>
                                        <p:attrNameLst>
                                          <p:attrName>style.visibility</p:attrName>
                                        </p:attrNameLst>
                                      </p:cBhvr>
                                      <p:to>
                                        <p:strVal val="visible"/>
                                      </p:to>
                                    </p:set>
                                    <p:animEffect transition="in" filter="fade">
                                      <p:cBhvr>
                                        <p:cTn id="243" dur="500"/>
                                        <p:tgtEl>
                                          <p:spTgt spid="12"/>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3"/>
                                        </p:tgtEl>
                                        <p:attrNameLst>
                                          <p:attrName>style.visibility</p:attrName>
                                        </p:attrNameLst>
                                      </p:cBhvr>
                                      <p:to>
                                        <p:strVal val="visible"/>
                                      </p:to>
                                    </p:set>
                                    <p:animEffect transition="in" filter="fade">
                                      <p:cBhvr>
                                        <p:cTn id="246" dur="500"/>
                                        <p:tgtEl>
                                          <p:spTgt spid="13"/>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4"/>
                                        </p:tgtEl>
                                        <p:attrNameLst>
                                          <p:attrName>style.visibility</p:attrName>
                                        </p:attrNameLst>
                                      </p:cBhvr>
                                      <p:to>
                                        <p:strVal val="visible"/>
                                      </p:to>
                                    </p:set>
                                    <p:animEffect transition="in" filter="fade">
                                      <p:cBhvr>
                                        <p:cTn id="249" dur="500"/>
                                        <p:tgtEl>
                                          <p:spTgt spid="14"/>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5"/>
                                        </p:tgtEl>
                                        <p:attrNameLst>
                                          <p:attrName>style.visibility</p:attrName>
                                        </p:attrNameLst>
                                      </p:cBhvr>
                                      <p:to>
                                        <p:strVal val="visible"/>
                                      </p:to>
                                    </p:set>
                                    <p:animEffect transition="in" filter="fade">
                                      <p:cBhvr>
                                        <p:cTn id="252" dur="500"/>
                                        <p:tgtEl>
                                          <p:spTgt spid="15"/>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6"/>
                                        </p:tgtEl>
                                        <p:attrNameLst>
                                          <p:attrName>style.visibility</p:attrName>
                                        </p:attrNameLst>
                                      </p:cBhvr>
                                      <p:to>
                                        <p:strVal val="visible"/>
                                      </p:to>
                                    </p:set>
                                    <p:animEffect transition="in" filter="fade">
                                      <p:cBhvr>
                                        <p:cTn id="255" dur="500"/>
                                        <p:tgtEl>
                                          <p:spTgt spid="16"/>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17"/>
                                        </p:tgtEl>
                                        <p:attrNameLst>
                                          <p:attrName>style.visibility</p:attrName>
                                        </p:attrNameLst>
                                      </p:cBhvr>
                                      <p:to>
                                        <p:strVal val="visible"/>
                                      </p:to>
                                    </p:set>
                                    <p:animEffect transition="in" filter="fade">
                                      <p:cBhvr>
                                        <p:cTn id="258" dur="500"/>
                                        <p:tgtEl>
                                          <p:spTgt spid="17"/>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18"/>
                                        </p:tgtEl>
                                        <p:attrNameLst>
                                          <p:attrName>style.visibility</p:attrName>
                                        </p:attrNameLst>
                                      </p:cBhvr>
                                      <p:to>
                                        <p:strVal val="visible"/>
                                      </p:to>
                                    </p:set>
                                    <p:animEffect transition="in" filter="fade">
                                      <p:cBhvr>
                                        <p:cTn id="261" dur="500"/>
                                        <p:tgtEl>
                                          <p:spTgt spid="18"/>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9"/>
                                        </p:tgtEl>
                                        <p:attrNameLst>
                                          <p:attrName>style.visibility</p:attrName>
                                        </p:attrNameLst>
                                      </p:cBhvr>
                                      <p:to>
                                        <p:strVal val="visible"/>
                                      </p:to>
                                    </p:set>
                                    <p:animEffect transition="in" filter="fade">
                                      <p:cBhvr>
                                        <p:cTn id="264" dur="500"/>
                                        <p:tgtEl>
                                          <p:spTgt spid="19"/>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0"/>
                                        </p:tgtEl>
                                        <p:attrNameLst>
                                          <p:attrName>style.visibility</p:attrName>
                                        </p:attrNameLst>
                                      </p:cBhvr>
                                      <p:to>
                                        <p:strVal val="visible"/>
                                      </p:to>
                                    </p:set>
                                    <p:animEffect transition="in" filter="fade">
                                      <p:cBhvr>
                                        <p:cTn id="267" dur="500"/>
                                        <p:tgtEl>
                                          <p:spTgt spid="20"/>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21"/>
                                        </p:tgtEl>
                                        <p:attrNameLst>
                                          <p:attrName>style.visibility</p:attrName>
                                        </p:attrNameLst>
                                      </p:cBhvr>
                                      <p:to>
                                        <p:strVal val="visible"/>
                                      </p:to>
                                    </p:set>
                                    <p:animEffect transition="in" filter="fade">
                                      <p:cBhvr>
                                        <p:cTn id="270" dur="500"/>
                                        <p:tgtEl>
                                          <p:spTgt spid="21"/>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22"/>
                                        </p:tgtEl>
                                        <p:attrNameLst>
                                          <p:attrName>style.visibility</p:attrName>
                                        </p:attrNameLst>
                                      </p:cBhvr>
                                      <p:to>
                                        <p:strVal val="visible"/>
                                      </p:to>
                                    </p:set>
                                    <p:animEffect transition="in" filter="fade">
                                      <p:cBhvr>
                                        <p:cTn id="273" dur="500"/>
                                        <p:tgtEl>
                                          <p:spTgt spid="22"/>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23"/>
                                        </p:tgtEl>
                                        <p:attrNameLst>
                                          <p:attrName>style.visibility</p:attrName>
                                        </p:attrNameLst>
                                      </p:cBhvr>
                                      <p:to>
                                        <p:strVal val="visible"/>
                                      </p:to>
                                    </p:set>
                                    <p:animEffect transition="in" filter="fade">
                                      <p:cBhvr>
                                        <p:cTn id="276" dur="500"/>
                                        <p:tgtEl>
                                          <p:spTgt spid="23"/>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24"/>
                                        </p:tgtEl>
                                        <p:attrNameLst>
                                          <p:attrName>style.visibility</p:attrName>
                                        </p:attrNameLst>
                                      </p:cBhvr>
                                      <p:to>
                                        <p:strVal val="visible"/>
                                      </p:to>
                                    </p:set>
                                    <p:animEffect transition="in" filter="fade">
                                      <p:cBhvr>
                                        <p:cTn id="279" dur="500"/>
                                        <p:tgtEl>
                                          <p:spTgt spid="24"/>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25"/>
                                        </p:tgtEl>
                                        <p:attrNameLst>
                                          <p:attrName>style.visibility</p:attrName>
                                        </p:attrNameLst>
                                      </p:cBhvr>
                                      <p:to>
                                        <p:strVal val="visible"/>
                                      </p:to>
                                    </p:set>
                                    <p:animEffect transition="in" filter="fade">
                                      <p:cBhvr>
                                        <p:cTn id="282" dur="500"/>
                                        <p:tgtEl>
                                          <p:spTgt spid="25"/>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26"/>
                                        </p:tgtEl>
                                        <p:attrNameLst>
                                          <p:attrName>style.visibility</p:attrName>
                                        </p:attrNameLst>
                                      </p:cBhvr>
                                      <p:to>
                                        <p:strVal val="visible"/>
                                      </p:to>
                                    </p:set>
                                    <p:animEffect transition="in" filter="fade">
                                      <p:cBhvr>
                                        <p:cTn id="285" dur="500"/>
                                        <p:tgtEl>
                                          <p:spTgt spid="26"/>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27"/>
                                        </p:tgtEl>
                                        <p:attrNameLst>
                                          <p:attrName>style.visibility</p:attrName>
                                        </p:attrNameLst>
                                      </p:cBhvr>
                                      <p:to>
                                        <p:strVal val="visible"/>
                                      </p:to>
                                    </p:set>
                                    <p:animEffect transition="in" filter="fade">
                                      <p:cBhvr>
                                        <p:cTn id="288" dur="500"/>
                                        <p:tgtEl>
                                          <p:spTgt spid="27"/>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28"/>
                                        </p:tgtEl>
                                        <p:attrNameLst>
                                          <p:attrName>style.visibility</p:attrName>
                                        </p:attrNameLst>
                                      </p:cBhvr>
                                      <p:to>
                                        <p:strVal val="visible"/>
                                      </p:to>
                                    </p:set>
                                    <p:animEffect transition="in" filter="fade">
                                      <p:cBhvr>
                                        <p:cTn id="291" dur="500"/>
                                        <p:tgtEl>
                                          <p:spTgt spid="28"/>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29"/>
                                        </p:tgtEl>
                                        <p:attrNameLst>
                                          <p:attrName>style.visibility</p:attrName>
                                        </p:attrNameLst>
                                      </p:cBhvr>
                                      <p:to>
                                        <p:strVal val="visible"/>
                                      </p:to>
                                    </p:set>
                                    <p:animEffect transition="in" filter="fade">
                                      <p:cBhvr>
                                        <p:cTn id="294" dur="500"/>
                                        <p:tgtEl>
                                          <p:spTgt spid="29"/>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30"/>
                                        </p:tgtEl>
                                        <p:attrNameLst>
                                          <p:attrName>style.visibility</p:attrName>
                                        </p:attrNameLst>
                                      </p:cBhvr>
                                      <p:to>
                                        <p:strVal val="visible"/>
                                      </p:to>
                                    </p:set>
                                    <p:animEffect transition="in" filter="fade">
                                      <p:cBhvr>
                                        <p:cTn id="297" dur="500"/>
                                        <p:tgtEl>
                                          <p:spTgt spid="30"/>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31"/>
                                        </p:tgtEl>
                                        <p:attrNameLst>
                                          <p:attrName>style.visibility</p:attrName>
                                        </p:attrNameLst>
                                      </p:cBhvr>
                                      <p:to>
                                        <p:strVal val="visible"/>
                                      </p:to>
                                    </p:set>
                                    <p:animEffect transition="in" filter="fade">
                                      <p:cBhvr>
                                        <p:cTn id="300" dur="500"/>
                                        <p:tgtEl>
                                          <p:spTgt spid="31"/>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2688"/>
                                        </p:tgtEl>
                                        <p:attrNameLst>
                                          <p:attrName>style.visibility</p:attrName>
                                        </p:attrNameLst>
                                      </p:cBhvr>
                                      <p:to>
                                        <p:strVal val="visible"/>
                                      </p:to>
                                    </p:set>
                                    <p:animEffect transition="in" filter="fade">
                                      <p:cBhvr>
                                        <p:cTn id="303" dur="500"/>
                                        <p:tgtEl>
                                          <p:spTgt spid="2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p:bldP spid="266" grpId="0"/>
      <p:bldP spid="269" grpId="0"/>
      <p:bldP spid="277" grpId="0"/>
      <p:bldP spid="278" grpId="0"/>
      <p:bldP spid="281" grpId="0"/>
      <p:bldP spid="285" grpId="0"/>
      <p:bldP spid="287" grpId="0"/>
      <p:bldP spid="64" grpId="0"/>
      <p:bldP spid="65" grpId="0"/>
      <p:bldP spid="68" grpId="0"/>
      <p:bldP spid="69" grpId="0"/>
      <p:bldP spid="72" grpId="0"/>
      <p:bldP spid="73" grpId="0"/>
      <p:bldP spid="74" grpId="0"/>
      <p:bldP spid="78" grpId="0"/>
      <p:bldP spid="79" grpId="0"/>
      <p:bldP spid="86" grpId="0" animBg="1"/>
      <p:bldP spid="88" grpId="0" animBg="1"/>
      <p:bldP spid="90" grpId="0" animBg="1"/>
      <p:bldP spid="2720"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2688" grpId="0"/>
      <p:bldP spid="2689" grpId="0"/>
      <p:bldP spid="2690" grpId="0" animBg="1"/>
      <p:bldP spid="2692" grpId="0" animBg="1"/>
      <p:bldP spid="2694" grpId="0" animBg="1"/>
      <p:bldP spid="2696" grpId="0" animBg="1"/>
      <p:bldP spid="2697" grpId="0" animBg="1"/>
      <p:bldP spid="2699" grpId="0" animBg="1"/>
      <p:bldP spid="2701" grpId="0" animBg="1"/>
      <p:bldP spid="2703" grpId="0" animBg="1"/>
      <p:bldP spid="2712" grpId="0" animBg="1"/>
      <p:bldP spid="2714" grpId="0" animBg="1"/>
      <p:bldP spid="2715" grpId="0" animBg="1"/>
      <p:bldP spid="2716" grpId="0" animBg="1"/>
      <p:bldP spid="2718" grpId="0" animBg="1"/>
      <p:bldP spid="260" grpId="0" animBg="1"/>
      <p:bldP spid="270" grpId="0" animBg="1"/>
      <p:bldP spid="272" grpId="0" animBg="1"/>
      <p:bldP spid="274" grpId="0" animBg="1"/>
      <p:bldP spid="2729" grpId="0" animBg="1"/>
      <p:bldP spid="2731" grpId="0" animBg="1"/>
      <p:bldP spid="2733" grpId="0" animBg="1"/>
      <p:bldP spid="2735" grpId="0" animBg="1"/>
      <p:bldP spid="2737" grpId="0" animBg="1"/>
      <p:bldP spid="2739" grpId="0" animBg="1"/>
      <p:bldP spid="2741" grpId="0" animBg="1"/>
      <p:bldP spid="27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457200" y="1828800"/>
            <a:ext cx="82296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latin typeface="Algerian" pitchFamily="82" charset="0"/>
                <a:cs typeface="Arial" pitchFamily="34" charset="0"/>
              </a:rPr>
              <a:t>Accounts Receivable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11</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1981200"/>
            <a:ext cx="8534400" cy="2743200"/>
          </a:xfrm>
          <a:prstGeom prst="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p>
        </p:txBody>
      </p:sp>
      <p:sp>
        <p:nvSpPr>
          <p:cNvPr id="80899" name="Rectangle 2"/>
          <p:cNvSpPr>
            <a:spLocks noGrp="1" noChangeArrowheads="1"/>
          </p:cNvSpPr>
          <p:nvPr>
            <p:ph type="title"/>
          </p:nvPr>
        </p:nvSpPr>
        <p:spPr>
          <a:xfrm>
            <a:off x="457200" y="381000"/>
            <a:ext cx="8229600" cy="1036638"/>
          </a:xfrm>
        </p:spPr>
        <p:txBody>
          <a:bodyPr/>
          <a:lstStyle/>
          <a:p>
            <a:r>
              <a:rPr lang="en-US" altLang="en-US" b="1" dirty="0" smtClean="0"/>
              <a:t>Accounts Receivable</a:t>
            </a:r>
          </a:p>
        </p:txBody>
      </p:sp>
      <p:sp>
        <p:nvSpPr>
          <p:cNvPr id="11" name="Slide Number Placeholder 10"/>
          <p:cNvSpPr>
            <a:spLocks noGrp="1"/>
          </p:cNvSpPr>
          <p:nvPr>
            <p:ph type="sldNum" sz="quarter" idx="12"/>
          </p:nvPr>
        </p:nvSpPr>
        <p:spPr/>
        <p:txBody>
          <a:bodyPr/>
          <a:lstStyle/>
          <a:p>
            <a:pPr>
              <a:defRPr/>
            </a:pPr>
            <a:fld id="{D9662D1A-934F-4E97-8DE9-5DE1FFCA5B1C}" type="slidenum">
              <a:rPr lang="en-US" smtClean="0"/>
              <a:pPr>
                <a:defRPr/>
              </a:pPr>
              <a:t>12</a:t>
            </a:fld>
            <a:endParaRPr lang="en-US" dirty="0"/>
          </a:p>
        </p:txBody>
      </p:sp>
      <p:sp>
        <p:nvSpPr>
          <p:cNvPr id="1229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C1</a:t>
            </a:r>
          </a:p>
        </p:txBody>
      </p:sp>
      <p:sp>
        <p:nvSpPr>
          <p:cNvPr id="80901" name="Rectangle 8"/>
          <p:cNvSpPr>
            <a:spLocks noChangeArrowheads="1"/>
          </p:cNvSpPr>
          <p:nvPr/>
        </p:nvSpPr>
        <p:spPr bwMode="auto">
          <a:xfrm>
            <a:off x="304800" y="1295400"/>
            <a:ext cx="8686800" cy="523220"/>
          </a:xfrm>
          <a:prstGeom prst="rect">
            <a:avLst/>
          </a:prstGeom>
          <a:noFill/>
          <a:ln w="9525">
            <a:noFill/>
            <a:miter lim="800000"/>
            <a:headEnd/>
            <a:tailEnd/>
          </a:ln>
        </p:spPr>
        <p:txBody>
          <a:bodyPr wrap="square">
            <a:spAutoFit/>
          </a:bodyPr>
          <a:lstStyle/>
          <a:p>
            <a:pPr algn="ctr"/>
            <a:r>
              <a:rPr lang="en-US" altLang="en-US" sz="2800" b="1" dirty="0"/>
              <a:t>A receivable is an amount due from another party. </a:t>
            </a:r>
          </a:p>
        </p:txBody>
      </p:sp>
      <p:sp>
        <p:nvSpPr>
          <p:cNvPr id="10" name="TextBox 9"/>
          <p:cNvSpPr txBox="1"/>
          <p:nvPr/>
        </p:nvSpPr>
        <p:spPr>
          <a:xfrm>
            <a:off x="304800" y="4876801"/>
            <a:ext cx="8534400" cy="1200329"/>
          </a:xfrm>
          <a:prstGeom prst="rect">
            <a:avLst/>
          </a:prstGeom>
          <a:solidFill>
            <a:schemeClr val="accent2">
              <a:lumMod val="60000"/>
              <a:lumOff val="40000"/>
            </a:schemeClr>
          </a:solidFill>
          <a:ln>
            <a:solidFill>
              <a:schemeClr val="tx1"/>
            </a:solidFill>
          </a:ln>
        </p:spPr>
        <p:txBody>
          <a:bodyPr wrap="square">
            <a:spAutoFit/>
          </a:bodyPr>
          <a:lstStyle/>
          <a:p>
            <a:pPr algn="ctr">
              <a:defRPr/>
            </a:pPr>
            <a:r>
              <a:rPr lang="en-US" sz="2400" b="1" dirty="0">
                <a:ea typeface="ＭＳ Ｐゴシック" pitchFamily="-108" charset="-128"/>
              </a:rPr>
              <a:t>A company must also maintain a </a:t>
            </a:r>
            <a:r>
              <a:rPr lang="en-US" sz="2400" b="1" u="sng" dirty="0">
                <a:solidFill>
                  <a:srgbClr val="FF0000"/>
                </a:solidFill>
                <a:ea typeface="ＭＳ Ｐゴシック" pitchFamily="-108" charset="-128"/>
              </a:rPr>
              <a:t>separate account </a:t>
            </a:r>
            <a:r>
              <a:rPr lang="en-US" sz="2400" b="1" dirty="0">
                <a:ea typeface="ＭＳ Ｐゴシック" pitchFamily="-108" charset="-128"/>
              </a:rPr>
              <a:t>for each customer that tracks how much that customer </a:t>
            </a:r>
            <a:r>
              <a:rPr lang="en-US" sz="2400" b="1" i="1" u="sng" dirty="0">
                <a:ea typeface="ＭＳ Ｐゴシック" pitchFamily="-108" charset="-128"/>
              </a:rPr>
              <a:t>purchases</a:t>
            </a:r>
            <a:r>
              <a:rPr lang="en-US" sz="2400" b="1" dirty="0">
                <a:ea typeface="ＭＳ Ｐゴシック" pitchFamily="-108" charset="-128"/>
              </a:rPr>
              <a:t>, has already </a:t>
            </a:r>
            <a:r>
              <a:rPr lang="en-US" sz="2400" b="1" i="1" u="sng" dirty="0">
                <a:ea typeface="ＭＳ Ｐゴシック" pitchFamily="-108" charset="-128"/>
              </a:rPr>
              <a:t>paid</a:t>
            </a:r>
            <a:r>
              <a:rPr lang="en-US" sz="2400" b="1" dirty="0">
                <a:ea typeface="ＭＳ Ｐゴシック" pitchFamily="-108" charset="-128"/>
              </a:rPr>
              <a:t>, and still </a:t>
            </a:r>
            <a:r>
              <a:rPr lang="en-US" sz="2400" b="1" i="1" u="sng" dirty="0">
                <a:ea typeface="ＭＳ Ｐゴシック" pitchFamily="-108" charset="-128"/>
              </a:rPr>
              <a:t>owes</a:t>
            </a:r>
            <a:r>
              <a:rPr lang="en-US" sz="2400" b="1" dirty="0">
                <a:ea typeface="ＭＳ Ｐゴシック" pitchFamily="-108" charset="-128"/>
              </a:rPr>
              <a:t>.</a:t>
            </a:r>
            <a:endParaRPr lang="en-US" b="1" dirty="0">
              <a:ea typeface="ＭＳ Ｐゴシック" pitchFamily="-108" charset="-128"/>
            </a:endParaRPr>
          </a:p>
        </p:txBody>
      </p:sp>
      <p:sp>
        <p:nvSpPr>
          <p:cNvPr id="80903" name="Rectangle 10"/>
          <p:cNvSpPr>
            <a:spLocks noChangeArrowheads="1"/>
          </p:cNvSpPr>
          <p:nvPr/>
        </p:nvSpPr>
        <p:spPr bwMode="auto">
          <a:xfrm>
            <a:off x="5181600" y="2209800"/>
            <a:ext cx="3657600" cy="2308324"/>
          </a:xfrm>
          <a:prstGeom prst="rect">
            <a:avLst/>
          </a:prstGeom>
          <a:noFill/>
          <a:ln w="9525">
            <a:noFill/>
            <a:miter lim="800000"/>
            <a:headEnd/>
            <a:tailEnd/>
          </a:ln>
        </p:spPr>
        <p:txBody>
          <a:bodyPr wrap="square">
            <a:spAutoFit/>
          </a:bodyPr>
          <a:lstStyle/>
          <a:p>
            <a:r>
              <a:rPr lang="en-US" altLang="en-US" sz="2400" b="1" dirty="0"/>
              <a:t>This graph shows recent dollar amounts of receivables and their percent of total assets for four well-known companies.</a:t>
            </a:r>
          </a:p>
        </p:txBody>
      </p:sp>
      <p:pic>
        <p:nvPicPr>
          <p:cNvPr id="125954" name="Picture 2" descr="C:\Users\lindsey_schauer\Documents\WildFAP22e(c)2015\Final Graphics\wiL62279_ch09\wiL62279_0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63368"/>
            <a:ext cx="4876800" cy="1578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title"/>
          </p:nvPr>
        </p:nvSpPr>
        <p:spPr>
          <a:xfrm>
            <a:off x="457200" y="457200"/>
            <a:ext cx="8229600" cy="1066800"/>
          </a:xfrm>
        </p:spPr>
        <p:txBody>
          <a:bodyPr/>
          <a:lstStyle/>
          <a:p>
            <a:r>
              <a:rPr lang="en-US" altLang="en-US" b="1" dirty="0" smtClean="0"/>
              <a:t>Sales on Credit</a:t>
            </a: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13</a:t>
            </a:fld>
            <a:endParaRPr lang="en-US" dirty="0"/>
          </a:p>
        </p:txBody>
      </p:sp>
      <p:sp>
        <p:nvSpPr>
          <p:cNvPr id="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C1</a:t>
            </a:r>
          </a:p>
        </p:txBody>
      </p:sp>
      <p:sp>
        <p:nvSpPr>
          <p:cNvPr id="11" name="Rectangle 10"/>
          <p:cNvSpPr/>
          <p:nvPr/>
        </p:nvSpPr>
        <p:spPr>
          <a:xfrm>
            <a:off x="647700" y="1676400"/>
            <a:ext cx="7848600" cy="1200329"/>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b="1" dirty="0"/>
              <a:t>On July 1, TechCom had a credit sale of $950 to CompStore and a collection of $720 from RDA Electronics from a prior credit sale.</a:t>
            </a:r>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86064"/>
            <a:ext cx="9179010" cy="230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8"/>
                                        </p:tgtEl>
                                        <p:attrNameLst>
                                          <p:attrName>style.visibility</p:attrName>
                                        </p:attrNameLst>
                                      </p:cBhvr>
                                      <p:to>
                                        <p:strVal val="visible"/>
                                      </p:to>
                                    </p:set>
                                    <p:anim calcmode="lin" valueType="num">
                                      <p:cBhvr additive="base">
                                        <p:cTn id="13" dur="500" fill="hold"/>
                                        <p:tgtEl>
                                          <p:spTgt spid="126978"/>
                                        </p:tgtEl>
                                        <p:attrNameLst>
                                          <p:attrName>ppt_x</p:attrName>
                                        </p:attrNameLst>
                                      </p:cBhvr>
                                      <p:tavLst>
                                        <p:tav tm="0">
                                          <p:val>
                                            <p:strVal val="#ppt_x"/>
                                          </p:val>
                                        </p:tav>
                                        <p:tav tm="100000">
                                          <p:val>
                                            <p:strVal val="#ppt_x"/>
                                          </p:val>
                                        </p:tav>
                                      </p:tavLst>
                                    </p:anim>
                                    <p:anim calcmode="lin" valueType="num">
                                      <p:cBhvr additive="base">
                                        <p:cTn id="14" dur="500" fill="hold"/>
                                        <p:tgtEl>
                                          <p:spTgt spid="1269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3305175"/>
            <a:ext cx="89058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946" name="Rectangle 2"/>
          <p:cNvSpPr>
            <a:spLocks noGrp="1" noChangeArrowheads="1"/>
          </p:cNvSpPr>
          <p:nvPr>
            <p:ph type="title"/>
          </p:nvPr>
        </p:nvSpPr>
        <p:spPr>
          <a:xfrm>
            <a:off x="457200" y="457200"/>
            <a:ext cx="8229600" cy="960438"/>
          </a:xfrm>
        </p:spPr>
        <p:txBody>
          <a:bodyPr/>
          <a:lstStyle/>
          <a:p>
            <a:r>
              <a:rPr lang="en-US" altLang="en-US" b="1" dirty="0" smtClean="0"/>
              <a:t>Sales on Credit</a:t>
            </a: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14</a:t>
            </a:fld>
            <a:endParaRPr lang="en-US" dirty="0"/>
          </a:p>
        </p:txBody>
      </p:sp>
      <p:sp>
        <p:nvSpPr>
          <p:cNvPr id="1433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C1</a:t>
            </a:r>
          </a:p>
        </p:txBody>
      </p:sp>
      <p:pic>
        <p:nvPicPr>
          <p:cNvPr id="1280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1371600"/>
            <a:ext cx="84105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additive="base">
                                        <p:cTn id="7" dur="500" fill="hold"/>
                                        <p:tgtEl>
                                          <p:spTgt spid="128002"/>
                                        </p:tgtEl>
                                        <p:attrNameLst>
                                          <p:attrName>ppt_x</p:attrName>
                                        </p:attrNameLst>
                                      </p:cBhvr>
                                      <p:tavLst>
                                        <p:tav tm="0">
                                          <p:val>
                                            <p:strVal val="#ppt_x"/>
                                          </p:val>
                                        </p:tav>
                                        <p:tav tm="100000">
                                          <p:val>
                                            <p:strVal val="#ppt_x"/>
                                          </p:val>
                                        </p:tav>
                                      </p:tavLst>
                                    </p:anim>
                                    <p:anim calcmode="lin" valueType="num">
                                      <p:cBhvr additive="base">
                                        <p:cTn id="8" dur="500" fill="hold"/>
                                        <p:tgtEl>
                                          <p:spTgt spid="1280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003"/>
                                        </p:tgtEl>
                                        <p:attrNameLst>
                                          <p:attrName>style.visibility</p:attrName>
                                        </p:attrNameLst>
                                      </p:cBhvr>
                                      <p:to>
                                        <p:strVal val="visible"/>
                                      </p:to>
                                    </p:set>
                                    <p:anim calcmode="lin" valueType="num">
                                      <p:cBhvr additive="base">
                                        <p:cTn id="13" dur="500" fill="hold"/>
                                        <p:tgtEl>
                                          <p:spTgt spid="128003"/>
                                        </p:tgtEl>
                                        <p:attrNameLst>
                                          <p:attrName>ppt_x</p:attrName>
                                        </p:attrNameLst>
                                      </p:cBhvr>
                                      <p:tavLst>
                                        <p:tav tm="0">
                                          <p:val>
                                            <p:strVal val="#ppt_x"/>
                                          </p:val>
                                        </p:tav>
                                        <p:tav tm="100000">
                                          <p:val>
                                            <p:strVal val="#ppt_x"/>
                                          </p:val>
                                        </p:tav>
                                      </p:tavLst>
                                    </p:anim>
                                    <p:anim calcmode="lin" valueType="num">
                                      <p:cBhvr additive="base">
                                        <p:cTn id="14" dur="500" fill="hold"/>
                                        <p:tgtEl>
                                          <p:spTgt spid="1280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title"/>
          </p:nvPr>
        </p:nvSpPr>
        <p:spPr>
          <a:xfrm>
            <a:off x="457200" y="381000"/>
            <a:ext cx="8229600" cy="914400"/>
          </a:xfrm>
        </p:spPr>
        <p:txBody>
          <a:bodyPr/>
          <a:lstStyle/>
          <a:p>
            <a:r>
              <a:rPr lang="en-US" altLang="en-US" b="1" dirty="0" smtClean="0"/>
              <a:t>Credit Card Sales</a:t>
            </a: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15</a:t>
            </a:fld>
            <a:endParaRPr lang="en-US" dirty="0"/>
          </a:p>
        </p:txBody>
      </p:sp>
      <p:sp>
        <p:nvSpPr>
          <p:cNvPr id="83971" name="Rectangle 2"/>
          <p:cNvSpPr>
            <a:spLocks noGrp="1" noChangeArrowheads="1"/>
          </p:cNvSpPr>
          <p:nvPr>
            <p:ph type="body" idx="4294967295"/>
          </p:nvPr>
        </p:nvSpPr>
        <p:spPr>
          <a:xfrm>
            <a:off x="0" y="1371600"/>
            <a:ext cx="7391400" cy="990600"/>
          </a:xfrm>
          <a:noFill/>
        </p:spPr>
        <p:txBody>
          <a:bodyPr lIns="90488" tIns="44450" rIns="90488" bIns="44450">
            <a:normAutofit lnSpcReduction="10000"/>
          </a:bodyPr>
          <a:lstStyle/>
          <a:p>
            <a:pPr algn="ctr">
              <a:buFont typeface="Wingdings" pitchFamily="2" charset="2"/>
              <a:buNone/>
            </a:pPr>
            <a:r>
              <a:rPr lang="en-US" altLang="en-US" b="1" dirty="0" smtClean="0"/>
              <a:t>Advantages of allowing customers to use credit cards:</a:t>
            </a:r>
          </a:p>
        </p:txBody>
      </p:sp>
      <p:sp>
        <p:nvSpPr>
          <p:cNvPr id="17411" name="Rectangle 3"/>
          <p:cNvSpPr>
            <a:spLocks noChangeArrowheads="1"/>
          </p:cNvSpPr>
          <p:nvPr/>
        </p:nvSpPr>
        <p:spPr bwMode="auto">
          <a:xfrm>
            <a:off x="1219200" y="2514600"/>
            <a:ext cx="2273300" cy="1981200"/>
          </a:xfrm>
          <a:prstGeom prst="rect">
            <a:avLst/>
          </a:prstGeom>
          <a:solidFill>
            <a:srgbClr val="F6E9B4"/>
          </a:solidFill>
          <a:ln w="12700">
            <a:solidFill>
              <a:srgbClr val="414141"/>
            </a:solidFill>
            <a:miter lim="800000"/>
            <a:headEnd/>
            <a:tailEnd/>
          </a:ln>
          <a:effectLst>
            <a:outerShdw dist="71842" dir="2700000" algn="ctr" rotWithShape="0">
              <a:schemeClr val="tx2"/>
            </a:outerShdw>
          </a:effectLst>
        </p:spPr>
        <p:txBody>
          <a:bodyPr lIns="90488" tIns="44450" rIns="90488" bIns="44450" anchor="ctr"/>
          <a:lstStyle/>
          <a:p>
            <a:pPr algn="ctr"/>
            <a:r>
              <a:rPr lang="en-US" altLang="en-US" sz="2600" b="1" dirty="0">
                <a:latin typeface="Calibri" pitchFamily="34" charset="0"/>
                <a:ea typeface="ＭＳ Ｐゴシック" pitchFamily="34" charset="-128"/>
              </a:rPr>
              <a:t>Customers’ credit is </a:t>
            </a:r>
            <a:r>
              <a:rPr lang="en-US" altLang="en-US" sz="2600" b="1" dirty="0">
                <a:solidFill>
                  <a:srgbClr val="FF0000"/>
                </a:solidFill>
                <a:latin typeface="Calibri" pitchFamily="34" charset="0"/>
                <a:ea typeface="ＭＳ Ｐゴシック" pitchFamily="34" charset="-128"/>
              </a:rPr>
              <a:t>evaluated</a:t>
            </a:r>
            <a:r>
              <a:rPr lang="en-US" altLang="en-US" sz="2600" b="1" dirty="0">
                <a:latin typeface="Calibri" pitchFamily="34" charset="0"/>
                <a:ea typeface="ＭＳ Ｐゴシック" pitchFamily="34" charset="-128"/>
              </a:rPr>
              <a:t> by the credit card </a:t>
            </a:r>
            <a:r>
              <a:rPr lang="en-US" altLang="en-US" sz="2600" b="1" dirty="0">
                <a:solidFill>
                  <a:srgbClr val="FF0000"/>
                </a:solidFill>
                <a:latin typeface="Calibri" pitchFamily="34" charset="0"/>
                <a:ea typeface="ＭＳ Ｐゴシック" pitchFamily="34" charset="-128"/>
              </a:rPr>
              <a:t>issuer</a:t>
            </a:r>
            <a:r>
              <a:rPr lang="en-US" altLang="en-US" sz="2600" b="1" dirty="0">
                <a:latin typeface="Calibri" pitchFamily="34" charset="0"/>
                <a:ea typeface="ＭＳ Ｐゴシック" pitchFamily="34" charset="-128"/>
              </a:rPr>
              <a:t>.</a:t>
            </a:r>
          </a:p>
        </p:txBody>
      </p:sp>
      <p:sp>
        <p:nvSpPr>
          <p:cNvPr id="17412" name="Rectangle 4"/>
          <p:cNvSpPr>
            <a:spLocks noChangeArrowheads="1"/>
          </p:cNvSpPr>
          <p:nvPr/>
        </p:nvSpPr>
        <p:spPr bwMode="auto">
          <a:xfrm>
            <a:off x="304800" y="4724400"/>
            <a:ext cx="4102100" cy="1295400"/>
          </a:xfrm>
          <a:prstGeom prst="rect">
            <a:avLst/>
          </a:prstGeom>
          <a:solidFill>
            <a:srgbClr val="F6E9B4"/>
          </a:solidFill>
          <a:ln w="12700">
            <a:solidFill>
              <a:srgbClr val="414141"/>
            </a:solidFill>
            <a:miter lim="800000"/>
            <a:headEnd/>
            <a:tailEnd/>
          </a:ln>
          <a:effectLst>
            <a:outerShdw dist="71842" dir="2700000" algn="ctr" rotWithShape="0">
              <a:schemeClr val="tx2"/>
            </a:outerShdw>
          </a:effectLst>
        </p:spPr>
        <p:txBody>
          <a:bodyPr lIns="90488" tIns="44450" rIns="90488" bIns="44450" anchor="ctr"/>
          <a:lstStyle/>
          <a:p>
            <a:pPr algn="ctr"/>
            <a:r>
              <a:rPr lang="en-US" altLang="en-US" sz="2600" b="1" dirty="0">
                <a:latin typeface="Calibri" pitchFamily="34" charset="0"/>
                <a:ea typeface="ＭＳ Ｐゴシック" pitchFamily="34" charset="-128"/>
              </a:rPr>
              <a:t>The </a:t>
            </a:r>
            <a:r>
              <a:rPr lang="en-US" altLang="en-US" sz="2600" b="1" dirty="0">
                <a:solidFill>
                  <a:srgbClr val="FF0000"/>
                </a:solidFill>
                <a:latin typeface="Calibri" pitchFamily="34" charset="0"/>
                <a:ea typeface="ＭＳ Ｐゴシック" pitchFamily="34" charset="-128"/>
              </a:rPr>
              <a:t>risks</a:t>
            </a:r>
            <a:r>
              <a:rPr lang="en-US" altLang="en-US" sz="2600" b="1" dirty="0">
                <a:latin typeface="Calibri" pitchFamily="34" charset="0"/>
                <a:ea typeface="ＭＳ Ｐゴシック" pitchFamily="34" charset="-128"/>
              </a:rPr>
              <a:t> of extending credit are transferred to the credit card </a:t>
            </a:r>
            <a:r>
              <a:rPr lang="en-US" altLang="en-US" sz="2600" b="1" dirty="0">
                <a:solidFill>
                  <a:srgbClr val="FF0000"/>
                </a:solidFill>
                <a:latin typeface="Calibri" pitchFamily="34" charset="0"/>
                <a:ea typeface="ＭＳ Ｐゴシック" pitchFamily="34" charset="-128"/>
              </a:rPr>
              <a:t>issuer</a:t>
            </a:r>
            <a:r>
              <a:rPr lang="en-US" altLang="en-US" sz="2600" b="1" dirty="0">
                <a:latin typeface="Calibri" pitchFamily="34" charset="0"/>
                <a:ea typeface="ＭＳ Ｐゴシック" pitchFamily="34" charset="-128"/>
              </a:rPr>
              <a:t>.</a:t>
            </a:r>
          </a:p>
        </p:txBody>
      </p:sp>
      <p:sp>
        <p:nvSpPr>
          <p:cNvPr id="17413" name="Rectangle 5"/>
          <p:cNvSpPr>
            <a:spLocks noChangeArrowheads="1"/>
          </p:cNvSpPr>
          <p:nvPr/>
        </p:nvSpPr>
        <p:spPr bwMode="auto">
          <a:xfrm>
            <a:off x="5562600" y="4724400"/>
            <a:ext cx="2730500" cy="1295401"/>
          </a:xfrm>
          <a:prstGeom prst="rect">
            <a:avLst/>
          </a:prstGeom>
          <a:solidFill>
            <a:srgbClr val="F6E9B4"/>
          </a:solidFill>
          <a:ln w="12700">
            <a:solidFill>
              <a:srgbClr val="414141"/>
            </a:solidFill>
            <a:miter lim="800000"/>
            <a:headEnd/>
            <a:tailEnd/>
          </a:ln>
          <a:effectLst>
            <a:outerShdw dist="71842" dir="2700000" algn="ctr" rotWithShape="0">
              <a:schemeClr val="tx2"/>
            </a:outerShdw>
          </a:effectLst>
        </p:spPr>
        <p:txBody>
          <a:bodyPr lIns="90488" tIns="44450" rIns="90488" bIns="44450" anchor="ctr"/>
          <a:lstStyle/>
          <a:p>
            <a:pPr algn="ctr"/>
            <a:r>
              <a:rPr lang="en-US" altLang="en-US" sz="2600" b="1" dirty="0">
                <a:latin typeface="Calibri" pitchFamily="34" charset="0"/>
                <a:ea typeface="ＭＳ Ｐゴシック" pitchFamily="34" charset="-128"/>
              </a:rPr>
              <a:t>Cash collections are </a:t>
            </a:r>
            <a:r>
              <a:rPr lang="en-US" altLang="en-US" sz="2600" b="1" dirty="0">
                <a:solidFill>
                  <a:srgbClr val="FF0000"/>
                </a:solidFill>
                <a:latin typeface="Calibri" pitchFamily="34" charset="0"/>
                <a:ea typeface="ＭＳ Ｐゴシック" pitchFamily="34" charset="-128"/>
              </a:rPr>
              <a:t>quicker</a:t>
            </a:r>
            <a:r>
              <a:rPr lang="en-US" altLang="en-US" sz="2600" b="1" dirty="0">
                <a:latin typeface="Calibri" pitchFamily="34" charset="0"/>
                <a:ea typeface="ＭＳ Ｐゴシック" pitchFamily="34" charset="-128"/>
              </a:rPr>
              <a:t>.</a:t>
            </a:r>
          </a:p>
        </p:txBody>
      </p:sp>
      <p:sp>
        <p:nvSpPr>
          <p:cNvPr id="17414" name="Rectangle 6"/>
          <p:cNvSpPr>
            <a:spLocks noChangeArrowheads="1"/>
          </p:cNvSpPr>
          <p:nvPr/>
        </p:nvSpPr>
        <p:spPr bwMode="auto">
          <a:xfrm>
            <a:off x="5194300" y="2514600"/>
            <a:ext cx="3492500" cy="1968500"/>
          </a:xfrm>
          <a:prstGeom prst="rect">
            <a:avLst/>
          </a:prstGeom>
          <a:solidFill>
            <a:srgbClr val="F6E9B4"/>
          </a:solidFill>
          <a:ln w="12700">
            <a:solidFill>
              <a:srgbClr val="414141"/>
            </a:solidFill>
            <a:miter lim="800000"/>
            <a:headEnd/>
            <a:tailEnd/>
          </a:ln>
          <a:effectLst>
            <a:outerShdw dist="71842" dir="2700000" algn="ctr" rotWithShape="0">
              <a:schemeClr val="tx2"/>
            </a:outerShdw>
          </a:effectLst>
        </p:spPr>
        <p:txBody>
          <a:bodyPr lIns="90488" tIns="44450" rIns="90488" bIns="44450" anchor="ctr"/>
          <a:lstStyle/>
          <a:p>
            <a:pPr algn="ctr"/>
            <a:r>
              <a:rPr lang="en-US" altLang="en-US" sz="2600" b="1" dirty="0">
                <a:solidFill>
                  <a:srgbClr val="FF0000"/>
                </a:solidFill>
                <a:latin typeface="Calibri" pitchFamily="34" charset="0"/>
                <a:ea typeface="ＭＳ Ｐゴシック" pitchFamily="34" charset="-128"/>
              </a:rPr>
              <a:t>Sales increase </a:t>
            </a:r>
            <a:r>
              <a:rPr lang="en-US" altLang="en-US" sz="2600" b="1" dirty="0">
                <a:latin typeface="Calibri" pitchFamily="34" charset="0"/>
                <a:ea typeface="ＭＳ Ｐゴシック" pitchFamily="34" charset="-128"/>
              </a:rPr>
              <a:t>by providing purchase options to the customer.</a:t>
            </a:r>
          </a:p>
        </p:txBody>
      </p:sp>
      <p:sp>
        <p:nvSpPr>
          <p:cNvPr id="1536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C1</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dissolve">
                                      <p:cBhvr>
                                        <p:cTn id="7" dur="500"/>
                                        <p:tgtEl>
                                          <p:spTgt spid="17411"/>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 calcmode="lin" valueType="num">
                                      <p:cBhvr>
                                        <p:cTn id="12" dur="1000" fill="hold"/>
                                        <p:tgtEl>
                                          <p:spTgt spid="17412"/>
                                        </p:tgtEl>
                                        <p:attrNameLst>
                                          <p:attrName>ppt_w</p:attrName>
                                        </p:attrNameLst>
                                      </p:cBhvr>
                                      <p:tavLst>
                                        <p:tav tm="0">
                                          <p:val>
                                            <p:fltVal val="0"/>
                                          </p:val>
                                        </p:tav>
                                        <p:tav tm="100000">
                                          <p:val>
                                            <p:strVal val="#ppt_w"/>
                                          </p:val>
                                        </p:tav>
                                      </p:tavLst>
                                    </p:anim>
                                    <p:anim calcmode="lin" valueType="num">
                                      <p:cBhvr>
                                        <p:cTn id="13" dur="1000" fill="hold"/>
                                        <p:tgtEl>
                                          <p:spTgt spid="17412"/>
                                        </p:tgtEl>
                                        <p:attrNameLst>
                                          <p:attrName>ppt_h</p:attrName>
                                        </p:attrNameLst>
                                      </p:cBhvr>
                                      <p:tavLst>
                                        <p:tav tm="0">
                                          <p:val>
                                            <p:fltVal val="0"/>
                                          </p:val>
                                        </p:tav>
                                        <p:tav tm="100000">
                                          <p:val>
                                            <p:strVal val="#ppt_h"/>
                                          </p:val>
                                        </p:tav>
                                      </p:tavLst>
                                    </p:anim>
                                    <p:anim calcmode="lin" valueType="num">
                                      <p:cBhvr>
                                        <p:cTn id="14" dur="1000" fill="hold"/>
                                        <p:tgtEl>
                                          <p:spTgt spid="1741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74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7414"/>
                                        </p:tgtEl>
                                        <p:attrNameLst>
                                          <p:attrName>style.visibility</p:attrName>
                                        </p:attrNameLst>
                                      </p:cBhvr>
                                      <p:to>
                                        <p:strVal val="visible"/>
                                      </p:to>
                                    </p:set>
                                    <p:animEffect transition="in" filter="slide(fromBottom)">
                                      <p:cBhvr>
                                        <p:cTn id="20" dur="500"/>
                                        <p:tgtEl>
                                          <p:spTgt spid="17414"/>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7413"/>
                                        </p:tgtEl>
                                        <p:attrNameLst>
                                          <p:attrName>style.visibility</p:attrName>
                                        </p:attrNameLst>
                                      </p:cBhvr>
                                      <p:to>
                                        <p:strVal val="visible"/>
                                      </p:to>
                                    </p:set>
                                    <p:anim calcmode="lin" valueType="num">
                                      <p:cBhvr>
                                        <p:cTn id="25" dur="1000" fill="hold"/>
                                        <p:tgtEl>
                                          <p:spTgt spid="17413"/>
                                        </p:tgtEl>
                                        <p:attrNameLst>
                                          <p:attrName>ppt_w</p:attrName>
                                        </p:attrNameLst>
                                      </p:cBhvr>
                                      <p:tavLst>
                                        <p:tav tm="0">
                                          <p:val>
                                            <p:fltVal val="0"/>
                                          </p:val>
                                        </p:tav>
                                        <p:tav tm="100000">
                                          <p:val>
                                            <p:strVal val="#ppt_w"/>
                                          </p:val>
                                        </p:tav>
                                      </p:tavLst>
                                    </p:anim>
                                    <p:anim calcmode="lin" valueType="num">
                                      <p:cBhvr>
                                        <p:cTn id="26" dur="1000" fill="hold"/>
                                        <p:tgtEl>
                                          <p:spTgt spid="17413"/>
                                        </p:tgtEl>
                                        <p:attrNameLst>
                                          <p:attrName>ppt_h</p:attrName>
                                        </p:attrNameLst>
                                      </p:cBhvr>
                                      <p:tavLst>
                                        <p:tav tm="0">
                                          <p:val>
                                            <p:fltVal val="0"/>
                                          </p:val>
                                        </p:tav>
                                        <p:tav tm="100000">
                                          <p:val>
                                            <p:strVal val="#ppt_h"/>
                                          </p:val>
                                        </p:tav>
                                      </p:tavLst>
                                    </p:anim>
                                    <p:anim calcmode="lin" valueType="num">
                                      <p:cBhvr>
                                        <p:cTn id="27" dur="1000" fill="hold"/>
                                        <p:tgtEl>
                                          <p:spTgt spid="1741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74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autoUpdateAnimBg="0"/>
      <p:bldP spid="17412" grpId="0" animBg="1" autoUpdateAnimBg="0"/>
      <p:bldP spid="17413" grpId="0" animBg="1" autoUpdateAnimBg="0"/>
      <p:bldP spid="1741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title"/>
          </p:nvPr>
        </p:nvSpPr>
        <p:spPr>
          <a:xfrm>
            <a:off x="457200" y="457200"/>
            <a:ext cx="8229600" cy="1143000"/>
          </a:xfrm>
        </p:spPr>
        <p:txBody>
          <a:bodyPr/>
          <a:lstStyle/>
          <a:p>
            <a:r>
              <a:rPr lang="en-US" altLang="en-US" b="1" dirty="0" smtClean="0"/>
              <a:t>Credit Card Sales</a:t>
            </a: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16</a:t>
            </a:fld>
            <a:endParaRPr lang="en-US" dirty="0"/>
          </a:p>
        </p:txBody>
      </p:sp>
      <p:sp>
        <p:nvSpPr>
          <p:cNvPr id="1638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C1</a:t>
            </a:r>
          </a:p>
        </p:txBody>
      </p:sp>
      <p:sp>
        <p:nvSpPr>
          <p:cNvPr id="7" name="Rectangle 6"/>
          <p:cNvSpPr/>
          <p:nvPr/>
        </p:nvSpPr>
        <p:spPr>
          <a:xfrm>
            <a:off x="1295400" y="1828800"/>
            <a:ext cx="6553200" cy="1200150"/>
          </a:xfrm>
          <a:prstGeom prst="rect">
            <a:avLst/>
          </a:prstGeom>
          <a:solidFill>
            <a:schemeClr val="accent2">
              <a:lumMod val="40000"/>
              <a:lumOff val="60000"/>
            </a:schemeClr>
          </a:solidFill>
          <a:ln>
            <a:solidFill>
              <a:schemeClr val="tx1"/>
            </a:solidFill>
          </a:ln>
        </p:spPr>
        <p:txBody>
          <a:bodyPr>
            <a:spAutoFit/>
          </a:bodyPr>
          <a:lstStyle/>
          <a:p>
            <a:pPr algn="ctr">
              <a:defRPr/>
            </a:pPr>
            <a:r>
              <a:rPr lang="en-US" sz="2400" b="1" dirty="0"/>
              <a:t>On July 15, TechCom has $100 of credit card sales with a 4% fee, and its $96 cash is received immediately on deposit. </a:t>
            </a:r>
          </a:p>
        </p:txBody>
      </p:sp>
      <p:pic>
        <p:nvPicPr>
          <p:cNvPr id="84997" name="Picture 7"/>
          <p:cNvPicPr>
            <a:picLocks noChangeAspect="1" noChangeArrowheads="1"/>
          </p:cNvPicPr>
          <p:nvPr/>
        </p:nvPicPr>
        <p:blipFill>
          <a:blip r:embed="rId3" cstate="print"/>
          <a:srcRect/>
          <a:stretch>
            <a:fillRect/>
          </a:stretch>
        </p:blipFill>
        <p:spPr bwMode="auto">
          <a:xfrm>
            <a:off x="457200" y="4419600"/>
            <a:ext cx="5876925" cy="314325"/>
          </a:xfrm>
          <a:prstGeom prst="rect">
            <a:avLst/>
          </a:prstGeom>
          <a:noFill/>
          <a:ln w="9525">
            <a:noFill/>
            <a:miter lim="800000"/>
            <a:headEnd/>
            <a:tailEnd/>
          </a:ln>
        </p:spPr>
      </p:pic>
      <p:pic>
        <p:nvPicPr>
          <p:cNvPr id="84998" name="Picture 3"/>
          <p:cNvPicPr>
            <a:picLocks noChangeAspect="1" noChangeArrowheads="1"/>
          </p:cNvPicPr>
          <p:nvPr/>
        </p:nvPicPr>
        <p:blipFill>
          <a:blip r:embed="rId4" cstate="print"/>
          <a:srcRect/>
          <a:stretch>
            <a:fillRect/>
          </a:stretch>
        </p:blipFill>
        <p:spPr bwMode="auto">
          <a:xfrm>
            <a:off x="404813" y="3290888"/>
            <a:ext cx="8281987" cy="1128712"/>
          </a:xfrm>
          <a:prstGeom prst="rect">
            <a:avLst/>
          </a:prstGeom>
          <a:noFill/>
          <a:ln w="9525">
            <a:solidFill>
              <a:schemeClr val="tx1"/>
            </a:solid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998"/>
                                        </p:tgtEl>
                                        <p:attrNameLst>
                                          <p:attrName>style.visibility</p:attrName>
                                        </p:attrNameLst>
                                      </p:cBhvr>
                                      <p:to>
                                        <p:strVal val="visible"/>
                                      </p:to>
                                    </p:set>
                                    <p:anim calcmode="lin" valueType="num">
                                      <p:cBhvr additive="base">
                                        <p:cTn id="13" dur="500" fill="hold"/>
                                        <p:tgtEl>
                                          <p:spTgt spid="84998"/>
                                        </p:tgtEl>
                                        <p:attrNameLst>
                                          <p:attrName>ppt_x</p:attrName>
                                        </p:attrNameLst>
                                      </p:cBhvr>
                                      <p:tavLst>
                                        <p:tav tm="0">
                                          <p:val>
                                            <p:strVal val="#ppt_x"/>
                                          </p:val>
                                        </p:tav>
                                        <p:tav tm="100000">
                                          <p:val>
                                            <p:strVal val="#ppt_x"/>
                                          </p:val>
                                        </p:tav>
                                      </p:tavLst>
                                    </p:anim>
                                    <p:anim calcmode="lin" valueType="num">
                                      <p:cBhvr additive="base">
                                        <p:cTn id="14" dur="500" fill="hold"/>
                                        <p:tgtEl>
                                          <p:spTgt spid="849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title"/>
          </p:nvPr>
        </p:nvSpPr>
        <p:spPr>
          <a:xfrm>
            <a:off x="457200" y="457200"/>
            <a:ext cx="8229600" cy="960438"/>
          </a:xfrm>
        </p:spPr>
        <p:txBody>
          <a:bodyPr/>
          <a:lstStyle/>
          <a:p>
            <a:r>
              <a:rPr lang="en-US" altLang="en-US" b="1" dirty="0" smtClean="0"/>
              <a:t>Credit Card Sales</a:t>
            </a: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17</a:t>
            </a:fld>
            <a:endParaRPr lang="en-US" dirty="0"/>
          </a:p>
        </p:txBody>
      </p:sp>
      <p:sp>
        <p:nvSpPr>
          <p:cNvPr id="1741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C1</a:t>
            </a:r>
          </a:p>
        </p:txBody>
      </p:sp>
      <p:sp>
        <p:nvSpPr>
          <p:cNvPr id="8" name="Rectangle 7"/>
          <p:cNvSpPr/>
          <p:nvPr/>
        </p:nvSpPr>
        <p:spPr>
          <a:xfrm>
            <a:off x="152400" y="1447800"/>
            <a:ext cx="8839200" cy="1569660"/>
          </a:xfrm>
          <a:prstGeom prst="rect">
            <a:avLst/>
          </a:prstGeom>
          <a:solidFill>
            <a:schemeClr val="bg2">
              <a:lumMod val="90000"/>
            </a:schemeClr>
          </a:solidFill>
          <a:ln>
            <a:solidFill>
              <a:schemeClr val="accent2">
                <a:lumMod val="50000"/>
              </a:schemeClr>
            </a:solidFill>
          </a:ln>
        </p:spPr>
        <p:txBody>
          <a:bodyPr wrap="square">
            <a:spAutoFit/>
          </a:bodyPr>
          <a:lstStyle/>
          <a:p>
            <a:pPr algn="ctr">
              <a:defRPr/>
            </a:pPr>
            <a:r>
              <a:rPr lang="en-US" sz="2400" b="1" dirty="0">
                <a:ea typeface="Arial" pitchFamily="-108" charset="0"/>
              </a:rPr>
              <a:t>If instead TechCom must remit electronically the credit card sales receipts to the credit card company and wait for the $96 cash payment, we will make the first entry on July 15, and the second entry on July 20, when the cash is received. </a:t>
            </a:r>
            <a:endParaRPr lang="en-US" sz="2400" b="1" dirty="0"/>
          </a:p>
        </p:txBody>
      </p:sp>
      <p:pic>
        <p:nvPicPr>
          <p:cNvPr id="84996" name="Picture 4"/>
          <p:cNvPicPr>
            <a:picLocks noChangeAspect="1" noChangeArrowheads="1"/>
          </p:cNvPicPr>
          <p:nvPr/>
        </p:nvPicPr>
        <p:blipFill>
          <a:blip r:embed="rId3" cstate="print"/>
          <a:srcRect/>
          <a:stretch>
            <a:fillRect/>
          </a:stretch>
        </p:blipFill>
        <p:spPr bwMode="auto">
          <a:xfrm>
            <a:off x="533400" y="5029201"/>
            <a:ext cx="8062913" cy="990599"/>
          </a:xfrm>
          <a:prstGeom prst="rect">
            <a:avLst/>
          </a:prstGeom>
          <a:noFill/>
          <a:ln w="9525">
            <a:solidFill>
              <a:schemeClr val="accent2">
                <a:lumMod val="50000"/>
              </a:schemeClr>
            </a:solidFill>
            <a:miter lim="800000"/>
            <a:headEnd/>
            <a:tailEnd/>
          </a:ln>
          <a:effectLst/>
        </p:spPr>
      </p:pic>
      <p:pic>
        <p:nvPicPr>
          <p:cNvPr id="86022" name="Picture 7"/>
          <p:cNvPicPr>
            <a:picLocks noChangeAspect="1" noChangeArrowheads="1"/>
          </p:cNvPicPr>
          <p:nvPr/>
        </p:nvPicPr>
        <p:blipFill>
          <a:blip r:embed="rId4" cstate="print"/>
          <a:srcRect/>
          <a:stretch>
            <a:fillRect/>
          </a:stretch>
        </p:blipFill>
        <p:spPr bwMode="auto">
          <a:xfrm>
            <a:off x="533400" y="4648201"/>
            <a:ext cx="5838825" cy="304800"/>
          </a:xfrm>
          <a:prstGeom prst="rect">
            <a:avLst/>
          </a:prstGeom>
          <a:noFill/>
          <a:ln w="9525">
            <a:noFill/>
            <a:miter lim="800000"/>
            <a:headEnd/>
            <a:tailEnd/>
          </a:ln>
        </p:spPr>
      </p:pic>
      <p:pic>
        <p:nvPicPr>
          <p:cNvPr id="84995" name="Picture 3"/>
          <p:cNvPicPr>
            <a:picLocks noChangeAspect="1" noChangeArrowheads="1"/>
          </p:cNvPicPr>
          <p:nvPr/>
        </p:nvPicPr>
        <p:blipFill>
          <a:blip r:embed="rId5" cstate="print"/>
          <a:srcRect/>
          <a:stretch>
            <a:fillRect/>
          </a:stretch>
        </p:blipFill>
        <p:spPr bwMode="auto">
          <a:xfrm>
            <a:off x="547688" y="3352801"/>
            <a:ext cx="8048625" cy="1295400"/>
          </a:xfrm>
          <a:prstGeom prst="rect">
            <a:avLst/>
          </a:prstGeom>
          <a:noFill/>
          <a:ln w="9525">
            <a:solidFill>
              <a:schemeClr val="accent2">
                <a:lumMod val="50000"/>
              </a:schemeClr>
            </a:solidFill>
            <a:miter lim="800000"/>
            <a:headEnd/>
            <a:tailEnd/>
          </a:ln>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995"/>
                                        </p:tgtEl>
                                        <p:attrNameLst>
                                          <p:attrName>style.visibility</p:attrName>
                                        </p:attrNameLst>
                                      </p:cBhvr>
                                      <p:to>
                                        <p:strVal val="visible"/>
                                      </p:to>
                                    </p:set>
                                    <p:anim calcmode="lin" valueType="num">
                                      <p:cBhvr additive="base">
                                        <p:cTn id="13" dur="500" fill="hold"/>
                                        <p:tgtEl>
                                          <p:spTgt spid="84995"/>
                                        </p:tgtEl>
                                        <p:attrNameLst>
                                          <p:attrName>ppt_x</p:attrName>
                                        </p:attrNameLst>
                                      </p:cBhvr>
                                      <p:tavLst>
                                        <p:tav tm="0">
                                          <p:val>
                                            <p:strVal val="#ppt_x"/>
                                          </p:val>
                                        </p:tav>
                                        <p:tav tm="100000">
                                          <p:val>
                                            <p:strVal val="#ppt_x"/>
                                          </p:val>
                                        </p:tav>
                                      </p:tavLst>
                                    </p:anim>
                                    <p:anim calcmode="lin" valueType="num">
                                      <p:cBhvr additive="base">
                                        <p:cTn id="14" dur="500" fill="hold"/>
                                        <p:tgtEl>
                                          <p:spTgt spid="849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996"/>
                                        </p:tgtEl>
                                        <p:attrNameLst>
                                          <p:attrName>style.visibility</p:attrName>
                                        </p:attrNameLst>
                                      </p:cBhvr>
                                      <p:to>
                                        <p:strVal val="visible"/>
                                      </p:to>
                                    </p:set>
                                    <p:anim calcmode="lin" valueType="num">
                                      <p:cBhvr additive="base">
                                        <p:cTn id="19" dur="700" fill="hold"/>
                                        <p:tgtEl>
                                          <p:spTgt spid="84996"/>
                                        </p:tgtEl>
                                        <p:attrNameLst>
                                          <p:attrName>ppt_x</p:attrName>
                                        </p:attrNameLst>
                                      </p:cBhvr>
                                      <p:tavLst>
                                        <p:tav tm="0">
                                          <p:val>
                                            <p:strVal val="#ppt_x"/>
                                          </p:val>
                                        </p:tav>
                                        <p:tav tm="100000">
                                          <p:val>
                                            <p:strVal val="#ppt_x"/>
                                          </p:val>
                                        </p:tav>
                                      </p:tavLst>
                                    </p:anim>
                                    <p:anim calcmode="lin" valueType="num">
                                      <p:cBhvr additive="base">
                                        <p:cTn id="20" dur="700" fill="hold"/>
                                        <p:tgtEl>
                                          <p:spTgt spid="849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600200"/>
            <a:ext cx="8534400" cy="1938338"/>
          </a:xfrm>
          <a:prstGeom prst="rect">
            <a:avLst/>
          </a:prstGeom>
          <a:solidFill>
            <a:schemeClr val="accent1">
              <a:lumMod val="20000"/>
              <a:lumOff val="80000"/>
            </a:schemeClr>
          </a:solidFill>
          <a:ln>
            <a:solidFill>
              <a:schemeClr val="tx1"/>
            </a:solidFill>
          </a:ln>
        </p:spPr>
        <p:txBody>
          <a:bodyPr>
            <a:spAutoFit/>
          </a:bodyPr>
          <a:lstStyle/>
          <a:p>
            <a:pPr algn="ctr">
              <a:defRPr/>
            </a:pPr>
            <a:r>
              <a:rPr lang="en-US" sz="3000" b="1" dirty="0">
                <a:latin typeface="Calibri" pitchFamily="34" charset="0"/>
                <a:ea typeface="ＭＳ Ｐゴシック" pitchFamily="-108" charset="-128"/>
              </a:rPr>
              <a:t>Amounts owed by customers from credit sales for which payment is required in periodic amounts over an extended time period. The customer is usually charged interest.</a:t>
            </a:r>
            <a:endParaRPr lang="en-US" sz="3000" b="1" dirty="0">
              <a:ea typeface="ＭＳ Ｐゴシック" pitchFamily="-108" charset="-128"/>
            </a:endParaRPr>
          </a:p>
        </p:txBody>
      </p:sp>
      <p:sp>
        <p:nvSpPr>
          <p:cNvPr id="1843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C1</a:t>
            </a:r>
          </a:p>
        </p:txBody>
      </p:sp>
      <p:sp>
        <p:nvSpPr>
          <p:cNvPr id="87044" name="Rectangle 8"/>
          <p:cNvSpPr>
            <a:spLocks noChangeArrowheads="1"/>
          </p:cNvSpPr>
          <p:nvPr/>
        </p:nvSpPr>
        <p:spPr bwMode="auto">
          <a:xfrm>
            <a:off x="2438400" y="4191000"/>
            <a:ext cx="4572000" cy="1754326"/>
          </a:xfrm>
          <a:prstGeom prst="rect">
            <a:avLst/>
          </a:prstGeom>
          <a:noFill/>
          <a:ln w="9525">
            <a:noFill/>
            <a:miter lim="800000"/>
            <a:headEnd/>
            <a:tailEnd/>
          </a:ln>
        </p:spPr>
        <p:txBody>
          <a:bodyPr>
            <a:spAutoFit/>
          </a:bodyPr>
          <a:lstStyle/>
          <a:p>
            <a:pPr algn="ctr">
              <a:lnSpc>
                <a:spcPct val="150000"/>
              </a:lnSpc>
            </a:pPr>
            <a:r>
              <a:rPr lang="en-US" altLang="en-US" sz="2400" b="1" u="sng" dirty="0">
                <a:solidFill>
                  <a:srgbClr val="FF0000"/>
                </a:solidFill>
              </a:rPr>
              <a:t>Ford Motor Company </a:t>
            </a:r>
            <a:r>
              <a:rPr lang="en-US" altLang="en-US" sz="2400" b="1" dirty="0"/>
              <a:t>reports more than $70 billion in installment receivables. </a:t>
            </a:r>
          </a:p>
        </p:txBody>
      </p:sp>
      <p:sp>
        <p:nvSpPr>
          <p:cNvPr id="87045" name="Title 6"/>
          <p:cNvSpPr>
            <a:spLocks noGrp="1"/>
          </p:cNvSpPr>
          <p:nvPr>
            <p:ph type="title"/>
          </p:nvPr>
        </p:nvSpPr>
        <p:spPr>
          <a:xfrm>
            <a:off x="381000" y="457200"/>
            <a:ext cx="8229600" cy="990600"/>
          </a:xfrm>
        </p:spPr>
        <p:txBody>
          <a:bodyPr/>
          <a:lstStyle/>
          <a:p>
            <a:r>
              <a:rPr lang="en-US" altLang="en-US" b="1" dirty="0" smtClean="0"/>
              <a:t>Installment Accounts Receivable</a:t>
            </a: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18</a:t>
            </a:fld>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4"/>
                                        </p:tgtEl>
                                        <p:attrNameLst>
                                          <p:attrName>style.visibility</p:attrName>
                                        </p:attrNameLst>
                                      </p:cBhvr>
                                      <p:to>
                                        <p:strVal val="visible"/>
                                      </p:to>
                                    </p:set>
                                    <p:anim calcmode="lin" valueType="num">
                                      <p:cBhvr additive="base">
                                        <p:cTn id="13" dur="500" fill="hold"/>
                                        <p:tgtEl>
                                          <p:spTgt spid="87044"/>
                                        </p:tgtEl>
                                        <p:attrNameLst>
                                          <p:attrName>ppt_x</p:attrName>
                                        </p:attrNameLst>
                                      </p:cBhvr>
                                      <p:tavLst>
                                        <p:tav tm="0">
                                          <p:val>
                                            <p:strVal val="#ppt_x"/>
                                          </p:val>
                                        </p:tav>
                                        <p:tav tm="100000">
                                          <p:val>
                                            <p:strVal val="#ppt_x"/>
                                          </p:val>
                                        </p:tav>
                                      </p:tavLst>
                                    </p:anim>
                                    <p:anim calcmode="lin" valueType="num">
                                      <p:cBhvr additive="base">
                                        <p:cTn id="14" dur="500" fill="hold"/>
                                        <p:tgtEl>
                                          <p:spTgt spid="87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0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2707" name="Rectangle 6"/>
          <p:cNvSpPr>
            <a:spLocks noChangeArrowheads="1"/>
          </p:cNvSpPr>
          <p:nvPr/>
        </p:nvSpPr>
        <p:spPr bwMode="auto">
          <a:xfrm>
            <a:off x="1198563" y="2144713"/>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2</a:t>
            </a:r>
            <a:endParaRPr lang="en-US" dirty="0" smtClean="0">
              <a:solidFill>
                <a:prstClr val="black"/>
              </a:solidFill>
              <a:cs typeface="+mn-cs"/>
            </a:endParaRPr>
          </a:p>
        </p:txBody>
      </p:sp>
      <p:sp>
        <p:nvSpPr>
          <p:cNvPr id="2708" name="Rectangle 7"/>
          <p:cNvSpPr>
            <a:spLocks noChangeArrowheads="1"/>
          </p:cNvSpPr>
          <p:nvPr/>
        </p:nvSpPr>
        <p:spPr bwMode="auto">
          <a:xfrm>
            <a:off x="1198563" y="276225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6</a:t>
            </a:r>
            <a:endParaRPr lang="en-US" dirty="0" smtClean="0">
              <a:solidFill>
                <a:prstClr val="black"/>
              </a:solidFill>
              <a:cs typeface="+mn-cs"/>
            </a:endParaRPr>
          </a:p>
        </p:txBody>
      </p:sp>
      <p:sp>
        <p:nvSpPr>
          <p:cNvPr id="2709" name="Rectangle 8"/>
          <p:cNvSpPr>
            <a:spLocks noChangeArrowheads="1"/>
          </p:cNvSpPr>
          <p:nvPr/>
        </p:nvSpPr>
        <p:spPr bwMode="auto">
          <a:xfrm>
            <a:off x="1198563" y="3175000"/>
            <a:ext cx="6048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16</a:t>
            </a:r>
            <a:endParaRPr lang="en-US" dirty="0" smtClean="0">
              <a:solidFill>
                <a:prstClr val="black"/>
              </a:solidFill>
              <a:cs typeface="+mn-cs"/>
            </a:endParaRPr>
          </a:p>
        </p:txBody>
      </p:sp>
      <p:sp>
        <p:nvSpPr>
          <p:cNvPr id="2768" name="Rectangle 42"/>
          <p:cNvSpPr>
            <a:spLocks noChangeArrowheads="1"/>
          </p:cNvSpPr>
          <p:nvPr/>
        </p:nvSpPr>
        <p:spPr bwMode="auto">
          <a:xfrm>
            <a:off x="1016000" y="573088"/>
            <a:ext cx="7353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small retailer allows customers to use two different credit cards in charging purchases. With the AA </a:t>
            </a:r>
            <a:endParaRPr lang="en-US" dirty="0" smtClean="0">
              <a:solidFill>
                <a:prstClr val="black"/>
              </a:solidFill>
              <a:cs typeface="+mn-cs"/>
            </a:endParaRPr>
          </a:p>
        </p:txBody>
      </p:sp>
      <p:sp>
        <p:nvSpPr>
          <p:cNvPr id="2769" name="Rectangle 43"/>
          <p:cNvSpPr>
            <a:spLocks noChangeArrowheads="1"/>
          </p:cNvSpPr>
          <p:nvPr/>
        </p:nvSpPr>
        <p:spPr bwMode="auto">
          <a:xfrm>
            <a:off x="1016000" y="768350"/>
            <a:ext cx="7392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Bank Card, the retailer receives an immediate credit to its account when it deposits sales receipts. AA </a:t>
            </a:r>
            <a:endParaRPr lang="en-US" dirty="0" smtClean="0">
              <a:solidFill>
                <a:prstClr val="black"/>
              </a:solidFill>
              <a:cs typeface="+mn-cs"/>
            </a:endParaRPr>
          </a:p>
        </p:txBody>
      </p:sp>
      <p:sp>
        <p:nvSpPr>
          <p:cNvPr id="2770" name="Rectangle 44"/>
          <p:cNvSpPr>
            <a:spLocks noChangeArrowheads="1"/>
          </p:cNvSpPr>
          <p:nvPr/>
        </p:nvSpPr>
        <p:spPr bwMode="auto">
          <a:xfrm>
            <a:off x="1016000" y="974725"/>
            <a:ext cx="7040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Bank assesses a 5% service charge for credit card sales. The second credit card that the retailer </a:t>
            </a:r>
            <a:endParaRPr lang="en-US" dirty="0" smtClean="0">
              <a:solidFill>
                <a:prstClr val="black"/>
              </a:solidFill>
              <a:cs typeface="+mn-cs"/>
            </a:endParaRPr>
          </a:p>
        </p:txBody>
      </p:sp>
      <p:sp>
        <p:nvSpPr>
          <p:cNvPr id="2771" name="Rectangle 45"/>
          <p:cNvSpPr>
            <a:spLocks noChangeArrowheads="1"/>
          </p:cNvSpPr>
          <p:nvPr/>
        </p:nvSpPr>
        <p:spPr bwMode="auto">
          <a:xfrm>
            <a:off x="1016000" y="1181100"/>
            <a:ext cx="7464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accepts is the VIZA Card. The retailer sends its accumulated receipts to VIZA on a weekly basis and is </a:t>
            </a:r>
            <a:endParaRPr lang="en-US" dirty="0" smtClean="0">
              <a:solidFill>
                <a:prstClr val="black"/>
              </a:solidFill>
              <a:cs typeface="+mn-cs"/>
            </a:endParaRPr>
          </a:p>
        </p:txBody>
      </p:sp>
      <p:sp>
        <p:nvSpPr>
          <p:cNvPr id="2772" name="Rectangle 46"/>
          <p:cNvSpPr>
            <a:spLocks noChangeArrowheads="1"/>
          </p:cNvSpPr>
          <p:nvPr/>
        </p:nvSpPr>
        <p:spPr bwMode="auto">
          <a:xfrm>
            <a:off x="1016000" y="1385888"/>
            <a:ext cx="7089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paid by VIZA about a week later. VIZA assesses a 3% charge on sales for using its card. Prepare </a:t>
            </a:r>
            <a:endParaRPr lang="en-US" dirty="0" smtClean="0">
              <a:solidFill>
                <a:prstClr val="black"/>
              </a:solidFill>
              <a:cs typeface="+mn-cs"/>
            </a:endParaRPr>
          </a:p>
        </p:txBody>
      </p:sp>
      <p:sp>
        <p:nvSpPr>
          <p:cNvPr id="2773" name="Rectangle 47"/>
          <p:cNvSpPr>
            <a:spLocks noChangeArrowheads="1"/>
          </p:cNvSpPr>
          <p:nvPr/>
        </p:nvSpPr>
        <p:spPr bwMode="auto">
          <a:xfrm>
            <a:off x="1016000" y="1592263"/>
            <a:ext cx="71516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journal entries to record the following selected credit card transactions for the retailer. (The retailer </a:t>
            </a:r>
            <a:endParaRPr lang="en-US" dirty="0" smtClean="0">
              <a:solidFill>
                <a:prstClr val="black"/>
              </a:solidFill>
              <a:cs typeface="+mn-cs"/>
            </a:endParaRPr>
          </a:p>
        </p:txBody>
      </p:sp>
      <p:sp>
        <p:nvSpPr>
          <p:cNvPr id="2774" name="Rectangle 48"/>
          <p:cNvSpPr>
            <a:spLocks noChangeArrowheads="1"/>
          </p:cNvSpPr>
          <p:nvPr/>
        </p:nvSpPr>
        <p:spPr bwMode="auto">
          <a:xfrm>
            <a:off x="1016000" y="1798638"/>
            <a:ext cx="41449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uses the perpetual inventory system for recording sales.)</a:t>
            </a:r>
            <a:endParaRPr lang="en-US" dirty="0" smtClean="0">
              <a:solidFill>
                <a:prstClr val="black"/>
              </a:solidFill>
              <a:cs typeface="+mn-cs"/>
            </a:endParaRPr>
          </a:p>
        </p:txBody>
      </p:sp>
      <p:sp>
        <p:nvSpPr>
          <p:cNvPr id="2775" name="Rectangle 49"/>
          <p:cNvSpPr>
            <a:spLocks noChangeArrowheads="1"/>
          </p:cNvSpPr>
          <p:nvPr/>
        </p:nvSpPr>
        <p:spPr bwMode="auto">
          <a:xfrm>
            <a:off x="1914525" y="2144713"/>
            <a:ext cx="4962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Sold merchandise for $1,000 (that had cost $600) and accepted the </a:t>
            </a:r>
            <a:endParaRPr lang="en-US" dirty="0" smtClean="0">
              <a:solidFill>
                <a:prstClr val="black"/>
              </a:solidFill>
              <a:cs typeface="+mn-cs"/>
            </a:endParaRPr>
          </a:p>
        </p:txBody>
      </p:sp>
      <p:sp>
        <p:nvSpPr>
          <p:cNvPr id="2776" name="Rectangle 50"/>
          <p:cNvSpPr>
            <a:spLocks noChangeArrowheads="1"/>
          </p:cNvSpPr>
          <p:nvPr/>
        </p:nvSpPr>
        <p:spPr bwMode="auto">
          <a:xfrm>
            <a:off x="1914525" y="2339975"/>
            <a:ext cx="5365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customer’s AA Bank Card.  The AA receipts are immediately deposited in </a:t>
            </a:r>
            <a:endParaRPr lang="en-US" dirty="0" smtClean="0">
              <a:solidFill>
                <a:prstClr val="black"/>
              </a:solidFill>
              <a:cs typeface="+mn-cs"/>
            </a:endParaRPr>
          </a:p>
        </p:txBody>
      </p:sp>
      <p:sp>
        <p:nvSpPr>
          <p:cNvPr id="2777" name="Rectangle 51"/>
          <p:cNvSpPr>
            <a:spLocks noChangeArrowheads="1"/>
          </p:cNvSpPr>
          <p:nvPr/>
        </p:nvSpPr>
        <p:spPr bwMode="auto">
          <a:xfrm>
            <a:off x="1914525" y="2546350"/>
            <a:ext cx="2006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retailer’s bank account.</a:t>
            </a:r>
            <a:endParaRPr lang="en-US" dirty="0" smtClean="0">
              <a:solidFill>
                <a:prstClr val="black"/>
              </a:solidFill>
              <a:cs typeface="+mn-cs"/>
            </a:endParaRPr>
          </a:p>
        </p:txBody>
      </p:sp>
      <p:sp>
        <p:nvSpPr>
          <p:cNvPr id="2778" name="Rectangle 52"/>
          <p:cNvSpPr>
            <a:spLocks noChangeArrowheads="1"/>
          </p:cNvSpPr>
          <p:nvPr/>
        </p:nvSpPr>
        <p:spPr bwMode="auto">
          <a:xfrm>
            <a:off x="1914525" y="2762250"/>
            <a:ext cx="4830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Sold merchandise for $400 (that had cost $300) and accepted the </a:t>
            </a:r>
            <a:endParaRPr lang="en-US" dirty="0" smtClean="0">
              <a:solidFill>
                <a:prstClr val="black"/>
              </a:solidFill>
              <a:cs typeface="+mn-cs"/>
            </a:endParaRPr>
          </a:p>
        </p:txBody>
      </p:sp>
      <p:sp>
        <p:nvSpPr>
          <p:cNvPr id="2779" name="Rectangle 53"/>
          <p:cNvSpPr>
            <a:spLocks noChangeArrowheads="1"/>
          </p:cNvSpPr>
          <p:nvPr/>
        </p:nvSpPr>
        <p:spPr bwMode="auto">
          <a:xfrm>
            <a:off x="1914525" y="2959100"/>
            <a:ext cx="1693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customer’s VIZA Card.</a:t>
            </a:r>
            <a:endParaRPr lang="en-US" dirty="0" smtClean="0">
              <a:solidFill>
                <a:prstClr val="black"/>
              </a:solidFill>
              <a:cs typeface="+mn-cs"/>
            </a:endParaRPr>
          </a:p>
        </p:txBody>
      </p:sp>
      <p:sp>
        <p:nvSpPr>
          <p:cNvPr id="2780" name="Rectangle 54"/>
          <p:cNvSpPr>
            <a:spLocks noChangeArrowheads="1"/>
          </p:cNvSpPr>
          <p:nvPr/>
        </p:nvSpPr>
        <p:spPr bwMode="auto">
          <a:xfrm>
            <a:off x="1914525" y="3175000"/>
            <a:ext cx="5254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Received VIZA’s check for the January 6 billing, less the service charge.</a:t>
            </a:r>
            <a:endParaRPr lang="en-US" dirty="0" smtClean="0">
              <a:solidFill>
                <a:prstClr val="black"/>
              </a:solidFill>
              <a:cs typeface="+mn-cs"/>
            </a:endParaRPr>
          </a:p>
        </p:txBody>
      </p:sp>
      <p:sp>
        <p:nvSpPr>
          <p:cNvPr id="1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C1</a:t>
            </a:r>
          </a:p>
        </p:txBody>
      </p:sp>
      <p:sp>
        <p:nvSpPr>
          <p:cNvPr id="20" name="Slide Number Placeholder 19"/>
          <p:cNvSpPr>
            <a:spLocks noGrp="1"/>
          </p:cNvSpPr>
          <p:nvPr>
            <p:ph type="sldNum" sz="quarter" idx="12"/>
          </p:nvPr>
        </p:nvSpPr>
        <p:spPr/>
        <p:txBody>
          <a:bodyPr/>
          <a:lstStyle/>
          <a:p>
            <a:pPr>
              <a:defRPr/>
            </a:pPr>
            <a:fld id="{1E061CD5-14CF-4587-A464-4AFC414444F0}" type="slidenum">
              <a:rPr lang="en-US" smtClean="0"/>
              <a:pPr>
                <a:defRPr/>
              </a:pPr>
              <a:t>19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sz="7200"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sz="7200"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lgerian" pitchFamily="82" charset="0"/>
                <a:ea typeface="Adobe Heiti Std R" pitchFamily="34" charset="-128"/>
                <a:cs typeface="Aharoni" pitchFamily="2" charset="-79"/>
              </a:rPr>
              <a:t>Time for Any Question</a:t>
            </a: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2970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21655E42-6F16-491C-9169-6D17DF226A2E}" type="slidenum">
              <a:rPr lang="en-US" altLang="en-US" sz="1200" smtClean="0">
                <a:solidFill>
                  <a:srgbClr val="898989"/>
                </a:solidFill>
              </a:rPr>
              <a:pPr/>
              <a:t>2</a:t>
            </a:fld>
            <a:endParaRPr lang="en-US" altLang="en-US" sz="1200" smtClean="0">
              <a:solidFill>
                <a:srgbClr val="898989"/>
              </a:solidFill>
            </a:endParaRPr>
          </a:p>
        </p:txBody>
      </p:sp>
    </p:spTree>
    <p:extLst>
      <p:ext uri="{BB962C8B-B14F-4D97-AF65-F5344CB8AC3E}">
        <p14:creationId xmlns:p14="http://schemas.microsoft.com/office/powerpoint/2010/main" val="3613980145"/>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2706" name="Rectangle 5"/>
          <p:cNvSpPr>
            <a:spLocks noChangeArrowheads="1"/>
          </p:cNvSpPr>
          <p:nvPr/>
        </p:nvSpPr>
        <p:spPr bwMode="auto">
          <a:xfrm>
            <a:off x="976313" y="2743200"/>
            <a:ext cx="629443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7" name="Rectangle 6"/>
          <p:cNvSpPr>
            <a:spLocks noChangeArrowheads="1"/>
          </p:cNvSpPr>
          <p:nvPr/>
        </p:nvSpPr>
        <p:spPr bwMode="auto">
          <a:xfrm>
            <a:off x="1198563" y="205740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2</a:t>
            </a:r>
            <a:endParaRPr lang="en-US" dirty="0" smtClean="0">
              <a:solidFill>
                <a:prstClr val="black"/>
              </a:solidFill>
              <a:cs typeface="+mn-cs"/>
            </a:endParaRPr>
          </a:p>
        </p:txBody>
      </p:sp>
      <p:sp>
        <p:nvSpPr>
          <p:cNvPr id="2710" name="Rectangle 9"/>
          <p:cNvSpPr>
            <a:spLocks noChangeArrowheads="1"/>
          </p:cNvSpPr>
          <p:nvPr/>
        </p:nvSpPr>
        <p:spPr bwMode="auto">
          <a:xfrm>
            <a:off x="1258888" y="2763838"/>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2711" name="Rectangle 10"/>
          <p:cNvSpPr>
            <a:spLocks noChangeArrowheads="1"/>
          </p:cNvSpPr>
          <p:nvPr/>
        </p:nvSpPr>
        <p:spPr bwMode="auto">
          <a:xfrm>
            <a:off x="5716588" y="2763838"/>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56" name="Rectangle 11"/>
          <p:cNvSpPr>
            <a:spLocks noChangeArrowheads="1"/>
          </p:cNvSpPr>
          <p:nvPr/>
        </p:nvSpPr>
        <p:spPr bwMode="auto">
          <a:xfrm>
            <a:off x="6584950" y="27638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57" name="Rectangle 12"/>
          <p:cNvSpPr>
            <a:spLocks noChangeArrowheads="1"/>
          </p:cNvSpPr>
          <p:nvPr/>
        </p:nvSpPr>
        <p:spPr bwMode="auto">
          <a:xfrm>
            <a:off x="1217613" y="299085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2</a:t>
            </a:r>
            <a:endParaRPr lang="en-US" dirty="0" smtClean="0">
              <a:solidFill>
                <a:prstClr val="black"/>
              </a:solidFill>
              <a:cs typeface="+mn-cs"/>
            </a:endParaRPr>
          </a:p>
        </p:txBody>
      </p:sp>
      <p:sp>
        <p:nvSpPr>
          <p:cNvPr id="258" name="Rectangle 13"/>
          <p:cNvSpPr>
            <a:spLocks noChangeArrowheads="1"/>
          </p:cNvSpPr>
          <p:nvPr/>
        </p:nvSpPr>
        <p:spPr bwMode="auto">
          <a:xfrm>
            <a:off x="1965325" y="299085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59" name="Rectangle 14"/>
          <p:cNvSpPr>
            <a:spLocks noChangeArrowheads="1"/>
          </p:cNvSpPr>
          <p:nvPr/>
        </p:nvSpPr>
        <p:spPr bwMode="auto">
          <a:xfrm>
            <a:off x="6008688" y="29908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950</a:t>
            </a:r>
            <a:endParaRPr lang="en-US" dirty="0" smtClean="0">
              <a:solidFill>
                <a:prstClr val="black"/>
              </a:solidFill>
              <a:cs typeface="+mn-cs"/>
            </a:endParaRPr>
          </a:p>
        </p:txBody>
      </p:sp>
      <p:sp>
        <p:nvSpPr>
          <p:cNvPr id="262" name="Rectangle 15"/>
          <p:cNvSpPr>
            <a:spLocks noChangeArrowheads="1"/>
          </p:cNvSpPr>
          <p:nvPr/>
        </p:nvSpPr>
        <p:spPr bwMode="auto">
          <a:xfrm>
            <a:off x="1965325" y="3195638"/>
            <a:ext cx="257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Credit card expense ($1,000 x .05)</a:t>
            </a:r>
            <a:endParaRPr lang="en-US" dirty="0" smtClean="0">
              <a:solidFill>
                <a:prstClr val="black"/>
              </a:solidFill>
              <a:cs typeface="+mn-cs"/>
            </a:endParaRPr>
          </a:p>
        </p:txBody>
      </p:sp>
      <p:sp>
        <p:nvSpPr>
          <p:cNvPr id="263" name="Rectangle 16"/>
          <p:cNvSpPr>
            <a:spLocks noChangeArrowheads="1"/>
          </p:cNvSpPr>
          <p:nvPr/>
        </p:nvSpPr>
        <p:spPr bwMode="auto">
          <a:xfrm>
            <a:off x="6100763" y="319563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a:t>
            </a:r>
            <a:endParaRPr lang="en-US" dirty="0" smtClean="0">
              <a:solidFill>
                <a:prstClr val="black"/>
              </a:solidFill>
              <a:cs typeface="+mn-cs"/>
            </a:endParaRPr>
          </a:p>
        </p:txBody>
      </p:sp>
      <p:sp>
        <p:nvSpPr>
          <p:cNvPr id="264" name="Rectangle 17"/>
          <p:cNvSpPr>
            <a:spLocks noChangeArrowheads="1"/>
          </p:cNvSpPr>
          <p:nvPr/>
        </p:nvSpPr>
        <p:spPr bwMode="auto">
          <a:xfrm>
            <a:off x="2185988" y="34020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Sales</a:t>
            </a:r>
            <a:endParaRPr lang="en-US" dirty="0" smtClean="0">
              <a:solidFill>
                <a:prstClr val="black"/>
              </a:solidFill>
              <a:cs typeface="+mn-cs"/>
            </a:endParaRPr>
          </a:p>
        </p:txBody>
      </p:sp>
      <p:sp>
        <p:nvSpPr>
          <p:cNvPr id="2744" name="Rectangle 18"/>
          <p:cNvSpPr>
            <a:spLocks noChangeArrowheads="1"/>
          </p:cNvSpPr>
          <p:nvPr/>
        </p:nvSpPr>
        <p:spPr bwMode="auto">
          <a:xfrm>
            <a:off x="6775450" y="34020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a:t>
            </a:r>
            <a:endParaRPr lang="en-US" dirty="0" smtClean="0">
              <a:solidFill>
                <a:prstClr val="black"/>
              </a:solidFill>
              <a:cs typeface="+mn-cs"/>
            </a:endParaRPr>
          </a:p>
        </p:txBody>
      </p:sp>
      <p:sp>
        <p:nvSpPr>
          <p:cNvPr id="2767" name="Rectangle 41"/>
          <p:cNvSpPr>
            <a:spLocks noChangeArrowheads="1"/>
          </p:cNvSpPr>
          <p:nvPr/>
        </p:nvSpPr>
        <p:spPr bwMode="auto">
          <a:xfrm>
            <a:off x="3084513" y="276383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768" name="Rectangle 42"/>
          <p:cNvSpPr>
            <a:spLocks noChangeArrowheads="1"/>
          </p:cNvSpPr>
          <p:nvPr/>
        </p:nvSpPr>
        <p:spPr bwMode="auto">
          <a:xfrm>
            <a:off x="1016000" y="573088"/>
            <a:ext cx="7353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small retailer allows customers to use two different credit cards in charging purchases. With the AA </a:t>
            </a:r>
            <a:endParaRPr lang="en-US" dirty="0" smtClean="0">
              <a:solidFill>
                <a:prstClr val="black"/>
              </a:solidFill>
              <a:cs typeface="+mn-cs"/>
            </a:endParaRPr>
          </a:p>
        </p:txBody>
      </p:sp>
      <p:sp>
        <p:nvSpPr>
          <p:cNvPr id="2769" name="Rectangle 43"/>
          <p:cNvSpPr>
            <a:spLocks noChangeArrowheads="1"/>
          </p:cNvSpPr>
          <p:nvPr/>
        </p:nvSpPr>
        <p:spPr bwMode="auto">
          <a:xfrm>
            <a:off x="1016000" y="768350"/>
            <a:ext cx="7392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Bank Card, the retailer receives an immediate credit to its account when it deposits sales receipts. AA </a:t>
            </a:r>
            <a:endParaRPr lang="en-US" dirty="0" smtClean="0">
              <a:solidFill>
                <a:prstClr val="black"/>
              </a:solidFill>
              <a:cs typeface="+mn-cs"/>
            </a:endParaRPr>
          </a:p>
        </p:txBody>
      </p:sp>
      <p:sp>
        <p:nvSpPr>
          <p:cNvPr id="2770" name="Rectangle 44"/>
          <p:cNvSpPr>
            <a:spLocks noChangeArrowheads="1"/>
          </p:cNvSpPr>
          <p:nvPr/>
        </p:nvSpPr>
        <p:spPr bwMode="auto">
          <a:xfrm>
            <a:off x="1016000" y="974725"/>
            <a:ext cx="7040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Bank assesses a 5% service charge for credit card sales. The second credit card that the retailer </a:t>
            </a:r>
            <a:endParaRPr lang="en-US" dirty="0" smtClean="0">
              <a:solidFill>
                <a:prstClr val="black"/>
              </a:solidFill>
              <a:cs typeface="+mn-cs"/>
            </a:endParaRPr>
          </a:p>
        </p:txBody>
      </p:sp>
      <p:sp>
        <p:nvSpPr>
          <p:cNvPr id="2771" name="Rectangle 45"/>
          <p:cNvSpPr>
            <a:spLocks noChangeArrowheads="1"/>
          </p:cNvSpPr>
          <p:nvPr/>
        </p:nvSpPr>
        <p:spPr bwMode="auto">
          <a:xfrm>
            <a:off x="1016000" y="1181100"/>
            <a:ext cx="7464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accepts is the VIZA Card. The retailer sends its accumulated receipts to VIZA on a weekly basis and is </a:t>
            </a:r>
            <a:endParaRPr lang="en-US" dirty="0" smtClean="0">
              <a:solidFill>
                <a:prstClr val="black"/>
              </a:solidFill>
              <a:cs typeface="+mn-cs"/>
            </a:endParaRPr>
          </a:p>
        </p:txBody>
      </p:sp>
      <p:sp>
        <p:nvSpPr>
          <p:cNvPr id="2772" name="Rectangle 46"/>
          <p:cNvSpPr>
            <a:spLocks noChangeArrowheads="1"/>
          </p:cNvSpPr>
          <p:nvPr/>
        </p:nvSpPr>
        <p:spPr bwMode="auto">
          <a:xfrm>
            <a:off x="1016000" y="1385888"/>
            <a:ext cx="7089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paid by VIZA about a week later. VIZA assesses a 3% charge on sales for using its card. Prepare </a:t>
            </a:r>
            <a:endParaRPr lang="en-US" dirty="0" smtClean="0">
              <a:solidFill>
                <a:prstClr val="black"/>
              </a:solidFill>
              <a:cs typeface="+mn-cs"/>
            </a:endParaRPr>
          </a:p>
        </p:txBody>
      </p:sp>
      <p:sp>
        <p:nvSpPr>
          <p:cNvPr id="2773" name="Rectangle 47"/>
          <p:cNvSpPr>
            <a:spLocks noChangeArrowheads="1"/>
          </p:cNvSpPr>
          <p:nvPr/>
        </p:nvSpPr>
        <p:spPr bwMode="auto">
          <a:xfrm>
            <a:off x="1016000" y="1592263"/>
            <a:ext cx="71516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journal entries to record the following selected credit card transactions for the retailer. (The retailer </a:t>
            </a:r>
            <a:endParaRPr lang="en-US" dirty="0" smtClean="0">
              <a:solidFill>
                <a:prstClr val="black"/>
              </a:solidFill>
              <a:cs typeface="+mn-cs"/>
            </a:endParaRPr>
          </a:p>
        </p:txBody>
      </p:sp>
      <p:sp>
        <p:nvSpPr>
          <p:cNvPr id="2774" name="Rectangle 48"/>
          <p:cNvSpPr>
            <a:spLocks noChangeArrowheads="1"/>
          </p:cNvSpPr>
          <p:nvPr/>
        </p:nvSpPr>
        <p:spPr bwMode="auto">
          <a:xfrm>
            <a:off x="1016000" y="1798638"/>
            <a:ext cx="41449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uses the perpetual inventory system for recording sales.)</a:t>
            </a:r>
            <a:endParaRPr lang="en-US" dirty="0" smtClean="0">
              <a:solidFill>
                <a:prstClr val="black"/>
              </a:solidFill>
              <a:cs typeface="+mn-cs"/>
            </a:endParaRPr>
          </a:p>
        </p:txBody>
      </p:sp>
      <p:sp>
        <p:nvSpPr>
          <p:cNvPr id="2775" name="Rectangle 49"/>
          <p:cNvSpPr>
            <a:spLocks noChangeArrowheads="1"/>
          </p:cNvSpPr>
          <p:nvPr/>
        </p:nvSpPr>
        <p:spPr bwMode="auto">
          <a:xfrm>
            <a:off x="1914525" y="2057400"/>
            <a:ext cx="4962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Sold merchandise for $1,000 (that had cost $600) and accepted the </a:t>
            </a:r>
            <a:endParaRPr lang="en-US" dirty="0" smtClean="0">
              <a:solidFill>
                <a:prstClr val="black"/>
              </a:solidFill>
              <a:cs typeface="+mn-cs"/>
            </a:endParaRPr>
          </a:p>
        </p:txBody>
      </p:sp>
      <p:sp>
        <p:nvSpPr>
          <p:cNvPr id="2776" name="Rectangle 50"/>
          <p:cNvSpPr>
            <a:spLocks noChangeArrowheads="1"/>
          </p:cNvSpPr>
          <p:nvPr/>
        </p:nvSpPr>
        <p:spPr bwMode="auto">
          <a:xfrm>
            <a:off x="1914525" y="2252663"/>
            <a:ext cx="5365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customer’s AA Bank Card.  The AA receipts are immediately deposited in </a:t>
            </a:r>
            <a:endParaRPr lang="en-US" dirty="0" smtClean="0">
              <a:solidFill>
                <a:prstClr val="black"/>
              </a:solidFill>
              <a:cs typeface="+mn-cs"/>
            </a:endParaRPr>
          </a:p>
        </p:txBody>
      </p:sp>
      <p:sp>
        <p:nvSpPr>
          <p:cNvPr id="2777" name="Rectangle 51"/>
          <p:cNvSpPr>
            <a:spLocks noChangeArrowheads="1"/>
          </p:cNvSpPr>
          <p:nvPr/>
        </p:nvSpPr>
        <p:spPr bwMode="auto">
          <a:xfrm>
            <a:off x="1914525" y="2459038"/>
            <a:ext cx="20066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retailer’s bank account.</a:t>
            </a:r>
            <a:endParaRPr lang="en-US" dirty="0" smtClean="0">
              <a:solidFill>
                <a:prstClr val="black"/>
              </a:solidFill>
              <a:cs typeface="+mn-cs"/>
            </a:endParaRPr>
          </a:p>
        </p:txBody>
      </p:sp>
      <p:sp>
        <p:nvSpPr>
          <p:cNvPr id="2781" name="Rectangle 55"/>
          <p:cNvSpPr>
            <a:spLocks noChangeArrowheads="1"/>
          </p:cNvSpPr>
          <p:nvPr/>
        </p:nvSpPr>
        <p:spPr bwMode="auto">
          <a:xfrm>
            <a:off x="966788" y="27320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2" name="Line 56"/>
          <p:cNvSpPr>
            <a:spLocks noChangeShapeType="1"/>
          </p:cNvSpPr>
          <p:nvPr/>
        </p:nvSpPr>
        <p:spPr bwMode="auto">
          <a:xfrm>
            <a:off x="1873250" y="2752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3" name="Rectangle 57"/>
          <p:cNvSpPr>
            <a:spLocks noChangeArrowheads="1"/>
          </p:cNvSpPr>
          <p:nvPr/>
        </p:nvSpPr>
        <p:spPr bwMode="auto">
          <a:xfrm>
            <a:off x="1873250" y="27527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4" name="Line 58"/>
          <p:cNvSpPr>
            <a:spLocks noChangeShapeType="1"/>
          </p:cNvSpPr>
          <p:nvPr/>
        </p:nvSpPr>
        <p:spPr bwMode="auto">
          <a:xfrm>
            <a:off x="5464175" y="2752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5" name="Rectangle 59"/>
          <p:cNvSpPr>
            <a:spLocks noChangeArrowheads="1"/>
          </p:cNvSpPr>
          <p:nvPr/>
        </p:nvSpPr>
        <p:spPr bwMode="auto">
          <a:xfrm>
            <a:off x="5464175" y="27527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6" name="Line 60"/>
          <p:cNvSpPr>
            <a:spLocks noChangeShapeType="1"/>
          </p:cNvSpPr>
          <p:nvPr/>
        </p:nvSpPr>
        <p:spPr bwMode="auto">
          <a:xfrm>
            <a:off x="6362700" y="2752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7" name="Rectangle 61"/>
          <p:cNvSpPr>
            <a:spLocks noChangeArrowheads="1"/>
          </p:cNvSpPr>
          <p:nvPr/>
        </p:nvSpPr>
        <p:spPr bwMode="auto">
          <a:xfrm>
            <a:off x="6362700" y="27527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8" name="Rectangle 62"/>
          <p:cNvSpPr>
            <a:spLocks noChangeArrowheads="1"/>
          </p:cNvSpPr>
          <p:nvPr/>
        </p:nvSpPr>
        <p:spPr bwMode="auto">
          <a:xfrm>
            <a:off x="7250113" y="275272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9" name="Line 63"/>
          <p:cNvSpPr>
            <a:spLocks noChangeShapeType="1"/>
          </p:cNvSpPr>
          <p:nvPr/>
        </p:nvSpPr>
        <p:spPr bwMode="auto">
          <a:xfrm>
            <a:off x="976313"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0" name="Rectangle 64"/>
          <p:cNvSpPr>
            <a:spLocks noChangeArrowheads="1"/>
          </p:cNvSpPr>
          <p:nvPr/>
        </p:nvSpPr>
        <p:spPr bwMode="auto">
          <a:xfrm>
            <a:off x="976313" y="2979738"/>
            <a:ext cx="9525"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1" name="Line 65"/>
          <p:cNvSpPr>
            <a:spLocks noChangeShapeType="1"/>
          </p:cNvSpPr>
          <p:nvPr/>
        </p:nvSpPr>
        <p:spPr bwMode="auto">
          <a:xfrm>
            <a:off x="1873250"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2" name="Rectangle 66"/>
          <p:cNvSpPr>
            <a:spLocks noChangeArrowheads="1"/>
          </p:cNvSpPr>
          <p:nvPr/>
        </p:nvSpPr>
        <p:spPr bwMode="auto">
          <a:xfrm>
            <a:off x="1873250" y="2979738"/>
            <a:ext cx="11113"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3" name="Line 67"/>
          <p:cNvSpPr>
            <a:spLocks noChangeShapeType="1"/>
          </p:cNvSpPr>
          <p:nvPr/>
        </p:nvSpPr>
        <p:spPr bwMode="auto">
          <a:xfrm>
            <a:off x="5464175"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4" name="Rectangle 68"/>
          <p:cNvSpPr>
            <a:spLocks noChangeArrowheads="1"/>
          </p:cNvSpPr>
          <p:nvPr/>
        </p:nvSpPr>
        <p:spPr bwMode="auto">
          <a:xfrm>
            <a:off x="5464175" y="2979738"/>
            <a:ext cx="11113"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5" name="Line 69"/>
          <p:cNvSpPr>
            <a:spLocks noChangeShapeType="1"/>
          </p:cNvSpPr>
          <p:nvPr/>
        </p:nvSpPr>
        <p:spPr bwMode="auto">
          <a:xfrm>
            <a:off x="6362700"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6" name="Rectangle 70"/>
          <p:cNvSpPr>
            <a:spLocks noChangeArrowheads="1"/>
          </p:cNvSpPr>
          <p:nvPr/>
        </p:nvSpPr>
        <p:spPr bwMode="auto">
          <a:xfrm>
            <a:off x="6362700" y="2979738"/>
            <a:ext cx="9525"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7" name="Line 71"/>
          <p:cNvSpPr>
            <a:spLocks noChangeShapeType="1"/>
          </p:cNvSpPr>
          <p:nvPr/>
        </p:nvSpPr>
        <p:spPr bwMode="auto">
          <a:xfrm>
            <a:off x="7259638"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8" name="Rectangle 72"/>
          <p:cNvSpPr>
            <a:spLocks noChangeArrowheads="1"/>
          </p:cNvSpPr>
          <p:nvPr/>
        </p:nvSpPr>
        <p:spPr bwMode="auto">
          <a:xfrm>
            <a:off x="7259638" y="2979738"/>
            <a:ext cx="11112"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9" name="Rectangle 73"/>
          <p:cNvSpPr>
            <a:spLocks noChangeArrowheads="1"/>
          </p:cNvSpPr>
          <p:nvPr/>
        </p:nvSpPr>
        <p:spPr bwMode="auto">
          <a:xfrm>
            <a:off x="985838" y="2732088"/>
            <a:ext cx="62849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0" name="Rectangle 74"/>
          <p:cNvSpPr>
            <a:spLocks noChangeArrowheads="1"/>
          </p:cNvSpPr>
          <p:nvPr/>
        </p:nvSpPr>
        <p:spPr bwMode="auto">
          <a:xfrm>
            <a:off x="985838" y="2959100"/>
            <a:ext cx="62849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1" name="Line 75"/>
          <p:cNvSpPr>
            <a:spLocks noChangeShapeType="1"/>
          </p:cNvSpPr>
          <p:nvPr/>
        </p:nvSpPr>
        <p:spPr bwMode="auto">
          <a:xfrm>
            <a:off x="985838" y="31750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2" name="Rectangle 76"/>
          <p:cNvSpPr>
            <a:spLocks noChangeArrowheads="1"/>
          </p:cNvSpPr>
          <p:nvPr/>
        </p:nvSpPr>
        <p:spPr bwMode="auto">
          <a:xfrm>
            <a:off x="985838" y="317500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3" name="Line 77"/>
          <p:cNvSpPr>
            <a:spLocks noChangeShapeType="1"/>
          </p:cNvSpPr>
          <p:nvPr/>
        </p:nvSpPr>
        <p:spPr bwMode="auto">
          <a:xfrm>
            <a:off x="985838" y="33813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4" name="Rectangle 78"/>
          <p:cNvSpPr>
            <a:spLocks noChangeArrowheads="1"/>
          </p:cNvSpPr>
          <p:nvPr/>
        </p:nvSpPr>
        <p:spPr bwMode="auto">
          <a:xfrm>
            <a:off x="985838" y="338137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5" name="Line 79"/>
          <p:cNvSpPr>
            <a:spLocks noChangeShapeType="1"/>
          </p:cNvSpPr>
          <p:nvPr/>
        </p:nvSpPr>
        <p:spPr bwMode="auto">
          <a:xfrm>
            <a:off x="985838" y="35877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6" name="Rectangle 80"/>
          <p:cNvSpPr>
            <a:spLocks noChangeArrowheads="1"/>
          </p:cNvSpPr>
          <p:nvPr/>
        </p:nvSpPr>
        <p:spPr bwMode="auto">
          <a:xfrm>
            <a:off x="985838" y="35877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7" name="Line 81"/>
          <p:cNvSpPr>
            <a:spLocks noChangeShapeType="1"/>
          </p:cNvSpPr>
          <p:nvPr/>
        </p:nvSpPr>
        <p:spPr bwMode="auto">
          <a:xfrm>
            <a:off x="985838" y="37941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8" name="Rectangle 82"/>
          <p:cNvSpPr>
            <a:spLocks noChangeArrowheads="1"/>
          </p:cNvSpPr>
          <p:nvPr/>
        </p:nvSpPr>
        <p:spPr bwMode="auto">
          <a:xfrm>
            <a:off x="985838" y="379412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9" name="Line 83"/>
          <p:cNvSpPr>
            <a:spLocks noChangeShapeType="1"/>
          </p:cNvSpPr>
          <p:nvPr/>
        </p:nvSpPr>
        <p:spPr bwMode="auto">
          <a:xfrm>
            <a:off x="985838" y="40005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0" name="Rectangle 84"/>
          <p:cNvSpPr>
            <a:spLocks noChangeArrowheads="1"/>
          </p:cNvSpPr>
          <p:nvPr/>
        </p:nvSpPr>
        <p:spPr bwMode="auto">
          <a:xfrm>
            <a:off x="985838" y="400050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1" name="Line 85"/>
          <p:cNvSpPr>
            <a:spLocks noChangeShapeType="1"/>
          </p:cNvSpPr>
          <p:nvPr/>
        </p:nvSpPr>
        <p:spPr bwMode="auto">
          <a:xfrm>
            <a:off x="985838" y="420528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2" name="Rectangle 86"/>
          <p:cNvSpPr>
            <a:spLocks noChangeArrowheads="1"/>
          </p:cNvSpPr>
          <p:nvPr/>
        </p:nvSpPr>
        <p:spPr bwMode="auto">
          <a:xfrm>
            <a:off x="985838" y="4205288"/>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3" name="Line 87"/>
          <p:cNvSpPr>
            <a:spLocks noChangeShapeType="1"/>
          </p:cNvSpPr>
          <p:nvPr/>
        </p:nvSpPr>
        <p:spPr bwMode="auto">
          <a:xfrm>
            <a:off x="985838" y="441166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4" name="Rectangle 88"/>
          <p:cNvSpPr>
            <a:spLocks noChangeArrowheads="1"/>
          </p:cNvSpPr>
          <p:nvPr/>
        </p:nvSpPr>
        <p:spPr bwMode="auto">
          <a:xfrm>
            <a:off x="985838" y="441166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5" name="Line 89"/>
          <p:cNvSpPr>
            <a:spLocks noChangeShapeType="1"/>
          </p:cNvSpPr>
          <p:nvPr/>
        </p:nvSpPr>
        <p:spPr bwMode="auto">
          <a:xfrm>
            <a:off x="985838" y="461803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6" name="Rectangle 90"/>
          <p:cNvSpPr>
            <a:spLocks noChangeArrowheads="1"/>
          </p:cNvSpPr>
          <p:nvPr/>
        </p:nvSpPr>
        <p:spPr bwMode="auto">
          <a:xfrm>
            <a:off x="985838" y="4618038"/>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7" name="Line 91"/>
          <p:cNvSpPr>
            <a:spLocks noChangeShapeType="1"/>
          </p:cNvSpPr>
          <p:nvPr/>
        </p:nvSpPr>
        <p:spPr bwMode="auto">
          <a:xfrm>
            <a:off x="985838" y="482441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8" name="Rectangle 92"/>
          <p:cNvSpPr>
            <a:spLocks noChangeArrowheads="1"/>
          </p:cNvSpPr>
          <p:nvPr/>
        </p:nvSpPr>
        <p:spPr bwMode="auto">
          <a:xfrm>
            <a:off x="985838" y="4824413"/>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9" name="Line 93"/>
          <p:cNvSpPr>
            <a:spLocks noChangeShapeType="1"/>
          </p:cNvSpPr>
          <p:nvPr/>
        </p:nvSpPr>
        <p:spPr bwMode="auto">
          <a:xfrm>
            <a:off x="985838" y="50292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0" name="Rectangle 94"/>
          <p:cNvSpPr>
            <a:spLocks noChangeArrowheads="1"/>
          </p:cNvSpPr>
          <p:nvPr/>
        </p:nvSpPr>
        <p:spPr bwMode="auto">
          <a:xfrm>
            <a:off x="985838" y="502920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1" name="Line 95"/>
          <p:cNvSpPr>
            <a:spLocks noChangeShapeType="1"/>
          </p:cNvSpPr>
          <p:nvPr/>
        </p:nvSpPr>
        <p:spPr bwMode="auto">
          <a:xfrm>
            <a:off x="985838" y="52355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2" name="Rectangle 96"/>
          <p:cNvSpPr>
            <a:spLocks noChangeArrowheads="1"/>
          </p:cNvSpPr>
          <p:nvPr/>
        </p:nvSpPr>
        <p:spPr bwMode="auto">
          <a:xfrm>
            <a:off x="985838" y="523557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3" name="Line 97"/>
          <p:cNvSpPr>
            <a:spLocks noChangeShapeType="1"/>
          </p:cNvSpPr>
          <p:nvPr/>
        </p:nvSpPr>
        <p:spPr bwMode="auto">
          <a:xfrm>
            <a:off x="985838" y="54419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4" name="Rectangle 98"/>
          <p:cNvSpPr>
            <a:spLocks noChangeArrowheads="1"/>
          </p:cNvSpPr>
          <p:nvPr/>
        </p:nvSpPr>
        <p:spPr bwMode="auto">
          <a:xfrm>
            <a:off x="985838" y="54419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5" name="Line 99"/>
          <p:cNvSpPr>
            <a:spLocks noChangeShapeType="1"/>
          </p:cNvSpPr>
          <p:nvPr/>
        </p:nvSpPr>
        <p:spPr bwMode="auto">
          <a:xfrm>
            <a:off x="985838" y="56483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6" name="Rectangle 100"/>
          <p:cNvSpPr>
            <a:spLocks noChangeArrowheads="1"/>
          </p:cNvSpPr>
          <p:nvPr/>
        </p:nvSpPr>
        <p:spPr bwMode="auto">
          <a:xfrm>
            <a:off x="985838" y="564832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7" name="Line 101"/>
          <p:cNvSpPr>
            <a:spLocks noChangeShapeType="1"/>
          </p:cNvSpPr>
          <p:nvPr/>
        </p:nvSpPr>
        <p:spPr bwMode="auto">
          <a:xfrm>
            <a:off x="985838" y="585311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8" name="Rectangle 102"/>
          <p:cNvSpPr>
            <a:spLocks noChangeArrowheads="1"/>
          </p:cNvSpPr>
          <p:nvPr/>
        </p:nvSpPr>
        <p:spPr bwMode="auto">
          <a:xfrm>
            <a:off x="985838" y="585311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9" name="Line 103"/>
          <p:cNvSpPr>
            <a:spLocks noChangeShapeType="1"/>
          </p:cNvSpPr>
          <p:nvPr/>
        </p:nvSpPr>
        <p:spPr bwMode="auto">
          <a:xfrm>
            <a:off x="985838" y="605948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0" name="Rectangle 104"/>
          <p:cNvSpPr>
            <a:spLocks noChangeArrowheads="1"/>
          </p:cNvSpPr>
          <p:nvPr/>
        </p:nvSpPr>
        <p:spPr bwMode="auto">
          <a:xfrm>
            <a:off x="985838" y="6059488"/>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1" name="Line 105"/>
          <p:cNvSpPr>
            <a:spLocks noChangeShapeType="1"/>
          </p:cNvSpPr>
          <p:nvPr/>
        </p:nvSpPr>
        <p:spPr bwMode="auto">
          <a:xfrm>
            <a:off x="985838" y="626586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2" name="Rectangle 106"/>
          <p:cNvSpPr>
            <a:spLocks noChangeArrowheads="1"/>
          </p:cNvSpPr>
          <p:nvPr/>
        </p:nvSpPr>
        <p:spPr bwMode="auto">
          <a:xfrm>
            <a:off x="985838" y="626586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3" name="Line 107"/>
          <p:cNvSpPr>
            <a:spLocks noChangeShapeType="1"/>
          </p:cNvSpPr>
          <p:nvPr/>
        </p:nvSpPr>
        <p:spPr bwMode="auto">
          <a:xfrm>
            <a:off x="985838" y="647223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4" name="Rectangle 108"/>
          <p:cNvSpPr>
            <a:spLocks noChangeArrowheads="1"/>
          </p:cNvSpPr>
          <p:nvPr/>
        </p:nvSpPr>
        <p:spPr bwMode="auto">
          <a:xfrm>
            <a:off x="985838" y="6472238"/>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8" name="Rectangle 19"/>
          <p:cNvSpPr>
            <a:spLocks noChangeArrowheads="1"/>
          </p:cNvSpPr>
          <p:nvPr/>
        </p:nvSpPr>
        <p:spPr bwMode="auto">
          <a:xfrm>
            <a:off x="1217613" y="3814763"/>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2</a:t>
            </a:r>
            <a:endParaRPr lang="en-US" dirty="0" smtClean="0">
              <a:solidFill>
                <a:prstClr val="black"/>
              </a:solidFill>
              <a:cs typeface="+mn-cs"/>
            </a:endParaRPr>
          </a:p>
        </p:txBody>
      </p:sp>
      <p:sp>
        <p:nvSpPr>
          <p:cNvPr id="109" name="Rectangle 20"/>
          <p:cNvSpPr>
            <a:spLocks noChangeArrowheads="1"/>
          </p:cNvSpPr>
          <p:nvPr/>
        </p:nvSpPr>
        <p:spPr bwMode="auto">
          <a:xfrm>
            <a:off x="1965325" y="3814763"/>
            <a:ext cx="1411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of goods sold</a:t>
            </a:r>
            <a:endParaRPr lang="en-US" dirty="0" smtClean="0">
              <a:solidFill>
                <a:prstClr val="black"/>
              </a:solidFill>
              <a:cs typeface="+mn-cs"/>
            </a:endParaRPr>
          </a:p>
        </p:txBody>
      </p:sp>
      <p:sp>
        <p:nvSpPr>
          <p:cNvPr id="110" name="Rectangle 21"/>
          <p:cNvSpPr>
            <a:spLocks noChangeArrowheads="1"/>
          </p:cNvSpPr>
          <p:nvPr/>
        </p:nvSpPr>
        <p:spPr bwMode="auto">
          <a:xfrm>
            <a:off x="6008688" y="38147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600</a:t>
            </a:r>
            <a:endParaRPr lang="en-US" dirty="0" smtClean="0">
              <a:solidFill>
                <a:prstClr val="black"/>
              </a:solidFill>
              <a:cs typeface="+mn-cs"/>
            </a:endParaRPr>
          </a:p>
        </p:txBody>
      </p:sp>
      <p:sp>
        <p:nvSpPr>
          <p:cNvPr id="111" name="Rectangle 22"/>
          <p:cNvSpPr>
            <a:spLocks noChangeArrowheads="1"/>
          </p:cNvSpPr>
          <p:nvPr/>
        </p:nvSpPr>
        <p:spPr bwMode="auto">
          <a:xfrm>
            <a:off x="2185988" y="4019550"/>
            <a:ext cx="1704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Merchandise inventory</a:t>
            </a:r>
            <a:endParaRPr lang="en-US" dirty="0" smtClean="0">
              <a:solidFill>
                <a:prstClr val="black"/>
              </a:solidFill>
              <a:cs typeface="+mn-cs"/>
            </a:endParaRPr>
          </a:p>
        </p:txBody>
      </p:sp>
      <p:sp>
        <p:nvSpPr>
          <p:cNvPr id="112" name="Rectangle 23"/>
          <p:cNvSpPr>
            <a:spLocks noChangeArrowheads="1"/>
          </p:cNvSpPr>
          <p:nvPr/>
        </p:nvSpPr>
        <p:spPr bwMode="auto">
          <a:xfrm>
            <a:off x="6907213" y="40195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600</a:t>
            </a:r>
            <a:endParaRPr lang="en-US" dirty="0" smtClean="0">
              <a:solidFill>
                <a:prstClr val="black"/>
              </a:solidFill>
              <a:cs typeface="+mn-cs"/>
            </a:endParaRPr>
          </a:p>
        </p:txBody>
      </p:sp>
      <p:sp>
        <p:nvSpPr>
          <p:cNvPr id="8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C1</a:t>
            </a:r>
          </a:p>
        </p:txBody>
      </p:sp>
      <p:sp>
        <p:nvSpPr>
          <p:cNvPr id="86" name="Slide Number Placeholder 85"/>
          <p:cNvSpPr>
            <a:spLocks noGrp="1"/>
          </p:cNvSpPr>
          <p:nvPr>
            <p:ph type="sldNum" sz="quarter" idx="12"/>
          </p:nvPr>
        </p:nvSpPr>
        <p:spPr/>
        <p:txBody>
          <a:bodyPr/>
          <a:lstStyle/>
          <a:p>
            <a:pPr>
              <a:defRPr/>
            </a:pPr>
            <a:fld id="{1E061CD5-14CF-4587-A464-4AFC414444F0}" type="slidenum">
              <a:rPr lang="en-US" smtClean="0"/>
              <a:pPr>
                <a:defRPr/>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fade">
                                      <p:cBhvr>
                                        <p:cTn id="13" dur="500"/>
                                        <p:tgtEl>
                                          <p:spTgt spid="2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4"/>
                                        </p:tgtEl>
                                        <p:attrNameLst>
                                          <p:attrName>style.visibility</p:attrName>
                                        </p:attrNameLst>
                                      </p:cBhvr>
                                      <p:to>
                                        <p:strVal val="visible"/>
                                      </p:to>
                                    </p:set>
                                    <p:animEffect transition="in" filter="fade">
                                      <p:cBhvr>
                                        <p:cTn id="16" dur="500"/>
                                        <p:tgtEl>
                                          <p:spTgt spid="2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2"/>
                                        </p:tgtEl>
                                        <p:attrNameLst>
                                          <p:attrName>style.visibility</p:attrName>
                                        </p:attrNameLst>
                                      </p:cBhvr>
                                      <p:to>
                                        <p:strVal val="visible"/>
                                      </p:to>
                                    </p:set>
                                    <p:animEffect transition="in" filter="fade">
                                      <p:cBhvr>
                                        <p:cTn id="19" dur="500"/>
                                        <p:tgtEl>
                                          <p:spTgt spid="2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500"/>
                                        <p:tgtEl>
                                          <p:spTgt spid="1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9"/>
                                        </p:tgtEl>
                                        <p:attrNameLst>
                                          <p:attrName>style.visibility</p:attrName>
                                        </p:attrNameLst>
                                      </p:cBhvr>
                                      <p:to>
                                        <p:strVal val="visible"/>
                                      </p:to>
                                    </p:set>
                                    <p:animEffect transition="in" filter="fade">
                                      <p:cBhvr>
                                        <p:cTn id="28" dur="500"/>
                                        <p:tgtEl>
                                          <p:spTgt spid="2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3"/>
                                        </p:tgtEl>
                                        <p:attrNameLst>
                                          <p:attrName>style.visibility</p:attrName>
                                        </p:attrNameLst>
                                      </p:cBhvr>
                                      <p:to>
                                        <p:strVal val="visible"/>
                                      </p:to>
                                    </p:set>
                                    <p:animEffect transition="in" filter="fade">
                                      <p:cBhvr>
                                        <p:cTn id="31" dur="500"/>
                                        <p:tgtEl>
                                          <p:spTgt spid="2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500"/>
                                        <p:tgtEl>
                                          <p:spTgt spid="1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44"/>
                                        </p:tgtEl>
                                        <p:attrNameLst>
                                          <p:attrName>style.visibility</p:attrName>
                                        </p:attrNameLst>
                                      </p:cBhvr>
                                      <p:to>
                                        <p:strVal val="visible"/>
                                      </p:to>
                                    </p:set>
                                    <p:animEffect transition="in" filter="fade">
                                      <p:cBhvr>
                                        <p:cTn id="37" dur="500"/>
                                        <p:tgtEl>
                                          <p:spTgt spid="27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2"/>
                                        </p:tgtEl>
                                        <p:attrNameLst>
                                          <p:attrName>style.visibility</p:attrName>
                                        </p:attrNameLst>
                                      </p:cBhvr>
                                      <p:to>
                                        <p:strVal val="visible"/>
                                      </p:to>
                                    </p:set>
                                    <p:animEffect transition="in" filter="fade">
                                      <p:cBhvr>
                                        <p:cTn id="4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258" grpId="0"/>
      <p:bldP spid="259" grpId="0"/>
      <p:bldP spid="262" grpId="0"/>
      <p:bldP spid="263" grpId="0"/>
      <p:bldP spid="264" grpId="0"/>
      <p:bldP spid="2744" grpId="0"/>
      <p:bldP spid="108" grpId="0"/>
      <p:bldP spid="109" grpId="0"/>
      <p:bldP spid="110" grpId="0"/>
      <p:bldP spid="111" grpId="0"/>
      <p:bldP spid="1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2706" name="Rectangle 5"/>
          <p:cNvSpPr>
            <a:spLocks noChangeArrowheads="1"/>
          </p:cNvSpPr>
          <p:nvPr/>
        </p:nvSpPr>
        <p:spPr bwMode="auto">
          <a:xfrm>
            <a:off x="976313" y="2743200"/>
            <a:ext cx="629443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8" name="Rectangle 7"/>
          <p:cNvSpPr>
            <a:spLocks noChangeArrowheads="1"/>
          </p:cNvSpPr>
          <p:nvPr/>
        </p:nvSpPr>
        <p:spPr bwMode="auto">
          <a:xfrm>
            <a:off x="1198563" y="205740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6</a:t>
            </a:r>
            <a:endParaRPr lang="en-US" dirty="0" smtClean="0">
              <a:solidFill>
                <a:prstClr val="black"/>
              </a:solidFill>
              <a:cs typeface="+mn-cs"/>
            </a:endParaRPr>
          </a:p>
        </p:txBody>
      </p:sp>
      <p:sp>
        <p:nvSpPr>
          <p:cNvPr id="2709" name="Rectangle 8"/>
          <p:cNvSpPr>
            <a:spLocks noChangeArrowheads="1"/>
          </p:cNvSpPr>
          <p:nvPr/>
        </p:nvSpPr>
        <p:spPr bwMode="auto">
          <a:xfrm>
            <a:off x="1198563" y="2470150"/>
            <a:ext cx="6048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16</a:t>
            </a:r>
            <a:endParaRPr lang="en-US" dirty="0" smtClean="0">
              <a:solidFill>
                <a:prstClr val="black"/>
              </a:solidFill>
              <a:cs typeface="+mn-cs"/>
            </a:endParaRPr>
          </a:p>
        </p:txBody>
      </p:sp>
      <p:sp>
        <p:nvSpPr>
          <p:cNvPr id="2710" name="Rectangle 9"/>
          <p:cNvSpPr>
            <a:spLocks noChangeArrowheads="1"/>
          </p:cNvSpPr>
          <p:nvPr/>
        </p:nvSpPr>
        <p:spPr bwMode="auto">
          <a:xfrm>
            <a:off x="1258888" y="2763838"/>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2711" name="Rectangle 10"/>
          <p:cNvSpPr>
            <a:spLocks noChangeArrowheads="1"/>
          </p:cNvSpPr>
          <p:nvPr/>
        </p:nvSpPr>
        <p:spPr bwMode="auto">
          <a:xfrm>
            <a:off x="5716588" y="2763838"/>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56" name="Rectangle 11"/>
          <p:cNvSpPr>
            <a:spLocks noChangeArrowheads="1"/>
          </p:cNvSpPr>
          <p:nvPr/>
        </p:nvSpPr>
        <p:spPr bwMode="auto">
          <a:xfrm>
            <a:off x="6584950" y="27638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57" name="Rectangle 12"/>
          <p:cNvSpPr>
            <a:spLocks noChangeArrowheads="1"/>
          </p:cNvSpPr>
          <p:nvPr/>
        </p:nvSpPr>
        <p:spPr bwMode="auto">
          <a:xfrm>
            <a:off x="1217613" y="299085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2</a:t>
            </a:r>
            <a:endParaRPr lang="en-US" dirty="0" smtClean="0">
              <a:solidFill>
                <a:prstClr val="black"/>
              </a:solidFill>
              <a:cs typeface="+mn-cs"/>
            </a:endParaRPr>
          </a:p>
        </p:txBody>
      </p:sp>
      <p:sp>
        <p:nvSpPr>
          <p:cNvPr id="258" name="Rectangle 13"/>
          <p:cNvSpPr>
            <a:spLocks noChangeArrowheads="1"/>
          </p:cNvSpPr>
          <p:nvPr/>
        </p:nvSpPr>
        <p:spPr bwMode="auto">
          <a:xfrm>
            <a:off x="1965325" y="299085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59" name="Rectangle 14"/>
          <p:cNvSpPr>
            <a:spLocks noChangeArrowheads="1"/>
          </p:cNvSpPr>
          <p:nvPr/>
        </p:nvSpPr>
        <p:spPr bwMode="auto">
          <a:xfrm>
            <a:off x="6008688" y="29908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950</a:t>
            </a:r>
            <a:endParaRPr lang="en-US" dirty="0" smtClean="0">
              <a:solidFill>
                <a:prstClr val="black"/>
              </a:solidFill>
              <a:cs typeface="+mn-cs"/>
            </a:endParaRPr>
          </a:p>
        </p:txBody>
      </p:sp>
      <p:sp>
        <p:nvSpPr>
          <p:cNvPr id="262" name="Rectangle 15"/>
          <p:cNvSpPr>
            <a:spLocks noChangeArrowheads="1"/>
          </p:cNvSpPr>
          <p:nvPr/>
        </p:nvSpPr>
        <p:spPr bwMode="auto">
          <a:xfrm>
            <a:off x="1965325" y="3195638"/>
            <a:ext cx="257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Credit card expense ($1,000 x .05)</a:t>
            </a:r>
            <a:endParaRPr lang="en-US" dirty="0" smtClean="0">
              <a:solidFill>
                <a:prstClr val="black"/>
              </a:solidFill>
              <a:cs typeface="+mn-cs"/>
            </a:endParaRPr>
          </a:p>
        </p:txBody>
      </p:sp>
      <p:sp>
        <p:nvSpPr>
          <p:cNvPr id="263" name="Rectangle 16"/>
          <p:cNvSpPr>
            <a:spLocks noChangeArrowheads="1"/>
          </p:cNvSpPr>
          <p:nvPr/>
        </p:nvSpPr>
        <p:spPr bwMode="auto">
          <a:xfrm>
            <a:off x="6100763" y="319563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a:t>
            </a:r>
            <a:endParaRPr lang="en-US" dirty="0" smtClean="0">
              <a:solidFill>
                <a:prstClr val="black"/>
              </a:solidFill>
              <a:cs typeface="+mn-cs"/>
            </a:endParaRPr>
          </a:p>
        </p:txBody>
      </p:sp>
      <p:sp>
        <p:nvSpPr>
          <p:cNvPr id="264" name="Rectangle 17"/>
          <p:cNvSpPr>
            <a:spLocks noChangeArrowheads="1"/>
          </p:cNvSpPr>
          <p:nvPr/>
        </p:nvSpPr>
        <p:spPr bwMode="auto">
          <a:xfrm>
            <a:off x="2185988" y="34020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Sales</a:t>
            </a:r>
            <a:endParaRPr lang="en-US" dirty="0" smtClean="0">
              <a:solidFill>
                <a:prstClr val="black"/>
              </a:solidFill>
              <a:cs typeface="+mn-cs"/>
            </a:endParaRPr>
          </a:p>
        </p:txBody>
      </p:sp>
      <p:sp>
        <p:nvSpPr>
          <p:cNvPr id="2744" name="Rectangle 18"/>
          <p:cNvSpPr>
            <a:spLocks noChangeArrowheads="1"/>
          </p:cNvSpPr>
          <p:nvPr/>
        </p:nvSpPr>
        <p:spPr bwMode="auto">
          <a:xfrm>
            <a:off x="6775450" y="34020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a:t>
            </a:r>
            <a:endParaRPr lang="en-US" dirty="0" smtClean="0">
              <a:solidFill>
                <a:prstClr val="black"/>
              </a:solidFill>
              <a:cs typeface="+mn-cs"/>
            </a:endParaRPr>
          </a:p>
        </p:txBody>
      </p:sp>
      <p:sp>
        <p:nvSpPr>
          <p:cNvPr id="2745" name="Rectangle 19"/>
          <p:cNvSpPr>
            <a:spLocks noChangeArrowheads="1"/>
          </p:cNvSpPr>
          <p:nvPr/>
        </p:nvSpPr>
        <p:spPr bwMode="auto">
          <a:xfrm>
            <a:off x="1217613" y="3814763"/>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2</a:t>
            </a:r>
            <a:endParaRPr lang="en-US" dirty="0" smtClean="0">
              <a:solidFill>
                <a:prstClr val="black"/>
              </a:solidFill>
              <a:cs typeface="+mn-cs"/>
            </a:endParaRPr>
          </a:p>
        </p:txBody>
      </p:sp>
      <p:sp>
        <p:nvSpPr>
          <p:cNvPr id="2746" name="Rectangle 20"/>
          <p:cNvSpPr>
            <a:spLocks noChangeArrowheads="1"/>
          </p:cNvSpPr>
          <p:nvPr/>
        </p:nvSpPr>
        <p:spPr bwMode="auto">
          <a:xfrm>
            <a:off x="1965325" y="3814763"/>
            <a:ext cx="1411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of goods sold</a:t>
            </a:r>
            <a:endParaRPr lang="en-US" dirty="0" smtClean="0">
              <a:solidFill>
                <a:prstClr val="black"/>
              </a:solidFill>
              <a:cs typeface="+mn-cs"/>
            </a:endParaRPr>
          </a:p>
        </p:txBody>
      </p:sp>
      <p:sp>
        <p:nvSpPr>
          <p:cNvPr id="2747" name="Rectangle 21"/>
          <p:cNvSpPr>
            <a:spLocks noChangeArrowheads="1"/>
          </p:cNvSpPr>
          <p:nvPr/>
        </p:nvSpPr>
        <p:spPr bwMode="auto">
          <a:xfrm>
            <a:off x="6008688" y="38147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600</a:t>
            </a:r>
            <a:endParaRPr lang="en-US" dirty="0" smtClean="0">
              <a:solidFill>
                <a:prstClr val="black"/>
              </a:solidFill>
              <a:cs typeface="+mn-cs"/>
            </a:endParaRPr>
          </a:p>
        </p:txBody>
      </p:sp>
      <p:sp>
        <p:nvSpPr>
          <p:cNvPr id="2748" name="Rectangle 22"/>
          <p:cNvSpPr>
            <a:spLocks noChangeArrowheads="1"/>
          </p:cNvSpPr>
          <p:nvPr/>
        </p:nvSpPr>
        <p:spPr bwMode="auto">
          <a:xfrm>
            <a:off x="2185988" y="4019550"/>
            <a:ext cx="1704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Merchandise inventory</a:t>
            </a:r>
            <a:endParaRPr lang="en-US" dirty="0" smtClean="0">
              <a:solidFill>
                <a:prstClr val="black"/>
              </a:solidFill>
              <a:cs typeface="+mn-cs"/>
            </a:endParaRPr>
          </a:p>
        </p:txBody>
      </p:sp>
      <p:sp>
        <p:nvSpPr>
          <p:cNvPr id="2749" name="Rectangle 23"/>
          <p:cNvSpPr>
            <a:spLocks noChangeArrowheads="1"/>
          </p:cNvSpPr>
          <p:nvPr/>
        </p:nvSpPr>
        <p:spPr bwMode="auto">
          <a:xfrm>
            <a:off x="6907213" y="40195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600</a:t>
            </a:r>
            <a:endParaRPr lang="en-US" dirty="0" smtClean="0">
              <a:solidFill>
                <a:prstClr val="black"/>
              </a:solidFill>
              <a:cs typeface="+mn-cs"/>
            </a:endParaRPr>
          </a:p>
        </p:txBody>
      </p:sp>
      <p:sp>
        <p:nvSpPr>
          <p:cNvPr id="2750" name="Rectangle 24"/>
          <p:cNvSpPr>
            <a:spLocks noChangeArrowheads="1"/>
          </p:cNvSpPr>
          <p:nvPr/>
        </p:nvSpPr>
        <p:spPr bwMode="auto">
          <a:xfrm>
            <a:off x="1217613" y="443230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6</a:t>
            </a:r>
            <a:endParaRPr lang="en-US" dirty="0" smtClean="0">
              <a:solidFill>
                <a:prstClr val="black"/>
              </a:solidFill>
              <a:cs typeface="+mn-cs"/>
            </a:endParaRPr>
          </a:p>
        </p:txBody>
      </p:sp>
      <p:sp>
        <p:nvSpPr>
          <p:cNvPr id="2751" name="Rectangle 25"/>
          <p:cNvSpPr>
            <a:spLocks noChangeArrowheads="1"/>
          </p:cNvSpPr>
          <p:nvPr/>
        </p:nvSpPr>
        <p:spPr bwMode="auto">
          <a:xfrm>
            <a:off x="1965325" y="4432300"/>
            <a:ext cx="208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 - VIZA</a:t>
            </a:r>
            <a:endParaRPr lang="en-US" dirty="0" smtClean="0">
              <a:solidFill>
                <a:prstClr val="black"/>
              </a:solidFill>
              <a:cs typeface="+mn-cs"/>
            </a:endParaRPr>
          </a:p>
        </p:txBody>
      </p:sp>
      <p:sp>
        <p:nvSpPr>
          <p:cNvPr id="2752" name="Rectangle 26"/>
          <p:cNvSpPr>
            <a:spLocks noChangeArrowheads="1"/>
          </p:cNvSpPr>
          <p:nvPr/>
        </p:nvSpPr>
        <p:spPr bwMode="auto">
          <a:xfrm>
            <a:off x="6008688" y="44323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388</a:t>
            </a:r>
            <a:endParaRPr lang="en-US" dirty="0" smtClean="0">
              <a:solidFill>
                <a:prstClr val="black"/>
              </a:solidFill>
              <a:cs typeface="+mn-cs"/>
            </a:endParaRPr>
          </a:p>
        </p:txBody>
      </p:sp>
      <p:sp>
        <p:nvSpPr>
          <p:cNvPr id="2753" name="Rectangle 27"/>
          <p:cNvSpPr>
            <a:spLocks noChangeArrowheads="1"/>
          </p:cNvSpPr>
          <p:nvPr/>
        </p:nvSpPr>
        <p:spPr bwMode="auto">
          <a:xfrm>
            <a:off x="1965325" y="4638675"/>
            <a:ext cx="2430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Credit card expense ($400 x .03)</a:t>
            </a:r>
            <a:endParaRPr lang="en-US" dirty="0" smtClean="0">
              <a:solidFill>
                <a:prstClr val="black"/>
              </a:solidFill>
              <a:cs typeface="+mn-cs"/>
            </a:endParaRPr>
          </a:p>
        </p:txBody>
      </p:sp>
      <p:sp>
        <p:nvSpPr>
          <p:cNvPr id="2754" name="Rectangle 28"/>
          <p:cNvSpPr>
            <a:spLocks noChangeArrowheads="1"/>
          </p:cNvSpPr>
          <p:nvPr/>
        </p:nvSpPr>
        <p:spPr bwMode="auto">
          <a:xfrm>
            <a:off x="6100763" y="46386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a:t>
            </a:r>
            <a:endParaRPr lang="en-US" dirty="0" smtClean="0">
              <a:solidFill>
                <a:prstClr val="black"/>
              </a:solidFill>
              <a:cs typeface="+mn-cs"/>
            </a:endParaRPr>
          </a:p>
        </p:txBody>
      </p:sp>
      <p:sp>
        <p:nvSpPr>
          <p:cNvPr id="2755" name="Rectangle 29"/>
          <p:cNvSpPr>
            <a:spLocks noChangeArrowheads="1"/>
          </p:cNvSpPr>
          <p:nvPr/>
        </p:nvSpPr>
        <p:spPr bwMode="auto">
          <a:xfrm>
            <a:off x="2185988" y="48450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Sales</a:t>
            </a:r>
            <a:endParaRPr lang="en-US" dirty="0" smtClean="0">
              <a:solidFill>
                <a:prstClr val="black"/>
              </a:solidFill>
              <a:cs typeface="+mn-cs"/>
            </a:endParaRPr>
          </a:p>
        </p:txBody>
      </p:sp>
      <p:sp>
        <p:nvSpPr>
          <p:cNvPr id="2756" name="Rectangle 30"/>
          <p:cNvSpPr>
            <a:spLocks noChangeArrowheads="1"/>
          </p:cNvSpPr>
          <p:nvPr/>
        </p:nvSpPr>
        <p:spPr bwMode="auto">
          <a:xfrm>
            <a:off x="6907213" y="48450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2757" name="Rectangle 31"/>
          <p:cNvSpPr>
            <a:spLocks noChangeArrowheads="1"/>
          </p:cNvSpPr>
          <p:nvPr/>
        </p:nvSpPr>
        <p:spPr bwMode="auto">
          <a:xfrm>
            <a:off x="1217613" y="5256213"/>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6</a:t>
            </a:r>
            <a:endParaRPr lang="en-US" dirty="0" smtClean="0">
              <a:solidFill>
                <a:prstClr val="black"/>
              </a:solidFill>
              <a:cs typeface="+mn-cs"/>
            </a:endParaRPr>
          </a:p>
        </p:txBody>
      </p:sp>
      <p:sp>
        <p:nvSpPr>
          <p:cNvPr id="2758" name="Rectangle 32"/>
          <p:cNvSpPr>
            <a:spLocks noChangeArrowheads="1"/>
          </p:cNvSpPr>
          <p:nvPr/>
        </p:nvSpPr>
        <p:spPr bwMode="auto">
          <a:xfrm>
            <a:off x="1965325" y="5256213"/>
            <a:ext cx="1411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of goods sold</a:t>
            </a:r>
            <a:endParaRPr lang="en-US" dirty="0" smtClean="0">
              <a:solidFill>
                <a:prstClr val="black"/>
              </a:solidFill>
              <a:cs typeface="+mn-cs"/>
            </a:endParaRPr>
          </a:p>
        </p:txBody>
      </p:sp>
      <p:sp>
        <p:nvSpPr>
          <p:cNvPr id="2759" name="Rectangle 33"/>
          <p:cNvSpPr>
            <a:spLocks noChangeArrowheads="1"/>
          </p:cNvSpPr>
          <p:nvPr/>
        </p:nvSpPr>
        <p:spPr bwMode="auto">
          <a:xfrm>
            <a:off x="6008688" y="52562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a:t>
            </a:r>
            <a:endParaRPr lang="en-US" dirty="0" smtClean="0">
              <a:solidFill>
                <a:prstClr val="black"/>
              </a:solidFill>
              <a:cs typeface="+mn-cs"/>
            </a:endParaRPr>
          </a:p>
        </p:txBody>
      </p:sp>
      <p:sp>
        <p:nvSpPr>
          <p:cNvPr id="2760" name="Rectangle 34"/>
          <p:cNvSpPr>
            <a:spLocks noChangeArrowheads="1"/>
          </p:cNvSpPr>
          <p:nvPr/>
        </p:nvSpPr>
        <p:spPr bwMode="auto">
          <a:xfrm>
            <a:off x="2185988" y="5462588"/>
            <a:ext cx="1704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Merchandise inventory</a:t>
            </a:r>
            <a:endParaRPr lang="en-US" dirty="0" smtClean="0">
              <a:solidFill>
                <a:prstClr val="black"/>
              </a:solidFill>
              <a:cs typeface="+mn-cs"/>
            </a:endParaRPr>
          </a:p>
        </p:txBody>
      </p:sp>
      <p:sp>
        <p:nvSpPr>
          <p:cNvPr id="2761" name="Rectangle 35"/>
          <p:cNvSpPr>
            <a:spLocks noChangeArrowheads="1"/>
          </p:cNvSpPr>
          <p:nvPr/>
        </p:nvSpPr>
        <p:spPr bwMode="auto">
          <a:xfrm>
            <a:off x="6907213" y="54625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a:t>
            </a:r>
            <a:endParaRPr lang="en-US" dirty="0" smtClean="0">
              <a:solidFill>
                <a:prstClr val="black"/>
              </a:solidFill>
              <a:cs typeface="+mn-cs"/>
            </a:endParaRPr>
          </a:p>
        </p:txBody>
      </p:sp>
      <p:sp>
        <p:nvSpPr>
          <p:cNvPr id="2762" name="Rectangle 36"/>
          <p:cNvSpPr>
            <a:spLocks noChangeArrowheads="1"/>
          </p:cNvSpPr>
          <p:nvPr/>
        </p:nvSpPr>
        <p:spPr bwMode="auto">
          <a:xfrm>
            <a:off x="1177925" y="5873750"/>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16</a:t>
            </a:r>
            <a:endParaRPr lang="en-US" dirty="0" smtClean="0">
              <a:solidFill>
                <a:prstClr val="black"/>
              </a:solidFill>
              <a:cs typeface="+mn-cs"/>
            </a:endParaRPr>
          </a:p>
        </p:txBody>
      </p:sp>
      <p:sp>
        <p:nvSpPr>
          <p:cNvPr id="2763" name="Rectangle 37"/>
          <p:cNvSpPr>
            <a:spLocks noChangeArrowheads="1"/>
          </p:cNvSpPr>
          <p:nvPr/>
        </p:nvSpPr>
        <p:spPr bwMode="auto">
          <a:xfrm>
            <a:off x="1965325" y="587375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764" name="Rectangle 38"/>
          <p:cNvSpPr>
            <a:spLocks noChangeArrowheads="1"/>
          </p:cNvSpPr>
          <p:nvPr/>
        </p:nvSpPr>
        <p:spPr bwMode="auto">
          <a:xfrm>
            <a:off x="6008688" y="58737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388</a:t>
            </a:r>
            <a:endParaRPr lang="en-US" dirty="0" smtClean="0">
              <a:solidFill>
                <a:prstClr val="black"/>
              </a:solidFill>
              <a:cs typeface="+mn-cs"/>
            </a:endParaRPr>
          </a:p>
        </p:txBody>
      </p:sp>
      <p:sp>
        <p:nvSpPr>
          <p:cNvPr id="2765" name="Rectangle 39"/>
          <p:cNvSpPr>
            <a:spLocks noChangeArrowheads="1"/>
          </p:cNvSpPr>
          <p:nvPr/>
        </p:nvSpPr>
        <p:spPr bwMode="auto">
          <a:xfrm>
            <a:off x="2236788" y="6080125"/>
            <a:ext cx="2087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 - VIZA</a:t>
            </a:r>
            <a:endParaRPr lang="en-US" dirty="0" smtClean="0">
              <a:solidFill>
                <a:prstClr val="black"/>
              </a:solidFill>
              <a:cs typeface="+mn-cs"/>
            </a:endParaRPr>
          </a:p>
        </p:txBody>
      </p:sp>
      <p:sp>
        <p:nvSpPr>
          <p:cNvPr id="2766" name="Rectangle 40"/>
          <p:cNvSpPr>
            <a:spLocks noChangeArrowheads="1"/>
          </p:cNvSpPr>
          <p:nvPr/>
        </p:nvSpPr>
        <p:spPr bwMode="auto">
          <a:xfrm>
            <a:off x="6907213" y="60801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388</a:t>
            </a:r>
            <a:endParaRPr lang="en-US" dirty="0" smtClean="0">
              <a:solidFill>
                <a:prstClr val="black"/>
              </a:solidFill>
              <a:cs typeface="+mn-cs"/>
            </a:endParaRPr>
          </a:p>
        </p:txBody>
      </p:sp>
      <p:sp>
        <p:nvSpPr>
          <p:cNvPr id="2767" name="Rectangle 41"/>
          <p:cNvSpPr>
            <a:spLocks noChangeArrowheads="1"/>
          </p:cNvSpPr>
          <p:nvPr/>
        </p:nvSpPr>
        <p:spPr bwMode="auto">
          <a:xfrm>
            <a:off x="3084513" y="276383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768" name="Rectangle 42"/>
          <p:cNvSpPr>
            <a:spLocks noChangeArrowheads="1"/>
          </p:cNvSpPr>
          <p:nvPr/>
        </p:nvSpPr>
        <p:spPr bwMode="auto">
          <a:xfrm>
            <a:off x="1016000" y="573088"/>
            <a:ext cx="7353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small retailer allows customers to use two different credit cards in charging purchases. With the AA </a:t>
            </a:r>
            <a:endParaRPr lang="en-US" dirty="0" smtClean="0">
              <a:solidFill>
                <a:prstClr val="black"/>
              </a:solidFill>
              <a:cs typeface="+mn-cs"/>
            </a:endParaRPr>
          </a:p>
        </p:txBody>
      </p:sp>
      <p:sp>
        <p:nvSpPr>
          <p:cNvPr id="2769" name="Rectangle 43"/>
          <p:cNvSpPr>
            <a:spLocks noChangeArrowheads="1"/>
          </p:cNvSpPr>
          <p:nvPr/>
        </p:nvSpPr>
        <p:spPr bwMode="auto">
          <a:xfrm>
            <a:off x="1016000" y="768350"/>
            <a:ext cx="7392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Bank Card, the retailer receives an immediate credit to its account when it deposits sales receipts. AA </a:t>
            </a:r>
            <a:endParaRPr lang="en-US" dirty="0" smtClean="0">
              <a:solidFill>
                <a:prstClr val="black"/>
              </a:solidFill>
              <a:cs typeface="+mn-cs"/>
            </a:endParaRPr>
          </a:p>
        </p:txBody>
      </p:sp>
      <p:sp>
        <p:nvSpPr>
          <p:cNvPr id="2770" name="Rectangle 44"/>
          <p:cNvSpPr>
            <a:spLocks noChangeArrowheads="1"/>
          </p:cNvSpPr>
          <p:nvPr/>
        </p:nvSpPr>
        <p:spPr bwMode="auto">
          <a:xfrm>
            <a:off x="1016000" y="974725"/>
            <a:ext cx="7040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Bank assesses a 5% service charge for credit card sales. The second credit card that the retailer </a:t>
            </a:r>
            <a:endParaRPr lang="en-US" dirty="0" smtClean="0">
              <a:solidFill>
                <a:prstClr val="black"/>
              </a:solidFill>
              <a:cs typeface="+mn-cs"/>
            </a:endParaRPr>
          </a:p>
        </p:txBody>
      </p:sp>
      <p:sp>
        <p:nvSpPr>
          <p:cNvPr id="2771" name="Rectangle 45"/>
          <p:cNvSpPr>
            <a:spLocks noChangeArrowheads="1"/>
          </p:cNvSpPr>
          <p:nvPr/>
        </p:nvSpPr>
        <p:spPr bwMode="auto">
          <a:xfrm>
            <a:off x="1016000" y="1181100"/>
            <a:ext cx="7464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accepts is the VIZA Card. The retailer sends its accumulated receipts to VIZA on a weekly basis and is </a:t>
            </a:r>
            <a:endParaRPr lang="en-US" dirty="0" smtClean="0">
              <a:solidFill>
                <a:prstClr val="black"/>
              </a:solidFill>
              <a:cs typeface="+mn-cs"/>
            </a:endParaRPr>
          </a:p>
        </p:txBody>
      </p:sp>
      <p:sp>
        <p:nvSpPr>
          <p:cNvPr id="2772" name="Rectangle 46"/>
          <p:cNvSpPr>
            <a:spLocks noChangeArrowheads="1"/>
          </p:cNvSpPr>
          <p:nvPr/>
        </p:nvSpPr>
        <p:spPr bwMode="auto">
          <a:xfrm>
            <a:off x="1016000" y="1385888"/>
            <a:ext cx="7089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paid by VIZA about a week later. VIZA assesses a 3% charge on sales for using its card. Prepare </a:t>
            </a:r>
            <a:endParaRPr lang="en-US" dirty="0" smtClean="0">
              <a:solidFill>
                <a:prstClr val="black"/>
              </a:solidFill>
              <a:cs typeface="+mn-cs"/>
            </a:endParaRPr>
          </a:p>
        </p:txBody>
      </p:sp>
      <p:sp>
        <p:nvSpPr>
          <p:cNvPr id="2773" name="Rectangle 47"/>
          <p:cNvSpPr>
            <a:spLocks noChangeArrowheads="1"/>
          </p:cNvSpPr>
          <p:nvPr/>
        </p:nvSpPr>
        <p:spPr bwMode="auto">
          <a:xfrm>
            <a:off x="1016000" y="1592263"/>
            <a:ext cx="71516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journal entries to record the following selected credit card transactions for the retailer. (The retailer </a:t>
            </a:r>
            <a:endParaRPr lang="en-US" dirty="0" smtClean="0">
              <a:solidFill>
                <a:prstClr val="black"/>
              </a:solidFill>
              <a:cs typeface="+mn-cs"/>
            </a:endParaRPr>
          </a:p>
        </p:txBody>
      </p:sp>
      <p:sp>
        <p:nvSpPr>
          <p:cNvPr id="2774" name="Rectangle 48"/>
          <p:cNvSpPr>
            <a:spLocks noChangeArrowheads="1"/>
          </p:cNvSpPr>
          <p:nvPr/>
        </p:nvSpPr>
        <p:spPr bwMode="auto">
          <a:xfrm>
            <a:off x="1016000" y="1798638"/>
            <a:ext cx="41449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uses the perpetual inventory system for recording sales.)</a:t>
            </a:r>
            <a:endParaRPr lang="en-US" dirty="0" smtClean="0">
              <a:solidFill>
                <a:prstClr val="black"/>
              </a:solidFill>
              <a:cs typeface="+mn-cs"/>
            </a:endParaRPr>
          </a:p>
        </p:txBody>
      </p:sp>
      <p:sp>
        <p:nvSpPr>
          <p:cNvPr id="2778" name="Rectangle 52"/>
          <p:cNvSpPr>
            <a:spLocks noChangeArrowheads="1"/>
          </p:cNvSpPr>
          <p:nvPr/>
        </p:nvSpPr>
        <p:spPr bwMode="auto">
          <a:xfrm>
            <a:off x="1914525" y="2057400"/>
            <a:ext cx="4830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Sold merchandise for $400 (that had cost $300) and accepted the </a:t>
            </a:r>
            <a:endParaRPr lang="en-US" dirty="0" smtClean="0">
              <a:solidFill>
                <a:prstClr val="black"/>
              </a:solidFill>
              <a:cs typeface="+mn-cs"/>
            </a:endParaRPr>
          </a:p>
        </p:txBody>
      </p:sp>
      <p:sp>
        <p:nvSpPr>
          <p:cNvPr id="2779" name="Rectangle 53"/>
          <p:cNvSpPr>
            <a:spLocks noChangeArrowheads="1"/>
          </p:cNvSpPr>
          <p:nvPr/>
        </p:nvSpPr>
        <p:spPr bwMode="auto">
          <a:xfrm>
            <a:off x="1914525" y="2254250"/>
            <a:ext cx="1693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customer’s VIZA Card.</a:t>
            </a:r>
            <a:endParaRPr lang="en-US" dirty="0" smtClean="0">
              <a:solidFill>
                <a:prstClr val="black"/>
              </a:solidFill>
              <a:cs typeface="+mn-cs"/>
            </a:endParaRPr>
          </a:p>
        </p:txBody>
      </p:sp>
      <p:sp>
        <p:nvSpPr>
          <p:cNvPr id="2780" name="Rectangle 54"/>
          <p:cNvSpPr>
            <a:spLocks noChangeArrowheads="1"/>
          </p:cNvSpPr>
          <p:nvPr/>
        </p:nvSpPr>
        <p:spPr bwMode="auto">
          <a:xfrm>
            <a:off x="1914525" y="2470150"/>
            <a:ext cx="5254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Received VIZA’s check for the January 6 billing, less the service charge.</a:t>
            </a:r>
            <a:endParaRPr lang="en-US" dirty="0" smtClean="0">
              <a:solidFill>
                <a:prstClr val="black"/>
              </a:solidFill>
              <a:cs typeface="+mn-cs"/>
            </a:endParaRPr>
          </a:p>
        </p:txBody>
      </p:sp>
      <p:sp>
        <p:nvSpPr>
          <p:cNvPr id="2781" name="Rectangle 55"/>
          <p:cNvSpPr>
            <a:spLocks noChangeArrowheads="1"/>
          </p:cNvSpPr>
          <p:nvPr/>
        </p:nvSpPr>
        <p:spPr bwMode="auto">
          <a:xfrm>
            <a:off x="966788" y="27320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2" name="Line 56"/>
          <p:cNvSpPr>
            <a:spLocks noChangeShapeType="1"/>
          </p:cNvSpPr>
          <p:nvPr/>
        </p:nvSpPr>
        <p:spPr bwMode="auto">
          <a:xfrm>
            <a:off x="1873250" y="2752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3" name="Rectangle 57"/>
          <p:cNvSpPr>
            <a:spLocks noChangeArrowheads="1"/>
          </p:cNvSpPr>
          <p:nvPr/>
        </p:nvSpPr>
        <p:spPr bwMode="auto">
          <a:xfrm>
            <a:off x="1873250" y="27527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4" name="Line 58"/>
          <p:cNvSpPr>
            <a:spLocks noChangeShapeType="1"/>
          </p:cNvSpPr>
          <p:nvPr/>
        </p:nvSpPr>
        <p:spPr bwMode="auto">
          <a:xfrm>
            <a:off x="5464175" y="2752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5" name="Rectangle 59"/>
          <p:cNvSpPr>
            <a:spLocks noChangeArrowheads="1"/>
          </p:cNvSpPr>
          <p:nvPr/>
        </p:nvSpPr>
        <p:spPr bwMode="auto">
          <a:xfrm>
            <a:off x="5464175" y="27527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6" name="Line 60"/>
          <p:cNvSpPr>
            <a:spLocks noChangeShapeType="1"/>
          </p:cNvSpPr>
          <p:nvPr/>
        </p:nvSpPr>
        <p:spPr bwMode="auto">
          <a:xfrm>
            <a:off x="6362700" y="2752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7" name="Rectangle 61"/>
          <p:cNvSpPr>
            <a:spLocks noChangeArrowheads="1"/>
          </p:cNvSpPr>
          <p:nvPr/>
        </p:nvSpPr>
        <p:spPr bwMode="auto">
          <a:xfrm>
            <a:off x="6362700" y="27527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8" name="Rectangle 62"/>
          <p:cNvSpPr>
            <a:spLocks noChangeArrowheads="1"/>
          </p:cNvSpPr>
          <p:nvPr/>
        </p:nvSpPr>
        <p:spPr bwMode="auto">
          <a:xfrm>
            <a:off x="7250113" y="275272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9" name="Line 63"/>
          <p:cNvSpPr>
            <a:spLocks noChangeShapeType="1"/>
          </p:cNvSpPr>
          <p:nvPr/>
        </p:nvSpPr>
        <p:spPr bwMode="auto">
          <a:xfrm>
            <a:off x="976313"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0" name="Rectangle 64"/>
          <p:cNvSpPr>
            <a:spLocks noChangeArrowheads="1"/>
          </p:cNvSpPr>
          <p:nvPr/>
        </p:nvSpPr>
        <p:spPr bwMode="auto">
          <a:xfrm>
            <a:off x="976313" y="2979738"/>
            <a:ext cx="9525"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1" name="Line 65"/>
          <p:cNvSpPr>
            <a:spLocks noChangeShapeType="1"/>
          </p:cNvSpPr>
          <p:nvPr/>
        </p:nvSpPr>
        <p:spPr bwMode="auto">
          <a:xfrm>
            <a:off x="1873250"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2" name="Rectangle 66"/>
          <p:cNvSpPr>
            <a:spLocks noChangeArrowheads="1"/>
          </p:cNvSpPr>
          <p:nvPr/>
        </p:nvSpPr>
        <p:spPr bwMode="auto">
          <a:xfrm>
            <a:off x="1873250" y="2979738"/>
            <a:ext cx="11113"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3" name="Line 67"/>
          <p:cNvSpPr>
            <a:spLocks noChangeShapeType="1"/>
          </p:cNvSpPr>
          <p:nvPr/>
        </p:nvSpPr>
        <p:spPr bwMode="auto">
          <a:xfrm>
            <a:off x="5464175"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4" name="Rectangle 68"/>
          <p:cNvSpPr>
            <a:spLocks noChangeArrowheads="1"/>
          </p:cNvSpPr>
          <p:nvPr/>
        </p:nvSpPr>
        <p:spPr bwMode="auto">
          <a:xfrm>
            <a:off x="5464175" y="2979738"/>
            <a:ext cx="11113"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5" name="Line 69"/>
          <p:cNvSpPr>
            <a:spLocks noChangeShapeType="1"/>
          </p:cNvSpPr>
          <p:nvPr/>
        </p:nvSpPr>
        <p:spPr bwMode="auto">
          <a:xfrm>
            <a:off x="6362700"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6" name="Rectangle 70"/>
          <p:cNvSpPr>
            <a:spLocks noChangeArrowheads="1"/>
          </p:cNvSpPr>
          <p:nvPr/>
        </p:nvSpPr>
        <p:spPr bwMode="auto">
          <a:xfrm>
            <a:off x="6362700" y="2979738"/>
            <a:ext cx="9525"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7" name="Line 71"/>
          <p:cNvSpPr>
            <a:spLocks noChangeShapeType="1"/>
          </p:cNvSpPr>
          <p:nvPr/>
        </p:nvSpPr>
        <p:spPr bwMode="auto">
          <a:xfrm>
            <a:off x="7259638"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8" name="Rectangle 72"/>
          <p:cNvSpPr>
            <a:spLocks noChangeArrowheads="1"/>
          </p:cNvSpPr>
          <p:nvPr/>
        </p:nvSpPr>
        <p:spPr bwMode="auto">
          <a:xfrm>
            <a:off x="7259638" y="2979738"/>
            <a:ext cx="11112"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9" name="Rectangle 73"/>
          <p:cNvSpPr>
            <a:spLocks noChangeArrowheads="1"/>
          </p:cNvSpPr>
          <p:nvPr/>
        </p:nvSpPr>
        <p:spPr bwMode="auto">
          <a:xfrm>
            <a:off x="985838" y="2732088"/>
            <a:ext cx="62849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0" name="Rectangle 74"/>
          <p:cNvSpPr>
            <a:spLocks noChangeArrowheads="1"/>
          </p:cNvSpPr>
          <p:nvPr/>
        </p:nvSpPr>
        <p:spPr bwMode="auto">
          <a:xfrm>
            <a:off x="985838" y="2959100"/>
            <a:ext cx="62849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1" name="Line 75"/>
          <p:cNvSpPr>
            <a:spLocks noChangeShapeType="1"/>
          </p:cNvSpPr>
          <p:nvPr/>
        </p:nvSpPr>
        <p:spPr bwMode="auto">
          <a:xfrm>
            <a:off x="985838" y="31750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2" name="Rectangle 76"/>
          <p:cNvSpPr>
            <a:spLocks noChangeArrowheads="1"/>
          </p:cNvSpPr>
          <p:nvPr/>
        </p:nvSpPr>
        <p:spPr bwMode="auto">
          <a:xfrm>
            <a:off x="985838" y="317500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3" name="Line 77"/>
          <p:cNvSpPr>
            <a:spLocks noChangeShapeType="1"/>
          </p:cNvSpPr>
          <p:nvPr/>
        </p:nvSpPr>
        <p:spPr bwMode="auto">
          <a:xfrm>
            <a:off x="985838" y="33813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4" name="Rectangle 78"/>
          <p:cNvSpPr>
            <a:spLocks noChangeArrowheads="1"/>
          </p:cNvSpPr>
          <p:nvPr/>
        </p:nvSpPr>
        <p:spPr bwMode="auto">
          <a:xfrm>
            <a:off x="985838" y="338137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5" name="Line 79"/>
          <p:cNvSpPr>
            <a:spLocks noChangeShapeType="1"/>
          </p:cNvSpPr>
          <p:nvPr/>
        </p:nvSpPr>
        <p:spPr bwMode="auto">
          <a:xfrm>
            <a:off x="985838" y="35877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6" name="Rectangle 80"/>
          <p:cNvSpPr>
            <a:spLocks noChangeArrowheads="1"/>
          </p:cNvSpPr>
          <p:nvPr/>
        </p:nvSpPr>
        <p:spPr bwMode="auto">
          <a:xfrm>
            <a:off x="985838" y="35877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7" name="Line 81"/>
          <p:cNvSpPr>
            <a:spLocks noChangeShapeType="1"/>
          </p:cNvSpPr>
          <p:nvPr/>
        </p:nvSpPr>
        <p:spPr bwMode="auto">
          <a:xfrm>
            <a:off x="985838" y="37941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8" name="Rectangle 82"/>
          <p:cNvSpPr>
            <a:spLocks noChangeArrowheads="1"/>
          </p:cNvSpPr>
          <p:nvPr/>
        </p:nvSpPr>
        <p:spPr bwMode="auto">
          <a:xfrm>
            <a:off x="985838" y="379412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9" name="Line 83"/>
          <p:cNvSpPr>
            <a:spLocks noChangeShapeType="1"/>
          </p:cNvSpPr>
          <p:nvPr/>
        </p:nvSpPr>
        <p:spPr bwMode="auto">
          <a:xfrm>
            <a:off x="985838" y="40005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0" name="Rectangle 84"/>
          <p:cNvSpPr>
            <a:spLocks noChangeArrowheads="1"/>
          </p:cNvSpPr>
          <p:nvPr/>
        </p:nvSpPr>
        <p:spPr bwMode="auto">
          <a:xfrm>
            <a:off x="985838" y="400050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1" name="Line 85"/>
          <p:cNvSpPr>
            <a:spLocks noChangeShapeType="1"/>
          </p:cNvSpPr>
          <p:nvPr/>
        </p:nvSpPr>
        <p:spPr bwMode="auto">
          <a:xfrm>
            <a:off x="985838" y="420528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2" name="Rectangle 86"/>
          <p:cNvSpPr>
            <a:spLocks noChangeArrowheads="1"/>
          </p:cNvSpPr>
          <p:nvPr/>
        </p:nvSpPr>
        <p:spPr bwMode="auto">
          <a:xfrm>
            <a:off x="985838" y="4205288"/>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3" name="Line 87"/>
          <p:cNvSpPr>
            <a:spLocks noChangeShapeType="1"/>
          </p:cNvSpPr>
          <p:nvPr/>
        </p:nvSpPr>
        <p:spPr bwMode="auto">
          <a:xfrm>
            <a:off x="985838" y="441166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4" name="Rectangle 88"/>
          <p:cNvSpPr>
            <a:spLocks noChangeArrowheads="1"/>
          </p:cNvSpPr>
          <p:nvPr/>
        </p:nvSpPr>
        <p:spPr bwMode="auto">
          <a:xfrm>
            <a:off x="985838" y="441166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5" name="Line 89"/>
          <p:cNvSpPr>
            <a:spLocks noChangeShapeType="1"/>
          </p:cNvSpPr>
          <p:nvPr/>
        </p:nvSpPr>
        <p:spPr bwMode="auto">
          <a:xfrm>
            <a:off x="985838" y="461803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6" name="Rectangle 90"/>
          <p:cNvSpPr>
            <a:spLocks noChangeArrowheads="1"/>
          </p:cNvSpPr>
          <p:nvPr/>
        </p:nvSpPr>
        <p:spPr bwMode="auto">
          <a:xfrm>
            <a:off x="985838" y="4618038"/>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7" name="Line 91"/>
          <p:cNvSpPr>
            <a:spLocks noChangeShapeType="1"/>
          </p:cNvSpPr>
          <p:nvPr/>
        </p:nvSpPr>
        <p:spPr bwMode="auto">
          <a:xfrm>
            <a:off x="985838" y="482441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8" name="Rectangle 92"/>
          <p:cNvSpPr>
            <a:spLocks noChangeArrowheads="1"/>
          </p:cNvSpPr>
          <p:nvPr/>
        </p:nvSpPr>
        <p:spPr bwMode="auto">
          <a:xfrm>
            <a:off x="985838" y="4824413"/>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9" name="Line 93"/>
          <p:cNvSpPr>
            <a:spLocks noChangeShapeType="1"/>
          </p:cNvSpPr>
          <p:nvPr/>
        </p:nvSpPr>
        <p:spPr bwMode="auto">
          <a:xfrm>
            <a:off x="985838" y="50292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0" name="Rectangle 94"/>
          <p:cNvSpPr>
            <a:spLocks noChangeArrowheads="1"/>
          </p:cNvSpPr>
          <p:nvPr/>
        </p:nvSpPr>
        <p:spPr bwMode="auto">
          <a:xfrm>
            <a:off x="985838" y="502920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1" name="Line 95"/>
          <p:cNvSpPr>
            <a:spLocks noChangeShapeType="1"/>
          </p:cNvSpPr>
          <p:nvPr/>
        </p:nvSpPr>
        <p:spPr bwMode="auto">
          <a:xfrm>
            <a:off x="985838" y="52355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2" name="Rectangle 96"/>
          <p:cNvSpPr>
            <a:spLocks noChangeArrowheads="1"/>
          </p:cNvSpPr>
          <p:nvPr/>
        </p:nvSpPr>
        <p:spPr bwMode="auto">
          <a:xfrm>
            <a:off x="985838" y="523557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3" name="Line 97"/>
          <p:cNvSpPr>
            <a:spLocks noChangeShapeType="1"/>
          </p:cNvSpPr>
          <p:nvPr/>
        </p:nvSpPr>
        <p:spPr bwMode="auto">
          <a:xfrm>
            <a:off x="985838" y="54419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4" name="Rectangle 98"/>
          <p:cNvSpPr>
            <a:spLocks noChangeArrowheads="1"/>
          </p:cNvSpPr>
          <p:nvPr/>
        </p:nvSpPr>
        <p:spPr bwMode="auto">
          <a:xfrm>
            <a:off x="985838" y="54419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5" name="Line 99"/>
          <p:cNvSpPr>
            <a:spLocks noChangeShapeType="1"/>
          </p:cNvSpPr>
          <p:nvPr/>
        </p:nvSpPr>
        <p:spPr bwMode="auto">
          <a:xfrm>
            <a:off x="985838" y="56483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6" name="Rectangle 100"/>
          <p:cNvSpPr>
            <a:spLocks noChangeArrowheads="1"/>
          </p:cNvSpPr>
          <p:nvPr/>
        </p:nvSpPr>
        <p:spPr bwMode="auto">
          <a:xfrm>
            <a:off x="985838" y="564832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7" name="Line 101"/>
          <p:cNvSpPr>
            <a:spLocks noChangeShapeType="1"/>
          </p:cNvSpPr>
          <p:nvPr/>
        </p:nvSpPr>
        <p:spPr bwMode="auto">
          <a:xfrm>
            <a:off x="985838" y="585311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8" name="Rectangle 102"/>
          <p:cNvSpPr>
            <a:spLocks noChangeArrowheads="1"/>
          </p:cNvSpPr>
          <p:nvPr/>
        </p:nvSpPr>
        <p:spPr bwMode="auto">
          <a:xfrm>
            <a:off x="985838" y="585311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9" name="Line 103"/>
          <p:cNvSpPr>
            <a:spLocks noChangeShapeType="1"/>
          </p:cNvSpPr>
          <p:nvPr/>
        </p:nvSpPr>
        <p:spPr bwMode="auto">
          <a:xfrm>
            <a:off x="985838" y="605948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0" name="Rectangle 104"/>
          <p:cNvSpPr>
            <a:spLocks noChangeArrowheads="1"/>
          </p:cNvSpPr>
          <p:nvPr/>
        </p:nvSpPr>
        <p:spPr bwMode="auto">
          <a:xfrm>
            <a:off x="985838" y="6059488"/>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1" name="Line 105"/>
          <p:cNvSpPr>
            <a:spLocks noChangeShapeType="1"/>
          </p:cNvSpPr>
          <p:nvPr/>
        </p:nvSpPr>
        <p:spPr bwMode="auto">
          <a:xfrm>
            <a:off x="985838" y="626586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2" name="Rectangle 106"/>
          <p:cNvSpPr>
            <a:spLocks noChangeArrowheads="1"/>
          </p:cNvSpPr>
          <p:nvPr/>
        </p:nvSpPr>
        <p:spPr bwMode="auto">
          <a:xfrm>
            <a:off x="985838" y="626586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3" name="Line 107"/>
          <p:cNvSpPr>
            <a:spLocks noChangeShapeType="1"/>
          </p:cNvSpPr>
          <p:nvPr/>
        </p:nvSpPr>
        <p:spPr bwMode="auto">
          <a:xfrm>
            <a:off x="985838" y="647223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4" name="Rectangle 108"/>
          <p:cNvSpPr>
            <a:spLocks noChangeArrowheads="1"/>
          </p:cNvSpPr>
          <p:nvPr/>
        </p:nvSpPr>
        <p:spPr bwMode="auto">
          <a:xfrm>
            <a:off x="985838" y="6472238"/>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C1</a:t>
            </a:r>
          </a:p>
        </p:txBody>
      </p:sp>
      <p:sp>
        <p:nvSpPr>
          <p:cNvPr id="104" name="Slide Number Placeholder 103"/>
          <p:cNvSpPr>
            <a:spLocks noGrp="1"/>
          </p:cNvSpPr>
          <p:nvPr>
            <p:ph type="sldNum" sz="quarter" idx="12"/>
          </p:nvPr>
        </p:nvSpPr>
        <p:spPr/>
        <p:txBody>
          <a:bodyPr/>
          <a:lstStyle/>
          <a:p>
            <a:pPr>
              <a:defRPr/>
            </a:pPr>
            <a:fld id="{1E061CD5-14CF-4587-A464-4AFC414444F0}" type="slidenum">
              <a:rPr lang="en-US" smtClean="0"/>
              <a:pPr>
                <a:defRPr/>
              </a:pPr>
              <a:t>21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50"/>
                                        </p:tgtEl>
                                        <p:attrNameLst>
                                          <p:attrName>style.visibility</p:attrName>
                                        </p:attrNameLst>
                                      </p:cBhvr>
                                      <p:to>
                                        <p:strVal val="visible"/>
                                      </p:to>
                                    </p:set>
                                    <p:animEffect transition="in" filter="fade">
                                      <p:cBhvr>
                                        <p:cTn id="7" dur="500"/>
                                        <p:tgtEl>
                                          <p:spTgt spid="27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55"/>
                                        </p:tgtEl>
                                        <p:attrNameLst>
                                          <p:attrName>style.visibility</p:attrName>
                                        </p:attrNameLst>
                                      </p:cBhvr>
                                      <p:to>
                                        <p:strVal val="visible"/>
                                      </p:to>
                                    </p:set>
                                    <p:animEffect transition="in" filter="fade">
                                      <p:cBhvr>
                                        <p:cTn id="10" dur="500"/>
                                        <p:tgtEl>
                                          <p:spTgt spid="27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56"/>
                                        </p:tgtEl>
                                        <p:attrNameLst>
                                          <p:attrName>style.visibility</p:attrName>
                                        </p:attrNameLst>
                                      </p:cBhvr>
                                      <p:to>
                                        <p:strVal val="visible"/>
                                      </p:to>
                                    </p:set>
                                    <p:animEffect transition="in" filter="fade">
                                      <p:cBhvr>
                                        <p:cTn id="13" dur="500"/>
                                        <p:tgtEl>
                                          <p:spTgt spid="27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53"/>
                                        </p:tgtEl>
                                        <p:attrNameLst>
                                          <p:attrName>style.visibility</p:attrName>
                                        </p:attrNameLst>
                                      </p:cBhvr>
                                      <p:to>
                                        <p:strVal val="visible"/>
                                      </p:to>
                                    </p:set>
                                    <p:animEffect transition="in" filter="fade">
                                      <p:cBhvr>
                                        <p:cTn id="16" dur="500"/>
                                        <p:tgtEl>
                                          <p:spTgt spid="27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54"/>
                                        </p:tgtEl>
                                        <p:attrNameLst>
                                          <p:attrName>style.visibility</p:attrName>
                                        </p:attrNameLst>
                                      </p:cBhvr>
                                      <p:to>
                                        <p:strVal val="visible"/>
                                      </p:to>
                                    </p:set>
                                    <p:animEffect transition="in" filter="fade">
                                      <p:cBhvr>
                                        <p:cTn id="19" dur="500"/>
                                        <p:tgtEl>
                                          <p:spTgt spid="275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51"/>
                                        </p:tgtEl>
                                        <p:attrNameLst>
                                          <p:attrName>style.visibility</p:attrName>
                                        </p:attrNameLst>
                                      </p:cBhvr>
                                      <p:to>
                                        <p:strVal val="visible"/>
                                      </p:to>
                                    </p:set>
                                    <p:animEffect transition="in" filter="fade">
                                      <p:cBhvr>
                                        <p:cTn id="22" dur="500"/>
                                        <p:tgtEl>
                                          <p:spTgt spid="27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52"/>
                                        </p:tgtEl>
                                        <p:attrNameLst>
                                          <p:attrName>style.visibility</p:attrName>
                                        </p:attrNameLst>
                                      </p:cBhvr>
                                      <p:to>
                                        <p:strVal val="visible"/>
                                      </p:to>
                                    </p:set>
                                    <p:animEffect transition="in" filter="fade">
                                      <p:cBhvr>
                                        <p:cTn id="25" dur="500"/>
                                        <p:tgtEl>
                                          <p:spTgt spid="27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57"/>
                                        </p:tgtEl>
                                        <p:attrNameLst>
                                          <p:attrName>style.visibility</p:attrName>
                                        </p:attrNameLst>
                                      </p:cBhvr>
                                      <p:to>
                                        <p:strVal val="visible"/>
                                      </p:to>
                                    </p:set>
                                    <p:animEffect transition="in" filter="fade">
                                      <p:cBhvr>
                                        <p:cTn id="28" dur="500"/>
                                        <p:tgtEl>
                                          <p:spTgt spid="27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58"/>
                                        </p:tgtEl>
                                        <p:attrNameLst>
                                          <p:attrName>style.visibility</p:attrName>
                                        </p:attrNameLst>
                                      </p:cBhvr>
                                      <p:to>
                                        <p:strVal val="visible"/>
                                      </p:to>
                                    </p:set>
                                    <p:animEffect transition="in" filter="fade">
                                      <p:cBhvr>
                                        <p:cTn id="31" dur="500"/>
                                        <p:tgtEl>
                                          <p:spTgt spid="27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59"/>
                                        </p:tgtEl>
                                        <p:attrNameLst>
                                          <p:attrName>style.visibility</p:attrName>
                                        </p:attrNameLst>
                                      </p:cBhvr>
                                      <p:to>
                                        <p:strVal val="visible"/>
                                      </p:to>
                                    </p:set>
                                    <p:animEffect transition="in" filter="fade">
                                      <p:cBhvr>
                                        <p:cTn id="34" dur="500"/>
                                        <p:tgtEl>
                                          <p:spTgt spid="275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60"/>
                                        </p:tgtEl>
                                        <p:attrNameLst>
                                          <p:attrName>style.visibility</p:attrName>
                                        </p:attrNameLst>
                                      </p:cBhvr>
                                      <p:to>
                                        <p:strVal val="visible"/>
                                      </p:to>
                                    </p:set>
                                    <p:animEffect transition="in" filter="fade">
                                      <p:cBhvr>
                                        <p:cTn id="37" dur="500"/>
                                        <p:tgtEl>
                                          <p:spTgt spid="27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61"/>
                                        </p:tgtEl>
                                        <p:attrNameLst>
                                          <p:attrName>style.visibility</p:attrName>
                                        </p:attrNameLst>
                                      </p:cBhvr>
                                      <p:to>
                                        <p:strVal val="visible"/>
                                      </p:to>
                                    </p:set>
                                    <p:animEffect transition="in" filter="fade">
                                      <p:cBhvr>
                                        <p:cTn id="40" dur="500"/>
                                        <p:tgtEl>
                                          <p:spTgt spid="276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09"/>
                                        </p:tgtEl>
                                        <p:attrNameLst>
                                          <p:attrName>style.visibility</p:attrName>
                                        </p:attrNameLst>
                                      </p:cBhvr>
                                      <p:to>
                                        <p:strVal val="visible"/>
                                      </p:to>
                                    </p:set>
                                    <p:animEffect transition="in" filter="fade">
                                      <p:cBhvr>
                                        <p:cTn id="45" dur="500"/>
                                        <p:tgtEl>
                                          <p:spTgt spid="270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80"/>
                                        </p:tgtEl>
                                        <p:attrNameLst>
                                          <p:attrName>style.visibility</p:attrName>
                                        </p:attrNameLst>
                                      </p:cBhvr>
                                      <p:to>
                                        <p:strVal val="visible"/>
                                      </p:to>
                                    </p:set>
                                    <p:animEffect transition="in" filter="fade">
                                      <p:cBhvr>
                                        <p:cTn id="48" dur="500"/>
                                        <p:tgtEl>
                                          <p:spTgt spid="278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63"/>
                                        </p:tgtEl>
                                        <p:attrNameLst>
                                          <p:attrName>style.visibility</p:attrName>
                                        </p:attrNameLst>
                                      </p:cBhvr>
                                      <p:to>
                                        <p:strVal val="visible"/>
                                      </p:to>
                                    </p:set>
                                    <p:animEffect transition="in" filter="fade">
                                      <p:cBhvr>
                                        <p:cTn id="53" dur="500"/>
                                        <p:tgtEl>
                                          <p:spTgt spid="276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62"/>
                                        </p:tgtEl>
                                        <p:attrNameLst>
                                          <p:attrName>style.visibility</p:attrName>
                                        </p:attrNameLst>
                                      </p:cBhvr>
                                      <p:to>
                                        <p:strVal val="visible"/>
                                      </p:to>
                                    </p:set>
                                    <p:animEffect transition="in" filter="fade">
                                      <p:cBhvr>
                                        <p:cTn id="56" dur="500"/>
                                        <p:tgtEl>
                                          <p:spTgt spid="27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65"/>
                                        </p:tgtEl>
                                        <p:attrNameLst>
                                          <p:attrName>style.visibility</p:attrName>
                                        </p:attrNameLst>
                                      </p:cBhvr>
                                      <p:to>
                                        <p:strVal val="visible"/>
                                      </p:to>
                                    </p:set>
                                    <p:animEffect transition="in" filter="fade">
                                      <p:cBhvr>
                                        <p:cTn id="59" dur="500"/>
                                        <p:tgtEl>
                                          <p:spTgt spid="27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64"/>
                                        </p:tgtEl>
                                        <p:attrNameLst>
                                          <p:attrName>style.visibility</p:attrName>
                                        </p:attrNameLst>
                                      </p:cBhvr>
                                      <p:to>
                                        <p:strVal val="visible"/>
                                      </p:to>
                                    </p:set>
                                    <p:animEffect transition="in" filter="fade">
                                      <p:cBhvr>
                                        <p:cTn id="62" dur="500"/>
                                        <p:tgtEl>
                                          <p:spTgt spid="27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66"/>
                                        </p:tgtEl>
                                        <p:attrNameLst>
                                          <p:attrName>style.visibility</p:attrName>
                                        </p:attrNameLst>
                                      </p:cBhvr>
                                      <p:to>
                                        <p:strVal val="visible"/>
                                      </p:to>
                                    </p:set>
                                    <p:animEffect transition="in" filter="fade">
                                      <p:cBhvr>
                                        <p:cTn id="65" dur="500"/>
                                        <p:tgtEl>
                                          <p:spTgt spid="2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9" grpId="0"/>
      <p:bldP spid="2750" grpId="0"/>
      <p:bldP spid="2751" grpId="0"/>
      <p:bldP spid="2752" grpId="0"/>
      <p:bldP spid="2753" grpId="0"/>
      <p:bldP spid="2754" grpId="0"/>
      <p:bldP spid="2755" grpId="0"/>
      <p:bldP spid="2756" grpId="0"/>
      <p:bldP spid="2757" grpId="0"/>
      <p:bldP spid="2758" grpId="0"/>
      <p:bldP spid="2759" grpId="0"/>
      <p:bldP spid="2760" grpId="0"/>
      <p:bldP spid="2761" grpId="0"/>
      <p:bldP spid="2762" grpId="0"/>
      <p:bldP spid="2763" grpId="0"/>
      <p:bldP spid="2764" grpId="0"/>
      <p:bldP spid="2765" grpId="0"/>
      <p:bldP spid="2766" grpId="0"/>
      <p:bldP spid="27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381000" y="1828800"/>
            <a:ext cx="83058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latin typeface="Algerian" pitchFamily="82" charset="0"/>
                <a:cs typeface="Arial" pitchFamily="34" charset="0"/>
              </a:rPr>
              <a:t>Valuing Accounts Receivable—</a:t>
            </a:r>
            <a:r>
              <a:rPr lang="en-US" sz="6000" b="1" dirty="0" smtClean="0">
                <a:solidFill>
                  <a:srgbClr val="FF0000"/>
                </a:solidFill>
                <a:latin typeface="Algerian" pitchFamily="82" charset="0"/>
                <a:cs typeface="Arial" pitchFamily="34" charset="0"/>
              </a:rPr>
              <a:t>Direct Write-Off</a:t>
            </a:r>
            <a:r>
              <a:rPr lang="en-US" sz="6000" b="1" dirty="0" smtClean="0">
                <a:latin typeface="Algerian" pitchFamily="82" charset="0"/>
                <a:cs typeface="Arial" pitchFamily="34" charset="0"/>
              </a:rPr>
              <a:t> Method </a:t>
            </a:r>
            <a:r>
              <a:rPr lang="en-US" altLang="en-US" sz="6000" b="1" dirty="0" smtClean="0">
                <a:latin typeface="Arial" pitchFamily="34" charset="0"/>
                <a:cs typeface="Arial" pitchFamily="34" charset="0"/>
              </a:rPr>
              <a:t/>
            </a:r>
            <a:br>
              <a:rPr lang="en-US" altLang="en-US" sz="6000" b="1" dirty="0" smtClean="0">
                <a:latin typeface="Arial" pitchFamily="34" charset="0"/>
                <a:cs typeface="Arial" pitchFamily="34" charset="0"/>
              </a:rPr>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22</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50976" y="19812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50976" y="4953000"/>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a:xfrm>
            <a:off x="457200" y="457200"/>
            <a:ext cx="8229600" cy="1066800"/>
          </a:xfrm>
        </p:spPr>
        <p:txBody>
          <a:bodyPr/>
          <a:lstStyle/>
          <a:p>
            <a:r>
              <a:rPr lang="en-US" altLang="en-US" b="1" dirty="0" smtClean="0"/>
              <a:t>Valuing Accounts Receivable</a:t>
            </a: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23</a:t>
            </a:fld>
            <a:endParaRPr lang="en-US" dirty="0"/>
          </a:p>
        </p:txBody>
      </p:sp>
      <p:sp>
        <p:nvSpPr>
          <p:cNvPr id="1946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P1</a:t>
            </a:r>
          </a:p>
        </p:txBody>
      </p:sp>
      <p:sp>
        <p:nvSpPr>
          <p:cNvPr id="7" name="Rectangle 6"/>
          <p:cNvSpPr/>
          <p:nvPr/>
        </p:nvSpPr>
        <p:spPr>
          <a:xfrm>
            <a:off x="1450848" y="3523116"/>
            <a:ext cx="5791200" cy="2677656"/>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nSpc>
                <a:spcPct val="150000"/>
              </a:lnSpc>
              <a:buFont typeface="Wingdings" pitchFamily="-108" charset="2"/>
              <a:buNone/>
              <a:defRPr/>
            </a:pPr>
            <a:r>
              <a:rPr lang="en-US" sz="2800" b="1" dirty="0"/>
              <a:t>There are two methods of accounting for bad debts:</a:t>
            </a:r>
          </a:p>
          <a:p>
            <a:pPr lvl="1">
              <a:lnSpc>
                <a:spcPct val="150000"/>
              </a:lnSpc>
              <a:buClr>
                <a:schemeClr val="accent2">
                  <a:lumMod val="50000"/>
                </a:schemeClr>
              </a:buClr>
              <a:buFont typeface="Arial" pitchFamily="34" charset="0"/>
              <a:buChar char="•"/>
              <a:defRPr/>
            </a:pPr>
            <a:r>
              <a:rPr lang="en-US" sz="2800" b="1" dirty="0">
                <a:solidFill>
                  <a:srgbClr val="FF0000"/>
                </a:solidFill>
              </a:rPr>
              <a:t>Direct Write-Off </a:t>
            </a:r>
            <a:r>
              <a:rPr lang="en-US" sz="2800" b="1" dirty="0"/>
              <a:t>Method</a:t>
            </a:r>
          </a:p>
          <a:p>
            <a:pPr lvl="1">
              <a:lnSpc>
                <a:spcPct val="150000"/>
              </a:lnSpc>
              <a:buClr>
                <a:schemeClr val="accent2">
                  <a:lumMod val="50000"/>
                </a:schemeClr>
              </a:buClr>
              <a:buFont typeface="Arial" pitchFamily="34" charset="0"/>
              <a:buChar char="•"/>
              <a:defRPr/>
            </a:pPr>
            <a:r>
              <a:rPr lang="en-US" sz="2800" b="1" dirty="0">
                <a:solidFill>
                  <a:srgbClr val="FF0000"/>
                </a:solidFill>
              </a:rPr>
              <a:t>Allowance</a:t>
            </a:r>
            <a:r>
              <a:rPr lang="en-US" sz="2800" b="1" dirty="0"/>
              <a:t> Method</a:t>
            </a:r>
          </a:p>
        </p:txBody>
      </p:sp>
      <p:sp>
        <p:nvSpPr>
          <p:cNvPr id="8" name="Rectangle 7"/>
          <p:cNvSpPr/>
          <p:nvPr/>
        </p:nvSpPr>
        <p:spPr>
          <a:xfrm>
            <a:off x="228600" y="1789113"/>
            <a:ext cx="8763000" cy="1384995"/>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buFont typeface="Wingdings" pitchFamily="-108" charset="2"/>
              <a:buNone/>
              <a:defRPr/>
            </a:pPr>
            <a:r>
              <a:rPr lang="en-US" sz="2800" b="1" dirty="0"/>
              <a:t>Some customers may not pay their account. Uncollectible amounts are referred to as </a:t>
            </a:r>
            <a:r>
              <a:rPr lang="en-US" sz="2800" b="1" u="sng" dirty="0">
                <a:effectLst>
                  <a:outerShdw blurRad="38100" dist="38100" dir="2700000" algn="tl">
                    <a:srgbClr val="000000">
                      <a:alpha val="43137"/>
                    </a:srgbClr>
                  </a:outerShdw>
                </a:effectLst>
              </a:rPr>
              <a:t>bad debts</a:t>
            </a:r>
            <a:r>
              <a:rPr lang="en-US" sz="2800" b="1" dirty="0"/>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600" fill="hold"/>
                                        <p:tgtEl>
                                          <p:spTgt spid="7"/>
                                        </p:tgtEl>
                                        <p:attrNameLst>
                                          <p:attrName>ppt_x</p:attrName>
                                        </p:attrNameLst>
                                      </p:cBhvr>
                                      <p:tavLst>
                                        <p:tav tm="0">
                                          <p:val>
                                            <p:strVal val="#ppt_x"/>
                                          </p:val>
                                        </p:tav>
                                        <p:tav tm="100000">
                                          <p:val>
                                            <p:strVal val="#ppt_x"/>
                                          </p:val>
                                        </p:tav>
                                      </p:tavLst>
                                    </p:anim>
                                    <p:anim calcmode="lin" valueType="num">
                                      <p:cBhvr additive="base">
                                        <p:cTn id="14" dur="6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title"/>
          </p:nvPr>
        </p:nvSpPr>
        <p:spPr>
          <a:xfrm>
            <a:off x="457200" y="457200"/>
            <a:ext cx="8229600" cy="1143000"/>
          </a:xfrm>
        </p:spPr>
        <p:txBody>
          <a:bodyPr/>
          <a:lstStyle/>
          <a:p>
            <a:r>
              <a:rPr lang="en-US" altLang="en-US" b="1" dirty="0" smtClean="0"/>
              <a:t>Direct Write-Off Method</a:t>
            </a: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24</a:t>
            </a:fld>
            <a:endParaRPr lang="en-US" dirty="0"/>
          </a:p>
        </p:txBody>
      </p:sp>
      <p:sp>
        <p:nvSpPr>
          <p:cNvPr id="2048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P1</a:t>
            </a:r>
          </a:p>
        </p:txBody>
      </p:sp>
      <p:sp>
        <p:nvSpPr>
          <p:cNvPr id="7" name="Rectangle 6"/>
          <p:cNvSpPr/>
          <p:nvPr/>
        </p:nvSpPr>
        <p:spPr>
          <a:xfrm>
            <a:off x="0" y="1828800"/>
            <a:ext cx="9144000" cy="954107"/>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defRPr/>
            </a:pPr>
            <a:r>
              <a:rPr lang="en-US" sz="2800" b="1" dirty="0">
                <a:ea typeface="ＭＳ Ｐゴシック" pitchFamily="34" charset="-128"/>
              </a:rPr>
              <a:t>TechCom </a:t>
            </a:r>
            <a:r>
              <a:rPr lang="en-US" sz="2800" b="1" dirty="0"/>
              <a:t>determines on January 23 that it cannot collect $520 owed to it by its customer J. Kent.</a:t>
            </a:r>
          </a:p>
        </p:txBody>
      </p:sp>
      <p:pic>
        <p:nvPicPr>
          <p:cNvPr id="92165" name="Picture 3"/>
          <p:cNvPicPr>
            <a:picLocks noChangeAspect="1" noChangeArrowheads="1"/>
          </p:cNvPicPr>
          <p:nvPr/>
        </p:nvPicPr>
        <p:blipFill>
          <a:blip r:embed="rId3" cstate="print"/>
          <a:srcRect/>
          <a:stretch>
            <a:fillRect/>
          </a:stretch>
        </p:blipFill>
        <p:spPr bwMode="auto">
          <a:xfrm>
            <a:off x="120650" y="3048000"/>
            <a:ext cx="8902700" cy="1219200"/>
          </a:xfrm>
          <a:prstGeom prst="rect">
            <a:avLst/>
          </a:prstGeom>
          <a:noFill/>
          <a:ln w="9525">
            <a:solidFill>
              <a:schemeClr val="tx1"/>
            </a:solidFill>
            <a:miter lim="800000"/>
            <a:headEnd/>
            <a:tailEnd/>
          </a:ln>
        </p:spPr>
      </p:pic>
      <p:sp>
        <p:nvSpPr>
          <p:cNvPr id="9" name="Rectangle 8"/>
          <p:cNvSpPr/>
          <p:nvPr/>
        </p:nvSpPr>
        <p:spPr>
          <a:xfrm>
            <a:off x="0" y="4495800"/>
            <a:ext cx="9144000" cy="1384995"/>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defRPr/>
            </a:pPr>
            <a:r>
              <a:rPr lang="en-US" sz="2800" b="1" dirty="0">
                <a:ea typeface="ＭＳ Ｐゴシック" pitchFamily="34" charset="-128"/>
              </a:rPr>
              <a:t>Notice that the specific customer is noted in the transaction so we can make the proper entry in the customer’s Accounts Receivable subsidiary ledger. </a:t>
            </a:r>
            <a:endParaRPr lang="en-US" sz="28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65"/>
                                        </p:tgtEl>
                                        <p:attrNameLst>
                                          <p:attrName>style.visibility</p:attrName>
                                        </p:attrNameLst>
                                      </p:cBhvr>
                                      <p:to>
                                        <p:strVal val="visible"/>
                                      </p:to>
                                    </p:set>
                                    <p:anim calcmode="lin" valueType="num">
                                      <p:cBhvr additive="base">
                                        <p:cTn id="13" dur="500" fill="hold"/>
                                        <p:tgtEl>
                                          <p:spTgt spid="92165"/>
                                        </p:tgtEl>
                                        <p:attrNameLst>
                                          <p:attrName>ppt_x</p:attrName>
                                        </p:attrNameLst>
                                      </p:cBhvr>
                                      <p:tavLst>
                                        <p:tav tm="0">
                                          <p:val>
                                            <p:strVal val="#ppt_x"/>
                                          </p:val>
                                        </p:tav>
                                        <p:tav tm="100000">
                                          <p:val>
                                            <p:strVal val="#ppt_x"/>
                                          </p:val>
                                        </p:tav>
                                      </p:tavLst>
                                    </p:anim>
                                    <p:anim calcmode="lin" valueType="num">
                                      <p:cBhvr additive="base">
                                        <p:cTn id="14" dur="500" fill="hold"/>
                                        <p:tgtEl>
                                          <p:spTgt spid="921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title"/>
          </p:nvPr>
        </p:nvSpPr>
        <p:spPr>
          <a:xfrm>
            <a:off x="457200" y="609600"/>
            <a:ext cx="8229600" cy="1066800"/>
          </a:xfrm>
        </p:spPr>
        <p:txBody>
          <a:bodyPr>
            <a:normAutofit fontScale="90000"/>
          </a:bodyPr>
          <a:lstStyle/>
          <a:p>
            <a:r>
              <a:rPr lang="en-US" altLang="en-US" b="1" dirty="0" smtClean="0"/>
              <a:t>Direct Write-Off Method –</a:t>
            </a:r>
            <a:br>
              <a:rPr lang="en-US" altLang="en-US" b="1" dirty="0" smtClean="0"/>
            </a:br>
            <a:r>
              <a:rPr lang="en-US" altLang="en-US" b="1" dirty="0" smtClean="0">
                <a:solidFill>
                  <a:srgbClr val="FF0000"/>
                </a:solidFill>
              </a:rPr>
              <a:t>Recovering</a:t>
            </a:r>
            <a:r>
              <a:rPr lang="en-US" altLang="en-US" b="1" dirty="0" smtClean="0"/>
              <a:t> a Bad Debt</a:t>
            </a: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25</a:t>
            </a:fld>
            <a:endParaRPr lang="en-US" dirty="0"/>
          </a:p>
        </p:txBody>
      </p:sp>
      <p:sp>
        <p:nvSpPr>
          <p:cNvPr id="5123" name="Rectangle 2"/>
          <p:cNvSpPr>
            <a:spLocks noGrp="1" noChangeArrowheads="1"/>
          </p:cNvSpPr>
          <p:nvPr>
            <p:ph type="body" idx="4294967295"/>
          </p:nvPr>
        </p:nvSpPr>
        <p:spPr>
          <a:xfrm>
            <a:off x="228601" y="1905000"/>
            <a:ext cx="8686799" cy="1066800"/>
          </a:xfrm>
          <a:solidFill>
            <a:schemeClr val="bg2">
              <a:lumMod val="90000"/>
            </a:schemeClr>
          </a:solidFill>
          <a:ln w="12700" cap="flat">
            <a:solidFill>
              <a:schemeClr val="tx1"/>
            </a:solidFill>
          </a:ln>
        </p:spPr>
        <p:txBody>
          <a:bodyPr lIns="90488" tIns="44450" rIns="90488" bIns="44450">
            <a:normAutofit/>
          </a:bodyPr>
          <a:lstStyle/>
          <a:p>
            <a:pPr algn="ctr">
              <a:buFont typeface="Wingdings" pitchFamily="2" charset="2"/>
              <a:buNone/>
              <a:defRPr/>
            </a:pPr>
            <a:r>
              <a:rPr lang="en-US" sz="2800" dirty="0" smtClean="0"/>
              <a:t>     </a:t>
            </a:r>
            <a:r>
              <a:rPr lang="en-US" sz="2800" b="1" dirty="0" smtClean="0"/>
              <a:t>On March 11, J. Kent was able to make full payment to TechCom for the amount previously written-off.</a:t>
            </a:r>
          </a:p>
        </p:txBody>
      </p:sp>
      <p:sp>
        <p:nvSpPr>
          <p:cNvPr id="2150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P1</a:t>
            </a:r>
          </a:p>
        </p:txBody>
      </p:sp>
      <p:pic>
        <p:nvPicPr>
          <p:cNvPr id="93189" name="Picture 3"/>
          <p:cNvPicPr>
            <a:picLocks noChangeAspect="1" noChangeArrowheads="1"/>
          </p:cNvPicPr>
          <p:nvPr/>
        </p:nvPicPr>
        <p:blipFill>
          <a:blip r:embed="rId3" cstate="print"/>
          <a:srcRect/>
          <a:stretch>
            <a:fillRect/>
          </a:stretch>
        </p:blipFill>
        <p:spPr bwMode="auto">
          <a:xfrm>
            <a:off x="168275" y="3200400"/>
            <a:ext cx="8747125" cy="1752600"/>
          </a:xfrm>
          <a:prstGeom prst="rect">
            <a:avLst/>
          </a:prstGeom>
          <a:noFill/>
          <a:ln w="9525">
            <a:solidFill>
              <a:schemeClr val="tx1"/>
            </a:solid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 calcmode="lin" valueType="num">
                                      <p:cBhvr additive="base">
                                        <p:cTn id="7" dur="500" fill="hold"/>
                                        <p:tgtEl>
                                          <p:spTgt spid="512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9"/>
                                        </p:tgtEl>
                                        <p:attrNameLst>
                                          <p:attrName>style.visibility</p:attrName>
                                        </p:attrNameLst>
                                      </p:cBhvr>
                                      <p:to>
                                        <p:strVal val="visible"/>
                                      </p:to>
                                    </p:set>
                                    <p:anim calcmode="lin" valueType="num">
                                      <p:cBhvr additive="base">
                                        <p:cTn id="19" dur="500" fill="hold"/>
                                        <p:tgtEl>
                                          <p:spTgt spid="93189"/>
                                        </p:tgtEl>
                                        <p:attrNameLst>
                                          <p:attrName>ppt_x</p:attrName>
                                        </p:attrNameLst>
                                      </p:cBhvr>
                                      <p:tavLst>
                                        <p:tav tm="0">
                                          <p:val>
                                            <p:strVal val="#ppt_x"/>
                                          </p:val>
                                        </p:tav>
                                        <p:tav tm="100000">
                                          <p:val>
                                            <p:strVal val="#ppt_x"/>
                                          </p:val>
                                        </p:tav>
                                      </p:tavLst>
                                    </p:anim>
                                    <p:anim calcmode="lin" valueType="num">
                                      <p:cBhvr additive="base">
                                        <p:cTn id="20" dur="500" fill="hold"/>
                                        <p:tgtEl>
                                          <p:spTgt spid="931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457200"/>
            <a:ext cx="8229600" cy="1066800"/>
          </a:xfrm>
        </p:spPr>
        <p:txBody>
          <a:bodyPr/>
          <a:lstStyle/>
          <a:p>
            <a:r>
              <a:rPr lang="en-US" altLang="en-US" b="1" dirty="0" smtClean="0"/>
              <a:t>Matching </a:t>
            </a:r>
            <a:r>
              <a:rPr lang="en-US" altLang="en-US" b="1" dirty="0" smtClean="0">
                <a:solidFill>
                  <a:srgbClr val="FF0000"/>
                </a:solidFill>
              </a:rPr>
              <a:t>vs</a:t>
            </a:r>
            <a:r>
              <a:rPr lang="en-US" altLang="en-US" b="1" dirty="0" smtClean="0"/>
              <a:t>. Materiality</a:t>
            </a: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26</a:t>
            </a:fld>
            <a:endParaRPr lang="en-US" dirty="0"/>
          </a:p>
        </p:txBody>
      </p:sp>
      <p:sp>
        <p:nvSpPr>
          <p:cNvPr id="2253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P1</a:t>
            </a:r>
          </a:p>
        </p:txBody>
      </p:sp>
      <p:sp>
        <p:nvSpPr>
          <p:cNvPr id="94212" name="Rectangle 9"/>
          <p:cNvSpPr>
            <a:spLocks noChangeArrowheads="1"/>
          </p:cNvSpPr>
          <p:nvPr/>
        </p:nvSpPr>
        <p:spPr bwMode="auto">
          <a:xfrm>
            <a:off x="461963" y="5029200"/>
            <a:ext cx="8305800" cy="954107"/>
          </a:xfrm>
          <a:prstGeom prst="rect">
            <a:avLst/>
          </a:prstGeom>
          <a:noFill/>
          <a:ln w="9525">
            <a:noFill/>
            <a:miter lim="800000"/>
            <a:headEnd/>
            <a:tailEnd/>
          </a:ln>
        </p:spPr>
        <p:txBody>
          <a:bodyPr wrap="square">
            <a:spAutoFit/>
          </a:bodyPr>
          <a:lstStyle/>
          <a:p>
            <a:pPr algn="ctr"/>
            <a:r>
              <a:rPr lang="en-US" altLang="en-US" sz="2800" b="1" dirty="0"/>
              <a:t>The direct write-off method usually </a:t>
            </a:r>
            <a:r>
              <a:rPr lang="en-US" altLang="en-US" sz="2800" b="1" dirty="0">
                <a:solidFill>
                  <a:srgbClr val="FF0000"/>
                </a:solidFill>
              </a:rPr>
              <a:t>does not </a:t>
            </a:r>
            <a:r>
              <a:rPr lang="en-US" altLang="en-US" sz="2800" b="1" dirty="0"/>
              <a:t>best </a:t>
            </a:r>
            <a:r>
              <a:rPr lang="en-US" altLang="en-US" sz="2800" b="1" dirty="0">
                <a:solidFill>
                  <a:srgbClr val="FF0000"/>
                </a:solidFill>
              </a:rPr>
              <a:t>match sales and expenses</a:t>
            </a:r>
            <a:r>
              <a:rPr lang="en-US" altLang="en-US" sz="2800" b="1" dirty="0"/>
              <a:t>. </a:t>
            </a:r>
          </a:p>
        </p:txBody>
      </p:sp>
      <p:sp>
        <p:nvSpPr>
          <p:cNvPr id="11" name="Rectangle 10"/>
          <p:cNvSpPr/>
          <p:nvPr/>
        </p:nvSpPr>
        <p:spPr>
          <a:xfrm>
            <a:off x="571500" y="1676400"/>
            <a:ext cx="3814763" cy="304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dirty="0">
                <a:latin typeface="Arial" pitchFamily="34" charset="0"/>
                <a:cs typeface="Arial" pitchFamily="34" charset="0"/>
              </a:rPr>
              <a:t>The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matching</a:t>
            </a:r>
            <a:r>
              <a:rPr lang="en-US" sz="2400" b="1" dirty="0">
                <a:latin typeface="Arial" pitchFamily="34" charset="0"/>
                <a:cs typeface="Arial" pitchFamily="34" charset="0"/>
              </a:rPr>
              <a:t> (expense recognition) principle requires expenses to be reported in the same accounting period as the </a:t>
            </a:r>
            <a:r>
              <a:rPr lang="en-US" sz="2400" b="1" u="sng" dirty="0">
                <a:latin typeface="Arial" pitchFamily="34" charset="0"/>
                <a:cs typeface="Arial" pitchFamily="34" charset="0"/>
              </a:rPr>
              <a:t>sales</a:t>
            </a:r>
            <a:r>
              <a:rPr lang="en-US" sz="2400" b="1" dirty="0">
                <a:latin typeface="Arial" pitchFamily="34" charset="0"/>
                <a:cs typeface="Arial" pitchFamily="34" charset="0"/>
              </a:rPr>
              <a:t> they helped produce. </a:t>
            </a:r>
          </a:p>
        </p:txBody>
      </p:sp>
      <p:sp>
        <p:nvSpPr>
          <p:cNvPr id="13" name="Rectangle 12"/>
          <p:cNvSpPr/>
          <p:nvPr/>
        </p:nvSpPr>
        <p:spPr>
          <a:xfrm>
            <a:off x="5105399" y="1679575"/>
            <a:ext cx="3662363" cy="304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sz="2400" b="1" u="sng" dirty="0">
                <a:solidFill>
                  <a:schemeClr val="tx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Materiality</a:t>
            </a:r>
            <a:r>
              <a:rPr lang="en-US" sz="2400" b="1" dirty="0">
                <a:latin typeface="Arial" pitchFamily="34" charset="0"/>
                <a:ea typeface="ＭＳ Ｐゴシック" pitchFamily="-108" charset="-128"/>
                <a:cs typeface="Arial" pitchFamily="34" charset="0"/>
              </a:rPr>
              <a:t> states that an amount can be </a:t>
            </a:r>
            <a:r>
              <a:rPr lang="en-US" sz="2400" b="1" u="sng" dirty="0">
                <a:latin typeface="Arial" pitchFamily="34" charset="0"/>
                <a:ea typeface="ＭＳ Ｐゴシック" pitchFamily="-108" charset="-128"/>
                <a:cs typeface="Arial" pitchFamily="34" charset="0"/>
              </a:rPr>
              <a:t>ignored</a:t>
            </a:r>
            <a:r>
              <a:rPr lang="en-US" sz="2400" b="1" dirty="0">
                <a:latin typeface="Arial" pitchFamily="34" charset="0"/>
                <a:ea typeface="ＭＳ Ｐゴシック" pitchFamily="-108" charset="-128"/>
                <a:cs typeface="Arial" pitchFamily="34" charset="0"/>
              </a:rPr>
              <a:t> if its effect on the financial statements is </a:t>
            </a:r>
            <a:r>
              <a:rPr lang="en-US" sz="2400" b="1" u="sng" dirty="0">
                <a:latin typeface="Arial" pitchFamily="34" charset="0"/>
                <a:ea typeface="ＭＳ Ｐゴシック" pitchFamily="-108" charset="-128"/>
                <a:cs typeface="Arial" pitchFamily="34" charset="0"/>
              </a:rPr>
              <a:t>unimportant</a:t>
            </a:r>
            <a:r>
              <a:rPr lang="en-US" sz="2400" b="1" dirty="0">
                <a:latin typeface="Arial" pitchFamily="34" charset="0"/>
                <a:ea typeface="ＭＳ Ｐゴシック" pitchFamily="-108" charset="-128"/>
                <a:cs typeface="Arial" pitchFamily="34" charset="0"/>
              </a:rPr>
              <a:t> to users’ business decisions.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 calcmode="lin" valueType="num">
                                      <p:cBhvr additive="base">
                                        <p:cTn id="7" dur="500" fill="hold"/>
                                        <p:tgtEl>
                                          <p:spTgt spid="94212"/>
                                        </p:tgtEl>
                                        <p:attrNameLst>
                                          <p:attrName>ppt_x</p:attrName>
                                        </p:attrNameLst>
                                      </p:cBhvr>
                                      <p:tavLst>
                                        <p:tav tm="0">
                                          <p:val>
                                            <p:strVal val="#ppt_x"/>
                                          </p:val>
                                        </p:tav>
                                        <p:tav tm="100000">
                                          <p:val>
                                            <p:strVal val="#ppt_x"/>
                                          </p:val>
                                        </p:tav>
                                      </p:tavLst>
                                    </p:anim>
                                    <p:anim calcmode="lin" valueType="num">
                                      <p:cBhvr additive="base">
                                        <p:cTn id="8" dur="5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6" name="Rectangle 5"/>
          <p:cNvSpPr>
            <a:spLocks noChangeArrowheads="1"/>
          </p:cNvSpPr>
          <p:nvPr/>
        </p:nvSpPr>
        <p:spPr bwMode="auto">
          <a:xfrm>
            <a:off x="976313" y="2197100"/>
            <a:ext cx="629443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1198563" y="1143000"/>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Feb. 14</a:t>
            </a:r>
            <a:endParaRPr lang="en-US" dirty="0" smtClean="0">
              <a:solidFill>
                <a:prstClr val="black"/>
              </a:solidFill>
              <a:cs typeface="+mn-cs"/>
            </a:endParaRPr>
          </a:p>
        </p:txBody>
      </p:sp>
      <p:sp>
        <p:nvSpPr>
          <p:cNvPr id="8" name="Rectangle 7"/>
          <p:cNvSpPr>
            <a:spLocks noChangeArrowheads="1"/>
          </p:cNvSpPr>
          <p:nvPr/>
        </p:nvSpPr>
        <p:spPr bwMode="auto">
          <a:xfrm>
            <a:off x="1198563" y="1587500"/>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Apr. 1</a:t>
            </a:r>
            <a:endParaRPr lang="en-US" dirty="0" smtClean="0">
              <a:solidFill>
                <a:prstClr val="black"/>
              </a:solidFill>
              <a:cs typeface="+mn-cs"/>
            </a:endParaRPr>
          </a:p>
        </p:txBody>
      </p:sp>
      <p:sp>
        <p:nvSpPr>
          <p:cNvPr id="9" name="Rectangle 8"/>
          <p:cNvSpPr>
            <a:spLocks noChangeArrowheads="1"/>
          </p:cNvSpPr>
          <p:nvPr/>
        </p:nvSpPr>
        <p:spPr bwMode="auto">
          <a:xfrm>
            <a:off x="1258888" y="2217738"/>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10" name="Rectangle 9"/>
          <p:cNvSpPr>
            <a:spLocks noChangeArrowheads="1"/>
          </p:cNvSpPr>
          <p:nvPr/>
        </p:nvSpPr>
        <p:spPr bwMode="auto">
          <a:xfrm>
            <a:off x="5716588" y="2217738"/>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11" name="Rectangle 10"/>
          <p:cNvSpPr>
            <a:spLocks noChangeArrowheads="1"/>
          </p:cNvSpPr>
          <p:nvPr/>
        </p:nvSpPr>
        <p:spPr bwMode="auto">
          <a:xfrm>
            <a:off x="6584950" y="22177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12" name="Rectangle 11"/>
          <p:cNvSpPr>
            <a:spLocks noChangeArrowheads="1"/>
          </p:cNvSpPr>
          <p:nvPr/>
        </p:nvSpPr>
        <p:spPr bwMode="auto">
          <a:xfrm>
            <a:off x="1157288" y="2443163"/>
            <a:ext cx="615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Feb. 14</a:t>
            </a:r>
            <a:endParaRPr lang="en-US" dirty="0" smtClean="0">
              <a:solidFill>
                <a:prstClr val="black"/>
              </a:solidFill>
              <a:cs typeface="+mn-cs"/>
            </a:endParaRPr>
          </a:p>
        </p:txBody>
      </p:sp>
      <p:sp>
        <p:nvSpPr>
          <p:cNvPr id="13" name="Rectangle 12"/>
          <p:cNvSpPr>
            <a:spLocks noChangeArrowheads="1"/>
          </p:cNvSpPr>
          <p:nvPr/>
        </p:nvSpPr>
        <p:spPr bwMode="auto">
          <a:xfrm>
            <a:off x="1965325" y="2443163"/>
            <a:ext cx="150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Bad Debts Expense</a:t>
            </a:r>
            <a:endParaRPr lang="en-US" dirty="0" smtClean="0">
              <a:solidFill>
                <a:prstClr val="black"/>
              </a:solidFill>
              <a:cs typeface="+mn-cs"/>
            </a:endParaRPr>
          </a:p>
        </p:txBody>
      </p:sp>
      <p:sp>
        <p:nvSpPr>
          <p:cNvPr id="14" name="Rectangle 13"/>
          <p:cNvSpPr>
            <a:spLocks noChangeArrowheads="1"/>
          </p:cNvSpPr>
          <p:nvPr/>
        </p:nvSpPr>
        <p:spPr bwMode="auto">
          <a:xfrm>
            <a:off x="6008688" y="24431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15" name="Rectangle 14"/>
          <p:cNvSpPr>
            <a:spLocks noChangeArrowheads="1"/>
          </p:cNvSpPr>
          <p:nvPr/>
        </p:nvSpPr>
        <p:spPr bwMode="auto">
          <a:xfrm>
            <a:off x="2185988" y="2649538"/>
            <a:ext cx="23193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 - ZZZ Co.</a:t>
            </a:r>
            <a:endParaRPr lang="en-US" dirty="0" smtClean="0">
              <a:solidFill>
                <a:prstClr val="black"/>
              </a:solidFill>
              <a:cs typeface="+mn-cs"/>
            </a:endParaRPr>
          </a:p>
        </p:txBody>
      </p:sp>
      <p:sp>
        <p:nvSpPr>
          <p:cNvPr id="16" name="Rectangle 15"/>
          <p:cNvSpPr>
            <a:spLocks noChangeArrowheads="1"/>
          </p:cNvSpPr>
          <p:nvPr/>
        </p:nvSpPr>
        <p:spPr bwMode="auto">
          <a:xfrm>
            <a:off x="6907213" y="26495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17" name="Rectangle 16"/>
          <p:cNvSpPr>
            <a:spLocks noChangeArrowheads="1"/>
          </p:cNvSpPr>
          <p:nvPr/>
        </p:nvSpPr>
        <p:spPr bwMode="auto">
          <a:xfrm>
            <a:off x="1217613" y="3062288"/>
            <a:ext cx="504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Apr. 1</a:t>
            </a:r>
            <a:endParaRPr lang="en-US" dirty="0" smtClean="0">
              <a:solidFill>
                <a:prstClr val="black"/>
              </a:solidFill>
              <a:cs typeface="+mn-cs"/>
            </a:endParaRPr>
          </a:p>
        </p:txBody>
      </p:sp>
      <p:sp>
        <p:nvSpPr>
          <p:cNvPr id="18" name="Rectangle 17"/>
          <p:cNvSpPr>
            <a:spLocks noChangeArrowheads="1"/>
          </p:cNvSpPr>
          <p:nvPr/>
        </p:nvSpPr>
        <p:spPr bwMode="auto">
          <a:xfrm>
            <a:off x="1965325" y="3062288"/>
            <a:ext cx="23193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 - ZZZ Co.</a:t>
            </a:r>
            <a:endParaRPr lang="en-US" dirty="0" smtClean="0">
              <a:solidFill>
                <a:prstClr val="black"/>
              </a:solidFill>
              <a:cs typeface="+mn-cs"/>
            </a:endParaRPr>
          </a:p>
        </p:txBody>
      </p:sp>
      <p:sp>
        <p:nvSpPr>
          <p:cNvPr id="19" name="Rectangle 18"/>
          <p:cNvSpPr>
            <a:spLocks noChangeArrowheads="1"/>
          </p:cNvSpPr>
          <p:nvPr/>
        </p:nvSpPr>
        <p:spPr bwMode="auto">
          <a:xfrm>
            <a:off x="6008688" y="30622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20" name="Rectangle 19"/>
          <p:cNvSpPr>
            <a:spLocks noChangeArrowheads="1"/>
          </p:cNvSpPr>
          <p:nvPr/>
        </p:nvSpPr>
        <p:spPr bwMode="auto">
          <a:xfrm>
            <a:off x="2236788" y="3268663"/>
            <a:ext cx="15033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Bad Debts Expense</a:t>
            </a:r>
            <a:endParaRPr lang="en-US" dirty="0" smtClean="0">
              <a:solidFill>
                <a:prstClr val="black"/>
              </a:solidFill>
              <a:cs typeface="+mn-cs"/>
            </a:endParaRPr>
          </a:p>
        </p:txBody>
      </p:sp>
      <p:sp>
        <p:nvSpPr>
          <p:cNvPr id="21" name="Rectangle 20"/>
          <p:cNvSpPr>
            <a:spLocks noChangeArrowheads="1"/>
          </p:cNvSpPr>
          <p:nvPr/>
        </p:nvSpPr>
        <p:spPr bwMode="auto">
          <a:xfrm>
            <a:off x="6907213" y="32686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22" name="Rectangle 21"/>
          <p:cNvSpPr>
            <a:spLocks noChangeArrowheads="1"/>
          </p:cNvSpPr>
          <p:nvPr/>
        </p:nvSpPr>
        <p:spPr bwMode="auto">
          <a:xfrm>
            <a:off x="1217613" y="3681413"/>
            <a:ext cx="504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Apr. 1</a:t>
            </a:r>
            <a:endParaRPr lang="en-US" dirty="0" smtClean="0">
              <a:solidFill>
                <a:prstClr val="black"/>
              </a:solidFill>
              <a:cs typeface="+mn-cs"/>
            </a:endParaRPr>
          </a:p>
        </p:txBody>
      </p:sp>
      <p:sp>
        <p:nvSpPr>
          <p:cNvPr id="23" name="Rectangle 22"/>
          <p:cNvSpPr>
            <a:spLocks noChangeArrowheads="1"/>
          </p:cNvSpPr>
          <p:nvPr/>
        </p:nvSpPr>
        <p:spPr bwMode="auto">
          <a:xfrm>
            <a:off x="1965325" y="3681413"/>
            <a:ext cx="44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4" name="Rectangle 23"/>
          <p:cNvSpPr>
            <a:spLocks noChangeArrowheads="1"/>
          </p:cNvSpPr>
          <p:nvPr/>
        </p:nvSpPr>
        <p:spPr bwMode="auto">
          <a:xfrm>
            <a:off x="6008688" y="36814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25" name="Rectangle 24"/>
          <p:cNvSpPr>
            <a:spLocks noChangeArrowheads="1"/>
          </p:cNvSpPr>
          <p:nvPr/>
        </p:nvSpPr>
        <p:spPr bwMode="auto">
          <a:xfrm>
            <a:off x="2236788" y="3887788"/>
            <a:ext cx="23193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 - ZZZ Co.</a:t>
            </a:r>
            <a:endParaRPr lang="en-US" dirty="0" smtClean="0">
              <a:solidFill>
                <a:prstClr val="black"/>
              </a:solidFill>
              <a:cs typeface="+mn-cs"/>
            </a:endParaRPr>
          </a:p>
        </p:txBody>
      </p:sp>
      <p:sp>
        <p:nvSpPr>
          <p:cNvPr id="26" name="Rectangle 25"/>
          <p:cNvSpPr>
            <a:spLocks noChangeArrowheads="1"/>
          </p:cNvSpPr>
          <p:nvPr/>
        </p:nvSpPr>
        <p:spPr bwMode="auto">
          <a:xfrm>
            <a:off x="6907213" y="38877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27" name="Rectangle 26"/>
          <p:cNvSpPr>
            <a:spLocks noChangeArrowheads="1"/>
          </p:cNvSpPr>
          <p:nvPr/>
        </p:nvSpPr>
        <p:spPr bwMode="auto">
          <a:xfrm>
            <a:off x="1016000" y="557213"/>
            <a:ext cx="7261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retailer applies the direct write-off method in accounting for uncollectible accounts. Prepare journal</a:t>
            </a:r>
            <a:endParaRPr lang="en-US" dirty="0" smtClean="0">
              <a:solidFill>
                <a:prstClr val="black"/>
              </a:solidFill>
              <a:cs typeface="+mn-cs"/>
            </a:endParaRPr>
          </a:p>
        </p:txBody>
      </p:sp>
      <p:sp>
        <p:nvSpPr>
          <p:cNvPr id="28" name="Rectangle 27"/>
          <p:cNvSpPr>
            <a:spLocks noChangeArrowheads="1"/>
          </p:cNvSpPr>
          <p:nvPr/>
        </p:nvSpPr>
        <p:spPr bwMode="auto">
          <a:xfrm>
            <a:off x="1016000" y="752475"/>
            <a:ext cx="38449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entries to record the following selected transactions.</a:t>
            </a:r>
            <a:endParaRPr lang="en-US" dirty="0" smtClean="0">
              <a:solidFill>
                <a:prstClr val="black"/>
              </a:solidFill>
              <a:cs typeface="+mn-cs"/>
            </a:endParaRPr>
          </a:p>
        </p:txBody>
      </p:sp>
      <p:sp>
        <p:nvSpPr>
          <p:cNvPr id="29" name="Rectangle 28"/>
          <p:cNvSpPr>
            <a:spLocks noChangeArrowheads="1"/>
          </p:cNvSpPr>
          <p:nvPr/>
        </p:nvSpPr>
        <p:spPr bwMode="auto">
          <a:xfrm>
            <a:off x="1914525" y="1143000"/>
            <a:ext cx="5576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The retailer determines that it cannot collect $400 of its accounts receivable </a:t>
            </a:r>
            <a:endParaRPr lang="en-US" dirty="0" smtClean="0">
              <a:solidFill>
                <a:prstClr val="black"/>
              </a:solidFill>
              <a:cs typeface="+mn-cs"/>
            </a:endParaRPr>
          </a:p>
        </p:txBody>
      </p:sp>
      <p:sp>
        <p:nvSpPr>
          <p:cNvPr id="30" name="Rectangle 29"/>
          <p:cNvSpPr>
            <a:spLocks noChangeArrowheads="1"/>
          </p:cNvSpPr>
          <p:nvPr/>
        </p:nvSpPr>
        <p:spPr bwMode="auto">
          <a:xfrm>
            <a:off x="1914525" y="1338263"/>
            <a:ext cx="2905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from a customer named ZZZ Company.</a:t>
            </a:r>
            <a:endParaRPr lang="en-US" dirty="0" smtClean="0">
              <a:solidFill>
                <a:prstClr val="black"/>
              </a:solidFill>
              <a:cs typeface="+mn-cs"/>
            </a:endParaRPr>
          </a:p>
        </p:txBody>
      </p:sp>
      <p:sp>
        <p:nvSpPr>
          <p:cNvPr id="31" name="Rectangle 30"/>
          <p:cNvSpPr>
            <a:spLocks noChangeArrowheads="1"/>
          </p:cNvSpPr>
          <p:nvPr/>
        </p:nvSpPr>
        <p:spPr bwMode="auto">
          <a:xfrm>
            <a:off x="1914525" y="1587500"/>
            <a:ext cx="567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ZZZ Company unexpectedly pays its account in full to the retailer, which then </a:t>
            </a:r>
            <a:endParaRPr lang="en-US" dirty="0" smtClean="0">
              <a:solidFill>
                <a:prstClr val="black"/>
              </a:solidFill>
              <a:cs typeface="+mn-cs"/>
            </a:endParaRPr>
          </a:p>
        </p:txBody>
      </p:sp>
      <p:sp>
        <p:nvSpPr>
          <p:cNvPr id="2688" name="Rectangle 31"/>
          <p:cNvSpPr>
            <a:spLocks noChangeArrowheads="1"/>
          </p:cNvSpPr>
          <p:nvPr/>
        </p:nvSpPr>
        <p:spPr bwMode="auto">
          <a:xfrm>
            <a:off x="1914525" y="1784350"/>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records its recovery of this bad debt.</a:t>
            </a:r>
            <a:endParaRPr lang="en-US" dirty="0" smtClean="0">
              <a:solidFill>
                <a:prstClr val="black"/>
              </a:solidFill>
              <a:cs typeface="+mn-cs"/>
            </a:endParaRPr>
          </a:p>
        </p:txBody>
      </p:sp>
      <p:sp>
        <p:nvSpPr>
          <p:cNvPr id="2689" name="Rectangle 32"/>
          <p:cNvSpPr>
            <a:spLocks noChangeArrowheads="1"/>
          </p:cNvSpPr>
          <p:nvPr/>
        </p:nvSpPr>
        <p:spPr bwMode="auto">
          <a:xfrm>
            <a:off x="3084513" y="221773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690" name="Rectangle 33"/>
          <p:cNvSpPr>
            <a:spLocks noChangeArrowheads="1"/>
          </p:cNvSpPr>
          <p:nvPr/>
        </p:nvSpPr>
        <p:spPr bwMode="auto">
          <a:xfrm>
            <a:off x="966788" y="21859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1" name="Line 34"/>
          <p:cNvSpPr>
            <a:spLocks noChangeShapeType="1"/>
          </p:cNvSpPr>
          <p:nvPr/>
        </p:nvSpPr>
        <p:spPr bwMode="auto">
          <a:xfrm>
            <a:off x="1873250" y="2206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2" name="Rectangle 35"/>
          <p:cNvSpPr>
            <a:spLocks noChangeArrowheads="1"/>
          </p:cNvSpPr>
          <p:nvPr/>
        </p:nvSpPr>
        <p:spPr bwMode="auto">
          <a:xfrm>
            <a:off x="1873250" y="22066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3" name="Line 36"/>
          <p:cNvSpPr>
            <a:spLocks noChangeShapeType="1"/>
          </p:cNvSpPr>
          <p:nvPr/>
        </p:nvSpPr>
        <p:spPr bwMode="auto">
          <a:xfrm>
            <a:off x="5464175" y="2206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4" name="Rectangle 37"/>
          <p:cNvSpPr>
            <a:spLocks noChangeArrowheads="1"/>
          </p:cNvSpPr>
          <p:nvPr/>
        </p:nvSpPr>
        <p:spPr bwMode="auto">
          <a:xfrm>
            <a:off x="5464175" y="22066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5" name="Line 38"/>
          <p:cNvSpPr>
            <a:spLocks noChangeShapeType="1"/>
          </p:cNvSpPr>
          <p:nvPr/>
        </p:nvSpPr>
        <p:spPr bwMode="auto">
          <a:xfrm>
            <a:off x="6362700" y="2206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6" name="Rectangle 39"/>
          <p:cNvSpPr>
            <a:spLocks noChangeArrowheads="1"/>
          </p:cNvSpPr>
          <p:nvPr/>
        </p:nvSpPr>
        <p:spPr bwMode="auto">
          <a:xfrm>
            <a:off x="6362700" y="22066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7" name="Rectangle 40"/>
          <p:cNvSpPr>
            <a:spLocks noChangeArrowheads="1"/>
          </p:cNvSpPr>
          <p:nvPr/>
        </p:nvSpPr>
        <p:spPr bwMode="auto">
          <a:xfrm>
            <a:off x="7250113" y="220662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8" name="Line 41"/>
          <p:cNvSpPr>
            <a:spLocks noChangeShapeType="1"/>
          </p:cNvSpPr>
          <p:nvPr/>
        </p:nvSpPr>
        <p:spPr bwMode="auto">
          <a:xfrm>
            <a:off x="976313" y="24336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9" name="Rectangle 42"/>
          <p:cNvSpPr>
            <a:spLocks noChangeArrowheads="1"/>
          </p:cNvSpPr>
          <p:nvPr/>
        </p:nvSpPr>
        <p:spPr bwMode="auto">
          <a:xfrm>
            <a:off x="976313" y="2433638"/>
            <a:ext cx="9525"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0" name="Line 43"/>
          <p:cNvSpPr>
            <a:spLocks noChangeShapeType="1"/>
          </p:cNvSpPr>
          <p:nvPr/>
        </p:nvSpPr>
        <p:spPr bwMode="auto">
          <a:xfrm>
            <a:off x="1873250" y="24336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1" name="Rectangle 44"/>
          <p:cNvSpPr>
            <a:spLocks noChangeArrowheads="1"/>
          </p:cNvSpPr>
          <p:nvPr/>
        </p:nvSpPr>
        <p:spPr bwMode="auto">
          <a:xfrm>
            <a:off x="1873250" y="2433638"/>
            <a:ext cx="11113"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2" name="Line 45"/>
          <p:cNvSpPr>
            <a:spLocks noChangeShapeType="1"/>
          </p:cNvSpPr>
          <p:nvPr/>
        </p:nvSpPr>
        <p:spPr bwMode="auto">
          <a:xfrm>
            <a:off x="5464175" y="24336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3" name="Rectangle 46"/>
          <p:cNvSpPr>
            <a:spLocks noChangeArrowheads="1"/>
          </p:cNvSpPr>
          <p:nvPr/>
        </p:nvSpPr>
        <p:spPr bwMode="auto">
          <a:xfrm>
            <a:off x="5464175" y="2433638"/>
            <a:ext cx="11113"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4" name="Line 47"/>
          <p:cNvSpPr>
            <a:spLocks noChangeShapeType="1"/>
          </p:cNvSpPr>
          <p:nvPr/>
        </p:nvSpPr>
        <p:spPr bwMode="auto">
          <a:xfrm>
            <a:off x="6362700" y="24336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5" name="Rectangle 48"/>
          <p:cNvSpPr>
            <a:spLocks noChangeArrowheads="1"/>
          </p:cNvSpPr>
          <p:nvPr/>
        </p:nvSpPr>
        <p:spPr bwMode="auto">
          <a:xfrm>
            <a:off x="6362700" y="2433638"/>
            <a:ext cx="9525"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2" name="Line 49"/>
          <p:cNvSpPr>
            <a:spLocks noChangeShapeType="1"/>
          </p:cNvSpPr>
          <p:nvPr/>
        </p:nvSpPr>
        <p:spPr bwMode="auto">
          <a:xfrm>
            <a:off x="7259638" y="24336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3" name="Rectangle 50"/>
          <p:cNvSpPr>
            <a:spLocks noChangeArrowheads="1"/>
          </p:cNvSpPr>
          <p:nvPr/>
        </p:nvSpPr>
        <p:spPr bwMode="auto">
          <a:xfrm>
            <a:off x="7259638" y="2433638"/>
            <a:ext cx="11112"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4" name="Rectangle 51"/>
          <p:cNvSpPr>
            <a:spLocks noChangeArrowheads="1"/>
          </p:cNvSpPr>
          <p:nvPr/>
        </p:nvSpPr>
        <p:spPr bwMode="auto">
          <a:xfrm>
            <a:off x="985838" y="2185988"/>
            <a:ext cx="62849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5" name="Rectangle 52"/>
          <p:cNvSpPr>
            <a:spLocks noChangeArrowheads="1"/>
          </p:cNvSpPr>
          <p:nvPr/>
        </p:nvSpPr>
        <p:spPr bwMode="auto">
          <a:xfrm>
            <a:off x="985838" y="2413000"/>
            <a:ext cx="62849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6" name="Line 53"/>
          <p:cNvSpPr>
            <a:spLocks noChangeShapeType="1"/>
          </p:cNvSpPr>
          <p:nvPr/>
        </p:nvSpPr>
        <p:spPr bwMode="auto">
          <a:xfrm>
            <a:off x="985838" y="26289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7" name="Rectangle 54"/>
          <p:cNvSpPr>
            <a:spLocks noChangeArrowheads="1"/>
          </p:cNvSpPr>
          <p:nvPr/>
        </p:nvSpPr>
        <p:spPr bwMode="auto">
          <a:xfrm>
            <a:off x="985838" y="262890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8" name="Line 55"/>
          <p:cNvSpPr>
            <a:spLocks noChangeShapeType="1"/>
          </p:cNvSpPr>
          <p:nvPr/>
        </p:nvSpPr>
        <p:spPr bwMode="auto">
          <a:xfrm>
            <a:off x="985838" y="28352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9" name="Rectangle 56"/>
          <p:cNvSpPr>
            <a:spLocks noChangeArrowheads="1"/>
          </p:cNvSpPr>
          <p:nvPr/>
        </p:nvSpPr>
        <p:spPr bwMode="auto">
          <a:xfrm>
            <a:off x="985838" y="283527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Line 57"/>
          <p:cNvSpPr>
            <a:spLocks noChangeShapeType="1"/>
          </p:cNvSpPr>
          <p:nvPr/>
        </p:nvSpPr>
        <p:spPr bwMode="auto">
          <a:xfrm>
            <a:off x="985838" y="30416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Rectangle 58"/>
          <p:cNvSpPr>
            <a:spLocks noChangeArrowheads="1"/>
          </p:cNvSpPr>
          <p:nvPr/>
        </p:nvSpPr>
        <p:spPr bwMode="auto">
          <a:xfrm>
            <a:off x="985838" y="304165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5" name="Line 59"/>
          <p:cNvSpPr>
            <a:spLocks noChangeShapeType="1"/>
          </p:cNvSpPr>
          <p:nvPr/>
        </p:nvSpPr>
        <p:spPr bwMode="auto">
          <a:xfrm>
            <a:off x="985838" y="32480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6" name="Rectangle 60"/>
          <p:cNvSpPr>
            <a:spLocks noChangeArrowheads="1"/>
          </p:cNvSpPr>
          <p:nvPr/>
        </p:nvSpPr>
        <p:spPr bwMode="auto">
          <a:xfrm>
            <a:off x="985838" y="324802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7" name="Line 61"/>
          <p:cNvSpPr>
            <a:spLocks noChangeShapeType="1"/>
          </p:cNvSpPr>
          <p:nvPr/>
        </p:nvSpPr>
        <p:spPr bwMode="auto">
          <a:xfrm>
            <a:off x="985838" y="34544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8" name="Rectangle 62"/>
          <p:cNvSpPr>
            <a:spLocks noChangeArrowheads="1"/>
          </p:cNvSpPr>
          <p:nvPr/>
        </p:nvSpPr>
        <p:spPr bwMode="auto">
          <a:xfrm>
            <a:off x="985838" y="345440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 name="Line 63"/>
          <p:cNvSpPr>
            <a:spLocks noChangeShapeType="1"/>
          </p:cNvSpPr>
          <p:nvPr/>
        </p:nvSpPr>
        <p:spPr bwMode="auto">
          <a:xfrm>
            <a:off x="985838" y="36607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 name="Rectangle 64"/>
          <p:cNvSpPr>
            <a:spLocks noChangeArrowheads="1"/>
          </p:cNvSpPr>
          <p:nvPr/>
        </p:nvSpPr>
        <p:spPr bwMode="auto">
          <a:xfrm>
            <a:off x="985838" y="366077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 name="Line 65"/>
          <p:cNvSpPr>
            <a:spLocks noChangeShapeType="1"/>
          </p:cNvSpPr>
          <p:nvPr/>
        </p:nvSpPr>
        <p:spPr bwMode="auto">
          <a:xfrm>
            <a:off x="985838" y="38671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 name="Rectangle 66"/>
          <p:cNvSpPr>
            <a:spLocks noChangeArrowheads="1"/>
          </p:cNvSpPr>
          <p:nvPr/>
        </p:nvSpPr>
        <p:spPr bwMode="auto">
          <a:xfrm>
            <a:off x="985838" y="38671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 name="Line 67"/>
          <p:cNvSpPr>
            <a:spLocks noChangeShapeType="1"/>
          </p:cNvSpPr>
          <p:nvPr/>
        </p:nvSpPr>
        <p:spPr bwMode="auto">
          <a:xfrm>
            <a:off x="985838" y="40735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 name="Rectangle 68"/>
          <p:cNvSpPr>
            <a:spLocks noChangeArrowheads="1"/>
          </p:cNvSpPr>
          <p:nvPr/>
        </p:nvSpPr>
        <p:spPr bwMode="auto">
          <a:xfrm>
            <a:off x="985838" y="407352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Line 69"/>
          <p:cNvSpPr>
            <a:spLocks noChangeShapeType="1"/>
          </p:cNvSpPr>
          <p:nvPr/>
        </p:nvSpPr>
        <p:spPr bwMode="auto">
          <a:xfrm>
            <a:off x="985838" y="42799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6" name="Rectangle 70"/>
          <p:cNvSpPr>
            <a:spLocks noChangeArrowheads="1"/>
          </p:cNvSpPr>
          <p:nvPr/>
        </p:nvSpPr>
        <p:spPr bwMode="auto">
          <a:xfrm>
            <a:off x="985838" y="427990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P1</a:t>
            </a:r>
          </a:p>
        </p:txBody>
      </p:sp>
      <p:sp>
        <p:nvSpPr>
          <p:cNvPr id="70" name="Slide Number Placeholder 69"/>
          <p:cNvSpPr>
            <a:spLocks noGrp="1"/>
          </p:cNvSpPr>
          <p:nvPr>
            <p:ph type="sldNum" sz="quarter" idx="12"/>
          </p:nvPr>
        </p:nvSpPr>
        <p:spPr/>
        <p:txBody>
          <a:bodyPr/>
          <a:lstStyle/>
          <a:p>
            <a:pPr>
              <a:defRPr/>
            </a:pPr>
            <a:fld id="{8A5095D9-F551-4D6E-8753-97A7178732E6}" type="slidenum">
              <a:rPr lang="en-US" smtClean="0"/>
              <a:pPr>
                <a:defRPr/>
              </a:pPr>
              <a:t>27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457200" y="1828800"/>
            <a:ext cx="83058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latin typeface="Algerian" pitchFamily="82" charset="0"/>
              </a:rPr>
              <a:t>Valuing Accounts Receivable—</a:t>
            </a:r>
            <a:r>
              <a:rPr lang="en-US" sz="6000" b="1" dirty="0" smtClean="0">
                <a:solidFill>
                  <a:srgbClr val="FF0000"/>
                </a:solidFill>
                <a:latin typeface="Algerian" pitchFamily="82" charset="0"/>
              </a:rPr>
              <a:t>Allowance</a:t>
            </a:r>
            <a:r>
              <a:rPr lang="en-US" sz="6000" b="1" dirty="0" smtClean="0">
                <a:latin typeface="Algerian" pitchFamily="82" charset="0"/>
              </a:rPr>
              <a:t> Method </a:t>
            </a:r>
            <a:br>
              <a:rPr lang="en-US" sz="6000" b="1" dirty="0" smtClean="0">
                <a:latin typeface="Algerian" pitchFamily="82" charset="0"/>
              </a:rPr>
            </a:br>
            <a:r>
              <a:rPr lang="en-US" altLang="en-US" sz="6000" b="1" dirty="0" smtClean="0"/>
              <a:t/>
            </a:r>
            <a:br>
              <a:rPr lang="en-US" altLang="en-US" sz="6000" b="1" dirty="0" smtClean="0"/>
            </a:br>
            <a:endParaRPr lang="en-US" altLang="en-US" sz="6000" b="1"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28</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17526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8784" y="4572000"/>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title"/>
          </p:nvPr>
        </p:nvSpPr>
        <p:spPr>
          <a:xfrm>
            <a:off x="457200" y="685800"/>
            <a:ext cx="8229600" cy="838200"/>
          </a:xfrm>
        </p:spPr>
        <p:txBody>
          <a:bodyPr/>
          <a:lstStyle/>
          <a:p>
            <a:r>
              <a:rPr lang="en-US" altLang="en-US" b="1" dirty="0" smtClean="0"/>
              <a:t>Allowance Method</a:t>
            </a: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29</a:t>
            </a:fld>
            <a:endParaRPr lang="en-US" dirty="0"/>
          </a:p>
        </p:txBody>
      </p:sp>
      <p:sp>
        <p:nvSpPr>
          <p:cNvPr id="7" name="Rectangle 6"/>
          <p:cNvSpPr/>
          <p:nvPr/>
        </p:nvSpPr>
        <p:spPr>
          <a:xfrm>
            <a:off x="609600" y="4114800"/>
            <a:ext cx="7924800" cy="2308324"/>
          </a:xfrm>
          <a:prstGeom prst="rect">
            <a:avLst/>
          </a:prstGeom>
          <a:solidFill>
            <a:schemeClr val="accent2">
              <a:lumMod val="20000"/>
              <a:lumOff val="80000"/>
            </a:schemeClr>
          </a:solidFill>
          <a:ln>
            <a:solidFill>
              <a:schemeClr val="tx1"/>
            </a:solidFill>
          </a:ln>
        </p:spPr>
        <p:txBody>
          <a:bodyPr wrap="square">
            <a:spAutoFit/>
          </a:bodyPr>
          <a:lstStyle/>
          <a:p>
            <a:pPr marL="571500" indent="-571500" algn="ctr">
              <a:buSzPct val="80000"/>
              <a:buFont typeface="Monotype Sorts" pitchFamily="2" charset="2"/>
              <a:buNone/>
              <a:defRPr/>
            </a:pPr>
            <a:r>
              <a:rPr lang="en-US" sz="2400" b="1" dirty="0"/>
              <a:t>Two advantages to the allowance method:</a:t>
            </a:r>
          </a:p>
          <a:p>
            <a:pPr marL="571500" indent="-571500">
              <a:buSzPct val="100000"/>
              <a:buFont typeface="Monotype Sorts" pitchFamily="2" charset="2"/>
              <a:buAutoNum type="arabicPeriod"/>
              <a:defRPr/>
            </a:pPr>
            <a:r>
              <a:rPr lang="en-US" sz="2400" b="1" dirty="0"/>
              <a:t>It records estimated bad debts expense in the period when the </a:t>
            </a:r>
            <a:r>
              <a:rPr lang="en-US" sz="2400" b="1" u="sng" dirty="0"/>
              <a:t>related sales </a:t>
            </a:r>
            <a:r>
              <a:rPr lang="en-US" sz="2400" b="1" dirty="0"/>
              <a:t>are recorded.</a:t>
            </a:r>
          </a:p>
          <a:p>
            <a:pPr marL="571500" indent="-571500">
              <a:buSzPct val="100000"/>
              <a:buFont typeface="Monotype Sorts" pitchFamily="2" charset="2"/>
              <a:buAutoNum type="arabicPeriod"/>
              <a:defRPr/>
            </a:pPr>
            <a:r>
              <a:rPr lang="en-US" sz="2400" b="1" dirty="0"/>
              <a:t>It reports accounts receivable on the balance sheet at the estimated amount of </a:t>
            </a:r>
            <a:r>
              <a:rPr lang="en-US" sz="2400" b="1" u="sng" dirty="0"/>
              <a:t>cash to be collected</a:t>
            </a:r>
            <a:r>
              <a:rPr lang="en-US" sz="2400" b="1" dirty="0"/>
              <a:t>.</a:t>
            </a:r>
          </a:p>
        </p:txBody>
      </p:sp>
      <p:sp>
        <p:nvSpPr>
          <p:cNvPr id="8" name="Rectangle 7"/>
          <p:cNvSpPr/>
          <p:nvPr/>
        </p:nvSpPr>
        <p:spPr>
          <a:xfrm>
            <a:off x="1676400" y="1676401"/>
            <a:ext cx="5714999" cy="1815882"/>
          </a:xfrm>
          <a:prstGeom prst="rect">
            <a:avLst/>
          </a:prstGeom>
          <a:solidFill>
            <a:schemeClr val="accent2">
              <a:lumMod val="20000"/>
              <a:lumOff val="80000"/>
            </a:schemeClr>
          </a:solidFill>
          <a:ln>
            <a:solidFill>
              <a:schemeClr val="tx1"/>
            </a:solidFill>
          </a:ln>
        </p:spPr>
        <p:txBody>
          <a:bodyPr wrap="square">
            <a:spAutoFit/>
          </a:bodyPr>
          <a:lstStyle/>
          <a:p>
            <a:pPr algn="ctr">
              <a:buSzPct val="80000"/>
              <a:buFont typeface="Monotype Sorts" pitchFamily="2" charset="2"/>
              <a:buNone/>
              <a:defRPr/>
            </a:pPr>
            <a:r>
              <a:rPr lang="en-US" sz="2800" b="1" dirty="0"/>
              <a:t>At the end of each period, </a:t>
            </a:r>
            <a:r>
              <a:rPr lang="en-US" sz="2800" b="1" dirty="0">
                <a:solidFill>
                  <a:srgbClr val="FF0000"/>
                </a:solidFill>
                <a:effectLst>
                  <a:outerShdw blurRad="38100" dist="38100" dir="2700000" algn="tl">
                    <a:srgbClr val="000000">
                      <a:alpha val="43137"/>
                    </a:srgbClr>
                  </a:outerShdw>
                </a:effectLst>
              </a:rPr>
              <a:t>estimate</a:t>
            </a:r>
            <a:r>
              <a:rPr lang="en-US" sz="2800" b="1" dirty="0"/>
              <a:t> total bad debts expected to be realized from that period’s sales.</a:t>
            </a:r>
          </a:p>
        </p:txBody>
      </p:sp>
      <p:sp>
        <p:nvSpPr>
          <p:cNvPr id="2355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P2</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417638"/>
          </a:xfrm>
        </p:spPr>
        <p:txBody>
          <a:bodyPr>
            <a:normAutofit/>
          </a:bodyPr>
          <a:lstStyle/>
          <a:p>
            <a:pPr eaLnBrk="1" fontAlgn="auto" hangingPunct="1">
              <a:spcAft>
                <a:spcPts val="0"/>
              </a:spcAft>
              <a:defRPr/>
            </a:pPr>
            <a:r>
              <a:rPr lang="en-US" b="1" u="sng" dirty="0">
                <a:solidFill>
                  <a:prstClr val="black"/>
                </a:solidFill>
                <a:effectLst>
                  <a:outerShdw blurRad="38100" dist="38100" dir="2700000" algn="tl">
                    <a:srgbClr val="000000">
                      <a:alpha val="43137"/>
                    </a:srgbClr>
                  </a:outerShdw>
                </a:effectLst>
              </a:rPr>
              <a:t>Homework assignment</a:t>
            </a:r>
            <a:endParaRPr lang="en-US" b="1" u="sng" dirty="0" smtClean="0">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0" y="1600200"/>
            <a:ext cx="9144000" cy="5257800"/>
          </a:xfrm>
        </p:spPr>
        <p:txBody>
          <a:bodyPr rtlCol="0">
            <a:normAutofit/>
          </a:bodyPr>
          <a:lstStyle/>
          <a:p>
            <a:pPr lvl="0" eaLnBrk="1" fontAlgn="auto" hangingPunct="1">
              <a:lnSpc>
                <a:spcPct val="150000"/>
              </a:lnSpc>
              <a:spcBef>
                <a:spcPts val="0"/>
              </a:spcBef>
              <a:spcAft>
                <a:spcPts val="0"/>
              </a:spcAft>
              <a:buFont typeface="Wingdings" pitchFamily="2" charset="2"/>
              <a:buChar char="Ø"/>
            </a:pPr>
            <a:r>
              <a:rPr lang="en-US" sz="2200" b="1" dirty="0" smtClean="0">
                <a:solidFill>
                  <a:prstClr val="black"/>
                </a:solidFill>
              </a:rPr>
              <a:t>Prepare chapters 4, 5, and 6 for </a:t>
            </a:r>
            <a:r>
              <a:rPr lang="en-US" sz="2200" b="1" u="sng" dirty="0" smtClean="0">
                <a:solidFill>
                  <a:srgbClr val="FF0000"/>
                </a:solidFill>
              </a:rPr>
              <a:t>EXAM # 2 </a:t>
            </a:r>
            <a:r>
              <a:rPr lang="en-US" sz="2200" b="1" dirty="0" smtClean="0">
                <a:solidFill>
                  <a:prstClr val="black"/>
                </a:solidFill>
              </a:rPr>
              <a:t>on </a:t>
            </a:r>
            <a:r>
              <a:rPr lang="en-US" sz="2200" b="1" u="sng" dirty="0" smtClean="0">
                <a:solidFill>
                  <a:srgbClr val="FF0000"/>
                </a:solidFill>
              </a:rPr>
              <a:t>3/21/2016</a:t>
            </a:r>
            <a:r>
              <a:rPr lang="en-US" sz="2200" b="1" dirty="0" smtClean="0">
                <a:solidFill>
                  <a:prstClr val="black"/>
                </a:solidFill>
              </a:rPr>
              <a:t> in class.</a:t>
            </a:r>
          </a:p>
          <a:p>
            <a:pPr lvl="0" eaLnBrk="1" fontAlgn="auto" hangingPunct="1">
              <a:lnSpc>
                <a:spcPct val="150000"/>
              </a:lnSpc>
              <a:spcBef>
                <a:spcPts val="0"/>
              </a:spcBef>
              <a:spcAft>
                <a:spcPts val="0"/>
              </a:spcAft>
              <a:buFont typeface="Wingdings" pitchFamily="2" charset="2"/>
              <a:buChar char="Ø"/>
            </a:pPr>
            <a:r>
              <a:rPr lang="en-US" sz="2200" b="1" dirty="0" smtClean="0">
                <a:solidFill>
                  <a:prstClr val="black"/>
                </a:solidFill>
              </a:rPr>
              <a:t>Last day of the homework for chapters 4, 5, and 6 is </a:t>
            </a:r>
            <a:r>
              <a:rPr lang="en-US" sz="2200" b="1" u="sng" dirty="0" smtClean="0">
                <a:solidFill>
                  <a:prstClr val="black"/>
                </a:solidFill>
              </a:rPr>
              <a:t>3/20/2016</a:t>
            </a:r>
            <a:r>
              <a:rPr lang="en-US" sz="2200" b="1" dirty="0" smtClean="0">
                <a:solidFill>
                  <a:prstClr val="black"/>
                </a:solidFill>
              </a:rPr>
              <a:t> midnight.</a:t>
            </a:r>
          </a:p>
          <a:p>
            <a:pPr lvl="0" eaLnBrk="1" fontAlgn="auto" hangingPunct="1">
              <a:lnSpc>
                <a:spcPct val="150000"/>
              </a:lnSpc>
              <a:spcBef>
                <a:spcPts val="0"/>
              </a:spcBef>
              <a:spcAft>
                <a:spcPts val="0"/>
              </a:spcAft>
              <a:buFont typeface="Wingdings" pitchFamily="2" charset="2"/>
              <a:buChar char="Ø"/>
            </a:pPr>
            <a:r>
              <a:rPr lang="en-US" sz="2200" b="1" dirty="0" smtClean="0">
                <a:solidFill>
                  <a:prstClr val="black"/>
                </a:solidFill>
              </a:rPr>
              <a:t>No class on 3/14/2016 or 3/16/2016 for “SPRING BREAK.” see you on </a:t>
            </a:r>
            <a:r>
              <a:rPr lang="en-US" sz="2200" b="1" u="sng" dirty="0" smtClean="0">
                <a:solidFill>
                  <a:prstClr val="black"/>
                </a:solidFill>
              </a:rPr>
              <a:t>3/21/2016</a:t>
            </a:r>
            <a:r>
              <a:rPr lang="en-US" sz="2200" b="1" dirty="0" smtClean="0">
                <a:solidFill>
                  <a:prstClr val="black"/>
                </a:solidFill>
              </a:rPr>
              <a:t>.</a:t>
            </a:r>
            <a:endParaRPr lang="en-US" sz="2200" b="1" dirty="0">
              <a:solidFill>
                <a:prstClr val="black"/>
              </a:solidFill>
            </a:endParaRPr>
          </a:p>
          <a:p>
            <a:pPr algn="ctr" eaLnBrk="1" fontAlgn="auto" hangingPunct="1">
              <a:spcAft>
                <a:spcPts val="0"/>
              </a:spcAft>
              <a:buFont typeface="Arial" panose="020B0604020202020204" pitchFamily="34" charset="0"/>
              <a:buNone/>
              <a:defRPr/>
            </a:pPr>
            <a:r>
              <a:rPr lang="en-US" sz="4800" b="1" i="1" u="sng" dirty="0" smtClean="0">
                <a:solidFill>
                  <a:schemeClr val="tx1"/>
                </a:solidFill>
                <a:effectLst>
                  <a:outerShdw blurRad="38100" dist="38100" dir="2700000" algn="tl">
                    <a:srgbClr val="000000">
                      <a:alpha val="43137"/>
                    </a:srgbClr>
                  </a:outerShdw>
                </a:effectLst>
              </a:rPr>
              <a:t>Happiness is having all homework up to date </a:t>
            </a:r>
          </a:p>
          <a:p>
            <a:pPr algn="r" eaLnBrk="1" fontAlgn="auto" hangingPunct="1">
              <a:spcAft>
                <a:spcPts val="0"/>
              </a:spcAft>
              <a:buFontTx/>
              <a:buNone/>
              <a:defRPr/>
            </a:pPr>
            <a:r>
              <a:rPr lang="en-US" b="1" u="sng" dirty="0" smtClean="0">
                <a:effectLst>
                  <a:outerShdw blurRad="38100" dist="38100" dir="2700000" algn="tl">
                    <a:srgbClr val="000000">
                      <a:alpha val="43137"/>
                    </a:srgbClr>
                  </a:outerShdw>
                </a:effectLst>
              </a:rPr>
              <a:t> </a:t>
            </a:r>
          </a:p>
          <a:p>
            <a:pPr eaLnBrk="1" fontAlgn="auto" hangingPunct="1">
              <a:spcAft>
                <a:spcPts val="0"/>
              </a:spcAft>
              <a:buFont typeface="Arial" panose="020B0604020202020204" pitchFamily="34" charset="0"/>
              <a:buChar char="•"/>
              <a:defRPr/>
            </a:pPr>
            <a:endParaRPr lang="en-US" dirty="0" smtClean="0"/>
          </a:p>
        </p:txBody>
      </p:sp>
      <p:sp>
        <p:nvSpPr>
          <p:cNvPr id="156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6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029A19C9-2F29-4B85-807B-7797A3CFAD52}" type="slidenum">
              <a:rPr lang="en-US" altLang="en-US" sz="1200">
                <a:solidFill>
                  <a:srgbClr val="898989"/>
                </a:solidFill>
                <a:latin typeface="Arial" charset="0"/>
              </a:rPr>
              <a:pPr>
                <a:spcBef>
                  <a:spcPct val="0"/>
                </a:spcBef>
                <a:buFontTx/>
                <a:buNone/>
              </a:pPr>
              <a:t>3</a:t>
            </a:fld>
            <a:endParaRPr lang="en-US" altLang="en-US" sz="1200">
              <a:solidFill>
                <a:srgbClr val="898989"/>
              </a:solidFill>
              <a:latin typeface="Arial" charset="0"/>
            </a:endParaRPr>
          </a:p>
        </p:txBody>
      </p:sp>
    </p:spTree>
    <p:extLst>
      <p:ext uri="{BB962C8B-B14F-4D97-AF65-F5344CB8AC3E}">
        <p14:creationId xmlns:p14="http://schemas.microsoft.com/office/powerpoint/2010/main" val="4264123533"/>
      </p:ext>
    </p:extLst>
  </p:cSld>
  <p:clrMapOvr>
    <a:masterClrMapping/>
  </p:clrMapOvr>
  <p:transition spd="slow">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609600"/>
            <a:ext cx="8229600" cy="808038"/>
          </a:xfrm>
        </p:spPr>
        <p:txBody>
          <a:bodyPr/>
          <a:lstStyle/>
          <a:p>
            <a:r>
              <a:rPr lang="en-US" altLang="en-US" b="1" dirty="0" smtClean="0"/>
              <a:t>Recording Bad Debts Expense</a:t>
            </a: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30</a:t>
            </a:fld>
            <a:endParaRPr lang="en-US" dirty="0"/>
          </a:p>
        </p:txBody>
      </p:sp>
      <p:sp>
        <p:nvSpPr>
          <p:cNvPr id="97283" name="Text Box 3"/>
          <p:cNvSpPr txBox="1">
            <a:spLocks noChangeArrowheads="1"/>
          </p:cNvSpPr>
          <p:nvPr/>
        </p:nvSpPr>
        <p:spPr bwMode="auto">
          <a:xfrm>
            <a:off x="0" y="1447800"/>
            <a:ext cx="9144000" cy="1938992"/>
          </a:xfrm>
          <a:prstGeom prst="rect">
            <a:avLst/>
          </a:prstGeom>
          <a:solidFill>
            <a:srgbClr val="FFFFCC"/>
          </a:solidFill>
          <a:ln w="12700">
            <a:solidFill>
              <a:schemeClr val="tx1"/>
            </a:solid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altLang="en-US" sz="2400" b="1" dirty="0"/>
              <a:t>TechCom had credit sales of </a:t>
            </a:r>
            <a:r>
              <a:rPr lang="en-US" altLang="en-US" sz="2400" b="1" dirty="0">
                <a:solidFill>
                  <a:srgbClr val="FF0000"/>
                </a:solidFill>
              </a:rPr>
              <a:t>$300,000 </a:t>
            </a:r>
            <a:r>
              <a:rPr lang="en-US" altLang="en-US" sz="2400" b="1" dirty="0"/>
              <a:t>during its first year of operations. At the end of the first year, </a:t>
            </a:r>
            <a:r>
              <a:rPr lang="en-US" altLang="en-US" sz="2400" b="1" dirty="0">
                <a:solidFill>
                  <a:srgbClr val="FF0000"/>
                </a:solidFill>
              </a:rPr>
              <a:t>$20,000 </a:t>
            </a:r>
            <a:r>
              <a:rPr lang="en-US" altLang="en-US" sz="2400" b="1" dirty="0"/>
              <a:t>of credit sales remained uncollected. Based on the experience of similar businesses, TechCom estimated that $</a:t>
            </a:r>
            <a:r>
              <a:rPr lang="en-US" altLang="en-US" sz="2400" b="1" dirty="0">
                <a:solidFill>
                  <a:srgbClr val="FF0000"/>
                </a:solidFill>
              </a:rPr>
              <a:t>1,500</a:t>
            </a:r>
            <a:r>
              <a:rPr lang="en-US" altLang="en-US" sz="2400" b="1" dirty="0"/>
              <a:t> of its accounts receivable would be uncollectible.</a:t>
            </a:r>
            <a:endParaRPr lang="en-US" altLang="en-US" sz="2400" b="1" dirty="0">
              <a:ea typeface="ＭＳ Ｐゴシック" pitchFamily="34" charset="-128"/>
            </a:endParaRPr>
          </a:p>
        </p:txBody>
      </p:sp>
      <p:pic>
        <p:nvPicPr>
          <p:cNvPr id="97284" name="Picture 5"/>
          <p:cNvPicPr>
            <a:picLocks noChangeAspect="1" noChangeArrowheads="1"/>
          </p:cNvPicPr>
          <p:nvPr/>
        </p:nvPicPr>
        <p:blipFill>
          <a:blip r:embed="rId3" cstate="print"/>
          <a:srcRect/>
          <a:stretch>
            <a:fillRect/>
          </a:stretch>
        </p:blipFill>
        <p:spPr bwMode="auto">
          <a:xfrm>
            <a:off x="142875" y="3733800"/>
            <a:ext cx="8772525" cy="914400"/>
          </a:xfrm>
          <a:prstGeom prst="rect">
            <a:avLst/>
          </a:prstGeom>
          <a:noFill/>
          <a:ln w="9525">
            <a:solidFill>
              <a:schemeClr val="tx1"/>
            </a:solidFill>
            <a:miter lim="800000"/>
            <a:headEnd/>
            <a:tailEnd/>
          </a:ln>
        </p:spPr>
      </p:pic>
      <p:pic>
        <p:nvPicPr>
          <p:cNvPr id="97285" name="Picture 6"/>
          <p:cNvPicPr>
            <a:picLocks noChangeAspect="1" noChangeArrowheads="1"/>
          </p:cNvPicPr>
          <p:nvPr/>
        </p:nvPicPr>
        <p:blipFill>
          <a:blip r:embed="rId4" cstate="print"/>
          <a:srcRect/>
          <a:stretch>
            <a:fillRect/>
          </a:stretch>
        </p:blipFill>
        <p:spPr bwMode="auto">
          <a:xfrm>
            <a:off x="304800" y="5334000"/>
            <a:ext cx="8586788" cy="685800"/>
          </a:xfrm>
          <a:prstGeom prst="rect">
            <a:avLst/>
          </a:prstGeom>
          <a:noFill/>
          <a:ln w="9525">
            <a:noFill/>
            <a:miter lim="800000"/>
            <a:headEnd/>
            <a:tailEnd/>
          </a:ln>
        </p:spPr>
      </p:pic>
      <p:sp>
        <p:nvSpPr>
          <p:cNvPr id="2458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P2</a:t>
            </a:r>
            <a:endParaRPr lang="en-US" sz="1400" dirty="0">
              <a:solidFill>
                <a:schemeClr val="bg1"/>
              </a:solidFill>
              <a:latin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 calcmode="lin" valueType="num">
                                      <p:cBhvr additive="base">
                                        <p:cTn id="7" dur="500" fill="hold"/>
                                        <p:tgtEl>
                                          <p:spTgt spid="97283"/>
                                        </p:tgtEl>
                                        <p:attrNameLst>
                                          <p:attrName>ppt_x</p:attrName>
                                        </p:attrNameLst>
                                      </p:cBhvr>
                                      <p:tavLst>
                                        <p:tav tm="0">
                                          <p:val>
                                            <p:strVal val="#ppt_x"/>
                                          </p:val>
                                        </p:tav>
                                        <p:tav tm="100000">
                                          <p:val>
                                            <p:strVal val="#ppt_x"/>
                                          </p:val>
                                        </p:tav>
                                      </p:tavLst>
                                    </p:anim>
                                    <p:anim calcmode="lin" valueType="num">
                                      <p:cBhvr additive="base">
                                        <p:cTn id="8" dur="500" fill="hold"/>
                                        <p:tgtEl>
                                          <p:spTgt spid="972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4"/>
                                        </p:tgtEl>
                                        <p:attrNameLst>
                                          <p:attrName>style.visibility</p:attrName>
                                        </p:attrNameLst>
                                      </p:cBhvr>
                                      <p:to>
                                        <p:strVal val="visible"/>
                                      </p:to>
                                    </p:set>
                                    <p:anim calcmode="lin" valueType="num">
                                      <p:cBhvr additive="base">
                                        <p:cTn id="13" dur="500" fill="hold"/>
                                        <p:tgtEl>
                                          <p:spTgt spid="97284"/>
                                        </p:tgtEl>
                                        <p:attrNameLst>
                                          <p:attrName>ppt_x</p:attrName>
                                        </p:attrNameLst>
                                      </p:cBhvr>
                                      <p:tavLst>
                                        <p:tav tm="0">
                                          <p:val>
                                            <p:strVal val="#ppt_x"/>
                                          </p:val>
                                        </p:tav>
                                        <p:tav tm="100000">
                                          <p:val>
                                            <p:strVal val="#ppt_x"/>
                                          </p:val>
                                        </p:tav>
                                      </p:tavLst>
                                    </p:anim>
                                    <p:anim calcmode="lin" valueType="num">
                                      <p:cBhvr additive="base">
                                        <p:cTn id="14" dur="500" fill="hold"/>
                                        <p:tgtEl>
                                          <p:spTgt spid="972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7285"/>
                                        </p:tgtEl>
                                        <p:attrNameLst>
                                          <p:attrName>style.visibility</p:attrName>
                                        </p:attrNameLst>
                                      </p:cBhvr>
                                      <p:to>
                                        <p:strVal val="visible"/>
                                      </p:to>
                                    </p:set>
                                    <p:anim calcmode="lin" valueType="num">
                                      <p:cBhvr additive="base">
                                        <p:cTn id="19" dur="500" fill="hold"/>
                                        <p:tgtEl>
                                          <p:spTgt spid="97285"/>
                                        </p:tgtEl>
                                        <p:attrNameLst>
                                          <p:attrName>ppt_x</p:attrName>
                                        </p:attrNameLst>
                                      </p:cBhvr>
                                      <p:tavLst>
                                        <p:tav tm="0">
                                          <p:val>
                                            <p:strVal val="#ppt_x"/>
                                          </p:val>
                                        </p:tav>
                                        <p:tav tm="100000">
                                          <p:val>
                                            <p:strVal val="#ppt_x"/>
                                          </p:val>
                                        </p:tav>
                                      </p:tavLst>
                                    </p:anim>
                                    <p:anim calcmode="lin" valueType="num">
                                      <p:cBhvr additive="base">
                                        <p:cTn id="20" dur="500" fill="hold"/>
                                        <p:tgtEl>
                                          <p:spTgt spid="97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685800"/>
            <a:ext cx="8229600" cy="731838"/>
          </a:xfrm>
        </p:spPr>
        <p:txBody>
          <a:bodyPr>
            <a:noAutofit/>
          </a:bodyPr>
          <a:lstStyle/>
          <a:p>
            <a:r>
              <a:rPr lang="en-US" altLang="en-US" b="1" dirty="0" smtClean="0"/>
              <a:t>Balance Sheet Presentation</a:t>
            </a: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31</a:t>
            </a:fld>
            <a:endParaRPr lang="en-US" dirty="0"/>
          </a:p>
        </p:txBody>
      </p:sp>
      <p:sp>
        <p:nvSpPr>
          <p:cNvPr id="98307" name="Text Box 3"/>
          <p:cNvSpPr txBox="1">
            <a:spLocks noChangeArrowheads="1"/>
          </p:cNvSpPr>
          <p:nvPr/>
        </p:nvSpPr>
        <p:spPr bwMode="auto">
          <a:xfrm>
            <a:off x="0" y="1600200"/>
            <a:ext cx="9144000" cy="1200329"/>
          </a:xfrm>
          <a:prstGeom prst="rect">
            <a:avLst/>
          </a:prstGeom>
          <a:solidFill>
            <a:srgbClr val="FFFFCC"/>
          </a:solidFill>
          <a:ln w="12700">
            <a:solidFill>
              <a:schemeClr val="tx1"/>
            </a:solid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altLang="en-US" b="1" dirty="0"/>
              <a:t>TechCom had credit sales of $300,000 during its first year of operations. At the end of the first year, $20,000 of credit sales remained uncollected. Based on the experience of similar businesses, TechCom estimated that $1,500 of its accounts receivable would be uncollectible.</a:t>
            </a:r>
            <a:endParaRPr lang="en-US" altLang="en-US" b="1" dirty="0">
              <a:solidFill>
                <a:srgbClr val="3333CC"/>
              </a:solidFill>
              <a:ea typeface="ＭＳ Ｐゴシック" pitchFamily="34" charset="-128"/>
            </a:endParaRPr>
          </a:p>
        </p:txBody>
      </p:sp>
      <p:sp>
        <p:nvSpPr>
          <p:cNvPr id="2560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P2</a:t>
            </a:r>
            <a:endParaRPr lang="en-US" sz="1400" dirty="0">
              <a:solidFill>
                <a:schemeClr val="bg1"/>
              </a:solidFill>
              <a:latin typeface="Times New Roman" pitchFamily="18" charset="0"/>
            </a:endParaRPr>
          </a:p>
        </p:txBody>
      </p:sp>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3228975"/>
            <a:ext cx="89535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4610100"/>
            <a:ext cx="89439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500" fill="hold"/>
                                        <p:tgtEl>
                                          <p:spTgt spid="98307"/>
                                        </p:tgtEl>
                                        <p:attrNameLst>
                                          <p:attrName>ppt_x</p:attrName>
                                        </p:attrNameLst>
                                      </p:cBhvr>
                                      <p:tavLst>
                                        <p:tav tm="0">
                                          <p:val>
                                            <p:strVal val="#ppt_x"/>
                                          </p:val>
                                        </p:tav>
                                        <p:tav tm="100000">
                                          <p:val>
                                            <p:strVal val="#ppt_x"/>
                                          </p:val>
                                        </p:tav>
                                      </p:tavLst>
                                    </p:anim>
                                    <p:anim calcmode="lin" valueType="num">
                                      <p:cBhvr additive="base">
                                        <p:cTn id="8" dur="500" fill="hold"/>
                                        <p:tgtEl>
                                          <p:spTgt spid="983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7"/>
                                        </p:tgtEl>
                                        <p:attrNameLst>
                                          <p:attrName>style.visibility</p:attrName>
                                        </p:attrNameLst>
                                      </p:cBhvr>
                                      <p:to>
                                        <p:strVal val="visible"/>
                                      </p:to>
                                    </p:set>
                                    <p:anim calcmode="lin" valueType="num">
                                      <p:cBhvr additive="base">
                                        <p:cTn id="13" dur="500" fill="hold"/>
                                        <p:tgtEl>
                                          <p:spTgt spid="129027"/>
                                        </p:tgtEl>
                                        <p:attrNameLst>
                                          <p:attrName>ppt_x</p:attrName>
                                        </p:attrNameLst>
                                      </p:cBhvr>
                                      <p:tavLst>
                                        <p:tav tm="0">
                                          <p:val>
                                            <p:strVal val="#ppt_x"/>
                                          </p:val>
                                        </p:tav>
                                        <p:tav tm="100000">
                                          <p:val>
                                            <p:strVal val="#ppt_x"/>
                                          </p:val>
                                        </p:tav>
                                      </p:tavLst>
                                    </p:anim>
                                    <p:anim calcmode="lin" valueType="num">
                                      <p:cBhvr additive="base">
                                        <p:cTn id="14" dur="500" fill="hold"/>
                                        <p:tgtEl>
                                          <p:spTgt spid="129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533400"/>
            <a:ext cx="8229600" cy="1143000"/>
          </a:xfrm>
        </p:spPr>
        <p:txBody>
          <a:bodyPr/>
          <a:lstStyle/>
          <a:p>
            <a:r>
              <a:rPr lang="en-US" altLang="en-US" b="1" dirty="0" smtClean="0"/>
              <a:t>Writing Off a Bad Debt</a:t>
            </a: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32</a:t>
            </a:fld>
            <a:endParaRPr lang="en-US" dirty="0"/>
          </a:p>
        </p:txBody>
      </p:sp>
      <p:sp>
        <p:nvSpPr>
          <p:cNvPr id="99331" name="Text Box 3"/>
          <p:cNvSpPr txBox="1">
            <a:spLocks noChangeArrowheads="1"/>
          </p:cNvSpPr>
          <p:nvPr/>
        </p:nvSpPr>
        <p:spPr bwMode="auto">
          <a:xfrm>
            <a:off x="419100" y="1905000"/>
            <a:ext cx="8305800" cy="830263"/>
          </a:xfrm>
          <a:prstGeom prst="rect">
            <a:avLst/>
          </a:prstGeom>
          <a:solidFill>
            <a:srgbClr val="FFFFCC"/>
          </a:solidFill>
          <a:ln w="12700">
            <a:solidFill>
              <a:schemeClr val="tx1"/>
            </a:solidFill>
            <a:miter lim="800000"/>
            <a:headEnd/>
            <a:tailEnd/>
          </a:ln>
          <a:effectLst>
            <a:outerShdw dist="35921" dir="2700000" algn="ctr" rotWithShape="0">
              <a:schemeClr val="tx1"/>
            </a:outerShdw>
          </a:effectLst>
        </p:spPr>
        <p:txBody>
          <a:bodyPr>
            <a:spAutoFit/>
          </a:bodyPr>
          <a:lstStyle/>
          <a:p>
            <a:pPr algn="ctr">
              <a:spcBef>
                <a:spcPct val="50000"/>
              </a:spcBef>
            </a:pPr>
            <a:r>
              <a:rPr lang="en-US" altLang="en-US" sz="2400" b="1" dirty="0"/>
              <a:t>TechCom has determined that J. Kent’s $520 account is uncollectible.</a:t>
            </a:r>
            <a:endParaRPr lang="en-US" altLang="en-US" sz="2400" b="1" dirty="0">
              <a:solidFill>
                <a:srgbClr val="3333CC"/>
              </a:solidFill>
              <a:ea typeface="ＭＳ Ｐゴシック" pitchFamily="34" charset="-128"/>
            </a:endParaRPr>
          </a:p>
        </p:txBody>
      </p:sp>
      <p:sp>
        <p:nvSpPr>
          <p:cNvPr id="2663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P2</a:t>
            </a:r>
            <a:endParaRPr lang="en-US" sz="1400" dirty="0">
              <a:solidFill>
                <a:schemeClr val="bg1"/>
              </a:solidFill>
              <a:latin typeface="Times New Roman" pitchFamily="18" charset="0"/>
            </a:endParaRPr>
          </a:p>
        </p:txBody>
      </p:sp>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52775"/>
            <a:ext cx="84201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4419600"/>
            <a:ext cx="84010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ppt_x"/>
                                          </p:val>
                                        </p:tav>
                                        <p:tav tm="100000">
                                          <p:val>
                                            <p:strVal val="#ppt_x"/>
                                          </p:val>
                                        </p:tav>
                                      </p:tavLst>
                                    </p:anim>
                                    <p:anim calcmode="lin" valueType="num">
                                      <p:cBhvr additive="base">
                                        <p:cTn id="8" dur="500" fill="hold"/>
                                        <p:tgtEl>
                                          <p:spTgt spid="993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6194"/>
                                        </p:tgtEl>
                                        <p:attrNameLst>
                                          <p:attrName>style.visibility</p:attrName>
                                        </p:attrNameLst>
                                      </p:cBhvr>
                                      <p:to>
                                        <p:strVal val="visible"/>
                                      </p:to>
                                    </p:set>
                                    <p:anim calcmode="lin" valueType="num">
                                      <p:cBhvr additive="base">
                                        <p:cTn id="13" dur="500" fill="hold"/>
                                        <p:tgtEl>
                                          <p:spTgt spid="136194"/>
                                        </p:tgtEl>
                                        <p:attrNameLst>
                                          <p:attrName>ppt_x</p:attrName>
                                        </p:attrNameLst>
                                      </p:cBhvr>
                                      <p:tavLst>
                                        <p:tav tm="0">
                                          <p:val>
                                            <p:strVal val="#ppt_x"/>
                                          </p:val>
                                        </p:tav>
                                        <p:tav tm="100000">
                                          <p:val>
                                            <p:strVal val="#ppt_x"/>
                                          </p:val>
                                        </p:tav>
                                      </p:tavLst>
                                    </p:anim>
                                    <p:anim calcmode="lin" valueType="num">
                                      <p:cBhvr additive="base">
                                        <p:cTn id="14" dur="500" fill="hold"/>
                                        <p:tgtEl>
                                          <p:spTgt spid="136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6195"/>
                                        </p:tgtEl>
                                        <p:attrNameLst>
                                          <p:attrName>style.visibility</p:attrName>
                                        </p:attrNameLst>
                                      </p:cBhvr>
                                      <p:to>
                                        <p:strVal val="visible"/>
                                      </p:to>
                                    </p:set>
                                    <p:anim calcmode="lin" valueType="num">
                                      <p:cBhvr additive="base">
                                        <p:cTn id="19" dur="500" fill="hold"/>
                                        <p:tgtEl>
                                          <p:spTgt spid="136195"/>
                                        </p:tgtEl>
                                        <p:attrNameLst>
                                          <p:attrName>ppt_x</p:attrName>
                                        </p:attrNameLst>
                                      </p:cBhvr>
                                      <p:tavLst>
                                        <p:tav tm="0">
                                          <p:val>
                                            <p:strVal val="#ppt_x"/>
                                          </p:val>
                                        </p:tav>
                                        <p:tav tm="100000">
                                          <p:val>
                                            <p:strVal val="#ppt_x"/>
                                          </p:val>
                                        </p:tav>
                                      </p:tavLst>
                                    </p:anim>
                                    <p:anim calcmode="lin" valueType="num">
                                      <p:cBhvr additive="base">
                                        <p:cTn id="20" dur="500" fill="hold"/>
                                        <p:tgtEl>
                                          <p:spTgt spid="136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457200"/>
            <a:ext cx="8229600" cy="1219200"/>
          </a:xfrm>
        </p:spPr>
        <p:txBody>
          <a:bodyPr/>
          <a:lstStyle/>
          <a:p>
            <a:r>
              <a:rPr lang="en-US" altLang="en-US" b="1" dirty="0" smtClean="0"/>
              <a:t>Writing Off a Bad Debt</a:t>
            </a: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33</a:t>
            </a:fld>
            <a:endParaRPr lang="en-US" dirty="0"/>
          </a:p>
        </p:txBody>
      </p:sp>
      <p:sp>
        <p:nvSpPr>
          <p:cNvPr id="10" name="Rectangle 9"/>
          <p:cNvSpPr/>
          <p:nvPr/>
        </p:nvSpPr>
        <p:spPr>
          <a:xfrm>
            <a:off x="685800" y="1981200"/>
            <a:ext cx="7696200" cy="954088"/>
          </a:xfrm>
          <a:prstGeom prst="rect">
            <a:avLst/>
          </a:prstGeom>
          <a:solidFill>
            <a:schemeClr val="accent2">
              <a:lumMod val="40000"/>
              <a:lumOff val="60000"/>
            </a:schemeClr>
          </a:solidFill>
          <a:ln>
            <a:solidFill>
              <a:schemeClr val="tx1"/>
            </a:solidFill>
          </a:ln>
        </p:spPr>
        <p:txBody>
          <a:bodyPr>
            <a:spAutoFit/>
          </a:bodyPr>
          <a:lstStyle/>
          <a:p>
            <a:pPr algn="ctr">
              <a:defRPr/>
            </a:pPr>
            <a:r>
              <a:rPr lang="en-US" sz="2800" b="1" dirty="0"/>
              <a:t>The write-off does not affect the realizable value of accounts receivable.</a:t>
            </a:r>
          </a:p>
        </p:txBody>
      </p:sp>
      <p:sp>
        <p:nvSpPr>
          <p:cNvPr id="2765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P2</a:t>
            </a:r>
            <a:endParaRPr lang="en-US" sz="1400" dirty="0">
              <a:solidFill>
                <a:schemeClr val="bg1"/>
              </a:solidFill>
              <a:latin typeface="Times New Roman" pitchFamily="18" charset="0"/>
            </a:endParaRPr>
          </a:p>
        </p:txBody>
      </p:sp>
      <p:pic>
        <p:nvPicPr>
          <p:cNvPr id="100357" name="Picture 2"/>
          <p:cNvPicPr>
            <a:picLocks noChangeAspect="1" noChangeArrowheads="1"/>
          </p:cNvPicPr>
          <p:nvPr/>
        </p:nvPicPr>
        <p:blipFill>
          <a:blip r:embed="rId3" cstate="print"/>
          <a:srcRect/>
          <a:stretch>
            <a:fillRect/>
          </a:stretch>
        </p:blipFill>
        <p:spPr bwMode="auto">
          <a:xfrm>
            <a:off x="0" y="3657600"/>
            <a:ext cx="9166225" cy="1404938"/>
          </a:xfrm>
          <a:prstGeom prst="rect">
            <a:avLst/>
          </a:prstGeom>
          <a:noFill/>
          <a:ln w="9525">
            <a:solidFill>
              <a:schemeClr val="tx1"/>
            </a:solid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7"/>
                                        </p:tgtEl>
                                        <p:attrNameLst>
                                          <p:attrName>style.visibility</p:attrName>
                                        </p:attrNameLst>
                                      </p:cBhvr>
                                      <p:to>
                                        <p:strVal val="visible"/>
                                      </p:to>
                                    </p:set>
                                    <p:anim calcmode="lin" valueType="num">
                                      <p:cBhvr additive="base">
                                        <p:cTn id="13" dur="500" fill="hold"/>
                                        <p:tgtEl>
                                          <p:spTgt spid="100357"/>
                                        </p:tgtEl>
                                        <p:attrNameLst>
                                          <p:attrName>ppt_x</p:attrName>
                                        </p:attrNameLst>
                                      </p:cBhvr>
                                      <p:tavLst>
                                        <p:tav tm="0">
                                          <p:val>
                                            <p:strVal val="#ppt_x"/>
                                          </p:val>
                                        </p:tav>
                                        <p:tav tm="100000">
                                          <p:val>
                                            <p:strVal val="#ppt_x"/>
                                          </p:val>
                                        </p:tav>
                                      </p:tavLst>
                                    </p:anim>
                                    <p:anim calcmode="lin" valueType="num">
                                      <p:cBhvr additive="base">
                                        <p:cTn id="14" dur="500" fill="hold"/>
                                        <p:tgtEl>
                                          <p:spTgt spid="1003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533400"/>
            <a:ext cx="8229600" cy="884238"/>
          </a:xfrm>
        </p:spPr>
        <p:txBody>
          <a:bodyPr/>
          <a:lstStyle/>
          <a:p>
            <a:r>
              <a:rPr lang="en-US" altLang="en-US" b="1" dirty="0" smtClean="0"/>
              <a:t>Recovering a Bad Debt</a:t>
            </a: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34</a:t>
            </a:fld>
            <a:endParaRPr lang="en-US" dirty="0"/>
          </a:p>
        </p:txBody>
      </p:sp>
      <p:sp>
        <p:nvSpPr>
          <p:cNvPr id="6" name="Rectangle 5"/>
          <p:cNvSpPr/>
          <p:nvPr/>
        </p:nvSpPr>
        <p:spPr>
          <a:xfrm>
            <a:off x="609600" y="3048000"/>
            <a:ext cx="7924800" cy="830997"/>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b="1" dirty="0"/>
              <a:t>On March 11, Kent pays in full his $520 account previously written off.</a:t>
            </a:r>
          </a:p>
        </p:txBody>
      </p:sp>
      <p:pic>
        <p:nvPicPr>
          <p:cNvPr id="101380" name="Picture 2"/>
          <p:cNvPicPr>
            <a:picLocks noChangeAspect="1" noChangeArrowheads="1"/>
          </p:cNvPicPr>
          <p:nvPr/>
        </p:nvPicPr>
        <p:blipFill>
          <a:blip r:embed="rId3" cstate="print"/>
          <a:srcRect/>
          <a:stretch>
            <a:fillRect/>
          </a:stretch>
        </p:blipFill>
        <p:spPr bwMode="auto">
          <a:xfrm>
            <a:off x="457200" y="4267200"/>
            <a:ext cx="8164513" cy="1752600"/>
          </a:xfrm>
          <a:prstGeom prst="rect">
            <a:avLst/>
          </a:prstGeom>
          <a:noFill/>
          <a:ln w="9525">
            <a:solidFill>
              <a:schemeClr val="tx1"/>
            </a:solidFill>
            <a:miter lim="800000"/>
            <a:headEnd/>
            <a:tailEnd/>
          </a:ln>
        </p:spPr>
      </p:pic>
      <p:sp>
        <p:nvSpPr>
          <p:cNvPr id="9" name="Rectangle 8"/>
          <p:cNvSpPr/>
          <p:nvPr/>
        </p:nvSpPr>
        <p:spPr>
          <a:xfrm>
            <a:off x="304800" y="1524000"/>
            <a:ext cx="8458200" cy="1200329"/>
          </a:xfrm>
          <a:prstGeom prst="rect">
            <a:avLst/>
          </a:prstGeom>
          <a:solidFill>
            <a:schemeClr val="bg2">
              <a:lumMod val="90000"/>
            </a:schemeClr>
          </a:solidFill>
          <a:ln>
            <a:solidFill>
              <a:schemeClr val="tx1"/>
            </a:solidFill>
          </a:ln>
        </p:spPr>
        <p:txBody>
          <a:bodyPr wrap="square">
            <a:spAutoFit/>
          </a:bodyPr>
          <a:lstStyle/>
          <a:p>
            <a:pPr algn="ctr">
              <a:defRPr/>
            </a:pPr>
            <a:r>
              <a:rPr lang="en-US" sz="2400" b="1" dirty="0"/>
              <a:t>To help restore credit standing, a customer sometimes volunteers to pay all or part of the amount owed on an account even after it has been written off.</a:t>
            </a:r>
          </a:p>
        </p:txBody>
      </p:sp>
      <p:sp>
        <p:nvSpPr>
          <p:cNvPr id="2867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P2</a:t>
            </a:r>
            <a:endParaRPr lang="en-US" sz="1400" dirty="0">
              <a:solidFill>
                <a:schemeClr val="bg1"/>
              </a:solidFill>
              <a:latin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600" fill="hold"/>
                                        <p:tgtEl>
                                          <p:spTgt spid="6"/>
                                        </p:tgtEl>
                                        <p:attrNameLst>
                                          <p:attrName>ppt_x</p:attrName>
                                        </p:attrNameLst>
                                      </p:cBhvr>
                                      <p:tavLst>
                                        <p:tav tm="0">
                                          <p:val>
                                            <p:strVal val="#ppt_x"/>
                                          </p:val>
                                        </p:tav>
                                        <p:tav tm="100000">
                                          <p:val>
                                            <p:strVal val="#ppt_x"/>
                                          </p:val>
                                        </p:tav>
                                      </p:tavLst>
                                    </p:anim>
                                    <p:anim calcmode="lin" valueType="num">
                                      <p:cBhvr additive="base">
                                        <p:cTn id="14" dur="6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1380"/>
                                        </p:tgtEl>
                                        <p:attrNameLst>
                                          <p:attrName>style.visibility</p:attrName>
                                        </p:attrNameLst>
                                      </p:cBhvr>
                                      <p:to>
                                        <p:strVal val="visible"/>
                                      </p:to>
                                    </p:set>
                                    <p:anim calcmode="lin" valueType="num">
                                      <p:cBhvr additive="base">
                                        <p:cTn id="19" dur="500" fill="hold"/>
                                        <p:tgtEl>
                                          <p:spTgt spid="101380"/>
                                        </p:tgtEl>
                                        <p:attrNameLst>
                                          <p:attrName>ppt_x</p:attrName>
                                        </p:attrNameLst>
                                      </p:cBhvr>
                                      <p:tavLst>
                                        <p:tav tm="0">
                                          <p:val>
                                            <p:strVal val="#ppt_x"/>
                                          </p:val>
                                        </p:tav>
                                        <p:tav tm="100000">
                                          <p:val>
                                            <p:strVal val="#ppt_x"/>
                                          </p:val>
                                        </p:tav>
                                      </p:tavLst>
                                    </p:anim>
                                    <p:anim calcmode="lin" valueType="num">
                                      <p:cBhvr additive="base">
                                        <p:cTn id="20" dur="500" fill="hold"/>
                                        <p:tgtEl>
                                          <p:spTgt spid="101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2707" name="Rectangle 6"/>
          <p:cNvSpPr>
            <a:spLocks noChangeArrowheads="1"/>
          </p:cNvSpPr>
          <p:nvPr/>
        </p:nvSpPr>
        <p:spPr bwMode="auto">
          <a:xfrm>
            <a:off x="1016000" y="11430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12/31/20X1</a:t>
            </a:r>
            <a:endParaRPr lang="en-US" dirty="0" smtClean="0">
              <a:solidFill>
                <a:prstClr val="black"/>
              </a:solidFill>
              <a:cs typeface="+mn-cs"/>
            </a:endParaRPr>
          </a:p>
        </p:txBody>
      </p:sp>
      <p:sp>
        <p:nvSpPr>
          <p:cNvPr id="2708" name="Rectangle 7"/>
          <p:cNvSpPr>
            <a:spLocks noChangeArrowheads="1"/>
          </p:cNvSpPr>
          <p:nvPr/>
        </p:nvSpPr>
        <p:spPr bwMode="auto">
          <a:xfrm>
            <a:off x="1016000" y="151765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2/14/20X2</a:t>
            </a:r>
            <a:endParaRPr lang="en-US" dirty="0" smtClean="0">
              <a:solidFill>
                <a:prstClr val="black"/>
              </a:solidFill>
              <a:cs typeface="+mn-cs"/>
            </a:endParaRPr>
          </a:p>
        </p:txBody>
      </p:sp>
      <p:sp>
        <p:nvSpPr>
          <p:cNvPr id="2709" name="Rectangle 8"/>
          <p:cNvSpPr>
            <a:spLocks noChangeArrowheads="1"/>
          </p:cNvSpPr>
          <p:nvPr/>
        </p:nvSpPr>
        <p:spPr bwMode="auto">
          <a:xfrm>
            <a:off x="1016000" y="1968500"/>
            <a:ext cx="71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4/1/20X2</a:t>
            </a:r>
            <a:endParaRPr lang="en-US" dirty="0" smtClean="0">
              <a:solidFill>
                <a:prstClr val="black"/>
              </a:solidFill>
              <a:cs typeface="+mn-cs"/>
            </a:endParaRPr>
          </a:p>
        </p:txBody>
      </p:sp>
      <p:sp>
        <p:nvSpPr>
          <p:cNvPr id="68" name="Rectangle 32"/>
          <p:cNvSpPr>
            <a:spLocks noChangeArrowheads="1"/>
          </p:cNvSpPr>
          <p:nvPr/>
        </p:nvSpPr>
        <p:spPr bwMode="auto">
          <a:xfrm>
            <a:off x="1914525" y="1517650"/>
            <a:ext cx="5576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The retailer determines that it cannot collect $400 of its accounts receivable </a:t>
            </a:r>
            <a:endParaRPr lang="en-US" dirty="0" smtClean="0">
              <a:solidFill>
                <a:prstClr val="black"/>
              </a:solidFill>
              <a:cs typeface="+mn-cs"/>
            </a:endParaRPr>
          </a:p>
        </p:txBody>
      </p:sp>
      <p:sp>
        <p:nvSpPr>
          <p:cNvPr id="69" name="Rectangle 33"/>
          <p:cNvSpPr>
            <a:spLocks noChangeArrowheads="1"/>
          </p:cNvSpPr>
          <p:nvPr/>
        </p:nvSpPr>
        <p:spPr bwMode="auto">
          <a:xfrm>
            <a:off x="1914525" y="1712913"/>
            <a:ext cx="2905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from a customer named ZZZ Company.</a:t>
            </a:r>
            <a:endParaRPr lang="en-US" dirty="0" smtClean="0">
              <a:solidFill>
                <a:prstClr val="black"/>
              </a:solidFill>
              <a:cs typeface="+mn-cs"/>
            </a:endParaRPr>
          </a:p>
        </p:txBody>
      </p:sp>
      <p:sp>
        <p:nvSpPr>
          <p:cNvPr id="70" name="Rectangle 34"/>
          <p:cNvSpPr>
            <a:spLocks noChangeArrowheads="1"/>
          </p:cNvSpPr>
          <p:nvPr/>
        </p:nvSpPr>
        <p:spPr bwMode="auto">
          <a:xfrm>
            <a:off x="1914525" y="1968500"/>
            <a:ext cx="567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ZZZ Company unexpectedly pays its account in full to the retailer, which then </a:t>
            </a:r>
            <a:endParaRPr lang="en-US" dirty="0" smtClean="0">
              <a:solidFill>
                <a:prstClr val="black"/>
              </a:solidFill>
              <a:cs typeface="+mn-cs"/>
            </a:endParaRPr>
          </a:p>
        </p:txBody>
      </p:sp>
      <p:sp>
        <p:nvSpPr>
          <p:cNvPr id="71" name="Rectangle 35"/>
          <p:cNvSpPr>
            <a:spLocks noChangeArrowheads="1"/>
          </p:cNvSpPr>
          <p:nvPr/>
        </p:nvSpPr>
        <p:spPr bwMode="auto">
          <a:xfrm>
            <a:off x="1914525" y="2163763"/>
            <a:ext cx="2682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records its recovery of this bad debt.</a:t>
            </a:r>
            <a:endParaRPr lang="en-US" dirty="0" smtClean="0">
              <a:solidFill>
                <a:prstClr val="black"/>
              </a:solidFill>
              <a:cs typeface="+mn-cs"/>
            </a:endParaRPr>
          </a:p>
        </p:txBody>
      </p:sp>
      <p:sp>
        <p:nvSpPr>
          <p:cNvPr id="73" name="Rectangle 37"/>
          <p:cNvSpPr>
            <a:spLocks noChangeArrowheads="1"/>
          </p:cNvSpPr>
          <p:nvPr/>
        </p:nvSpPr>
        <p:spPr bwMode="auto">
          <a:xfrm>
            <a:off x="1914525" y="1143000"/>
            <a:ext cx="5345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The retailer estimates $3,000 of its accounts receivable are uncollectible.</a:t>
            </a:r>
            <a:endParaRPr lang="en-US" dirty="0" smtClean="0">
              <a:solidFill>
                <a:prstClr val="black"/>
              </a:solidFill>
              <a:cs typeface="+mn-cs"/>
            </a:endParaRPr>
          </a:p>
        </p:txBody>
      </p:sp>
      <p:sp>
        <p:nvSpPr>
          <p:cNvPr id="74" name="Rectangle 38"/>
          <p:cNvSpPr>
            <a:spLocks noChangeArrowheads="1"/>
          </p:cNvSpPr>
          <p:nvPr/>
        </p:nvSpPr>
        <p:spPr bwMode="auto">
          <a:xfrm>
            <a:off x="1016000" y="608013"/>
            <a:ext cx="7059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retailer applies the allowance method in accounting for uncollectible accounts.  Prepare journal </a:t>
            </a:r>
            <a:endParaRPr lang="en-US" dirty="0" smtClean="0">
              <a:solidFill>
                <a:prstClr val="black"/>
              </a:solidFill>
              <a:cs typeface="+mn-cs"/>
            </a:endParaRPr>
          </a:p>
        </p:txBody>
      </p:sp>
      <p:sp>
        <p:nvSpPr>
          <p:cNvPr id="75" name="Rectangle 39"/>
          <p:cNvSpPr>
            <a:spLocks noChangeArrowheads="1"/>
          </p:cNvSpPr>
          <p:nvPr/>
        </p:nvSpPr>
        <p:spPr bwMode="auto">
          <a:xfrm>
            <a:off x="1016000" y="803275"/>
            <a:ext cx="3741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entries to record its following selected transactions.</a:t>
            </a:r>
            <a:endParaRPr lang="en-US" dirty="0" smtClean="0">
              <a:solidFill>
                <a:prstClr val="black"/>
              </a:solidFill>
              <a:cs typeface="+mn-cs"/>
            </a:endParaRPr>
          </a:p>
        </p:txBody>
      </p:sp>
      <p:sp>
        <p:nvSpPr>
          <p:cNvPr id="1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P2</a:t>
            </a:r>
            <a:endParaRPr lang="en-US" sz="1400" dirty="0">
              <a:solidFill>
                <a:schemeClr val="bg1"/>
              </a:solidFill>
              <a:latin typeface="Times New Roman" pitchFamily="18" charset="0"/>
            </a:endParaRPr>
          </a:p>
        </p:txBody>
      </p:sp>
      <p:sp>
        <p:nvSpPr>
          <p:cNvPr id="14" name="Slide Number Placeholder 13"/>
          <p:cNvSpPr>
            <a:spLocks noGrp="1"/>
          </p:cNvSpPr>
          <p:nvPr>
            <p:ph type="sldNum" sz="quarter" idx="12"/>
          </p:nvPr>
        </p:nvSpPr>
        <p:spPr/>
        <p:txBody>
          <a:bodyPr/>
          <a:lstStyle/>
          <a:p>
            <a:pPr>
              <a:defRPr/>
            </a:pPr>
            <a:fld id="{3538DD5B-43F4-4CAC-A024-7436E702E60A}" type="slidenum">
              <a:rPr lang="en-US" smtClean="0"/>
              <a:pPr>
                <a:defRPr/>
              </a:pPr>
              <a:t>35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2706" name="Rectangle 5"/>
          <p:cNvSpPr>
            <a:spLocks noChangeArrowheads="1"/>
          </p:cNvSpPr>
          <p:nvPr/>
        </p:nvSpPr>
        <p:spPr bwMode="auto">
          <a:xfrm>
            <a:off x="976313" y="2576513"/>
            <a:ext cx="629443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7" name="Rectangle 6"/>
          <p:cNvSpPr>
            <a:spLocks noChangeArrowheads="1"/>
          </p:cNvSpPr>
          <p:nvPr/>
        </p:nvSpPr>
        <p:spPr bwMode="auto">
          <a:xfrm>
            <a:off x="1016000" y="11430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12/31/20X1</a:t>
            </a:r>
            <a:endParaRPr lang="en-US" dirty="0" smtClean="0">
              <a:solidFill>
                <a:prstClr val="black"/>
              </a:solidFill>
              <a:cs typeface="+mn-cs"/>
            </a:endParaRPr>
          </a:p>
        </p:txBody>
      </p:sp>
      <p:sp>
        <p:nvSpPr>
          <p:cNvPr id="2708" name="Rectangle 7"/>
          <p:cNvSpPr>
            <a:spLocks noChangeArrowheads="1"/>
          </p:cNvSpPr>
          <p:nvPr/>
        </p:nvSpPr>
        <p:spPr bwMode="auto">
          <a:xfrm>
            <a:off x="1016000" y="151765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2/14/20X2</a:t>
            </a:r>
            <a:endParaRPr lang="en-US" dirty="0" smtClean="0">
              <a:solidFill>
                <a:prstClr val="black"/>
              </a:solidFill>
              <a:cs typeface="+mn-cs"/>
            </a:endParaRPr>
          </a:p>
        </p:txBody>
      </p:sp>
      <p:sp>
        <p:nvSpPr>
          <p:cNvPr id="2709" name="Rectangle 8"/>
          <p:cNvSpPr>
            <a:spLocks noChangeArrowheads="1"/>
          </p:cNvSpPr>
          <p:nvPr/>
        </p:nvSpPr>
        <p:spPr bwMode="auto">
          <a:xfrm>
            <a:off x="1016000" y="1968500"/>
            <a:ext cx="71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4/1/20X2</a:t>
            </a:r>
            <a:endParaRPr lang="en-US" dirty="0" smtClean="0">
              <a:solidFill>
                <a:prstClr val="black"/>
              </a:solidFill>
              <a:cs typeface="+mn-cs"/>
            </a:endParaRPr>
          </a:p>
        </p:txBody>
      </p:sp>
      <p:sp>
        <p:nvSpPr>
          <p:cNvPr id="2710" name="Rectangle 9"/>
          <p:cNvSpPr>
            <a:spLocks noChangeArrowheads="1"/>
          </p:cNvSpPr>
          <p:nvPr/>
        </p:nvSpPr>
        <p:spPr bwMode="auto">
          <a:xfrm>
            <a:off x="1258888" y="2597150"/>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2711" name="Rectangle 10"/>
          <p:cNvSpPr>
            <a:spLocks noChangeArrowheads="1"/>
          </p:cNvSpPr>
          <p:nvPr/>
        </p:nvSpPr>
        <p:spPr bwMode="auto">
          <a:xfrm>
            <a:off x="5716588" y="2597150"/>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56" name="Rectangle 11"/>
          <p:cNvSpPr>
            <a:spLocks noChangeArrowheads="1"/>
          </p:cNvSpPr>
          <p:nvPr/>
        </p:nvSpPr>
        <p:spPr bwMode="auto">
          <a:xfrm>
            <a:off x="6584950" y="259715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57" name="Rectangle 12"/>
          <p:cNvSpPr>
            <a:spLocks noChangeArrowheads="1"/>
          </p:cNvSpPr>
          <p:nvPr/>
        </p:nvSpPr>
        <p:spPr bwMode="auto">
          <a:xfrm>
            <a:off x="1016000" y="2824163"/>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12/31/20X1</a:t>
            </a:r>
            <a:endParaRPr lang="en-US" dirty="0" smtClean="0">
              <a:solidFill>
                <a:prstClr val="black"/>
              </a:solidFill>
              <a:cs typeface="+mn-cs"/>
            </a:endParaRPr>
          </a:p>
        </p:txBody>
      </p:sp>
      <p:sp>
        <p:nvSpPr>
          <p:cNvPr id="258" name="Rectangle 13"/>
          <p:cNvSpPr>
            <a:spLocks noChangeArrowheads="1"/>
          </p:cNvSpPr>
          <p:nvPr/>
        </p:nvSpPr>
        <p:spPr bwMode="auto">
          <a:xfrm>
            <a:off x="1965325" y="2824163"/>
            <a:ext cx="150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Bad Debts Expense</a:t>
            </a:r>
            <a:endParaRPr lang="en-US" dirty="0" smtClean="0">
              <a:solidFill>
                <a:prstClr val="black"/>
              </a:solidFill>
              <a:cs typeface="+mn-cs"/>
            </a:endParaRPr>
          </a:p>
        </p:txBody>
      </p:sp>
      <p:sp>
        <p:nvSpPr>
          <p:cNvPr id="259" name="Rectangle 14"/>
          <p:cNvSpPr>
            <a:spLocks noChangeArrowheads="1"/>
          </p:cNvSpPr>
          <p:nvPr/>
        </p:nvSpPr>
        <p:spPr bwMode="auto">
          <a:xfrm>
            <a:off x="5878513" y="28241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3,000</a:t>
            </a:r>
            <a:endParaRPr lang="en-US" dirty="0" smtClean="0">
              <a:solidFill>
                <a:prstClr val="black"/>
              </a:solidFill>
              <a:cs typeface="+mn-cs"/>
            </a:endParaRPr>
          </a:p>
        </p:txBody>
      </p:sp>
      <p:sp>
        <p:nvSpPr>
          <p:cNvPr id="262" name="Rectangle 15"/>
          <p:cNvSpPr>
            <a:spLocks noChangeArrowheads="1"/>
          </p:cNvSpPr>
          <p:nvPr/>
        </p:nvSpPr>
        <p:spPr bwMode="auto">
          <a:xfrm>
            <a:off x="2185988" y="3028950"/>
            <a:ext cx="240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Allowance for Doubtful Accounts</a:t>
            </a:r>
            <a:endParaRPr lang="en-US" dirty="0" smtClean="0">
              <a:solidFill>
                <a:prstClr val="black"/>
              </a:solidFill>
              <a:cs typeface="+mn-cs"/>
            </a:endParaRPr>
          </a:p>
        </p:txBody>
      </p:sp>
      <p:sp>
        <p:nvSpPr>
          <p:cNvPr id="263" name="Rectangle 16"/>
          <p:cNvSpPr>
            <a:spLocks noChangeArrowheads="1"/>
          </p:cNvSpPr>
          <p:nvPr/>
        </p:nvSpPr>
        <p:spPr bwMode="auto">
          <a:xfrm>
            <a:off x="6775450" y="30289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3,000</a:t>
            </a:r>
            <a:endParaRPr lang="en-US" dirty="0" smtClean="0">
              <a:solidFill>
                <a:prstClr val="black"/>
              </a:solidFill>
              <a:cs typeface="+mn-cs"/>
            </a:endParaRPr>
          </a:p>
        </p:txBody>
      </p:sp>
      <p:sp>
        <p:nvSpPr>
          <p:cNvPr id="264" name="Rectangle 17"/>
          <p:cNvSpPr>
            <a:spLocks noChangeArrowheads="1"/>
          </p:cNvSpPr>
          <p:nvPr/>
        </p:nvSpPr>
        <p:spPr bwMode="auto">
          <a:xfrm>
            <a:off x="1066800" y="344170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2/14/20X2</a:t>
            </a:r>
            <a:endParaRPr lang="en-US" dirty="0" smtClean="0">
              <a:solidFill>
                <a:prstClr val="black"/>
              </a:solidFill>
              <a:cs typeface="+mn-cs"/>
            </a:endParaRPr>
          </a:p>
        </p:txBody>
      </p:sp>
      <p:sp>
        <p:nvSpPr>
          <p:cNvPr id="277" name="Rectangle 18"/>
          <p:cNvSpPr>
            <a:spLocks noChangeArrowheads="1"/>
          </p:cNvSpPr>
          <p:nvPr/>
        </p:nvSpPr>
        <p:spPr bwMode="auto">
          <a:xfrm>
            <a:off x="1965325" y="3441700"/>
            <a:ext cx="240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Allowance for Doubtful Accounts</a:t>
            </a:r>
            <a:endParaRPr lang="en-US" dirty="0" smtClean="0">
              <a:solidFill>
                <a:prstClr val="black"/>
              </a:solidFill>
              <a:cs typeface="+mn-cs"/>
            </a:endParaRPr>
          </a:p>
        </p:txBody>
      </p:sp>
      <p:sp>
        <p:nvSpPr>
          <p:cNvPr id="278" name="Rectangle 19"/>
          <p:cNvSpPr>
            <a:spLocks noChangeArrowheads="1"/>
          </p:cNvSpPr>
          <p:nvPr/>
        </p:nvSpPr>
        <p:spPr bwMode="auto">
          <a:xfrm>
            <a:off x="6008688" y="34417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279" name="Rectangle 20"/>
          <p:cNvSpPr>
            <a:spLocks noChangeArrowheads="1"/>
          </p:cNvSpPr>
          <p:nvPr/>
        </p:nvSpPr>
        <p:spPr bwMode="auto">
          <a:xfrm>
            <a:off x="2185988" y="3648075"/>
            <a:ext cx="23193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 - ZZZ Co.</a:t>
            </a:r>
            <a:endParaRPr lang="en-US" dirty="0" smtClean="0">
              <a:solidFill>
                <a:prstClr val="black"/>
              </a:solidFill>
              <a:cs typeface="+mn-cs"/>
            </a:endParaRPr>
          </a:p>
        </p:txBody>
      </p:sp>
      <p:sp>
        <p:nvSpPr>
          <p:cNvPr id="280" name="Rectangle 21"/>
          <p:cNvSpPr>
            <a:spLocks noChangeArrowheads="1"/>
          </p:cNvSpPr>
          <p:nvPr/>
        </p:nvSpPr>
        <p:spPr bwMode="auto">
          <a:xfrm>
            <a:off x="6907213" y="36480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281" name="Rectangle 22"/>
          <p:cNvSpPr>
            <a:spLocks noChangeArrowheads="1"/>
          </p:cNvSpPr>
          <p:nvPr/>
        </p:nvSpPr>
        <p:spPr bwMode="auto">
          <a:xfrm>
            <a:off x="1108075" y="4060825"/>
            <a:ext cx="71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4/1/20X2</a:t>
            </a:r>
            <a:endParaRPr lang="en-US" dirty="0" smtClean="0">
              <a:solidFill>
                <a:prstClr val="black"/>
              </a:solidFill>
              <a:cs typeface="+mn-cs"/>
            </a:endParaRPr>
          </a:p>
        </p:txBody>
      </p:sp>
      <p:sp>
        <p:nvSpPr>
          <p:cNvPr id="282" name="Rectangle 23"/>
          <p:cNvSpPr>
            <a:spLocks noChangeArrowheads="1"/>
          </p:cNvSpPr>
          <p:nvPr/>
        </p:nvSpPr>
        <p:spPr bwMode="auto">
          <a:xfrm>
            <a:off x="1965325" y="4060825"/>
            <a:ext cx="231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 - ZZZ Co.</a:t>
            </a:r>
            <a:endParaRPr lang="en-US" dirty="0" smtClean="0">
              <a:solidFill>
                <a:prstClr val="black"/>
              </a:solidFill>
              <a:cs typeface="+mn-cs"/>
            </a:endParaRPr>
          </a:p>
        </p:txBody>
      </p:sp>
      <p:sp>
        <p:nvSpPr>
          <p:cNvPr id="283" name="Rectangle 24"/>
          <p:cNvSpPr>
            <a:spLocks noChangeArrowheads="1"/>
          </p:cNvSpPr>
          <p:nvPr/>
        </p:nvSpPr>
        <p:spPr bwMode="auto">
          <a:xfrm>
            <a:off x="6008688" y="40608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284" name="Rectangle 25"/>
          <p:cNvSpPr>
            <a:spLocks noChangeArrowheads="1"/>
          </p:cNvSpPr>
          <p:nvPr/>
        </p:nvSpPr>
        <p:spPr bwMode="auto">
          <a:xfrm>
            <a:off x="2236788" y="4265613"/>
            <a:ext cx="2409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Allowance for Doubtful Accounts</a:t>
            </a:r>
            <a:endParaRPr lang="en-US" dirty="0" smtClean="0">
              <a:solidFill>
                <a:prstClr val="black"/>
              </a:solidFill>
              <a:cs typeface="+mn-cs"/>
            </a:endParaRPr>
          </a:p>
        </p:txBody>
      </p:sp>
      <p:sp>
        <p:nvSpPr>
          <p:cNvPr id="285" name="Rectangle 26"/>
          <p:cNvSpPr>
            <a:spLocks noChangeArrowheads="1"/>
          </p:cNvSpPr>
          <p:nvPr/>
        </p:nvSpPr>
        <p:spPr bwMode="auto">
          <a:xfrm>
            <a:off x="6907213" y="42656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286" name="Rectangle 27"/>
          <p:cNvSpPr>
            <a:spLocks noChangeArrowheads="1"/>
          </p:cNvSpPr>
          <p:nvPr/>
        </p:nvSpPr>
        <p:spPr bwMode="auto">
          <a:xfrm>
            <a:off x="1108075" y="4678363"/>
            <a:ext cx="7159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4/1/20X2</a:t>
            </a:r>
            <a:endParaRPr lang="en-US" dirty="0" smtClean="0">
              <a:solidFill>
                <a:prstClr val="black"/>
              </a:solidFill>
              <a:cs typeface="+mn-cs"/>
            </a:endParaRPr>
          </a:p>
        </p:txBody>
      </p:sp>
      <p:sp>
        <p:nvSpPr>
          <p:cNvPr id="287" name="Rectangle 28"/>
          <p:cNvSpPr>
            <a:spLocks noChangeArrowheads="1"/>
          </p:cNvSpPr>
          <p:nvPr/>
        </p:nvSpPr>
        <p:spPr bwMode="auto">
          <a:xfrm>
            <a:off x="1965325" y="4678363"/>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64" name="Rectangle 29"/>
          <p:cNvSpPr>
            <a:spLocks noChangeArrowheads="1"/>
          </p:cNvSpPr>
          <p:nvPr/>
        </p:nvSpPr>
        <p:spPr bwMode="auto">
          <a:xfrm>
            <a:off x="6008688" y="46783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65" name="Rectangle 30"/>
          <p:cNvSpPr>
            <a:spLocks noChangeArrowheads="1"/>
          </p:cNvSpPr>
          <p:nvPr/>
        </p:nvSpPr>
        <p:spPr bwMode="auto">
          <a:xfrm>
            <a:off x="2236788" y="4884738"/>
            <a:ext cx="23193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 - ZZZ Co.</a:t>
            </a:r>
            <a:endParaRPr lang="en-US" dirty="0" smtClean="0">
              <a:solidFill>
                <a:prstClr val="black"/>
              </a:solidFill>
              <a:cs typeface="+mn-cs"/>
            </a:endParaRPr>
          </a:p>
        </p:txBody>
      </p:sp>
      <p:sp>
        <p:nvSpPr>
          <p:cNvPr id="66" name="Rectangle 31"/>
          <p:cNvSpPr>
            <a:spLocks noChangeArrowheads="1"/>
          </p:cNvSpPr>
          <p:nvPr/>
        </p:nvSpPr>
        <p:spPr bwMode="auto">
          <a:xfrm>
            <a:off x="6907213" y="48847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68" name="Rectangle 32"/>
          <p:cNvSpPr>
            <a:spLocks noChangeArrowheads="1"/>
          </p:cNvSpPr>
          <p:nvPr/>
        </p:nvSpPr>
        <p:spPr bwMode="auto">
          <a:xfrm>
            <a:off x="1914525" y="1517650"/>
            <a:ext cx="5576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The retailer determines that it cannot collect $400 of its accounts receivable </a:t>
            </a:r>
            <a:endParaRPr lang="en-US" dirty="0" smtClean="0">
              <a:solidFill>
                <a:prstClr val="black"/>
              </a:solidFill>
              <a:cs typeface="+mn-cs"/>
            </a:endParaRPr>
          </a:p>
        </p:txBody>
      </p:sp>
      <p:sp>
        <p:nvSpPr>
          <p:cNvPr id="69" name="Rectangle 33"/>
          <p:cNvSpPr>
            <a:spLocks noChangeArrowheads="1"/>
          </p:cNvSpPr>
          <p:nvPr/>
        </p:nvSpPr>
        <p:spPr bwMode="auto">
          <a:xfrm>
            <a:off x="1914525" y="1712913"/>
            <a:ext cx="2905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from a customer named ZZZ Company.</a:t>
            </a:r>
            <a:endParaRPr lang="en-US" dirty="0" smtClean="0">
              <a:solidFill>
                <a:prstClr val="black"/>
              </a:solidFill>
              <a:cs typeface="+mn-cs"/>
            </a:endParaRPr>
          </a:p>
        </p:txBody>
      </p:sp>
      <p:sp>
        <p:nvSpPr>
          <p:cNvPr id="70" name="Rectangle 34"/>
          <p:cNvSpPr>
            <a:spLocks noChangeArrowheads="1"/>
          </p:cNvSpPr>
          <p:nvPr/>
        </p:nvSpPr>
        <p:spPr bwMode="auto">
          <a:xfrm>
            <a:off x="1914525" y="1968500"/>
            <a:ext cx="567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ZZZ Company unexpectedly pays its account in full to the retailer, which then </a:t>
            </a:r>
            <a:endParaRPr lang="en-US" dirty="0" smtClean="0">
              <a:solidFill>
                <a:prstClr val="black"/>
              </a:solidFill>
              <a:cs typeface="+mn-cs"/>
            </a:endParaRPr>
          </a:p>
        </p:txBody>
      </p:sp>
      <p:sp>
        <p:nvSpPr>
          <p:cNvPr id="71" name="Rectangle 35"/>
          <p:cNvSpPr>
            <a:spLocks noChangeArrowheads="1"/>
          </p:cNvSpPr>
          <p:nvPr/>
        </p:nvSpPr>
        <p:spPr bwMode="auto">
          <a:xfrm>
            <a:off x="1914525" y="2163763"/>
            <a:ext cx="2682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records its recovery of this bad debt.</a:t>
            </a:r>
            <a:endParaRPr lang="en-US" dirty="0" smtClean="0">
              <a:solidFill>
                <a:prstClr val="black"/>
              </a:solidFill>
              <a:cs typeface="+mn-cs"/>
            </a:endParaRPr>
          </a:p>
        </p:txBody>
      </p:sp>
      <p:sp>
        <p:nvSpPr>
          <p:cNvPr id="72" name="Rectangle 36"/>
          <p:cNvSpPr>
            <a:spLocks noChangeArrowheads="1"/>
          </p:cNvSpPr>
          <p:nvPr/>
        </p:nvSpPr>
        <p:spPr bwMode="auto">
          <a:xfrm>
            <a:off x="3084513" y="259715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73" name="Rectangle 37"/>
          <p:cNvSpPr>
            <a:spLocks noChangeArrowheads="1"/>
          </p:cNvSpPr>
          <p:nvPr/>
        </p:nvSpPr>
        <p:spPr bwMode="auto">
          <a:xfrm>
            <a:off x="1914525" y="1143000"/>
            <a:ext cx="5345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The retailer estimates $3,000 of its accounts receivable are uncollectible.</a:t>
            </a:r>
            <a:endParaRPr lang="en-US" dirty="0" smtClean="0">
              <a:solidFill>
                <a:prstClr val="black"/>
              </a:solidFill>
              <a:cs typeface="+mn-cs"/>
            </a:endParaRPr>
          </a:p>
        </p:txBody>
      </p:sp>
      <p:sp>
        <p:nvSpPr>
          <p:cNvPr id="74" name="Rectangle 38"/>
          <p:cNvSpPr>
            <a:spLocks noChangeArrowheads="1"/>
          </p:cNvSpPr>
          <p:nvPr/>
        </p:nvSpPr>
        <p:spPr bwMode="auto">
          <a:xfrm>
            <a:off x="1016000" y="608013"/>
            <a:ext cx="7059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retailer applies the allowance method in accounting for uncollectible accounts.  Prepare journal </a:t>
            </a:r>
            <a:endParaRPr lang="en-US" dirty="0" smtClean="0">
              <a:solidFill>
                <a:prstClr val="black"/>
              </a:solidFill>
              <a:cs typeface="+mn-cs"/>
            </a:endParaRPr>
          </a:p>
        </p:txBody>
      </p:sp>
      <p:sp>
        <p:nvSpPr>
          <p:cNvPr id="75" name="Rectangle 39"/>
          <p:cNvSpPr>
            <a:spLocks noChangeArrowheads="1"/>
          </p:cNvSpPr>
          <p:nvPr/>
        </p:nvSpPr>
        <p:spPr bwMode="auto">
          <a:xfrm>
            <a:off x="1016000" y="803275"/>
            <a:ext cx="3741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entries to record its following selected transactions.</a:t>
            </a:r>
            <a:endParaRPr lang="en-US" dirty="0" smtClean="0">
              <a:solidFill>
                <a:prstClr val="black"/>
              </a:solidFill>
              <a:cs typeface="+mn-cs"/>
            </a:endParaRPr>
          </a:p>
        </p:txBody>
      </p:sp>
      <p:sp>
        <p:nvSpPr>
          <p:cNvPr id="76" name="Rectangle 40"/>
          <p:cNvSpPr>
            <a:spLocks noChangeArrowheads="1"/>
          </p:cNvSpPr>
          <p:nvPr/>
        </p:nvSpPr>
        <p:spPr bwMode="auto">
          <a:xfrm>
            <a:off x="966788" y="25654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7" name="Line 41"/>
          <p:cNvSpPr>
            <a:spLocks noChangeShapeType="1"/>
          </p:cNvSpPr>
          <p:nvPr/>
        </p:nvSpPr>
        <p:spPr bwMode="auto">
          <a:xfrm>
            <a:off x="1873250" y="25860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8" name="Rectangle 42"/>
          <p:cNvSpPr>
            <a:spLocks noChangeArrowheads="1"/>
          </p:cNvSpPr>
          <p:nvPr/>
        </p:nvSpPr>
        <p:spPr bwMode="auto">
          <a:xfrm>
            <a:off x="1873250" y="25860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9" name="Line 43"/>
          <p:cNvSpPr>
            <a:spLocks noChangeShapeType="1"/>
          </p:cNvSpPr>
          <p:nvPr/>
        </p:nvSpPr>
        <p:spPr bwMode="auto">
          <a:xfrm>
            <a:off x="5464175" y="25860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0" name="Rectangle 44"/>
          <p:cNvSpPr>
            <a:spLocks noChangeArrowheads="1"/>
          </p:cNvSpPr>
          <p:nvPr/>
        </p:nvSpPr>
        <p:spPr bwMode="auto">
          <a:xfrm>
            <a:off x="5464175" y="25860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1" name="Line 45"/>
          <p:cNvSpPr>
            <a:spLocks noChangeShapeType="1"/>
          </p:cNvSpPr>
          <p:nvPr/>
        </p:nvSpPr>
        <p:spPr bwMode="auto">
          <a:xfrm>
            <a:off x="6362700" y="25860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2" name="Rectangle 46"/>
          <p:cNvSpPr>
            <a:spLocks noChangeArrowheads="1"/>
          </p:cNvSpPr>
          <p:nvPr/>
        </p:nvSpPr>
        <p:spPr bwMode="auto">
          <a:xfrm>
            <a:off x="6362700" y="25860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3" name="Rectangle 47"/>
          <p:cNvSpPr>
            <a:spLocks noChangeArrowheads="1"/>
          </p:cNvSpPr>
          <p:nvPr/>
        </p:nvSpPr>
        <p:spPr bwMode="auto">
          <a:xfrm>
            <a:off x="7250113" y="258603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4" name="Line 48"/>
          <p:cNvSpPr>
            <a:spLocks noChangeShapeType="1"/>
          </p:cNvSpPr>
          <p:nvPr/>
        </p:nvSpPr>
        <p:spPr bwMode="auto">
          <a:xfrm>
            <a:off x="976313"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5" name="Rectangle 49"/>
          <p:cNvSpPr>
            <a:spLocks noChangeArrowheads="1"/>
          </p:cNvSpPr>
          <p:nvPr/>
        </p:nvSpPr>
        <p:spPr bwMode="auto">
          <a:xfrm>
            <a:off x="976313" y="2813050"/>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6" name="Line 50"/>
          <p:cNvSpPr>
            <a:spLocks noChangeShapeType="1"/>
          </p:cNvSpPr>
          <p:nvPr/>
        </p:nvSpPr>
        <p:spPr bwMode="auto">
          <a:xfrm>
            <a:off x="1873250"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7" name="Rectangle 51"/>
          <p:cNvSpPr>
            <a:spLocks noChangeArrowheads="1"/>
          </p:cNvSpPr>
          <p:nvPr/>
        </p:nvSpPr>
        <p:spPr bwMode="auto">
          <a:xfrm>
            <a:off x="1873250" y="2813050"/>
            <a:ext cx="11113"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8" name="Line 52"/>
          <p:cNvSpPr>
            <a:spLocks noChangeShapeType="1"/>
          </p:cNvSpPr>
          <p:nvPr/>
        </p:nvSpPr>
        <p:spPr bwMode="auto">
          <a:xfrm>
            <a:off x="5464175"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9" name="Rectangle 53"/>
          <p:cNvSpPr>
            <a:spLocks noChangeArrowheads="1"/>
          </p:cNvSpPr>
          <p:nvPr/>
        </p:nvSpPr>
        <p:spPr bwMode="auto">
          <a:xfrm>
            <a:off x="5464175" y="2813050"/>
            <a:ext cx="11113"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Line 54"/>
          <p:cNvSpPr>
            <a:spLocks noChangeShapeType="1"/>
          </p:cNvSpPr>
          <p:nvPr/>
        </p:nvSpPr>
        <p:spPr bwMode="auto">
          <a:xfrm>
            <a:off x="6362700"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Rectangle 55"/>
          <p:cNvSpPr>
            <a:spLocks noChangeArrowheads="1"/>
          </p:cNvSpPr>
          <p:nvPr/>
        </p:nvSpPr>
        <p:spPr bwMode="auto">
          <a:xfrm>
            <a:off x="6362700" y="2813050"/>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Line 56"/>
          <p:cNvSpPr>
            <a:spLocks noChangeShapeType="1"/>
          </p:cNvSpPr>
          <p:nvPr/>
        </p:nvSpPr>
        <p:spPr bwMode="auto">
          <a:xfrm>
            <a:off x="7259638"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3" name="Rectangle 57"/>
          <p:cNvSpPr>
            <a:spLocks noChangeArrowheads="1"/>
          </p:cNvSpPr>
          <p:nvPr/>
        </p:nvSpPr>
        <p:spPr bwMode="auto">
          <a:xfrm>
            <a:off x="7259638" y="2813050"/>
            <a:ext cx="11112"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Rectangle 58"/>
          <p:cNvSpPr>
            <a:spLocks noChangeArrowheads="1"/>
          </p:cNvSpPr>
          <p:nvPr/>
        </p:nvSpPr>
        <p:spPr bwMode="auto">
          <a:xfrm>
            <a:off x="985838" y="2565400"/>
            <a:ext cx="62849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5" name="Rectangle 59"/>
          <p:cNvSpPr>
            <a:spLocks noChangeArrowheads="1"/>
          </p:cNvSpPr>
          <p:nvPr/>
        </p:nvSpPr>
        <p:spPr bwMode="auto">
          <a:xfrm>
            <a:off x="985838" y="2792413"/>
            <a:ext cx="62849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0" name="Line 60"/>
          <p:cNvSpPr>
            <a:spLocks noChangeShapeType="1"/>
          </p:cNvSpPr>
          <p:nvPr/>
        </p:nvSpPr>
        <p:spPr bwMode="auto">
          <a:xfrm>
            <a:off x="985838" y="300831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1" name="Rectangle 61"/>
          <p:cNvSpPr>
            <a:spLocks noChangeArrowheads="1"/>
          </p:cNvSpPr>
          <p:nvPr/>
        </p:nvSpPr>
        <p:spPr bwMode="auto">
          <a:xfrm>
            <a:off x="985838" y="300831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2" name="Line 62"/>
          <p:cNvSpPr>
            <a:spLocks noChangeShapeType="1"/>
          </p:cNvSpPr>
          <p:nvPr/>
        </p:nvSpPr>
        <p:spPr bwMode="auto">
          <a:xfrm>
            <a:off x="985838" y="321468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3" name="Rectangle 63"/>
          <p:cNvSpPr>
            <a:spLocks noChangeArrowheads="1"/>
          </p:cNvSpPr>
          <p:nvPr/>
        </p:nvSpPr>
        <p:spPr bwMode="auto">
          <a:xfrm>
            <a:off x="985838" y="3214688"/>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4" name="Line 64"/>
          <p:cNvSpPr>
            <a:spLocks noChangeShapeType="1"/>
          </p:cNvSpPr>
          <p:nvPr/>
        </p:nvSpPr>
        <p:spPr bwMode="auto">
          <a:xfrm>
            <a:off x="985838" y="342106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5" name="Rectangle 65"/>
          <p:cNvSpPr>
            <a:spLocks noChangeArrowheads="1"/>
          </p:cNvSpPr>
          <p:nvPr/>
        </p:nvSpPr>
        <p:spPr bwMode="auto">
          <a:xfrm>
            <a:off x="985838" y="342106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6" name="Line 66"/>
          <p:cNvSpPr>
            <a:spLocks noChangeShapeType="1"/>
          </p:cNvSpPr>
          <p:nvPr/>
        </p:nvSpPr>
        <p:spPr bwMode="auto">
          <a:xfrm>
            <a:off x="985838" y="362743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7" name="Rectangle 67"/>
          <p:cNvSpPr>
            <a:spLocks noChangeArrowheads="1"/>
          </p:cNvSpPr>
          <p:nvPr/>
        </p:nvSpPr>
        <p:spPr bwMode="auto">
          <a:xfrm>
            <a:off x="985838" y="3627438"/>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8" name="Line 68"/>
          <p:cNvSpPr>
            <a:spLocks noChangeShapeType="1"/>
          </p:cNvSpPr>
          <p:nvPr/>
        </p:nvSpPr>
        <p:spPr bwMode="auto">
          <a:xfrm>
            <a:off x="985838" y="383381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9" name="Rectangle 69"/>
          <p:cNvSpPr>
            <a:spLocks noChangeArrowheads="1"/>
          </p:cNvSpPr>
          <p:nvPr/>
        </p:nvSpPr>
        <p:spPr bwMode="auto">
          <a:xfrm>
            <a:off x="985838" y="3833813"/>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0" name="Line 70"/>
          <p:cNvSpPr>
            <a:spLocks noChangeShapeType="1"/>
          </p:cNvSpPr>
          <p:nvPr/>
        </p:nvSpPr>
        <p:spPr bwMode="auto">
          <a:xfrm>
            <a:off x="985838" y="404018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1" name="Rectangle 71"/>
          <p:cNvSpPr>
            <a:spLocks noChangeArrowheads="1"/>
          </p:cNvSpPr>
          <p:nvPr/>
        </p:nvSpPr>
        <p:spPr bwMode="auto">
          <a:xfrm>
            <a:off x="985838" y="4040188"/>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2" name="Line 72"/>
          <p:cNvSpPr>
            <a:spLocks noChangeShapeType="1"/>
          </p:cNvSpPr>
          <p:nvPr/>
        </p:nvSpPr>
        <p:spPr bwMode="auto">
          <a:xfrm>
            <a:off x="985838" y="42449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3" name="Rectangle 73"/>
          <p:cNvSpPr>
            <a:spLocks noChangeArrowheads="1"/>
          </p:cNvSpPr>
          <p:nvPr/>
        </p:nvSpPr>
        <p:spPr bwMode="auto">
          <a:xfrm>
            <a:off x="985838" y="424497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4" name="Line 74"/>
          <p:cNvSpPr>
            <a:spLocks noChangeShapeType="1"/>
          </p:cNvSpPr>
          <p:nvPr/>
        </p:nvSpPr>
        <p:spPr bwMode="auto">
          <a:xfrm>
            <a:off x="985838" y="44513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5" name="Rectangle 75"/>
          <p:cNvSpPr>
            <a:spLocks noChangeArrowheads="1"/>
          </p:cNvSpPr>
          <p:nvPr/>
        </p:nvSpPr>
        <p:spPr bwMode="auto">
          <a:xfrm>
            <a:off x="985838" y="445135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6" name="Line 76"/>
          <p:cNvSpPr>
            <a:spLocks noChangeShapeType="1"/>
          </p:cNvSpPr>
          <p:nvPr/>
        </p:nvSpPr>
        <p:spPr bwMode="auto">
          <a:xfrm>
            <a:off x="985838" y="46577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7" name="Rectangle 77"/>
          <p:cNvSpPr>
            <a:spLocks noChangeArrowheads="1"/>
          </p:cNvSpPr>
          <p:nvPr/>
        </p:nvSpPr>
        <p:spPr bwMode="auto">
          <a:xfrm>
            <a:off x="985838" y="465772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8" name="Line 78"/>
          <p:cNvSpPr>
            <a:spLocks noChangeShapeType="1"/>
          </p:cNvSpPr>
          <p:nvPr/>
        </p:nvSpPr>
        <p:spPr bwMode="auto">
          <a:xfrm>
            <a:off x="985838" y="48641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9" name="Rectangle 79"/>
          <p:cNvSpPr>
            <a:spLocks noChangeArrowheads="1"/>
          </p:cNvSpPr>
          <p:nvPr/>
        </p:nvSpPr>
        <p:spPr bwMode="auto">
          <a:xfrm>
            <a:off x="985838" y="486410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0" name="Line 80"/>
          <p:cNvSpPr>
            <a:spLocks noChangeShapeType="1"/>
          </p:cNvSpPr>
          <p:nvPr/>
        </p:nvSpPr>
        <p:spPr bwMode="auto">
          <a:xfrm>
            <a:off x="985838" y="50704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1" name="Rectangle 81"/>
          <p:cNvSpPr>
            <a:spLocks noChangeArrowheads="1"/>
          </p:cNvSpPr>
          <p:nvPr/>
        </p:nvSpPr>
        <p:spPr bwMode="auto">
          <a:xfrm>
            <a:off x="985838" y="507047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2" name="Line 82"/>
          <p:cNvSpPr>
            <a:spLocks noChangeShapeType="1"/>
          </p:cNvSpPr>
          <p:nvPr/>
        </p:nvSpPr>
        <p:spPr bwMode="auto">
          <a:xfrm>
            <a:off x="985838" y="52768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3" name="Rectangle 83"/>
          <p:cNvSpPr>
            <a:spLocks noChangeArrowheads="1"/>
          </p:cNvSpPr>
          <p:nvPr/>
        </p:nvSpPr>
        <p:spPr bwMode="auto">
          <a:xfrm>
            <a:off x="985838" y="52768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P2</a:t>
            </a:r>
            <a:endParaRPr lang="en-US" sz="1400" dirty="0">
              <a:solidFill>
                <a:schemeClr val="bg1"/>
              </a:solidFill>
              <a:latin typeface="Times New Roman" pitchFamily="18" charset="0"/>
            </a:endParaRPr>
          </a:p>
        </p:txBody>
      </p:sp>
      <p:sp>
        <p:nvSpPr>
          <p:cNvPr id="97" name="Slide Number Placeholder 96"/>
          <p:cNvSpPr>
            <a:spLocks noGrp="1"/>
          </p:cNvSpPr>
          <p:nvPr>
            <p:ph type="sldNum" sz="quarter" idx="12"/>
          </p:nvPr>
        </p:nvSpPr>
        <p:spPr/>
        <p:txBody>
          <a:bodyPr/>
          <a:lstStyle/>
          <a:p>
            <a:pPr>
              <a:defRPr/>
            </a:pPr>
            <a:fld id="{3538DD5B-43F4-4CAC-A024-7436E702E60A}" type="slidenum">
              <a:rPr lang="en-US" smtClean="0"/>
              <a:pPr>
                <a:defRPr/>
              </a:pPr>
              <a:t>36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8"/>
                                        </p:tgtEl>
                                        <p:attrNameLst>
                                          <p:attrName>style.visibility</p:attrName>
                                        </p:attrNameLst>
                                      </p:cBhvr>
                                      <p:to>
                                        <p:strVal val="visible"/>
                                      </p:to>
                                    </p:set>
                                    <p:animEffect transition="in" filter="fade">
                                      <p:cBhvr>
                                        <p:cTn id="10" dur="500"/>
                                        <p:tgtEl>
                                          <p:spTgt spid="2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9"/>
                                        </p:tgtEl>
                                        <p:attrNameLst>
                                          <p:attrName>style.visibility</p:attrName>
                                        </p:attrNameLst>
                                      </p:cBhvr>
                                      <p:to>
                                        <p:strVal val="visible"/>
                                      </p:to>
                                    </p:set>
                                    <p:animEffect transition="in" filter="fade">
                                      <p:cBhvr>
                                        <p:cTn id="13" dur="500"/>
                                        <p:tgtEl>
                                          <p:spTgt spid="2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fade">
                                      <p:cBhvr>
                                        <p:cTn id="16" dur="500"/>
                                        <p:tgtEl>
                                          <p:spTgt spid="2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3"/>
                                        </p:tgtEl>
                                        <p:attrNameLst>
                                          <p:attrName>style.visibility</p:attrName>
                                        </p:attrNameLst>
                                      </p:cBhvr>
                                      <p:to>
                                        <p:strVal val="visible"/>
                                      </p:to>
                                    </p:set>
                                    <p:animEffect transition="in" filter="fade">
                                      <p:cBhvr>
                                        <p:cTn id="19" dur="500"/>
                                        <p:tgtEl>
                                          <p:spTgt spid="26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4"/>
                                        </p:tgtEl>
                                        <p:attrNameLst>
                                          <p:attrName>style.visibility</p:attrName>
                                        </p:attrNameLst>
                                      </p:cBhvr>
                                      <p:to>
                                        <p:strVal val="visible"/>
                                      </p:to>
                                    </p:set>
                                    <p:animEffect transition="in" filter="fade">
                                      <p:cBhvr>
                                        <p:cTn id="24" dur="500"/>
                                        <p:tgtEl>
                                          <p:spTgt spid="2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7"/>
                                        </p:tgtEl>
                                        <p:attrNameLst>
                                          <p:attrName>style.visibility</p:attrName>
                                        </p:attrNameLst>
                                      </p:cBhvr>
                                      <p:to>
                                        <p:strVal val="visible"/>
                                      </p:to>
                                    </p:set>
                                    <p:animEffect transition="in" filter="fade">
                                      <p:cBhvr>
                                        <p:cTn id="27" dur="500"/>
                                        <p:tgtEl>
                                          <p:spTgt spid="27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8"/>
                                        </p:tgtEl>
                                        <p:attrNameLst>
                                          <p:attrName>style.visibility</p:attrName>
                                        </p:attrNameLst>
                                      </p:cBhvr>
                                      <p:to>
                                        <p:strVal val="visible"/>
                                      </p:to>
                                    </p:set>
                                    <p:animEffect transition="in" filter="fade">
                                      <p:cBhvr>
                                        <p:cTn id="30" dur="500"/>
                                        <p:tgtEl>
                                          <p:spTgt spid="27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9"/>
                                        </p:tgtEl>
                                        <p:attrNameLst>
                                          <p:attrName>style.visibility</p:attrName>
                                        </p:attrNameLst>
                                      </p:cBhvr>
                                      <p:to>
                                        <p:strVal val="visible"/>
                                      </p:to>
                                    </p:set>
                                    <p:animEffect transition="in" filter="fade">
                                      <p:cBhvr>
                                        <p:cTn id="33" dur="500"/>
                                        <p:tgtEl>
                                          <p:spTgt spid="27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0"/>
                                        </p:tgtEl>
                                        <p:attrNameLst>
                                          <p:attrName>style.visibility</p:attrName>
                                        </p:attrNameLst>
                                      </p:cBhvr>
                                      <p:to>
                                        <p:strVal val="visible"/>
                                      </p:to>
                                    </p:set>
                                    <p:animEffect transition="in" filter="fade">
                                      <p:cBhvr>
                                        <p:cTn id="36" dur="500"/>
                                        <p:tgtEl>
                                          <p:spTgt spid="28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1"/>
                                        </p:tgtEl>
                                        <p:attrNameLst>
                                          <p:attrName>style.visibility</p:attrName>
                                        </p:attrNameLst>
                                      </p:cBhvr>
                                      <p:to>
                                        <p:strVal val="visible"/>
                                      </p:to>
                                    </p:set>
                                    <p:animEffect transition="in" filter="fade">
                                      <p:cBhvr>
                                        <p:cTn id="41" dur="500"/>
                                        <p:tgtEl>
                                          <p:spTgt spid="28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2"/>
                                        </p:tgtEl>
                                        <p:attrNameLst>
                                          <p:attrName>style.visibility</p:attrName>
                                        </p:attrNameLst>
                                      </p:cBhvr>
                                      <p:to>
                                        <p:strVal val="visible"/>
                                      </p:to>
                                    </p:set>
                                    <p:animEffect transition="in" filter="fade">
                                      <p:cBhvr>
                                        <p:cTn id="44" dur="500"/>
                                        <p:tgtEl>
                                          <p:spTgt spid="28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3"/>
                                        </p:tgtEl>
                                        <p:attrNameLst>
                                          <p:attrName>style.visibility</p:attrName>
                                        </p:attrNameLst>
                                      </p:cBhvr>
                                      <p:to>
                                        <p:strVal val="visible"/>
                                      </p:to>
                                    </p:set>
                                    <p:animEffect transition="in" filter="fade">
                                      <p:cBhvr>
                                        <p:cTn id="47" dur="500"/>
                                        <p:tgtEl>
                                          <p:spTgt spid="28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4"/>
                                        </p:tgtEl>
                                        <p:attrNameLst>
                                          <p:attrName>style.visibility</p:attrName>
                                        </p:attrNameLst>
                                      </p:cBhvr>
                                      <p:to>
                                        <p:strVal val="visible"/>
                                      </p:to>
                                    </p:set>
                                    <p:animEffect transition="in" filter="fade">
                                      <p:cBhvr>
                                        <p:cTn id="50" dur="500"/>
                                        <p:tgtEl>
                                          <p:spTgt spid="28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5"/>
                                        </p:tgtEl>
                                        <p:attrNameLst>
                                          <p:attrName>style.visibility</p:attrName>
                                        </p:attrNameLst>
                                      </p:cBhvr>
                                      <p:to>
                                        <p:strVal val="visible"/>
                                      </p:to>
                                    </p:set>
                                    <p:animEffect transition="in" filter="fade">
                                      <p:cBhvr>
                                        <p:cTn id="53" dur="500"/>
                                        <p:tgtEl>
                                          <p:spTgt spid="28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6"/>
                                        </p:tgtEl>
                                        <p:attrNameLst>
                                          <p:attrName>style.visibility</p:attrName>
                                        </p:attrNameLst>
                                      </p:cBhvr>
                                      <p:to>
                                        <p:strVal val="visible"/>
                                      </p:to>
                                    </p:set>
                                    <p:animEffect transition="in" filter="fade">
                                      <p:cBhvr>
                                        <p:cTn id="56" dur="500"/>
                                        <p:tgtEl>
                                          <p:spTgt spid="28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7"/>
                                        </p:tgtEl>
                                        <p:attrNameLst>
                                          <p:attrName>style.visibility</p:attrName>
                                        </p:attrNameLst>
                                      </p:cBhvr>
                                      <p:to>
                                        <p:strVal val="visible"/>
                                      </p:to>
                                    </p:set>
                                    <p:animEffect transition="in" filter="fade">
                                      <p:cBhvr>
                                        <p:cTn id="59" dur="500"/>
                                        <p:tgtEl>
                                          <p:spTgt spid="28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500"/>
                                        <p:tgtEl>
                                          <p:spTgt spid="6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258" grpId="0"/>
      <p:bldP spid="259" grpId="0"/>
      <p:bldP spid="262" grpId="0"/>
      <p:bldP spid="263" grpId="0"/>
      <p:bldP spid="264" grpId="0"/>
      <p:bldP spid="277" grpId="0"/>
      <p:bldP spid="278" grpId="0"/>
      <p:bldP spid="279" grpId="0"/>
      <p:bldP spid="280" grpId="0"/>
      <p:bldP spid="281" grpId="0"/>
      <p:bldP spid="282" grpId="0"/>
      <p:bldP spid="283" grpId="0"/>
      <p:bldP spid="284" grpId="0"/>
      <p:bldP spid="285" grpId="0"/>
      <p:bldP spid="286" grpId="0"/>
      <p:bldP spid="287"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a:xfrm>
            <a:off x="457200" y="457200"/>
            <a:ext cx="8229600" cy="1219200"/>
          </a:xfrm>
        </p:spPr>
        <p:txBody>
          <a:bodyPr/>
          <a:lstStyle/>
          <a:p>
            <a:r>
              <a:rPr lang="en-US" altLang="en-US" b="1" dirty="0" smtClean="0"/>
              <a:t>Estimating Bad Debts Expense</a:t>
            </a:r>
          </a:p>
        </p:txBody>
      </p:sp>
      <p:sp>
        <p:nvSpPr>
          <p:cNvPr id="6" name="Slide Number Placeholder 5"/>
          <p:cNvSpPr>
            <a:spLocks noGrp="1"/>
          </p:cNvSpPr>
          <p:nvPr>
            <p:ph type="sldNum" sz="quarter" idx="12"/>
          </p:nvPr>
        </p:nvSpPr>
        <p:spPr/>
        <p:txBody>
          <a:bodyPr/>
          <a:lstStyle/>
          <a:p>
            <a:pPr>
              <a:defRPr/>
            </a:pPr>
            <a:fld id="{D9662D1A-934F-4E97-8DE9-5DE1FFCA5B1C}" type="slidenum">
              <a:rPr lang="en-US" smtClean="0"/>
              <a:pPr>
                <a:defRPr/>
              </a:pPr>
              <a:t>37</a:t>
            </a:fld>
            <a:endParaRPr lang="en-US" dirty="0"/>
          </a:p>
        </p:txBody>
      </p:sp>
      <p:sp>
        <p:nvSpPr>
          <p:cNvPr id="104451" name="Rectangle 2"/>
          <p:cNvSpPr>
            <a:spLocks noGrp="1" noChangeArrowheads="1"/>
          </p:cNvSpPr>
          <p:nvPr>
            <p:ph type="body" idx="4294967295"/>
          </p:nvPr>
        </p:nvSpPr>
        <p:spPr>
          <a:xfrm>
            <a:off x="571500" y="1905000"/>
            <a:ext cx="8039100" cy="2819400"/>
          </a:xfrm>
          <a:solidFill>
            <a:srgbClr val="FFFFCC"/>
          </a:solidFill>
          <a:ln w="12700" cap="flat">
            <a:solidFill>
              <a:srgbClr val="414141"/>
            </a:solidFill>
          </a:ln>
          <a:effectLst>
            <a:outerShdw dist="107763" dir="2700000" algn="ctr" rotWithShape="0">
              <a:srgbClr val="414141"/>
            </a:outerShdw>
          </a:effectLst>
        </p:spPr>
        <p:txBody>
          <a:bodyPr lIns="90488" tIns="44450" rIns="90488" bIns="44450">
            <a:normAutofit/>
          </a:bodyPr>
          <a:lstStyle/>
          <a:p>
            <a:pPr marL="690563" indent="-571500" algn="ctr">
              <a:buFont typeface="Wingdings" pitchFamily="2" charset="2"/>
              <a:buNone/>
            </a:pPr>
            <a:r>
              <a:rPr lang="en-US" altLang="en-US" sz="2800" b="1" dirty="0" smtClean="0">
                <a:solidFill>
                  <a:srgbClr val="FF0000"/>
                </a:solidFill>
              </a:rPr>
              <a:t>Two</a:t>
            </a:r>
            <a:r>
              <a:rPr lang="en-US" altLang="en-US" sz="2800" b="1" dirty="0" smtClean="0"/>
              <a:t> Methods</a:t>
            </a:r>
            <a:r>
              <a:rPr lang="en-US" altLang="en-US" sz="2800" b="1" u="sng" dirty="0" smtClean="0"/>
              <a:t> </a:t>
            </a:r>
            <a:endParaRPr lang="en-US" altLang="en-US" sz="2800" b="1" dirty="0" smtClean="0"/>
          </a:p>
          <a:p>
            <a:pPr marL="690563" indent="-571500">
              <a:buFont typeface="Monotype Sorts"/>
              <a:buAutoNum type="arabicPeriod"/>
            </a:pPr>
            <a:r>
              <a:rPr lang="en-US" altLang="en-US" sz="2800" b="1" dirty="0" smtClean="0">
                <a:solidFill>
                  <a:srgbClr val="FF0000"/>
                </a:solidFill>
              </a:rPr>
              <a:t>Percent of Sales </a:t>
            </a:r>
            <a:r>
              <a:rPr lang="en-US" altLang="en-US" sz="2800" b="1" dirty="0" smtClean="0"/>
              <a:t>Method </a:t>
            </a:r>
          </a:p>
          <a:p>
            <a:pPr marL="690563" indent="-571500">
              <a:buFont typeface="Monotype Sorts"/>
              <a:buAutoNum type="arabicPeriod"/>
            </a:pPr>
            <a:r>
              <a:rPr lang="en-US" altLang="en-US" sz="2800" b="1" dirty="0" smtClean="0">
                <a:solidFill>
                  <a:srgbClr val="FF0000"/>
                </a:solidFill>
              </a:rPr>
              <a:t>Accounts Receivable </a:t>
            </a:r>
            <a:r>
              <a:rPr lang="en-US" altLang="en-US" sz="2800" b="1" dirty="0" smtClean="0"/>
              <a:t>Methods</a:t>
            </a:r>
          </a:p>
          <a:p>
            <a:pPr marL="1466850" lvl="1" indent="-533400">
              <a:buSzPct val="75000"/>
              <a:buFont typeface="Monotype Sorts"/>
              <a:buChar char="l"/>
            </a:pPr>
            <a:r>
              <a:rPr lang="en-US" altLang="en-US" b="1" u="sng" dirty="0" smtClean="0"/>
              <a:t>Percent</a:t>
            </a:r>
            <a:r>
              <a:rPr lang="en-US" altLang="en-US" b="1" dirty="0" smtClean="0"/>
              <a:t> of Accounts Receivable</a:t>
            </a:r>
          </a:p>
          <a:p>
            <a:pPr marL="1466850" lvl="1" indent="-533400">
              <a:buSzPct val="75000"/>
              <a:buFont typeface="Monotype Sorts"/>
              <a:buChar char="l"/>
            </a:pPr>
            <a:r>
              <a:rPr lang="en-US" altLang="en-US" b="1" u="sng" dirty="0" smtClean="0"/>
              <a:t>Aging </a:t>
            </a:r>
            <a:r>
              <a:rPr lang="en-US" altLang="en-US" b="1" dirty="0" smtClean="0"/>
              <a:t>of Accounts Receivable</a:t>
            </a:r>
          </a:p>
        </p:txBody>
      </p:sp>
      <p:sp>
        <p:nvSpPr>
          <p:cNvPr id="102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P2</a:t>
            </a: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8"/>
          <p:cNvSpPr>
            <a:spLocks noGrp="1" noChangeArrowheads="1"/>
          </p:cNvSpPr>
          <p:nvPr>
            <p:ph type="title"/>
          </p:nvPr>
        </p:nvSpPr>
        <p:spPr>
          <a:xfrm>
            <a:off x="457200" y="457200"/>
            <a:ext cx="8229600" cy="1143000"/>
          </a:xfrm>
        </p:spPr>
        <p:txBody>
          <a:bodyPr/>
          <a:lstStyle/>
          <a:p>
            <a:r>
              <a:rPr lang="en-US" altLang="en-US" b="1" dirty="0" smtClean="0"/>
              <a:t>Summary of Methods</a:t>
            </a:r>
          </a:p>
        </p:txBody>
      </p:sp>
      <p:sp>
        <p:nvSpPr>
          <p:cNvPr id="6" name="Slide Number Placeholder 5"/>
          <p:cNvSpPr>
            <a:spLocks noGrp="1"/>
          </p:cNvSpPr>
          <p:nvPr>
            <p:ph type="sldNum" sz="quarter" idx="12"/>
          </p:nvPr>
        </p:nvSpPr>
        <p:spPr/>
        <p:txBody>
          <a:bodyPr/>
          <a:lstStyle/>
          <a:p>
            <a:pPr>
              <a:defRPr/>
            </a:pPr>
            <a:fld id="{D9662D1A-934F-4E97-8DE9-5DE1FFCA5B1C}" type="slidenum">
              <a:rPr lang="en-US" smtClean="0"/>
              <a:pPr>
                <a:defRPr/>
              </a:pPr>
              <a:t>38</a:t>
            </a:fld>
            <a:endParaRPr lang="en-US" dirty="0"/>
          </a:p>
        </p:txBody>
      </p:sp>
      <p:sp>
        <p:nvSpPr>
          <p:cNvPr id="3072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P2</a:t>
            </a:r>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1752600"/>
            <a:ext cx="886777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8611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500" fill="hold"/>
                                        <p:tgtEl>
                                          <p:spTgt spid="131074"/>
                                        </p:tgtEl>
                                        <p:attrNameLst>
                                          <p:attrName>ppt_x</p:attrName>
                                        </p:attrNameLst>
                                      </p:cBhvr>
                                      <p:tavLst>
                                        <p:tav tm="0">
                                          <p:val>
                                            <p:strVal val="#ppt_x"/>
                                          </p:val>
                                        </p:tav>
                                        <p:tav tm="100000">
                                          <p:val>
                                            <p:strVal val="#ppt_x"/>
                                          </p:val>
                                        </p:tav>
                                      </p:tavLst>
                                    </p:anim>
                                    <p:anim calcmode="lin" valueType="num">
                                      <p:cBhvr additive="base">
                                        <p:cTn id="8" dur="500" fill="hold"/>
                                        <p:tgtEl>
                                          <p:spTgt spid="131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a:xfrm>
            <a:off x="457200" y="457200"/>
            <a:ext cx="8229600" cy="1219200"/>
          </a:xfrm>
        </p:spPr>
        <p:txBody>
          <a:bodyPr/>
          <a:lstStyle/>
          <a:p>
            <a:r>
              <a:rPr lang="en-US" altLang="en-US" b="1" dirty="0" smtClean="0"/>
              <a:t>1</a:t>
            </a:r>
            <a:r>
              <a:rPr lang="en-US" altLang="en-US" b="1" dirty="0" smtClean="0">
                <a:solidFill>
                  <a:srgbClr val="FF0000"/>
                </a:solidFill>
              </a:rPr>
              <a:t>) </a:t>
            </a:r>
            <a:r>
              <a:rPr lang="en-US" altLang="en-US" b="1" u="sng" dirty="0" smtClean="0">
                <a:solidFill>
                  <a:srgbClr val="FF0000"/>
                </a:solidFill>
              </a:rPr>
              <a:t>Percent of Sales </a:t>
            </a:r>
            <a:r>
              <a:rPr lang="en-US" altLang="en-US" b="1" dirty="0" smtClean="0"/>
              <a:t>Method</a:t>
            </a: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39</a:t>
            </a:fld>
            <a:endParaRPr lang="en-US" dirty="0"/>
          </a:p>
        </p:txBody>
      </p:sp>
      <p:sp>
        <p:nvSpPr>
          <p:cNvPr id="105475" name="Rectangle 2"/>
          <p:cNvSpPr>
            <a:spLocks noGrp="1" noChangeArrowheads="1"/>
          </p:cNvSpPr>
          <p:nvPr>
            <p:ph type="body" idx="4294967295"/>
          </p:nvPr>
        </p:nvSpPr>
        <p:spPr>
          <a:xfrm>
            <a:off x="0" y="1676400"/>
            <a:ext cx="8077200" cy="685800"/>
          </a:xfrm>
          <a:noFill/>
        </p:spPr>
        <p:txBody>
          <a:bodyPr lIns="90488" tIns="44450" rIns="90488" bIns="44450"/>
          <a:lstStyle/>
          <a:p>
            <a:pPr algn="ctr">
              <a:buFont typeface="Wingdings" pitchFamily="2" charset="2"/>
              <a:buNone/>
            </a:pPr>
            <a:r>
              <a:rPr lang="en-US" altLang="en-US" b="1" dirty="0" smtClean="0"/>
              <a:t>Bad debts expense is computed as follows:</a:t>
            </a:r>
          </a:p>
        </p:txBody>
      </p:sp>
      <p:graphicFrame>
        <p:nvGraphicFramePr>
          <p:cNvPr id="105476" name="Object 2"/>
          <p:cNvGraphicFramePr>
            <a:graphicFrameLocks/>
          </p:cNvGraphicFramePr>
          <p:nvPr/>
        </p:nvGraphicFramePr>
        <p:xfrm>
          <a:off x="1447800" y="2362200"/>
          <a:ext cx="6583363" cy="1752600"/>
        </p:xfrm>
        <a:graphic>
          <a:graphicData uri="http://schemas.openxmlformats.org/presentationml/2006/ole">
            <mc:AlternateContent xmlns:mc="http://schemas.openxmlformats.org/markup-compatibility/2006">
              <mc:Choice xmlns:v="urn:schemas-microsoft-com:vml" Requires="v">
                <p:oleObj spid="_x0000_s105543" name="Worksheet" r:id="rId5" imgW="2876702" imgH="838200" progId="Excel.Sheet.8">
                  <p:embed/>
                </p:oleObj>
              </mc:Choice>
              <mc:Fallback>
                <p:oleObj name="Worksheet" r:id="rId5" imgW="2876702" imgH="838200" progId="Excel.Sheet.8">
                  <p:embed/>
                  <p:pic>
                    <p:nvPicPr>
                      <p:cNvPr id="0" name="Picture 5"/>
                      <p:cNvPicPr>
                        <a:picLocks noChangeArrowheads="1"/>
                      </p:cNvPicPr>
                      <p:nvPr/>
                    </p:nvPicPr>
                    <p:blipFill>
                      <a:blip r:embed="rId6">
                        <a:extLst>
                          <a:ext uri="{28A0092B-C50C-407E-A947-70E740481C1C}">
                            <a14:useLocalDpi xmlns:a14="http://schemas.microsoft.com/office/drawing/2010/main" val="0"/>
                          </a:ext>
                        </a:extLst>
                      </a:blip>
                      <a:srcRect l="6252" t="10620" r="13704" b="11769"/>
                      <a:stretch>
                        <a:fillRect/>
                      </a:stretch>
                    </p:blipFill>
                    <p:spPr bwMode="auto">
                      <a:xfrm>
                        <a:off x="1447800" y="2362200"/>
                        <a:ext cx="658336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P2</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500" fill="hold"/>
                                        <p:tgtEl>
                                          <p:spTgt spid="105476"/>
                                        </p:tgtEl>
                                        <p:attrNameLst>
                                          <p:attrName>ppt_x</p:attrName>
                                        </p:attrNameLst>
                                      </p:cBhvr>
                                      <p:tavLst>
                                        <p:tav tm="0">
                                          <p:val>
                                            <p:strVal val="#ppt_x"/>
                                          </p:val>
                                        </p:tav>
                                        <p:tav tm="100000">
                                          <p:val>
                                            <p:strVal val="#ppt_x"/>
                                          </p:val>
                                        </p:tav>
                                      </p:tavLst>
                                    </p:anim>
                                    <p:anim calcmode="lin" valueType="num">
                                      <p:cBhvr additive="base">
                                        <p:cTn id="8" dur="500" fill="hold"/>
                                        <p:tgtEl>
                                          <p:spTgt spid="1054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pPr marL="0" indent="0">
              <a:lnSpc>
                <a:spcPct val="150000"/>
              </a:lnSpc>
              <a:buNone/>
            </a:pPr>
            <a:r>
              <a:rPr lang="en-US" alt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1</a:t>
            </a:r>
            <a:r>
              <a:rPr lang="en-US" altLang="en-US" sz="2500" b="1" u="sng"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en-US" altLang="en-US" b="1" u="sng" dirty="0">
                <a:solidFill>
                  <a:prstClr val="black"/>
                </a:solidFill>
                <a:latin typeface="Arial" pitchFamily="34" charset="0"/>
                <a:cs typeface="Arial" pitchFamily="34" charset="0"/>
              </a:rPr>
              <a:t> </a:t>
            </a:r>
            <a:r>
              <a:rPr lang="en-US" altLang="en-US" sz="2500" b="1" u="sng"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Days’ sales uncollected </a:t>
            </a:r>
            <a:r>
              <a:rPr lang="en-US" b="1" dirty="0" smtClean="0">
                <a:solidFill>
                  <a:srgbClr val="FF0000"/>
                </a:solidFill>
                <a:latin typeface="Arial" pitchFamily="34" charset="0"/>
                <a:cs typeface="Arial" pitchFamily="34" charset="0"/>
              </a:rPr>
              <a:t>= </a:t>
            </a:r>
            <a:r>
              <a:rPr lang="en-US" altLang="en-US" dirty="0">
                <a:solidFill>
                  <a:schemeClr val="hlink"/>
                </a:solidFill>
              </a:rPr>
              <a:t> </a:t>
            </a:r>
            <a:r>
              <a:rPr lang="en-US" alt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Accounts receivable </a:t>
            </a:r>
            <a:r>
              <a:rPr lang="en-US" altLang="en-US" sz="2500" b="1" dirty="0">
                <a:solidFill>
                  <a:srgbClr val="FF0000"/>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en-US" alt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a:t>
            </a:r>
          </a:p>
          <a:p>
            <a:pPr marL="0" indent="0">
              <a:lnSpc>
                <a:spcPct val="150000"/>
              </a:lnSpc>
              <a:buNone/>
            </a:pPr>
            <a:r>
              <a:rPr lang="en-US" alt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Net sales </a:t>
            </a:r>
            <a:r>
              <a:rPr lang="en-US" altLang="en-US" sz="2500" b="1" dirty="0">
                <a:solidFill>
                  <a:srgbClr val="FF0000"/>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en-US" alt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365</a:t>
            </a:r>
            <a:r>
              <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a:t>
            </a:r>
          </a:p>
          <a:p>
            <a:pPr marL="0" lvl="0" indent="0" eaLnBrk="1" hangingPunct="1">
              <a:lnSpc>
                <a:spcPct val="150000"/>
              </a:lnSpc>
              <a:spcBef>
                <a:spcPct val="0"/>
              </a:spcBef>
              <a:buNone/>
            </a:pPr>
            <a:r>
              <a:rPr lang="en-US" altLang="en-US" sz="2500" b="1" dirty="0" smtClean="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2</a:t>
            </a:r>
            <a:r>
              <a:rPr lang="en-US" alt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en-US" altLang="en-US" b="1" dirty="0">
                <a:solidFill>
                  <a:prstClr val="black"/>
                </a:solidFill>
                <a:latin typeface="Arial" pitchFamily="34" charset="0"/>
                <a:cs typeface="Arial" pitchFamily="34" charset="0"/>
              </a:rPr>
              <a:t> </a:t>
            </a:r>
            <a:r>
              <a:rPr lang="en-US" altLang="en-US" sz="2500" b="1" u="sng"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Profit Margin </a:t>
            </a:r>
            <a:r>
              <a:rPr lang="en-US" b="1" dirty="0" smtClean="0">
                <a:solidFill>
                  <a:srgbClr val="FF0000"/>
                </a:solidFill>
                <a:latin typeface="Arial" pitchFamily="34" charset="0"/>
                <a:cs typeface="Arial" pitchFamily="34" charset="0"/>
              </a:rPr>
              <a:t>=</a:t>
            </a:r>
            <a:r>
              <a:rPr lang="en-US" b="1" dirty="0" smtClean="0">
                <a:solidFill>
                  <a:prstClr val="black"/>
                </a:solidFill>
                <a:latin typeface="Arial" pitchFamily="34" charset="0"/>
                <a:cs typeface="Arial" pitchFamily="34" charset="0"/>
              </a:rPr>
              <a:t> </a:t>
            </a:r>
            <a:r>
              <a:rPr lang="en-US" alt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Net Income </a:t>
            </a:r>
            <a:r>
              <a:rPr lang="en-US" altLang="en-US" sz="2500" b="1" dirty="0">
                <a:solidFill>
                  <a:srgbClr val="FF0000"/>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en-US" alt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Net Sales</a:t>
            </a:r>
            <a:endPar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endParaRPr>
          </a:p>
          <a:p>
            <a:pPr marL="0" lvl="0" indent="0" eaLnBrk="1" hangingPunct="1">
              <a:lnSpc>
                <a:spcPct val="150000"/>
              </a:lnSpc>
              <a:spcBef>
                <a:spcPct val="0"/>
              </a:spcBef>
              <a:buNone/>
              <a:defRPr/>
            </a:pPr>
            <a:r>
              <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3)</a:t>
            </a:r>
            <a:r>
              <a:rPr lang="en-US" b="1" dirty="0">
                <a:solidFill>
                  <a:prstClr val="black"/>
                </a:solidFill>
                <a:latin typeface="Arial" pitchFamily="34" charset="0"/>
                <a:cs typeface="Arial" pitchFamily="34" charset="0"/>
              </a:rPr>
              <a:t> </a:t>
            </a:r>
            <a:r>
              <a:rPr lang="en-US" sz="2500" b="1" u="sng" dirty="0" smtClean="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Inventory Turnover </a:t>
            </a:r>
            <a:r>
              <a:rPr lang="en-US" altLang="en-US" sz="2500" b="1" u="sng" dirty="0" smtClean="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a:t>
            </a:r>
            <a:r>
              <a:rPr lang="en-US" altLang="en-US" b="1" dirty="0" smtClean="0">
                <a:solidFill>
                  <a:srgbClr val="FF0000"/>
                </a:solidFill>
                <a:latin typeface="Arial" pitchFamily="34" charset="0"/>
                <a:cs typeface="Arial" pitchFamily="34" charset="0"/>
              </a:rPr>
              <a:t>= </a:t>
            </a:r>
            <a:r>
              <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Cost of goods sold </a:t>
            </a:r>
            <a:r>
              <a:rPr lang="en-US" sz="2500" b="1" dirty="0">
                <a:solidFill>
                  <a:srgbClr val="FF0000"/>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a:t>
            </a:r>
            <a:r>
              <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Average inventory </a:t>
            </a:r>
            <a:r>
              <a:rPr lang="en-US" sz="2500" b="1" dirty="0" smtClean="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da-DK" sz="2500" b="1" dirty="0" smtClean="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da-DK" sz="2500" b="1" u="sng"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Beg. Inv. </a:t>
            </a:r>
            <a:r>
              <a:rPr lang="da-DK" sz="2500" b="1" u="sng" dirty="0">
                <a:solidFill>
                  <a:srgbClr val="FF0000"/>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a:t>
            </a:r>
            <a:r>
              <a:rPr lang="da-DK" sz="2500" b="1" u="sng"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End Inv.) </a:t>
            </a:r>
            <a:r>
              <a:rPr lang="da-DK" sz="2500" b="1" u="sng" dirty="0">
                <a:solidFill>
                  <a:srgbClr val="FF0000"/>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da-DK" sz="2500" b="1" u="sng"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2 </a:t>
            </a:r>
            <a:r>
              <a:rPr lang="da-DK" sz="2500" b="1" dirty="0" smtClean="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endPar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endParaRPr>
          </a:p>
          <a:p>
            <a:pPr marL="0" lvl="0" indent="0" eaLnBrk="1" hangingPunct="1">
              <a:lnSpc>
                <a:spcPct val="150000"/>
              </a:lnSpc>
              <a:spcBef>
                <a:spcPct val="0"/>
              </a:spcBef>
              <a:buNone/>
              <a:defRPr/>
            </a:pPr>
            <a:r>
              <a:rPr lang="en-US" sz="2500" b="1" dirty="0" smtClean="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4</a:t>
            </a:r>
            <a:r>
              <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en-US" b="1" dirty="0">
                <a:solidFill>
                  <a:prstClr val="black"/>
                </a:solidFill>
                <a:latin typeface="Arial" pitchFamily="34" charset="0"/>
                <a:cs typeface="Arial" pitchFamily="34" charset="0"/>
              </a:rPr>
              <a:t> </a:t>
            </a:r>
            <a:r>
              <a:rPr lang="en-US" sz="2500" b="1" u="sng" dirty="0" smtClean="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Gross margin ratio </a:t>
            </a:r>
            <a:r>
              <a:rPr lang="en-US" b="1" dirty="0" smtClean="0">
                <a:solidFill>
                  <a:srgbClr val="FF0000"/>
                </a:solidFill>
                <a:latin typeface="Arial" pitchFamily="34" charset="0"/>
                <a:cs typeface="Arial" pitchFamily="34" charset="0"/>
              </a:rPr>
              <a:t>=</a:t>
            </a:r>
            <a:r>
              <a:rPr lang="en-US" b="1" dirty="0" smtClean="0">
                <a:solidFill>
                  <a:prstClr val="black"/>
                </a:solidFill>
                <a:latin typeface="Arial" pitchFamily="34" charset="0"/>
                <a:cs typeface="Arial" pitchFamily="34" charset="0"/>
              </a:rPr>
              <a:t> [</a:t>
            </a:r>
            <a:r>
              <a:rPr lang="en-US" sz="2500" b="1" dirty="0" smtClean="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Net </a:t>
            </a:r>
            <a:r>
              <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sales </a:t>
            </a:r>
            <a:r>
              <a:rPr lang="en-US" sz="2500" b="1" dirty="0">
                <a:solidFill>
                  <a:srgbClr val="FF0000"/>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Cost of goods </a:t>
            </a:r>
            <a:r>
              <a:rPr lang="en-US" sz="2500" b="1" dirty="0" smtClean="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sold] </a:t>
            </a:r>
            <a:r>
              <a:rPr lang="en-US" sz="2500" b="1" dirty="0">
                <a:solidFill>
                  <a:srgbClr val="FF0000"/>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Net sales</a:t>
            </a:r>
          </a:p>
          <a:p>
            <a:pPr marL="0" lvl="0" indent="0" eaLnBrk="1" hangingPunct="1">
              <a:lnSpc>
                <a:spcPct val="150000"/>
              </a:lnSpc>
              <a:spcBef>
                <a:spcPct val="0"/>
              </a:spcBef>
              <a:buNone/>
              <a:defRPr/>
            </a:pPr>
            <a:r>
              <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5) </a:t>
            </a:r>
            <a:r>
              <a:rPr lang="en-US" sz="2500" b="1" u="sng"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Acid-test ratio </a:t>
            </a:r>
            <a:r>
              <a:rPr lang="en-US" b="1" dirty="0" smtClean="0">
                <a:solidFill>
                  <a:srgbClr val="FF0000"/>
                </a:solidFill>
                <a:latin typeface="Arial" pitchFamily="34" charset="0"/>
                <a:cs typeface="Arial" pitchFamily="34" charset="0"/>
              </a:rPr>
              <a:t>= </a:t>
            </a:r>
            <a:r>
              <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Quick assets </a:t>
            </a:r>
            <a:r>
              <a:rPr lang="en-US" sz="2500" b="1" dirty="0" smtClean="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en-US" sz="2500" b="1" u="sng"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Cash </a:t>
            </a:r>
            <a:r>
              <a:rPr lang="en-US" sz="2500" b="1" u="sng" dirty="0">
                <a:solidFill>
                  <a:srgbClr val="FF0000"/>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en-US" sz="2500" b="1" u="sng"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short term investments</a:t>
            </a:r>
            <a:r>
              <a:rPr lang="en-US" sz="2500" b="1" u="sng" dirty="0">
                <a:solidFill>
                  <a:srgbClr val="FF0000"/>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en-US" sz="2500" b="1" u="sng"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a:t>
            </a:r>
            <a:r>
              <a:rPr lang="en-US" sz="2500" b="1" u="sng" dirty="0" smtClean="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Receivables) </a:t>
            </a:r>
            <a:r>
              <a:rPr lang="en-US" sz="2500" b="1" u="sng" dirty="0">
                <a:solidFill>
                  <a:srgbClr val="FF0000"/>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a:t>
            </a:r>
            <a:r>
              <a:rPr lang="en-US" sz="2500" b="1" u="sng"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rPr>
              <a:t>  Current liabilities </a:t>
            </a:r>
            <a:endParaRPr lang="en-US" sz="2500" b="1" dirty="0">
              <a:solidFill>
                <a:prstClr val="black"/>
              </a:solidFill>
              <a:effectLst>
                <a:outerShdw blurRad="38100" dist="38100" dir="2700000" algn="tl">
                  <a:srgbClr val="000000">
                    <a:alpha val="43137"/>
                  </a:srgbClr>
                </a:outerShdw>
              </a:effectLst>
              <a:latin typeface="Arial" charset="0"/>
              <a:ea typeface="ＭＳ Ｐゴシック" pitchFamily="-108" charset="-128"/>
              <a:cs typeface="Arial" pitchFamily="34" charset="0"/>
            </a:endParaRPr>
          </a:p>
          <a:p>
            <a:pPr marL="0" lvl="0" indent="0">
              <a:lnSpc>
                <a:spcPct val="150000"/>
              </a:lnSpc>
              <a:buNone/>
            </a:pPr>
            <a:r>
              <a:rPr lang="en-US" b="1" dirty="0" smtClean="0">
                <a:solidFill>
                  <a:prstClr val="black"/>
                </a:solidFill>
                <a:latin typeface="Arial" pitchFamily="34" charset="0"/>
                <a:cs typeface="Arial" pitchFamily="34" charset="0"/>
              </a:rPr>
              <a:t>  </a:t>
            </a:r>
            <a:endParaRPr lang="en-US" b="1" dirty="0">
              <a:solidFill>
                <a:prstClr val="black"/>
              </a:solidFill>
              <a:latin typeface="Arial" pitchFamily="34" charset="0"/>
              <a:cs typeface="Arial" pitchFamily="34" charset="0"/>
            </a:endParaRPr>
          </a:p>
          <a:p>
            <a:pPr marL="0" lvl="0" indent="0">
              <a:lnSpc>
                <a:spcPct val="150000"/>
              </a:lnSpc>
              <a:buNone/>
            </a:pPr>
            <a:endParaRPr lang="en-US" b="1" dirty="0" smtClean="0">
              <a:solidFill>
                <a:prstClr val="black"/>
              </a:solidFill>
              <a:latin typeface="Arial" pitchFamily="34" charset="0"/>
              <a:cs typeface="Arial" pitchFamily="34" charset="0"/>
            </a:endParaRPr>
          </a:p>
          <a:p>
            <a:pPr marL="0" lvl="0" indent="0">
              <a:lnSpc>
                <a:spcPct val="150000"/>
              </a:lnSpc>
              <a:buNone/>
            </a:pPr>
            <a:endParaRPr lang="en-US" b="1" dirty="0">
              <a:solidFill>
                <a:prstClr val="black"/>
              </a:solidFill>
              <a:latin typeface="Arial" pitchFamily="34" charset="0"/>
              <a:cs typeface="Arial" pitchFamily="34" charset="0"/>
            </a:endParaRPr>
          </a:p>
          <a:p>
            <a:endParaRPr lang="en-US" dirty="0"/>
          </a:p>
        </p:txBody>
      </p:sp>
      <p:sp>
        <p:nvSpPr>
          <p:cNvPr id="2" name="Title 1"/>
          <p:cNvSpPr>
            <a:spLocks noGrp="1"/>
          </p:cNvSpPr>
          <p:nvPr>
            <p:ph type="title"/>
          </p:nvPr>
        </p:nvSpPr>
        <p:spPr>
          <a:xfrm>
            <a:off x="0" y="0"/>
            <a:ext cx="9144000" cy="1143000"/>
          </a:xfrm>
        </p:spPr>
        <p:txBody>
          <a:bodyPr/>
          <a:lstStyle/>
          <a:p>
            <a:r>
              <a:rPr lang="en-US" b="1" dirty="0" smtClean="0">
                <a:solidFill>
                  <a:schemeClr val="tx1"/>
                </a:solidFill>
                <a:latin typeface="Arial" pitchFamily="34" charset="0"/>
                <a:cs typeface="Arial" pitchFamily="34" charset="0"/>
              </a:rPr>
              <a:t>5 RATIOS FOR 10 POINTS</a:t>
            </a:r>
            <a:endParaRPr lang="en-US" b="1" dirty="0">
              <a:solidFill>
                <a:schemeClr val="tx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altLang="en-US" smtClean="0"/>
              <a:t>Atef Abuelaish</a:t>
            </a:r>
            <a:endParaRPr lang="en-US" altLang="en-US"/>
          </a:p>
        </p:txBody>
      </p:sp>
      <p:sp>
        <p:nvSpPr>
          <p:cNvPr id="5" name="Slide Number Placeholder 4"/>
          <p:cNvSpPr>
            <a:spLocks noGrp="1"/>
          </p:cNvSpPr>
          <p:nvPr>
            <p:ph type="sldNum" sz="quarter" idx="12"/>
          </p:nvPr>
        </p:nvSpPr>
        <p:spPr/>
        <p:txBody>
          <a:bodyPr/>
          <a:lstStyle/>
          <a:p>
            <a:fld id="{28C054EB-1FEC-4EC0-897C-43BC38E939C7}" type="slidenum">
              <a:rPr lang="en-US" altLang="en-US" smtClean="0"/>
              <a:pPr/>
              <a:t>4</a:t>
            </a:fld>
            <a:endParaRPr lang="en-US" altLang="en-US"/>
          </a:p>
        </p:txBody>
      </p:sp>
    </p:spTree>
    <p:extLst>
      <p:ext uri="{BB962C8B-B14F-4D97-AF65-F5344CB8AC3E}">
        <p14:creationId xmlns:p14="http://schemas.microsoft.com/office/powerpoint/2010/main" val="3192524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0213" y="2895600"/>
            <a:ext cx="8305800" cy="1905000"/>
          </a:xfrm>
          <a:prstGeom prst="rect">
            <a:avLst/>
          </a:prstGeom>
          <a:solidFill>
            <a:schemeClr val="bg2">
              <a:lumMod val="9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graphicFrame>
        <p:nvGraphicFramePr>
          <p:cNvPr id="106499" name="Object 2"/>
          <p:cNvGraphicFramePr>
            <a:graphicFrameLocks/>
          </p:cNvGraphicFramePr>
          <p:nvPr/>
        </p:nvGraphicFramePr>
        <p:xfrm>
          <a:off x="501650" y="3124200"/>
          <a:ext cx="3155950" cy="1600200"/>
        </p:xfrm>
        <a:graphic>
          <a:graphicData uri="http://schemas.openxmlformats.org/presentationml/2006/ole">
            <mc:AlternateContent xmlns:mc="http://schemas.openxmlformats.org/markup-compatibility/2006">
              <mc:Choice xmlns:v="urn:schemas-microsoft-com:vml" Requires="v">
                <p:oleObj spid="_x0000_s106566" name="Worksheet" r:id="rId5" imgW="3047870" imgH="838140" progId="Excel.Sheet.8">
                  <p:embed/>
                </p:oleObj>
              </mc:Choice>
              <mc:Fallback>
                <p:oleObj name="Worksheet" r:id="rId5" imgW="3047870" imgH="838140" progId="Excel.Sheet.8">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l="5032" t="10574" r="57910" b="11714"/>
                      <a:stretch>
                        <a:fillRect/>
                      </a:stretch>
                    </p:blipFill>
                    <p:spPr bwMode="auto">
                      <a:xfrm>
                        <a:off x="501650" y="3124200"/>
                        <a:ext cx="31559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0" name="Rectangle 3"/>
          <p:cNvSpPr>
            <a:spLocks noChangeArrowheads="1"/>
          </p:cNvSpPr>
          <p:nvPr/>
        </p:nvSpPr>
        <p:spPr bwMode="auto">
          <a:xfrm>
            <a:off x="4114800" y="2971801"/>
            <a:ext cx="4264025" cy="1813317"/>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800" b="1" dirty="0"/>
              <a:t>Musicland’s accountant computes estimated Bad Debts Expense of $2,400.</a:t>
            </a:r>
          </a:p>
        </p:txBody>
      </p:sp>
      <p:sp>
        <p:nvSpPr>
          <p:cNvPr id="106501" name="Rectangle 4"/>
          <p:cNvSpPr>
            <a:spLocks noGrp="1" noChangeArrowheads="1"/>
          </p:cNvSpPr>
          <p:nvPr>
            <p:ph type="title"/>
          </p:nvPr>
        </p:nvSpPr>
        <p:spPr>
          <a:xfrm>
            <a:off x="536893" y="0"/>
            <a:ext cx="8229600" cy="1036638"/>
          </a:xfrm>
        </p:spPr>
        <p:txBody>
          <a:bodyPr/>
          <a:lstStyle/>
          <a:p>
            <a:r>
              <a:rPr lang="en-US" altLang="en-US" b="1" dirty="0" smtClean="0"/>
              <a:t>Percent of Sales Method</a:t>
            </a:r>
          </a:p>
        </p:txBody>
      </p:sp>
      <p:sp>
        <p:nvSpPr>
          <p:cNvPr id="12" name="Slide Number Placeholder 11"/>
          <p:cNvSpPr>
            <a:spLocks noGrp="1"/>
          </p:cNvSpPr>
          <p:nvPr>
            <p:ph type="sldNum" sz="quarter" idx="12"/>
          </p:nvPr>
        </p:nvSpPr>
        <p:spPr/>
        <p:txBody>
          <a:bodyPr/>
          <a:lstStyle/>
          <a:p>
            <a:pPr>
              <a:defRPr/>
            </a:pPr>
            <a:fld id="{D9662D1A-934F-4E97-8DE9-5DE1FFCA5B1C}" type="slidenum">
              <a:rPr lang="en-US" smtClean="0"/>
              <a:pPr>
                <a:defRPr/>
              </a:pPr>
              <a:t>40</a:t>
            </a:fld>
            <a:endParaRPr lang="en-US" dirty="0"/>
          </a:p>
        </p:txBody>
      </p:sp>
      <p:sp>
        <p:nvSpPr>
          <p:cNvPr id="308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P2</a:t>
            </a:r>
          </a:p>
        </p:txBody>
      </p:sp>
      <p:pic>
        <p:nvPicPr>
          <p:cNvPr id="106503" name="Picture 4"/>
          <p:cNvPicPr>
            <a:picLocks noChangeAspect="1" noChangeArrowheads="1"/>
          </p:cNvPicPr>
          <p:nvPr/>
        </p:nvPicPr>
        <p:blipFill>
          <a:blip r:embed="rId7" cstate="print"/>
          <a:srcRect/>
          <a:stretch>
            <a:fillRect/>
          </a:stretch>
        </p:blipFill>
        <p:spPr bwMode="auto">
          <a:xfrm>
            <a:off x="152400" y="5029200"/>
            <a:ext cx="8839200" cy="1066800"/>
          </a:xfrm>
          <a:prstGeom prst="rect">
            <a:avLst/>
          </a:prstGeom>
          <a:noFill/>
          <a:ln w="9525">
            <a:solidFill>
              <a:schemeClr val="tx1"/>
            </a:solidFill>
            <a:miter lim="800000"/>
            <a:headEnd/>
            <a:tailEnd/>
          </a:ln>
        </p:spPr>
      </p:pic>
      <p:sp>
        <p:nvSpPr>
          <p:cNvPr id="10" name="Rectangle 2"/>
          <p:cNvSpPr>
            <a:spLocks noChangeArrowheads="1"/>
          </p:cNvSpPr>
          <p:nvPr/>
        </p:nvSpPr>
        <p:spPr bwMode="auto">
          <a:xfrm>
            <a:off x="11113" y="914400"/>
            <a:ext cx="9144000" cy="1751762"/>
          </a:xfrm>
          <a:prstGeom prst="rect">
            <a:avLst/>
          </a:prstGeom>
          <a:solidFill>
            <a:schemeClr val="accent2">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b="1" dirty="0">
                <a:ea typeface="ＭＳ Ｐゴシック" pitchFamily="-108" charset="-128"/>
              </a:rPr>
              <a:t>Musicland has credit </a:t>
            </a:r>
            <a:r>
              <a:rPr lang="en-US" sz="2400" b="1" u="sng" dirty="0">
                <a:ea typeface="ＭＳ Ｐゴシック" pitchFamily="-108" charset="-128"/>
              </a:rPr>
              <a:t>sales of $400,000 </a:t>
            </a:r>
            <a:r>
              <a:rPr lang="en-US" sz="2400" b="1" dirty="0">
                <a:ea typeface="ＭＳ Ｐゴシック" pitchFamily="-108" charset="-128"/>
              </a:rPr>
              <a:t>in </a:t>
            </a:r>
            <a:r>
              <a:rPr lang="en-US" sz="2400" b="1" dirty="0" smtClean="0">
                <a:ea typeface="ＭＳ Ｐゴシック" pitchFamily="-108" charset="-128"/>
              </a:rPr>
              <a:t>2015.  </a:t>
            </a:r>
            <a:r>
              <a:rPr lang="en-US" sz="2400" b="1" dirty="0">
                <a:ea typeface="ＭＳ Ｐゴシック" pitchFamily="-108" charset="-128"/>
              </a:rPr>
              <a:t>It is estimated that </a:t>
            </a:r>
            <a:r>
              <a:rPr lang="en-US" sz="2400" b="1" u="sng" dirty="0">
                <a:ea typeface="ＭＳ Ｐゴシック" pitchFamily="-108" charset="-128"/>
              </a:rPr>
              <a:t>0.6%</a:t>
            </a:r>
            <a:r>
              <a:rPr lang="en-US" sz="2400" b="1" dirty="0">
                <a:ea typeface="ＭＳ Ｐゴシック" pitchFamily="-108" charset="-128"/>
              </a:rPr>
              <a:t> of credit sales will eventually prove uncollectible.</a:t>
            </a:r>
          </a:p>
          <a:p>
            <a:pPr algn="ctr">
              <a:spcBef>
                <a:spcPct val="50000"/>
              </a:spcBef>
              <a:defRPr/>
            </a:pPr>
            <a:r>
              <a:rPr lang="en-US" sz="2400" b="1" dirty="0">
                <a:ea typeface="ＭＳ Ｐゴシック" pitchFamily="-108" charset="-128"/>
              </a:rPr>
              <a:t>Let’s look at recording </a:t>
            </a:r>
            <a:r>
              <a:rPr lang="en-US" sz="2400" b="1" dirty="0">
                <a:solidFill>
                  <a:srgbClr val="FF0000"/>
                </a:solidFill>
                <a:ea typeface="ＭＳ Ｐゴシック" pitchFamily="-108" charset="-128"/>
              </a:rPr>
              <a:t>Bad Debts Expense </a:t>
            </a:r>
            <a:r>
              <a:rPr lang="en-US" sz="2400" b="1" dirty="0">
                <a:ea typeface="ＭＳ Ｐゴシック" pitchFamily="-108" charset="-128"/>
              </a:rPr>
              <a:t>for </a:t>
            </a:r>
            <a:r>
              <a:rPr lang="en-US" sz="2400" b="1" dirty="0" smtClean="0">
                <a:ea typeface="ＭＳ Ｐゴシック" pitchFamily="-108" charset="-128"/>
              </a:rPr>
              <a:t>2015.</a:t>
            </a:r>
            <a:endParaRPr lang="en-US" sz="2400" b="1" dirty="0">
              <a:ea typeface="ＭＳ Ｐゴシック" pitchFamily="-108"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600" fill="hold"/>
                                        <p:tgtEl>
                                          <p:spTgt spid="10"/>
                                        </p:tgtEl>
                                        <p:attrNameLst>
                                          <p:attrName>ppt_x</p:attrName>
                                        </p:attrNameLst>
                                      </p:cBhvr>
                                      <p:tavLst>
                                        <p:tav tm="0">
                                          <p:val>
                                            <p:strVal val="#ppt_x"/>
                                          </p:val>
                                        </p:tav>
                                        <p:tav tm="100000">
                                          <p:val>
                                            <p:strVal val="#ppt_x"/>
                                          </p:val>
                                        </p:tav>
                                      </p:tavLst>
                                    </p:anim>
                                    <p:anim calcmode="lin" valueType="num">
                                      <p:cBhvr additive="base">
                                        <p:cTn id="8" dur="6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600" fill="hold"/>
                                        <p:tgtEl>
                                          <p:spTgt spid="9"/>
                                        </p:tgtEl>
                                        <p:attrNameLst>
                                          <p:attrName>ppt_x</p:attrName>
                                        </p:attrNameLst>
                                      </p:cBhvr>
                                      <p:tavLst>
                                        <p:tav tm="0">
                                          <p:val>
                                            <p:strVal val="#ppt_x"/>
                                          </p:val>
                                        </p:tav>
                                        <p:tav tm="100000">
                                          <p:val>
                                            <p:strVal val="#ppt_x"/>
                                          </p:val>
                                        </p:tav>
                                      </p:tavLst>
                                    </p:anim>
                                    <p:anim calcmode="lin" valueType="num">
                                      <p:cBhvr additive="base">
                                        <p:cTn id="14" dur="6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6503"/>
                                        </p:tgtEl>
                                        <p:attrNameLst>
                                          <p:attrName>style.visibility</p:attrName>
                                        </p:attrNameLst>
                                      </p:cBhvr>
                                      <p:to>
                                        <p:strVal val="visible"/>
                                      </p:to>
                                    </p:set>
                                    <p:anim calcmode="lin" valueType="num">
                                      <p:cBhvr additive="base">
                                        <p:cTn id="19" dur="500" fill="hold"/>
                                        <p:tgtEl>
                                          <p:spTgt spid="106503"/>
                                        </p:tgtEl>
                                        <p:attrNameLst>
                                          <p:attrName>ppt_x</p:attrName>
                                        </p:attrNameLst>
                                      </p:cBhvr>
                                      <p:tavLst>
                                        <p:tav tm="0">
                                          <p:val>
                                            <p:strVal val="#ppt_x"/>
                                          </p:val>
                                        </p:tav>
                                        <p:tav tm="100000">
                                          <p:val>
                                            <p:strVal val="#ppt_x"/>
                                          </p:val>
                                        </p:tav>
                                      </p:tavLst>
                                    </p:anim>
                                    <p:anim calcmode="lin" valueType="num">
                                      <p:cBhvr additive="base">
                                        <p:cTn id="20" dur="500" fill="hold"/>
                                        <p:tgtEl>
                                          <p:spTgt spid="1065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title"/>
          </p:nvPr>
        </p:nvSpPr>
        <p:spPr>
          <a:xfrm>
            <a:off x="152400" y="609600"/>
            <a:ext cx="8534400" cy="838200"/>
          </a:xfrm>
        </p:spPr>
        <p:txBody>
          <a:bodyPr/>
          <a:lstStyle/>
          <a:p>
            <a:r>
              <a:rPr lang="en-US" altLang="en-US" b="1" dirty="0" smtClean="0"/>
              <a:t>2</a:t>
            </a:r>
            <a:r>
              <a:rPr lang="en-US" altLang="en-US" b="1" dirty="0" smtClean="0">
                <a:solidFill>
                  <a:srgbClr val="FF0000"/>
                </a:solidFill>
              </a:rPr>
              <a:t>) </a:t>
            </a:r>
            <a:r>
              <a:rPr lang="en-US" altLang="en-US" b="1" u="sng" dirty="0" smtClean="0">
                <a:solidFill>
                  <a:srgbClr val="FF0000"/>
                </a:solidFill>
              </a:rPr>
              <a:t>Accounts Receivables </a:t>
            </a:r>
            <a:r>
              <a:rPr lang="en-US" altLang="en-US" b="1" dirty="0" smtClean="0"/>
              <a:t>Method</a:t>
            </a: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41</a:t>
            </a:fld>
            <a:endParaRPr lang="en-US" dirty="0"/>
          </a:p>
        </p:txBody>
      </p:sp>
      <p:sp>
        <p:nvSpPr>
          <p:cNvPr id="11267" name="Rectangle 2"/>
          <p:cNvSpPr>
            <a:spLocks noGrp="1" noChangeArrowheads="1"/>
          </p:cNvSpPr>
          <p:nvPr>
            <p:ph type="body" idx="4294967295"/>
          </p:nvPr>
        </p:nvSpPr>
        <p:spPr>
          <a:xfrm>
            <a:off x="1721168" y="1600200"/>
            <a:ext cx="7453312" cy="4419600"/>
          </a:xfrm>
          <a:solidFill>
            <a:schemeClr val="bg2">
              <a:lumMod val="90000"/>
            </a:schemeClr>
          </a:solidFill>
          <a:ln>
            <a:solidFill>
              <a:schemeClr val="tx1"/>
            </a:solidFill>
          </a:ln>
        </p:spPr>
        <p:txBody>
          <a:bodyPr lIns="90488" tIns="44450" rIns="90488" bIns="44450"/>
          <a:lstStyle/>
          <a:p>
            <a:pPr marL="514350" indent="-514350">
              <a:lnSpc>
                <a:spcPct val="90000"/>
              </a:lnSpc>
              <a:buSzPct val="100000"/>
              <a:buFont typeface="+mj-lt"/>
              <a:buAutoNum type="arabicPeriod"/>
              <a:defRPr/>
            </a:pPr>
            <a:r>
              <a:rPr lang="en-US" b="1" dirty="0" smtClean="0"/>
              <a:t>Compute the estimate of the Allowance for Doubtful Accounts.</a:t>
            </a:r>
          </a:p>
          <a:p>
            <a:pPr marL="0" indent="0">
              <a:lnSpc>
                <a:spcPct val="90000"/>
              </a:lnSpc>
              <a:buSzPct val="100000"/>
              <a:buNone/>
              <a:defRPr/>
            </a:pPr>
            <a:r>
              <a:rPr lang="en-US" b="1" dirty="0" smtClean="0">
                <a:solidFill>
                  <a:srgbClr val="002060"/>
                </a:solidFill>
              </a:rPr>
              <a:t>      </a:t>
            </a:r>
            <a:r>
              <a:rPr lang="en-US" sz="2600" b="1" dirty="0" smtClean="0">
                <a:solidFill>
                  <a:srgbClr val="FF0000"/>
                </a:solidFill>
              </a:rPr>
              <a:t>Year-end Accounts Receivable x Bad Debt %</a:t>
            </a:r>
            <a:r>
              <a:rPr lang="en-US" b="1" dirty="0" smtClean="0">
                <a:solidFill>
                  <a:srgbClr val="002060"/>
                </a:solidFill>
              </a:rPr>
              <a:t/>
            </a:r>
            <a:br>
              <a:rPr lang="en-US" b="1" dirty="0" smtClean="0">
                <a:solidFill>
                  <a:srgbClr val="002060"/>
                </a:solidFill>
              </a:rPr>
            </a:br>
            <a:r>
              <a:rPr lang="en-US" b="1" dirty="0" smtClean="0"/>
              <a:t> Bad Debts Expense is computed as:</a:t>
            </a:r>
          </a:p>
        </p:txBody>
      </p:sp>
      <p:graphicFrame>
        <p:nvGraphicFramePr>
          <p:cNvPr id="8" name="Table 7"/>
          <p:cNvGraphicFramePr>
            <a:graphicFrameLocks noGrp="1"/>
          </p:cNvGraphicFramePr>
          <p:nvPr>
            <p:extLst>
              <p:ext uri="{D42A27DB-BD31-4B8C-83A1-F6EECF244321}">
                <p14:modId xmlns:p14="http://schemas.microsoft.com/office/powerpoint/2010/main" val="1678116184"/>
              </p:ext>
            </p:extLst>
          </p:nvPr>
        </p:nvGraphicFramePr>
        <p:xfrm>
          <a:off x="1371600" y="3962400"/>
          <a:ext cx="6477000" cy="1938363"/>
        </p:xfrm>
        <a:graphic>
          <a:graphicData uri="http://schemas.openxmlformats.org/drawingml/2006/table">
            <a:tbl>
              <a:tblPr/>
              <a:tblGrid>
                <a:gridCol w="794575"/>
                <a:gridCol w="5682425"/>
              </a:tblGrid>
              <a:tr h="514120">
                <a:tc gridSpan="2">
                  <a:txBody>
                    <a:bodyPr/>
                    <a:lstStyle/>
                    <a:p>
                      <a:pPr algn="l" fontAlgn="b"/>
                      <a:r>
                        <a:rPr lang="en-US" sz="2400" b="0" i="0" u="none" strike="noStrike" dirty="0">
                          <a:solidFill>
                            <a:srgbClr val="1F497D"/>
                          </a:solidFill>
                          <a:latin typeface="Arial"/>
                        </a:rPr>
                        <a:t>   </a:t>
                      </a:r>
                      <a:r>
                        <a:rPr lang="en-US" sz="2400" b="1" i="0" u="none" strike="noStrike" kern="1200" dirty="0" smtClean="0">
                          <a:solidFill>
                            <a:schemeClr val="tx1"/>
                          </a:solidFill>
                          <a:latin typeface="Arial"/>
                          <a:ea typeface="+mn-ea"/>
                          <a:cs typeface="+mn-cs"/>
                        </a:rPr>
                        <a:t>2.</a:t>
                      </a:r>
                      <a:r>
                        <a:rPr lang="en-US" sz="2400" b="0" i="0" u="none" strike="noStrike" baseline="0" dirty="0" smtClean="0">
                          <a:solidFill>
                            <a:srgbClr val="1F497D"/>
                          </a:solidFill>
                          <a:latin typeface="Arial"/>
                        </a:rPr>
                        <a:t> </a:t>
                      </a:r>
                      <a:r>
                        <a:rPr lang="en-US" sz="2400" b="1" i="0" u="none" strike="noStrike" dirty="0" smtClean="0">
                          <a:solidFill>
                            <a:schemeClr val="tx1"/>
                          </a:solidFill>
                          <a:latin typeface="Arial"/>
                        </a:rPr>
                        <a:t>Total </a:t>
                      </a:r>
                      <a:r>
                        <a:rPr lang="en-US" sz="2400" b="1" i="0" u="none" strike="noStrike" dirty="0">
                          <a:solidFill>
                            <a:schemeClr val="tx1"/>
                          </a:solidFill>
                          <a:latin typeface="Arial"/>
                        </a:rPr>
                        <a:t>Estimated Bad Debts Expense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8CCE4"/>
                    </a:solidFill>
                  </a:tcPr>
                </a:tc>
                <a:tc hMerge="1">
                  <a:txBody>
                    <a:bodyPr/>
                    <a:lstStyle/>
                    <a:p>
                      <a:endParaRPr lang="en-US"/>
                    </a:p>
                  </a:txBody>
                  <a:tcPr/>
                </a:tc>
              </a:tr>
              <a:tr h="514120">
                <a:tc gridSpan="2">
                  <a:txBody>
                    <a:bodyPr/>
                    <a:lstStyle/>
                    <a:p>
                      <a:pPr algn="l" fontAlgn="b"/>
                      <a:r>
                        <a:rPr lang="en-US" sz="2400" b="0" i="0" u="none" strike="noStrike" dirty="0">
                          <a:solidFill>
                            <a:srgbClr val="1F497D"/>
                          </a:solidFill>
                          <a:latin typeface="Arial"/>
                        </a:rPr>
                        <a:t> </a:t>
                      </a:r>
                      <a:r>
                        <a:rPr lang="en-US" sz="2400" b="1" i="0" u="none" strike="noStrike" dirty="0" smtClean="0">
                          <a:solidFill>
                            <a:schemeClr val="tx1"/>
                          </a:solidFill>
                          <a:latin typeface="Arial"/>
                        </a:rPr>
                        <a:t>–  </a:t>
                      </a:r>
                      <a:r>
                        <a:rPr lang="en-US" sz="2400" b="1" i="0" u="none" strike="noStrike" dirty="0">
                          <a:solidFill>
                            <a:schemeClr val="tx1"/>
                          </a:solidFill>
                          <a:latin typeface="Arial"/>
                        </a:rPr>
                        <a:t>Previous Balance in Allowance Account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r>
              <a:tr h="544363">
                <a:tc gridSpan="2">
                  <a:txBody>
                    <a:bodyPr/>
                    <a:lstStyle/>
                    <a:p>
                      <a:pPr algn="l" fontAlgn="b"/>
                      <a:r>
                        <a:rPr lang="en-US" sz="2400" b="0" i="0" u="none" strike="noStrike" dirty="0">
                          <a:solidFill>
                            <a:srgbClr val="1F497D"/>
                          </a:solidFill>
                          <a:latin typeface="Arial"/>
                        </a:rPr>
                        <a:t> </a:t>
                      </a:r>
                      <a:r>
                        <a:rPr lang="en-US" sz="2400" b="1" i="0" u="none" strike="noStrike" dirty="0">
                          <a:solidFill>
                            <a:schemeClr val="tx1"/>
                          </a:solidFill>
                          <a:latin typeface="Arial"/>
                        </a:rPr>
                        <a:t>= Current Bad Debts Expense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hMerge="1">
                  <a:txBody>
                    <a:bodyPr/>
                    <a:lstStyle/>
                    <a:p>
                      <a:endParaRPr lang="en-US"/>
                    </a:p>
                  </a:txBody>
                  <a:tcPr/>
                </a:tc>
              </a:tr>
              <a:tr h="365734">
                <a:tc>
                  <a:txBody>
                    <a:bodyPr/>
                    <a:lstStyle/>
                    <a:p>
                      <a:pPr algn="l" fontAlgn="b"/>
                      <a:r>
                        <a:rPr lang="en-US" sz="2400" b="1" i="0" u="none" strike="noStrike" dirty="0">
                          <a:solidFill>
                            <a:srgbClr val="1F497D"/>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2400" b="1" i="0" u="none" strike="noStrike" dirty="0">
                          <a:solidFill>
                            <a:srgbClr val="1F497D"/>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bl>
          </a:graphicData>
        </a:graphic>
      </p:graphicFrame>
      <p:sp>
        <p:nvSpPr>
          <p:cNvPr id="411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P2</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anim calcmode="lin" valueType="num">
                                      <p:cBhvr additive="base">
                                        <p:cTn id="7" dur="500" fill="hold"/>
                                        <p:tgtEl>
                                          <p:spTgt spid="1126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additive="base">
                                        <p:cTn id="12"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 calcmode="lin" valueType="num">
                                      <p:cBhvr additive="base">
                                        <p:cTn id="1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P2</a:t>
            </a:r>
          </a:p>
        </p:txBody>
      </p:sp>
      <p:sp>
        <p:nvSpPr>
          <p:cNvPr id="8" name="Rectangle 7"/>
          <p:cNvSpPr/>
          <p:nvPr/>
        </p:nvSpPr>
        <p:spPr>
          <a:xfrm>
            <a:off x="0" y="1600200"/>
            <a:ext cx="9144000" cy="1107996"/>
          </a:xfrm>
          <a:prstGeom prst="rect">
            <a:avLst/>
          </a:prstGeom>
          <a:solidFill>
            <a:schemeClr val="bg2">
              <a:lumMod val="90000"/>
            </a:schemeClr>
          </a:solidFill>
          <a:ln>
            <a:solidFill>
              <a:schemeClr val="tx1"/>
            </a:solidFill>
          </a:ln>
        </p:spPr>
        <p:txBody>
          <a:bodyPr wrap="square">
            <a:spAutoFit/>
          </a:bodyPr>
          <a:lstStyle/>
          <a:p>
            <a:pPr algn="ctr">
              <a:spcBef>
                <a:spcPct val="50000"/>
              </a:spcBef>
              <a:defRPr/>
            </a:pPr>
            <a:r>
              <a:rPr lang="en-US" sz="2200" b="1" dirty="0">
                <a:ea typeface="ＭＳ Ｐゴシック" pitchFamily="-108" charset="-128"/>
              </a:rPr>
              <a:t>Musicland has $50,000 in accounts receivable and a $200 credit balance in Allowance for Doubtful Accounts on December 31, 2015. Past experience suggests that 5% of receivables are uncollectible. </a:t>
            </a:r>
          </a:p>
        </p:txBody>
      </p:sp>
      <p:grpSp>
        <p:nvGrpSpPr>
          <p:cNvPr id="108548" name="Group 11"/>
          <p:cNvGrpSpPr>
            <a:grpSpLocks/>
          </p:cNvGrpSpPr>
          <p:nvPr/>
        </p:nvGrpSpPr>
        <p:grpSpPr bwMode="auto">
          <a:xfrm>
            <a:off x="304800" y="2895600"/>
            <a:ext cx="4343400" cy="2209800"/>
            <a:chOff x="0" y="2971800"/>
            <a:chExt cx="4343400" cy="1981200"/>
          </a:xfrm>
        </p:grpSpPr>
        <p:sp>
          <p:nvSpPr>
            <p:cNvPr id="11" name="Rectangle 10"/>
            <p:cNvSpPr/>
            <p:nvPr/>
          </p:nvSpPr>
          <p:spPr>
            <a:xfrm>
              <a:off x="0" y="2971800"/>
              <a:ext cx="4343400" cy="1981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08554" name="Object 4"/>
            <p:cNvGraphicFramePr>
              <a:graphicFrameLocks/>
            </p:cNvGraphicFramePr>
            <p:nvPr/>
          </p:nvGraphicFramePr>
          <p:xfrm>
            <a:off x="514350" y="3581400"/>
            <a:ext cx="2838450" cy="1295400"/>
          </p:xfrm>
          <a:graphic>
            <a:graphicData uri="http://schemas.openxmlformats.org/presentationml/2006/ole">
              <mc:AlternateContent xmlns:mc="http://schemas.openxmlformats.org/markup-compatibility/2006">
                <mc:Choice xmlns:v="urn:schemas-microsoft-com:vml" Requires="v">
                  <p:oleObj spid="_x0000_s108623" name="Worksheet" r:id="rId5" imgW="3114602" imgH="838140" progId="Excel.Sheet.8">
                    <p:embed/>
                  </p:oleObj>
                </mc:Choice>
                <mc:Fallback>
                  <p:oleObj name="Worksheet" r:id="rId5" imgW="3114602" imgH="838140" progId="Excel.Sheet.8">
                    <p:embed/>
                    <p:pic>
                      <p:nvPicPr>
                        <p:cNvPr id="0" name="Picture 11"/>
                        <p:cNvPicPr>
                          <a:picLocks noChangeArrowheads="1"/>
                        </p:cNvPicPr>
                        <p:nvPr/>
                      </p:nvPicPr>
                      <p:blipFill>
                        <a:blip r:embed="rId6">
                          <a:extLst>
                            <a:ext uri="{28A0092B-C50C-407E-A947-70E740481C1C}">
                              <a14:useLocalDpi xmlns:a14="http://schemas.microsoft.com/office/drawing/2010/main" val="0"/>
                            </a:ext>
                          </a:extLst>
                        </a:blip>
                        <a:srcRect l="3415" t="13129" r="55428" b="11711"/>
                        <a:stretch>
                          <a:fillRect/>
                        </a:stretch>
                      </p:blipFill>
                      <p:spPr bwMode="auto">
                        <a:xfrm>
                          <a:off x="514350" y="3581400"/>
                          <a:ext cx="28384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55" name="Rectangle 4"/>
            <p:cNvSpPr>
              <a:spLocks noChangeArrowheads="1"/>
            </p:cNvSpPr>
            <p:nvPr/>
          </p:nvSpPr>
          <p:spPr bwMode="auto">
            <a:xfrm>
              <a:off x="77788" y="3035300"/>
              <a:ext cx="4264025" cy="69850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000" b="1" dirty="0">
                  <a:ea typeface="ＭＳ Ｐゴシック" pitchFamily="34" charset="-128"/>
                </a:rPr>
                <a:t>Desired balance in Allowance for Doubtful Accounts.</a:t>
              </a:r>
            </a:p>
          </p:txBody>
        </p:sp>
      </p:grpSp>
      <p:pic>
        <p:nvPicPr>
          <p:cNvPr id="108549" name="Picture 5"/>
          <p:cNvPicPr>
            <a:picLocks noChangeAspect="1" noChangeArrowheads="1"/>
          </p:cNvPicPr>
          <p:nvPr/>
        </p:nvPicPr>
        <p:blipFill>
          <a:blip r:embed="rId7" cstate="print"/>
          <a:srcRect/>
          <a:stretch>
            <a:fillRect/>
          </a:stretch>
        </p:blipFill>
        <p:spPr bwMode="auto">
          <a:xfrm>
            <a:off x="228600" y="5279326"/>
            <a:ext cx="8672513" cy="816673"/>
          </a:xfrm>
          <a:prstGeom prst="rect">
            <a:avLst/>
          </a:prstGeom>
          <a:noFill/>
          <a:ln w="9525">
            <a:noFill/>
            <a:miter lim="800000"/>
            <a:headEnd/>
            <a:tailEnd/>
          </a:ln>
        </p:spPr>
      </p:pic>
      <p:sp>
        <p:nvSpPr>
          <p:cNvPr id="108550" name="Rectangle 5"/>
          <p:cNvSpPr>
            <a:spLocks noGrp="1" noChangeArrowheads="1"/>
          </p:cNvSpPr>
          <p:nvPr>
            <p:ph type="title"/>
          </p:nvPr>
        </p:nvSpPr>
        <p:spPr>
          <a:xfrm>
            <a:off x="0" y="685800"/>
            <a:ext cx="9144000" cy="838200"/>
          </a:xfrm>
        </p:spPr>
        <p:txBody>
          <a:bodyPr/>
          <a:lstStyle/>
          <a:p>
            <a:r>
              <a:rPr lang="en-US" altLang="en-US" b="1" u="sng" dirty="0" smtClean="0"/>
              <a:t>Percent</a:t>
            </a:r>
            <a:r>
              <a:rPr lang="en-US" altLang="en-US" b="1" dirty="0" smtClean="0"/>
              <a:t> of Receivables Method</a:t>
            </a:r>
          </a:p>
        </p:txBody>
      </p:sp>
      <p:sp>
        <p:nvSpPr>
          <p:cNvPr id="16" name="Slide Number Placeholder 15"/>
          <p:cNvSpPr>
            <a:spLocks noGrp="1"/>
          </p:cNvSpPr>
          <p:nvPr>
            <p:ph type="sldNum" sz="quarter" idx="12"/>
          </p:nvPr>
        </p:nvSpPr>
        <p:spPr/>
        <p:txBody>
          <a:bodyPr/>
          <a:lstStyle/>
          <a:p>
            <a:pPr>
              <a:defRPr/>
            </a:pPr>
            <a:fld id="{D9662D1A-934F-4E97-8DE9-5DE1FFCA5B1C}" type="slidenum">
              <a:rPr lang="en-US" smtClean="0"/>
              <a:pPr>
                <a:defRPr/>
              </a:pPr>
              <a:t>42</a:t>
            </a:fld>
            <a:endParaRPr lang="en-US" dirty="0"/>
          </a:p>
        </p:txBody>
      </p:sp>
      <p:cxnSp>
        <p:nvCxnSpPr>
          <p:cNvPr id="17" name="Shape 16"/>
          <p:cNvCxnSpPr/>
          <p:nvPr/>
        </p:nvCxnSpPr>
        <p:spPr>
          <a:xfrm rot="16200000" flipH="1">
            <a:off x="8134350" y="4972050"/>
            <a:ext cx="952500" cy="152400"/>
          </a:xfrm>
          <a:prstGeom prst="bentConnector3">
            <a:avLst>
              <a:gd name="adj1" fmla="val -2869"/>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856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3753" y="2895600"/>
            <a:ext cx="3740647" cy="215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additive="base">
                                        <p:cTn id="7" dur="500" fill="hold"/>
                                        <p:tgtEl>
                                          <p:spTgt spid="108548"/>
                                        </p:tgtEl>
                                        <p:attrNameLst>
                                          <p:attrName>ppt_x</p:attrName>
                                        </p:attrNameLst>
                                      </p:cBhvr>
                                      <p:tavLst>
                                        <p:tav tm="0">
                                          <p:val>
                                            <p:strVal val="#ppt_x"/>
                                          </p:val>
                                        </p:tav>
                                        <p:tav tm="100000">
                                          <p:val>
                                            <p:strVal val="#ppt_x"/>
                                          </p:val>
                                        </p:tav>
                                      </p:tavLst>
                                    </p:anim>
                                    <p:anim calcmode="lin" valueType="num">
                                      <p:cBhvr additive="base">
                                        <p:cTn id="8" dur="500" fill="hold"/>
                                        <p:tgtEl>
                                          <p:spTgt spid="108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752600" y="3429000"/>
            <a:ext cx="5473700" cy="1358900"/>
          </a:xfrm>
          <a:prstGeom prst="rect">
            <a:avLst/>
          </a:prstGeom>
          <a:solidFill>
            <a:schemeClr val="bg2">
              <a:lumMod val="90000"/>
            </a:schemeClr>
          </a:solidFill>
          <a:ln w="12700">
            <a:solidFill>
              <a:srgbClr val="414141"/>
            </a:solidFill>
            <a:miter lim="800000"/>
            <a:headEnd/>
            <a:tailEnd/>
          </a:ln>
          <a:effectLst>
            <a:outerShdw dist="107763" dir="2700000" algn="ctr" rotWithShape="0">
              <a:srgbClr val="414141"/>
            </a:outerShdw>
          </a:effectLst>
        </p:spPr>
        <p:txBody>
          <a:bodyPr lIns="0" tIns="0" rIns="0" bIns="0" anchor="ctr" anchorCtr="1"/>
          <a:lstStyle/>
          <a:p>
            <a:pPr algn="ctr">
              <a:spcBef>
                <a:spcPct val="50000"/>
              </a:spcBef>
              <a:buSzPct val="125000"/>
              <a:defRPr/>
            </a:pPr>
            <a:r>
              <a:rPr lang="en-US" sz="2400" b="1" dirty="0"/>
              <a:t>Each age group is multiplied by its estimated </a:t>
            </a:r>
            <a:r>
              <a:rPr lang="en-US" sz="2400" b="1" dirty="0">
                <a:solidFill>
                  <a:srgbClr val="FF0000"/>
                </a:solidFill>
              </a:rPr>
              <a:t>bad debts percentage</a:t>
            </a:r>
            <a:r>
              <a:rPr lang="en-US" sz="2400" b="1" dirty="0"/>
              <a:t>.</a:t>
            </a:r>
          </a:p>
        </p:txBody>
      </p:sp>
      <p:sp>
        <p:nvSpPr>
          <p:cNvPr id="37892" name="Rectangle 4"/>
          <p:cNvSpPr>
            <a:spLocks noChangeArrowheads="1"/>
          </p:cNvSpPr>
          <p:nvPr/>
        </p:nvSpPr>
        <p:spPr bwMode="auto">
          <a:xfrm>
            <a:off x="1828800" y="5105400"/>
            <a:ext cx="5473700" cy="1054100"/>
          </a:xfrm>
          <a:prstGeom prst="rect">
            <a:avLst/>
          </a:prstGeom>
          <a:solidFill>
            <a:schemeClr val="bg2">
              <a:lumMod val="90000"/>
            </a:schemeClr>
          </a:solidFill>
          <a:ln w="12700">
            <a:solidFill>
              <a:srgbClr val="414141"/>
            </a:solidFill>
            <a:miter lim="800000"/>
            <a:headEnd/>
            <a:tailEnd/>
          </a:ln>
          <a:effectLst>
            <a:outerShdw dist="107763" dir="2700000" algn="ctr" rotWithShape="0">
              <a:srgbClr val="414141"/>
            </a:outerShdw>
          </a:effectLst>
        </p:spPr>
        <p:txBody>
          <a:bodyPr lIns="0" tIns="0" rIns="0" bIns="0" anchor="ctr" anchorCtr="1"/>
          <a:lstStyle/>
          <a:p>
            <a:pPr algn="ctr">
              <a:spcBef>
                <a:spcPct val="20000"/>
              </a:spcBef>
              <a:buClr>
                <a:srgbClr val="006600"/>
              </a:buClr>
              <a:buSzPct val="125000"/>
              <a:defRPr/>
            </a:pPr>
            <a:r>
              <a:rPr lang="en-US" sz="2400" b="1" dirty="0">
                <a:latin typeface="Arial" charset="0"/>
                <a:ea typeface="ＭＳ Ｐゴシック" pitchFamily="-108" charset="-128"/>
              </a:rPr>
              <a:t>Estimated bad debts for each group are </a:t>
            </a:r>
            <a:r>
              <a:rPr lang="en-US" sz="2400" b="1" dirty="0">
                <a:solidFill>
                  <a:srgbClr val="FF0000"/>
                </a:solidFill>
                <a:latin typeface="Arial" charset="0"/>
                <a:ea typeface="ＭＳ Ｐゴシック" pitchFamily="-108" charset="-128"/>
              </a:rPr>
              <a:t>totaled</a:t>
            </a:r>
            <a:r>
              <a:rPr lang="en-US" sz="2400" b="1" dirty="0">
                <a:latin typeface="Arial" charset="0"/>
                <a:ea typeface="ＭＳ Ｐゴシック" pitchFamily="-108" charset="-128"/>
              </a:rPr>
              <a:t>.</a:t>
            </a:r>
          </a:p>
        </p:txBody>
      </p:sp>
      <p:sp>
        <p:nvSpPr>
          <p:cNvPr id="109572" name="Rectangle 6"/>
          <p:cNvSpPr>
            <a:spLocks noGrp="1" noChangeArrowheads="1"/>
          </p:cNvSpPr>
          <p:nvPr>
            <p:ph type="title"/>
          </p:nvPr>
        </p:nvSpPr>
        <p:spPr>
          <a:xfrm>
            <a:off x="457200" y="457200"/>
            <a:ext cx="8229600" cy="1066800"/>
          </a:xfrm>
        </p:spPr>
        <p:txBody>
          <a:bodyPr/>
          <a:lstStyle/>
          <a:p>
            <a:r>
              <a:rPr lang="en-US" altLang="en-US" b="1" u="sng" dirty="0" smtClean="0"/>
              <a:t>Aging</a:t>
            </a:r>
            <a:r>
              <a:rPr lang="en-US" altLang="en-US" b="1" dirty="0" smtClean="0"/>
              <a:t> of Receivables Method</a:t>
            </a: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43</a:t>
            </a:fld>
            <a:endParaRPr lang="en-US" dirty="0"/>
          </a:p>
        </p:txBody>
      </p:sp>
      <p:sp>
        <p:nvSpPr>
          <p:cNvPr id="615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P2</a:t>
            </a:r>
          </a:p>
        </p:txBody>
      </p:sp>
      <p:sp>
        <p:nvSpPr>
          <p:cNvPr id="11" name="Rectangle 3"/>
          <p:cNvSpPr>
            <a:spLocks noChangeArrowheads="1"/>
          </p:cNvSpPr>
          <p:nvPr/>
        </p:nvSpPr>
        <p:spPr bwMode="auto">
          <a:xfrm>
            <a:off x="1752600" y="1600200"/>
            <a:ext cx="5473700" cy="1358900"/>
          </a:xfrm>
          <a:prstGeom prst="rect">
            <a:avLst/>
          </a:prstGeom>
          <a:solidFill>
            <a:schemeClr val="bg2">
              <a:lumMod val="90000"/>
            </a:schemeClr>
          </a:solidFill>
          <a:ln w="12700">
            <a:solidFill>
              <a:srgbClr val="414141"/>
            </a:solidFill>
            <a:miter lim="800000"/>
            <a:headEnd/>
            <a:tailEnd/>
          </a:ln>
          <a:effectLst>
            <a:outerShdw dist="107763" dir="2700000" algn="ctr" rotWithShape="0">
              <a:srgbClr val="414141"/>
            </a:outerShdw>
          </a:effectLst>
        </p:spPr>
        <p:txBody>
          <a:bodyPr lIns="0" tIns="0" rIns="0" bIns="0" anchor="ctr" anchorCtr="1"/>
          <a:lstStyle/>
          <a:p>
            <a:pPr algn="ctr">
              <a:spcBef>
                <a:spcPct val="50000"/>
              </a:spcBef>
              <a:buSzPct val="125000"/>
              <a:defRPr/>
            </a:pPr>
            <a:r>
              <a:rPr lang="en-US" sz="2400" b="1" dirty="0"/>
              <a:t>Classify each receivable by </a:t>
            </a:r>
            <a:r>
              <a:rPr lang="en-US" sz="2400" b="1" dirty="0">
                <a:solidFill>
                  <a:srgbClr val="FF0000"/>
                </a:solidFill>
              </a:rPr>
              <a:t>how </a:t>
            </a:r>
            <a:br>
              <a:rPr lang="en-US" sz="2400" b="1" dirty="0">
                <a:solidFill>
                  <a:srgbClr val="FF0000"/>
                </a:solidFill>
              </a:rPr>
            </a:br>
            <a:r>
              <a:rPr lang="en-US" sz="2400" b="1" dirty="0">
                <a:solidFill>
                  <a:srgbClr val="FF0000"/>
                </a:solidFill>
              </a:rPr>
              <a:t>long it is past due</a:t>
            </a:r>
            <a:r>
              <a:rPr lang="en-US" sz="2400" b="1" dirty="0"/>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additive="base">
                                        <p:cTn id="13" dur="500" fill="hold"/>
                                        <p:tgtEl>
                                          <p:spTgt spid="37891"/>
                                        </p:tgtEl>
                                        <p:attrNameLst>
                                          <p:attrName>ppt_x</p:attrName>
                                        </p:attrNameLst>
                                      </p:cBhvr>
                                      <p:tavLst>
                                        <p:tav tm="0">
                                          <p:val>
                                            <p:strVal val="#ppt_x"/>
                                          </p:val>
                                        </p:tav>
                                        <p:tav tm="100000">
                                          <p:val>
                                            <p:strVal val="#ppt_x"/>
                                          </p:val>
                                        </p:tav>
                                      </p:tavLst>
                                    </p:anim>
                                    <p:anim calcmode="lin" valueType="num">
                                      <p:cBhvr additive="base">
                                        <p:cTn id="14"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2"/>
                                        </p:tgtEl>
                                        <p:attrNameLst>
                                          <p:attrName>style.visibility</p:attrName>
                                        </p:attrNameLst>
                                      </p:cBhvr>
                                      <p:to>
                                        <p:strVal val="visible"/>
                                      </p:to>
                                    </p:set>
                                    <p:anim calcmode="lin" valueType="num">
                                      <p:cBhvr additive="base">
                                        <p:cTn id="19" dur="500" fill="hold"/>
                                        <p:tgtEl>
                                          <p:spTgt spid="37892"/>
                                        </p:tgtEl>
                                        <p:attrNameLst>
                                          <p:attrName>ppt_x</p:attrName>
                                        </p:attrNameLst>
                                      </p:cBhvr>
                                      <p:tavLst>
                                        <p:tav tm="0">
                                          <p:val>
                                            <p:strVal val="#ppt_x"/>
                                          </p:val>
                                        </p:tav>
                                        <p:tav tm="100000">
                                          <p:val>
                                            <p:strVal val="#ppt_x"/>
                                          </p:val>
                                        </p:tav>
                                      </p:tavLst>
                                    </p:anim>
                                    <p:anim calcmode="lin" valueType="num">
                                      <p:cBhvr additive="base">
                                        <p:cTn id="20"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p:txBody>
          <a:bodyPr/>
          <a:lstStyle/>
          <a:p>
            <a:r>
              <a:rPr lang="en-US" altLang="en-US" b="1" dirty="0" smtClean="0"/>
              <a:t>Aging of Accounts Receivable</a:t>
            </a: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44</a:t>
            </a:fld>
            <a:endParaRPr lang="en-US" dirty="0"/>
          </a:p>
        </p:txBody>
      </p:sp>
      <p:sp>
        <p:nvSpPr>
          <p:cNvPr id="2969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P2</a:t>
            </a:r>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1662"/>
            <a:ext cx="9097971" cy="391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27025" y="1689100"/>
            <a:ext cx="4657725" cy="2120900"/>
          </a:xfrm>
          <a:prstGeom prst="rect">
            <a:avLst/>
          </a:prstGeom>
          <a:solidFill>
            <a:schemeClr val="bg2">
              <a:lumMod val="90000"/>
            </a:schemeClr>
          </a:solidFill>
          <a:ln w="12700">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a:spcBef>
                <a:spcPct val="50000"/>
              </a:spcBef>
              <a:defRPr/>
            </a:pPr>
            <a:r>
              <a:rPr lang="en-US" sz="2400" b="1" dirty="0">
                <a:latin typeface="Arial" charset="0"/>
                <a:ea typeface="ＭＳ Ｐゴシック" pitchFamily="-108" charset="-128"/>
              </a:rPr>
              <a:t>Musicland has an unadjusted credit balance of $200 in the allowance account.</a:t>
            </a:r>
          </a:p>
          <a:p>
            <a:pPr algn="ctr">
              <a:spcBef>
                <a:spcPct val="50000"/>
              </a:spcBef>
              <a:defRPr/>
            </a:pPr>
            <a:r>
              <a:rPr lang="en-US" sz="2400" b="1" dirty="0">
                <a:latin typeface="Arial" charset="0"/>
                <a:ea typeface="ＭＳ Ｐゴシック" pitchFamily="-108" charset="-128"/>
              </a:rPr>
              <a:t>We estimated the proper balance to be $2,270.</a:t>
            </a:r>
          </a:p>
        </p:txBody>
      </p:sp>
      <p:graphicFrame>
        <p:nvGraphicFramePr>
          <p:cNvPr id="144386" name="Object 2"/>
          <p:cNvGraphicFramePr>
            <a:graphicFrameLocks/>
          </p:cNvGraphicFramePr>
          <p:nvPr/>
        </p:nvGraphicFramePr>
        <p:xfrm>
          <a:off x="5589588" y="1993900"/>
          <a:ext cx="2944812" cy="1503363"/>
        </p:xfrm>
        <a:graphic>
          <a:graphicData uri="http://schemas.openxmlformats.org/presentationml/2006/ole">
            <mc:AlternateContent xmlns:mc="http://schemas.openxmlformats.org/markup-compatibility/2006">
              <mc:Choice xmlns:v="urn:schemas-microsoft-com:vml" Requires="v">
                <p:oleObj spid="_x0000_s111686" name="Worksheet" r:id="rId5" imgW="3019271" imgH="1238146" progId="Excel.Sheet.8">
                  <p:embed/>
                </p:oleObj>
              </mc:Choice>
              <mc:Fallback>
                <p:oleObj name="Worksheet" r:id="rId5" imgW="3019271" imgH="1238146" progId="Excel.Sheet.8">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l="6946" t="1590" r="46478" b="17973"/>
                      <a:stretch>
                        <a:fillRect/>
                      </a:stretch>
                    </p:blipFill>
                    <p:spPr bwMode="auto">
                      <a:xfrm>
                        <a:off x="5589588" y="1993900"/>
                        <a:ext cx="2944812" cy="1503363"/>
                      </a:xfrm>
                      <a:prstGeom prst="rect">
                        <a:avLst/>
                      </a:prstGeom>
                      <a:solidFill>
                        <a:schemeClr val="tx1"/>
                      </a:solidFill>
                      <a:ln w="9525">
                        <a:solidFill>
                          <a:schemeClr val="tx1"/>
                        </a:solidFill>
                        <a:miter lim="800000"/>
                        <a:headEnd/>
                        <a:tailEnd/>
                      </a:ln>
                      <a:effectLst>
                        <a:outerShdw dist="71842" dir="2700000" algn="ctr" rotWithShape="0">
                          <a:schemeClr val="tx1"/>
                        </a:outerShdw>
                      </a:effectLst>
                    </p:spPr>
                  </p:pic>
                </p:oleObj>
              </mc:Fallback>
            </mc:AlternateContent>
          </a:graphicData>
        </a:graphic>
      </p:graphicFrame>
      <p:sp>
        <p:nvSpPr>
          <p:cNvPr id="111620" name="Rectangle 4"/>
          <p:cNvSpPr>
            <a:spLocks noGrp="1" noChangeArrowheads="1"/>
          </p:cNvSpPr>
          <p:nvPr>
            <p:ph type="title"/>
          </p:nvPr>
        </p:nvSpPr>
        <p:spPr>
          <a:xfrm>
            <a:off x="457200" y="685800"/>
            <a:ext cx="8229600" cy="838200"/>
          </a:xfrm>
        </p:spPr>
        <p:txBody>
          <a:bodyPr/>
          <a:lstStyle/>
          <a:p>
            <a:r>
              <a:rPr lang="en-US" altLang="en-US" b="1" dirty="0" smtClean="0"/>
              <a:t>Aging of Accounts Receivable</a:t>
            </a: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45</a:t>
            </a:fld>
            <a:endParaRPr lang="en-US" dirty="0"/>
          </a:p>
        </p:txBody>
      </p:sp>
      <p:sp>
        <p:nvSpPr>
          <p:cNvPr id="717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P2</a:t>
            </a:r>
          </a:p>
        </p:txBody>
      </p:sp>
      <p:pic>
        <p:nvPicPr>
          <p:cNvPr id="111622" name="Picture 4"/>
          <p:cNvPicPr>
            <a:picLocks noChangeAspect="1" noChangeArrowheads="1"/>
          </p:cNvPicPr>
          <p:nvPr/>
        </p:nvPicPr>
        <p:blipFill>
          <a:blip r:embed="rId7" cstate="print"/>
          <a:srcRect/>
          <a:stretch>
            <a:fillRect/>
          </a:stretch>
        </p:blipFill>
        <p:spPr bwMode="auto">
          <a:xfrm>
            <a:off x="0" y="4343400"/>
            <a:ext cx="9142413" cy="990600"/>
          </a:xfrm>
          <a:prstGeom prst="rect">
            <a:avLst/>
          </a:prstGeom>
          <a:noFill/>
          <a:ln w="9525">
            <a:solidFill>
              <a:schemeClr val="tx1"/>
            </a:solidFill>
            <a:miter lim="800000"/>
            <a:headEnd/>
            <a:tailEnd/>
          </a:ln>
        </p:spPr>
      </p:pic>
      <p:cxnSp>
        <p:nvCxnSpPr>
          <p:cNvPr id="7" name="Shape 6"/>
          <p:cNvCxnSpPr/>
          <p:nvPr/>
        </p:nvCxnSpPr>
        <p:spPr>
          <a:xfrm>
            <a:off x="8312150" y="2916238"/>
            <a:ext cx="549275" cy="18288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44386"/>
                                        </p:tgtEl>
                                        <p:attrNameLst>
                                          <p:attrName>style.visibility</p:attrName>
                                        </p:attrNameLst>
                                      </p:cBhvr>
                                      <p:to>
                                        <p:strVal val="visible"/>
                                      </p:to>
                                    </p:set>
                                    <p:animEffect transition="in" filter="dissolve">
                                      <p:cBhvr>
                                        <p:cTn id="13" dur="500"/>
                                        <p:tgtEl>
                                          <p:spTgt spid="144386"/>
                                        </p:tgtEl>
                                      </p:cBhvr>
                                    </p:animEffect>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1622"/>
                                        </p:tgtEl>
                                        <p:attrNameLst>
                                          <p:attrName>style.visibility</p:attrName>
                                        </p:attrNameLst>
                                      </p:cBhvr>
                                      <p:to>
                                        <p:strVal val="visible"/>
                                      </p:to>
                                    </p:set>
                                    <p:anim calcmode="lin" valueType="num">
                                      <p:cBhvr additive="base">
                                        <p:cTn id="22" dur="500" fill="hold"/>
                                        <p:tgtEl>
                                          <p:spTgt spid="111622"/>
                                        </p:tgtEl>
                                        <p:attrNameLst>
                                          <p:attrName>ppt_x</p:attrName>
                                        </p:attrNameLst>
                                      </p:cBhvr>
                                      <p:tavLst>
                                        <p:tav tm="0">
                                          <p:val>
                                            <p:strVal val="#ppt_x"/>
                                          </p:val>
                                        </p:tav>
                                        <p:tav tm="100000">
                                          <p:val>
                                            <p:strVal val="#ppt_x"/>
                                          </p:val>
                                        </p:tav>
                                      </p:tavLst>
                                    </p:anim>
                                    <p:anim calcmode="lin" valueType="num">
                                      <p:cBhvr additive="base">
                                        <p:cTn id="23" dur="500" fill="hold"/>
                                        <p:tgtEl>
                                          <p:spTgt spid="1116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8"/>
          <p:cNvSpPr>
            <a:spLocks noGrp="1" noChangeArrowheads="1"/>
          </p:cNvSpPr>
          <p:nvPr>
            <p:ph type="title"/>
          </p:nvPr>
        </p:nvSpPr>
        <p:spPr>
          <a:xfrm>
            <a:off x="457200" y="457200"/>
            <a:ext cx="8229600" cy="1143000"/>
          </a:xfrm>
        </p:spPr>
        <p:txBody>
          <a:bodyPr/>
          <a:lstStyle/>
          <a:p>
            <a:r>
              <a:rPr lang="en-US" altLang="en-US" b="1" dirty="0" smtClean="0"/>
              <a:t>Summary of Methods</a:t>
            </a:r>
          </a:p>
        </p:txBody>
      </p:sp>
      <p:sp>
        <p:nvSpPr>
          <p:cNvPr id="6" name="Slide Number Placeholder 5"/>
          <p:cNvSpPr>
            <a:spLocks noGrp="1"/>
          </p:cNvSpPr>
          <p:nvPr>
            <p:ph type="sldNum" sz="quarter" idx="12"/>
          </p:nvPr>
        </p:nvSpPr>
        <p:spPr/>
        <p:txBody>
          <a:bodyPr/>
          <a:lstStyle/>
          <a:p>
            <a:pPr>
              <a:defRPr/>
            </a:pPr>
            <a:fld id="{D9662D1A-934F-4E97-8DE9-5DE1FFCA5B1C}" type="slidenum">
              <a:rPr lang="en-US" smtClean="0"/>
              <a:pPr>
                <a:defRPr/>
              </a:pPr>
              <a:t>46</a:t>
            </a:fld>
            <a:endParaRPr lang="en-US" dirty="0"/>
          </a:p>
        </p:txBody>
      </p:sp>
      <p:sp>
        <p:nvSpPr>
          <p:cNvPr id="3072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P2</a:t>
            </a:r>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1752600"/>
            <a:ext cx="886777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500" fill="hold"/>
                                        <p:tgtEl>
                                          <p:spTgt spid="131074"/>
                                        </p:tgtEl>
                                        <p:attrNameLst>
                                          <p:attrName>ppt_x</p:attrName>
                                        </p:attrNameLst>
                                      </p:cBhvr>
                                      <p:tavLst>
                                        <p:tav tm="0">
                                          <p:val>
                                            <p:strVal val="#ppt_x"/>
                                          </p:val>
                                        </p:tav>
                                        <p:tav tm="100000">
                                          <p:val>
                                            <p:strVal val="#ppt_x"/>
                                          </p:val>
                                        </p:tav>
                                      </p:tavLst>
                                    </p:anim>
                                    <p:anim calcmode="lin" valueType="num">
                                      <p:cBhvr additive="base">
                                        <p:cTn id="8" dur="500" fill="hold"/>
                                        <p:tgtEl>
                                          <p:spTgt spid="131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6" name="Rectangle 5"/>
          <p:cNvSpPr>
            <a:spLocks noChangeArrowheads="1"/>
          </p:cNvSpPr>
          <p:nvPr/>
        </p:nvSpPr>
        <p:spPr bwMode="auto">
          <a:xfrm>
            <a:off x="976313" y="1255713"/>
            <a:ext cx="7191375"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976313" y="3230563"/>
            <a:ext cx="629443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2811463" y="1493838"/>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Total</a:t>
            </a:r>
            <a:endParaRPr lang="en-US" dirty="0" smtClean="0">
              <a:solidFill>
                <a:prstClr val="black"/>
              </a:solidFill>
              <a:cs typeface="+mn-cs"/>
            </a:endParaRPr>
          </a:p>
        </p:txBody>
      </p:sp>
      <p:sp>
        <p:nvSpPr>
          <p:cNvPr id="9" name="Rectangle 8"/>
          <p:cNvSpPr>
            <a:spLocks noChangeArrowheads="1"/>
          </p:cNvSpPr>
          <p:nvPr/>
        </p:nvSpPr>
        <p:spPr bwMode="auto">
          <a:xfrm>
            <a:off x="4052888" y="1493838"/>
            <a:ext cx="171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0</a:t>
            </a:r>
            <a:endParaRPr lang="en-US" dirty="0" smtClean="0">
              <a:solidFill>
                <a:prstClr val="black"/>
              </a:solidFill>
              <a:cs typeface="+mn-cs"/>
            </a:endParaRPr>
          </a:p>
        </p:txBody>
      </p:sp>
      <p:sp>
        <p:nvSpPr>
          <p:cNvPr id="10" name="Rectangle 9"/>
          <p:cNvSpPr>
            <a:spLocks noChangeArrowheads="1"/>
          </p:cNvSpPr>
          <p:nvPr/>
        </p:nvSpPr>
        <p:spPr bwMode="auto">
          <a:xfrm>
            <a:off x="4768850" y="1493838"/>
            <a:ext cx="595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1 to 30</a:t>
            </a:r>
            <a:endParaRPr lang="en-US" dirty="0" smtClean="0">
              <a:solidFill>
                <a:prstClr val="black"/>
              </a:solidFill>
              <a:cs typeface="+mn-cs"/>
            </a:endParaRPr>
          </a:p>
        </p:txBody>
      </p:sp>
      <p:sp>
        <p:nvSpPr>
          <p:cNvPr id="11" name="Rectangle 10"/>
          <p:cNvSpPr>
            <a:spLocks noChangeArrowheads="1"/>
          </p:cNvSpPr>
          <p:nvPr/>
        </p:nvSpPr>
        <p:spPr bwMode="auto">
          <a:xfrm>
            <a:off x="5626100" y="1493838"/>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31 to 60</a:t>
            </a:r>
            <a:endParaRPr lang="en-US" dirty="0" smtClean="0">
              <a:solidFill>
                <a:prstClr val="black"/>
              </a:solidFill>
              <a:cs typeface="+mn-cs"/>
            </a:endParaRPr>
          </a:p>
        </p:txBody>
      </p:sp>
      <p:sp>
        <p:nvSpPr>
          <p:cNvPr id="12" name="Rectangle 11"/>
          <p:cNvSpPr>
            <a:spLocks noChangeArrowheads="1"/>
          </p:cNvSpPr>
          <p:nvPr/>
        </p:nvSpPr>
        <p:spPr bwMode="auto">
          <a:xfrm>
            <a:off x="6523038" y="1493838"/>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61 to 90</a:t>
            </a:r>
            <a:endParaRPr lang="en-US" dirty="0" smtClean="0">
              <a:solidFill>
                <a:prstClr val="black"/>
              </a:solidFill>
              <a:cs typeface="+mn-cs"/>
            </a:endParaRPr>
          </a:p>
        </p:txBody>
      </p:sp>
      <p:sp>
        <p:nvSpPr>
          <p:cNvPr id="13" name="Rectangle 12"/>
          <p:cNvSpPr>
            <a:spLocks noChangeArrowheads="1"/>
          </p:cNvSpPr>
          <p:nvPr/>
        </p:nvSpPr>
        <p:spPr bwMode="auto">
          <a:xfrm>
            <a:off x="7421563" y="1493838"/>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Over 90</a:t>
            </a:r>
            <a:endParaRPr lang="en-US" dirty="0" smtClean="0">
              <a:solidFill>
                <a:prstClr val="black"/>
              </a:solidFill>
              <a:cs typeface="+mn-cs"/>
            </a:endParaRPr>
          </a:p>
        </p:txBody>
      </p:sp>
      <p:sp>
        <p:nvSpPr>
          <p:cNvPr id="14" name="Rectangle 13"/>
          <p:cNvSpPr>
            <a:spLocks noChangeArrowheads="1"/>
          </p:cNvSpPr>
          <p:nvPr/>
        </p:nvSpPr>
        <p:spPr bwMode="auto">
          <a:xfrm>
            <a:off x="1016000" y="1719263"/>
            <a:ext cx="152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15" name="Rectangle 14"/>
          <p:cNvSpPr>
            <a:spLocks noChangeArrowheads="1"/>
          </p:cNvSpPr>
          <p:nvPr/>
        </p:nvSpPr>
        <p:spPr bwMode="auto">
          <a:xfrm>
            <a:off x="3094038" y="17192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$2,600</a:t>
            </a:r>
            <a:endParaRPr lang="en-US" dirty="0" smtClean="0">
              <a:solidFill>
                <a:prstClr val="black"/>
              </a:solidFill>
              <a:cs typeface="+mn-cs"/>
            </a:endParaRPr>
          </a:p>
        </p:txBody>
      </p:sp>
      <p:sp>
        <p:nvSpPr>
          <p:cNvPr id="16" name="Rectangle 15"/>
          <p:cNvSpPr>
            <a:spLocks noChangeArrowheads="1"/>
          </p:cNvSpPr>
          <p:nvPr/>
        </p:nvSpPr>
        <p:spPr bwMode="auto">
          <a:xfrm>
            <a:off x="3992563" y="17192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17" name="Rectangle 16"/>
          <p:cNvSpPr>
            <a:spLocks noChangeArrowheads="1"/>
          </p:cNvSpPr>
          <p:nvPr/>
        </p:nvSpPr>
        <p:spPr bwMode="auto">
          <a:xfrm>
            <a:off x="5021263" y="1719263"/>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a:t>
            </a:r>
            <a:endParaRPr lang="en-US" dirty="0" smtClean="0">
              <a:solidFill>
                <a:prstClr val="black"/>
              </a:solidFill>
              <a:cs typeface="+mn-cs"/>
            </a:endParaRPr>
          </a:p>
        </p:txBody>
      </p:sp>
      <p:sp>
        <p:nvSpPr>
          <p:cNvPr id="18" name="Rectangle 17"/>
          <p:cNvSpPr>
            <a:spLocks noChangeArrowheads="1"/>
          </p:cNvSpPr>
          <p:nvPr/>
        </p:nvSpPr>
        <p:spPr bwMode="auto">
          <a:xfrm>
            <a:off x="6008688" y="17192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a:t>
            </a:r>
            <a:endParaRPr lang="en-US" dirty="0" smtClean="0">
              <a:solidFill>
                <a:prstClr val="black"/>
              </a:solidFill>
              <a:cs typeface="+mn-cs"/>
            </a:endParaRPr>
          </a:p>
        </p:txBody>
      </p:sp>
      <p:sp>
        <p:nvSpPr>
          <p:cNvPr id="19" name="Rectangle 18"/>
          <p:cNvSpPr>
            <a:spLocks noChangeArrowheads="1"/>
          </p:cNvSpPr>
          <p:nvPr/>
        </p:nvSpPr>
        <p:spPr bwMode="auto">
          <a:xfrm>
            <a:off x="6816725" y="1719263"/>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a:t>
            </a:r>
            <a:endParaRPr lang="en-US" dirty="0" smtClean="0">
              <a:solidFill>
                <a:prstClr val="black"/>
              </a:solidFill>
              <a:cs typeface="+mn-cs"/>
            </a:endParaRPr>
          </a:p>
        </p:txBody>
      </p:sp>
      <p:sp>
        <p:nvSpPr>
          <p:cNvPr id="20" name="Rectangle 19"/>
          <p:cNvSpPr>
            <a:spLocks noChangeArrowheads="1"/>
          </p:cNvSpPr>
          <p:nvPr/>
        </p:nvSpPr>
        <p:spPr bwMode="auto">
          <a:xfrm>
            <a:off x="7713663" y="1719263"/>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$120</a:t>
            </a:r>
            <a:endParaRPr lang="en-US" dirty="0" smtClean="0">
              <a:solidFill>
                <a:prstClr val="black"/>
              </a:solidFill>
              <a:cs typeface="+mn-cs"/>
            </a:endParaRPr>
          </a:p>
        </p:txBody>
      </p:sp>
      <p:sp>
        <p:nvSpPr>
          <p:cNvPr id="21" name="Rectangle 20"/>
          <p:cNvSpPr>
            <a:spLocks noChangeArrowheads="1"/>
          </p:cNvSpPr>
          <p:nvPr/>
        </p:nvSpPr>
        <p:spPr bwMode="auto">
          <a:xfrm>
            <a:off x="1016000" y="1925638"/>
            <a:ext cx="157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Percent uncollectible</a:t>
            </a:r>
            <a:endParaRPr lang="en-US" dirty="0" smtClean="0">
              <a:solidFill>
                <a:prstClr val="black"/>
              </a:solidFill>
              <a:cs typeface="+mn-cs"/>
            </a:endParaRPr>
          </a:p>
        </p:txBody>
      </p:sp>
      <p:sp>
        <p:nvSpPr>
          <p:cNvPr id="22" name="Rectangle 21"/>
          <p:cNvSpPr>
            <a:spLocks noChangeArrowheads="1"/>
          </p:cNvSpPr>
          <p:nvPr/>
        </p:nvSpPr>
        <p:spPr bwMode="auto">
          <a:xfrm>
            <a:off x="4305300" y="192563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a:t>
            </a:r>
            <a:endParaRPr lang="en-US" dirty="0" smtClean="0">
              <a:solidFill>
                <a:prstClr val="black"/>
              </a:solidFill>
              <a:cs typeface="+mn-cs"/>
            </a:endParaRPr>
          </a:p>
        </p:txBody>
      </p:sp>
      <p:sp>
        <p:nvSpPr>
          <p:cNvPr id="23" name="Rectangle 22"/>
          <p:cNvSpPr>
            <a:spLocks noChangeArrowheads="1"/>
          </p:cNvSpPr>
          <p:nvPr/>
        </p:nvSpPr>
        <p:spPr bwMode="auto">
          <a:xfrm>
            <a:off x="5202238" y="1925638"/>
            <a:ext cx="303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a:t>
            </a:r>
            <a:endParaRPr lang="en-US" dirty="0" smtClean="0">
              <a:solidFill>
                <a:prstClr val="black"/>
              </a:solidFill>
              <a:cs typeface="+mn-cs"/>
            </a:endParaRPr>
          </a:p>
        </p:txBody>
      </p:sp>
      <p:sp>
        <p:nvSpPr>
          <p:cNvPr id="24" name="Rectangle 23"/>
          <p:cNvSpPr>
            <a:spLocks noChangeArrowheads="1"/>
          </p:cNvSpPr>
          <p:nvPr/>
        </p:nvSpPr>
        <p:spPr bwMode="auto">
          <a:xfrm>
            <a:off x="6100763" y="1925638"/>
            <a:ext cx="303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a:t>
            </a:r>
            <a:endParaRPr lang="en-US" dirty="0" smtClean="0">
              <a:solidFill>
                <a:prstClr val="black"/>
              </a:solidFill>
              <a:cs typeface="+mn-cs"/>
            </a:endParaRPr>
          </a:p>
        </p:txBody>
      </p:sp>
      <p:sp>
        <p:nvSpPr>
          <p:cNvPr id="25" name="Rectangle 24"/>
          <p:cNvSpPr>
            <a:spLocks noChangeArrowheads="1"/>
          </p:cNvSpPr>
          <p:nvPr/>
        </p:nvSpPr>
        <p:spPr bwMode="auto">
          <a:xfrm>
            <a:off x="6997700" y="192563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6" name="Rectangle 25"/>
          <p:cNvSpPr>
            <a:spLocks noChangeArrowheads="1"/>
          </p:cNvSpPr>
          <p:nvPr/>
        </p:nvSpPr>
        <p:spPr bwMode="auto">
          <a:xfrm>
            <a:off x="7804150" y="1925638"/>
            <a:ext cx="393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a:t>
            </a:r>
            <a:endParaRPr lang="en-US" dirty="0" smtClean="0">
              <a:solidFill>
                <a:prstClr val="black"/>
              </a:solidFill>
              <a:cs typeface="+mn-cs"/>
            </a:endParaRPr>
          </a:p>
        </p:txBody>
      </p:sp>
      <p:sp>
        <p:nvSpPr>
          <p:cNvPr id="2690" name="Rectangle 33"/>
          <p:cNvSpPr>
            <a:spLocks noChangeArrowheads="1"/>
          </p:cNvSpPr>
          <p:nvPr/>
        </p:nvSpPr>
        <p:spPr bwMode="auto">
          <a:xfrm>
            <a:off x="1258888" y="3251200"/>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2691" name="Rectangle 34"/>
          <p:cNvSpPr>
            <a:spLocks noChangeArrowheads="1"/>
          </p:cNvSpPr>
          <p:nvPr/>
        </p:nvSpPr>
        <p:spPr bwMode="auto">
          <a:xfrm>
            <a:off x="5716588" y="3251200"/>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692" name="Rectangle 35"/>
          <p:cNvSpPr>
            <a:spLocks noChangeArrowheads="1"/>
          </p:cNvSpPr>
          <p:nvPr/>
        </p:nvSpPr>
        <p:spPr bwMode="auto">
          <a:xfrm>
            <a:off x="6584950" y="325120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693" name="Rectangle 36"/>
          <p:cNvSpPr>
            <a:spLocks noChangeArrowheads="1"/>
          </p:cNvSpPr>
          <p:nvPr/>
        </p:nvSpPr>
        <p:spPr bwMode="auto">
          <a:xfrm>
            <a:off x="1157288" y="34782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2694" name="Rectangle 37"/>
          <p:cNvSpPr>
            <a:spLocks noChangeArrowheads="1"/>
          </p:cNvSpPr>
          <p:nvPr/>
        </p:nvSpPr>
        <p:spPr bwMode="auto">
          <a:xfrm>
            <a:off x="1965325" y="3478213"/>
            <a:ext cx="150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Bad Debts Expense</a:t>
            </a:r>
            <a:endParaRPr lang="en-US" dirty="0" smtClean="0">
              <a:solidFill>
                <a:prstClr val="black"/>
              </a:solidFill>
              <a:cs typeface="+mn-cs"/>
            </a:endParaRPr>
          </a:p>
        </p:txBody>
      </p:sp>
      <p:sp>
        <p:nvSpPr>
          <p:cNvPr id="2695" name="Rectangle 38"/>
          <p:cNvSpPr>
            <a:spLocks noChangeArrowheads="1"/>
          </p:cNvSpPr>
          <p:nvPr/>
        </p:nvSpPr>
        <p:spPr bwMode="auto">
          <a:xfrm>
            <a:off x="5554663" y="3478213"/>
            <a:ext cx="847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Income St.</a:t>
            </a:r>
            <a:endParaRPr lang="en-US" dirty="0" smtClean="0">
              <a:solidFill>
                <a:prstClr val="black"/>
              </a:solidFill>
              <a:cs typeface="+mn-cs"/>
            </a:endParaRPr>
          </a:p>
        </p:txBody>
      </p:sp>
      <p:sp>
        <p:nvSpPr>
          <p:cNvPr id="2696" name="Rectangle 39"/>
          <p:cNvSpPr>
            <a:spLocks noChangeArrowheads="1"/>
          </p:cNvSpPr>
          <p:nvPr/>
        </p:nvSpPr>
        <p:spPr bwMode="auto">
          <a:xfrm>
            <a:off x="2185988" y="3684588"/>
            <a:ext cx="2400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Allowance for Doubtful Accounts</a:t>
            </a:r>
            <a:endParaRPr lang="en-US" dirty="0" smtClean="0">
              <a:solidFill>
                <a:prstClr val="black"/>
              </a:solidFill>
              <a:cs typeface="+mn-cs"/>
            </a:endParaRPr>
          </a:p>
        </p:txBody>
      </p:sp>
      <p:sp>
        <p:nvSpPr>
          <p:cNvPr id="2697" name="Rectangle 40"/>
          <p:cNvSpPr>
            <a:spLocks noChangeArrowheads="1"/>
          </p:cNvSpPr>
          <p:nvPr/>
        </p:nvSpPr>
        <p:spPr bwMode="auto">
          <a:xfrm>
            <a:off x="6453188" y="3684588"/>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Bal. Sheet</a:t>
            </a:r>
            <a:endParaRPr lang="en-US" dirty="0" smtClean="0">
              <a:solidFill>
                <a:prstClr val="black"/>
              </a:solidFill>
              <a:cs typeface="+mn-cs"/>
            </a:endParaRPr>
          </a:p>
        </p:txBody>
      </p:sp>
      <p:sp>
        <p:nvSpPr>
          <p:cNvPr id="2698" name="Rectangle 41"/>
          <p:cNvSpPr>
            <a:spLocks noChangeArrowheads="1"/>
          </p:cNvSpPr>
          <p:nvPr/>
        </p:nvSpPr>
        <p:spPr bwMode="auto">
          <a:xfrm>
            <a:off x="1016000" y="647700"/>
            <a:ext cx="6132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At its December 31 year-end, a company estimates uncollectible accounts using the </a:t>
            </a:r>
            <a:endParaRPr lang="en-US" dirty="0" smtClean="0">
              <a:solidFill>
                <a:prstClr val="black"/>
              </a:solidFill>
              <a:cs typeface="+mn-cs"/>
            </a:endParaRPr>
          </a:p>
        </p:txBody>
      </p:sp>
      <p:sp>
        <p:nvSpPr>
          <p:cNvPr id="2699" name="Rectangle 42"/>
          <p:cNvSpPr>
            <a:spLocks noChangeArrowheads="1"/>
          </p:cNvSpPr>
          <p:nvPr/>
        </p:nvSpPr>
        <p:spPr bwMode="auto">
          <a:xfrm>
            <a:off x="1016000" y="842963"/>
            <a:ext cx="5405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allowance method.  It prepared the following aging of receivables analysis.</a:t>
            </a:r>
            <a:endParaRPr lang="en-US" dirty="0" smtClean="0">
              <a:solidFill>
                <a:prstClr val="black"/>
              </a:solidFill>
              <a:cs typeface="+mn-cs"/>
            </a:endParaRPr>
          </a:p>
        </p:txBody>
      </p:sp>
      <p:sp>
        <p:nvSpPr>
          <p:cNvPr id="2700" name="Rectangle 43"/>
          <p:cNvSpPr>
            <a:spLocks noChangeArrowheads="1"/>
          </p:cNvSpPr>
          <p:nvPr/>
        </p:nvSpPr>
        <p:spPr bwMode="auto">
          <a:xfrm>
            <a:off x="3084513" y="325120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701" name="Rectangle 44"/>
          <p:cNvSpPr>
            <a:spLocks noChangeArrowheads="1"/>
          </p:cNvSpPr>
          <p:nvPr/>
        </p:nvSpPr>
        <p:spPr bwMode="auto">
          <a:xfrm>
            <a:off x="1016000" y="2209800"/>
            <a:ext cx="6334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    (a) Estimate the balance of the Allowance for Doubtful Accounts using the aging of </a:t>
            </a:r>
            <a:endParaRPr lang="en-US" dirty="0" smtClean="0">
              <a:solidFill>
                <a:prstClr val="black"/>
              </a:solidFill>
              <a:cs typeface="+mn-cs"/>
            </a:endParaRPr>
          </a:p>
        </p:txBody>
      </p:sp>
      <p:sp>
        <p:nvSpPr>
          <p:cNvPr id="2702" name="Rectangle 45"/>
          <p:cNvSpPr>
            <a:spLocks noChangeArrowheads="1"/>
          </p:cNvSpPr>
          <p:nvPr/>
        </p:nvSpPr>
        <p:spPr bwMode="auto">
          <a:xfrm>
            <a:off x="1016000" y="2405063"/>
            <a:ext cx="59007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 method. (b) Prepare the adjusting entry to record Bad Debts </a:t>
            </a:r>
            <a:endParaRPr lang="en-US" dirty="0" smtClean="0">
              <a:solidFill>
                <a:prstClr val="black"/>
              </a:solidFill>
              <a:cs typeface="+mn-cs"/>
            </a:endParaRPr>
          </a:p>
        </p:txBody>
      </p:sp>
      <p:sp>
        <p:nvSpPr>
          <p:cNvPr id="2703" name="Rectangle 46"/>
          <p:cNvSpPr>
            <a:spLocks noChangeArrowheads="1"/>
          </p:cNvSpPr>
          <p:nvPr/>
        </p:nvSpPr>
        <p:spPr bwMode="auto">
          <a:xfrm>
            <a:off x="1016000" y="2611438"/>
            <a:ext cx="6556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Expense using the estimate from part a. Assume the unadjusted balance in the Allowance </a:t>
            </a:r>
            <a:endParaRPr lang="en-US" dirty="0" smtClean="0">
              <a:solidFill>
                <a:prstClr val="black"/>
              </a:solidFill>
              <a:cs typeface="+mn-cs"/>
            </a:endParaRPr>
          </a:p>
        </p:txBody>
      </p:sp>
      <p:sp>
        <p:nvSpPr>
          <p:cNvPr id="2704" name="Rectangle 47"/>
          <p:cNvSpPr>
            <a:spLocks noChangeArrowheads="1"/>
          </p:cNvSpPr>
          <p:nvPr/>
        </p:nvSpPr>
        <p:spPr bwMode="auto">
          <a:xfrm>
            <a:off x="1016000" y="2817813"/>
            <a:ext cx="2673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for Doubtful Accounts is a $10 debit.</a:t>
            </a:r>
            <a:endParaRPr lang="en-US" dirty="0" smtClean="0">
              <a:solidFill>
                <a:prstClr val="black"/>
              </a:solidFill>
              <a:cs typeface="+mn-cs"/>
            </a:endParaRPr>
          </a:p>
        </p:txBody>
      </p:sp>
      <p:sp>
        <p:nvSpPr>
          <p:cNvPr id="2705" name="Rectangle 48"/>
          <p:cNvSpPr>
            <a:spLocks noChangeArrowheads="1"/>
          </p:cNvSpPr>
          <p:nvPr/>
        </p:nvSpPr>
        <p:spPr bwMode="auto">
          <a:xfrm>
            <a:off x="5353050" y="1276350"/>
            <a:ext cx="1200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Days Past Due</a:t>
            </a:r>
            <a:endParaRPr lang="en-US" dirty="0" smtClean="0">
              <a:solidFill>
                <a:prstClr val="black"/>
              </a:solidFill>
              <a:cs typeface="+mn-cs"/>
            </a:endParaRPr>
          </a:p>
        </p:txBody>
      </p:sp>
      <p:sp>
        <p:nvSpPr>
          <p:cNvPr id="2712" name="Rectangle 49"/>
          <p:cNvSpPr>
            <a:spLocks noChangeArrowheads="1"/>
          </p:cNvSpPr>
          <p:nvPr/>
        </p:nvSpPr>
        <p:spPr bwMode="auto">
          <a:xfrm>
            <a:off x="966788" y="1246188"/>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3" name="Rectangle 50"/>
          <p:cNvSpPr>
            <a:spLocks noChangeArrowheads="1"/>
          </p:cNvSpPr>
          <p:nvPr/>
        </p:nvSpPr>
        <p:spPr bwMode="auto">
          <a:xfrm>
            <a:off x="966788" y="3221038"/>
            <a:ext cx="19050" cy="246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4" name="Line 51"/>
          <p:cNvSpPr>
            <a:spLocks noChangeShapeType="1"/>
          </p:cNvSpPr>
          <p:nvPr/>
        </p:nvSpPr>
        <p:spPr bwMode="auto">
          <a:xfrm>
            <a:off x="1873250" y="32400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5" name="Rectangle 52"/>
          <p:cNvSpPr>
            <a:spLocks noChangeArrowheads="1"/>
          </p:cNvSpPr>
          <p:nvPr/>
        </p:nvSpPr>
        <p:spPr bwMode="auto">
          <a:xfrm>
            <a:off x="1873250" y="324008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6" name="Line 53"/>
          <p:cNvSpPr>
            <a:spLocks noChangeShapeType="1"/>
          </p:cNvSpPr>
          <p:nvPr/>
        </p:nvSpPr>
        <p:spPr bwMode="auto">
          <a:xfrm>
            <a:off x="5464175" y="32400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7" name="Rectangle 54"/>
          <p:cNvSpPr>
            <a:spLocks noChangeArrowheads="1"/>
          </p:cNvSpPr>
          <p:nvPr/>
        </p:nvSpPr>
        <p:spPr bwMode="auto">
          <a:xfrm>
            <a:off x="5464175" y="324008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8" name="Line 55"/>
          <p:cNvSpPr>
            <a:spLocks noChangeShapeType="1"/>
          </p:cNvSpPr>
          <p:nvPr/>
        </p:nvSpPr>
        <p:spPr bwMode="auto">
          <a:xfrm>
            <a:off x="6362700" y="32400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9" name="Rectangle 56"/>
          <p:cNvSpPr>
            <a:spLocks noChangeArrowheads="1"/>
          </p:cNvSpPr>
          <p:nvPr/>
        </p:nvSpPr>
        <p:spPr bwMode="auto">
          <a:xfrm>
            <a:off x="6362700" y="32400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Rectangle 57"/>
          <p:cNvSpPr>
            <a:spLocks noChangeArrowheads="1"/>
          </p:cNvSpPr>
          <p:nvPr/>
        </p:nvSpPr>
        <p:spPr bwMode="auto">
          <a:xfrm>
            <a:off x="7250113" y="32400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Line 58"/>
          <p:cNvSpPr>
            <a:spLocks noChangeShapeType="1"/>
          </p:cNvSpPr>
          <p:nvPr/>
        </p:nvSpPr>
        <p:spPr bwMode="auto">
          <a:xfrm>
            <a:off x="976313"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5" name="Rectangle 59"/>
          <p:cNvSpPr>
            <a:spLocks noChangeArrowheads="1"/>
          </p:cNvSpPr>
          <p:nvPr/>
        </p:nvSpPr>
        <p:spPr bwMode="auto">
          <a:xfrm>
            <a:off x="976313" y="346710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6" name="Rectangle 60"/>
          <p:cNvSpPr>
            <a:spLocks noChangeArrowheads="1"/>
          </p:cNvSpPr>
          <p:nvPr/>
        </p:nvSpPr>
        <p:spPr bwMode="auto">
          <a:xfrm>
            <a:off x="8147050" y="1266825"/>
            <a:ext cx="20638"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7" name="Line 61"/>
          <p:cNvSpPr>
            <a:spLocks noChangeShapeType="1"/>
          </p:cNvSpPr>
          <p:nvPr/>
        </p:nvSpPr>
        <p:spPr bwMode="auto">
          <a:xfrm>
            <a:off x="1873250"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8" name="Rectangle 62"/>
          <p:cNvSpPr>
            <a:spLocks noChangeArrowheads="1"/>
          </p:cNvSpPr>
          <p:nvPr/>
        </p:nvSpPr>
        <p:spPr bwMode="auto">
          <a:xfrm>
            <a:off x="1873250" y="3467100"/>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 name="Line 63"/>
          <p:cNvSpPr>
            <a:spLocks noChangeShapeType="1"/>
          </p:cNvSpPr>
          <p:nvPr/>
        </p:nvSpPr>
        <p:spPr bwMode="auto">
          <a:xfrm>
            <a:off x="5464175"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 name="Rectangle 64"/>
          <p:cNvSpPr>
            <a:spLocks noChangeArrowheads="1"/>
          </p:cNvSpPr>
          <p:nvPr/>
        </p:nvSpPr>
        <p:spPr bwMode="auto">
          <a:xfrm>
            <a:off x="5464175" y="3467100"/>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 name="Line 65"/>
          <p:cNvSpPr>
            <a:spLocks noChangeShapeType="1"/>
          </p:cNvSpPr>
          <p:nvPr/>
        </p:nvSpPr>
        <p:spPr bwMode="auto">
          <a:xfrm>
            <a:off x="6362700"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 name="Rectangle 66"/>
          <p:cNvSpPr>
            <a:spLocks noChangeArrowheads="1"/>
          </p:cNvSpPr>
          <p:nvPr/>
        </p:nvSpPr>
        <p:spPr bwMode="auto">
          <a:xfrm>
            <a:off x="6362700" y="346710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 name="Line 67"/>
          <p:cNvSpPr>
            <a:spLocks noChangeShapeType="1"/>
          </p:cNvSpPr>
          <p:nvPr/>
        </p:nvSpPr>
        <p:spPr bwMode="auto">
          <a:xfrm>
            <a:off x="7259638"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 name="Rectangle 68"/>
          <p:cNvSpPr>
            <a:spLocks noChangeArrowheads="1"/>
          </p:cNvSpPr>
          <p:nvPr/>
        </p:nvSpPr>
        <p:spPr bwMode="auto">
          <a:xfrm>
            <a:off x="7259638" y="3467100"/>
            <a:ext cx="11112"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Rectangle 69"/>
          <p:cNvSpPr>
            <a:spLocks noChangeArrowheads="1"/>
          </p:cNvSpPr>
          <p:nvPr/>
        </p:nvSpPr>
        <p:spPr bwMode="auto">
          <a:xfrm>
            <a:off x="985838" y="124618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6" name="Line 70"/>
          <p:cNvSpPr>
            <a:spLocks noChangeShapeType="1"/>
          </p:cNvSpPr>
          <p:nvPr/>
        </p:nvSpPr>
        <p:spPr bwMode="auto">
          <a:xfrm>
            <a:off x="3668713" y="1473200"/>
            <a:ext cx="44783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4" name="Rectangle 71"/>
          <p:cNvSpPr>
            <a:spLocks noChangeArrowheads="1"/>
          </p:cNvSpPr>
          <p:nvPr/>
        </p:nvSpPr>
        <p:spPr bwMode="auto">
          <a:xfrm>
            <a:off x="3668713" y="1473200"/>
            <a:ext cx="44783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5" name="Rectangle 72"/>
          <p:cNvSpPr>
            <a:spLocks noChangeArrowheads="1"/>
          </p:cNvSpPr>
          <p:nvPr/>
        </p:nvSpPr>
        <p:spPr bwMode="auto">
          <a:xfrm>
            <a:off x="985838" y="168910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2" name="Rectangle 79"/>
          <p:cNvSpPr>
            <a:spLocks noChangeArrowheads="1"/>
          </p:cNvSpPr>
          <p:nvPr/>
        </p:nvSpPr>
        <p:spPr bwMode="auto">
          <a:xfrm>
            <a:off x="985838" y="3221038"/>
            <a:ext cx="6284912"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3" name="Rectangle 80"/>
          <p:cNvSpPr>
            <a:spLocks noChangeArrowheads="1"/>
          </p:cNvSpPr>
          <p:nvPr/>
        </p:nvSpPr>
        <p:spPr bwMode="auto">
          <a:xfrm>
            <a:off x="985838" y="3446463"/>
            <a:ext cx="62849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4" name="Line 81"/>
          <p:cNvSpPr>
            <a:spLocks noChangeShapeType="1"/>
          </p:cNvSpPr>
          <p:nvPr/>
        </p:nvSpPr>
        <p:spPr bwMode="auto">
          <a:xfrm>
            <a:off x="985838" y="36639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5" name="Rectangle 82"/>
          <p:cNvSpPr>
            <a:spLocks noChangeArrowheads="1"/>
          </p:cNvSpPr>
          <p:nvPr/>
        </p:nvSpPr>
        <p:spPr bwMode="auto">
          <a:xfrm>
            <a:off x="985838" y="36639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6" name="Line 83"/>
          <p:cNvSpPr>
            <a:spLocks noChangeShapeType="1"/>
          </p:cNvSpPr>
          <p:nvPr/>
        </p:nvSpPr>
        <p:spPr bwMode="auto">
          <a:xfrm>
            <a:off x="985838" y="38703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7" name="Rectangle 84"/>
          <p:cNvSpPr>
            <a:spLocks noChangeArrowheads="1"/>
          </p:cNvSpPr>
          <p:nvPr/>
        </p:nvSpPr>
        <p:spPr bwMode="auto">
          <a:xfrm>
            <a:off x="985838" y="387032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8" name="Line 85"/>
          <p:cNvSpPr>
            <a:spLocks noChangeShapeType="1"/>
          </p:cNvSpPr>
          <p:nvPr/>
        </p:nvSpPr>
        <p:spPr bwMode="auto">
          <a:xfrm>
            <a:off x="985838" y="40767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9" name="Rectangle 86"/>
          <p:cNvSpPr>
            <a:spLocks noChangeArrowheads="1"/>
          </p:cNvSpPr>
          <p:nvPr/>
        </p:nvSpPr>
        <p:spPr bwMode="auto">
          <a:xfrm>
            <a:off x="985838" y="407670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Rectangle 37"/>
          <p:cNvSpPr>
            <a:spLocks noChangeArrowheads="1"/>
          </p:cNvSpPr>
          <p:nvPr/>
        </p:nvSpPr>
        <p:spPr bwMode="auto">
          <a:xfrm>
            <a:off x="1000125" y="4349750"/>
            <a:ext cx="45862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Adjusting entries:  3-step process:</a:t>
            </a:r>
          </a:p>
          <a:p>
            <a:pPr>
              <a:defRPr/>
            </a:pPr>
            <a:r>
              <a:rPr lang="en-US" sz="1300" dirty="0" smtClean="0">
                <a:solidFill>
                  <a:srgbClr val="000000"/>
                </a:solidFill>
                <a:cs typeface="+mn-cs"/>
              </a:rPr>
              <a:t>Step 1)  Determine what the account balance equals.</a:t>
            </a:r>
          </a:p>
          <a:p>
            <a:pPr>
              <a:defRPr/>
            </a:pPr>
            <a:r>
              <a:rPr lang="en-US" sz="1300" dirty="0" smtClean="0">
                <a:solidFill>
                  <a:srgbClr val="000000"/>
                </a:solidFill>
                <a:cs typeface="+mn-cs"/>
              </a:rPr>
              <a:t>Step 2)  Determine what the account balance SHOULD equal.</a:t>
            </a:r>
          </a:p>
          <a:p>
            <a:pPr>
              <a:defRPr/>
            </a:pPr>
            <a:r>
              <a:rPr lang="en-US" sz="1300" dirty="0" smtClean="0">
                <a:solidFill>
                  <a:srgbClr val="000000"/>
                </a:solidFill>
                <a:cs typeface="+mn-cs"/>
              </a:rPr>
              <a:t>Step 3)  Make an adjusting entry to get from Step 1 to Step 2.</a:t>
            </a:r>
            <a:endParaRPr lang="en-US" dirty="0" smtClean="0">
              <a:solidFill>
                <a:prstClr val="black"/>
              </a:solidFill>
              <a:cs typeface="+mn-cs"/>
            </a:endParaRPr>
          </a:p>
        </p:txBody>
      </p:sp>
      <p:sp>
        <p:nvSpPr>
          <p:cNvPr id="7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P2</a:t>
            </a:r>
            <a:endParaRPr lang="en-US" sz="1400" dirty="0">
              <a:solidFill>
                <a:schemeClr val="bg1"/>
              </a:solidFill>
              <a:latin typeface="Times New Roman" pitchFamily="18" charset="0"/>
            </a:endParaRPr>
          </a:p>
        </p:txBody>
      </p:sp>
      <p:sp>
        <p:nvSpPr>
          <p:cNvPr id="74" name="Slide Number Placeholder 73"/>
          <p:cNvSpPr>
            <a:spLocks noGrp="1"/>
          </p:cNvSpPr>
          <p:nvPr>
            <p:ph type="sldNum" sz="quarter" idx="12"/>
          </p:nvPr>
        </p:nvSpPr>
        <p:spPr/>
        <p:txBody>
          <a:bodyPr/>
          <a:lstStyle/>
          <a:p>
            <a:pPr>
              <a:defRPr/>
            </a:pPr>
            <a:fld id="{45CCE62E-9F38-4E9B-B4CE-81B387CE8DF4}" type="slidenum">
              <a:rPr lang="en-US" smtClean="0"/>
              <a:pPr>
                <a:defRPr/>
              </a:pPr>
              <a:t>47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90"/>
                                        </p:tgtEl>
                                        <p:attrNameLst>
                                          <p:attrName>style.visibility</p:attrName>
                                        </p:attrNameLst>
                                      </p:cBhvr>
                                      <p:to>
                                        <p:strVal val="visible"/>
                                      </p:to>
                                    </p:set>
                                    <p:animEffect transition="in" filter="fade">
                                      <p:cBhvr>
                                        <p:cTn id="10" dur="500"/>
                                        <p:tgtEl>
                                          <p:spTgt spid="26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91"/>
                                        </p:tgtEl>
                                        <p:attrNameLst>
                                          <p:attrName>style.visibility</p:attrName>
                                        </p:attrNameLst>
                                      </p:cBhvr>
                                      <p:to>
                                        <p:strVal val="visible"/>
                                      </p:to>
                                    </p:set>
                                    <p:animEffect transition="in" filter="fade">
                                      <p:cBhvr>
                                        <p:cTn id="13" dur="500"/>
                                        <p:tgtEl>
                                          <p:spTgt spid="269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92"/>
                                        </p:tgtEl>
                                        <p:attrNameLst>
                                          <p:attrName>style.visibility</p:attrName>
                                        </p:attrNameLst>
                                      </p:cBhvr>
                                      <p:to>
                                        <p:strVal val="visible"/>
                                      </p:to>
                                    </p:set>
                                    <p:animEffect transition="in" filter="fade">
                                      <p:cBhvr>
                                        <p:cTn id="16" dur="500"/>
                                        <p:tgtEl>
                                          <p:spTgt spid="26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93"/>
                                        </p:tgtEl>
                                        <p:attrNameLst>
                                          <p:attrName>style.visibility</p:attrName>
                                        </p:attrNameLst>
                                      </p:cBhvr>
                                      <p:to>
                                        <p:strVal val="visible"/>
                                      </p:to>
                                    </p:set>
                                    <p:animEffect transition="in" filter="fade">
                                      <p:cBhvr>
                                        <p:cTn id="19" dur="500"/>
                                        <p:tgtEl>
                                          <p:spTgt spid="269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00"/>
                                        </p:tgtEl>
                                        <p:attrNameLst>
                                          <p:attrName>style.visibility</p:attrName>
                                        </p:attrNameLst>
                                      </p:cBhvr>
                                      <p:to>
                                        <p:strVal val="visible"/>
                                      </p:to>
                                    </p:set>
                                    <p:animEffect transition="in" filter="fade">
                                      <p:cBhvr>
                                        <p:cTn id="22" dur="500"/>
                                        <p:tgtEl>
                                          <p:spTgt spid="27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13"/>
                                        </p:tgtEl>
                                        <p:attrNameLst>
                                          <p:attrName>style.visibility</p:attrName>
                                        </p:attrNameLst>
                                      </p:cBhvr>
                                      <p:to>
                                        <p:strVal val="visible"/>
                                      </p:to>
                                    </p:set>
                                    <p:animEffect transition="in" filter="fade">
                                      <p:cBhvr>
                                        <p:cTn id="25" dur="500"/>
                                        <p:tgtEl>
                                          <p:spTgt spid="2713"/>
                                        </p:tgtEl>
                                      </p:cBhvr>
                                    </p:animEffect>
                                  </p:childTnLst>
                                </p:cTn>
                              </p:par>
                              <p:par>
                                <p:cTn id="26" presetID="10" presetClass="entr" presetSubtype="0" fill="hold" nodeType="withEffect">
                                  <p:stCondLst>
                                    <p:cond delay="0"/>
                                  </p:stCondLst>
                                  <p:childTnLst>
                                    <p:set>
                                      <p:cBhvr>
                                        <p:cTn id="27" dur="1" fill="hold">
                                          <p:stCondLst>
                                            <p:cond delay="0"/>
                                          </p:stCondLst>
                                        </p:cTn>
                                        <p:tgtEl>
                                          <p:spTgt spid="2714"/>
                                        </p:tgtEl>
                                        <p:attrNameLst>
                                          <p:attrName>style.visibility</p:attrName>
                                        </p:attrNameLst>
                                      </p:cBhvr>
                                      <p:to>
                                        <p:strVal val="visible"/>
                                      </p:to>
                                    </p:set>
                                    <p:animEffect transition="in" filter="fade">
                                      <p:cBhvr>
                                        <p:cTn id="28" dur="500"/>
                                        <p:tgtEl>
                                          <p:spTgt spid="27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15"/>
                                        </p:tgtEl>
                                        <p:attrNameLst>
                                          <p:attrName>style.visibility</p:attrName>
                                        </p:attrNameLst>
                                      </p:cBhvr>
                                      <p:to>
                                        <p:strVal val="visible"/>
                                      </p:to>
                                    </p:set>
                                    <p:animEffect transition="in" filter="fade">
                                      <p:cBhvr>
                                        <p:cTn id="31" dur="500"/>
                                        <p:tgtEl>
                                          <p:spTgt spid="2715"/>
                                        </p:tgtEl>
                                      </p:cBhvr>
                                    </p:animEffect>
                                  </p:childTnLst>
                                </p:cTn>
                              </p:par>
                              <p:par>
                                <p:cTn id="32" presetID="10" presetClass="entr" presetSubtype="0" fill="hold" nodeType="withEffect">
                                  <p:stCondLst>
                                    <p:cond delay="0"/>
                                  </p:stCondLst>
                                  <p:childTnLst>
                                    <p:set>
                                      <p:cBhvr>
                                        <p:cTn id="33" dur="1" fill="hold">
                                          <p:stCondLst>
                                            <p:cond delay="0"/>
                                          </p:stCondLst>
                                        </p:cTn>
                                        <p:tgtEl>
                                          <p:spTgt spid="2716"/>
                                        </p:tgtEl>
                                        <p:attrNameLst>
                                          <p:attrName>style.visibility</p:attrName>
                                        </p:attrNameLst>
                                      </p:cBhvr>
                                      <p:to>
                                        <p:strVal val="visible"/>
                                      </p:to>
                                    </p:set>
                                    <p:animEffect transition="in" filter="fade">
                                      <p:cBhvr>
                                        <p:cTn id="34" dur="500"/>
                                        <p:tgtEl>
                                          <p:spTgt spid="27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17"/>
                                        </p:tgtEl>
                                        <p:attrNameLst>
                                          <p:attrName>style.visibility</p:attrName>
                                        </p:attrNameLst>
                                      </p:cBhvr>
                                      <p:to>
                                        <p:strVal val="visible"/>
                                      </p:to>
                                    </p:set>
                                    <p:animEffect transition="in" filter="fade">
                                      <p:cBhvr>
                                        <p:cTn id="37" dur="500"/>
                                        <p:tgtEl>
                                          <p:spTgt spid="2717"/>
                                        </p:tgtEl>
                                      </p:cBhvr>
                                    </p:animEffect>
                                  </p:childTnLst>
                                </p:cTn>
                              </p:par>
                              <p:par>
                                <p:cTn id="38" presetID="10" presetClass="entr" presetSubtype="0" fill="hold" nodeType="withEffect">
                                  <p:stCondLst>
                                    <p:cond delay="0"/>
                                  </p:stCondLst>
                                  <p:childTnLst>
                                    <p:set>
                                      <p:cBhvr>
                                        <p:cTn id="39" dur="1" fill="hold">
                                          <p:stCondLst>
                                            <p:cond delay="0"/>
                                          </p:stCondLst>
                                        </p:cTn>
                                        <p:tgtEl>
                                          <p:spTgt spid="2718"/>
                                        </p:tgtEl>
                                        <p:attrNameLst>
                                          <p:attrName>style.visibility</p:attrName>
                                        </p:attrNameLst>
                                      </p:cBhvr>
                                      <p:to>
                                        <p:strVal val="visible"/>
                                      </p:to>
                                    </p:set>
                                    <p:animEffect transition="in" filter="fade">
                                      <p:cBhvr>
                                        <p:cTn id="40" dur="500"/>
                                        <p:tgtEl>
                                          <p:spTgt spid="27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19"/>
                                        </p:tgtEl>
                                        <p:attrNameLst>
                                          <p:attrName>style.visibility</p:attrName>
                                        </p:attrNameLst>
                                      </p:cBhvr>
                                      <p:to>
                                        <p:strVal val="visible"/>
                                      </p:to>
                                    </p:set>
                                    <p:animEffect transition="in" filter="fade">
                                      <p:cBhvr>
                                        <p:cTn id="43" dur="500"/>
                                        <p:tgtEl>
                                          <p:spTgt spid="27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0"/>
                                        </p:tgtEl>
                                        <p:attrNameLst>
                                          <p:attrName>style.visibility</p:attrName>
                                        </p:attrNameLst>
                                      </p:cBhvr>
                                      <p:to>
                                        <p:strVal val="visible"/>
                                      </p:to>
                                    </p:set>
                                    <p:animEffect transition="in" filter="fade">
                                      <p:cBhvr>
                                        <p:cTn id="46" dur="500"/>
                                        <p:tgtEl>
                                          <p:spTgt spid="260"/>
                                        </p:tgtEl>
                                      </p:cBhvr>
                                    </p:animEffect>
                                  </p:childTnLst>
                                </p:cTn>
                              </p:par>
                              <p:par>
                                <p:cTn id="47" presetID="10" presetClass="entr" presetSubtype="0" fill="hold" nodeType="withEffect">
                                  <p:stCondLst>
                                    <p:cond delay="0"/>
                                  </p:stCondLst>
                                  <p:childTnLst>
                                    <p:set>
                                      <p:cBhvr>
                                        <p:cTn id="48" dur="1" fill="hold">
                                          <p:stCondLst>
                                            <p:cond delay="0"/>
                                          </p:stCondLst>
                                        </p:cTn>
                                        <p:tgtEl>
                                          <p:spTgt spid="261"/>
                                        </p:tgtEl>
                                        <p:attrNameLst>
                                          <p:attrName>style.visibility</p:attrName>
                                        </p:attrNameLst>
                                      </p:cBhvr>
                                      <p:to>
                                        <p:strVal val="visible"/>
                                      </p:to>
                                    </p:set>
                                    <p:animEffect transition="in" filter="fade">
                                      <p:cBhvr>
                                        <p:cTn id="49" dur="500"/>
                                        <p:tgtEl>
                                          <p:spTgt spid="2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5"/>
                                        </p:tgtEl>
                                        <p:attrNameLst>
                                          <p:attrName>style.visibility</p:attrName>
                                        </p:attrNameLst>
                                      </p:cBhvr>
                                      <p:to>
                                        <p:strVal val="visible"/>
                                      </p:to>
                                    </p:set>
                                    <p:animEffect transition="in" filter="fade">
                                      <p:cBhvr>
                                        <p:cTn id="52" dur="500"/>
                                        <p:tgtEl>
                                          <p:spTgt spid="265"/>
                                        </p:tgtEl>
                                      </p:cBhvr>
                                    </p:animEffect>
                                  </p:childTnLst>
                                </p:cTn>
                              </p:par>
                              <p:par>
                                <p:cTn id="53" presetID="10" presetClass="entr" presetSubtype="0" fill="hold" nodeType="withEffect">
                                  <p:stCondLst>
                                    <p:cond delay="0"/>
                                  </p:stCondLst>
                                  <p:childTnLst>
                                    <p:set>
                                      <p:cBhvr>
                                        <p:cTn id="54" dur="1" fill="hold">
                                          <p:stCondLst>
                                            <p:cond delay="0"/>
                                          </p:stCondLst>
                                        </p:cTn>
                                        <p:tgtEl>
                                          <p:spTgt spid="267"/>
                                        </p:tgtEl>
                                        <p:attrNameLst>
                                          <p:attrName>style.visibility</p:attrName>
                                        </p:attrNameLst>
                                      </p:cBhvr>
                                      <p:to>
                                        <p:strVal val="visible"/>
                                      </p:to>
                                    </p:set>
                                    <p:animEffect transition="in" filter="fade">
                                      <p:cBhvr>
                                        <p:cTn id="55" dur="500"/>
                                        <p:tgtEl>
                                          <p:spTgt spid="26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8"/>
                                        </p:tgtEl>
                                        <p:attrNameLst>
                                          <p:attrName>style.visibility</p:attrName>
                                        </p:attrNameLst>
                                      </p:cBhvr>
                                      <p:to>
                                        <p:strVal val="visible"/>
                                      </p:to>
                                    </p:set>
                                    <p:animEffect transition="in" filter="fade">
                                      <p:cBhvr>
                                        <p:cTn id="58" dur="500"/>
                                        <p:tgtEl>
                                          <p:spTgt spid="268"/>
                                        </p:tgtEl>
                                      </p:cBhvr>
                                    </p:animEffect>
                                  </p:childTnLst>
                                </p:cTn>
                              </p:par>
                              <p:par>
                                <p:cTn id="59" presetID="10" presetClass="entr" presetSubtype="0" fill="hold" nodeType="withEffect">
                                  <p:stCondLst>
                                    <p:cond delay="0"/>
                                  </p:stCondLst>
                                  <p:childTnLst>
                                    <p:set>
                                      <p:cBhvr>
                                        <p:cTn id="60" dur="1" fill="hold">
                                          <p:stCondLst>
                                            <p:cond delay="0"/>
                                          </p:stCondLst>
                                        </p:cTn>
                                        <p:tgtEl>
                                          <p:spTgt spid="269"/>
                                        </p:tgtEl>
                                        <p:attrNameLst>
                                          <p:attrName>style.visibility</p:attrName>
                                        </p:attrNameLst>
                                      </p:cBhvr>
                                      <p:to>
                                        <p:strVal val="visible"/>
                                      </p:to>
                                    </p:set>
                                    <p:animEffect transition="in" filter="fade">
                                      <p:cBhvr>
                                        <p:cTn id="61" dur="500"/>
                                        <p:tgtEl>
                                          <p:spTgt spid="26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0"/>
                                        </p:tgtEl>
                                        <p:attrNameLst>
                                          <p:attrName>style.visibility</p:attrName>
                                        </p:attrNameLst>
                                      </p:cBhvr>
                                      <p:to>
                                        <p:strVal val="visible"/>
                                      </p:to>
                                    </p:set>
                                    <p:animEffect transition="in" filter="fade">
                                      <p:cBhvr>
                                        <p:cTn id="64" dur="500"/>
                                        <p:tgtEl>
                                          <p:spTgt spid="270"/>
                                        </p:tgtEl>
                                      </p:cBhvr>
                                    </p:animEffect>
                                  </p:childTnLst>
                                </p:cTn>
                              </p:par>
                              <p:par>
                                <p:cTn id="65" presetID="10" presetClass="entr" presetSubtype="0" fill="hold" nodeType="withEffect">
                                  <p:stCondLst>
                                    <p:cond delay="0"/>
                                  </p:stCondLst>
                                  <p:childTnLst>
                                    <p:set>
                                      <p:cBhvr>
                                        <p:cTn id="66" dur="1" fill="hold">
                                          <p:stCondLst>
                                            <p:cond delay="0"/>
                                          </p:stCondLst>
                                        </p:cTn>
                                        <p:tgtEl>
                                          <p:spTgt spid="271"/>
                                        </p:tgtEl>
                                        <p:attrNameLst>
                                          <p:attrName>style.visibility</p:attrName>
                                        </p:attrNameLst>
                                      </p:cBhvr>
                                      <p:to>
                                        <p:strVal val="visible"/>
                                      </p:to>
                                    </p:set>
                                    <p:animEffect transition="in" filter="fade">
                                      <p:cBhvr>
                                        <p:cTn id="67" dur="500"/>
                                        <p:tgtEl>
                                          <p:spTgt spid="27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2"/>
                                        </p:tgtEl>
                                        <p:attrNameLst>
                                          <p:attrName>style.visibility</p:attrName>
                                        </p:attrNameLst>
                                      </p:cBhvr>
                                      <p:to>
                                        <p:strVal val="visible"/>
                                      </p:to>
                                    </p:set>
                                    <p:animEffect transition="in" filter="fade">
                                      <p:cBhvr>
                                        <p:cTn id="70" dur="500"/>
                                        <p:tgtEl>
                                          <p:spTgt spid="272"/>
                                        </p:tgtEl>
                                      </p:cBhvr>
                                    </p:animEffect>
                                  </p:childTnLst>
                                </p:cTn>
                              </p:par>
                              <p:par>
                                <p:cTn id="71" presetID="10" presetClass="entr" presetSubtype="0" fill="hold" nodeType="withEffect">
                                  <p:stCondLst>
                                    <p:cond delay="0"/>
                                  </p:stCondLst>
                                  <p:childTnLst>
                                    <p:set>
                                      <p:cBhvr>
                                        <p:cTn id="72" dur="1" fill="hold">
                                          <p:stCondLst>
                                            <p:cond delay="0"/>
                                          </p:stCondLst>
                                        </p:cTn>
                                        <p:tgtEl>
                                          <p:spTgt spid="273"/>
                                        </p:tgtEl>
                                        <p:attrNameLst>
                                          <p:attrName>style.visibility</p:attrName>
                                        </p:attrNameLst>
                                      </p:cBhvr>
                                      <p:to>
                                        <p:strVal val="visible"/>
                                      </p:to>
                                    </p:set>
                                    <p:animEffect transition="in" filter="fade">
                                      <p:cBhvr>
                                        <p:cTn id="73" dur="500"/>
                                        <p:tgtEl>
                                          <p:spTgt spid="27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4"/>
                                        </p:tgtEl>
                                        <p:attrNameLst>
                                          <p:attrName>style.visibility</p:attrName>
                                        </p:attrNameLst>
                                      </p:cBhvr>
                                      <p:to>
                                        <p:strVal val="visible"/>
                                      </p:to>
                                    </p:set>
                                    <p:animEffect transition="in" filter="fade">
                                      <p:cBhvr>
                                        <p:cTn id="76" dur="500"/>
                                        <p:tgtEl>
                                          <p:spTgt spid="27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52"/>
                                        </p:tgtEl>
                                        <p:attrNameLst>
                                          <p:attrName>style.visibility</p:attrName>
                                        </p:attrNameLst>
                                      </p:cBhvr>
                                      <p:to>
                                        <p:strVal val="visible"/>
                                      </p:to>
                                    </p:set>
                                    <p:animEffect transition="in" filter="fade">
                                      <p:cBhvr>
                                        <p:cTn id="79" dur="500"/>
                                        <p:tgtEl>
                                          <p:spTgt spid="27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53"/>
                                        </p:tgtEl>
                                        <p:attrNameLst>
                                          <p:attrName>style.visibility</p:attrName>
                                        </p:attrNameLst>
                                      </p:cBhvr>
                                      <p:to>
                                        <p:strVal val="visible"/>
                                      </p:to>
                                    </p:set>
                                    <p:animEffect transition="in" filter="fade">
                                      <p:cBhvr>
                                        <p:cTn id="82" dur="500"/>
                                        <p:tgtEl>
                                          <p:spTgt spid="2753"/>
                                        </p:tgtEl>
                                      </p:cBhvr>
                                    </p:animEffect>
                                  </p:childTnLst>
                                </p:cTn>
                              </p:par>
                              <p:par>
                                <p:cTn id="83" presetID="10" presetClass="entr" presetSubtype="0" fill="hold" nodeType="withEffect">
                                  <p:stCondLst>
                                    <p:cond delay="0"/>
                                  </p:stCondLst>
                                  <p:childTnLst>
                                    <p:set>
                                      <p:cBhvr>
                                        <p:cTn id="84" dur="1" fill="hold">
                                          <p:stCondLst>
                                            <p:cond delay="0"/>
                                          </p:stCondLst>
                                        </p:cTn>
                                        <p:tgtEl>
                                          <p:spTgt spid="2754"/>
                                        </p:tgtEl>
                                        <p:attrNameLst>
                                          <p:attrName>style.visibility</p:attrName>
                                        </p:attrNameLst>
                                      </p:cBhvr>
                                      <p:to>
                                        <p:strVal val="visible"/>
                                      </p:to>
                                    </p:set>
                                    <p:animEffect transition="in" filter="fade">
                                      <p:cBhvr>
                                        <p:cTn id="85" dur="500"/>
                                        <p:tgtEl>
                                          <p:spTgt spid="275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55"/>
                                        </p:tgtEl>
                                        <p:attrNameLst>
                                          <p:attrName>style.visibility</p:attrName>
                                        </p:attrNameLst>
                                      </p:cBhvr>
                                      <p:to>
                                        <p:strVal val="visible"/>
                                      </p:to>
                                    </p:set>
                                    <p:animEffect transition="in" filter="fade">
                                      <p:cBhvr>
                                        <p:cTn id="88" dur="500"/>
                                        <p:tgtEl>
                                          <p:spTgt spid="2755"/>
                                        </p:tgtEl>
                                      </p:cBhvr>
                                    </p:animEffect>
                                  </p:childTnLst>
                                </p:cTn>
                              </p:par>
                              <p:par>
                                <p:cTn id="89" presetID="10" presetClass="entr" presetSubtype="0" fill="hold" nodeType="withEffect">
                                  <p:stCondLst>
                                    <p:cond delay="0"/>
                                  </p:stCondLst>
                                  <p:childTnLst>
                                    <p:set>
                                      <p:cBhvr>
                                        <p:cTn id="90" dur="1" fill="hold">
                                          <p:stCondLst>
                                            <p:cond delay="0"/>
                                          </p:stCondLst>
                                        </p:cTn>
                                        <p:tgtEl>
                                          <p:spTgt spid="2756"/>
                                        </p:tgtEl>
                                        <p:attrNameLst>
                                          <p:attrName>style.visibility</p:attrName>
                                        </p:attrNameLst>
                                      </p:cBhvr>
                                      <p:to>
                                        <p:strVal val="visible"/>
                                      </p:to>
                                    </p:set>
                                    <p:animEffect transition="in" filter="fade">
                                      <p:cBhvr>
                                        <p:cTn id="91" dur="500"/>
                                        <p:tgtEl>
                                          <p:spTgt spid="275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757"/>
                                        </p:tgtEl>
                                        <p:attrNameLst>
                                          <p:attrName>style.visibility</p:attrName>
                                        </p:attrNameLst>
                                      </p:cBhvr>
                                      <p:to>
                                        <p:strVal val="visible"/>
                                      </p:to>
                                    </p:set>
                                    <p:animEffect transition="in" filter="fade">
                                      <p:cBhvr>
                                        <p:cTn id="94" dur="500"/>
                                        <p:tgtEl>
                                          <p:spTgt spid="2757"/>
                                        </p:tgtEl>
                                      </p:cBhvr>
                                    </p:animEffect>
                                  </p:childTnLst>
                                </p:cTn>
                              </p:par>
                              <p:par>
                                <p:cTn id="95" presetID="10" presetClass="entr" presetSubtype="0" fill="hold" nodeType="withEffect">
                                  <p:stCondLst>
                                    <p:cond delay="0"/>
                                  </p:stCondLst>
                                  <p:childTnLst>
                                    <p:set>
                                      <p:cBhvr>
                                        <p:cTn id="96" dur="1" fill="hold">
                                          <p:stCondLst>
                                            <p:cond delay="0"/>
                                          </p:stCondLst>
                                        </p:cTn>
                                        <p:tgtEl>
                                          <p:spTgt spid="2758"/>
                                        </p:tgtEl>
                                        <p:attrNameLst>
                                          <p:attrName>style.visibility</p:attrName>
                                        </p:attrNameLst>
                                      </p:cBhvr>
                                      <p:to>
                                        <p:strVal val="visible"/>
                                      </p:to>
                                    </p:set>
                                    <p:animEffect transition="in" filter="fade">
                                      <p:cBhvr>
                                        <p:cTn id="97" dur="500"/>
                                        <p:tgtEl>
                                          <p:spTgt spid="27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59"/>
                                        </p:tgtEl>
                                        <p:attrNameLst>
                                          <p:attrName>style.visibility</p:attrName>
                                        </p:attrNameLst>
                                      </p:cBhvr>
                                      <p:to>
                                        <p:strVal val="visible"/>
                                      </p:to>
                                    </p:set>
                                    <p:animEffect transition="in" filter="fade">
                                      <p:cBhvr>
                                        <p:cTn id="100" dur="500"/>
                                        <p:tgtEl>
                                          <p:spTgt spid="275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694"/>
                                        </p:tgtEl>
                                        <p:attrNameLst>
                                          <p:attrName>style.visibility</p:attrName>
                                        </p:attrNameLst>
                                      </p:cBhvr>
                                      <p:to>
                                        <p:strVal val="visible"/>
                                      </p:to>
                                    </p:set>
                                    <p:animEffect transition="in" filter="fade">
                                      <p:cBhvr>
                                        <p:cTn id="103" dur="500"/>
                                        <p:tgtEl>
                                          <p:spTgt spid="269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95"/>
                                        </p:tgtEl>
                                        <p:attrNameLst>
                                          <p:attrName>style.visibility</p:attrName>
                                        </p:attrNameLst>
                                      </p:cBhvr>
                                      <p:to>
                                        <p:strVal val="visible"/>
                                      </p:to>
                                    </p:set>
                                    <p:animEffect transition="in" filter="fade">
                                      <p:cBhvr>
                                        <p:cTn id="106" dur="500"/>
                                        <p:tgtEl>
                                          <p:spTgt spid="269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696"/>
                                        </p:tgtEl>
                                        <p:attrNameLst>
                                          <p:attrName>style.visibility</p:attrName>
                                        </p:attrNameLst>
                                      </p:cBhvr>
                                      <p:to>
                                        <p:strVal val="visible"/>
                                      </p:to>
                                    </p:set>
                                    <p:animEffect transition="in" filter="fade">
                                      <p:cBhvr>
                                        <p:cTn id="109" dur="500"/>
                                        <p:tgtEl>
                                          <p:spTgt spid="269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697"/>
                                        </p:tgtEl>
                                        <p:attrNameLst>
                                          <p:attrName>style.visibility</p:attrName>
                                        </p:attrNameLst>
                                      </p:cBhvr>
                                      <p:to>
                                        <p:strVal val="visible"/>
                                      </p:to>
                                    </p:set>
                                    <p:animEffect transition="in" filter="fade">
                                      <p:cBhvr>
                                        <p:cTn id="112" dur="500"/>
                                        <p:tgtEl>
                                          <p:spTgt spid="269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68">
                                            <p:txEl>
                                              <p:pRg st="0" end="0"/>
                                            </p:txEl>
                                          </p:spTgt>
                                        </p:tgtEl>
                                        <p:attrNameLst>
                                          <p:attrName>style.visibility</p:attrName>
                                        </p:attrNameLst>
                                      </p:cBhvr>
                                      <p:to>
                                        <p:strVal val="visible"/>
                                      </p:to>
                                    </p:set>
                                    <p:animEffect transition="in" filter="fade">
                                      <p:cBhvr>
                                        <p:cTn id="117" dur="500"/>
                                        <p:tgtEl>
                                          <p:spTgt spid="168">
                                            <p:txEl>
                                              <p:pRg st="0" end="0"/>
                                            </p:tx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68">
                                            <p:txEl>
                                              <p:pRg st="1" end="1"/>
                                            </p:txEl>
                                          </p:spTgt>
                                        </p:tgtEl>
                                        <p:attrNameLst>
                                          <p:attrName>style.visibility</p:attrName>
                                        </p:attrNameLst>
                                      </p:cBhvr>
                                      <p:to>
                                        <p:strVal val="visible"/>
                                      </p:to>
                                    </p:set>
                                    <p:animEffect transition="in" filter="fade">
                                      <p:cBhvr>
                                        <p:cTn id="120" dur="500"/>
                                        <p:tgtEl>
                                          <p:spTgt spid="168">
                                            <p:txEl>
                                              <p:pRg st="1" end="1"/>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68">
                                            <p:txEl>
                                              <p:pRg st="2" end="2"/>
                                            </p:txEl>
                                          </p:spTgt>
                                        </p:tgtEl>
                                        <p:attrNameLst>
                                          <p:attrName>style.visibility</p:attrName>
                                        </p:attrNameLst>
                                      </p:cBhvr>
                                      <p:to>
                                        <p:strVal val="visible"/>
                                      </p:to>
                                    </p:set>
                                    <p:animEffect transition="in" filter="fade">
                                      <p:cBhvr>
                                        <p:cTn id="123" dur="500"/>
                                        <p:tgtEl>
                                          <p:spTgt spid="168">
                                            <p:txEl>
                                              <p:pRg st="2" end="2"/>
                                            </p:tx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68">
                                            <p:txEl>
                                              <p:pRg st="3" end="3"/>
                                            </p:txEl>
                                          </p:spTgt>
                                        </p:tgtEl>
                                        <p:attrNameLst>
                                          <p:attrName>style.visibility</p:attrName>
                                        </p:attrNameLst>
                                      </p:cBhvr>
                                      <p:to>
                                        <p:strVal val="visible"/>
                                      </p:to>
                                    </p:set>
                                    <p:animEffect transition="in" filter="fade">
                                      <p:cBhvr>
                                        <p:cTn id="126" dur="500"/>
                                        <p:tgtEl>
                                          <p:spTgt spid="1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90" grpId="0"/>
      <p:bldP spid="2691" grpId="0"/>
      <p:bldP spid="2692" grpId="0"/>
      <p:bldP spid="2693" grpId="0"/>
      <p:bldP spid="2694" grpId="0"/>
      <p:bldP spid="2695" grpId="0"/>
      <p:bldP spid="2696" grpId="0"/>
      <p:bldP spid="2697" grpId="0"/>
      <p:bldP spid="2700" grpId="0"/>
      <p:bldP spid="2713" grpId="0" animBg="1"/>
      <p:bldP spid="2715" grpId="0" animBg="1"/>
      <p:bldP spid="2717" grpId="0" animBg="1"/>
      <p:bldP spid="2719" grpId="0" animBg="1"/>
      <p:bldP spid="260" grpId="0" animBg="1"/>
      <p:bldP spid="265" grpId="0" animBg="1"/>
      <p:bldP spid="268" grpId="0" animBg="1"/>
      <p:bldP spid="270" grpId="0" animBg="1"/>
      <p:bldP spid="272" grpId="0" animBg="1"/>
      <p:bldP spid="274" grpId="0" animBg="1"/>
      <p:bldP spid="2752" grpId="0" animBg="1"/>
      <p:bldP spid="2753" grpId="0" animBg="1"/>
      <p:bldP spid="2755" grpId="0" animBg="1"/>
      <p:bldP spid="2757" grpId="0" animBg="1"/>
      <p:bldP spid="2759" grpId="0" animBg="1"/>
      <p:bldP spid="168" grpId="0" uiExpand="1"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6" name="Rectangle 5"/>
          <p:cNvSpPr>
            <a:spLocks noChangeArrowheads="1"/>
          </p:cNvSpPr>
          <p:nvPr/>
        </p:nvSpPr>
        <p:spPr bwMode="auto">
          <a:xfrm>
            <a:off x="976313" y="619125"/>
            <a:ext cx="7191375"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2811463" y="857250"/>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Total</a:t>
            </a:r>
            <a:endParaRPr lang="en-US" dirty="0" smtClean="0">
              <a:solidFill>
                <a:prstClr val="black"/>
              </a:solidFill>
              <a:cs typeface="+mn-cs"/>
            </a:endParaRPr>
          </a:p>
        </p:txBody>
      </p:sp>
      <p:sp>
        <p:nvSpPr>
          <p:cNvPr id="9" name="Rectangle 8"/>
          <p:cNvSpPr>
            <a:spLocks noChangeArrowheads="1"/>
          </p:cNvSpPr>
          <p:nvPr/>
        </p:nvSpPr>
        <p:spPr bwMode="auto">
          <a:xfrm>
            <a:off x="4052888" y="857250"/>
            <a:ext cx="171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0</a:t>
            </a:r>
            <a:endParaRPr lang="en-US" dirty="0" smtClean="0">
              <a:solidFill>
                <a:prstClr val="black"/>
              </a:solidFill>
              <a:cs typeface="+mn-cs"/>
            </a:endParaRPr>
          </a:p>
        </p:txBody>
      </p:sp>
      <p:sp>
        <p:nvSpPr>
          <p:cNvPr id="10" name="Rectangle 9"/>
          <p:cNvSpPr>
            <a:spLocks noChangeArrowheads="1"/>
          </p:cNvSpPr>
          <p:nvPr/>
        </p:nvSpPr>
        <p:spPr bwMode="auto">
          <a:xfrm>
            <a:off x="4768850" y="857250"/>
            <a:ext cx="595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1 to 30</a:t>
            </a:r>
            <a:endParaRPr lang="en-US" dirty="0" smtClean="0">
              <a:solidFill>
                <a:prstClr val="black"/>
              </a:solidFill>
              <a:cs typeface="+mn-cs"/>
            </a:endParaRPr>
          </a:p>
        </p:txBody>
      </p:sp>
      <p:sp>
        <p:nvSpPr>
          <p:cNvPr id="11" name="Rectangle 10"/>
          <p:cNvSpPr>
            <a:spLocks noChangeArrowheads="1"/>
          </p:cNvSpPr>
          <p:nvPr/>
        </p:nvSpPr>
        <p:spPr bwMode="auto">
          <a:xfrm>
            <a:off x="5626100" y="857250"/>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31 to 60</a:t>
            </a:r>
            <a:endParaRPr lang="en-US" dirty="0" smtClean="0">
              <a:solidFill>
                <a:prstClr val="black"/>
              </a:solidFill>
              <a:cs typeface="+mn-cs"/>
            </a:endParaRPr>
          </a:p>
        </p:txBody>
      </p:sp>
      <p:sp>
        <p:nvSpPr>
          <p:cNvPr id="12" name="Rectangle 11"/>
          <p:cNvSpPr>
            <a:spLocks noChangeArrowheads="1"/>
          </p:cNvSpPr>
          <p:nvPr/>
        </p:nvSpPr>
        <p:spPr bwMode="auto">
          <a:xfrm>
            <a:off x="6523038" y="857250"/>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61 to 90</a:t>
            </a:r>
            <a:endParaRPr lang="en-US" dirty="0" smtClean="0">
              <a:solidFill>
                <a:prstClr val="black"/>
              </a:solidFill>
              <a:cs typeface="+mn-cs"/>
            </a:endParaRPr>
          </a:p>
        </p:txBody>
      </p:sp>
      <p:sp>
        <p:nvSpPr>
          <p:cNvPr id="13" name="Rectangle 12"/>
          <p:cNvSpPr>
            <a:spLocks noChangeArrowheads="1"/>
          </p:cNvSpPr>
          <p:nvPr/>
        </p:nvSpPr>
        <p:spPr bwMode="auto">
          <a:xfrm>
            <a:off x="7421563" y="857250"/>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Over 90</a:t>
            </a:r>
            <a:endParaRPr lang="en-US" dirty="0" smtClean="0">
              <a:solidFill>
                <a:prstClr val="black"/>
              </a:solidFill>
              <a:cs typeface="+mn-cs"/>
            </a:endParaRPr>
          </a:p>
        </p:txBody>
      </p:sp>
      <p:sp>
        <p:nvSpPr>
          <p:cNvPr id="14" name="Rectangle 13"/>
          <p:cNvSpPr>
            <a:spLocks noChangeArrowheads="1"/>
          </p:cNvSpPr>
          <p:nvPr/>
        </p:nvSpPr>
        <p:spPr bwMode="auto">
          <a:xfrm>
            <a:off x="1016000" y="1082675"/>
            <a:ext cx="152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15" name="Rectangle 14"/>
          <p:cNvSpPr>
            <a:spLocks noChangeArrowheads="1"/>
          </p:cNvSpPr>
          <p:nvPr/>
        </p:nvSpPr>
        <p:spPr bwMode="auto">
          <a:xfrm>
            <a:off x="3094038" y="10826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$2,600</a:t>
            </a:r>
            <a:endParaRPr lang="en-US" dirty="0" smtClean="0">
              <a:solidFill>
                <a:prstClr val="black"/>
              </a:solidFill>
              <a:cs typeface="+mn-cs"/>
            </a:endParaRPr>
          </a:p>
        </p:txBody>
      </p:sp>
      <p:sp>
        <p:nvSpPr>
          <p:cNvPr id="16" name="Rectangle 15"/>
          <p:cNvSpPr>
            <a:spLocks noChangeArrowheads="1"/>
          </p:cNvSpPr>
          <p:nvPr/>
        </p:nvSpPr>
        <p:spPr bwMode="auto">
          <a:xfrm>
            <a:off x="3992563" y="10826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17" name="Rectangle 16"/>
          <p:cNvSpPr>
            <a:spLocks noChangeArrowheads="1"/>
          </p:cNvSpPr>
          <p:nvPr/>
        </p:nvSpPr>
        <p:spPr bwMode="auto">
          <a:xfrm>
            <a:off x="5021263" y="1082675"/>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a:t>
            </a:r>
            <a:endParaRPr lang="en-US" dirty="0" smtClean="0">
              <a:solidFill>
                <a:prstClr val="black"/>
              </a:solidFill>
              <a:cs typeface="+mn-cs"/>
            </a:endParaRPr>
          </a:p>
        </p:txBody>
      </p:sp>
      <p:sp>
        <p:nvSpPr>
          <p:cNvPr id="18" name="Rectangle 17"/>
          <p:cNvSpPr>
            <a:spLocks noChangeArrowheads="1"/>
          </p:cNvSpPr>
          <p:nvPr/>
        </p:nvSpPr>
        <p:spPr bwMode="auto">
          <a:xfrm>
            <a:off x="6008688" y="10826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a:t>
            </a:r>
            <a:endParaRPr lang="en-US" dirty="0" smtClean="0">
              <a:solidFill>
                <a:prstClr val="black"/>
              </a:solidFill>
              <a:cs typeface="+mn-cs"/>
            </a:endParaRPr>
          </a:p>
        </p:txBody>
      </p:sp>
      <p:sp>
        <p:nvSpPr>
          <p:cNvPr id="19" name="Rectangle 18"/>
          <p:cNvSpPr>
            <a:spLocks noChangeArrowheads="1"/>
          </p:cNvSpPr>
          <p:nvPr/>
        </p:nvSpPr>
        <p:spPr bwMode="auto">
          <a:xfrm>
            <a:off x="6816725" y="1082675"/>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a:t>
            </a:r>
            <a:endParaRPr lang="en-US" dirty="0" smtClean="0">
              <a:solidFill>
                <a:prstClr val="black"/>
              </a:solidFill>
              <a:cs typeface="+mn-cs"/>
            </a:endParaRPr>
          </a:p>
        </p:txBody>
      </p:sp>
      <p:sp>
        <p:nvSpPr>
          <p:cNvPr id="20" name="Rectangle 19"/>
          <p:cNvSpPr>
            <a:spLocks noChangeArrowheads="1"/>
          </p:cNvSpPr>
          <p:nvPr/>
        </p:nvSpPr>
        <p:spPr bwMode="auto">
          <a:xfrm>
            <a:off x="7713663" y="1082675"/>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$120</a:t>
            </a:r>
            <a:endParaRPr lang="en-US" dirty="0" smtClean="0">
              <a:solidFill>
                <a:prstClr val="black"/>
              </a:solidFill>
              <a:cs typeface="+mn-cs"/>
            </a:endParaRPr>
          </a:p>
        </p:txBody>
      </p:sp>
      <p:sp>
        <p:nvSpPr>
          <p:cNvPr id="21" name="Rectangle 20"/>
          <p:cNvSpPr>
            <a:spLocks noChangeArrowheads="1"/>
          </p:cNvSpPr>
          <p:nvPr/>
        </p:nvSpPr>
        <p:spPr bwMode="auto">
          <a:xfrm>
            <a:off x="1016000" y="1289050"/>
            <a:ext cx="157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Percent uncollectible</a:t>
            </a:r>
            <a:endParaRPr lang="en-US" dirty="0" smtClean="0">
              <a:solidFill>
                <a:prstClr val="black"/>
              </a:solidFill>
              <a:cs typeface="+mn-cs"/>
            </a:endParaRPr>
          </a:p>
        </p:txBody>
      </p:sp>
      <p:sp>
        <p:nvSpPr>
          <p:cNvPr id="22" name="Rectangle 21"/>
          <p:cNvSpPr>
            <a:spLocks noChangeArrowheads="1"/>
          </p:cNvSpPr>
          <p:nvPr/>
        </p:nvSpPr>
        <p:spPr bwMode="auto">
          <a:xfrm>
            <a:off x="4305300" y="1289050"/>
            <a:ext cx="30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a:t>
            </a:r>
            <a:endParaRPr lang="en-US" dirty="0" smtClean="0">
              <a:solidFill>
                <a:prstClr val="black"/>
              </a:solidFill>
              <a:cs typeface="+mn-cs"/>
            </a:endParaRPr>
          </a:p>
        </p:txBody>
      </p:sp>
      <p:sp>
        <p:nvSpPr>
          <p:cNvPr id="23" name="Rectangle 22"/>
          <p:cNvSpPr>
            <a:spLocks noChangeArrowheads="1"/>
          </p:cNvSpPr>
          <p:nvPr/>
        </p:nvSpPr>
        <p:spPr bwMode="auto">
          <a:xfrm>
            <a:off x="5202238" y="1289050"/>
            <a:ext cx="303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a:t>
            </a:r>
            <a:endParaRPr lang="en-US" dirty="0" smtClean="0">
              <a:solidFill>
                <a:prstClr val="black"/>
              </a:solidFill>
              <a:cs typeface="+mn-cs"/>
            </a:endParaRPr>
          </a:p>
        </p:txBody>
      </p:sp>
      <p:sp>
        <p:nvSpPr>
          <p:cNvPr id="24" name="Rectangle 23"/>
          <p:cNvSpPr>
            <a:spLocks noChangeArrowheads="1"/>
          </p:cNvSpPr>
          <p:nvPr/>
        </p:nvSpPr>
        <p:spPr bwMode="auto">
          <a:xfrm>
            <a:off x="6100763" y="1289050"/>
            <a:ext cx="303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a:t>
            </a:r>
            <a:endParaRPr lang="en-US" dirty="0" smtClean="0">
              <a:solidFill>
                <a:prstClr val="black"/>
              </a:solidFill>
              <a:cs typeface="+mn-cs"/>
            </a:endParaRPr>
          </a:p>
        </p:txBody>
      </p:sp>
      <p:sp>
        <p:nvSpPr>
          <p:cNvPr id="25" name="Rectangle 24"/>
          <p:cNvSpPr>
            <a:spLocks noChangeArrowheads="1"/>
          </p:cNvSpPr>
          <p:nvPr/>
        </p:nvSpPr>
        <p:spPr bwMode="auto">
          <a:xfrm>
            <a:off x="6997700" y="1289050"/>
            <a:ext cx="30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6" name="Rectangle 25"/>
          <p:cNvSpPr>
            <a:spLocks noChangeArrowheads="1"/>
          </p:cNvSpPr>
          <p:nvPr/>
        </p:nvSpPr>
        <p:spPr bwMode="auto">
          <a:xfrm>
            <a:off x="7804150" y="1289050"/>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a:t>
            </a:r>
            <a:endParaRPr lang="en-US" dirty="0" smtClean="0">
              <a:solidFill>
                <a:prstClr val="black"/>
              </a:solidFill>
              <a:cs typeface="+mn-cs"/>
            </a:endParaRPr>
          </a:p>
        </p:txBody>
      </p:sp>
      <p:sp>
        <p:nvSpPr>
          <p:cNvPr id="27" name="Rectangle 26"/>
          <p:cNvSpPr>
            <a:spLocks noChangeArrowheads="1"/>
          </p:cNvSpPr>
          <p:nvPr/>
        </p:nvSpPr>
        <p:spPr bwMode="auto">
          <a:xfrm>
            <a:off x="1016000" y="1495425"/>
            <a:ext cx="157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Uncollectible amount</a:t>
            </a:r>
            <a:endParaRPr lang="en-US" dirty="0" smtClean="0">
              <a:solidFill>
                <a:prstClr val="black"/>
              </a:solidFill>
              <a:cs typeface="+mn-cs"/>
            </a:endParaRPr>
          </a:p>
        </p:txBody>
      </p:sp>
      <p:sp>
        <p:nvSpPr>
          <p:cNvPr id="28" name="Rectangle 27"/>
          <p:cNvSpPr>
            <a:spLocks noChangeArrowheads="1"/>
          </p:cNvSpPr>
          <p:nvPr/>
        </p:nvSpPr>
        <p:spPr bwMode="auto">
          <a:xfrm>
            <a:off x="3316288" y="14954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$49</a:t>
            </a:r>
            <a:endParaRPr lang="en-US" dirty="0" smtClean="0">
              <a:solidFill>
                <a:prstClr val="black"/>
              </a:solidFill>
              <a:cs typeface="+mn-cs"/>
            </a:endParaRPr>
          </a:p>
        </p:txBody>
      </p:sp>
      <p:sp>
        <p:nvSpPr>
          <p:cNvPr id="29" name="Rectangle 28"/>
          <p:cNvSpPr>
            <a:spLocks noChangeArrowheads="1"/>
          </p:cNvSpPr>
          <p:nvPr/>
        </p:nvSpPr>
        <p:spPr bwMode="auto">
          <a:xfrm>
            <a:off x="4213225" y="14954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a:t>
            </a:r>
            <a:endParaRPr lang="en-US" dirty="0" smtClean="0">
              <a:solidFill>
                <a:prstClr val="black"/>
              </a:solidFill>
              <a:cs typeface="+mn-cs"/>
            </a:endParaRPr>
          </a:p>
        </p:txBody>
      </p:sp>
      <p:sp>
        <p:nvSpPr>
          <p:cNvPr id="30" name="Rectangle 29"/>
          <p:cNvSpPr>
            <a:spLocks noChangeArrowheads="1"/>
          </p:cNvSpPr>
          <p:nvPr/>
        </p:nvSpPr>
        <p:spPr bwMode="auto">
          <a:xfrm>
            <a:off x="5202238" y="14954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a:t>
            </a:r>
            <a:endParaRPr lang="en-US" dirty="0" smtClean="0">
              <a:solidFill>
                <a:prstClr val="black"/>
              </a:solidFill>
              <a:cs typeface="+mn-cs"/>
            </a:endParaRPr>
          </a:p>
        </p:txBody>
      </p:sp>
      <p:sp>
        <p:nvSpPr>
          <p:cNvPr id="31" name="Rectangle 30"/>
          <p:cNvSpPr>
            <a:spLocks noChangeArrowheads="1"/>
          </p:cNvSpPr>
          <p:nvPr/>
        </p:nvSpPr>
        <p:spPr bwMode="auto">
          <a:xfrm>
            <a:off x="6100763" y="14954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a:t>
            </a:r>
            <a:endParaRPr lang="en-US" dirty="0" smtClean="0">
              <a:solidFill>
                <a:prstClr val="black"/>
              </a:solidFill>
              <a:cs typeface="+mn-cs"/>
            </a:endParaRPr>
          </a:p>
        </p:txBody>
      </p:sp>
      <p:sp>
        <p:nvSpPr>
          <p:cNvPr id="2688" name="Rectangle 31"/>
          <p:cNvSpPr>
            <a:spLocks noChangeArrowheads="1"/>
          </p:cNvSpPr>
          <p:nvPr/>
        </p:nvSpPr>
        <p:spPr bwMode="auto">
          <a:xfrm>
            <a:off x="6997700" y="14954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689" name="Rectangle 32"/>
          <p:cNvSpPr>
            <a:spLocks noChangeArrowheads="1"/>
          </p:cNvSpPr>
          <p:nvPr/>
        </p:nvSpPr>
        <p:spPr bwMode="auto">
          <a:xfrm>
            <a:off x="7804150" y="14954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a:t>
            </a:r>
            <a:endParaRPr lang="en-US" dirty="0" smtClean="0">
              <a:solidFill>
                <a:prstClr val="black"/>
              </a:solidFill>
              <a:cs typeface="+mn-cs"/>
            </a:endParaRPr>
          </a:p>
        </p:txBody>
      </p:sp>
      <p:sp>
        <p:nvSpPr>
          <p:cNvPr id="2705" name="Rectangle 48"/>
          <p:cNvSpPr>
            <a:spLocks noChangeArrowheads="1"/>
          </p:cNvSpPr>
          <p:nvPr/>
        </p:nvSpPr>
        <p:spPr bwMode="auto">
          <a:xfrm>
            <a:off x="5353050" y="639763"/>
            <a:ext cx="1200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Days Past Due</a:t>
            </a:r>
            <a:endParaRPr lang="en-US" dirty="0" smtClean="0">
              <a:solidFill>
                <a:prstClr val="black"/>
              </a:solidFill>
              <a:cs typeface="+mn-cs"/>
            </a:endParaRPr>
          </a:p>
        </p:txBody>
      </p:sp>
      <p:sp>
        <p:nvSpPr>
          <p:cNvPr id="2712" name="Rectangle 49"/>
          <p:cNvSpPr>
            <a:spLocks noChangeArrowheads="1"/>
          </p:cNvSpPr>
          <p:nvPr/>
        </p:nvSpPr>
        <p:spPr bwMode="auto">
          <a:xfrm>
            <a:off x="966788" y="609600"/>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6" name="Rectangle 60"/>
          <p:cNvSpPr>
            <a:spLocks noChangeArrowheads="1"/>
          </p:cNvSpPr>
          <p:nvPr/>
        </p:nvSpPr>
        <p:spPr bwMode="auto">
          <a:xfrm>
            <a:off x="8147050" y="630238"/>
            <a:ext cx="20638" cy="442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Rectangle 69"/>
          <p:cNvSpPr>
            <a:spLocks noChangeArrowheads="1"/>
          </p:cNvSpPr>
          <p:nvPr/>
        </p:nvSpPr>
        <p:spPr bwMode="auto">
          <a:xfrm>
            <a:off x="985838" y="60960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6" name="Line 70"/>
          <p:cNvSpPr>
            <a:spLocks noChangeShapeType="1"/>
          </p:cNvSpPr>
          <p:nvPr/>
        </p:nvSpPr>
        <p:spPr bwMode="auto">
          <a:xfrm>
            <a:off x="3668713" y="836613"/>
            <a:ext cx="44783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4" name="Rectangle 71"/>
          <p:cNvSpPr>
            <a:spLocks noChangeArrowheads="1"/>
          </p:cNvSpPr>
          <p:nvPr/>
        </p:nvSpPr>
        <p:spPr bwMode="auto">
          <a:xfrm>
            <a:off x="3668713" y="836613"/>
            <a:ext cx="44783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5" name="Rectangle 72"/>
          <p:cNvSpPr>
            <a:spLocks noChangeArrowheads="1"/>
          </p:cNvSpPr>
          <p:nvPr/>
        </p:nvSpPr>
        <p:spPr bwMode="auto">
          <a:xfrm>
            <a:off x="985838" y="1052513"/>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6" name="Line 73"/>
          <p:cNvSpPr>
            <a:spLocks noChangeShapeType="1"/>
          </p:cNvSpPr>
          <p:nvPr/>
        </p:nvSpPr>
        <p:spPr bwMode="auto">
          <a:xfrm>
            <a:off x="3668713" y="1474788"/>
            <a:ext cx="4498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7" name="Rectangle 74"/>
          <p:cNvSpPr>
            <a:spLocks noChangeArrowheads="1"/>
          </p:cNvSpPr>
          <p:nvPr/>
        </p:nvSpPr>
        <p:spPr bwMode="auto">
          <a:xfrm>
            <a:off x="3668713" y="1474788"/>
            <a:ext cx="44989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8" name="Line 75"/>
          <p:cNvSpPr>
            <a:spLocks noChangeShapeType="1"/>
          </p:cNvSpPr>
          <p:nvPr/>
        </p:nvSpPr>
        <p:spPr bwMode="auto">
          <a:xfrm>
            <a:off x="3668713" y="1681163"/>
            <a:ext cx="4498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9" name="Rectangle 76"/>
          <p:cNvSpPr>
            <a:spLocks noChangeArrowheads="1"/>
          </p:cNvSpPr>
          <p:nvPr/>
        </p:nvSpPr>
        <p:spPr bwMode="auto">
          <a:xfrm>
            <a:off x="3668713" y="1681163"/>
            <a:ext cx="44989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0" name="Line 77"/>
          <p:cNvSpPr>
            <a:spLocks noChangeShapeType="1"/>
          </p:cNvSpPr>
          <p:nvPr/>
        </p:nvSpPr>
        <p:spPr bwMode="auto">
          <a:xfrm>
            <a:off x="3668713" y="1701800"/>
            <a:ext cx="4498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1" name="Rectangle 78"/>
          <p:cNvSpPr>
            <a:spLocks noChangeArrowheads="1"/>
          </p:cNvSpPr>
          <p:nvPr/>
        </p:nvSpPr>
        <p:spPr bwMode="auto">
          <a:xfrm>
            <a:off x="3668713" y="1701800"/>
            <a:ext cx="44989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6" name="Rectangle 5"/>
          <p:cNvSpPr>
            <a:spLocks noChangeArrowheads="1"/>
          </p:cNvSpPr>
          <p:nvPr/>
        </p:nvSpPr>
        <p:spPr bwMode="auto">
          <a:xfrm>
            <a:off x="2322513" y="2946400"/>
            <a:ext cx="3602037"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7" name="Rectangle 6"/>
          <p:cNvSpPr>
            <a:spLocks noChangeArrowheads="1"/>
          </p:cNvSpPr>
          <p:nvPr/>
        </p:nvSpPr>
        <p:spPr bwMode="auto">
          <a:xfrm>
            <a:off x="1423988" y="5049838"/>
            <a:ext cx="629602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8" name="Rectangle 7"/>
          <p:cNvSpPr>
            <a:spLocks noChangeArrowheads="1"/>
          </p:cNvSpPr>
          <p:nvPr/>
        </p:nvSpPr>
        <p:spPr bwMode="auto">
          <a:xfrm>
            <a:off x="2362200" y="3194050"/>
            <a:ext cx="89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Unadjusted</a:t>
            </a:r>
            <a:endParaRPr lang="en-US" dirty="0" smtClean="0">
              <a:solidFill>
                <a:prstClr val="black"/>
              </a:solidFill>
              <a:cs typeface="+mn-cs"/>
            </a:endParaRPr>
          </a:p>
        </p:txBody>
      </p:sp>
      <p:sp>
        <p:nvSpPr>
          <p:cNvPr id="2709" name="Rectangle 8"/>
          <p:cNvSpPr>
            <a:spLocks noChangeArrowheads="1"/>
          </p:cNvSpPr>
          <p:nvPr/>
        </p:nvSpPr>
        <p:spPr bwMode="auto">
          <a:xfrm>
            <a:off x="3765550" y="31940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a:t>
            </a:r>
            <a:endParaRPr lang="en-US" dirty="0" smtClean="0">
              <a:solidFill>
                <a:prstClr val="black"/>
              </a:solidFill>
              <a:cs typeface="+mn-cs"/>
            </a:endParaRPr>
          </a:p>
        </p:txBody>
      </p:sp>
      <p:sp>
        <p:nvSpPr>
          <p:cNvPr id="2710" name="Rectangle 9"/>
          <p:cNvSpPr>
            <a:spLocks noChangeArrowheads="1"/>
          </p:cNvSpPr>
          <p:nvPr/>
        </p:nvSpPr>
        <p:spPr bwMode="auto">
          <a:xfrm>
            <a:off x="4249738" y="3400425"/>
            <a:ext cx="8778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Adjustment</a:t>
            </a:r>
            <a:endParaRPr lang="en-US" dirty="0" smtClean="0">
              <a:solidFill>
                <a:prstClr val="black"/>
              </a:solidFill>
              <a:cs typeface="+mn-cs"/>
            </a:endParaRPr>
          </a:p>
        </p:txBody>
      </p:sp>
      <p:sp>
        <p:nvSpPr>
          <p:cNvPr id="2711" name="Rectangle 10"/>
          <p:cNvSpPr>
            <a:spLocks noChangeArrowheads="1"/>
          </p:cNvSpPr>
          <p:nvPr/>
        </p:nvSpPr>
        <p:spPr bwMode="auto">
          <a:xfrm>
            <a:off x="5561013" y="34004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59</a:t>
            </a:r>
            <a:endParaRPr lang="en-US" dirty="0" smtClean="0">
              <a:solidFill>
                <a:prstClr val="black"/>
              </a:solidFill>
              <a:cs typeface="+mn-cs"/>
            </a:endParaRPr>
          </a:p>
        </p:txBody>
      </p:sp>
      <p:sp>
        <p:nvSpPr>
          <p:cNvPr id="256" name="Rectangle 11"/>
          <p:cNvSpPr>
            <a:spLocks noChangeArrowheads="1"/>
          </p:cNvSpPr>
          <p:nvPr/>
        </p:nvSpPr>
        <p:spPr bwMode="auto">
          <a:xfrm>
            <a:off x="4249738" y="3616325"/>
            <a:ext cx="706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Adjusted</a:t>
            </a:r>
            <a:endParaRPr lang="en-US" dirty="0" smtClean="0">
              <a:solidFill>
                <a:prstClr val="black"/>
              </a:solidFill>
              <a:cs typeface="+mn-cs"/>
            </a:endParaRPr>
          </a:p>
        </p:txBody>
      </p:sp>
      <p:sp>
        <p:nvSpPr>
          <p:cNvPr id="257" name="Rectangle 12"/>
          <p:cNvSpPr>
            <a:spLocks noChangeArrowheads="1"/>
          </p:cNvSpPr>
          <p:nvPr/>
        </p:nvSpPr>
        <p:spPr bwMode="auto">
          <a:xfrm>
            <a:off x="5561013" y="36163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49</a:t>
            </a:r>
            <a:endParaRPr lang="en-US" dirty="0" smtClean="0">
              <a:solidFill>
                <a:prstClr val="black"/>
              </a:solidFill>
              <a:cs typeface="+mn-cs"/>
            </a:endParaRPr>
          </a:p>
        </p:txBody>
      </p:sp>
      <p:sp>
        <p:nvSpPr>
          <p:cNvPr id="258" name="Rectangle 13"/>
          <p:cNvSpPr>
            <a:spLocks noChangeArrowheads="1"/>
          </p:cNvSpPr>
          <p:nvPr/>
        </p:nvSpPr>
        <p:spPr bwMode="auto">
          <a:xfrm>
            <a:off x="1463675" y="4648200"/>
            <a:ext cx="440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Step 3:  Make an adjusting entry to get from step 1 to step 2.</a:t>
            </a:r>
            <a:endParaRPr lang="en-US" dirty="0" smtClean="0">
              <a:solidFill>
                <a:prstClr val="black"/>
              </a:solidFill>
              <a:cs typeface="+mn-cs"/>
            </a:endParaRPr>
          </a:p>
        </p:txBody>
      </p:sp>
      <p:sp>
        <p:nvSpPr>
          <p:cNvPr id="259" name="Rectangle 14"/>
          <p:cNvSpPr>
            <a:spLocks noChangeArrowheads="1"/>
          </p:cNvSpPr>
          <p:nvPr/>
        </p:nvSpPr>
        <p:spPr bwMode="auto">
          <a:xfrm>
            <a:off x="1706563" y="5070475"/>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262" name="Rectangle 15"/>
          <p:cNvSpPr>
            <a:spLocks noChangeArrowheads="1"/>
          </p:cNvSpPr>
          <p:nvPr/>
        </p:nvSpPr>
        <p:spPr bwMode="auto">
          <a:xfrm>
            <a:off x="6165850" y="5070475"/>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63" name="Rectangle 16"/>
          <p:cNvSpPr>
            <a:spLocks noChangeArrowheads="1"/>
          </p:cNvSpPr>
          <p:nvPr/>
        </p:nvSpPr>
        <p:spPr bwMode="auto">
          <a:xfrm>
            <a:off x="7034213" y="5070475"/>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64" name="Rectangle 17"/>
          <p:cNvSpPr>
            <a:spLocks noChangeArrowheads="1"/>
          </p:cNvSpPr>
          <p:nvPr/>
        </p:nvSpPr>
        <p:spPr bwMode="auto">
          <a:xfrm>
            <a:off x="1604963" y="52974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277" name="Rectangle 18"/>
          <p:cNvSpPr>
            <a:spLocks noChangeArrowheads="1"/>
          </p:cNvSpPr>
          <p:nvPr/>
        </p:nvSpPr>
        <p:spPr bwMode="auto">
          <a:xfrm>
            <a:off x="2413000" y="5297488"/>
            <a:ext cx="150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Bad Debts Expense</a:t>
            </a:r>
            <a:endParaRPr lang="en-US" dirty="0" smtClean="0">
              <a:solidFill>
                <a:prstClr val="black"/>
              </a:solidFill>
              <a:cs typeface="+mn-cs"/>
            </a:endParaRPr>
          </a:p>
        </p:txBody>
      </p:sp>
      <p:sp>
        <p:nvSpPr>
          <p:cNvPr id="278" name="Rectangle 19"/>
          <p:cNvSpPr>
            <a:spLocks noChangeArrowheads="1"/>
          </p:cNvSpPr>
          <p:nvPr/>
        </p:nvSpPr>
        <p:spPr bwMode="auto">
          <a:xfrm>
            <a:off x="6550025" y="529748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59</a:t>
            </a:r>
            <a:endParaRPr lang="en-US" dirty="0" smtClean="0">
              <a:solidFill>
                <a:prstClr val="black"/>
              </a:solidFill>
              <a:cs typeface="+mn-cs"/>
            </a:endParaRPr>
          </a:p>
        </p:txBody>
      </p:sp>
      <p:sp>
        <p:nvSpPr>
          <p:cNvPr id="279" name="Rectangle 20"/>
          <p:cNvSpPr>
            <a:spLocks noChangeArrowheads="1"/>
          </p:cNvSpPr>
          <p:nvPr/>
        </p:nvSpPr>
        <p:spPr bwMode="auto">
          <a:xfrm>
            <a:off x="2635250" y="5503863"/>
            <a:ext cx="24018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Allowance for Doubtful Accounts</a:t>
            </a:r>
            <a:endParaRPr lang="en-US" dirty="0" smtClean="0">
              <a:solidFill>
                <a:prstClr val="black"/>
              </a:solidFill>
              <a:cs typeface="+mn-cs"/>
            </a:endParaRPr>
          </a:p>
        </p:txBody>
      </p:sp>
      <p:sp>
        <p:nvSpPr>
          <p:cNvPr id="280" name="Rectangle 21"/>
          <p:cNvSpPr>
            <a:spLocks noChangeArrowheads="1"/>
          </p:cNvSpPr>
          <p:nvPr/>
        </p:nvSpPr>
        <p:spPr bwMode="auto">
          <a:xfrm>
            <a:off x="7446963" y="550386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59</a:t>
            </a:r>
            <a:endParaRPr lang="en-US" dirty="0" smtClean="0">
              <a:solidFill>
                <a:prstClr val="black"/>
              </a:solidFill>
              <a:cs typeface="+mn-cs"/>
            </a:endParaRPr>
          </a:p>
        </p:txBody>
      </p:sp>
      <p:sp>
        <p:nvSpPr>
          <p:cNvPr id="281" name="Rectangle 22"/>
          <p:cNvSpPr>
            <a:spLocks noChangeArrowheads="1"/>
          </p:cNvSpPr>
          <p:nvPr/>
        </p:nvSpPr>
        <p:spPr bwMode="auto">
          <a:xfrm>
            <a:off x="2857500" y="2967038"/>
            <a:ext cx="2633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Allowance for Doubtful Accounts</a:t>
            </a:r>
            <a:endParaRPr lang="en-US" dirty="0" smtClean="0">
              <a:solidFill>
                <a:prstClr val="black"/>
              </a:solidFill>
              <a:cs typeface="+mn-cs"/>
            </a:endParaRPr>
          </a:p>
        </p:txBody>
      </p:sp>
      <p:sp>
        <p:nvSpPr>
          <p:cNvPr id="282" name="Rectangle 23"/>
          <p:cNvSpPr>
            <a:spLocks noChangeArrowheads="1"/>
          </p:cNvSpPr>
          <p:nvPr/>
        </p:nvSpPr>
        <p:spPr bwMode="auto">
          <a:xfrm>
            <a:off x="1463675" y="1925638"/>
            <a:ext cx="4579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Step 1:  Determine what the current account balance equals.  </a:t>
            </a:r>
            <a:endParaRPr lang="en-US" dirty="0" smtClean="0">
              <a:solidFill>
                <a:prstClr val="black"/>
              </a:solidFill>
              <a:cs typeface="+mn-cs"/>
            </a:endParaRPr>
          </a:p>
        </p:txBody>
      </p:sp>
      <p:sp>
        <p:nvSpPr>
          <p:cNvPr id="283" name="Rectangle 24"/>
          <p:cNvSpPr>
            <a:spLocks noChangeArrowheads="1"/>
          </p:cNvSpPr>
          <p:nvPr/>
        </p:nvSpPr>
        <p:spPr bwMode="auto">
          <a:xfrm>
            <a:off x="1463675" y="2120900"/>
            <a:ext cx="6537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When the estimate is based </a:t>
            </a:r>
            <a:r>
              <a:rPr lang="en-US" sz="1300" dirty="0" smtClean="0">
                <a:solidFill>
                  <a:srgbClr val="000000"/>
                </a:solidFill>
                <a:cs typeface="+mn-cs"/>
              </a:rPr>
              <a:t>on receivables (Balance Sheet Approach) the account is the</a:t>
            </a:r>
            <a:endParaRPr lang="en-US" dirty="0" smtClean="0">
              <a:solidFill>
                <a:prstClr val="black"/>
              </a:solidFill>
              <a:cs typeface="+mn-cs"/>
            </a:endParaRPr>
          </a:p>
        </p:txBody>
      </p:sp>
      <p:sp>
        <p:nvSpPr>
          <p:cNvPr id="284" name="Rectangle 25"/>
          <p:cNvSpPr>
            <a:spLocks noChangeArrowheads="1"/>
          </p:cNvSpPr>
          <p:nvPr/>
        </p:nvSpPr>
        <p:spPr bwMode="auto">
          <a:xfrm>
            <a:off x="1463675" y="2327275"/>
            <a:ext cx="6765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Balance sheet portion of </a:t>
            </a:r>
            <a:r>
              <a:rPr lang="en-US" sz="1300" dirty="0" smtClean="0">
                <a:solidFill>
                  <a:srgbClr val="000000"/>
                </a:solidFill>
                <a:cs typeface="+mn-cs"/>
              </a:rPr>
              <a:t>the adjusting entry, Allowance for Doubtful Accounts.  The existing balance is a debit of $10.</a:t>
            </a:r>
            <a:endParaRPr lang="en-US" dirty="0" smtClean="0">
              <a:solidFill>
                <a:prstClr val="black"/>
              </a:solidFill>
              <a:cs typeface="+mn-cs"/>
            </a:endParaRPr>
          </a:p>
        </p:txBody>
      </p:sp>
      <p:sp>
        <p:nvSpPr>
          <p:cNvPr id="286" name="Rectangle 27"/>
          <p:cNvSpPr>
            <a:spLocks noChangeArrowheads="1"/>
          </p:cNvSpPr>
          <p:nvPr/>
        </p:nvSpPr>
        <p:spPr bwMode="auto">
          <a:xfrm>
            <a:off x="1463675" y="4029075"/>
            <a:ext cx="5095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Step 2:  Determine what the current account balance SHOULD BE.  </a:t>
            </a:r>
            <a:endParaRPr lang="en-US" dirty="0" smtClean="0">
              <a:solidFill>
                <a:prstClr val="black"/>
              </a:solidFill>
              <a:cs typeface="+mn-cs"/>
            </a:endParaRPr>
          </a:p>
        </p:txBody>
      </p:sp>
      <p:sp>
        <p:nvSpPr>
          <p:cNvPr id="287" name="Rectangle 28"/>
          <p:cNvSpPr>
            <a:spLocks noChangeArrowheads="1"/>
          </p:cNvSpPr>
          <p:nvPr/>
        </p:nvSpPr>
        <p:spPr bwMode="auto">
          <a:xfrm>
            <a:off x="1463675" y="4224338"/>
            <a:ext cx="4013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balance should equal the amount calculated, $49.</a:t>
            </a:r>
            <a:endParaRPr lang="en-US" dirty="0" smtClean="0">
              <a:solidFill>
                <a:prstClr val="black"/>
              </a:solidFill>
              <a:cs typeface="+mn-cs"/>
            </a:endParaRPr>
          </a:p>
        </p:txBody>
      </p:sp>
      <p:sp>
        <p:nvSpPr>
          <p:cNvPr id="2720" name="Rectangle 29"/>
          <p:cNvSpPr>
            <a:spLocks noChangeArrowheads="1"/>
          </p:cNvSpPr>
          <p:nvPr/>
        </p:nvSpPr>
        <p:spPr bwMode="auto">
          <a:xfrm>
            <a:off x="3532188" y="5070475"/>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721" name="Rectangle 30"/>
          <p:cNvSpPr>
            <a:spLocks noChangeArrowheads="1"/>
          </p:cNvSpPr>
          <p:nvPr/>
        </p:nvSpPr>
        <p:spPr bwMode="auto">
          <a:xfrm>
            <a:off x="1414463" y="50387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2" name="Line 31"/>
          <p:cNvSpPr>
            <a:spLocks noChangeShapeType="1"/>
          </p:cNvSpPr>
          <p:nvPr/>
        </p:nvSpPr>
        <p:spPr bwMode="auto">
          <a:xfrm>
            <a:off x="2322513" y="50593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3" name="Rectangle 32"/>
          <p:cNvSpPr>
            <a:spLocks noChangeArrowheads="1"/>
          </p:cNvSpPr>
          <p:nvPr/>
        </p:nvSpPr>
        <p:spPr bwMode="auto">
          <a:xfrm>
            <a:off x="2322513" y="50593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4" name="Line 33"/>
          <p:cNvSpPr>
            <a:spLocks noChangeShapeType="1"/>
          </p:cNvSpPr>
          <p:nvPr/>
        </p:nvSpPr>
        <p:spPr bwMode="auto">
          <a:xfrm>
            <a:off x="5913438" y="50593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5" name="Rectangle 34"/>
          <p:cNvSpPr>
            <a:spLocks noChangeArrowheads="1"/>
          </p:cNvSpPr>
          <p:nvPr/>
        </p:nvSpPr>
        <p:spPr bwMode="auto">
          <a:xfrm>
            <a:off x="5913438" y="5059363"/>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6" name="Line 35"/>
          <p:cNvSpPr>
            <a:spLocks noChangeShapeType="1"/>
          </p:cNvSpPr>
          <p:nvPr/>
        </p:nvSpPr>
        <p:spPr bwMode="auto">
          <a:xfrm>
            <a:off x="6811963" y="50593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7" name="Rectangle 36"/>
          <p:cNvSpPr>
            <a:spLocks noChangeArrowheads="1"/>
          </p:cNvSpPr>
          <p:nvPr/>
        </p:nvSpPr>
        <p:spPr bwMode="auto">
          <a:xfrm>
            <a:off x="6811963" y="50593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8" name="Rectangle 37"/>
          <p:cNvSpPr>
            <a:spLocks noChangeArrowheads="1"/>
          </p:cNvSpPr>
          <p:nvPr/>
        </p:nvSpPr>
        <p:spPr bwMode="auto">
          <a:xfrm>
            <a:off x="7699375" y="5059363"/>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9" name="Rectangle 38"/>
          <p:cNvSpPr>
            <a:spLocks noChangeArrowheads="1"/>
          </p:cNvSpPr>
          <p:nvPr/>
        </p:nvSpPr>
        <p:spPr bwMode="auto">
          <a:xfrm>
            <a:off x="4108450" y="3182938"/>
            <a:ext cx="19050" cy="6302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0" name="Line 39"/>
          <p:cNvSpPr>
            <a:spLocks noChangeShapeType="1"/>
          </p:cNvSpPr>
          <p:nvPr/>
        </p:nvSpPr>
        <p:spPr bwMode="auto">
          <a:xfrm>
            <a:off x="1423988"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1" name="Rectangle 40"/>
          <p:cNvSpPr>
            <a:spLocks noChangeArrowheads="1"/>
          </p:cNvSpPr>
          <p:nvPr/>
        </p:nvSpPr>
        <p:spPr bwMode="auto">
          <a:xfrm>
            <a:off x="1423988" y="5286375"/>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2" name="Line 41"/>
          <p:cNvSpPr>
            <a:spLocks noChangeShapeType="1"/>
          </p:cNvSpPr>
          <p:nvPr/>
        </p:nvSpPr>
        <p:spPr bwMode="auto">
          <a:xfrm>
            <a:off x="2322513"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3" name="Rectangle 42"/>
          <p:cNvSpPr>
            <a:spLocks noChangeArrowheads="1"/>
          </p:cNvSpPr>
          <p:nvPr/>
        </p:nvSpPr>
        <p:spPr bwMode="auto">
          <a:xfrm>
            <a:off x="2322513" y="5286375"/>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4" name="Line 43"/>
          <p:cNvSpPr>
            <a:spLocks noChangeShapeType="1"/>
          </p:cNvSpPr>
          <p:nvPr/>
        </p:nvSpPr>
        <p:spPr bwMode="auto">
          <a:xfrm>
            <a:off x="5913438"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5" name="Rectangle 44"/>
          <p:cNvSpPr>
            <a:spLocks noChangeArrowheads="1"/>
          </p:cNvSpPr>
          <p:nvPr/>
        </p:nvSpPr>
        <p:spPr bwMode="auto">
          <a:xfrm>
            <a:off x="5913438" y="5286375"/>
            <a:ext cx="11112"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6" name="Line 45"/>
          <p:cNvSpPr>
            <a:spLocks noChangeShapeType="1"/>
          </p:cNvSpPr>
          <p:nvPr/>
        </p:nvSpPr>
        <p:spPr bwMode="auto">
          <a:xfrm>
            <a:off x="6811963"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7" name="Rectangle 46"/>
          <p:cNvSpPr>
            <a:spLocks noChangeArrowheads="1"/>
          </p:cNvSpPr>
          <p:nvPr/>
        </p:nvSpPr>
        <p:spPr bwMode="auto">
          <a:xfrm>
            <a:off x="6811963" y="5286375"/>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8" name="Line 47"/>
          <p:cNvSpPr>
            <a:spLocks noChangeShapeType="1"/>
          </p:cNvSpPr>
          <p:nvPr/>
        </p:nvSpPr>
        <p:spPr bwMode="auto">
          <a:xfrm>
            <a:off x="7710488"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9" name="Rectangle 48"/>
          <p:cNvSpPr>
            <a:spLocks noChangeArrowheads="1"/>
          </p:cNvSpPr>
          <p:nvPr/>
        </p:nvSpPr>
        <p:spPr bwMode="auto">
          <a:xfrm>
            <a:off x="7710488" y="5286375"/>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0" name="Rectangle 49"/>
          <p:cNvSpPr>
            <a:spLocks noChangeArrowheads="1"/>
          </p:cNvSpPr>
          <p:nvPr/>
        </p:nvSpPr>
        <p:spPr bwMode="auto">
          <a:xfrm>
            <a:off x="2322513" y="2935288"/>
            <a:ext cx="36020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1" name="Rectangle 50"/>
          <p:cNvSpPr>
            <a:spLocks noChangeArrowheads="1"/>
          </p:cNvSpPr>
          <p:nvPr/>
        </p:nvSpPr>
        <p:spPr bwMode="auto">
          <a:xfrm>
            <a:off x="2322513" y="3162300"/>
            <a:ext cx="36020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2" name="Rectangle 51"/>
          <p:cNvSpPr>
            <a:spLocks noChangeArrowheads="1"/>
          </p:cNvSpPr>
          <p:nvPr/>
        </p:nvSpPr>
        <p:spPr bwMode="auto">
          <a:xfrm>
            <a:off x="2322513" y="3586163"/>
            <a:ext cx="36020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3" name="Rectangle 52"/>
          <p:cNvSpPr>
            <a:spLocks noChangeArrowheads="1"/>
          </p:cNvSpPr>
          <p:nvPr/>
        </p:nvSpPr>
        <p:spPr bwMode="auto">
          <a:xfrm>
            <a:off x="1433513" y="5038725"/>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 name="Rectangle 53"/>
          <p:cNvSpPr>
            <a:spLocks noChangeArrowheads="1"/>
          </p:cNvSpPr>
          <p:nvPr/>
        </p:nvSpPr>
        <p:spPr bwMode="auto">
          <a:xfrm>
            <a:off x="1433513" y="5265738"/>
            <a:ext cx="62865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 name="Line 54"/>
          <p:cNvSpPr>
            <a:spLocks noChangeShapeType="1"/>
          </p:cNvSpPr>
          <p:nvPr/>
        </p:nvSpPr>
        <p:spPr bwMode="auto">
          <a:xfrm>
            <a:off x="1433513" y="548322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 name="Rectangle 55"/>
          <p:cNvSpPr>
            <a:spLocks noChangeArrowheads="1"/>
          </p:cNvSpPr>
          <p:nvPr/>
        </p:nvSpPr>
        <p:spPr bwMode="auto">
          <a:xfrm>
            <a:off x="1433513" y="5483225"/>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8" name="Line 56"/>
          <p:cNvSpPr>
            <a:spLocks noChangeShapeType="1"/>
          </p:cNvSpPr>
          <p:nvPr/>
        </p:nvSpPr>
        <p:spPr bwMode="auto">
          <a:xfrm>
            <a:off x="1433513" y="568960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 name="Rectangle 57"/>
          <p:cNvSpPr>
            <a:spLocks noChangeArrowheads="1"/>
          </p:cNvSpPr>
          <p:nvPr/>
        </p:nvSpPr>
        <p:spPr bwMode="auto">
          <a:xfrm>
            <a:off x="1433513" y="5689600"/>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0" name="Line 58"/>
          <p:cNvSpPr>
            <a:spLocks noChangeShapeType="1"/>
          </p:cNvSpPr>
          <p:nvPr/>
        </p:nvSpPr>
        <p:spPr bwMode="auto">
          <a:xfrm>
            <a:off x="1433513" y="5894388"/>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1" name="Rectangle 59"/>
          <p:cNvSpPr>
            <a:spLocks noChangeArrowheads="1"/>
          </p:cNvSpPr>
          <p:nvPr/>
        </p:nvSpPr>
        <p:spPr bwMode="auto">
          <a:xfrm>
            <a:off x="1433513" y="5894388"/>
            <a:ext cx="62865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P2</a:t>
            </a:r>
            <a:endParaRPr lang="en-US" sz="1400" dirty="0">
              <a:solidFill>
                <a:schemeClr val="bg1"/>
              </a:solidFill>
              <a:latin typeface="Times New Roman" pitchFamily="18" charset="0"/>
            </a:endParaRPr>
          </a:p>
        </p:txBody>
      </p:sp>
      <p:sp>
        <p:nvSpPr>
          <p:cNvPr id="98" name="Slide Number Placeholder 97"/>
          <p:cNvSpPr>
            <a:spLocks noGrp="1"/>
          </p:cNvSpPr>
          <p:nvPr>
            <p:ph type="sldNum" sz="quarter" idx="12"/>
          </p:nvPr>
        </p:nvSpPr>
        <p:spPr/>
        <p:txBody>
          <a:bodyPr/>
          <a:lstStyle/>
          <a:p>
            <a:pPr>
              <a:defRPr/>
            </a:pPr>
            <a:fld id="{45CCE62E-9F38-4E9B-B4CE-81B387CE8DF4}" type="slidenum">
              <a:rPr lang="en-US" smtClean="0"/>
              <a:pPr>
                <a:defRPr/>
              </a:pPr>
              <a:t>48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4"/>
                                        </p:tgtEl>
                                        <p:attrNameLst>
                                          <p:attrName>style.visibility</p:attrName>
                                        </p:attrNameLst>
                                      </p:cBhvr>
                                      <p:to>
                                        <p:strVal val="visible"/>
                                      </p:to>
                                    </p:set>
                                    <p:animEffect transition="in" filter="fade">
                                      <p:cBhvr>
                                        <p:cTn id="10" dur="500"/>
                                        <p:tgtEl>
                                          <p:spTgt spid="2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1"/>
                                        </p:tgtEl>
                                        <p:attrNameLst>
                                          <p:attrName>style.visibility</p:attrName>
                                        </p:attrNameLst>
                                      </p:cBhvr>
                                      <p:to>
                                        <p:strVal val="visible"/>
                                      </p:to>
                                    </p:set>
                                    <p:animEffect transition="in" filter="fade">
                                      <p:cBhvr>
                                        <p:cTn id="13" dur="500"/>
                                        <p:tgtEl>
                                          <p:spTgt spid="28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08"/>
                                        </p:tgtEl>
                                        <p:attrNameLst>
                                          <p:attrName>style.visibility</p:attrName>
                                        </p:attrNameLst>
                                      </p:cBhvr>
                                      <p:to>
                                        <p:strVal val="visible"/>
                                      </p:to>
                                    </p:set>
                                    <p:animEffect transition="in" filter="fade">
                                      <p:cBhvr>
                                        <p:cTn id="16" dur="500"/>
                                        <p:tgtEl>
                                          <p:spTgt spid="27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09"/>
                                        </p:tgtEl>
                                        <p:attrNameLst>
                                          <p:attrName>style.visibility</p:attrName>
                                        </p:attrNameLst>
                                      </p:cBhvr>
                                      <p:to>
                                        <p:strVal val="visible"/>
                                      </p:to>
                                    </p:set>
                                    <p:animEffect transition="in" filter="fade">
                                      <p:cBhvr>
                                        <p:cTn id="19" dur="500"/>
                                        <p:tgtEl>
                                          <p:spTgt spid="27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29"/>
                                        </p:tgtEl>
                                        <p:attrNameLst>
                                          <p:attrName>style.visibility</p:attrName>
                                        </p:attrNameLst>
                                      </p:cBhvr>
                                      <p:to>
                                        <p:strVal val="visible"/>
                                      </p:to>
                                    </p:set>
                                    <p:animEffect transition="in" filter="fade">
                                      <p:cBhvr>
                                        <p:cTn id="22" dur="500"/>
                                        <p:tgtEl>
                                          <p:spTgt spid="27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40"/>
                                        </p:tgtEl>
                                        <p:attrNameLst>
                                          <p:attrName>style.visibility</p:attrName>
                                        </p:attrNameLst>
                                      </p:cBhvr>
                                      <p:to>
                                        <p:strVal val="visible"/>
                                      </p:to>
                                    </p:set>
                                    <p:animEffect transition="in" filter="fade">
                                      <p:cBhvr>
                                        <p:cTn id="25" dur="500"/>
                                        <p:tgtEl>
                                          <p:spTgt spid="27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41"/>
                                        </p:tgtEl>
                                        <p:attrNameLst>
                                          <p:attrName>style.visibility</p:attrName>
                                        </p:attrNameLst>
                                      </p:cBhvr>
                                      <p:to>
                                        <p:strVal val="visible"/>
                                      </p:to>
                                    </p:set>
                                    <p:animEffect transition="in" filter="fade">
                                      <p:cBhvr>
                                        <p:cTn id="28" dur="500"/>
                                        <p:tgtEl>
                                          <p:spTgt spid="27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42"/>
                                        </p:tgtEl>
                                        <p:attrNameLst>
                                          <p:attrName>style.visibility</p:attrName>
                                        </p:attrNameLst>
                                      </p:cBhvr>
                                      <p:to>
                                        <p:strVal val="visible"/>
                                      </p:to>
                                    </p:set>
                                    <p:animEffect transition="in" filter="fade">
                                      <p:cBhvr>
                                        <p:cTn id="31" dur="500"/>
                                        <p:tgtEl>
                                          <p:spTgt spid="27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06"/>
                                        </p:tgtEl>
                                        <p:attrNameLst>
                                          <p:attrName>style.visibility</p:attrName>
                                        </p:attrNameLst>
                                      </p:cBhvr>
                                      <p:to>
                                        <p:strVal val="visible"/>
                                      </p:to>
                                    </p:set>
                                    <p:animEffect transition="in" filter="fade">
                                      <p:cBhvr>
                                        <p:cTn id="34" dur="500"/>
                                        <p:tgtEl>
                                          <p:spTgt spid="270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6"/>
                                        </p:tgtEl>
                                        <p:attrNameLst>
                                          <p:attrName>style.visibility</p:attrName>
                                        </p:attrNameLst>
                                      </p:cBhvr>
                                      <p:to>
                                        <p:strVal val="visible"/>
                                      </p:to>
                                    </p:set>
                                    <p:animEffect transition="in" filter="fade">
                                      <p:cBhvr>
                                        <p:cTn id="42" dur="500"/>
                                        <p:tgtEl>
                                          <p:spTgt spid="2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7"/>
                                        </p:tgtEl>
                                        <p:attrNameLst>
                                          <p:attrName>style.visibility</p:attrName>
                                        </p:attrNameLst>
                                      </p:cBhvr>
                                      <p:to>
                                        <p:strVal val="visible"/>
                                      </p:to>
                                    </p:set>
                                    <p:animEffect transition="in" filter="fade">
                                      <p:cBhvr>
                                        <p:cTn id="45" dur="500"/>
                                        <p:tgtEl>
                                          <p:spTgt spid="257"/>
                                        </p:tgtEl>
                                      </p:cBhvr>
                                    </p:animEffect>
                                  </p:childTnLst>
                                </p:cTn>
                              </p:par>
                              <p:par>
                                <p:cTn id="46" presetID="10" presetClass="entr" presetSubtype="0" fill="hold" nodeType="withEffect">
                                  <p:stCondLst>
                                    <p:cond delay="0"/>
                                  </p:stCondLst>
                                  <p:childTnLst>
                                    <p:set>
                                      <p:cBhvr>
                                        <p:cTn id="47" dur="1" fill="hold">
                                          <p:stCondLst>
                                            <p:cond delay="0"/>
                                          </p:stCondLst>
                                        </p:cTn>
                                        <p:tgtEl>
                                          <p:spTgt spid="2746"/>
                                        </p:tgtEl>
                                        <p:attrNameLst>
                                          <p:attrName>style.visibility</p:attrName>
                                        </p:attrNameLst>
                                      </p:cBhvr>
                                      <p:to>
                                        <p:strVal val="visible"/>
                                      </p:to>
                                    </p:set>
                                    <p:animEffect transition="in" filter="fade">
                                      <p:cBhvr>
                                        <p:cTn id="48" dur="500"/>
                                        <p:tgtEl>
                                          <p:spTgt spid="27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47"/>
                                        </p:tgtEl>
                                        <p:attrNameLst>
                                          <p:attrName>style.visibility</p:attrName>
                                        </p:attrNameLst>
                                      </p:cBhvr>
                                      <p:to>
                                        <p:strVal val="visible"/>
                                      </p:to>
                                    </p:set>
                                    <p:animEffect transition="in" filter="fade">
                                      <p:cBhvr>
                                        <p:cTn id="51" dur="500"/>
                                        <p:tgtEl>
                                          <p:spTgt spid="2747"/>
                                        </p:tgtEl>
                                      </p:cBhvr>
                                    </p:animEffect>
                                  </p:childTnLst>
                                </p:cTn>
                              </p:par>
                              <p:par>
                                <p:cTn id="52" presetID="10" presetClass="entr" presetSubtype="0" fill="hold" nodeType="withEffect">
                                  <p:stCondLst>
                                    <p:cond delay="0"/>
                                  </p:stCondLst>
                                  <p:childTnLst>
                                    <p:set>
                                      <p:cBhvr>
                                        <p:cTn id="53" dur="1" fill="hold">
                                          <p:stCondLst>
                                            <p:cond delay="0"/>
                                          </p:stCondLst>
                                        </p:cTn>
                                        <p:tgtEl>
                                          <p:spTgt spid="2748"/>
                                        </p:tgtEl>
                                        <p:attrNameLst>
                                          <p:attrName>style.visibility</p:attrName>
                                        </p:attrNameLst>
                                      </p:cBhvr>
                                      <p:to>
                                        <p:strVal val="visible"/>
                                      </p:to>
                                    </p:set>
                                    <p:animEffect transition="in" filter="fade">
                                      <p:cBhvr>
                                        <p:cTn id="54" dur="500"/>
                                        <p:tgtEl>
                                          <p:spTgt spid="274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49"/>
                                        </p:tgtEl>
                                        <p:attrNameLst>
                                          <p:attrName>style.visibility</p:attrName>
                                        </p:attrNameLst>
                                      </p:cBhvr>
                                      <p:to>
                                        <p:strVal val="visible"/>
                                      </p:to>
                                    </p:set>
                                    <p:animEffect transition="in" filter="fade">
                                      <p:cBhvr>
                                        <p:cTn id="57" dur="500"/>
                                        <p:tgtEl>
                                          <p:spTgt spid="2749"/>
                                        </p:tgtEl>
                                      </p:cBhvr>
                                    </p:animEffect>
                                  </p:childTnLst>
                                </p:cTn>
                              </p:par>
                              <p:par>
                                <p:cTn id="58" presetID="10" presetClass="entr" presetSubtype="0" fill="hold" nodeType="withEffect">
                                  <p:stCondLst>
                                    <p:cond delay="0"/>
                                  </p:stCondLst>
                                  <p:childTnLst>
                                    <p:set>
                                      <p:cBhvr>
                                        <p:cTn id="59" dur="1" fill="hold">
                                          <p:stCondLst>
                                            <p:cond delay="0"/>
                                          </p:stCondLst>
                                        </p:cTn>
                                        <p:tgtEl>
                                          <p:spTgt spid="2750"/>
                                        </p:tgtEl>
                                        <p:attrNameLst>
                                          <p:attrName>style.visibility</p:attrName>
                                        </p:attrNameLst>
                                      </p:cBhvr>
                                      <p:to>
                                        <p:strVal val="visible"/>
                                      </p:to>
                                    </p:set>
                                    <p:animEffect transition="in" filter="fade">
                                      <p:cBhvr>
                                        <p:cTn id="60" dur="500"/>
                                        <p:tgtEl>
                                          <p:spTgt spid="275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51"/>
                                        </p:tgtEl>
                                        <p:attrNameLst>
                                          <p:attrName>style.visibility</p:attrName>
                                        </p:attrNameLst>
                                      </p:cBhvr>
                                      <p:to>
                                        <p:strVal val="visible"/>
                                      </p:to>
                                    </p:set>
                                    <p:animEffect transition="in" filter="fade">
                                      <p:cBhvr>
                                        <p:cTn id="63" dur="500"/>
                                        <p:tgtEl>
                                          <p:spTgt spid="275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88"/>
                                        </p:tgtEl>
                                        <p:attrNameLst>
                                          <p:attrName>style.visibility</p:attrName>
                                        </p:attrNameLst>
                                      </p:cBhvr>
                                      <p:to>
                                        <p:strVal val="visible"/>
                                      </p:to>
                                    </p:set>
                                    <p:animEffect transition="in" filter="fade">
                                      <p:cBhvr>
                                        <p:cTn id="75" dur="500"/>
                                        <p:tgtEl>
                                          <p:spTgt spid="268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89"/>
                                        </p:tgtEl>
                                        <p:attrNameLst>
                                          <p:attrName>style.visibility</p:attrName>
                                        </p:attrNameLst>
                                      </p:cBhvr>
                                      <p:to>
                                        <p:strVal val="visible"/>
                                      </p:to>
                                    </p:set>
                                    <p:animEffect transition="in" filter="fade">
                                      <p:cBhvr>
                                        <p:cTn id="78" dur="500"/>
                                        <p:tgtEl>
                                          <p:spTgt spid="268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87"/>
                                        </p:tgtEl>
                                        <p:attrNameLst>
                                          <p:attrName>style.visibility</p:attrName>
                                        </p:attrNameLst>
                                      </p:cBhvr>
                                      <p:to>
                                        <p:strVal val="visible"/>
                                      </p:to>
                                    </p:set>
                                    <p:animEffect transition="in" filter="fade">
                                      <p:cBhvr>
                                        <p:cTn id="84" dur="500"/>
                                        <p:tgtEl>
                                          <p:spTgt spid="28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4"/>
                                        </p:tgtEl>
                                        <p:attrNameLst>
                                          <p:attrName>style.visibility</p:attrName>
                                        </p:attrNameLst>
                                      </p:cBhvr>
                                      <p:to>
                                        <p:strVal val="visible"/>
                                      </p:to>
                                    </p:set>
                                    <p:animEffect transition="in" filter="fade">
                                      <p:cBhvr>
                                        <p:cTn id="89" dur="500"/>
                                        <p:tgtEl>
                                          <p:spTgt spid="26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8"/>
                                        </p:tgtEl>
                                        <p:attrNameLst>
                                          <p:attrName>style.visibility</p:attrName>
                                        </p:attrNameLst>
                                      </p:cBhvr>
                                      <p:to>
                                        <p:strVal val="visible"/>
                                      </p:to>
                                    </p:set>
                                    <p:animEffect transition="in" filter="fade">
                                      <p:cBhvr>
                                        <p:cTn id="92" dur="500"/>
                                        <p:tgtEl>
                                          <p:spTgt spid="27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80"/>
                                        </p:tgtEl>
                                        <p:attrNameLst>
                                          <p:attrName>style.visibility</p:attrName>
                                        </p:attrNameLst>
                                      </p:cBhvr>
                                      <p:to>
                                        <p:strVal val="visible"/>
                                      </p:to>
                                    </p:set>
                                    <p:animEffect transition="in" filter="fade">
                                      <p:cBhvr>
                                        <p:cTn id="95" dur="500"/>
                                        <p:tgtEl>
                                          <p:spTgt spid="28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10"/>
                                        </p:tgtEl>
                                        <p:attrNameLst>
                                          <p:attrName>style.visibility</p:attrName>
                                        </p:attrNameLst>
                                      </p:cBhvr>
                                      <p:to>
                                        <p:strVal val="visible"/>
                                      </p:to>
                                    </p:set>
                                    <p:animEffect transition="in" filter="fade">
                                      <p:cBhvr>
                                        <p:cTn id="98" dur="500"/>
                                        <p:tgtEl>
                                          <p:spTgt spid="271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11"/>
                                        </p:tgtEl>
                                        <p:attrNameLst>
                                          <p:attrName>style.visibility</p:attrName>
                                        </p:attrNameLst>
                                      </p:cBhvr>
                                      <p:to>
                                        <p:strVal val="visible"/>
                                      </p:to>
                                    </p:set>
                                    <p:animEffect transition="in" filter="fade">
                                      <p:cBhvr>
                                        <p:cTn id="101" dur="500"/>
                                        <p:tgtEl>
                                          <p:spTgt spid="271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77"/>
                                        </p:tgtEl>
                                        <p:attrNameLst>
                                          <p:attrName>style.visibility</p:attrName>
                                        </p:attrNameLst>
                                      </p:cBhvr>
                                      <p:to>
                                        <p:strVal val="visible"/>
                                      </p:to>
                                    </p:set>
                                    <p:animEffect transition="in" filter="fade">
                                      <p:cBhvr>
                                        <p:cTn id="104" dur="500"/>
                                        <p:tgtEl>
                                          <p:spTgt spid="27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79"/>
                                        </p:tgtEl>
                                        <p:attrNameLst>
                                          <p:attrName>style.visibility</p:attrName>
                                        </p:attrNameLst>
                                      </p:cBhvr>
                                      <p:to>
                                        <p:strVal val="visible"/>
                                      </p:to>
                                    </p:set>
                                    <p:animEffect transition="in" filter="fade">
                                      <p:cBhvr>
                                        <p:cTn id="107" dur="500"/>
                                        <p:tgtEl>
                                          <p:spTgt spid="27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07"/>
                                        </p:tgtEl>
                                        <p:attrNameLst>
                                          <p:attrName>style.visibility</p:attrName>
                                        </p:attrNameLst>
                                      </p:cBhvr>
                                      <p:to>
                                        <p:strVal val="visible"/>
                                      </p:to>
                                    </p:set>
                                    <p:animEffect transition="in" filter="fade">
                                      <p:cBhvr>
                                        <p:cTn id="110" dur="500"/>
                                        <p:tgtEl>
                                          <p:spTgt spid="270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59"/>
                                        </p:tgtEl>
                                        <p:attrNameLst>
                                          <p:attrName>style.visibility</p:attrName>
                                        </p:attrNameLst>
                                      </p:cBhvr>
                                      <p:to>
                                        <p:strVal val="visible"/>
                                      </p:to>
                                    </p:set>
                                    <p:animEffect transition="in" filter="fade">
                                      <p:cBhvr>
                                        <p:cTn id="113" dur="500"/>
                                        <p:tgtEl>
                                          <p:spTgt spid="25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62"/>
                                        </p:tgtEl>
                                        <p:attrNameLst>
                                          <p:attrName>style.visibility</p:attrName>
                                        </p:attrNameLst>
                                      </p:cBhvr>
                                      <p:to>
                                        <p:strVal val="visible"/>
                                      </p:to>
                                    </p:set>
                                    <p:animEffect transition="in" filter="fade">
                                      <p:cBhvr>
                                        <p:cTn id="116" dur="500"/>
                                        <p:tgtEl>
                                          <p:spTgt spid="26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63"/>
                                        </p:tgtEl>
                                        <p:attrNameLst>
                                          <p:attrName>style.visibility</p:attrName>
                                        </p:attrNameLst>
                                      </p:cBhvr>
                                      <p:to>
                                        <p:strVal val="visible"/>
                                      </p:to>
                                    </p:set>
                                    <p:animEffect transition="in" filter="fade">
                                      <p:cBhvr>
                                        <p:cTn id="119" dur="500"/>
                                        <p:tgtEl>
                                          <p:spTgt spid="26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720"/>
                                        </p:tgtEl>
                                        <p:attrNameLst>
                                          <p:attrName>style.visibility</p:attrName>
                                        </p:attrNameLst>
                                      </p:cBhvr>
                                      <p:to>
                                        <p:strVal val="visible"/>
                                      </p:to>
                                    </p:set>
                                    <p:animEffect transition="in" filter="fade">
                                      <p:cBhvr>
                                        <p:cTn id="122" dur="500"/>
                                        <p:tgtEl>
                                          <p:spTgt spid="272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721"/>
                                        </p:tgtEl>
                                        <p:attrNameLst>
                                          <p:attrName>style.visibility</p:attrName>
                                        </p:attrNameLst>
                                      </p:cBhvr>
                                      <p:to>
                                        <p:strVal val="visible"/>
                                      </p:to>
                                    </p:set>
                                    <p:animEffect transition="in" filter="fade">
                                      <p:cBhvr>
                                        <p:cTn id="125" dur="500"/>
                                        <p:tgtEl>
                                          <p:spTgt spid="272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722"/>
                                        </p:tgtEl>
                                        <p:attrNameLst>
                                          <p:attrName>style.visibility</p:attrName>
                                        </p:attrNameLst>
                                      </p:cBhvr>
                                      <p:to>
                                        <p:strVal val="visible"/>
                                      </p:to>
                                    </p:set>
                                    <p:animEffect transition="in" filter="fade">
                                      <p:cBhvr>
                                        <p:cTn id="128" dur="500"/>
                                        <p:tgtEl>
                                          <p:spTgt spid="272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723"/>
                                        </p:tgtEl>
                                        <p:attrNameLst>
                                          <p:attrName>style.visibility</p:attrName>
                                        </p:attrNameLst>
                                      </p:cBhvr>
                                      <p:to>
                                        <p:strVal val="visible"/>
                                      </p:to>
                                    </p:set>
                                    <p:animEffect transition="in" filter="fade">
                                      <p:cBhvr>
                                        <p:cTn id="131" dur="500"/>
                                        <p:tgtEl>
                                          <p:spTgt spid="272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724"/>
                                        </p:tgtEl>
                                        <p:attrNameLst>
                                          <p:attrName>style.visibility</p:attrName>
                                        </p:attrNameLst>
                                      </p:cBhvr>
                                      <p:to>
                                        <p:strVal val="visible"/>
                                      </p:to>
                                    </p:set>
                                    <p:animEffect transition="in" filter="fade">
                                      <p:cBhvr>
                                        <p:cTn id="134" dur="500"/>
                                        <p:tgtEl>
                                          <p:spTgt spid="272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725"/>
                                        </p:tgtEl>
                                        <p:attrNameLst>
                                          <p:attrName>style.visibility</p:attrName>
                                        </p:attrNameLst>
                                      </p:cBhvr>
                                      <p:to>
                                        <p:strVal val="visible"/>
                                      </p:to>
                                    </p:set>
                                    <p:animEffect transition="in" filter="fade">
                                      <p:cBhvr>
                                        <p:cTn id="137" dur="500"/>
                                        <p:tgtEl>
                                          <p:spTgt spid="272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2726"/>
                                        </p:tgtEl>
                                        <p:attrNameLst>
                                          <p:attrName>style.visibility</p:attrName>
                                        </p:attrNameLst>
                                      </p:cBhvr>
                                      <p:to>
                                        <p:strVal val="visible"/>
                                      </p:to>
                                    </p:set>
                                    <p:animEffect transition="in" filter="fade">
                                      <p:cBhvr>
                                        <p:cTn id="140" dur="500"/>
                                        <p:tgtEl>
                                          <p:spTgt spid="272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727"/>
                                        </p:tgtEl>
                                        <p:attrNameLst>
                                          <p:attrName>style.visibility</p:attrName>
                                        </p:attrNameLst>
                                      </p:cBhvr>
                                      <p:to>
                                        <p:strVal val="visible"/>
                                      </p:to>
                                    </p:set>
                                    <p:animEffect transition="in" filter="fade">
                                      <p:cBhvr>
                                        <p:cTn id="143" dur="500"/>
                                        <p:tgtEl>
                                          <p:spTgt spid="2727"/>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728"/>
                                        </p:tgtEl>
                                        <p:attrNameLst>
                                          <p:attrName>style.visibility</p:attrName>
                                        </p:attrNameLst>
                                      </p:cBhvr>
                                      <p:to>
                                        <p:strVal val="visible"/>
                                      </p:to>
                                    </p:set>
                                    <p:animEffect transition="in" filter="fade">
                                      <p:cBhvr>
                                        <p:cTn id="146" dur="500"/>
                                        <p:tgtEl>
                                          <p:spTgt spid="272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730"/>
                                        </p:tgtEl>
                                        <p:attrNameLst>
                                          <p:attrName>style.visibility</p:attrName>
                                        </p:attrNameLst>
                                      </p:cBhvr>
                                      <p:to>
                                        <p:strVal val="visible"/>
                                      </p:to>
                                    </p:set>
                                    <p:animEffect transition="in" filter="fade">
                                      <p:cBhvr>
                                        <p:cTn id="149" dur="500"/>
                                        <p:tgtEl>
                                          <p:spTgt spid="273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731"/>
                                        </p:tgtEl>
                                        <p:attrNameLst>
                                          <p:attrName>style.visibility</p:attrName>
                                        </p:attrNameLst>
                                      </p:cBhvr>
                                      <p:to>
                                        <p:strVal val="visible"/>
                                      </p:to>
                                    </p:set>
                                    <p:animEffect transition="in" filter="fade">
                                      <p:cBhvr>
                                        <p:cTn id="152" dur="500"/>
                                        <p:tgtEl>
                                          <p:spTgt spid="273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732"/>
                                        </p:tgtEl>
                                        <p:attrNameLst>
                                          <p:attrName>style.visibility</p:attrName>
                                        </p:attrNameLst>
                                      </p:cBhvr>
                                      <p:to>
                                        <p:strVal val="visible"/>
                                      </p:to>
                                    </p:set>
                                    <p:animEffect transition="in" filter="fade">
                                      <p:cBhvr>
                                        <p:cTn id="155" dur="500"/>
                                        <p:tgtEl>
                                          <p:spTgt spid="273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733"/>
                                        </p:tgtEl>
                                        <p:attrNameLst>
                                          <p:attrName>style.visibility</p:attrName>
                                        </p:attrNameLst>
                                      </p:cBhvr>
                                      <p:to>
                                        <p:strVal val="visible"/>
                                      </p:to>
                                    </p:set>
                                    <p:animEffect transition="in" filter="fade">
                                      <p:cBhvr>
                                        <p:cTn id="158" dur="500"/>
                                        <p:tgtEl>
                                          <p:spTgt spid="273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34"/>
                                        </p:tgtEl>
                                        <p:attrNameLst>
                                          <p:attrName>style.visibility</p:attrName>
                                        </p:attrNameLst>
                                      </p:cBhvr>
                                      <p:to>
                                        <p:strVal val="visible"/>
                                      </p:to>
                                    </p:set>
                                    <p:animEffect transition="in" filter="fade">
                                      <p:cBhvr>
                                        <p:cTn id="161" dur="500"/>
                                        <p:tgtEl>
                                          <p:spTgt spid="273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735"/>
                                        </p:tgtEl>
                                        <p:attrNameLst>
                                          <p:attrName>style.visibility</p:attrName>
                                        </p:attrNameLst>
                                      </p:cBhvr>
                                      <p:to>
                                        <p:strVal val="visible"/>
                                      </p:to>
                                    </p:set>
                                    <p:animEffect transition="in" filter="fade">
                                      <p:cBhvr>
                                        <p:cTn id="164" dur="500"/>
                                        <p:tgtEl>
                                          <p:spTgt spid="273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736"/>
                                        </p:tgtEl>
                                        <p:attrNameLst>
                                          <p:attrName>style.visibility</p:attrName>
                                        </p:attrNameLst>
                                      </p:cBhvr>
                                      <p:to>
                                        <p:strVal val="visible"/>
                                      </p:to>
                                    </p:set>
                                    <p:animEffect transition="in" filter="fade">
                                      <p:cBhvr>
                                        <p:cTn id="167" dur="500"/>
                                        <p:tgtEl>
                                          <p:spTgt spid="273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737"/>
                                        </p:tgtEl>
                                        <p:attrNameLst>
                                          <p:attrName>style.visibility</p:attrName>
                                        </p:attrNameLst>
                                      </p:cBhvr>
                                      <p:to>
                                        <p:strVal val="visible"/>
                                      </p:to>
                                    </p:set>
                                    <p:animEffect transition="in" filter="fade">
                                      <p:cBhvr>
                                        <p:cTn id="170" dur="500"/>
                                        <p:tgtEl>
                                          <p:spTgt spid="2737"/>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738"/>
                                        </p:tgtEl>
                                        <p:attrNameLst>
                                          <p:attrName>style.visibility</p:attrName>
                                        </p:attrNameLst>
                                      </p:cBhvr>
                                      <p:to>
                                        <p:strVal val="visible"/>
                                      </p:to>
                                    </p:set>
                                    <p:animEffect transition="in" filter="fade">
                                      <p:cBhvr>
                                        <p:cTn id="173" dur="500"/>
                                        <p:tgtEl>
                                          <p:spTgt spid="273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739"/>
                                        </p:tgtEl>
                                        <p:attrNameLst>
                                          <p:attrName>style.visibility</p:attrName>
                                        </p:attrNameLst>
                                      </p:cBhvr>
                                      <p:to>
                                        <p:strVal val="visible"/>
                                      </p:to>
                                    </p:set>
                                    <p:animEffect transition="in" filter="fade">
                                      <p:cBhvr>
                                        <p:cTn id="176" dur="500"/>
                                        <p:tgtEl>
                                          <p:spTgt spid="273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743"/>
                                        </p:tgtEl>
                                        <p:attrNameLst>
                                          <p:attrName>style.visibility</p:attrName>
                                        </p:attrNameLst>
                                      </p:cBhvr>
                                      <p:to>
                                        <p:strVal val="visible"/>
                                      </p:to>
                                    </p:set>
                                    <p:animEffect transition="in" filter="fade">
                                      <p:cBhvr>
                                        <p:cTn id="179" dur="500"/>
                                        <p:tgtEl>
                                          <p:spTgt spid="274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64"/>
                                        </p:tgtEl>
                                        <p:attrNameLst>
                                          <p:attrName>style.visibility</p:attrName>
                                        </p:attrNameLst>
                                      </p:cBhvr>
                                      <p:to>
                                        <p:strVal val="visible"/>
                                      </p:to>
                                    </p:set>
                                    <p:animEffect transition="in" filter="fade">
                                      <p:cBhvr>
                                        <p:cTn id="182" dur="500"/>
                                        <p:tgtEl>
                                          <p:spTgt spid="6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65"/>
                                        </p:tgtEl>
                                        <p:attrNameLst>
                                          <p:attrName>style.visibility</p:attrName>
                                        </p:attrNameLst>
                                      </p:cBhvr>
                                      <p:to>
                                        <p:strVal val="visible"/>
                                      </p:to>
                                    </p:set>
                                    <p:animEffect transition="in" filter="fade">
                                      <p:cBhvr>
                                        <p:cTn id="185" dur="500"/>
                                        <p:tgtEl>
                                          <p:spTgt spid="6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66"/>
                                        </p:tgtEl>
                                        <p:attrNameLst>
                                          <p:attrName>style.visibility</p:attrName>
                                        </p:attrNameLst>
                                      </p:cBhvr>
                                      <p:to>
                                        <p:strVal val="visible"/>
                                      </p:to>
                                    </p:set>
                                    <p:animEffect transition="in" filter="fade">
                                      <p:cBhvr>
                                        <p:cTn id="188" dur="500"/>
                                        <p:tgtEl>
                                          <p:spTgt spid="6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68"/>
                                        </p:tgtEl>
                                        <p:attrNameLst>
                                          <p:attrName>style.visibility</p:attrName>
                                        </p:attrNameLst>
                                      </p:cBhvr>
                                      <p:to>
                                        <p:strVal val="visible"/>
                                      </p:to>
                                    </p:set>
                                    <p:animEffect transition="in" filter="fade">
                                      <p:cBhvr>
                                        <p:cTn id="191" dur="500"/>
                                        <p:tgtEl>
                                          <p:spTgt spid="6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69"/>
                                        </p:tgtEl>
                                        <p:attrNameLst>
                                          <p:attrName>style.visibility</p:attrName>
                                        </p:attrNameLst>
                                      </p:cBhvr>
                                      <p:to>
                                        <p:strVal val="visible"/>
                                      </p:to>
                                    </p:set>
                                    <p:animEffect transition="in" filter="fade">
                                      <p:cBhvr>
                                        <p:cTn id="194" dur="500"/>
                                        <p:tgtEl>
                                          <p:spTgt spid="6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0"/>
                                        </p:tgtEl>
                                        <p:attrNameLst>
                                          <p:attrName>style.visibility</p:attrName>
                                        </p:attrNameLst>
                                      </p:cBhvr>
                                      <p:to>
                                        <p:strVal val="visible"/>
                                      </p:to>
                                    </p:set>
                                    <p:animEffect transition="in" filter="fade">
                                      <p:cBhvr>
                                        <p:cTn id="197" dur="500"/>
                                        <p:tgtEl>
                                          <p:spTgt spid="70"/>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71"/>
                                        </p:tgtEl>
                                        <p:attrNameLst>
                                          <p:attrName>style.visibility</p:attrName>
                                        </p:attrNameLst>
                                      </p:cBhvr>
                                      <p:to>
                                        <p:strVal val="visible"/>
                                      </p:to>
                                    </p:set>
                                    <p:animEffect transition="in" filter="fade">
                                      <p:cBhvr>
                                        <p:cTn id="20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2688" grpId="0"/>
      <p:bldP spid="2689" grpId="0"/>
      <p:bldP spid="2747" grpId="0" animBg="1"/>
      <p:bldP spid="2749" grpId="0" animBg="1"/>
      <p:bldP spid="2751" grpId="0" animBg="1"/>
      <p:bldP spid="2706" grpId="0" animBg="1"/>
      <p:bldP spid="2707" grpId="0" animBg="1"/>
      <p:bldP spid="2708" grpId="0"/>
      <p:bldP spid="2709" grpId="0"/>
      <p:bldP spid="2710" grpId="0"/>
      <p:bldP spid="2711" grpId="0"/>
      <p:bldP spid="256" grpId="0"/>
      <p:bldP spid="257" grpId="0"/>
      <p:bldP spid="259" grpId="0"/>
      <p:bldP spid="262" grpId="0"/>
      <p:bldP spid="263" grpId="0"/>
      <p:bldP spid="264" grpId="0"/>
      <p:bldP spid="277" grpId="0"/>
      <p:bldP spid="278" grpId="0"/>
      <p:bldP spid="279" grpId="0"/>
      <p:bldP spid="280" grpId="0"/>
      <p:bldP spid="281" grpId="0"/>
      <p:bldP spid="283" grpId="0"/>
      <p:bldP spid="284" grpId="0"/>
      <p:bldP spid="287" grpId="0"/>
      <p:bldP spid="2720" grpId="0"/>
      <p:bldP spid="2721" grpId="0" animBg="1"/>
      <p:bldP spid="2722" grpId="0" animBg="1"/>
      <p:bldP spid="2723" grpId="0" animBg="1"/>
      <p:bldP spid="2724" grpId="0" animBg="1"/>
      <p:bldP spid="2725" grpId="0" animBg="1"/>
      <p:bldP spid="2726" grpId="0" animBg="1"/>
      <p:bldP spid="2727" grpId="0" animBg="1"/>
      <p:bldP spid="2728" grpId="0" animBg="1"/>
      <p:bldP spid="2729" grpId="0" animBg="1"/>
      <p:bldP spid="2730" grpId="0" animBg="1"/>
      <p:bldP spid="2731" grpId="0" animBg="1"/>
      <p:bldP spid="2732" grpId="0" animBg="1"/>
      <p:bldP spid="2733" grpId="0" animBg="1"/>
      <p:bldP spid="2734" grpId="0" animBg="1"/>
      <p:bldP spid="2735" grpId="0" animBg="1"/>
      <p:bldP spid="2736" grpId="0" animBg="1"/>
      <p:bldP spid="2737" grpId="0" animBg="1"/>
      <p:bldP spid="2738" grpId="0" animBg="1"/>
      <p:bldP spid="2739" grpId="0" animBg="1"/>
      <p:bldP spid="2740" grpId="0" animBg="1"/>
      <p:bldP spid="2741" grpId="0" animBg="1"/>
      <p:bldP spid="2742" grpId="0" animBg="1"/>
      <p:bldP spid="2743" grpId="0" animBg="1"/>
      <p:bldP spid="64" grpId="0" animBg="1"/>
      <p:bldP spid="65" grpId="0" animBg="1"/>
      <p:bldP spid="66" grpId="0" animBg="1"/>
      <p:bldP spid="68" grpId="0" animBg="1"/>
      <p:bldP spid="69" grpId="0" animBg="1"/>
      <p:bldP spid="70" grpId="0" animBg="1"/>
      <p:bldP spid="7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2756" name="Rectangle 68"/>
          <p:cNvSpPr>
            <a:spLocks noChangeArrowheads="1"/>
          </p:cNvSpPr>
          <p:nvPr/>
        </p:nvSpPr>
        <p:spPr bwMode="auto">
          <a:xfrm>
            <a:off x="2322513" y="2887663"/>
            <a:ext cx="3602037" cy="2365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7" name="Rectangle 69"/>
          <p:cNvSpPr>
            <a:spLocks noChangeArrowheads="1"/>
          </p:cNvSpPr>
          <p:nvPr/>
        </p:nvSpPr>
        <p:spPr bwMode="auto">
          <a:xfrm>
            <a:off x="1423988" y="4989513"/>
            <a:ext cx="62960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8" name="Rectangle 70"/>
          <p:cNvSpPr>
            <a:spLocks noChangeArrowheads="1"/>
          </p:cNvSpPr>
          <p:nvPr/>
        </p:nvSpPr>
        <p:spPr bwMode="auto">
          <a:xfrm>
            <a:off x="1463675" y="1752600"/>
            <a:ext cx="4510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Step 1:  Determine what the current account balance equals.  </a:t>
            </a:r>
            <a:endParaRPr lang="en-US" dirty="0" smtClean="0">
              <a:solidFill>
                <a:prstClr val="black"/>
              </a:solidFill>
              <a:cs typeface="+mn-cs"/>
            </a:endParaRPr>
          </a:p>
        </p:txBody>
      </p:sp>
      <p:sp>
        <p:nvSpPr>
          <p:cNvPr id="2759" name="Rectangle 71"/>
          <p:cNvSpPr>
            <a:spLocks noChangeArrowheads="1"/>
          </p:cNvSpPr>
          <p:nvPr/>
        </p:nvSpPr>
        <p:spPr bwMode="auto">
          <a:xfrm>
            <a:off x="4249738" y="3135313"/>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Unadjusted</a:t>
            </a:r>
            <a:endParaRPr lang="en-US" dirty="0" smtClean="0">
              <a:solidFill>
                <a:prstClr val="black"/>
              </a:solidFill>
              <a:cs typeface="+mn-cs"/>
            </a:endParaRPr>
          </a:p>
        </p:txBody>
      </p:sp>
      <p:sp>
        <p:nvSpPr>
          <p:cNvPr id="2760" name="Rectangle 72"/>
          <p:cNvSpPr>
            <a:spLocks noChangeArrowheads="1"/>
          </p:cNvSpPr>
          <p:nvPr/>
        </p:nvSpPr>
        <p:spPr bwMode="auto">
          <a:xfrm>
            <a:off x="5651500" y="3135313"/>
            <a:ext cx="93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a:t>
            </a:r>
            <a:endParaRPr lang="en-US" dirty="0" smtClean="0">
              <a:solidFill>
                <a:prstClr val="black"/>
              </a:solidFill>
              <a:cs typeface="+mn-cs"/>
            </a:endParaRPr>
          </a:p>
        </p:txBody>
      </p:sp>
      <p:sp>
        <p:nvSpPr>
          <p:cNvPr id="2761" name="Rectangle 73"/>
          <p:cNvSpPr>
            <a:spLocks noChangeArrowheads="1"/>
          </p:cNvSpPr>
          <p:nvPr/>
        </p:nvSpPr>
        <p:spPr bwMode="auto">
          <a:xfrm>
            <a:off x="4249738" y="3340100"/>
            <a:ext cx="8778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Adjustment</a:t>
            </a:r>
            <a:endParaRPr lang="en-US" dirty="0" smtClean="0">
              <a:solidFill>
                <a:prstClr val="black"/>
              </a:solidFill>
              <a:cs typeface="+mn-cs"/>
            </a:endParaRPr>
          </a:p>
        </p:txBody>
      </p:sp>
      <p:sp>
        <p:nvSpPr>
          <p:cNvPr id="2762" name="Rectangle 74"/>
          <p:cNvSpPr>
            <a:spLocks noChangeArrowheads="1"/>
          </p:cNvSpPr>
          <p:nvPr/>
        </p:nvSpPr>
        <p:spPr bwMode="auto">
          <a:xfrm>
            <a:off x="5561013" y="3340100"/>
            <a:ext cx="1857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48</a:t>
            </a:r>
            <a:endParaRPr lang="en-US" dirty="0" smtClean="0">
              <a:solidFill>
                <a:prstClr val="black"/>
              </a:solidFill>
              <a:cs typeface="+mn-cs"/>
            </a:endParaRPr>
          </a:p>
        </p:txBody>
      </p:sp>
      <p:sp>
        <p:nvSpPr>
          <p:cNvPr id="2763" name="Rectangle 75"/>
          <p:cNvSpPr>
            <a:spLocks noChangeArrowheads="1"/>
          </p:cNvSpPr>
          <p:nvPr/>
        </p:nvSpPr>
        <p:spPr bwMode="auto">
          <a:xfrm>
            <a:off x="4249738" y="3557588"/>
            <a:ext cx="7064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Adjusted</a:t>
            </a:r>
            <a:endParaRPr lang="en-US" dirty="0" smtClean="0">
              <a:solidFill>
                <a:prstClr val="black"/>
              </a:solidFill>
              <a:cs typeface="+mn-cs"/>
            </a:endParaRPr>
          </a:p>
        </p:txBody>
      </p:sp>
      <p:sp>
        <p:nvSpPr>
          <p:cNvPr id="2764" name="Rectangle 76"/>
          <p:cNvSpPr>
            <a:spLocks noChangeArrowheads="1"/>
          </p:cNvSpPr>
          <p:nvPr/>
        </p:nvSpPr>
        <p:spPr bwMode="auto">
          <a:xfrm>
            <a:off x="5561013" y="355758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52</a:t>
            </a:r>
            <a:endParaRPr lang="en-US" dirty="0" smtClean="0">
              <a:solidFill>
                <a:prstClr val="black"/>
              </a:solidFill>
              <a:cs typeface="+mn-cs"/>
            </a:endParaRPr>
          </a:p>
        </p:txBody>
      </p:sp>
      <p:sp>
        <p:nvSpPr>
          <p:cNvPr id="2765" name="Rectangle 77"/>
          <p:cNvSpPr>
            <a:spLocks noChangeArrowheads="1"/>
          </p:cNvSpPr>
          <p:nvPr/>
        </p:nvSpPr>
        <p:spPr bwMode="auto">
          <a:xfrm>
            <a:off x="1463675" y="3886200"/>
            <a:ext cx="4973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Step 2:  Determine what the current account balance SHOULD BE.  </a:t>
            </a:r>
            <a:endParaRPr lang="en-US" dirty="0" smtClean="0">
              <a:solidFill>
                <a:prstClr val="black"/>
              </a:solidFill>
              <a:cs typeface="+mn-cs"/>
            </a:endParaRPr>
          </a:p>
        </p:txBody>
      </p:sp>
      <p:sp>
        <p:nvSpPr>
          <p:cNvPr id="2766" name="Rectangle 78"/>
          <p:cNvSpPr>
            <a:spLocks noChangeArrowheads="1"/>
          </p:cNvSpPr>
          <p:nvPr/>
        </p:nvSpPr>
        <p:spPr bwMode="auto">
          <a:xfrm>
            <a:off x="1463675" y="4175125"/>
            <a:ext cx="5475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balance should be 2% of Accounts Receivable.  $2,600 x .02 = $52.</a:t>
            </a:r>
            <a:endParaRPr lang="en-US" dirty="0" smtClean="0">
              <a:solidFill>
                <a:prstClr val="black"/>
              </a:solidFill>
              <a:cs typeface="+mn-cs"/>
            </a:endParaRPr>
          </a:p>
        </p:txBody>
      </p:sp>
      <p:sp>
        <p:nvSpPr>
          <p:cNvPr id="2767" name="Rectangle 79"/>
          <p:cNvSpPr>
            <a:spLocks noChangeArrowheads="1"/>
          </p:cNvSpPr>
          <p:nvPr/>
        </p:nvSpPr>
        <p:spPr bwMode="auto">
          <a:xfrm>
            <a:off x="1463675" y="4587875"/>
            <a:ext cx="440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Step 3:  Make an adjusting entry to get from step 1 to step 2.</a:t>
            </a:r>
            <a:endParaRPr lang="en-US" dirty="0" smtClean="0">
              <a:solidFill>
                <a:prstClr val="black"/>
              </a:solidFill>
              <a:cs typeface="+mn-cs"/>
            </a:endParaRPr>
          </a:p>
        </p:txBody>
      </p:sp>
      <p:sp>
        <p:nvSpPr>
          <p:cNvPr id="2768" name="Rectangle 80"/>
          <p:cNvSpPr>
            <a:spLocks noChangeArrowheads="1"/>
          </p:cNvSpPr>
          <p:nvPr/>
        </p:nvSpPr>
        <p:spPr bwMode="auto">
          <a:xfrm>
            <a:off x="1706563" y="5010150"/>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2769" name="Rectangle 81"/>
          <p:cNvSpPr>
            <a:spLocks noChangeArrowheads="1"/>
          </p:cNvSpPr>
          <p:nvPr/>
        </p:nvSpPr>
        <p:spPr bwMode="auto">
          <a:xfrm>
            <a:off x="6165850" y="50101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770" name="Rectangle 82"/>
          <p:cNvSpPr>
            <a:spLocks noChangeArrowheads="1"/>
          </p:cNvSpPr>
          <p:nvPr/>
        </p:nvSpPr>
        <p:spPr bwMode="auto">
          <a:xfrm>
            <a:off x="7034213" y="5010150"/>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771" name="Rectangle 83"/>
          <p:cNvSpPr>
            <a:spLocks noChangeArrowheads="1"/>
          </p:cNvSpPr>
          <p:nvPr/>
        </p:nvSpPr>
        <p:spPr bwMode="auto">
          <a:xfrm>
            <a:off x="1604963" y="52371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2772" name="Rectangle 84"/>
          <p:cNvSpPr>
            <a:spLocks noChangeArrowheads="1"/>
          </p:cNvSpPr>
          <p:nvPr/>
        </p:nvSpPr>
        <p:spPr bwMode="auto">
          <a:xfrm>
            <a:off x="2413000" y="5237163"/>
            <a:ext cx="150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Bad Debts Expense</a:t>
            </a:r>
            <a:endParaRPr lang="en-US" dirty="0" smtClean="0">
              <a:solidFill>
                <a:prstClr val="black"/>
              </a:solidFill>
              <a:cs typeface="+mn-cs"/>
            </a:endParaRPr>
          </a:p>
        </p:txBody>
      </p:sp>
      <p:sp>
        <p:nvSpPr>
          <p:cNvPr id="2773" name="Rectangle 85"/>
          <p:cNvSpPr>
            <a:spLocks noChangeArrowheads="1"/>
          </p:cNvSpPr>
          <p:nvPr/>
        </p:nvSpPr>
        <p:spPr bwMode="auto">
          <a:xfrm>
            <a:off x="6550025" y="5237163"/>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48</a:t>
            </a:r>
            <a:endParaRPr lang="en-US" dirty="0" smtClean="0">
              <a:solidFill>
                <a:prstClr val="black"/>
              </a:solidFill>
              <a:cs typeface="+mn-cs"/>
            </a:endParaRPr>
          </a:p>
        </p:txBody>
      </p:sp>
      <p:sp>
        <p:nvSpPr>
          <p:cNvPr id="2774" name="Rectangle 86"/>
          <p:cNvSpPr>
            <a:spLocks noChangeArrowheads="1"/>
          </p:cNvSpPr>
          <p:nvPr/>
        </p:nvSpPr>
        <p:spPr bwMode="auto">
          <a:xfrm>
            <a:off x="2635250" y="5443538"/>
            <a:ext cx="24018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Allowance for Doubtful Accounts</a:t>
            </a:r>
            <a:endParaRPr lang="en-US" dirty="0" smtClean="0">
              <a:solidFill>
                <a:prstClr val="black"/>
              </a:solidFill>
              <a:cs typeface="+mn-cs"/>
            </a:endParaRPr>
          </a:p>
        </p:txBody>
      </p:sp>
      <p:sp>
        <p:nvSpPr>
          <p:cNvPr id="2775" name="Rectangle 87"/>
          <p:cNvSpPr>
            <a:spLocks noChangeArrowheads="1"/>
          </p:cNvSpPr>
          <p:nvPr/>
        </p:nvSpPr>
        <p:spPr bwMode="auto">
          <a:xfrm>
            <a:off x="7446963" y="5443538"/>
            <a:ext cx="1857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48</a:t>
            </a:r>
            <a:endParaRPr lang="en-US" dirty="0">
              <a:solidFill>
                <a:prstClr val="black"/>
              </a:solidFill>
              <a:cs typeface="+mn-cs"/>
            </a:endParaRPr>
          </a:p>
        </p:txBody>
      </p:sp>
      <p:sp>
        <p:nvSpPr>
          <p:cNvPr id="2776" name="Rectangle 88"/>
          <p:cNvSpPr>
            <a:spLocks noChangeArrowheads="1"/>
          </p:cNvSpPr>
          <p:nvPr/>
        </p:nvSpPr>
        <p:spPr bwMode="auto">
          <a:xfrm>
            <a:off x="1463675" y="2073275"/>
            <a:ext cx="6446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When the estimate is based on receivables, the Balance Sheet Approach, the account is </a:t>
            </a:r>
            <a:endParaRPr lang="en-US" dirty="0" smtClean="0">
              <a:solidFill>
                <a:prstClr val="black"/>
              </a:solidFill>
              <a:cs typeface="+mn-cs"/>
            </a:endParaRPr>
          </a:p>
        </p:txBody>
      </p:sp>
      <p:sp>
        <p:nvSpPr>
          <p:cNvPr id="2777" name="Rectangle 89"/>
          <p:cNvSpPr>
            <a:spLocks noChangeArrowheads="1"/>
          </p:cNvSpPr>
          <p:nvPr/>
        </p:nvSpPr>
        <p:spPr bwMode="auto">
          <a:xfrm>
            <a:off x="1463675" y="2268538"/>
            <a:ext cx="6335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Balance sheet portion of the adjusting entry, Allowance for Doubtful Accounts.  The </a:t>
            </a:r>
            <a:endParaRPr lang="en-US" dirty="0" smtClean="0">
              <a:solidFill>
                <a:prstClr val="black"/>
              </a:solidFill>
              <a:cs typeface="+mn-cs"/>
            </a:endParaRPr>
          </a:p>
        </p:txBody>
      </p:sp>
      <p:sp>
        <p:nvSpPr>
          <p:cNvPr id="2778" name="Rectangle 90"/>
          <p:cNvSpPr>
            <a:spLocks noChangeArrowheads="1"/>
          </p:cNvSpPr>
          <p:nvPr/>
        </p:nvSpPr>
        <p:spPr bwMode="auto">
          <a:xfrm>
            <a:off x="1463675" y="2474913"/>
            <a:ext cx="2424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existing balance is a credit of $4.</a:t>
            </a:r>
            <a:endParaRPr lang="en-US" dirty="0" smtClean="0">
              <a:solidFill>
                <a:prstClr val="black"/>
              </a:solidFill>
              <a:cs typeface="+mn-cs"/>
            </a:endParaRPr>
          </a:p>
        </p:txBody>
      </p:sp>
      <p:sp>
        <p:nvSpPr>
          <p:cNvPr id="2779" name="Rectangle 91"/>
          <p:cNvSpPr>
            <a:spLocks noChangeArrowheads="1"/>
          </p:cNvSpPr>
          <p:nvPr/>
        </p:nvSpPr>
        <p:spPr bwMode="auto">
          <a:xfrm>
            <a:off x="2857500" y="2908300"/>
            <a:ext cx="2633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Allowance for Doubtful Accounts</a:t>
            </a:r>
            <a:endParaRPr lang="en-US" dirty="0" smtClean="0">
              <a:solidFill>
                <a:prstClr val="black"/>
              </a:solidFill>
              <a:cs typeface="+mn-cs"/>
            </a:endParaRPr>
          </a:p>
        </p:txBody>
      </p:sp>
      <p:sp>
        <p:nvSpPr>
          <p:cNvPr id="2780" name="Rectangle 92"/>
          <p:cNvSpPr>
            <a:spLocks noChangeArrowheads="1"/>
          </p:cNvSpPr>
          <p:nvPr/>
        </p:nvSpPr>
        <p:spPr bwMode="auto">
          <a:xfrm>
            <a:off x="3532188" y="501015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781" name="Rectangle 93"/>
          <p:cNvSpPr>
            <a:spLocks noChangeArrowheads="1"/>
          </p:cNvSpPr>
          <p:nvPr/>
        </p:nvSpPr>
        <p:spPr bwMode="auto">
          <a:xfrm>
            <a:off x="1463675" y="630238"/>
            <a:ext cx="5983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2.  (a) Estimate the balance of the Allowance for Doubtful Accounts assuming the </a:t>
            </a:r>
            <a:endParaRPr lang="en-US" dirty="0" smtClean="0">
              <a:solidFill>
                <a:prstClr val="black"/>
              </a:solidFill>
              <a:cs typeface="+mn-cs"/>
            </a:endParaRPr>
          </a:p>
        </p:txBody>
      </p:sp>
      <p:sp>
        <p:nvSpPr>
          <p:cNvPr id="2782" name="Rectangle 94"/>
          <p:cNvSpPr>
            <a:spLocks noChangeArrowheads="1"/>
          </p:cNvSpPr>
          <p:nvPr/>
        </p:nvSpPr>
        <p:spPr bwMode="auto">
          <a:xfrm>
            <a:off x="1463675" y="825500"/>
            <a:ext cx="6367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company uses 2% of total accounts receivable to estimate uncollectibles, instead of the </a:t>
            </a:r>
            <a:endParaRPr lang="en-US" dirty="0" smtClean="0">
              <a:solidFill>
                <a:prstClr val="black"/>
              </a:solidFill>
              <a:cs typeface="+mn-cs"/>
            </a:endParaRPr>
          </a:p>
        </p:txBody>
      </p:sp>
      <p:sp>
        <p:nvSpPr>
          <p:cNvPr id="2783" name="Rectangle 95"/>
          <p:cNvSpPr>
            <a:spLocks noChangeArrowheads="1"/>
          </p:cNvSpPr>
          <p:nvPr/>
        </p:nvSpPr>
        <p:spPr bwMode="auto">
          <a:xfrm>
            <a:off x="1463675" y="1031875"/>
            <a:ext cx="6346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aging of receivables method in number 1. (b) Prepare the adjusting entry to record Bad </a:t>
            </a:r>
            <a:endParaRPr lang="en-US" dirty="0" smtClean="0">
              <a:solidFill>
                <a:prstClr val="black"/>
              </a:solidFill>
              <a:cs typeface="+mn-cs"/>
            </a:endParaRPr>
          </a:p>
        </p:txBody>
      </p:sp>
      <p:sp>
        <p:nvSpPr>
          <p:cNvPr id="2784" name="Rectangle 96"/>
          <p:cNvSpPr>
            <a:spLocks noChangeArrowheads="1"/>
          </p:cNvSpPr>
          <p:nvPr/>
        </p:nvSpPr>
        <p:spPr bwMode="auto">
          <a:xfrm>
            <a:off x="1463675" y="1238250"/>
            <a:ext cx="6245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Debts Expense using the estimate from part a. Assume the unadjusted balance in the </a:t>
            </a:r>
            <a:endParaRPr lang="en-US" dirty="0" smtClean="0">
              <a:solidFill>
                <a:prstClr val="black"/>
              </a:solidFill>
              <a:cs typeface="+mn-cs"/>
            </a:endParaRPr>
          </a:p>
        </p:txBody>
      </p:sp>
      <p:sp>
        <p:nvSpPr>
          <p:cNvPr id="2785" name="Rectangle 97"/>
          <p:cNvSpPr>
            <a:spLocks noChangeArrowheads="1"/>
          </p:cNvSpPr>
          <p:nvPr/>
        </p:nvSpPr>
        <p:spPr bwMode="auto">
          <a:xfrm>
            <a:off x="1463675" y="1444625"/>
            <a:ext cx="34337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Allowance for Doubtful Accounts is a $4 credit.</a:t>
            </a:r>
            <a:endParaRPr lang="en-US" dirty="0" smtClean="0">
              <a:solidFill>
                <a:prstClr val="black"/>
              </a:solidFill>
              <a:cs typeface="+mn-cs"/>
            </a:endParaRPr>
          </a:p>
        </p:txBody>
      </p:sp>
      <p:sp>
        <p:nvSpPr>
          <p:cNvPr id="2786" name="Rectangle 98"/>
          <p:cNvSpPr>
            <a:spLocks noChangeArrowheads="1"/>
          </p:cNvSpPr>
          <p:nvPr/>
        </p:nvSpPr>
        <p:spPr bwMode="auto">
          <a:xfrm>
            <a:off x="1414463" y="49799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7" name="Line 99"/>
          <p:cNvSpPr>
            <a:spLocks noChangeShapeType="1"/>
          </p:cNvSpPr>
          <p:nvPr/>
        </p:nvSpPr>
        <p:spPr bwMode="auto">
          <a:xfrm>
            <a:off x="2322513" y="5000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8" name="Rectangle 100"/>
          <p:cNvSpPr>
            <a:spLocks noChangeArrowheads="1"/>
          </p:cNvSpPr>
          <p:nvPr/>
        </p:nvSpPr>
        <p:spPr bwMode="auto">
          <a:xfrm>
            <a:off x="2322513" y="50006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9" name="Line 101"/>
          <p:cNvSpPr>
            <a:spLocks noChangeShapeType="1"/>
          </p:cNvSpPr>
          <p:nvPr/>
        </p:nvSpPr>
        <p:spPr bwMode="auto">
          <a:xfrm>
            <a:off x="5913438" y="5000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0" name="Rectangle 102"/>
          <p:cNvSpPr>
            <a:spLocks noChangeArrowheads="1"/>
          </p:cNvSpPr>
          <p:nvPr/>
        </p:nvSpPr>
        <p:spPr bwMode="auto">
          <a:xfrm>
            <a:off x="5913438" y="5000625"/>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1" name="Line 103"/>
          <p:cNvSpPr>
            <a:spLocks noChangeShapeType="1"/>
          </p:cNvSpPr>
          <p:nvPr/>
        </p:nvSpPr>
        <p:spPr bwMode="auto">
          <a:xfrm>
            <a:off x="6811963" y="5000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2" name="Rectangle 104"/>
          <p:cNvSpPr>
            <a:spLocks noChangeArrowheads="1"/>
          </p:cNvSpPr>
          <p:nvPr/>
        </p:nvSpPr>
        <p:spPr bwMode="auto">
          <a:xfrm>
            <a:off x="6811963" y="50006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3" name="Rectangle 105"/>
          <p:cNvSpPr>
            <a:spLocks noChangeArrowheads="1"/>
          </p:cNvSpPr>
          <p:nvPr/>
        </p:nvSpPr>
        <p:spPr bwMode="auto">
          <a:xfrm>
            <a:off x="7699375" y="500062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4" name="Rectangle 106"/>
          <p:cNvSpPr>
            <a:spLocks noChangeArrowheads="1"/>
          </p:cNvSpPr>
          <p:nvPr/>
        </p:nvSpPr>
        <p:spPr bwMode="auto">
          <a:xfrm>
            <a:off x="4108450" y="3124200"/>
            <a:ext cx="19050" cy="628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5" name="Line 107"/>
          <p:cNvSpPr>
            <a:spLocks noChangeShapeType="1"/>
          </p:cNvSpPr>
          <p:nvPr/>
        </p:nvSpPr>
        <p:spPr bwMode="auto">
          <a:xfrm>
            <a:off x="1423988" y="5227638"/>
            <a:ext cx="0" cy="61753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6" name="Rectangle 108"/>
          <p:cNvSpPr>
            <a:spLocks noChangeArrowheads="1"/>
          </p:cNvSpPr>
          <p:nvPr/>
        </p:nvSpPr>
        <p:spPr bwMode="auto">
          <a:xfrm>
            <a:off x="1423988" y="5227638"/>
            <a:ext cx="9525" cy="61753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7" name="Line 109"/>
          <p:cNvSpPr>
            <a:spLocks noChangeShapeType="1"/>
          </p:cNvSpPr>
          <p:nvPr/>
        </p:nvSpPr>
        <p:spPr bwMode="auto">
          <a:xfrm>
            <a:off x="2322513" y="5227638"/>
            <a:ext cx="0" cy="61753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8" name="Rectangle 110"/>
          <p:cNvSpPr>
            <a:spLocks noChangeArrowheads="1"/>
          </p:cNvSpPr>
          <p:nvPr/>
        </p:nvSpPr>
        <p:spPr bwMode="auto">
          <a:xfrm>
            <a:off x="2322513" y="5227638"/>
            <a:ext cx="9525" cy="61753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9" name="Line 111"/>
          <p:cNvSpPr>
            <a:spLocks noChangeShapeType="1"/>
          </p:cNvSpPr>
          <p:nvPr/>
        </p:nvSpPr>
        <p:spPr bwMode="auto">
          <a:xfrm>
            <a:off x="5913438" y="5227638"/>
            <a:ext cx="0" cy="61753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0" name="Rectangle 112"/>
          <p:cNvSpPr>
            <a:spLocks noChangeArrowheads="1"/>
          </p:cNvSpPr>
          <p:nvPr/>
        </p:nvSpPr>
        <p:spPr bwMode="auto">
          <a:xfrm>
            <a:off x="5913438" y="5227638"/>
            <a:ext cx="11112" cy="61753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1" name="Line 113"/>
          <p:cNvSpPr>
            <a:spLocks noChangeShapeType="1"/>
          </p:cNvSpPr>
          <p:nvPr/>
        </p:nvSpPr>
        <p:spPr bwMode="auto">
          <a:xfrm>
            <a:off x="6811963" y="5227638"/>
            <a:ext cx="0" cy="61753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2" name="Rectangle 114"/>
          <p:cNvSpPr>
            <a:spLocks noChangeArrowheads="1"/>
          </p:cNvSpPr>
          <p:nvPr/>
        </p:nvSpPr>
        <p:spPr bwMode="auto">
          <a:xfrm>
            <a:off x="6811963" y="5227638"/>
            <a:ext cx="9525" cy="61753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3" name="Line 115"/>
          <p:cNvSpPr>
            <a:spLocks noChangeShapeType="1"/>
          </p:cNvSpPr>
          <p:nvPr/>
        </p:nvSpPr>
        <p:spPr bwMode="auto">
          <a:xfrm>
            <a:off x="7710488" y="5227638"/>
            <a:ext cx="0" cy="61753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4" name="Rectangle 116"/>
          <p:cNvSpPr>
            <a:spLocks noChangeArrowheads="1"/>
          </p:cNvSpPr>
          <p:nvPr/>
        </p:nvSpPr>
        <p:spPr bwMode="auto">
          <a:xfrm>
            <a:off x="7710488" y="5227638"/>
            <a:ext cx="9525" cy="61753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5" name="Rectangle 117"/>
          <p:cNvSpPr>
            <a:spLocks noChangeArrowheads="1"/>
          </p:cNvSpPr>
          <p:nvPr/>
        </p:nvSpPr>
        <p:spPr bwMode="auto">
          <a:xfrm>
            <a:off x="2322513" y="2876550"/>
            <a:ext cx="36020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6" name="Rectangle 118"/>
          <p:cNvSpPr>
            <a:spLocks noChangeArrowheads="1"/>
          </p:cNvSpPr>
          <p:nvPr/>
        </p:nvSpPr>
        <p:spPr bwMode="auto">
          <a:xfrm>
            <a:off x="2322513" y="3103563"/>
            <a:ext cx="36020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7" name="Rectangle 119"/>
          <p:cNvSpPr>
            <a:spLocks noChangeArrowheads="1"/>
          </p:cNvSpPr>
          <p:nvPr/>
        </p:nvSpPr>
        <p:spPr bwMode="auto">
          <a:xfrm>
            <a:off x="2322513" y="3525838"/>
            <a:ext cx="36020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8" name="Rectangle 120"/>
          <p:cNvSpPr>
            <a:spLocks noChangeArrowheads="1"/>
          </p:cNvSpPr>
          <p:nvPr/>
        </p:nvSpPr>
        <p:spPr bwMode="auto">
          <a:xfrm>
            <a:off x="1433513" y="4979988"/>
            <a:ext cx="62865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9" name="Rectangle 121"/>
          <p:cNvSpPr>
            <a:spLocks noChangeArrowheads="1"/>
          </p:cNvSpPr>
          <p:nvPr/>
        </p:nvSpPr>
        <p:spPr bwMode="auto">
          <a:xfrm>
            <a:off x="1433513" y="5207000"/>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0" name="Line 122"/>
          <p:cNvSpPr>
            <a:spLocks noChangeShapeType="1"/>
          </p:cNvSpPr>
          <p:nvPr/>
        </p:nvSpPr>
        <p:spPr bwMode="auto">
          <a:xfrm>
            <a:off x="1433513" y="542290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1" name="Rectangle 123"/>
          <p:cNvSpPr>
            <a:spLocks noChangeArrowheads="1"/>
          </p:cNvSpPr>
          <p:nvPr/>
        </p:nvSpPr>
        <p:spPr bwMode="auto">
          <a:xfrm>
            <a:off x="1433513" y="5422900"/>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2" name="Line 124"/>
          <p:cNvSpPr>
            <a:spLocks noChangeShapeType="1"/>
          </p:cNvSpPr>
          <p:nvPr/>
        </p:nvSpPr>
        <p:spPr bwMode="auto">
          <a:xfrm>
            <a:off x="1433513" y="562927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3" name="Rectangle 125"/>
          <p:cNvSpPr>
            <a:spLocks noChangeArrowheads="1"/>
          </p:cNvSpPr>
          <p:nvPr/>
        </p:nvSpPr>
        <p:spPr bwMode="auto">
          <a:xfrm>
            <a:off x="1433513" y="5629275"/>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4" name="Line 126"/>
          <p:cNvSpPr>
            <a:spLocks noChangeShapeType="1"/>
          </p:cNvSpPr>
          <p:nvPr/>
        </p:nvSpPr>
        <p:spPr bwMode="auto">
          <a:xfrm>
            <a:off x="1433513" y="583565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5" name="Rectangle 127"/>
          <p:cNvSpPr>
            <a:spLocks noChangeArrowheads="1"/>
          </p:cNvSpPr>
          <p:nvPr/>
        </p:nvSpPr>
        <p:spPr bwMode="auto">
          <a:xfrm>
            <a:off x="1433513" y="5835650"/>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P2</a:t>
            </a:r>
            <a:endParaRPr lang="en-US" sz="1400" dirty="0">
              <a:solidFill>
                <a:schemeClr val="bg1"/>
              </a:solidFill>
              <a:latin typeface="Times New Roman" pitchFamily="18" charset="0"/>
            </a:endParaRPr>
          </a:p>
        </p:txBody>
      </p:sp>
      <p:sp>
        <p:nvSpPr>
          <p:cNvPr id="64" name="Slide Number Placeholder 63"/>
          <p:cNvSpPr>
            <a:spLocks noGrp="1"/>
          </p:cNvSpPr>
          <p:nvPr>
            <p:ph type="sldNum" sz="quarter" idx="12"/>
          </p:nvPr>
        </p:nvSpPr>
        <p:spPr/>
        <p:txBody>
          <a:bodyPr/>
          <a:lstStyle/>
          <a:p>
            <a:pPr>
              <a:defRPr/>
            </a:pPr>
            <a:fld id="{45CCE62E-9F38-4E9B-B4CE-81B387CE8DF4}" type="slidenum">
              <a:rPr lang="en-US" smtClean="0"/>
              <a:pPr>
                <a:defRPr/>
              </a:pPr>
              <a:t>49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76"/>
                                        </p:tgtEl>
                                        <p:attrNameLst>
                                          <p:attrName>style.visibility</p:attrName>
                                        </p:attrNameLst>
                                      </p:cBhvr>
                                      <p:to>
                                        <p:strVal val="visible"/>
                                      </p:to>
                                    </p:set>
                                    <p:animEffect transition="in" filter="fade">
                                      <p:cBhvr>
                                        <p:cTn id="7" dur="500"/>
                                        <p:tgtEl>
                                          <p:spTgt spid="27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77"/>
                                        </p:tgtEl>
                                        <p:attrNameLst>
                                          <p:attrName>style.visibility</p:attrName>
                                        </p:attrNameLst>
                                      </p:cBhvr>
                                      <p:to>
                                        <p:strVal val="visible"/>
                                      </p:to>
                                    </p:set>
                                    <p:animEffect transition="in" filter="fade">
                                      <p:cBhvr>
                                        <p:cTn id="10" dur="500"/>
                                        <p:tgtEl>
                                          <p:spTgt spid="27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56"/>
                                        </p:tgtEl>
                                        <p:attrNameLst>
                                          <p:attrName>style.visibility</p:attrName>
                                        </p:attrNameLst>
                                      </p:cBhvr>
                                      <p:to>
                                        <p:strVal val="visible"/>
                                      </p:to>
                                    </p:set>
                                    <p:animEffect transition="in" filter="fade">
                                      <p:cBhvr>
                                        <p:cTn id="13" dur="500"/>
                                        <p:tgtEl>
                                          <p:spTgt spid="27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94"/>
                                        </p:tgtEl>
                                        <p:attrNameLst>
                                          <p:attrName>style.visibility</p:attrName>
                                        </p:attrNameLst>
                                      </p:cBhvr>
                                      <p:to>
                                        <p:strVal val="visible"/>
                                      </p:to>
                                    </p:set>
                                    <p:animEffect transition="in" filter="fade">
                                      <p:cBhvr>
                                        <p:cTn id="16" dur="500"/>
                                        <p:tgtEl>
                                          <p:spTgt spid="27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05"/>
                                        </p:tgtEl>
                                        <p:attrNameLst>
                                          <p:attrName>style.visibility</p:attrName>
                                        </p:attrNameLst>
                                      </p:cBhvr>
                                      <p:to>
                                        <p:strVal val="visible"/>
                                      </p:to>
                                    </p:set>
                                    <p:animEffect transition="in" filter="fade">
                                      <p:cBhvr>
                                        <p:cTn id="19" dur="500"/>
                                        <p:tgtEl>
                                          <p:spTgt spid="280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06"/>
                                        </p:tgtEl>
                                        <p:attrNameLst>
                                          <p:attrName>style.visibility</p:attrName>
                                        </p:attrNameLst>
                                      </p:cBhvr>
                                      <p:to>
                                        <p:strVal val="visible"/>
                                      </p:to>
                                    </p:set>
                                    <p:animEffect transition="in" filter="fade">
                                      <p:cBhvr>
                                        <p:cTn id="22" dur="500"/>
                                        <p:tgtEl>
                                          <p:spTgt spid="280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07"/>
                                        </p:tgtEl>
                                        <p:attrNameLst>
                                          <p:attrName>style.visibility</p:attrName>
                                        </p:attrNameLst>
                                      </p:cBhvr>
                                      <p:to>
                                        <p:strVal val="visible"/>
                                      </p:to>
                                    </p:set>
                                    <p:animEffect transition="in" filter="fade">
                                      <p:cBhvr>
                                        <p:cTn id="25" dur="500"/>
                                        <p:tgtEl>
                                          <p:spTgt spid="280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78"/>
                                        </p:tgtEl>
                                        <p:attrNameLst>
                                          <p:attrName>style.visibility</p:attrName>
                                        </p:attrNameLst>
                                      </p:cBhvr>
                                      <p:to>
                                        <p:strVal val="visible"/>
                                      </p:to>
                                    </p:set>
                                    <p:animEffect transition="in" filter="fade">
                                      <p:cBhvr>
                                        <p:cTn id="28" dur="500"/>
                                        <p:tgtEl>
                                          <p:spTgt spid="27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79"/>
                                        </p:tgtEl>
                                        <p:attrNameLst>
                                          <p:attrName>style.visibility</p:attrName>
                                        </p:attrNameLst>
                                      </p:cBhvr>
                                      <p:to>
                                        <p:strVal val="visible"/>
                                      </p:to>
                                    </p:set>
                                    <p:animEffect transition="in" filter="fade">
                                      <p:cBhvr>
                                        <p:cTn id="31" dur="500"/>
                                        <p:tgtEl>
                                          <p:spTgt spid="27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59"/>
                                        </p:tgtEl>
                                        <p:attrNameLst>
                                          <p:attrName>style.visibility</p:attrName>
                                        </p:attrNameLst>
                                      </p:cBhvr>
                                      <p:to>
                                        <p:strVal val="visible"/>
                                      </p:to>
                                    </p:set>
                                    <p:animEffect transition="in" filter="fade">
                                      <p:cBhvr>
                                        <p:cTn id="34" dur="500"/>
                                        <p:tgtEl>
                                          <p:spTgt spid="275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60"/>
                                        </p:tgtEl>
                                        <p:attrNameLst>
                                          <p:attrName>style.visibility</p:attrName>
                                        </p:attrNameLst>
                                      </p:cBhvr>
                                      <p:to>
                                        <p:strVal val="visible"/>
                                      </p:to>
                                    </p:set>
                                    <p:animEffect transition="in" filter="fade">
                                      <p:cBhvr>
                                        <p:cTn id="37" dur="500"/>
                                        <p:tgtEl>
                                          <p:spTgt spid="27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66"/>
                                        </p:tgtEl>
                                        <p:attrNameLst>
                                          <p:attrName>style.visibility</p:attrName>
                                        </p:attrNameLst>
                                      </p:cBhvr>
                                      <p:to>
                                        <p:strVal val="visible"/>
                                      </p:to>
                                    </p:set>
                                    <p:animEffect transition="in" filter="fade">
                                      <p:cBhvr>
                                        <p:cTn id="42" dur="500"/>
                                        <p:tgtEl>
                                          <p:spTgt spid="27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63"/>
                                        </p:tgtEl>
                                        <p:attrNameLst>
                                          <p:attrName>style.visibility</p:attrName>
                                        </p:attrNameLst>
                                      </p:cBhvr>
                                      <p:to>
                                        <p:strVal val="visible"/>
                                      </p:to>
                                    </p:set>
                                    <p:animEffect transition="in" filter="fade">
                                      <p:cBhvr>
                                        <p:cTn id="45" dur="500"/>
                                        <p:tgtEl>
                                          <p:spTgt spid="276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64"/>
                                        </p:tgtEl>
                                        <p:attrNameLst>
                                          <p:attrName>style.visibility</p:attrName>
                                        </p:attrNameLst>
                                      </p:cBhvr>
                                      <p:to>
                                        <p:strVal val="visible"/>
                                      </p:to>
                                    </p:set>
                                    <p:animEffect transition="in" filter="fade">
                                      <p:cBhvr>
                                        <p:cTn id="48" dur="500"/>
                                        <p:tgtEl>
                                          <p:spTgt spid="276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72"/>
                                        </p:tgtEl>
                                        <p:attrNameLst>
                                          <p:attrName>style.visibility</p:attrName>
                                        </p:attrNameLst>
                                      </p:cBhvr>
                                      <p:to>
                                        <p:strVal val="visible"/>
                                      </p:to>
                                    </p:set>
                                    <p:animEffect transition="in" filter="fade">
                                      <p:cBhvr>
                                        <p:cTn id="53" dur="500"/>
                                        <p:tgtEl>
                                          <p:spTgt spid="277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74"/>
                                        </p:tgtEl>
                                        <p:attrNameLst>
                                          <p:attrName>style.visibility</p:attrName>
                                        </p:attrNameLst>
                                      </p:cBhvr>
                                      <p:to>
                                        <p:strVal val="visible"/>
                                      </p:to>
                                    </p:set>
                                    <p:animEffect transition="in" filter="fade">
                                      <p:cBhvr>
                                        <p:cTn id="56" dur="500"/>
                                        <p:tgtEl>
                                          <p:spTgt spid="277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73"/>
                                        </p:tgtEl>
                                        <p:attrNameLst>
                                          <p:attrName>style.visibility</p:attrName>
                                        </p:attrNameLst>
                                      </p:cBhvr>
                                      <p:to>
                                        <p:strVal val="visible"/>
                                      </p:to>
                                    </p:set>
                                    <p:animEffect transition="in" filter="fade">
                                      <p:cBhvr>
                                        <p:cTn id="59" dur="500"/>
                                        <p:tgtEl>
                                          <p:spTgt spid="277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75"/>
                                        </p:tgtEl>
                                        <p:attrNameLst>
                                          <p:attrName>style.visibility</p:attrName>
                                        </p:attrNameLst>
                                      </p:cBhvr>
                                      <p:to>
                                        <p:strVal val="visible"/>
                                      </p:to>
                                    </p:set>
                                    <p:animEffect transition="in" filter="fade">
                                      <p:cBhvr>
                                        <p:cTn id="62" dur="500"/>
                                        <p:tgtEl>
                                          <p:spTgt spid="277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61"/>
                                        </p:tgtEl>
                                        <p:attrNameLst>
                                          <p:attrName>style.visibility</p:attrName>
                                        </p:attrNameLst>
                                      </p:cBhvr>
                                      <p:to>
                                        <p:strVal val="visible"/>
                                      </p:to>
                                    </p:set>
                                    <p:animEffect transition="in" filter="fade">
                                      <p:cBhvr>
                                        <p:cTn id="65" dur="500"/>
                                        <p:tgtEl>
                                          <p:spTgt spid="276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62"/>
                                        </p:tgtEl>
                                        <p:attrNameLst>
                                          <p:attrName>style.visibility</p:attrName>
                                        </p:attrNameLst>
                                      </p:cBhvr>
                                      <p:to>
                                        <p:strVal val="visible"/>
                                      </p:to>
                                    </p:set>
                                    <p:animEffect transition="in" filter="fade">
                                      <p:cBhvr>
                                        <p:cTn id="68" dur="500"/>
                                        <p:tgtEl>
                                          <p:spTgt spid="276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57"/>
                                        </p:tgtEl>
                                        <p:attrNameLst>
                                          <p:attrName>style.visibility</p:attrName>
                                        </p:attrNameLst>
                                      </p:cBhvr>
                                      <p:to>
                                        <p:strVal val="visible"/>
                                      </p:to>
                                    </p:set>
                                    <p:animEffect transition="in" filter="fade">
                                      <p:cBhvr>
                                        <p:cTn id="71" dur="500"/>
                                        <p:tgtEl>
                                          <p:spTgt spid="275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68"/>
                                        </p:tgtEl>
                                        <p:attrNameLst>
                                          <p:attrName>style.visibility</p:attrName>
                                        </p:attrNameLst>
                                      </p:cBhvr>
                                      <p:to>
                                        <p:strVal val="visible"/>
                                      </p:to>
                                    </p:set>
                                    <p:animEffect transition="in" filter="fade">
                                      <p:cBhvr>
                                        <p:cTn id="74" dur="500"/>
                                        <p:tgtEl>
                                          <p:spTgt spid="276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69"/>
                                        </p:tgtEl>
                                        <p:attrNameLst>
                                          <p:attrName>style.visibility</p:attrName>
                                        </p:attrNameLst>
                                      </p:cBhvr>
                                      <p:to>
                                        <p:strVal val="visible"/>
                                      </p:to>
                                    </p:set>
                                    <p:animEffect transition="in" filter="fade">
                                      <p:cBhvr>
                                        <p:cTn id="77" dur="500"/>
                                        <p:tgtEl>
                                          <p:spTgt spid="276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70"/>
                                        </p:tgtEl>
                                        <p:attrNameLst>
                                          <p:attrName>style.visibility</p:attrName>
                                        </p:attrNameLst>
                                      </p:cBhvr>
                                      <p:to>
                                        <p:strVal val="visible"/>
                                      </p:to>
                                    </p:set>
                                    <p:animEffect transition="in" filter="fade">
                                      <p:cBhvr>
                                        <p:cTn id="80" dur="500"/>
                                        <p:tgtEl>
                                          <p:spTgt spid="277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71"/>
                                        </p:tgtEl>
                                        <p:attrNameLst>
                                          <p:attrName>style.visibility</p:attrName>
                                        </p:attrNameLst>
                                      </p:cBhvr>
                                      <p:to>
                                        <p:strVal val="visible"/>
                                      </p:to>
                                    </p:set>
                                    <p:animEffect transition="in" filter="fade">
                                      <p:cBhvr>
                                        <p:cTn id="83" dur="500"/>
                                        <p:tgtEl>
                                          <p:spTgt spid="277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80"/>
                                        </p:tgtEl>
                                        <p:attrNameLst>
                                          <p:attrName>style.visibility</p:attrName>
                                        </p:attrNameLst>
                                      </p:cBhvr>
                                      <p:to>
                                        <p:strVal val="visible"/>
                                      </p:to>
                                    </p:set>
                                    <p:animEffect transition="in" filter="fade">
                                      <p:cBhvr>
                                        <p:cTn id="86" dur="500"/>
                                        <p:tgtEl>
                                          <p:spTgt spid="278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86"/>
                                        </p:tgtEl>
                                        <p:attrNameLst>
                                          <p:attrName>style.visibility</p:attrName>
                                        </p:attrNameLst>
                                      </p:cBhvr>
                                      <p:to>
                                        <p:strVal val="visible"/>
                                      </p:to>
                                    </p:set>
                                    <p:animEffect transition="in" filter="fade">
                                      <p:cBhvr>
                                        <p:cTn id="89" dur="500"/>
                                        <p:tgtEl>
                                          <p:spTgt spid="278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87"/>
                                        </p:tgtEl>
                                        <p:attrNameLst>
                                          <p:attrName>style.visibility</p:attrName>
                                        </p:attrNameLst>
                                      </p:cBhvr>
                                      <p:to>
                                        <p:strVal val="visible"/>
                                      </p:to>
                                    </p:set>
                                    <p:animEffect transition="in" filter="fade">
                                      <p:cBhvr>
                                        <p:cTn id="92" dur="500"/>
                                        <p:tgtEl>
                                          <p:spTgt spid="278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788"/>
                                        </p:tgtEl>
                                        <p:attrNameLst>
                                          <p:attrName>style.visibility</p:attrName>
                                        </p:attrNameLst>
                                      </p:cBhvr>
                                      <p:to>
                                        <p:strVal val="visible"/>
                                      </p:to>
                                    </p:set>
                                    <p:animEffect transition="in" filter="fade">
                                      <p:cBhvr>
                                        <p:cTn id="95" dur="500"/>
                                        <p:tgtEl>
                                          <p:spTgt spid="278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89"/>
                                        </p:tgtEl>
                                        <p:attrNameLst>
                                          <p:attrName>style.visibility</p:attrName>
                                        </p:attrNameLst>
                                      </p:cBhvr>
                                      <p:to>
                                        <p:strVal val="visible"/>
                                      </p:to>
                                    </p:set>
                                    <p:animEffect transition="in" filter="fade">
                                      <p:cBhvr>
                                        <p:cTn id="98" dur="500"/>
                                        <p:tgtEl>
                                          <p:spTgt spid="278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90"/>
                                        </p:tgtEl>
                                        <p:attrNameLst>
                                          <p:attrName>style.visibility</p:attrName>
                                        </p:attrNameLst>
                                      </p:cBhvr>
                                      <p:to>
                                        <p:strVal val="visible"/>
                                      </p:to>
                                    </p:set>
                                    <p:animEffect transition="in" filter="fade">
                                      <p:cBhvr>
                                        <p:cTn id="101" dur="500"/>
                                        <p:tgtEl>
                                          <p:spTgt spid="279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791"/>
                                        </p:tgtEl>
                                        <p:attrNameLst>
                                          <p:attrName>style.visibility</p:attrName>
                                        </p:attrNameLst>
                                      </p:cBhvr>
                                      <p:to>
                                        <p:strVal val="visible"/>
                                      </p:to>
                                    </p:set>
                                    <p:animEffect transition="in" filter="fade">
                                      <p:cBhvr>
                                        <p:cTn id="104" dur="500"/>
                                        <p:tgtEl>
                                          <p:spTgt spid="279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792"/>
                                        </p:tgtEl>
                                        <p:attrNameLst>
                                          <p:attrName>style.visibility</p:attrName>
                                        </p:attrNameLst>
                                      </p:cBhvr>
                                      <p:to>
                                        <p:strVal val="visible"/>
                                      </p:to>
                                    </p:set>
                                    <p:animEffect transition="in" filter="fade">
                                      <p:cBhvr>
                                        <p:cTn id="107" dur="500"/>
                                        <p:tgtEl>
                                          <p:spTgt spid="279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93"/>
                                        </p:tgtEl>
                                        <p:attrNameLst>
                                          <p:attrName>style.visibility</p:attrName>
                                        </p:attrNameLst>
                                      </p:cBhvr>
                                      <p:to>
                                        <p:strVal val="visible"/>
                                      </p:to>
                                    </p:set>
                                    <p:animEffect transition="in" filter="fade">
                                      <p:cBhvr>
                                        <p:cTn id="110" dur="500"/>
                                        <p:tgtEl>
                                          <p:spTgt spid="279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795"/>
                                        </p:tgtEl>
                                        <p:attrNameLst>
                                          <p:attrName>style.visibility</p:attrName>
                                        </p:attrNameLst>
                                      </p:cBhvr>
                                      <p:to>
                                        <p:strVal val="visible"/>
                                      </p:to>
                                    </p:set>
                                    <p:animEffect transition="in" filter="fade">
                                      <p:cBhvr>
                                        <p:cTn id="113" dur="500"/>
                                        <p:tgtEl>
                                          <p:spTgt spid="279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796"/>
                                        </p:tgtEl>
                                        <p:attrNameLst>
                                          <p:attrName>style.visibility</p:attrName>
                                        </p:attrNameLst>
                                      </p:cBhvr>
                                      <p:to>
                                        <p:strVal val="visible"/>
                                      </p:to>
                                    </p:set>
                                    <p:animEffect transition="in" filter="fade">
                                      <p:cBhvr>
                                        <p:cTn id="116" dur="500"/>
                                        <p:tgtEl>
                                          <p:spTgt spid="279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797"/>
                                        </p:tgtEl>
                                        <p:attrNameLst>
                                          <p:attrName>style.visibility</p:attrName>
                                        </p:attrNameLst>
                                      </p:cBhvr>
                                      <p:to>
                                        <p:strVal val="visible"/>
                                      </p:to>
                                    </p:set>
                                    <p:animEffect transition="in" filter="fade">
                                      <p:cBhvr>
                                        <p:cTn id="119" dur="500"/>
                                        <p:tgtEl>
                                          <p:spTgt spid="279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798"/>
                                        </p:tgtEl>
                                        <p:attrNameLst>
                                          <p:attrName>style.visibility</p:attrName>
                                        </p:attrNameLst>
                                      </p:cBhvr>
                                      <p:to>
                                        <p:strVal val="visible"/>
                                      </p:to>
                                    </p:set>
                                    <p:animEffect transition="in" filter="fade">
                                      <p:cBhvr>
                                        <p:cTn id="122" dur="500"/>
                                        <p:tgtEl>
                                          <p:spTgt spid="279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799"/>
                                        </p:tgtEl>
                                        <p:attrNameLst>
                                          <p:attrName>style.visibility</p:attrName>
                                        </p:attrNameLst>
                                      </p:cBhvr>
                                      <p:to>
                                        <p:strVal val="visible"/>
                                      </p:to>
                                    </p:set>
                                    <p:animEffect transition="in" filter="fade">
                                      <p:cBhvr>
                                        <p:cTn id="125" dur="500"/>
                                        <p:tgtEl>
                                          <p:spTgt spid="279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800"/>
                                        </p:tgtEl>
                                        <p:attrNameLst>
                                          <p:attrName>style.visibility</p:attrName>
                                        </p:attrNameLst>
                                      </p:cBhvr>
                                      <p:to>
                                        <p:strVal val="visible"/>
                                      </p:to>
                                    </p:set>
                                    <p:animEffect transition="in" filter="fade">
                                      <p:cBhvr>
                                        <p:cTn id="128" dur="500"/>
                                        <p:tgtEl>
                                          <p:spTgt spid="280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801"/>
                                        </p:tgtEl>
                                        <p:attrNameLst>
                                          <p:attrName>style.visibility</p:attrName>
                                        </p:attrNameLst>
                                      </p:cBhvr>
                                      <p:to>
                                        <p:strVal val="visible"/>
                                      </p:to>
                                    </p:set>
                                    <p:animEffect transition="in" filter="fade">
                                      <p:cBhvr>
                                        <p:cTn id="131" dur="500"/>
                                        <p:tgtEl>
                                          <p:spTgt spid="280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802"/>
                                        </p:tgtEl>
                                        <p:attrNameLst>
                                          <p:attrName>style.visibility</p:attrName>
                                        </p:attrNameLst>
                                      </p:cBhvr>
                                      <p:to>
                                        <p:strVal val="visible"/>
                                      </p:to>
                                    </p:set>
                                    <p:animEffect transition="in" filter="fade">
                                      <p:cBhvr>
                                        <p:cTn id="134" dur="500"/>
                                        <p:tgtEl>
                                          <p:spTgt spid="280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803"/>
                                        </p:tgtEl>
                                        <p:attrNameLst>
                                          <p:attrName>style.visibility</p:attrName>
                                        </p:attrNameLst>
                                      </p:cBhvr>
                                      <p:to>
                                        <p:strVal val="visible"/>
                                      </p:to>
                                    </p:set>
                                    <p:animEffect transition="in" filter="fade">
                                      <p:cBhvr>
                                        <p:cTn id="137" dur="500"/>
                                        <p:tgtEl>
                                          <p:spTgt spid="280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2804"/>
                                        </p:tgtEl>
                                        <p:attrNameLst>
                                          <p:attrName>style.visibility</p:attrName>
                                        </p:attrNameLst>
                                      </p:cBhvr>
                                      <p:to>
                                        <p:strVal val="visible"/>
                                      </p:to>
                                    </p:set>
                                    <p:animEffect transition="in" filter="fade">
                                      <p:cBhvr>
                                        <p:cTn id="140" dur="500"/>
                                        <p:tgtEl>
                                          <p:spTgt spid="280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808"/>
                                        </p:tgtEl>
                                        <p:attrNameLst>
                                          <p:attrName>style.visibility</p:attrName>
                                        </p:attrNameLst>
                                      </p:cBhvr>
                                      <p:to>
                                        <p:strVal val="visible"/>
                                      </p:to>
                                    </p:set>
                                    <p:animEffect transition="in" filter="fade">
                                      <p:cBhvr>
                                        <p:cTn id="143" dur="500"/>
                                        <p:tgtEl>
                                          <p:spTgt spid="280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809"/>
                                        </p:tgtEl>
                                        <p:attrNameLst>
                                          <p:attrName>style.visibility</p:attrName>
                                        </p:attrNameLst>
                                      </p:cBhvr>
                                      <p:to>
                                        <p:strVal val="visible"/>
                                      </p:to>
                                    </p:set>
                                    <p:animEffect transition="in" filter="fade">
                                      <p:cBhvr>
                                        <p:cTn id="146" dur="500"/>
                                        <p:tgtEl>
                                          <p:spTgt spid="2809"/>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810"/>
                                        </p:tgtEl>
                                        <p:attrNameLst>
                                          <p:attrName>style.visibility</p:attrName>
                                        </p:attrNameLst>
                                      </p:cBhvr>
                                      <p:to>
                                        <p:strVal val="visible"/>
                                      </p:to>
                                    </p:set>
                                    <p:animEffect transition="in" filter="fade">
                                      <p:cBhvr>
                                        <p:cTn id="149" dur="500"/>
                                        <p:tgtEl>
                                          <p:spTgt spid="281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811"/>
                                        </p:tgtEl>
                                        <p:attrNameLst>
                                          <p:attrName>style.visibility</p:attrName>
                                        </p:attrNameLst>
                                      </p:cBhvr>
                                      <p:to>
                                        <p:strVal val="visible"/>
                                      </p:to>
                                    </p:set>
                                    <p:animEffect transition="in" filter="fade">
                                      <p:cBhvr>
                                        <p:cTn id="152" dur="500"/>
                                        <p:tgtEl>
                                          <p:spTgt spid="281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812"/>
                                        </p:tgtEl>
                                        <p:attrNameLst>
                                          <p:attrName>style.visibility</p:attrName>
                                        </p:attrNameLst>
                                      </p:cBhvr>
                                      <p:to>
                                        <p:strVal val="visible"/>
                                      </p:to>
                                    </p:set>
                                    <p:animEffect transition="in" filter="fade">
                                      <p:cBhvr>
                                        <p:cTn id="155" dur="500"/>
                                        <p:tgtEl>
                                          <p:spTgt spid="281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813"/>
                                        </p:tgtEl>
                                        <p:attrNameLst>
                                          <p:attrName>style.visibility</p:attrName>
                                        </p:attrNameLst>
                                      </p:cBhvr>
                                      <p:to>
                                        <p:strVal val="visible"/>
                                      </p:to>
                                    </p:set>
                                    <p:animEffect transition="in" filter="fade">
                                      <p:cBhvr>
                                        <p:cTn id="158" dur="500"/>
                                        <p:tgtEl>
                                          <p:spTgt spid="281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814"/>
                                        </p:tgtEl>
                                        <p:attrNameLst>
                                          <p:attrName>style.visibility</p:attrName>
                                        </p:attrNameLst>
                                      </p:cBhvr>
                                      <p:to>
                                        <p:strVal val="visible"/>
                                      </p:to>
                                    </p:set>
                                    <p:animEffect transition="in" filter="fade">
                                      <p:cBhvr>
                                        <p:cTn id="161" dur="500"/>
                                        <p:tgtEl>
                                          <p:spTgt spid="281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815"/>
                                        </p:tgtEl>
                                        <p:attrNameLst>
                                          <p:attrName>style.visibility</p:attrName>
                                        </p:attrNameLst>
                                      </p:cBhvr>
                                      <p:to>
                                        <p:strVal val="visible"/>
                                      </p:to>
                                    </p:set>
                                    <p:animEffect transition="in" filter="fade">
                                      <p:cBhvr>
                                        <p:cTn id="164" dur="500"/>
                                        <p:tgtEl>
                                          <p:spTgt spid="2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6" grpId="0" animBg="1"/>
      <p:bldP spid="2757" grpId="0" animBg="1"/>
      <p:bldP spid="2759" grpId="0"/>
      <p:bldP spid="2760" grpId="0"/>
      <p:bldP spid="2761" grpId="0"/>
      <p:bldP spid="2762" grpId="0"/>
      <p:bldP spid="2763" grpId="0"/>
      <p:bldP spid="2764" grpId="0"/>
      <p:bldP spid="2766" grpId="0"/>
      <p:bldP spid="2768" grpId="0"/>
      <p:bldP spid="2769" grpId="0"/>
      <p:bldP spid="2770" grpId="0"/>
      <p:bldP spid="2771" grpId="0"/>
      <p:bldP spid="2772" grpId="0"/>
      <p:bldP spid="2773" grpId="0"/>
      <p:bldP spid="2774" grpId="0"/>
      <p:bldP spid="2775" grpId="0"/>
      <p:bldP spid="2776" grpId="0"/>
      <p:bldP spid="2777" grpId="0"/>
      <p:bldP spid="2778" grpId="0"/>
      <p:bldP spid="2779" grpId="0"/>
      <p:bldP spid="2780" grpId="0"/>
      <p:bldP spid="2786" grpId="0" animBg="1"/>
      <p:bldP spid="2787" grpId="0" animBg="1"/>
      <p:bldP spid="2788" grpId="0" animBg="1"/>
      <p:bldP spid="2789" grpId="0" animBg="1"/>
      <p:bldP spid="2790" grpId="0" animBg="1"/>
      <p:bldP spid="2791" grpId="0" animBg="1"/>
      <p:bldP spid="2792" grpId="0" animBg="1"/>
      <p:bldP spid="2793" grpId="0" animBg="1"/>
      <p:bldP spid="2794" grpId="0" animBg="1"/>
      <p:bldP spid="2795" grpId="0" animBg="1"/>
      <p:bldP spid="2796" grpId="0" animBg="1"/>
      <p:bldP spid="2797" grpId="0" animBg="1"/>
      <p:bldP spid="2798" grpId="0" animBg="1"/>
      <p:bldP spid="2799" grpId="0" animBg="1"/>
      <p:bldP spid="2800" grpId="0" animBg="1"/>
      <p:bldP spid="2801" grpId="0" animBg="1"/>
      <p:bldP spid="2802" grpId="0" animBg="1"/>
      <p:bldP spid="2803" grpId="0" animBg="1"/>
      <p:bldP spid="2804" grpId="0" animBg="1"/>
      <p:bldP spid="2805" grpId="0" animBg="1"/>
      <p:bldP spid="2806" grpId="0" animBg="1"/>
      <p:bldP spid="2807" grpId="0" animBg="1"/>
      <p:bldP spid="2808" grpId="0" animBg="1"/>
      <p:bldP spid="2809" grpId="0" animBg="1"/>
      <p:bldP spid="2810" grpId="0" animBg="1"/>
      <p:bldP spid="2811" grpId="0" animBg="1"/>
      <p:bldP spid="2812" grpId="0" animBg="1"/>
      <p:bldP spid="2813" grpId="0" animBg="1"/>
      <p:bldP spid="2814" grpId="0" animBg="1"/>
      <p:bldP spid="28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609600"/>
            <a:ext cx="7772400" cy="2590800"/>
          </a:xfrm>
        </p:spPr>
        <p:txBody>
          <a:bodyPr/>
          <a:lstStyle/>
          <a:p>
            <a:pPr eaLnBrk="1" fontAlgn="auto" hangingPunct="1">
              <a:spcAft>
                <a:spcPts val="0"/>
              </a:spcAft>
              <a:defRPr/>
            </a:pPr>
            <a:r>
              <a:rPr lang="en-US" altLang="en-US" sz="7200" b="1" dirty="0" smtClean="0">
                <a:solidFill>
                  <a:schemeClr val="tx1"/>
                </a:solidFill>
                <a:latin typeface="Algerian" panose="04020705040A02060702" pitchFamily="82" charset="0"/>
              </a:rPr>
              <a:t>Chapter 07</a:t>
            </a:r>
          </a:p>
        </p:txBody>
      </p:sp>
      <p:sp>
        <p:nvSpPr>
          <p:cNvPr id="10243" name="Rectangle 3"/>
          <p:cNvSpPr>
            <a:spLocks noGrp="1" noChangeArrowheads="1"/>
          </p:cNvSpPr>
          <p:nvPr>
            <p:ph type="subTitle" idx="1"/>
          </p:nvPr>
        </p:nvSpPr>
        <p:spPr>
          <a:xfrm>
            <a:off x="533400" y="3657600"/>
            <a:ext cx="8305800" cy="2971800"/>
          </a:xfrm>
        </p:spPr>
        <p:txBody>
          <a:bodyPr rtlCol="0">
            <a:noAutofit/>
          </a:bodyPr>
          <a:lstStyle/>
          <a:p>
            <a:pPr eaLnBrk="1" fontAlgn="auto" hangingPunct="1">
              <a:spcAft>
                <a:spcPts val="0"/>
              </a:spcAft>
              <a:defRPr/>
            </a:pPr>
            <a:r>
              <a:rPr lang="en-US" altLang="en-US" sz="5400" b="1" dirty="0" smtClean="0">
                <a:solidFill>
                  <a:srgbClr val="FF0000"/>
                </a:solidFill>
                <a:effectLst>
                  <a:outerShdw blurRad="63500" dist="38100" dir="5400000" algn="t" rotWithShape="0">
                    <a:prstClr val="black">
                      <a:alpha val="25000"/>
                    </a:prstClr>
                  </a:outerShdw>
                </a:effectLst>
                <a:latin typeface="Algerian" pitchFamily="82" charset="0"/>
                <a:ea typeface="+mj-ea"/>
                <a:cs typeface="+mj-cs"/>
              </a:rPr>
              <a:t>Accounting </a:t>
            </a:r>
            <a:r>
              <a:rPr lang="en-US" altLang="en-US" sz="5400" b="1" dirty="0" smtClean="0">
                <a:solidFill>
                  <a:schemeClr val="tx1"/>
                </a:solidFill>
                <a:effectLst>
                  <a:outerShdw blurRad="63500" dist="38100" dir="5400000" algn="t" rotWithShape="0">
                    <a:prstClr val="black">
                      <a:alpha val="25000"/>
                    </a:prstClr>
                  </a:outerShdw>
                </a:effectLst>
                <a:latin typeface="Algerian" pitchFamily="82" charset="0"/>
                <a:ea typeface="+mj-ea"/>
                <a:cs typeface="+mj-cs"/>
              </a:rPr>
              <a:t>for </a:t>
            </a:r>
            <a:r>
              <a:rPr lang="en-US" altLang="en-US" sz="5400" b="1" u="sng" dirty="0" smtClean="0">
                <a:solidFill>
                  <a:srgbClr val="FF0000"/>
                </a:solidFill>
                <a:effectLst>
                  <a:outerShdw blurRad="63500" dist="38100" dir="5400000" algn="t" rotWithShape="0">
                    <a:prstClr val="black">
                      <a:alpha val="25000"/>
                    </a:prstClr>
                  </a:outerShdw>
                </a:effectLst>
                <a:latin typeface="Algerian" pitchFamily="82" charset="0"/>
                <a:ea typeface="+mj-ea"/>
                <a:cs typeface="+mj-cs"/>
              </a:rPr>
              <a:t>Receivables</a:t>
            </a:r>
            <a:endParaRPr lang="en-US" altLang="en-US" sz="5400" b="1" u="sng" dirty="0">
              <a:solidFill>
                <a:srgbClr val="FF0000"/>
              </a:solidFill>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647048527"/>
      </p:ext>
    </p:extLst>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6" name="Rectangle 5"/>
          <p:cNvSpPr>
            <a:spLocks noChangeArrowheads="1"/>
          </p:cNvSpPr>
          <p:nvPr/>
        </p:nvSpPr>
        <p:spPr bwMode="auto">
          <a:xfrm>
            <a:off x="2322513" y="2882900"/>
            <a:ext cx="3602037"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1423988" y="4984750"/>
            <a:ext cx="62960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1463675" y="1862138"/>
            <a:ext cx="4510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Step 1:  Determine what the current account balance equals.  </a:t>
            </a:r>
            <a:endParaRPr lang="en-US" dirty="0" smtClean="0">
              <a:solidFill>
                <a:prstClr val="black"/>
              </a:solidFill>
              <a:cs typeface="+mn-cs"/>
            </a:endParaRPr>
          </a:p>
        </p:txBody>
      </p:sp>
      <p:sp>
        <p:nvSpPr>
          <p:cNvPr id="9" name="Rectangle 8"/>
          <p:cNvSpPr>
            <a:spLocks noChangeArrowheads="1"/>
          </p:cNvSpPr>
          <p:nvPr/>
        </p:nvSpPr>
        <p:spPr bwMode="auto">
          <a:xfrm>
            <a:off x="2362200" y="3130550"/>
            <a:ext cx="89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Unadjusted</a:t>
            </a:r>
            <a:endParaRPr lang="en-US" dirty="0" smtClean="0">
              <a:solidFill>
                <a:prstClr val="black"/>
              </a:solidFill>
              <a:cs typeface="+mn-cs"/>
            </a:endParaRPr>
          </a:p>
        </p:txBody>
      </p:sp>
      <p:sp>
        <p:nvSpPr>
          <p:cNvPr id="10" name="Rectangle 9"/>
          <p:cNvSpPr>
            <a:spLocks noChangeArrowheads="1"/>
          </p:cNvSpPr>
          <p:nvPr/>
        </p:nvSpPr>
        <p:spPr bwMode="auto">
          <a:xfrm>
            <a:off x="3856038" y="313055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0</a:t>
            </a:r>
            <a:endParaRPr lang="en-US" dirty="0" smtClean="0">
              <a:solidFill>
                <a:prstClr val="black"/>
              </a:solidFill>
              <a:cs typeface="+mn-cs"/>
            </a:endParaRPr>
          </a:p>
        </p:txBody>
      </p:sp>
      <p:sp>
        <p:nvSpPr>
          <p:cNvPr id="11" name="Rectangle 10"/>
          <p:cNvSpPr>
            <a:spLocks noChangeArrowheads="1"/>
          </p:cNvSpPr>
          <p:nvPr/>
        </p:nvSpPr>
        <p:spPr bwMode="auto">
          <a:xfrm>
            <a:off x="2362200" y="3336925"/>
            <a:ext cx="877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Adjustment</a:t>
            </a:r>
            <a:endParaRPr lang="en-US" dirty="0" smtClean="0">
              <a:solidFill>
                <a:prstClr val="black"/>
              </a:solidFill>
              <a:cs typeface="+mn-cs"/>
            </a:endParaRPr>
          </a:p>
        </p:txBody>
      </p:sp>
      <p:sp>
        <p:nvSpPr>
          <p:cNvPr id="12" name="Rectangle 11"/>
          <p:cNvSpPr>
            <a:spLocks noChangeArrowheads="1"/>
          </p:cNvSpPr>
          <p:nvPr/>
        </p:nvSpPr>
        <p:spPr bwMode="auto">
          <a:xfrm>
            <a:off x="3765550" y="33369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a:t>
            </a:r>
            <a:endParaRPr lang="en-US" dirty="0" smtClean="0">
              <a:solidFill>
                <a:prstClr val="black"/>
              </a:solidFill>
              <a:cs typeface="+mn-cs"/>
            </a:endParaRPr>
          </a:p>
        </p:txBody>
      </p:sp>
      <p:sp>
        <p:nvSpPr>
          <p:cNvPr id="13" name="Rectangle 12"/>
          <p:cNvSpPr>
            <a:spLocks noChangeArrowheads="1"/>
          </p:cNvSpPr>
          <p:nvPr/>
        </p:nvSpPr>
        <p:spPr bwMode="auto">
          <a:xfrm>
            <a:off x="2362200" y="3552825"/>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Adjusted</a:t>
            </a:r>
            <a:endParaRPr lang="en-US" dirty="0" smtClean="0">
              <a:solidFill>
                <a:prstClr val="black"/>
              </a:solidFill>
              <a:cs typeface="+mn-cs"/>
            </a:endParaRPr>
          </a:p>
        </p:txBody>
      </p:sp>
      <p:sp>
        <p:nvSpPr>
          <p:cNvPr id="14" name="Rectangle 13"/>
          <p:cNvSpPr>
            <a:spLocks noChangeArrowheads="1"/>
          </p:cNvSpPr>
          <p:nvPr/>
        </p:nvSpPr>
        <p:spPr bwMode="auto">
          <a:xfrm>
            <a:off x="3765550" y="35528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a:t>
            </a:r>
            <a:endParaRPr lang="en-US" dirty="0" smtClean="0">
              <a:solidFill>
                <a:prstClr val="black"/>
              </a:solidFill>
              <a:cs typeface="+mn-cs"/>
            </a:endParaRPr>
          </a:p>
        </p:txBody>
      </p:sp>
      <p:sp>
        <p:nvSpPr>
          <p:cNvPr id="15" name="Rectangle 14"/>
          <p:cNvSpPr>
            <a:spLocks noChangeArrowheads="1"/>
          </p:cNvSpPr>
          <p:nvPr/>
        </p:nvSpPr>
        <p:spPr bwMode="auto">
          <a:xfrm>
            <a:off x="1463675" y="3965575"/>
            <a:ext cx="4973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Step 2:  Determine what the current account balance SHOULD BE.  </a:t>
            </a:r>
            <a:endParaRPr lang="en-US" dirty="0" smtClean="0">
              <a:solidFill>
                <a:prstClr val="black"/>
              </a:solidFill>
              <a:cs typeface="+mn-cs"/>
            </a:endParaRPr>
          </a:p>
        </p:txBody>
      </p:sp>
      <p:sp>
        <p:nvSpPr>
          <p:cNvPr id="16" name="Rectangle 15"/>
          <p:cNvSpPr>
            <a:spLocks noChangeArrowheads="1"/>
          </p:cNvSpPr>
          <p:nvPr/>
        </p:nvSpPr>
        <p:spPr bwMode="auto">
          <a:xfrm>
            <a:off x="1463675" y="4170363"/>
            <a:ext cx="5105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balance should be .5% of net credit sales.  $10,000 x .005 = $50. </a:t>
            </a:r>
            <a:endParaRPr lang="en-US" dirty="0" smtClean="0">
              <a:solidFill>
                <a:prstClr val="black"/>
              </a:solidFill>
              <a:cs typeface="+mn-cs"/>
            </a:endParaRPr>
          </a:p>
        </p:txBody>
      </p:sp>
      <p:sp>
        <p:nvSpPr>
          <p:cNvPr id="17" name="Rectangle 16"/>
          <p:cNvSpPr>
            <a:spLocks noChangeArrowheads="1"/>
          </p:cNvSpPr>
          <p:nvPr/>
        </p:nvSpPr>
        <p:spPr bwMode="auto">
          <a:xfrm>
            <a:off x="1463675" y="4583113"/>
            <a:ext cx="4408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Step 3:  Make an adjusting entry to get from step 1 to step 2.</a:t>
            </a:r>
            <a:endParaRPr lang="en-US" dirty="0" smtClean="0">
              <a:solidFill>
                <a:prstClr val="black"/>
              </a:solidFill>
              <a:cs typeface="+mn-cs"/>
            </a:endParaRPr>
          </a:p>
        </p:txBody>
      </p:sp>
      <p:sp>
        <p:nvSpPr>
          <p:cNvPr id="18" name="Rectangle 17"/>
          <p:cNvSpPr>
            <a:spLocks noChangeArrowheads="1"/>
          </p:cNvSpPr>
          <p:nvPr/>
        </p:nvSpPr>
        <p:spPr bwMode="auto">
          <a:xfrm>
            <a:off x="1706563" y="5005388"/>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19" name="Rectangle 18"/>
          <p:cNvSpPr>
            <a:spLocks noChangeArrowheads="1"/>
          </p:cNvSpPr>
          <p:nvPr/>
        </p:nvSpPr>
        <p:spPr bwMode="auto">
          <a:xfrm>
            <a:off x="6165850" y="500538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0" name="Rectangle 19"/>
          <p:cNvSpPr>
            <a:spLocks noChangeArrowheads="1"/>
          </p:cNvSpPr>
          <p:nvPr/>
        </p:nvSpPr>
        <p:spPr bwMode="auto">
          <a:xfrm>
            <a:off x="7034213" y="5005388"/>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1" name="Rectangle 20"/>
          <p:cNvSpPr>
            <a:spLocks noChangeArrowheads="1"/>
          </p:cNvSpPr>
          <p:nvPr/>
        </p:nvSpPr>
        <p:spPr bwMode="auto">
          <a:xfrm>
            <a:off x="1604963" y="52324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22" name="Rectangle 21"/>
          <p:cNvSpPr>
            <a:spLocks noChangeArrowheads="1"/>
          </p:cNvSpPr>
          <p:nvPr/>
        </p:nvSpPr>
        <p:spPr bwMode="auto">
          <a:xfrm>
            <a:off x="2413000" y="5232400"/>
            <a:ext cx="1503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Bad Debts Expense</a:t>
            </a:r>
            <a:endParaRPr lang="en-US" dirty="0" smtClean="0">
              <a:solidFill>
                <a:prstClr val="black"/>
              </a:solidFill>
              <a:cs typeface="+mn-cs"/>
            </a:endParaRPr>
          </a:p>
        </p:txBody>
      </p:sp>
      <p:sp>
        <p:nvSpPr>
          <p:cNvPr id="23" name="Rectangle 22"/>
          <p:cNvSpPr>
            <a:spLocks noChangeArrowheads="1"/>
          </p:cNvSpPr>
          <p:nvPr/>
        </p:nvSpPr>
        <p:spPr bwMode="auto">
          <a:xfrm>
            <a:off x="6550025" y="52324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a:t>
            </a:r>
            <a:endParaRPr lang="en-US" dirty="0" smtClean="0">
              <a:solidFill>
                <a:prstClr val="black"/>
              </a:solidFill>
              <a:cs typeface="+mn-cs"/>
            </a:endParaRPr>
          </a:p>
        </p:txBody>
      </p:sp>
      <p:sp>
        <p:nvSpPr>
          <p:cNvPr id="24" name="Rectangle 23"/>
          <p:cNvSpPr>
            <a:spLocks noChangeArrowheads="1"/>
          </p:cNvSpPr>
          <p:nvPr/>
        </p:nvSpPr>
        <p:spPr bwMode="auto">
          <a:xfrm>
            <a:off x="2635250" y="5438775"/>
            <a:ext cx="2401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Allowance for Doubtful Accounts</a:t>
            </a:r>
            <a:endParaRPr lang="en-US" dirty="0" smtClean="0">
              <a:solidFill>
                <a:prstClr val="black"/>
              </a:solidFill>
              <a:cs typeface="+mn-cs"/>
            </a:endParaRPr>
          </a:p>
        </p:txBody>
      </p:sp>
      <p:sp>
        <p:nvSpPr>
          <p:cNvPr id="25" name="Rectangle 24"/>
          <p:cNvSpPr>
            <a:spLocks noChangeArrowheads="1"/>
          </p:cNvSpPr>
          <p:nvPr/>
        </p:nvSpPr>
        <p:spPr bwMode="auto">
          <a:xfrm>
            <a:off x="7446963" y="54387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a:t>
            </a:r>
            <a:endParaRPr lang="en-US" dirty="0" smtClean="0">
              <a:solidFill>
                <a:prstClr val="black"/>
              </a:solidFill>
              <a:cs typeface="+mn-cs"/>
            </a:endParaRPr>
          </a:p>
        </p:txBody>
      </p:sp>
      <p:sp>
        <p:nvSpPr>
          <p:cNvPr id="26" name="Rectangle 25"/>
          <p:cNvSpPr>
            <a:spLocks noChangeArrowheads="1"/>
          </p:cNvSpPr>
          <p:nvPr/>
        </p:nvSpPr>
        <p:spPr bwMode="auto">
          <a:xfrm>
            <a:off x="1463675" y="2068513"/>
            <a:ext cx="6538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When the estimate is based on sales, the Income Statement Approach, the account is the </a:t>
            </a:r>
            <a:endParaRPr lang="en-US" dirty="0" smtClean="0">
              <a:solidFill>
                <a:prstClr val="black"/>
              </a:solidFill>
              <a:cs typeface="+mn-cs"/>
            </a:endParaRPr>
          </a:p>
        </p:txBody>
      </p:sp>
      <p:sp>
        <p:nvSpPr>
          <p:cNvPr id="27" name="Rectangle 26"/>
          <p:cNvSpPr>
            <a:spLocks noChangeArrowheads="1"/>
          </p:cNvSpPr>
          <p:nvPr/>
        </p:nvSpPr>
        <p:spPr bwMode="auto">
          <a:xfrm>
            <a:off x="1463675" y="2263775"/>
            <a:ext cx="6053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Income Statement portion of the adjusting entry, Bad Debts Expense.  The existing </a:t>
            </a:r>
            <a:endParaRPr lang="en-US" dirty="0" smtClean="0">
              <a:solidFill>
                <a:prstClr val="black"/>
              </a:solidFill>
              <a:cs typeface="+mn-cs"/>
            </a:endParaRPr>
          </a:p>
        </p:txBody>
      </p:sp>
      <p:sp>
        <p:nvSpPr>
          <p:cNvPr id="28" name="Rectangle 27"/>
          <p:cNvSpPr>
            <a:spLocks noChangeArrowheads="1"/>
          </p:cNvSpPr>
          <p:nvPr/>
        </p:nvSpPr>
        <p:spPr bwMode="auto">
          <a:xfrm>
            <a:off x="1463675" y="2470150"/>
            <a:ext cx="5327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balance in the expense account is always $0, as it is closed every period.</a:t>
            </a:r>
            <a:endParaRPr lang="en-US" dirty="0" smtClean="0">
              <a:solidFill>
                <a:prstClr val="black"/>
              </a:solidFill>
              <a:cs typeface="+mn-cs"/>
            </a:endParaRPr>
          </a:p>
        </p:txBody>
      </p:sp>
      <p:sp>
        <p:nvSpPr>
          <p:cNvPr id="29" name="Rectangle 28"/>
          <p:cNvSpPr>
            <a:spLocks noChangeArrowheads="1"/>
          </p:cNvSpPr>
          <p:nvPr/>
        </p:nvSpPr>
        <p:spPr bwMode="auto">
          <a:xfrm>
            <a:off x="3360738" y="2903538"/>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Bad Debts Expense</a:t>
            </a:r>
            <a:endParaRPr lang="en-US" dirty="0" smtClean="0">
              <a:solidFill>
                <a:prstClr val="black"/>
              </a:solidFill>
              <a:cs typeface="+mn-cs"/>
            </a:endParaRPr>
          </a:p>
        </p:txBody>
      </p:sp>
      <p:sp>
        <p:nvSpPr>
          <p:cNvPr id="30" name="Rectangle 29"/>
          <p:cNvSpPr>
            <a:spLocks noChangeArrowheads="1"/>
          </p:cNvSpPr>
          <p:nvPr/>
        </p:nvSpPr>
        <p:spPr bwMode="auto">
          <a:xfrm>
            <a:off x="3532188" y="500538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31" name="Rectangle 30"/>
          <p:cNvSpPr>
            <a:spLocks noChangeArrowheads="1"/>
          </p:cNvSpPr>
          <p:nvPr/>
        </p:nvSpPr>
        <p:spPr bwMode="auto">
          <a:xfrm>
            <a:off x="1463675" y="831850"/>
            <a:ext cx="6205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  a) Estimate the balance of the uncollectibles assuming the company uses 0.5% of </a:t>
            </a:r>
            <a:endParaRPr lang="en-US" dirty="0" smtClean="0">
              <a:solidFill>
                <a:prstClr val="black"/>
              </a:solidFill>
              <a:cs typeface="+mn-cs"/>
            </a:endParaRPr>
          </a:p>
        </p:txBody>
      </p:sp>
      <p:sp>
        <p:nvSpPr>
          <p:cNvPr id="64" name="Rectangle 31"/>
          <p:cNvSpPr>
            <a:spLocks noChangeArrowheads="1"/>
          </p:cNvSpPr>
          <p:nvPr/>
        </p:nvSpPr>
        <p:spPr bwMode="auto">
          <a:xfrm>
            <a:off x="1463675" y="1027113"/>
            <a:ext cx="6467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annual credit sales (annual credit sales were $10,000). (b) Prepare the adjusting entry to </a:t>
            </a:r>
            <a:endParaRPr lang="en-US" dirty="0" smtClean="0">
              <a:solidFill>
                <a:prstClr val="black"/>
              </a:solidFill>
              <a:cs typeface="+mn-cs"/>
            </a:endParaRPr>
          </a:p>
        </p:txBody>
      </p:sp>
      <p:sp>
        <p:nvSpPr>
          <p:cNvPr id="65" name="Rectangle 32"/>
          <p:cNvSpPr>
            <a:spLocks noChangeArrowheads="1"/>
          </p:cNvSpPr>
          <p:nvPr/>
        </p:nvSpPr>
        <p:spPr bwMode="auto">
          <a:xfrm>
            <a:off x="1463675" y="1233488"/>
            <a:ext cx="6022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record Bad Debts Expense using the estimate from part a. Assume the unadjusted </a:t>
            </a:r>
            <a:endParaRPr lang="en-US" dirty="0" smtClean="0">
              <a:solidFill>
                <a:prstClr val="black"/>
              </a:solidFill>
              <a:cs typeface="+mn-cs"/>
            </a:endParaRPr>
          </a:p>
        </p:txBody>
      </p:sp>
      <p:sp>
        <p:nvSpPr>
          <p:cNvPr id="66" name="Rectangle 33"/>
          <p:cNvSpPr>
            <a:spLocks noChangeArrowheads="1"/>
          </p:cNvSpPr>
          <p:nvPr/>
        </p:nvSpPr>
        <p:spPr bwMode="auto">
          <a:xfrm>
            <a:off x="1463675" y="1439863"/>
            <a:ext cx="4470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balance in the Allowance for Doubtful Accounts is a $2 credit.</a:t>
            </a:r>
            <a:endParaRPr lang="en-US" dirty="0" smtClean="0">
              <a:solidFill>
                <a:prstClr val="black"/>
              </a:solidFill>
              <a:cs typeface="+mn-cs"/>
            </a:endParaRPr>
          </a:p>
        </p:txBody>
      </p:sp>
      <p:sp>
        <p:nvSpPr>
          <p:cNvPr id="68" name="Rectangle 34"/>
          <p:cNvSpPr>
            <a:spLocks noChangeArrowheads="1"/>
          </p:cNvSpPr>
          <p:nvPr/>
        </p:nvSpPr>
        <p:spPr bwMode="auto">
          <a:xfrm>
            <a:off x="1414463" y="49752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 name="Line 35"/>
          <p:cNvSpPr>
            <a:spLocks noChangeShapeType="1"/>
          </p:cNvSpPr>
          <p:nvPr/>
        </p:nvSpPr>
        <p:spPr bwMode="auto">
          <a:xfrm>
            <a:off x="2322513" y="49958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0" name="Rectangle 36"/>
          <p:cNvSpPr>
            <a:spLocks noChangeArrowheads="1"/>
          </p:cNvSpPr>
          <p:nvPr/>
        </p:nvSpPr>
        <p:spPr bwMode="auto">
          <a:xfrm>
            <a:off x="2322513" y="49958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1" name="Line 37"/>
          <p:cNvSpPr>
            <a:spLocks noChangeShapeType="1"/>
          </p:cNvSpPr>
          <p:nvPr/>
        </p:nvSpPr>
        <p:spPr bwMode="auto">
          <a:xfrm>
            <a:off x="5913438" y="49958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2" name="Rectangle 38"/>
          <p:cNvSpPr>
            <a:spLocks noChangeArrowheads="1"/>
          </p:cNvSpPr>
          <p:nvPr/>
        </p:nvSpPr>
        <p:spPr bwMode="auto">
          <a:xfrm>
            <a:off x="5913438" y="4995863"/>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3" name="Line 39"/>
          <p:cNvSpPr>
            <a:spLocks noChangeShapeType="1"/>
          </p:cNvSpPr>
          <p:nvPr/>
        </p:nvSpPr>
        <p:spPr bwMode="auto">
          <a:xfrm>
            <a:off x="6811963" y="49958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4" name="Rectangle 40"/>
          <p:cNvSpPr>
            <a:spLocks noChangeArrowheads="1"/>
          </p:cNvSpPr>
          <p:nvPr/>
        </p:nvSpPr>
        <p:spPr bwMode="auto">
          <a:xfrm>
            <a:off x="6811963" y="49958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5" name="Rectangle 41"/>
          <p:cNvSpPr>
            <a:spLocks noChangeArrowheads="1"/>
          </p:cNvSpPr>
          <p:nvPr/>
        </p:nvSpPr>
        <p:spPr bwMode="auto">
          <a:xfrm>
            <a:off x="7699375" y="4995863"/>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6" name="Rectangle 42"/>
          <p:cNvSpPr>
            <a:spLocks noChangeArrowheads="1"/>
          </p:cNvSpPr>
          <p:nvPr/>
        </p:nvSpPr>
        <p:spPr bwMode="auto">
          <a:xfrm>
            <a:off x="4108450" y="3119438"/>
            <a:ext cx="19050" cy="628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7" name="Line 43"/>
          <p:cNvSpPr>
            <a:spLocks noChangeShapeType="1"/>
          </p:cNvSpPr>
          <p:nvPr/>
        </p:nvSpPr>
        <p:spPr bwMode="auto">
          <a:xfrm>
            <a:off x="1423988" y="522287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8" name="Rectangle 44"/>
          <p:cNvSpPr>
            <a:spLocks noChangeArrowheads="1"/>
          </p:cNvSpPr>
          <p:nvPr/>
        </p:nvSpPr>
        <p:spPr bwMode="auto">
          <a:xfrm>
            <a:off x="1423988" y="522287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9" name="Line 45"/>
          <p:cNvSpPr>
            <a:spLocks noChangeShapeType="1"/>
          </p:cNvSpPr>
          <p:nvPr/>
        </p:nvSpPr>
        <p:spPr bwMode="auto">
          <a:xfrm>
            <a:off x="2322513" y="522287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0" name="Rectangle 46"/>
          <p:cNvSpPr>
            <a:spLocks noChangeArrowheads="1"/>
          </p:cNvSpPr>
          <p:nvPr/>
        </p:nvSpPr>
        <p:spPr bwMode="auto">
          <a:xfrm>
            <a:off x="2322513" y="522287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1" name="Line 47"/>
          <p:cNvSpPr>
            <a:spLocks noChangeShapeType="1"/>
          </p:cNvSpPr>
          <p:nvPr/>
        </p:nvSpPr>
        <p:spPr bwMode="auto">
          <a:xfrm>
            <a:off x="5913438" y="522287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2" name="Rectangle 48"/>
          <p:cNvSpPr>
            <a:spLocks noChangeArrowheads="1"/>
          </p:cNvSpPr>
          <p:nvPr/>
        </p:nvSpPr>
        <p:spPr bwMode="auto">
          <a:xfrm>
            <a:off x="5913438" y="5222875"/>
            <a:ext cx="11112"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3" name="Line 49"/>
          <p:cNvSpPr>
            <a:spLocks noChangeShapeType="1"/>
          </p:cNvSpPr>
          <p:nvPr/>
        </p:nvSpPr>
        <p:spPr bwMode="auto">
          <a:xfrm>
            <a:off x="6811963" y="522287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4" name="Rectangle 50"/>
          <p:cNvSpPr>
            <a:spLocks noChangeArrowheads="1"/>
          </p:cNvSpPr>
          <p:nvPr/>
        </p:nvSpPr>
        <p:spPr bwMode="auto">
          <a:xfrm>
            <a:off x="6811963" y="522287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5" name="Line 51"/>
          <p:cNvSpPr>
            <a:spLocks noChangeShapeType="1"/>
          </p:cNvSpPr>
          <p:nvPr/>
        </p:nvSpPr>
        <p:spPr bwMode="auto">
          <a:xfrm>
            <a:off x="7710488" y="522287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6" name="Rectangle 52"/>
          <p:cNvSpPr>
            <a:spLocks noChangeArrowheads="1"/>
          </p:cNvSpPr>
          <p:nvPr/>
        </p:nvSpPr>
        <p:spPr bwMode="auto">
          <a:xfrm>
            <a:off x="7710488" y="522287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7" name="Rectangle 53"/>
          <p:cNvSpPr>
            <a:spLocks noChangeArrowheads="1"/>
          </p:cNvSpPr>
          <p:nvPr/>
        </p:nvSpPr>
        <p:spPr bwMode="auto">
          <a:xfrm>
            <a:off x="2322513" y="2871788"/>
            <a:ext cx="36020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8" name="Rectangle 54"/>
          <p:cNvSpPr>
            <a:spLocks noChangeArrowheads="1"/>
          </p:cNvSpPr>
          <p:nvPr/>
        </p:nvSpPr>
        <p:spPr bwMode="auto">
          <a:xfrm>
            <a:off x="2322513" y="3098800"/>
            <a:ext cx="36020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9" name="Rectangle 55"/>
          <p:cNvSpPr>
            <a:spLocks noChangeArrowheads="1"/>
          </p:cNvSpPr>
          <p:nvPr/>
        </p:nvSpPr>
        <p:spPr bwMode="auto">
          <a:xfrm>
            <a:off x="2322513" y="3521075"/>
            <a:ext cx="36020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Rectangle 56"/>
          <p:cNvSpPr>
            <a:spLocks noChangeArrowheads="1"/>
          </p:cNvSpPr>
          <p:nvPr/>
        </p:nvSpPr>
        <p:spPr bwMode="auto">
          <a:xfrm>
            <a:off x="1433513" y="4975225"/>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Rectangle 57"/>
          <p:cNvSpPr>
            <a:spLocks noChangeArrowheads="1"/>
          </p:cNvSpPr>
          <p:nvPr/>
        </p:nvSpPr>
        <p:spPr bwMode="auto">
          <a:xfrm>
            <a:off x="1433513" y="5202238"/>
            <a:ext cx="62865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Line 58"/>
          <p:cNvSpPr>
            <a:spLocks noChangeShapeType="1"/>
          </p:cNvSpPr>
          <p:nvPr/>
        </p:nvSpPr>
        <p:spPr bwMode="auto">
          <a:xfrm>
            <a:off x="1433513" y="5418138"/>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3" name="Rectangle 59"/>
          <p:cNvSpPr>
            <a:spLocks noChangeArrowheads="1"/>
          </p:cNvSpPr>
          <p:nvPr/>
        </p:nvSpPr>
        <p:spPr bwMode="auto">
          <a:xfrm>
            <a:off x="1433513" y="5418138"/>
            <a:ext cx="62865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Line 60"/>
          <p:cNvSpPr>
            <a:spLocks noChangeShapeType="1"/>
          </p:cNvSpPr>
          <p:nvPr/>
        </p:nvSpPr>
        <p:spPr bwMode="auto">
          <a:xfrm>
            <a:off x="1433513" y="5624513"/>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5" name="Rectangle 61"/>
          <p:cNvSpPr>
            <a:spLocks noChangeArrowheads="1"/>
          </p:cNvSpPr>
          <p:nvPr/>
        </p:nvSpPr>
        <p:spPr bwMode="auto">
          <a:xfrm>
            <a:off x="1433513" y="5624513"/>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2" name="Line 62"/>
          <p:cNvSpPr>
            <a:spLocks noChangeShapeType="1"/>
          </p:cNvSpPr>
          <p:nvPr/>
        </p:nvSpPr>
        <p:spPr bwMode="auto">
          <a:xfrm>
            <a:off x="1433513" y="5830888"/>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3" name="Rectangle 63"/>
          <p:cNvSpPr>
            <a:spLocks noChangeArrowheads="1"/>
          </p:cNvSpPr>
          <p:nvPr/>
        </p:nvSpPr>
        <p:spPr bwMode="auto">
          <a:xfrm>
            <a:off x="1433513" y="5830888"/>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P2</a:t>
            </a:r>
            <a:endParaRPr lang="en-US" sz="1400" dirty="0">
              <a:solidFill>
                <a:schemeClr val="bg1"/>
              </a:solidFill>
              <a:latin typeface="Times New Roman" pitchFamily="18" charset="0"/>
            </a:endParaRPr>
          </a:p>
        </p:txBody>
      </p:sp>
      <p:sp>
        <p:nvSpPr>
          <p:cNvPr id="63" name="Slide Number Placeholder 62"/>
          <p:cNvSpPr>
            <a:spLocks noGrp="1"/>
          </p:cNvSpPr>
          <p:nvPr>
            <p:ph type="sldNum" sz="quarter" idx="12"/>
          </p:nvPr>
        </p:nvSpPr>
        <p:spPr/>
        <p:txBody>
          <a:bodyPr/>
          <a:lstStyle/>
          <a:p>
            <a:pPr>
              <a:defRPr/>
            </a:pPr>
            <a:fld id="{45CCE62E-9F38-4E9B-B4CE-81B387CE8DF4}" type="slidenum">
              <a:rPr lang="en-US" smtClean="0"/>
              <a:pPr>
                <a:defRPr/>
              </a:pPr>
              <a:t>50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500"/>
                                        <p:tgtEl>
                                          <p:spTgt spid="8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500"/>
                                        <p:tgtEl>
                                          <p:spTgt spid="7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fade">
                                      <p:cBhvr>
                                        <p:cTn id="98" dur="500"/>
                                        <p:tgtEl>
                                          <p:spTgt spid="7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animEffect transition="in" filter="fade">
                                      <p:cBhvr>
                                        <p:cTn id="107" dur="500"/>
                                        <p:tgtEl>
                                          <p:spTgt spid="7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500"/>
                                        <p:tgtEl>
                                          <p:spTgt spid="7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fade">
                                      <p:cBhvr>
                                        <p:cTn id="116" dur="500"/>
                                        <p:tgtEl>
                                          <p:spTgt spid="7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9"/>
                                        </p:tgtEl>
                                        <p:attrNameLst>
                                          <p:attrName>style.visibility</p:attrName>
                                        </p:attrNameLst>
                                      </p:cBhvr>
                                      <p:to>
                                        <p:strVal val="visible"/>
                                      </p:to>
                                    </p:set>
                                    <p:animEffect transition="in" filter="fade">
                                      <p:cBhvr>
                                        <p:cTn id="119" dur="500"/>
                                        <p:tgtEl>
                                          <p:spTgt spid="7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0"/>
                                        </p:tgtEl>
                                        <p:attrNameLst>
                                          <p:attrName>style.visibility</p:attrName>
                                        </p:attrNameLst>
                                      </p:cBhvr>
                                      <p:to>
                                        <p:strVal val="visible"/>
                                      </p:to>
                                    </p:set>
                                    <p:animEffect transition="in" filter="fade">
                                      <p:cBhvr>
                                        <p:cTn id="122" dur="500"/>
                                        <p:tgtEl>
                                          <p:spTgt spid="8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1"/>
                                        </p:tgtEl>
                                        <p:attrNameLst>
                                          <p:attrName>style.visibility</p:attrName>
                                        </p:attrNameLst>
                                      </p:cBhvr>
                                      <p:to>
                                        <p:strVal val="visible"/>
                                      </p:to>
                                    </p:set>
                                    <p:animEffect transition="in" filter="fade">
                                      <p:cBhvr>
                                        <p:cTn id="125" dur="500"/>
                                        <p:tgtEl>
                                          <p:spTgt spid="8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2"/>
                                        </p:tgtEl>
                                        <p:attrNameLst>
                                          <p:attrName>style.visibility</p:attrName>
                                        </p:attrNameLst>
                                      </p:cBhvr>
                                      <p:to>
                                        <p:strVal val="visible"/>
                                      </p:to>
                                    </p:set>
                                    <p:animEffect transition="in" filter="fade">
                                      <p:cBhvr>
                                        <p:cTn id="128" dur="500"/>
                                        <p:tgtEl>
                                          <p:spTgt spid="8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3"/>
                                        </p:tgtEl>
                                        <p:attrNameLst>
                                          <p:attrName>style.visibility</p:attrName>
                                        </p:attrNameLst>
                                      </p:cBhvr>
                                      <p:to>
                                        <p:strVal val="visible"/>
                                      </p:to>
                                    </p:set>
                                    <p:animEffect transition="in" filter="fade">
                                      <p:cBhvr>
                                        <p:cTn id="131" dur="500"/>
                                        <p:tgtEl>
                                          <p:spTgt spid="8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4"/>
                                        </p:tgtEl>
                                        <p:attrNameLst>
                                          <p:attrName>style.visibility</p:attrName>
                                        </p:attrNameLst>
                                      </p:cBhvr>
                                      <p:to>
                                        <p:strVal val="visible"/>
                                      </p:to>
                                    </p:set>
                                    <p:animEffect transition="in" filter="fade">
                                      <p:cBhvr>
                                        <p:cTn id="134" dur="500"/>
                                        <p:tgtEl>
                                          <p:spTgt spid="8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5"/>
                                        </p:tgtEl>
                                        <p:attrNameLst>
                                          <p:attrName>style.visibility</p:attrName>
                                        </p:attrNameLst>
                                      </p:cBhvr>
                                      <p:to>
                                        <p:strVal val="visible"/>
                                      </p:to>
                                    </p:set>
                                    <p:animEffect transition="in" filter="fade">
                                      <p:cBhvr>
                                        <p:cTn id="137" dur="500"/>
                                        <p:tgtEl>
                                          <p:spTgt spid="8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86"/>
                                        </p:tgtEl>
                                        <p:attrNameLst>
                                          <p:attrName>style.visibility</p:attrName>
                                        </p:attrNameLst>
                                      </p:cBhvr>
                                      <p:to>
                                        <p:strVal val="visible"/>
                                      </p:to>
                                    </p:set>
                                    <p:animEffect transition="in" filter="fade">
                                      <p:cBhvr>
                                        <p:cTn id="140" dur="500"/>
                                        <p:tgtEl>
                                          <p:spTgt spid="8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90"/>
                                        </p:tgtEl>
                                        <p:attrNameLst>
                                          <p:attrName>style.visibility</p:attrName>
                                        </p:attrNameLst>
                                      </p:cBhvr>
                                      <p:to>
                                        <p:strVal val="visible"/>
                                      </p:to>
                                    </p:set>
                                    <p:animEffect transition="in" filter="fade">
                                      <p:cBhvr>
                                        <p:cTn id="143" dur="500"/>
                                        <p:tgtEl>
                                          <p:spTgt spid="9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1"/>
                                        </p:tgtEl>
                                        <p:attrNameLst>
                                          <p:attrName>style.visibility</p:attrName>
                                        </p:attrNameLst>
                                      </p:cBhvr>
                                      <p:to>
                                        <p:strVal val="visible"/>
                                      </p:to>
                                    </p:set>
                                    <p:animEffect transition="in" filter="fade">
                                      <p:cBhvr>
                                        <p:cTn id="146" dur="500"/>
                                        <p:tgtEl>
                                          <p:spTgt spid="91"/>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2"/>
                                        </p:tgtEl>
                                        <p:attrNameLst>
                                          <p:attrName>style.visibility</p:attrName>
                                        </p:attrNameLst>
                                      </p:cBhvr>
                                      <p:to>
                                        <p:strVal val="visible"/>
                                      </p:to>
                                    </p:set>
                                    <p:animEffect transition="in" filter="fade">
                                      <p:cBhvr>
                                        <p:cTn id="149" dur="500"/>
                                        <p:tgtEl>
                                          <p:spTgt spid="9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3"/>
                                        </p:tgtEl>
                                        <p:attrNameLst>
                                          <p:attrName>style.visibility</p:attrName>
                                        </p:attrNameLst>
                                      </p:cBhvr>
                                      <p:to>
                                        <p:strVal val="visible"/>
                                      </p:to>
                                    </p:set>
                                    <p:animEffect transition="in" filter="fade">
                                      <p:cBhvr>
                                        <p:cTn id="152" dur="500"/>
                                        <p:tgtEl>
                                          <p:spTgt spid="9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fade">
                                      <p:cBhvr>
                                        <p:cTn id="155" dur="500"/>
                                        <p:tgtEl>
                                          <p:spTgt spid="9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95"/>
                                        </p:tgtEl>
                                        <p:attrNameLst>
                                          <p:attrName>style.visibility</p:attrName>
                                        </p:attrNameLst>
                                      </p:cBhvr>
                                      <p:to>
                                        <p:strVal val="visible"/>
                                      </p:to>
                                    </p:set>
                                    <p:animEffect transition="in" filter="fade">
                                      <p:cBhvr>
                                        <p:cTn id="158" dur="500"/>
                                        <p:tgtEl>
                                          <p:spTgt spid="9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52"/>
                                        </p:tgtEl>
                                        <p:attrNameLst>
                                          <p:attrName>style.visibility</p:attrName>
                                        </p:attrNameLst>
                                      </p:cBhvr>
                                      <p:to>
                                        <p:strVal val="visible"/>
                                      </p:to>
                                    </p:set>
                                    <p:animEffect transition="in" filter="fade">
                                      <p:cBhvr>
                                        <p:cTn id="161" dur="500"/>
                                        <p:tgtEl>
                                          <p:spTgt spid="2752"/>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753"/>
                                        </p:tgtEl>
                                        <p:attrNameLst>
                                          <p:attrName>style.visibility</p:attrName>
                                        </p:attrNameLst>
                                      </p:cBhvr>
                                      <p:to>
                                        <p:strVal val="visible"/>
                                      </p:to>
                                    </p:set>
                                    <p:animEffect transition="in" filter="fade">
                                      <p:cBhvr>
                                        <p:cTn id="164" dur="500"/>
                                        <p:tgtEl>
                                          <p:spTgt spid="2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p:bldP spid="12" grpId="0"/>
      <p:bldP spid="13" grpId="0"/>
      <p:bldP spid="14"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2752" grpId="0" animBg="1"/>
      <p:bldP spid="27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0" y="1828800"/>
            <a:ext cx="86106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solidFill>
                  <a:srgbClr val="FF0000"/>
                </a:solidFill>
                <a:latin typeface="Algerian" pitchFamily="82" charset="0"/>
              </a:rPr>
              <a:t>N</a:t>
            </a:r>
            <a:r>
              <a:rPr lang="en-US" sz="6000" b="1" dirty="0" smtClean="0">
                <a:latin typeface="Algerian" pitchFamily="82" charset="0"/>
              </a:rPr>
              <a:t>otes </a:t>
            </a:r>
            <a:r>
              <a:rPr lang="en-US" sz="6000" b="1" dirty="0" smtClean="0">
                <a:solidFill>
                  <a:srgbClr val="FF0000"/>
                </a:solidFill>
                <a:latin typeface="Algerian" pitchFamily="82" charset="0"/>
              </a:rPr>
              <a:t>R</a:t>
            </a:r>
            <a:r>
              <a:rPr lang="en-US" sz="6000" b="1" dirty="0" smtClean="0">
                <a:latin typeface="Algerian" pitchFamily="82" charset="0"/>
              </a:rPr>
              <a:t>eceivable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51</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 y="2717084"/>
            <a:ext cx="9141178" cy="369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762" name="Rectangle 50"/>
          <p:cNvSpPr>
            <a:spLocks noGrp="1" noChangeArrowheads="1"/>
          </p:cNvSpPr>
          <p:nvPr>
            <p:ph type="title"/>
          </p:nvPr>
        </p:nvSpPr>
        <p:spPr>
          <a:xfrm>
            <a:off x="914400" y="457200"/>
            <a:ext cx="7158038" cy="762000"/>
          </a:xfrm>
        </p:spPr>
        <p:txBody>
          <a:bodyPr/>
          <a:lstStyle/>
          <a:p>
            <a:r>
              <a:rPr lang="en-US" altLang="en-US" b="1" dirty="0" smtClean="0"/>
              <a:t>Notes Receivable</a:t>
            </a: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52</a:t>
            </a:fld>
            <a:endParaRPr lang="en-US" dirty="0"/>
          </a:p>
        </p:txBody>
      </p:sp>
      <p:sp>
        <p:nvSpPr>
          <p:cNvPr id="3174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C2</a:t>
            </a:r>
          </a:p>
        </p:txBody>
      </p:sp>
      <p:sp>
        <p:nvSpPr>
          <p:cNvPr id="77" name="Rectangle 76"/>
          <p:cNvSpPr/>
          <p:nvPr/>
        </p:nvSpPr>
        <p:spPr>
          <a:xfrm>
            <a:off x="0" y="1295400"/>
            <a:ext cx="9144000" cy="1384995"/>
          </a:xfrm>
          <a:prstGeom prst="rect">
            <a:avLst/>
          </a:prstGeom>
          <a:solidFill>
            <a:schemeClr val="bg2">
              <a:lumMod val="90000"/>
            </a:schemeClr>
          </a:solidFill>
          <a:ln>
            <a:solidFill>
              <a:schemeClr val="tx1"/>
            </a:solidFill>
          </a:ln>
        </p:spPr>
        <p:txBody>
          <a:bodyPr wrap="square">
            <a:spAutoFit/>
          </a:bodyPr>
          <a:lstStyle/>
          <a:p>
            <a:pPr algn="ctr">
              <a:defRPr/>
            </a:pPr>
            <a:r>
              <a:rPr lang="en-US" sz="2800" b="1" dirty="0"/>
              <a:t>A promissory note is a written promise to pay a specified amount of money, usually with interest, either on demand or at a definite future date.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fade">
                                      <p:cBhvr>
                                        <p:cTn id="7" dur="1000"/>
                                        <p:tgtEl>
                                          <p:spTgt spid="132098"/>
                                        </p:tgtEl>
                                      </p:cBhvr>
                                    </p:animEffect>
                                    <p:anim calcmode="lin" valueType="num">
                                      <p:cBhvr>
                                        <p:cTn id="8" dur="1000" fill="hold"/>
                                        <p:tgtEl>
                                          <p:spTgt spid="132098"/>
                                        </p:tgtEl>
                                        <p:attrNameLst>
                                          <p:attrName>ppt_x</p:attrName>
                                        </p:attrNameLst>
                                      </p:cBhvr>
                                      <p:tavLst>
                                        <p:tav tm="0">
                                          <p:val>
                                            <p:strVal val="#ppt_x"/>
                                          </p:val>
                                        </p:tav>
                                        <p:tav tm="100000">
                                          <p:val>
                                            <p:strVal val="#ppt_x"/>
                                          </p:val>
                                        </p:tav>
                                      </p:tavLst>
                                    </p:anim>
                                    <p:anim calcmode="lin" valueType="num">
                                      <p:cBhvr>
                                        <p:cTn id="9" dur="1000" fill="hold"/>
                                        <p:tgtEl>
                                          <p:spTgt spid="132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457200"/>
            <a:ext cx="8229600" cy="960438"/>
          </a:xfrm>
        </p:spPr>
        <p:txBody>
          <a:bodyPr/>
          <a:lstStyle/>
          <a:p>
            <a:r>
              <a:rPr lang="en-US" altLang="en-US" b="1" dirty="0" smtClean="0"/>
              <a:t>Computing </a:t>
            </a:r>
            <a:r>
              <a:rPr lang="en-US" altLang="en-US" b="1" dirty="0" smtClean="0">
                <a:solidFill>
                  <a:srgbClr val="FF0000"/>
                </a:solidFill>
              </a:rPr>
              <a:t>Maturity</a:t>
            </a:r>
            <a:r>
              <a:rPr lang="en-US" altLang="en-US" b="1" dirty="0" smtClean="0"/>
              <a:t> and </a:t>
            </a:r>
            <a:r>
              <a:rPr lang="en-US" altLang="en-US" b="1" dirty="0" smtClean="0">
                <a:solidFill>
                  <a:srgbClr val="FF0000"/>
                </a:solidFill>
              </a:rPr>
              <a:t>Interest</a:t>
            </a: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53</a:t>
            </a:fld>
            <a:endParaRPr lang="en-US" dirty="0"/>
          </a:p>
        </p:txBody>
      </p:sp>
      <p:sp>
        <p:nvSpPr>
          <p:cNvPr id="118787" name="Text Box 6"/>
          <p:cNvSpPr txBox="1">
            <a:spLocks noChangeArrowheads="1"/>
          </p:cNvSpPr>
          <p:nvPr/>
        </p:nvSpPr>
        <p:spPr bwMode="auto">
          <a:xfrm>
            <a:off x="609600" y="6091238"/>
            <a:ext cx="8001000" cy="461962"/>
          </a:xfrm>
          <a:prstGeom prst="rect">
            <a:avLst/>
          </a:prstGeom>
          <a:noFill/>
          <a:ln w="12700">
            <a:noFill/>
            <a:miter lim="800000"/>
            <a:headEnd/>
            <a:tailEnd/>
          </a:ln>
        </p:spPr>
        <p:txBody>
          <a:bodyPr>
            <a:spAutoFit/>
          </a:bodyPr>
          <a:lstStyle/>
          <a:p>
            <a:pPr algn="ctr">
              <a:spcBef>
                <a:spcPct val="50000"/>
              </a:spcBef>
            </a:pPr>
            <a:r>
              <a:rPr lang="en-US" altLang="en-US" sz="2400" b="1" dirty="0"/>
              <a:t>The note is due and payable on October 8.</a:t>
            </a:r>
          </a:p>
        </p:txBody>
      </p:sp>
      <p:sp>
        <p:nvSpPr>
          <p:cNvPr id="3277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C2</a:t>
            </a:r>
          </a:p>
        </p:txBody>
      </p:sp>
      <p:pic>
        <p:nvPicPr>
          <p:cNvPr id="118789" name="Picture 3"/>
          <p:cNvPicPr>
            <a:picLocks noChangeAspect="1" noChangeArrowheads="1"/>
          </p:cNvPicPr>
          <p:nvPr/>
        </p:nvPicPr>
        <p:blipFill>
          <a:blip r:embed="rId3" cstate="print"/>
          <a:srcRect/>
          <a:stretch>
            <a:fillRect/>
          </a:stretch>
        </p:blipFill>
        <p:spPr bwMode="auto">
          <a:xfrm>
            <a:off x="304800" y="3886200"/>
            <a:ext cx="8534400" cy="2133600"/>
          </a:xfrm>
          <a:prstGeom prst="rect">
            <a:avLst/>
          </a:prstGeom>
          <a:noFill/>
          <a:ln w="9525">
            <a:solidFill>
              <a:schemeClr val="tx1"/>
            </a:solidFill>
            <a:miter lim="800000"/>
            <a:headEnd/>
            <a:tailEnd/>
          </a:ln>
        </p:spPr>
      </p:pic>
      <p:sp>
        <p:nvSpPr>
          <p:cNvPr id="9" name="Rectangle 8"/>
          <p:cNvSpPr/>
          <p:nvPr/>
        </p:nvSpPr>
        <p:spPr>
          <a:xfrm>
            <a:off x="533400" y="2819400"/>
            <a:ext cx="8115300" cy="682625"/>
          </a:xfrm>
          <a:prstGeom prst="rect">
            <a:avLst/>
          </a:prstGeom>
          <a:solidFill>
            <a:schemeClr val="bg2">
              <a:lumMod val="90000"/>
            </a:schemeClr>
          </a:solidFill>
          <a:ln>
            <a:solidFill>
              <a:schemeClr val="tx2">
                <a:lumMod val="75000"/>
              </a:schemeClr>
            </a:solidFill>
          </a:ln>
        </p:spPr>
        <p:txBody>
          <a:bodyPr anchor="b">
            <a:spAutoFit/>
          </a:bodyPr>
          <a:lstStyle/>
          <a:p>
            <a:pPr algn="ctr">
              <a:lnSpc>
                <a:spcPct val="80000"/>
              </a:lnSpc>
              <a:spcBef>
                <a:spcPct val="50000"/>
              </a:spcBef>
              <a:buFont typeface="Wingdings" pitchFamily="-108" charset="2"/>
              <a:buNone/>
              <a:defRPr/>
            </a:pPr>
            <a:r>
              <a:rPr lang="en-US" sz="2400" b="1" dirty="0">
                <a:ea typeface="ＭＳ Ｐゴシック" pitchFamily="-108" charset="-128"/>
              </a:rPr>
              <a:t>On July 10, TechCom received a $1,000, 90-day, 12% promissory note as a result of a sale to Julia Browne.</a:t>
            </a:r>
          </a:p>
        </p:txBody>
      </p:sp>
      <p:sp>
        <p:nvSpPr>
          <p:cNvPr id="118791" name="Rectangle 9"/>
          <p:cNvSpPr>
            <a:spLocks noChangeArrowheads="1"/>
          </p:cNvSpPr>
          <p:nvPr/>
        </p:nvSpPr>
        <p:spPr bwMode="auto">
          <a:xfrm>
            <a:off x="0" y="1600200"/>
            <a:ext cx="9144000" cy="954088"/>
          </a:xfrm>
          <a:prstGeom prst="rect">
            <a:avLst/>
          </a:prstGeom>
          <a:noFill/>
          <a:ln w="9525">
            <a:noFill/>
            <a:miter lim="800000"/>
            <a:headEnd/>
            <a:tailEnd/>
          </a:ln>
        </p:spPr>
        <p:txBody>
          <a:bodyPr>
            <a:spAutoFit/>
          </a:bodyPr>
          <a:lstStyle/>
          <a:p>
            <a:pPr algn="ctr"/>
            <a:r>
              <a:rPr lang="en-US" altLang="en-US" sz="2800" b="1" dirty="0"/>
              <a:t>The maturity date of a note is the day the note </a:t>
            </a:r>
          </a:p>
          <a:p>
            <a:pPr algn="ctr"/>
            <a:r>
              <a:rPr lang="en-US" altLang="en-US" sz="2800" b="1" dirty="0"/>
              <a:t>(principal and interest) must be repaid.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9"/>
                                        </p:tgtEl>
                                        <p:attrNameLst>
                                          <p:attrName>style.visibility</p:attrName>
                                        </p:attrNameLst>
                                      </p:cBhvr>
                                      <p:to>
                                        <p:strVal val="visible"/>
                                      </p:to>
                                    </p:set>
                                    <p:anim calcmode="lin" valueType="num">
                                      <p:cBhvr additive="base">
                                        <p:cTn id="13" dur="500" fill="hold"/>
                                        <p:tgtEl>
                                          <p:spTgt spid="118789"/>
                                        </p:tgtEl>
                                        <p:attrNameLst>
                                          <p:attrName>ppt_x</p:attrName>
                                        </p:attrNameLst>
                                      </p:cBhvr>
                                      <p:tavLst>
                                        <p:tav tm="0">
                                          <p:val>
                                            <p:strVal val="#ppt_x"/>
                                          </p:val>
                                        </p:tav>
                                        <p:tav tm="100000">
                                          <p:val>
                                            <p:strVal val="#ppt_x"/>
                                          </p:val>
                                        </p:tav>
                                      </p:tavLst>
                                    </p:anim>
                                    <p:anim calcmode="lin" valueType="num">
                                      <p:cBhvr additive="base">
                                        <p:cTn id="14" dur="500" fill="hold"/>
                                        <p:tgtEl>
                                          <p:spTgt spid="118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654550" y="2362200"/>
            <a:ext cx="2584450" cy="3200400"/>
            <a:chOff x="2932" y="2256"/>
            <a:chExt cx="1628" cy="1924"/>
          </a:xfrm>
        </p:grpSpPr>
        <p:sp>
          <p:nvSpPr>
            <p:cNvPr id="119818" name="Rectangle 6"/>
            <p:cNvSpPr>
              <a:spLocks noChangeArrowheads="1"/>
            </p:cNvSpPr>
            <p:nvPr/>
          </p:nvSpPr>
          <p:spPr bwMode="auto">
            <a:xfrm>
              <a:off x="2932" y="2668"/>
              <a:ext cx="1628" cy="1512"/>
            </a:xfrm>
            <a:prstGeom prst="rect">
              <a:avLst/>
            </a:prstGeom>
            <a:solidFill>
              <a:srgbClr val="FFFFCC"/>
            </a:solidFill>
            <a:ln w="12700">
              <a:solidFill>
                <a:srgbClr val="414141"/>
              </a:solidFill>
              <a:miter lim="800000"/>
              <a:headEnd/>
              <a:tailEnd/>
            </a:ln>
            <a:effectLst>
              <a:outerShdw dist="71842" dir="2700000" algn="ctr" rotWithShape="0">
                <a:srgbClr val="414141"/>
              </a:outerShdw>
            </a:effectLst>
          </p:spPr>
          <p:txBody>
            <a:bodyPr lIns="90488" tIns="44450" rIns="90488" bIns="44450" anchor="ctr"/>
            <a:lstStyle/>
            <a:p>
              <a:pPr algn="ctr"/>
              <a:r>
                <a:rPr lang="en-US" altLang="en-US" sz="2400" b="1" dirty="0">
                  <a:solidFill>
                    <a:srgbClr val="663300"/>
                  </a:solidFill>
                  <a:ea typeface="ＭＳ Ｐゴシック" pitchFamily="34" charset="-128"/>
                </a:rPr>
                <a:t>If the note is expressed in days, base a year on </a:t>
              </a:r>
              <a:r>
                <a:rPr lang="en-US" altLang="en-US" sz="2400" b="1" dirty="0">
                  <a:solidFill>
                    <a:srgbClr val="FF0000"/>
                  </a:solidFill>
                  <a:effectLst>
                    <a:outerShdw blurRad="38100" dist="38100" dir="2700000" algn="tl">
                      <a:srgbClr val="000000">
                        <a:alpha val="43137"/>
                      </a:srgbClr>
                    </a:outerShdw>
                  </a:effectLst>
                  <a:ea typeface="ＭＳ Ｐゴシック" pitchFamily="34" charset="-128"/>
                </a:rPr>
                <a:t>360 </a:t>
              </a:r>
              <a:r>
                <a:rPr lang="en-US" altLang="en-US" sz="2400" b="1" dirty="0">
                  <a:solidFill>
                    <a:srgbClr val="663300"/>
                  </a:solidFill>
                  <a:ea typeface="ＭＳ Ｐゴシック" pitchFamily="34" charset="-128"/>
                </a:rPr>
                <a:t>days using the “banker’s rule.”</a:t>
              </a:r>
            </a:p>
          </p:txBody>
        </p:sp>
        <p:sp>
          <p:nvSpPr>
            <p:cNvPr id="5" name="Line 7"/>
            <p:cNvSpPr>
              <a:spLocks noChangeShapeType="1"/>
            </p:cNvSpPr>
            <p:nvPr/>
          </p:nvSpPr>
          <p:spPr bwMode="auto">
            <a:xfrm flipV="1">
              <a:off x="3672" y="2256"/>
              <a:ext cx="0" cy="432"/>
            </a:xfrm>
            <a:prstGeom prst="line">
              <a:avLst/>
            </a:prstGeom>
            <a:noFill/>
            <a:ln w="50800">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Arial" charset="0"/>
                <a:ea typeface="ＭＳ Ｐゴシック" pitchFamily="-108" charset="-128"/>
              </a:endParaRPr>
            </a:p>
          </p:txBody>
        </p:sp>
      </p:grpSp>
      <p:grpSp>
        <p:nvGrpSpPr>
          <p:cNvPr id="3" name="Group 8"/>
          <p:cNvGrpSpPr>
            <a:grpSpLocks/>
          </p:cNvGrpSpPr>
          <p:nvPr/>
        </p:nvGrpSpPr>
        <p:grpSpPr bwMode="auto">
          <a:xfrm>
            <a:off x="2139950" y="2362200"/>
            <a:ext cx="2349500" cy="2736850"/>
            <a:chOff x="1348" y="2256"/>
            <a:chExt cx="1480" cy="1724"/>
          </a:xfrm>
        </p:grpSpPr>
        <p:sp>
          <p:nvSpPr>
            <p:cNvPr id="119816" name="Rectangle 9"/>
            <p:cNvSpPr>
              <a:spLocks noChangeArrowheads="1"/>
            </p:cNvSpPr>
            <p:nvPr/>
          </p:nvSpPr>
          <p:spPr bwMode="auto">
            <a:xfrm>
              <a:off x="1348" y="2692"/>
              <a:ext cx="1480" cy="1288"/>
            </a:xfrm>
            <a:prstGeom prst="rect">
              <a:avLst/>
            </a:prstGeom>
            <a:solidFill>
              <a:srgbClr val="DFFFDF"/>
            </a:solidFill>
            <a:ln w="12700">
              <a:solidFill>
                <a:srgbClr val="414141"/>
              </a:solidFill>
              <a:miter lim="800000"/>
              <a:headEnd/>
              <a:tailEnd/>
            </a:ln>
            <a:effectLst>
              <a:outerShdw dist="71842" dir="2700000" algn="ctr" rotWithShape="0">
                <a:srgbClr val="414141"/>
              </a:outerShdw>
            </a:effectLst>
          </p:spPr>
          <p:txBody>
            <a:bodyPr lIns="90488" tIns="44450" rIns="90488" bIns="44450" anchor="ctr"/>
            <a:lstStyle/>
            <a:p>
              <a:pPr algn="ctr"/>
              <a:r>
                <a:rPr lang="en-US" altLang="en-US" sz="2400" b="1" dirty="0">
                  <a:solidFill>
                    <a:srgbClr val="006600"/>
                  </a:solidFill>
                  <a:ea typeface="ＭＳ Ｐゴシック" pitchFamily="34" charset="-128"/>
                </a:rPr>
                <a:t>Even for maturities less than one year, the rate is annualized.</a:t>
              </a:r>
            </a:p>
          </p:txBody>
        </p:sp>
        <p:sp>
          <p:nvSpPr>
            <p:cNvPr id="48138" name="Line 10"/>
            <p:cNvSpPr>
              <a:spLocks noChangeShapeType="1"/>
            </p:cNvSpPr>
            <p:nvPr/>
          </p:nvSpPr>
          <p:spPr bwMode="auto">
            <a:xfrm flipV="1">
              <a:off x="2088" y="2256"/>
              <a:ext cx="0" cy="432"/>
            </a:xfrm>
            <a:prstGeom prst="line">
              <a:avLst/>
            </a:prstGeom>
            <a:noFill/>
            <a:ln w="50800">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Arial" charset="0"/>
                <a:ea typeface="ＭＳ Ｐゴシック" pitchFamily="-108" charset="-128"/>
              </a:endParaRPr>
            </a:p>
          </p:txBody>
        </p:sp>
      </p:grpSp>
      <p:sp>
        <p:nvSpPr>
          <p:cNvPr id="119812" name="Rectangle 11"/>
          <p:cNvSpPr>
            <a:spLocks noGrp="1" noChangeArrowheads="1"/>
          </p:cNvSpPr>
          <p:nvPr>
            <p:ph type="title"/>
          </p:nvPr>
        </p:nvSpPr>
        <p:spPr/>
        <p:txBody>
          <a:bodyPr/>
          <a:lstStyle/>
          <a:p>
            <a:r>
              <a:rPr lang="en-US" altLang="en-US" b="1" dirty="0" smtClean="0"/>
              <a:t>Interest Computation</a:t>
            </a:r>
          </a:p>
        </p:txBody>
      </p:sp>
      <p:sp>
        <p:nvSpPr>
          <p:cNvPr id="13" name="Slide Number Placeholder 12"/>
          <p:cNvSpPr>
            <a:spLocks noGrp="1"/>
          </p:cNvSpPr>
          <p:nvPr>
            <p:ph type="sldNum" sz="quarter" idx="12"/>
          </p:nvPr>
        </p:nvSpPr>
        <p:spPr/>
        <p:txBody>
          <a:bodyPr/>
          <a:lstStyle/>
          <a:p>
            <a:pPr>
              <a:defRPr/>
            </a:pPr>
            <a:fld id="{D9662D1A-934F-4E97-8DE9-5DE1FFCA5B1C}" type="slidenum">
              <a:rPr lang="en-US" smtClean="0"/>
              <a:pPr>
                <a:defRPr/>
              </a:pPr>
              <a:t>54</a:t>
            </a:fld>
            <a:endParaRPr lang="en-US" dirty="0"/>
          </a:p>
        </p:txBody>
      </p:sp>
      <p:sp>
        <p:nvSpPr>
          <p:cNvPr id="3379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C2</a:t>
            </a:r>
          </a:p>
        </p:txBody>
      </p:sp>
      <p:pic>
        <p:nvPicPr>
          <p:cNvPr id="33798" name="Picture 4"/>
          <p:cNvPicPr>
            <a:picLocks noChangeAspect="1" noChangeArrowheads="1"/>
          </p:cNvPicPr>
          <p:nvPr/>
        </p:nvPicPr>
        <p:blipFill>
          <a:blip r:embed="rId3" cstate="print"/>
          <a:srcRect/>
          <a:stretch>
            <a:fillRect/>
          </a:stretch>
        </p:blipFill>
        <p:spPr bwMode="auto">
          <a:xfrm>
            <a:off x="209550" y="1371600"/>
            <a:ext cx="8724900" cy="952500"/>
          </a:xfrm>
          <a:prstGeom prst="rect">
            <a:avLst/>
          </a:prstGeom>
          <a:solidFill>
            <a:schemeClr val="bg2">
              <a:lumMod val="90000"/>
            </a:schemeClr>
          </a:solidFill>
          <a:ln w="9525">
            <a:solidFill>
              <a:schemeClr val="tx1"/>
            </a:solidFill>
            <a:miter lim="800000"/>
            <a:headEnd/>
            <a:tailEnd/>
          </a:ln>
        </p:spPr>
      </p:pic>
      <p:pic>
        <p:nvPicPr>
          <p:cNvPr id="119815" name="Picture 5"/>
          <p:cNvPicPr>
            <a:picLocks noChangeAspect="1" noChangeArrowheads="1"/>
          </p:cNvPicPr>
          <p:nvPr/>
        </p:nvPicPr>
        <p:blipFill>
          <a:blip r:embed="rId4" cstate="print"/>
          <a:srcRect/>
          <a:stretch>
            <a:fillRect/>
          </a:stretch>
        </p:blipFill>
        <p:spPr bwMode="auto">
          <a:xfrm>
            <a:off x="1066800" y="5715000"/>
            <a:ext cx="7805738" cy="8382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457200"/>
            <a:ext cx="8229600" cy="960438"/>
          </a:xfrm>
        </p:spPr>
        <p:txBody>
          <a:bodyPr/>
          <a:lstStyle/>
          <a:p>
            <a:r>
              <a:rPr lang="en-US" altLang="en-US" b="1" dirty="0" smtClean="0"/>
              <a:t>Recognizing Notes Receivable</a:t>
            </a: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55</a:t>
            </a:fld>
            <a:endParaRPr lang="en-US" dirty="0"/>
          </a:p>
        </p:txBody>
      </p:sp>
      <p:sp>
        <p:nvSpPr>
          <p:cNvPr id="3481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C2</a:t>
            </a:r>
          </a:p>
        </p:txBody>
      </p:sp>
      <p:pic>
        <p:nvPicPr>
          <p:cNvPr id="120836" name="Picture 3"/>
          <p:cNvPicPr>
            <a:picLocks noChangeAspect="1" noChangeArrowheads="1"/>
          </p:cNvPicPr>
          <p:nvPr/>
        </p:nvPicPr>
        <p:blipFill>
          <a:blip r:embed="rId3" cstate="print"/>
          <a:srcRect/>
          <a:stretch>
            <a:fillRect/>
          </a:stretch>
        </p:blipFill>
        <p:spPr bwMode="auto">
          <a:xfrm>
            <a:off x="76200" y="5029200"/>
            <a:ext cx="8934450" cy="1066800"/>
          </a:xfrm>
          <a:prstGeom prst="rect">
            <a:avLst/>
          </a:prstGeom>
          <a:noFill/>
          <a:ln w="9525">
            <a:solidFill>
              <a:schemeClr val="tx1"/>
            </a:solidFill>
            <a:miter lim="800000"/>
            <a:headEnd/>
            <a:tailEnd/>
          </a:ln>
        </p:spPr>
      </p:pic>
      <p:pic>
        <p:nvPicPr>
          <p:cNvPr id="120837" name="Picture 4"/>
          <p:cNvPicPr>
            <a:picLocks noChangeAspect="1" noChangeArrowheads="1"/>
          </p:cNvPicPr>
          <p:nvPr/>
        </p:nvPicPr>
        <p:blipFill>
          <a:blip r:embed="rId4" cstate="print"/>
          <a:srcRect/>
          <a:stretch>
            <a:fillRect/>
          </a:stretch>
        </p:blipFill>
        <p:spPr bwMode="auto">
          <a:xfrm>
            <a:off x="1143000" y="6172200"/>
            <a:ext cx="7772400" cy="381000"/>
          </a:xfrm>
          <a:prstGeom prst="rect">
            <a:avLst/>
          </a:prstGeom>
          <a:noFill/>
          <a:ln w="9525">
            <a:noFill/>
            <a:miter lim="800000"/>
            <a:headEnd/>
            <a:tailEnd/>
          </a:ln>
        </p:spPr>
      </p:pic>
      <p:sp>
        <p:nvSpPr>
          <p:cNvPr id="9" name="Rectangle 8"/>
          <p:cNvSpPr/>
          <p:nvPr/>
        </p:nvSpPr>
        <p:spPr>
          <a:xfrm>
            <a:off x="304800" y="3276600"/>
            <a:ext cx="8458200" cy="1570038"/>
          </a:xfrm>
          <a:prstGeom prst="rect">
            <a:avLst/>
          </a:prstGeom>
          <a:solidFill>
            <a:schemeClr val="bg2">
              <a:lumMod val="90000"/>
            </a:schemeClr>
          </a:solidFill>
          <a:ln>
            <a:solidFill>
              <a:schemeClr val="tx2">
                <a:lumMod val="75000"/>
              </a:schemeClr>
            </a:solidFill>
          </a:ln>
        </p:spPr>
        <p:txBody>
          <a:bodyPr>
            <a:spAutoFit/>
          </a:bodyPr>
          <a:lstStyle/>
          <a:p>
            <a:pPr algn="ctr">
              <a:defRPr/>
            </a:pPr>
            <a:r>
              <a:rPr lang="en-US" sz="2400" b="1" dirty="0"/>
              <a:t>To illustrate the recording for the receipt of a note, we use the $1,000, 90-day, 12% promissory note from Julia Browne to TechCom.  TechCom received this note at the time of a product sale to Julia Browne. </a:t>
            </a:r>
          </a:p>
        </p:txBody>
      </p:sp>
      <p:sp>
        <p:nvSpPr>
          <p:cNvPr id="120839" name="Rectangle 9"/>
          <p:cNvSpPr>
            <a:spLocks noChangeArrowheads="1"/>
          </p:cNvSpPr>
          <p:nvPr/>
        </p:nvSpPr>
        <p:spPr bwMode="auto">
          <a:xfrm>
            <a:off x="0" y="1630363"/>
            <a:ext cx="9144000" cy="1570037"/>
          </a:xfrm>
          <a:prstGeom prst="rect">
            <a:avLst/>
          </a:prstGeom>
          <a:noFill/>
          <a:ln w="9525">
            <a:noFill/>
            <a:miter lim="800000"/>
            <a:headEnd/>
            <a:tailEnd/>
          </a:ln>
        </p:spPr>
        <p:txBody>
          <a:bodyPr>
            <a:spAutoFit/>
          </a:bodyPr>
          <a:lstStyle/>
          <a:p>
            <a:pPr algn="ctr"/>
            <a:r>
              <a:rPr lang="en-US" altLang="en-US" sz="2400" b="1" dirty="0"/>
              <a:t>Notes receivable are usually recorded in a </a:t>
            </a:r>
            <a:r>
              <a:rPr lang="en-US" altLang="en-US" sz="2400" b="1" dirty="0">
                <a:solidFill>
                  <a:srgbClr val="FF0000"/>
                </a:solidFill>
              </a:rPr>
              <a:t>single Notes </a:t>
            </a:r>
            <a:r>
              <a:rPr lang="en-US" altLang="en-US" sz="2400" b="1" dirty="0"/>
              <a:t>Receivable account to simplify recordkeeping. The original notes are kept on file, including information on the maker, rate of interest, and due date.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839"/>
                                        </p:tgtEl>
                                        <p:attrNameLst>
                                          <p:attrName>style.visibility</p:attrName>
                                        </p:attrNameLst>
                                      </p:cBhvr>
                                      <p:to>
                                        <p:strVal val="visible"/>
                                      </p:to>
                                    </p:set>
                                    <p:anim calcmode="lin" valueType="num">
                                      <p:cBhvr additive="base">
                                        <p:cTn id="7" dur="500" fill="hold"/>
                                        <p:tgtEl>
                                          <p:spTgt spid="120839"/>
                                        </p:tgtEl>
                                        <p:attrNameLst>
                                          <p:attrName>ppt_x</p:attrName>
                                        </p:attrNameLst>
                                      </p:cBhvr>
                                      <p:tavLst>
                                        <p:tav tm="0">
                                          <p:val>
                                            <p:strVal val="#ppt_x"/>
                                          </p:val>
                                        </p:tav>
                                        <p:tav tm="100000">
                                          <p:val>
                                            <p:strVal val="#ppt_x"/>
                                          </p:val>
                                        </p:tav>
                                      </p:tavLst>
                                    </p:anim>
                                    <p:anim calcmode="lin" valueType="num">
                                      <p:cBhvr additive="base">
                                        <p:cTn id="8" dur="500" fill="hold"/>
                                        <p:tgtEl>
                                          <p:spTgt spid="1208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0836"/>
                                        </p:tgtEl>
                                        <p:attrNameLst>
                                          <p:attrName>style.visibility</p:attrName>
                                        </p:attrNameLst>
                                      </p:cBhvr>
                                      <p:to>
                                        <p:strVal val="visible"/>
                                      </p:to>
                                    </p:set>
                                    <p:anim calcmode="lin" valueType="num">
                                      <p:cBhvr additive="base">
                                        <p:cTn id="19" dur="500" fill="hold"/>
                                        <p:tgtEl>
                                          <p:spTgt spid="120836"/>
                                        </p:tgtEl>
                                        <p:attrNameLst>
                                          <p:attrName>ppt_x</p:attrName>
                                        </p:attrNameLst>
                                      </p:cBhvr>
                                      <p:tavLst>
                                        <p:tav tm="0">
                                          <p:val>
                                            <p:strVal val="#ppt_x"/>
                                          </p:val>
                                        </p:tav>
                                        <p:tav tm="100000">
                                          <p:val>
                                            <p:strVal val="#ppt_x"/>
                                          </p:val>
                                        </p:tav>
                                      </p:tavLst>
                                    </p:anim>
                                    <p:anim calcmode="lin" valueType="num">
                                      <p:cBhvr additive="base">
                                        <p:cTn id="20" dur="500" fill="hold"/>
                                        <p:tgtEl>
                                          <p:spTgt spid="1208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083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latin typeface="Algerian" pitchFamily="82" charset="0"/>
              </a:rPr>
              <a:t>Valuing </a:t>
            </a:r>
            <a:r>
              <a:rPr lang="en-US" sz="6000" b="1" dirty="0" smtClean="0">
                <a:solidFill>
                  <a:srgbClr val="FF0000"/>
                </a:solidFill>
                <a:latin typeface="Algerian" pitchFamily="82" charset="0"/>
              </a:rPr>
              <a:t>and </a:t>
            </a:r>
            <a:r>
              <a:rPr lang="en-US" sz="6000" b="1" dirty="0" smtClean="0">
                <a:latin typeface="Algerian" pitchFamily="82" charset="0"/>
              </a:rPr>
              <a:t>Settling Notes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56</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533400"/>
            <a:ext cx="8229600" cy="884238"/>
          </a:xfrm>
        </p:spPr>
        <p:txBody>
          <a:bodyPr/>
          <a:lstStyle/>
          <a:p>
            <a:r>
              <a:rPr lang="en-US" altLang="en-US" b="1" dirty="0" smtClean="0"/>
              <a:t>Recording an </a:t>
            </a:r>
            <a:r>
              <a:rPr lang="en-US" altLang="en-US" b="1" u="sng" dirty="0" smtClean="0"/>
              <a:t>Honored</a:t>
            </a:r>
            <a:r>
              <a:rPr lang="en-US" altLang="en-US" b="1" dirty="0" smtClean="0"/>
              <a:t> Note</a:t>
            </a: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57</a:t>
            </a:fld>
            <a:endParaRPr lang="en-US" dirty="0"/>
          </a:p>
        </p:txBody>
      </p:sp>
      <p:sp>
        <p:nvSpPr>
          <p:cNvPr id="3584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P3</a:t>
            </a:r>
          </a:p>
        </p:txBody>
      </p:sp>
      <p:sp>
        <p:nvSpPr>
          <p:cNvPr id="7" name="Rectangle 6"/>
          <p:cNvSpPr/>
          <p:nvPr/>
        </p:nvSpPr>
        <p:spPr>
          <a:xfrm>
            <a:off x="2286000" y="1447801"/>
            <a:ext cx="4800600" cy="2062103"/>
          </a:xfrm>
          <a:prstGeom prst="rect">
            <a:avLst/>
          </a:prstGeom>
          <a:solidFill>
            <a:schemeClr val="bg2">
              <a:lumMod val="90000"/>
            </a:schemeClr>
          </a:solidFill>
          <a:ln>
            <a:solidFill>
              <a:schemeClr val="tx1"/>
            </a:solidFill>
          </a:ln>
        </p:spPr>
        <p:txBody>
          <a:bodyPr wrap="square">
            <a:spAutoFit/>
          </a:bodyPr>
          <a:lstStyle/>
          <a:p>
            <a:pPr algn="ctr">
              <a:defRPr/>
            </a:pPr>
            <a:r>
              <a:rPr lang="en-US" sz="3200" b="1" dirty="0"/>
              <a:t>The </a:t>
            </a:r>
            <a:r>
              <a:rPr lang="en-US" sz="3200" b="1" dirty="0">
                <a:solidFill>
                  <a:srgbClr val="FF0000"/>
                </a:solidFill>
              </a:rPr>
              <a:t>principal</a:t>
            </a:r>
            <a:r>
              <a:rPr lang="en-US" sz="3200" b="1" dirty="0"/>
              <a:t> and </a:t>
            </a:r>
            <a:r>
              <a:rPr lang="en-US" sz="3200" b="1" dirty="0">
                <a:solidFill>
                  <a:srgbClr val="FF0000"/>
                </a:solidFill>
              </a:rPr>
              <a:t>interest</a:t>
            </a:r>
            <a:r>
              <a:rPr lang="en-US" sz="3200" b="1" dirty="0"/>
              <a:t> of a note are due on its maturity date. </a:t>
            </a:r>
          </a:p>
        </p:txBody>
      </p:sp>
      <p:pic>
        <p:nvPicPr>
          <p:cNvPr id="121861" name="Picture 3"/>
          <p:cNvPicPr>
            <a:picLocks noChangeAspect="1" noChangeArrowheads="1"/>
          </p:cNvPicPr>
          <p:nvPr/>
        </p:nvPicPr>
        <p:blipFill>
          <a:blip r:embed="rId3" cstate="print"/>
          <a:srcRect/>
          <a:stretch>
            <a:fillRect/>
          </a:stretch>
        </p:blipFill>
        <p:spPr bwMode="auto">
          <a:xfrm>
            <a:off x="538163" y="4953001"/>
            <a:ext cx="8067675" cy="1143000"/>
          </a:xfrm>
          <a:prstGeom prst="rect">
            <a:avLst/>
          </a:prstGeom>
          <a:noFill/>
          <a:ln w="9525">
            <a:noFill/>
            <a:miter lim="800000"/>
            <a:headEnd/>
            <a:tailEnd/>
          </a:ln>
        </p:spPr>
      </p:pic>
      <p:sp>
        <p:nvSpPr>
          <p:cNvPr id="9" name="Rectangle 8"/>
          <p:cNvSpPr/>
          <p:nvPr/>
        </p:nvSpPr>
        <p:spPr>
          <a:xfrm>
            <a:off x="914400" y="3886200"/>
            <a:ext cx="7315200" cy="830997"/>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b="1" dirty="0"/>
              <a:t>J. Cook has a $600, 15%, 60-day note receivable due to TechCom on December 4.</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1861"/>
                                        </p:tgtEl>
                                        <p:attrNameLst>
                                          <p:attrName>style.visibility</p:attrName>
                                        </p:attrNameLst>
                                      </p:cBhvr>
                                      <p:to>
                                        <p:strVal val="visible"/>
                                      </p:to>
                                    </p:set>
                                    <p:animEffect transition="in" filter="fade">
                                      <p:cBhvr>
                                        <p:cTn id="21" dur="900"/>
                                        <p:tgtEl>
                                          <p:spTgt spid="121861"/>
                                        </p:tgtEl>
                                      </p:cBhvr>
                                    </p:animEffect>
                                    <p:anim calcmode="lin" valueType="num">
                                      <p:cBhvr>
                                        <p:cTn id="22" dur="900" fill="hold"/>
                                        <p:tgtEl>
                                          <p:spTgt spid="121861"/>
                                        </p:tgtEl>
                                        <p:attrNameLst>
                                          <p:attrName>ppt_x</p:attrName>
                                        </p:attrNameLst>
                                      </p:cBhvr>
                                      <p:tavLst>
                                        <p:tav tm="0">
                                          <p:val>
                                            <p:strVal val="#ppt_x"/>
                                          </p:val>
                                        </p:tav>
                                        <p:tav tm="100000">
                                          <p:val>
                                            <p:strVal val="#ppt_x"/>
                                          </p:val>
                                        </p:tav>
                                      </p:tavLst>
                                    </p:anim>
                                    <p:anim calcmode="lin" valueType="num">
                                      <p:cBhvr>
                                        <p:cTn id="23" dur="900" fill="hold"/>
                                        <p:tgtEl>
                                          <p:spTgt spid="1218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685800"/>
            <a:ext cx="8229600" cy="731838"/>
          </a:xfrm>
        </p:spPr>
        <p:txBody>
          <a:bodyPr>
            <a:normAutofit fontScale="90000"/>
          </a:bodyPr>
          <a:lstStyle/>
          <a:p>
            <a:r>
              <a:rPr lang="en-US" altLang="en-US" b="1" dirty="0" smtClean="0"/>
              <a:t>Recording a </a:t>
            </a:r>
            <a:r>
              <a:rPr lang="en-US" altLang="en-US" b="1" u="sng" dirty="0" smtClean="0"/>
              <a:t>Dishonored</a:t>
            </a:r>
            <a:r>
              <a:rPr lang="en-US" altLang="en-US" b="1" dirty="0" smtClean="0"/>
              <a:t> Note</a:t>
            </a: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58</a:t>
            </a:fld>
            <a:endParaRPr lang="en-US" dirty="0"/>
          </a:p>
        </p:txBody>
      </p:sp>
      <p:sp>
        <p:nvSpPr>
          <p:cNvPr id="3686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P3</a:t>
            </a:r>
          </a:p>
        </p:txBody>
      </p:sp>
      <p:sp>
        <p:nvSpPr>
          <p:cNvPr id="10" name="Rectangle 9"/>
          <p:cNvSpPr/>
          <p:nvPr/>
        </p:nvSpPr>
        <p:spPr>
          <a:xfrm>
            <a:off x="838200" y="1739900"/>
            <a:ext cx="7467600" cy="1384300"/>
          </a:xfrm>
          <a:prstGeom prst="rect">
            <a:avLst/>
          </a:prstGeom>
          <a:solidFill>
            <a:schemeClr val="bg2">
              <a:lumMod val="90000"/>
            </a:schemeClr>
          </a:solidFill>
          <a:ln>
            <a:solidFill>
              <a:schemeClr val="tx1"/>
            </a:solidFill>
          </a:ln>
        </p:spPr>
        <p:txBody>
          <a:bodyPr>
            <a:spAutoFit/>
          </a:bodyPr>
          <a:lstStyle/>
          <a:p>
            <a:pPr algn="ctr">
              <a:defRPr/>
            </a:pPr>
            <a:r>
              <a:rPr lang="en-US" sz="2800" b="1" dirty="0">
                <a:ea typeface="ＭＳ Ｐゴシック" pitchFamily="34" charset="-128"/>
              </a:rPr>
              <a:t>The act of dishonoring a note does not relieve the maker of the obligation to repay the principal and interest due. </a:t>
            </a:r>
            <a:endParaRPr lang="en-US" sz="2800" b="1" dirty="0"/>
          </a:p>
        </p:txBody>
      </p:sp>
      <p:sp>
        <p:nvSpPr>
          <p:cNvPr id="7" name="Rectangle 6"/>
          <p:cNvSpPr/>
          <p:nvPr/>
        </p:nvSpPr>
        <p:spPr>
          <a:xfrm>
            <a:off x="941388" y="3429000"/>
            <a:ext cx="7315200" cy="830263"/>
          </a:xfrm>
          <a:prstGeom prst="rect">
            <a:avLst/>
          </a:prstGeom>
          <a:solidFill>
            <a:schemeClr val="accent2">
              <a:lumMod val="40000"/>
              <a:lumOff val="60000"/>
            </a:schemeClr>
          </a:solidFill>
          <a:ln>
            <a:solidFill>
              <a:schemeClr val="tx1"/>
            </a:solidFill>
          </a:ln>
        </p:spPr>
        <p:txBody>
          <a:bodyPr>
            <a:spAutoFit/>
          </a:bodyPr>
          <a:lstStyle/>
          <a:p>
            <a:pPr algn="ctr">
              <a:defRPr/>
            </a:pPr>
            <a:r>
              <a:rPr lang="en-US" sz="2400" b="1" dirty="0"/>
              <a:t>J. Cook has a $600, 15%, 60-day note receivable due to TechCom on December 4.</a:t>
            </a:r>
          </a:p>
        </p:txBody>
      </p:sp>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4419600"/>
            <a:ext cx="84201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600" fill="hold"/>
                                        <p:tgtEl>
                                          <p:spTgt spid="10"/>
                                        </p:tgtEl>
                                        <p:attrNameLst>
                                          <p:attrName>ppt_x</p:attrName>
                                        </p:attrNameLst>
                                      </p:cBhvr>
                                      <p:tavLst>
                                        <p:tav tm="0">
                                          <p:val>
                                            <p:strVal val="#ppt_x"/>
                                          </p:val>
                                        </p:tav>
                                        <p:tav tm="100000">
                                          <p:val>
                                            <p:strVal val="#ppt_x"/>
                                          </p:val>
                                        </p:tav>
                                      </p:tavLst>
                                    </p:anim>
                                    <p:anim calcmode="lin" valueType="num">
                                      <p:cBhvr additive="base">
                                        <p:cTn id="8" dur="6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22"/>
                                        </p:tgtEl>
                                        <p:attrNameLst>
                                          <p:attrName>style.visibility</p:attrName>
                                        </p:attrNameLst>
                                      </p:cBhvr>
                                      <p:to>
                                        <p:strVal val="visible"/>
                                      </p:to>
                                    </p:set>
                                    <p:anim calcmode="lin" valueType="num">
                                      <p:cBhvr additive="base">
                                        <p:cTn id="19" dur="500" fill="hold"/>
                                        <p:tgtEl>
                                          <p:spTgt spid="133122"/>
                                        </p:tgtEl>
                                        <p:attrNameLst>
                                          <p:attrName>ppt_x</p:attrName>
                                        </p:attrNameLst>
                                      </p:cBhvr>
                                      <p:tavLst>
                                        <p:tav tm="0">
                                          <p:val>
                                            <p:strVal val="#ppt_x"/>
                                          </p:val>
                                        </p:tav>
                                        <p:tav tm="100000">
                                          <p:val>
                                            <p:strVal val="#ppt_x"/>
                                          </p:val>
                                        </p:tav>
                                      </p:tavLst>
                                    </p:anim>
                                    <p:anim calcmode="lin" valueType="num">
                                      <p:cBhvr additive="base">
                                        <p:cTn id="20" dur="500" fill="hold"/>
                                        <p:tgtEl>
                                          <p:spTgt spid="133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609600"/>
            <a:ext cx="8229600" cy="1219200"/>
          </a:xfrm>
        </p:spPr>
        <p:txBody>
          <a:bodyPr>
            <a:noAutofit/>
          </a:bodyPr>
          <a:lstStyle/>
          <a:p>
            <a:r>
              <a:rPr lang="en-US" altLang="en-US" b="1" dirty="0" smtClean="0"/>
              <a:t>Recording End-of-Period </a:t>
            </a:r>
            <a:br>
              <a:rPr lang="en-US" altLang="en-US" b="1" dirty="0" smtClean="0"/>
            </a:br>
            <a:r>
              <a:rPr lang="en-US" altLang="en-US" b="1" dirty="0" smtClean="0"/>
              <a:t>Interest </a:t>
            </a:r>
            <a:r>
              <a:rPr lang="en-US" altLang="en-US" b="1" u="sng" dirty="0" smtClean="0"/>
              <a:t>Adjustments</a:t>
            </a: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59</a:t>
            </a:fld>
            <a:endParaRPr lang="en-US" dirty="0"/>
          </a:p>
        </p:txBody>
      </p:sp>
      <p:sp>
        <p:nvSpPr>
          <p:cNvPr id="22533" name="Text Box 8"/>
          <p:cNvSpPr txBox="1">
            <a:spLocks noChangeArrowheads="1"/>
          </p:cNvSpPr>
          <p:nvPr/>
        </p:nvSpPr>
        <p:spPr bwMode="auto">
          <a:xfrm>
            <a:off x="0" y="1905001"/>
            <a:ext cx="9144000" cy="2246769"/>
          </a:xfrm>
          <a:prstGeom prst="rect">
            <a:avLst/>
          </a:prstGeom>
          <a:solidFill>
            <a:schemeClr val="bg2">
              <a:lumMod val="90000"/>
            </a:schemeClr>
          </a:solidFill>
          <a:ln w="28575">
            <a:solidFill>
              <a:schemeClr val="tx2">
                <a:lumMod val="75000"/>
              </a:schemeClr>
            </a:solidFill>
            <a:miter lim="800000"/>
            <a:headEnd/>
            <a:tailEnd/>
          </a:ln>
        </p:spPr>
        <p:txBody>
          <a:bodyPr wrap="square">
            <a:spAutoFit/>
          </a:bodyPr>
          <a:lstStyle/>
          <a:p>
            <a:pPr algn="ctr">
              <a:spcBef>
                <a:spcPct val="50000"/>
              </a:spcBef>
              <a:defRPr/>
            </a:pPr>
            <a:r>
              <a:rPr lang="en-US" sz="2800" b="1" dirty="0"/>
              <a:t>On December 16, TechCom accepts a $3,000, 60-day, 12% note from a customer in granting an extension on a past-due account.  When TechCom’s accounting period ends on December 31, $15 of interest has accrued on the note.  </a:t>
            </a:r>
          </a:p>
        </p:txBody>
      </p:sp>
      <p:sp>
        <p:nvSpPr>
          <p:cNvPr id="3789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P3</a:t>
            </a:r>
          </a:p>
        </p:txBody>
      </p:sp>
      <p:sp>
        <p:nvSpPr>
          <p:cNvPr id="38918" name="Rectangle 8"/>
          <p:cNvSpPr>
            <a:spLocks noChangeArrowheads="1"/>
          </p:cNvSpPr>
          <p:nvPr/>
        </p:nvSpPr>
        <p:spPr bwMode="auto">
          <a:xfrm>
            <a:off x="1828800" y="4191001"/>
            <a:ext cx="5526088" cy="584775"/>
          </a:xfrm>
          <a:prstGeom prst="rect">
            <a:avLst/>
          </a:prstGeom>
          <a:noFill/>
          <a:ln w="9525">
            <a:noFill/>
            <a:miter lim="800000"/>
            <a:headEnd/>
            <a:tailEnd/>
          </a:ln>
        </p:spPr>
        <p:txBody>
          <a:bodyPr wrap="square">
            <a:spAutoFit/>
          </a:bodyPr>
          <a:lstStyle/>
          <a:p>
            <a:pPr>
              <a:defRPr/>
            </a:pPr>
            <a:r>
              <a:rPr lang="es-ES" sz="3200" b="1" dirty="0"/>
              <a:t>$3,000 x 12% x 15/360 = $15</a:t>
            </a:r>
            <a:endParaRPr lang="en-US" sz="3200" b="1" dirty="0"/>
          </a:p>
        </p:txBody>
      </p:sp>
      <p:pic>
        <p:nvPicPr>
          <p:cNvPr id="13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4" y="4953000"/>
            <a:ext cx="842010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additive="base">
                                        <p:cTn id="13" dur="500" fill="hold"/>
                                        <p:tgtEl>
                                          <p:spTgt spid="38918"/>
                                        </p:tgtEl>
                                        <p:attrNameLst>
                                          <p:attrName>ppt_x</p:attrName>
                                        </p:attrNameLst>
                                      </p:cBhvr>
                                      <p:tavLst>
                                        <p:tav tm="0">
                                          <p:val>
                                            <p:strVal val="#ppt_x"/>
                                          </p:val>
                                        </p:tav>
                                        <p:tav tm="100000">
                                          <p:val>
                                            <p:strVal val="#ppt_x"/>
                                          </p:val>
                                        </p:tav>
                                      </p:tavLst>
                                    </p:anim>
                                    <p:anim calcmode="lin" valueType="num">
                                      <p:cBhvr additive="base">
                                        <p:cTn id="14"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146"/>
                                        </p:tgtEl>
                                        <p:attrNameLst>
                                          <p:attrName>style.visibility</p:attrName>
                                        </p:attrNameLst>
                                      </p:cBhvr>
                                      <p:to>
                                        <p:strVal val="visible"/>
                                      </p:to>
                                    </p:set>
                                    <p:anim calcmode="lin" valueType="num">
                                      <p:cBhvr additive="base">
                                        <p:cTn id="19" dur="500" fill="hold"/>
                                        <p:tgtEl>
                                          <p:spTgt spid="134146"/>
                                        </p:tgtEl>
                                        <p:attrNameLst>
                                          <p:attrName>ppt_x</p:attrName>
                                        </p:attrNameLst>
                                      </p:cBhvr>
                                      <p:tavLst>
                                        <p:tav tm="0">
                                          <p:val>
                                            <p:strVal val="#ppt_x"/>
                                          </p:val>
                                        </p:tav>
                                        <p:tav tm="100000">
                                          <p:val>
                                            <p:strVal val="#ppt_x"/>
                                          </p:val>
                                        </p:tav>
                                      </p:tavLst>
                                    </p:anim>
                                    <p:anim calcmode="lin" valueType="num">
                                      <p:cBhvr additive="base">
                                        <p:cTn id="20" dur="500" fill="hold"/>
                                        <p:tgtEl>
                                          <p:spTgt spid="134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389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7" name="Rectangle 6"/>
          <p:cNvSpPr>
            <a:spLocks noChangeArrowheads="1"/>
          </p:cNvSpPr>
          <p:nvPr/>
        </p:nvSpPr>
        <p:spPr bwMode="auto">
          <a:xfrm>
            <a:off x="557213" y="630238"/>
            <a:ext cx="74437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The following information is available to reconcile Gucci’s book balance of cash with its bank statement</a:t>
            </a:r>
            <a:endParaRPr lang="en-US" dirty="0" smtClean="0">
              <a:solidFill>
                <a:prstClr val="black"/>
              </a:solidFill>
            </a:endParaRPr>
          </a:p>
        </p:txBody>
      </p:sp>
      <p:sp>
        <p:nvSpPr>
          <p:cNvPr id="8" name="Rectangle 7"/>
          <p:cNvSpPr>
            <a:spLocks noChangeArrowheads="1"/>
          </p:cNvSpPr>
          <p:nvPr/>
        </p:nvSpPr>
        <p:spPr bwMode="auto">
          <a:xfrm>
            <a:off x="557213" y="836613"/>
            <a:ext cx="75041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cash balance as of December 31.  Prepare the bank reconciliation for this company as of December 31.</a:t>
            </a:r>
            <a:endParaRPr lang="en-US" dirty="0" smtClean="0">
              <a:solidFill>
                <a:prstClr val="black"/>
              </a:solidFill>
            </a:endParaRPr>
          </a:p>
        </p:txBody>
      </p:sp>
      <p:sp>
        <p:nvSpPr>
          <p:cNvPr id="9" name="Rectangle 8"/>
          <p:cNvSpPr>
            <a:spLocks noChangeArrowheads="1"/>
          </p:cNvSpPr>
          <p:nvPr/>
        </p:nvSpPr>
        <p:spPr bwMode="auto">
          <a:xfrm>
            <a:off x="649288" y="1169988"/>
            <a:ext cx="201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a:t>
            </a:r>
            <a:endParaRPr lang="en-US" dirty="0" smtClean="0">
              <a:solidFill>
                <a:prstClr val="black"/>
              </a:solidFill>
            </a:endParaRPr>
          </a:p>
        </p:txBody>
      </p:sp>
      <p:sp>
        <p:nvSpPr>
          <p:cNvPr id="27" name="Rectangle 9"/>
          <p:cNvSpPr>
            <a:spLocks noChangeArrowheads="1"/>
          </p:cNvSpPr>
          <p:nvPr/>
        </p:nvSpPr>
        <p:spPr bwMode="auto">
          <a:xfrm>
            <a:off x="890588" y="1169988"/>
            <a:ext cx="7473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The December 31 cash balance according to the accounting records is $1,610, and the bank statement</a:t>
            </a:r>
            <a:endParaRPr lang="en-US" dirty="0" smtClean="0">
              <a:solidFill>
                <a:prstClr val="black"/>
              </a:solidFill>
            </a:endParaRPr>
          </a:p>
        </p:txBody>
      </p:sp>
      <p:sp>
        <p:nvSpPr>
          <p:cNvPr id="2695" name="Rectangle 10"/>
          <p:cNvSpPr>
            <a:spLocks noChangeArrowheads="1"/>
          </p:cNvSpPr>
          <p:nvPr/>
        </p:nvSpPr>
        <p:spPr bwMode="auto">
          <a:xfrm>
            <a:off x="890588" y="1374775"/>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cash balance for that date is $1,900.</a:t>
            </a:r>
            <a:endParaRPr lang="en-US" dirty="0" smtClean="0">
              <a:solidFill>
                <a:prstClr val="black"/>
              </a:solidFill>
            </a:endParaRPr>
          </a:p>
        </p:txBody>
      </p:sp>
      <p:sp>
        <p:nvSpPr>
          <p:cNvPr id="2696" name="Rectangle 11"/>
          <p:cNvSpPr>
            <a:spLocks noChangeArrowheads="1"/>
          </p:cNvSpPr>
          <p:nvPr/>
        </p:nvSpPr>
        <p:spPr bwMode="auto">
          <a:xfrm>
            <a:off x="649288" y="1581150"/>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a:t>
            </a:r>
            <a:endParaRPr lang="en-US" dirty="0" smtClean="0">
              <a:solidFill>
                <a:prstClr val="black"/>
              </a:solidFill>
            </a:endParaRPr>
          </a:p>
        </p:txBody>
      </p:sp>
      <p:sp>
        <p:nvSpPr>
          <p:cNvPr id="2697" name="Rectangle 12"/>
          <p:cNvSpPr>
            <a:spLocks noChangeArrowheads="1"/>
          </p:cNvSpPr>
          <p:nvPr/>
        </p:nvSpPr>
        <p:spPr bwMode="auto">
          <a:xfrm>
            <a:off x="890588" y="1581150"/>
            <a:ext cx="6878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Gucci’s December 31 daily cash receipts of $800 were placed in the bank’s night depository on</a:t>
            </a:r>
            <a:endParaRPr lang="en-US" dirty="0" smtClean="0">
              <a:solidFill>
                <a:prstClr val="black"/>
              </a:solidFill>
            </a:endParaRPr>
          </a:p>
        </p:txBody>
      </p:sp>
      <p:sp>
        <p:nvSpPr>
          <p:cNvPr id="2699" name="Rectangle 13"/>
          <p:cNvSpPr>
            <a:spLocks noChangeArrowheads="1"/>
          </p:cNvSpPr>
          <p:nvPr/>
        </p:nvSpPr>
        <p:spPr bwMode="auto">
          <a:xfrm>
            <a:off x="890588" y="1787525"/>
            <a:ext cx="51133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December 31, but do not appear on the December 31 bank statement.</a:t>
            </a:r>
            <a:endParaRPr lang="en-US" dirty="0" smtClean="0">
              <a:solidFill>
                <a:prstClr val="black"/>
              </a:solidFill>
            </a:endParaRPr>
          </a:p>
        </p:txBody>
      </p:sp>
      <p:sp>
        <p:nvSpPr>
          <p:cNvPr id="2700" name="Rectangle 14"/>
          <p:cNvSpPr>
            <a:spLocks noChangeArrowheads="1"/>
          </p:cNvSpPr>
          <p:nvPr/>
        </p:nvSpPr>
        <p:spPr bwMode="auto">
          <a:xfrm>
            <a:off x="649288" y="1993900"/>
            <a:ext cx="1920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a:t>
            </a:r>
            <a:endParaRPr lang="en-US" dirty="0" smtClean="0">
              <a:solidFill>
                <a:prstClr val="black"/>
              </a:solidFill>
            </a:endParaRPr>
          </a:p>
        </p:txBody>
      </p:sp>
      <p:sp>
        <p:nvSpPr>
          <p:cNvPr id="2701" name="Rectangle 15"/>
          <p:cNvSpPr>
            <a:spLocks noChangeArrowheads="1"/>
          </p:cNvSpPr>
          <p:nvPr/>
        </p:nvSpPr>
        <p:spPr bwMode="auto">
          <a:xfrm>
            <a:off x="890588" y="1993900"/>
            <a:ext cx="7150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Check No. 6273 for $400 and Check No. 6282 for $100, both written and entered in the accounting</a:t>
            </a:r>
            <a:endParaRPr lang="en-US" dirty="0" smtClean="0">
              <a:solidFill>
                <a:prstClr val="black"/>
              </a:solidFill>
            </a:endParaRPr>
          </a:p>
        </p:txBody>
      </p:sp>
      <p:sp>
        <p:nvSpPr>
          <p:cNvPr id="2702" name="Rectangle 16"/>
          <p:cNvSpPr>
            <a:spLocks noChangeArrowheads="1"/>
          </p:cNvSpPr>
          <p:nvPr/>
        </p:nvSpPr>
        <p:spPr bwMode="auto">
          <a:xfrm>
            <a:off x="890588" y="2198688"/>
            <a:ext cx="7302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records in December, are not among the canceled checks. Two checks, No. 6231 for $2,000 and No.</a:t>
            </a:r>
            <a:endParaRPr lang="en-US" dirty="0" smtClean="0">
              <a:solidFill>
                <a:prstClr val="black"/>
              </a:solidFill>
            </a:endParaRPr>
          </a:p>
        </p:txBody>
      </p:sp>
      <p:sp>
        <p:nvSpPr>
          <p:cNvPr id="2703" name="Rectangle 17"/>
          <p:cNvSpPr>
            <a:spLocks noChangeArrowheads="1"/>
          </p:cNvSpPr>
          <p:nvPr/>
        </p:nvSpPr>
        <p:spPr bwMode="auto">
          <a:xfrm>
            <a:off x="890588" y="2405063"/>
            <a:ext cx="72120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6242 for $200, were outstanding on the most recent November 30 reconciliation. Check No. 6231 is</a:t>
            </a:r>
            <a:endParaRPr lang="en-US" dirty="0" smtClean="0">
              <a:solidFill>
                <a:prstClr val="black"/>
              </a:solidFill>
            </a:endParaRPr>
          </a:p>
        </p:txBody>
      </p:sp>
      <p:sp>
        <p:nvSpPr>
          <p:cNvPr id="2704" name="Rectangle 18"/>
          <p:cNvSpPr>
            <a:spLocks noChangeArrowheads="1"/>
          </p:cNvSpPr>
          <p:nvPr/>
        </p:nvSpPr>
        <p:spPr bwMode="auto">
          <a:xfrm>
            <a:off x="890588" y="2611438"/>
            <a:ext cx="5092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listed with the December canceled checks, but Check No. 6242 is not.</a:t>
            </a:r>
            <a:endParaRPr lang="en-US" dirty="0" smtClean="0">
              <a:solidFill>
                <a:prstClr val="black"/>
              </a:solidFill>
            </a:endParaRPr>
          </a:p>
        </p:txBody>
      </p:sp>
      <p:sp>
        <p:nvSpPr>
          <p:cNvPr id="2705" name="Rectangle 19"/>
          <p:cNvSpPr>
            <a:spLocks noChangeArrowheads="1"/>
          </p:cNvSpPr>
          <p:nvPr/>
        </p:nvSpPr>
        <p:spPr bwMode="auto">
          <a:xfrm>
            <a:off x="649288" y="2817813"/>
            <a:ext cx="201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a:t>
            </a:r>
            <a:endParaRPr lang="en-US" dirty="0" smtClean="0">
              <a:solidFill>
                <a:prstClr val="black"/>
              </a:solidFill>
            </a:endParaRPr>
          </a:p>
        </p:txBody>
      </p:sp>
      <p:sp>
        <p:nvSpPr>
          <p:cNvPr id="2706" name="Rectangle 20"/>
          <p:cNvSpPr>
            <a:spLocks noChangeArrowheads="1"/>
          </p:cNvSpPr>
          <p:nvPr/>
        </p:nvSpPr>
        <p:spPr bwMode="auto">
          <a:xfrm>
            <a:off x="890588" y="2817813"/>
            <a:ext cx="7473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When the December checks are compared with entries in the accounting records, it is found that Check</a:t>
            </a:r>
            <a:endParaRPr lang="en-US" dirty="0" smtClean="0">
              <a:solidFill>
                <a:prstClr val="black"/>
              </a:solidFill>
            </a:endParaRPr>
          </a:p>
        </p:txBody>
      </p:sp>
      <p:sp>
        <p:nvSpPr>
          <p:cNvPr id="2707" name="Rectangle 21"/>
          <p:cNvSpPr>
            <a:spLocks noChangeArrowheads="1"/>
          </p:cNvSpPr>
          <p:nvPr/>
        </p:nvSpPr>
        <p:spPr bwMode="auto">
          <a:xfrm>
            <a:off x="890588" y="3024188"/>
            <a:ext cx="7291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No. 6267 had been correctly drawn for $340 to pay for office supplies but was erroneously entered in</a:t>
            </a:r>
            <a:endParaRPr lang="en-US" dirty="0" smtClean="0">
              <a:solidFill>
                <a:prstClr val="black"/>
              </a:solidFill>
            </a:endParaRPr>
          </a:p>
        </p:txBody>
      </p:sp>
      <p:sp>
        <p:nvSpPr>
          <p:cNvPr id="2708" name="Rectangle 22"/>
          <p:cNvSpPr>
            <a:spLocks noChangeArrowheads="1"/>
          </p:cNvSpPr>
          <p:nvPr/>
        </p:nvSpPr>
        <p:spPr bwMode="auto">
          <a:xfrm>
            <a:off x="890588" y="3228975"/>
            <a:ext cx="2379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the accounting records as $430.</a:t>
            </a:r>
            <a:endParaRPr lang="en-US" dirty="0" smtClean="0">
              <a:solidFill>
                <a:prstClr val="black"/>
              </a:solidFill>
            </a:endParaRPr>
          </a:p>
        </p:txBody>
      </p:sp>
      <p:sp>
        <p:nvSpPr>
          <p:cNvPr id="2709" name="Rectangle 23"/>
          <p:cNvSpPr>
            <a:spLocks noChangeArrowheads="1"/>
          </p:cNvSpPr>
          <p:nvPr/>
        </p:nvSpPr>
        <p:spPr bwMode="auto">
          <a:xfrm>
            <a:off x="649288" y="3435350"/>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e.</a:t>
            </a:r>
            <a:endParaRPr lang="en-US" dirty="0" smtClean="0">
              <a:solidFill>
                <a:prstClr val="black"/>
              </a:solidFill>
            </a:endParaRPr>
          </a:p>
        </p:txBody>
      </p:sp>
      <p:sp>
        <p:nvSpPr>
          <p:cNvPr id="2710" name="Rectangle 24"/>
          <p:cNvSpPr>
            <a:spLocks noChangeArrowheads="1"/>
          </p:cNvSpPr>
          <p:nvPr/>
        </p:nvSpPr>
        <p:spPr bwMode="auto">
          <a:xfrm>
            <a:off x="890588" y="3435350"/>
            <a:ext cx="68183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 credit memorandum indicates that the bank collected $500 cash on a note receivable for the</a:t>
            </a:r>
            <a:endParaRPr lang="en-US" dirty="0" smtClean="0">
              <a:solidFill>
                <a:prstClr val="black"/>
              </a:solidFill>
            </a:endParaRPr>
          </a:p>
        </p:txBody>
      </p:sp>
      <p:sp>
        <p:nvSpPr>
          <p:cNvPr id="2711" name="Rectangle 25"/>
          <p:cNvSpPr>
            <a:spLocks noChangeArrowheads="1"/>
          </p:cNvSpPr>
          <p:nvPr/>
        </p:nvSpPr>
        <p:spPr bwMode="auto">
          <a:xfrm>
            <a:off x="890588" y="3641725"/>
            <a:ext cx="7191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company, deducted a $30 collection fee, and credited the balance to the company’s Cash account. </a:t>
            </a:r>
            <a:endParaRPr lang="en-US" dirty="0" smtClean="0">
              <a:solidFill>
                <a:prstClr val="black"/>
              </a:solidFill>
            </a:endParaRPr>
          </a:p>
        </p:txBody>
      </p:sp>
      <p:sp>
        <p:nvSpPr>
          <p:cNvPr id="256" name="Rectangle 26"/>
          <p:cNvSpPr>
            <a:spLocks noChangeArrowheads="1"/>
          </p:cNvSpPr>
          <p:nvPr/>
        </p:nvSpPr>
        <p:spPr bwMode="auto">
          <a:xfrm>
            <a:off x="890588" y="3848100"/>
            <a:ext cx="5164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Gucci had not recorded this transaction before receiving the statement.</a:t>
            </a:r>
            <a:endParaRPr lang="en-US" dirty="0" smtClean="0">
              <a:solidFill>
                <a:prstClr val="black"/>
              </a:solidFill>
            </a:endParaRPr>
          </a:p>
        </p:txBody>
      </p:sp>
      <p:sp>
        <p:nvSpPr>
          <p:cNvPr id="257" name="Rectangle 27"/>
          <p:cNvSpPr>
            <a:spLocks noChangeArrowheads="1"/>
          </p:cNvSpPr>
          <p:nvPr/>
        </p:nvSpPr>
        <p:spPr bwMode="auto">
          <a:xfrm>
            <a:off x="649288" y="405288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f.</a:t>
            </a:r>
            <a:endParaRPr lang="en-US" dirty="0" smtClean="0">
              <a:solidFill>
                <a:prstClr val="black"/>
              </a:solidFill>
            </a:endParaRPr>
          </a:p>
        </p:txBody>
      </p:sp>
      <p:sp>
        <p:nvSpPr>
          <p:cNvPr id="258" name="Rectangle 28"/>
          <p:cNvSpPr>
            <a:spLocks noChangeArrowheads="1"/>
          </p:cNvSpPr>
          <p:nvPr/>
        </p:nvSpPr>
        <p:spPr bwMode="auto">
          <a:xfrm>
            <a:off x="890588" y="4052888"/>
            <a:ext cx="7766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Two debit memoranda are enclosed with the statement and are unrecorded at the time of the reconciliation.</a:t>
            </a:r>
            <a:endParaRPr lang="en-US" dirty="0" smtClean="0">
              <a:solidFill>
                <a:prstClr val="black"/>
              </a:solidFill>
            </a:endParaRPr>
          </a:p>
        </p:txBody>
      </p:sp>
      <p:sp>
        <p:nvSpPr>
          <p:cNvPr id="259" name="Rectangle 29"/>
          <p:cNvSpPr>
            <a:spLocks noChangeArrowheads="1"/>
          </p:cNvSpPr>
          <p:nvPr/>
        </p:nvSpPr>
        <p:spPr bwMode="auto">
          <a:xfrm>
            <a:off x="890588" y="4259263"/>
            <a:ext cx="7291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One debit memorandum is for $150 and dealt with an NSF check for $140 received from a customer,</a:t>
            </a:r>
            <a:endParaRPr lang="en-US" dirty="0" smtClean="0">
              <a:solidFill>
                <a:prstClr val="black"/>
              </a:solidFill>
            </a:endParaRPr>
          </a:p>
        </p:txBody>
      </p:sp>
      <p:sp>
        <p:nvSpPr>
          <p:cNvPr id="262" name="Rectangle 30"/>
          <p:cNvSpPr>
            <a:spLocks noChangeArrowheads="1"/>
          </p:cNvSpPr>
          <p:nvPr/>
        </p:nvSpPr>
        <p:spPr bwMode="auto">
          <a:xfrm>
            <a:off x="890588" y="4465638"/>
            <a:ext cx="70294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Prada Inc., in payment of its account. The bank assessed a $10 fee for processing it. The second</a:t>
            </a:r>
            <a:endParaRPr lang="en-US" dirty="0" smtClean="0">
              <a:solidFill>
                <a:prstClr val="black"/>
              </a:solidFill>
            </a:endParaRPr>
          </a:p>
        </p:txBody>
      </p:sp>
      <p:sp>
        <p:nvSpPr>
          <p:cNvPr id="263" name="Rectangle 31"/>
          <p:cNvSpPr>
            <a:spLocks noChangeArrowheads="1"/>
          </p:cNvSpPr>
          <p:nvPr/>
        </p:nvSpPr>
        <p:spPr bwMode="auto">
          <a:xfrm>
            <a:off x="890588" y="4672013"/>
            <a:ext cx="7040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debit memorandum is a $20 charge for check printing. Gucci had not recorded these transactions</a:t>
            </a:r>
            <a:endParaRPr lang="en-US" dirty="0" smtClean="0">
              <a:solidFill>
                <a:prstClr val="black"/>
              </a:solidFill>
            </a:endParaRPr>
          </a:p>
        </p:txBody>
      </p:sp>
      <p:sp>
        <p:nvSpPr>
          <p:cNvPr id="264" name="Rectangle 32"/>
          <p:cNvSpPr>
            <a:spLocks noChangeArrowheads="1"/>
          </p:cNvSpPr>
          <p:nvPr/>
        </p:nvSpPr>
        <p:spPr bwMode="auto">
          <a:xfrm>
            <a:off x="890588" y="4878388"/>
            <a:ext cx="23002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before receiving the statement.</a:t>
            </a:r>
            <a:endParaRPr lang="en-US" dirty="0" smtClean="0">
              <a:solidFill>
                <a:prstClr val="black"/>
              </a:solidFill>
            </a:endParaRPr>
          </a:p>
        </p:txBody>
      </p:sp>
      <p:sp>
        <p:nvSpPr>
          <p:cNvPr id="3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rPr>
              <a:t>P3</a:t>
            </a:r>
          </a:p>
        </p:txBody>
      </p:sp>
      <p:sp>
        <p:nvSpPr>
          <p:cNvPr id="31" name="Slide Number Placeholder 30"/>
          <p:cNvSpPr>
            <a:spLocks noGrp="1"/>
          </p:cNvSpPr>
          <p:nvPr>
            <p:ph type="sldNum" sz="quarter" idx="12"/>
          </p:nvPr>
        </p:nvSpPr>
        <p:spPr/>
        <p:txBody>
          <a:bodyPr/>
          <a:lstStyle/>
          <a:p>
            <a:pPr>
              <a:defRPr/>
            </a:pPr>
            <a:fld id="{6F2D2887-BF54-46C2-A18E-49EE70CECC37}" type="slidenum">
              <a:rPr lang="en-US" smtClean="0"/>
              <a:pPr>
                <a:defRPr/>
              </a:pPr>
              <a:t>6</a:t>
            </a:fld>
            <a:endParaRPr lang="en-US" dirty="0"/>
          </a:p>
        </p:txBody>
      </p:sp>
    </p:spTree>
    <p:extLst>
      <p:ext uri="{BB962C8B-B14F-4D97-AF65-F5344CB8AC3E}">
        <p14:creationId xmlns:p14="http://schemas.microsoft.com/office/powerpoint/2010/main" val="208847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2192" y="304800"/>
            <a:ext cx="9144000" cy="1143000"/>
          </a:xfrm>
        </p:spPr>
        <p:txBody>
          <a:bodyPr>
            <a:normAutofit fontScale="90000"/>
          </a:bodyPr>
          <a:lstStyle/>
          <a:p>
            <a:r>
              <a:rPr lang="en-US" altLang="en-US" b="1" dirty="0" smtClean="0"/>
              <a:t>Recording End-of-Period Interest Adjustments</a:t>
            </a: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60</a:t>
            </a:fld>
            <a:endParaRPr lang="en-US" dirty="0"/>
          </a:p>
        </p:txBody>
      </p:sp>
      <p:graphicFrame>
        <p:nvGraphicFramePr>
          <p:cNvPr id="124931" name="Object 2"/>
          <p:cNvGraphicFramePr>
            <a:graphicFrameLocks noChangeAspect="1"/>
          </p:cNvGraphicFramePr>
          <p:nvPr/>
        </p:nvGraphicFramePr>
        <p:xfrm>
          <a:off x="2465388" y="1828800"/>
          <a:ext cx="4252912" cy="1752600"/>
        </p:xfrm>
        <a:graphic>
          <a:graphicData uri="http://schemas.openxmlformats.org/presentationml/2006/ole">
            <mc:AlternateContent xmlns:mc="http://schemas.openxmlformats.org/markup-compatibility/2006">
              <mc:Choice xmlns:v="urn:schemas-microsoft-com:vml" Requires="v">
                <p:oleObj spid="_x0000_s124999" name="Worksheet" r:id="rId5" imgW="2733618" imgH="1076441" progId="Excel.Sheet.8">
                  <p:embed/>
                </p:oleObj>
              </mc:Choice>
              <mc:Fallback>
                <p:oleObj name="Worksheet" r:id="rId5" imgW="2733618" imgH="1076441"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5388" y="1828800"/>
                        <a:ext cx="425291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2" name="Text Box 5"/>
          <p:cNvSpPr txBox="1">
            <a:spLocks noChangeArrowheads="1"/>
          </p:cNvSpPr>
          <p:nvPr/>
        </p:nvSpPr>
        <p:spPr bwMode="auto">
          <a:xfrm>
            <a:off x="381000" y="3810000"/>
            <a:ext cx="8382000" cy="523220"/>
          </a:xfrm>
          <a:prstGeom prst="rect">
            <a:avLst/>
          </a:prstGeom>
          <a:solidFill>
            <a:srgbClr val="663300"/>
          </a:solidFill>
          <a:ln w="12700">
            <a:solidFill>
              <a:schemeClr val="tx1"/>
            </a:solid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altLang="en-US" sz="2800" b="1" dirty="0">
                <a:solidFill>
                  <a:srgbClr val="FFFFCC"/>
                </a:solidFill>
                <a:ea typeface="ＭＳ Ｐゴシック" pitchFamily="34" charset="-128"/>
              </a:rPr>
              <a:t>Recording collection on note at maturity.</a:t>
            </a:r>
          </a:p>
        </p:txBody>
      </p:sp>
      <p:sp>
        <p:nvSpPr>
          <p:cNvPr id="819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P3</a:t>
            </a:r>
          </a:p>
        </p:txBody>
      </p:sp>
      <p:pic>
        <p:nvPicPr>
          <p:cNvPr id="124934" name="Picture 4"/>
          <p:cNvPicPr>
            <a:picLocks noChangeAspect="1" noChangeArrowheads="1"/>
          </p:cNvPicPr>
          <p:nvPr/>
        </p:nvPicPr>
        <p:blipFill>
          <a:blip r:embed="rId7" cstate="print"/>
          <a:srcRect/>
          <a:stretch>
            <a:fillRect/>
          </a:stretch>
        </p:blipFill>
        <p:spPr bwMode="auto">
          <a:xfrm>
            <a:off x="320675" y="4572001"/>
            <a:ext cx="8518525" cy="1524000"/>
          </a:xfrm>
          <a:prstGeom prst="rect">
            <a:avLst/>
          </a:prstGeom>
          <a:noFill/>
          <a:ln w="9525">
            <a:noFill/>
            <a:miter lim="800000"/>
            <a:headEnd/>
            <a:tailEnd/>
          </a:ln>
        </p:spPr>
      </p:pic>
      <p:sp>
        <p:nvSpPr>
          <p:cNvPr id="124935" name="Rectangle 9"/>
          <p:cNvSpPr>
            <a:spLocks noChangeArrowheads="1"/>
          </p:cNvSpPr>
          <p:nvPr/>
        </p:nvSpPr>
        <p:spPr bwMode="auto">
          <a:xfrm>
            <a:off x="1828800" y="6197600"/>
            <a:ext cx="5526088" cy="584200"/>
          </a:xfrm>
          <a:prstGeom prst="rect">
            <a:avLst/>
          </a:prstGeom>
          <a:noFill/>
          <a:ln w="9525">
            <a:noFill/>
            <a:miter lim="800000"/>
            <a:headEnd/>
            <a:tailEnd/>
          </a:ln>
        </p:spPr>
        <p:txBody>
          <a:bodyPr wrap="none">
            <a:spAutoFit/>
          </a:bodyPr>
          <a:lstStyle/>
          <a:p>
            <a:r>
              <a:rPr lang="es-ES" altLang="en-US" sz="3200" b="1" dirty="0"/>
              <a:t>$3,000 x 12% x 60/360 = $60</a:t>
            </a:r>
            <a:endParaRPr lang="en-US" altLang="en-US" sz="32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additive="base">
                                        <p:cTn id="7" dur="500" fill="hold"/>
                                        <p:tgtEl>
                                          <p:spTgt spid="124931"/>
                                        </p:tgtEl>
                                        <p:attrNameLst>
                                          <p:attrName>ppt_x</p:attrName>
                                        </p:attrNameLst>
                                      </p:cBhvr>
                                      <p:tavLst>
                                        <p:tav tm="0">
                                          <p:val>
                                            <p:strVal val="#ppt_x"/>
                                          </p:val>
                                        </p:tav>
                                        <p:tav tm="100000">
                                          <p:val>
                                            <p:strVal val="#ppt_x"/>
                                          </p:val>
                                        </p:tav>
                                      </p:tavLst>
                                    </p:anim>
                                    <p:anim calcmode="lin" valueType="num">
                                      <p:cBhvr additive="base">
                                        <p:cTn id="8" dur="500" fill="hold"/>
                                        <p:tgtEl>
                                          <p:spTgt spid="1249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 calcmode="lin" valueType="num">
                                      <p:cBhvr additive="base">
                                        <p:cTn id="13" dur="500" fill="hold"/>
                                        <p:tgtEl>
                                          <p:spTgt spid="124932"/>
                                        </p:tgtEl>
                                        <p:attrNameLst>
                                          <p:attrName>ppt_x</p:attrName>
                                        </p:attrNameLst>
                                      </p:cBhvr>
                                      <p:tavLst>
                                        <p:tav tm="0">
                                          <p:val>
                                            <p:strVal val="#ppt_x"/>
                                          </p:val>
                                        </p:tav>
                                        <p:tav tm="100000">
                                          <p:val>
                                            <p:strVal val="#ppt_x"/>
                                          </p:val>
                                        </p:tav>
                                      </p:tavLst>
                                    </p:anim>
                                    <p:anim calcmode="lin" valueType="num">
                                      <p:cBhvr additive="base">
                                        <p:cTn id="14" dur="500" fill="hold"/>
                                        <p:tgtEl>
                                          <p:spTgt spid="1249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934"/>
                                        </p:tgtEl>
                                        <p:attrNameLst>
                                          <p:attrName>style.visibility</p:attrName>
                                        </p:attrNameLst>
                                      </p:cBhvr>
                                      <p:to>
                                        <p:strVal val="visible"/>
                                      </p:to>
                                    </p:set>
                                    <p:anim calcmode="lin" valueType="num">
                                      <p:cBhvr additive="base">
                                        <p:cTn id="19" dur="500" fill="hold"/>
                                        <p:tgtEl>
                                          <p:spTgt spid="124934"/>
                                        </p:tgtEl>
                                        <p:attrNameLst>
                                          <p:attrName>ppt_x</p:attrName>
                                        </p:attrNameLst>
                                      </p:cBhvr>
                                      <p:tavLst>
                                        <p:tav tm="0">
                                          <p:val>
                                            <p:strVal val="#ppt_x"/>
                                          </p:val>
                                        </p:tav>
                                        <p:tav tm="100000">
                                          <p:val>
                                            <p:strVal val="#ppt_x"/>
                                          </p:val>
                                        </p:tav>
                                      </p:tavLst>
                                    </p:anim>
                                    <p:anim calcmode="lin" valueType="num">
                                      <p:cBhvr additive="base">
                                        <p:cTn id="20" dur="500" fill="hold"/>
                                        <p:tgtEl>
                                          <p:spTgt spid="1249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4935"/>
                                        </p:tgtEl>
                                        <p:attrNameLst>
                                          <p:attrName>style.visibility</p:attrName>
                                        </p:attrNameLst>
                                      </p:cBhvr>
                                      <p:to>
                                        <p:strVal val="visible"/>
                                      </p:to>
                                    </p:set>
                                    <p:anim calcmode="lin" valueType="num">
                                      <p:cBhvr additive="base">
                                        <p:cTn id="25" dur="500" fill="hold"/>
                                        <p:tgtEl>
                                          <p:spTgt spid="124935"/>
                                        </p:tgtEl>
                                        <p:attrNameLst>
                                          <p:attrName>ppt_x</p:attrName>
                                        </p:attrNameLst>
                                      </p:cBhvr>
                                      <p:tavLst>
                                        <p:tav tm="0">
                                          <p:val>
                                            <p:strVal val="#ppt_x"/>
                                          </p:val>
                                        </p:tav>
                                        <p:tav tm="100000">
                                          <p:val>
                                            <p:strVal val="#ppt_x"/>
                                          </p:val>
                                        </p:tav>
                                      </p:tavLst>
                                    </p:anim>
                                    <p:anim calcmode="lin" valueType="num">
                                      <p:cBhvr additive="base">
                                        <p:cTn id="26" dur="500" fill="hold"/>
                                        <p:tgtEl>
                                          <p:spTgt spid="1249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nimBg="1"/>
      <p:bldP spid="12493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2754" name="Rectangle 5"/>
          <p:cNvSpPr>
            <a:spLocks noChangeArrowheads="1"/>
          </p:cNvSpPr>
          <p:nvPr/>
        </p:nvSpPr>
        <p:spPr bwMode="auto">
          <a:xfrm>
            <a:off x="1455738" y="2125663"/>
            <a:ext cx="629443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5" name="Rectangle 6"/>
          <p:cNvSpPr>
            <a:spLocks noChangeArrowheads="1"/>
          </p:cNvSpPr>
          <p:nvPr/>
        </p:nvSpPr>
        <p:spPr bwMode="auto">
          <a:xfrm>
            <a:off x="1295400" y="692150"/>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a:t>
            </a:r>
            <a:endParaRPr lang="en-US" dirty="0" smtClean="0">
              <a:solidFill>
                <a:prstClr val="black"/>
              </a:solidFill>
              <a:cs typeface="+mn-cs"/>
            </a:endParaRPr>
          </a:p>
        </p:txBody>
      </p:sp>
      <p:sp>
        <p:nvSpPr>
          <p:cNvPr id="2756" name="Rectangle 7"/>
          <p:cNvSpPr>
            <a:spLocks noChangeArrowheads="1"/>
          </p:cNvSpPr>
          <p:nvPr/>
        </p:nvSpPr>
        <p:spPr bwMode="auto">
          <a:xfrm>
            <a:off x="1295400" y="1516063"/>
            <a:ext cx="201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t>
            </a:r>
            <a:endParaRPr lang="en-US" dirty="0" smtClean="0">
              <a:solidFill>
                <a:prstClr val="black"/>
              </a:solidFill>
              <a:cs typeface="+mn-cs"/>
            </a:endParaRPr>
          </a:p>
        </p:txBody>
      </p:sp>
      <p:sp>
        <p:nvSpPr>
          <p:cNvPr id="2757" name="Rectangle 8"/>
          <p:cNvSpPr>
            <a:spLocks noChangeArrowheads="1"/>
          </p:cNvSpPr>
          <p:nvPr/>
        </p:nvSpPr>
        <p:spPr bwMode="auto">
          <a:xfrm>
            <a:off x="1497013" y="1516063"/>
            <a:ext cx="66865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Using the information in part a, prepare ZZ’s March 16, 20X2, entry if AA dishonors the note.</a:t>
            </a:r>
            <a:endParaRPr lang="en-US" dirty="0" smtClean="0">
              <a:solidFill>
                <a:prstClr val="black"/>
              </a:solidFill>
              <a:cs typeface="+mn-cs"/>
            </a:endParaRPr>
          </a:p>
        </p:txBody>
      </p:sp>
      <p:sp>
        <p:nvSpPr>
          <p:cNvPr id="2758" name="Rectangle 9"/>
          <p:cNvSpPr>
            <a:spLocks noChangeArrowheads="1"/>
          </p:cNvSpPr>
          <p:nvPr/>
        </p:nvSpPr>
        <p:spPr bwMode="auto">
          <a:xfrm>
            <a:off x="1304925" y="1722438"/>
            <a:ext cx="192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t>
            </a:r>
            <a:endParaRPr lang="en-US" dirty="0" smtClean="0">
              <a:solidFill>
                <a:prstClr val="black"/>
              </a:solidFill>
              <a:cs typeface="+mn-cs"/>
            </a:endParaRPr>
          </a:p>
        </p:txBody>
      </p:sp>
      <p:sp>
        <p:nvSpPr>
          <p:cNvPr id="2759" name="Rectangle 10"/>
          <p:cNvSpPr>
            <a:spLocks noChangeArrowheads="1"/>
          </p:cNvSpPr>
          <p:nvPr/>
        </p:nvSpPr>
        <p:spPr bwMode="auto">
          <a:xfrm>
            <a:off x="1497013" y="1722438"/>
            <a:ext cx="62738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Instead of the facts in part b, prepare ZZ’s March 16, 20X2, entry if AA honors the note</a:t>
            </a:r>
            <a:endParaRPr lang="en-US" dirty="0" smtClean="0">
              <a:solidFill>
                <a:prstClr val="black"/>
              </a:solidFill>
              <a:cs typeface="+mn-cs"/>
            </a:endParaRPr>
          </a:p>
        </p:txBody>
      </p:sp>
      <p:sp>
        <p:nvSpPr>
          <p:cNvPr id="2760" name="Rectangle 11"/>
          <p:cNvSpPr>
            <a:spLocks noChangeArrowheads="1"/>
          </p:cNvSpPr>
          <p:nvPr/>
        </p:nvSpPr>
        <p:spPr bwMode="auto">
          <a:xfrm>
            <a:off x="1738313" y="2146300"/>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2761" name="Rectangle 12"/>
          <p:cNvSpPr>
            <a:spLocks noChangeArrowheads="1"/>
          </p:cNvSpPr>
          <p:nvPr/>
        </p:nvSpPr>
        <p:spPr bwMode="auto">
          <a:xfrm>
            <a:off x="6197600" y="214630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762" name="Rectangle 13"/>
          <p:cNvSpPr>
            <a:spLocks noChangeArrowheads="1"/>
          </p:cNvSpPr>
          <p:nvPr/>
        </p:nvSpPr>
        <p:spPr bwMode="auto">
          <a:xfrm>
            <a:off x="7064375" y="214630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763" name="Rectangle 14"/>
          <p:cNvSpPr>
            <a:spLocks noChangeArrowheads="1"/>
          </p:cNvSpPr>
          <p:nvPr/>
        </p:nvSpPr>
        <p:spPr bwMode="auto">
          <a:xfrm>
            <a:off x="1497013" y="2371725"/>
            <a:ext cx="896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12/16/20X1</a:t>
            </a:r>
            <a:endParaRPr lang="en-US" dirty="0" smtClean="0">
              <a:solidFill>
                <a:prstClr val="black"/>
              </a:solidFill>
              <a:cs typeface="+mn-cs"/>
            </a:endParaRPr>
          </a:p>
        </p:txBody>
      </p:sp>
      <p:sp>
        <p:nvSpPr>
          <p:cNvPr id="2764" name="Rectangle 15"/>
          <p:cNvSpPr>
            <a:spLocks noChangeArrowheads="1"/>
          </p:cNvSpPr>
          <p:nvPr/>
        </p:nvSpPr>
        <p:spPr bwMode="auto">
          <a:xfrm>
            <a:off x="2444750" y="2371725"/>
            <a:ext cx="1341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Notes Receivable</a:t>
            </a:r>
            <a:endParaRPr lang="en-US" dirty="0" smtClean="0">
              <a:solidFill>
                <a:prstClr val="black"/>
              </a:solidFill>
              <a:cs typeface="+mn-cs"/>
            </a:endParaRPr>
          </a:p>
        </p:txBody>
      </p:sp>
      <p:sp>
        <p:nvSpPr>
          <p:cNvPr id="2765" name="Rectangle 16"/>
          <p:cNvSpPr>
            <a:spLocks noChangeArrowheads="1"/>
          </p:cNvSpPr>
          <p:nvPr/>
        </p:nvSpPr>
        <p:spPr bwMode="auto">
          <a:xfrm>
            <a:off x="6357938" y="23717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1,400</a:t>
            </a:r>
            <a:endParaRPr lang="en-US" dirty="0" smtClean="0">
              <a:solidFill>
                <a:prstClr val="black"/>
              </a:solidFill>
              <a:cs typeface="+mn-cs"/>
            </a:endParaRPr>
          </a:p>
        </p:txBody>
      </p:sp>
      <p:sp>
        <p:nvSpPr>
          <p:cNvPr id="2766" name="Rectangle 17"/>
          <p:cNvSpPr>
            <a:spLocks noChangeArrowheads="1"/>
          </p:cNvSpPr>
          <p:nvPr/>
        </p:nvSpPr>
        <p:spPr bwMode="auto">
          <a:xfrm>
            <a:off x="2667000" y="25781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Sales</a:t>
            </a:r>
            <a:endParaRPr lang="en-US" dirty="0" smtClean="0">
              <a:solidFill>
                <a:prstClr val="black"/>
              </a:solidFill>
              <a:cs typeface="+mn-cs"/>
            </a:endParaRPr>
          </a:p>
        </p:txBody>
      </p:sp>
      <p:sp>
        <p:nvSpPr>
          <p:cNvPr id="2767" name="Rectangle 18"/>
          <p:cNvSpPr>
            <a:spLocks noChangeArrowheads="1"/>
          </p:cNvSpPr>
          <p:nvPr/>
        </p:nvSpPr>
        <p:spPr bwMode="auto">
          <a:xfrm>
            <a:off x="7256463" y="25781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1,400</a:t>
            </a:r>
            <a:endParaRPr lang="en-US" dirty="0" smtClean="0">
              <a:solidFill>
                <a:prstClr val="black"/>
              </a:solidFill>
              <a:cs typeface="+mn-cs"/>
            </a:endParaRPr>
          </a:p>
        </p:txBody>
      </p:sp>
      <p:sp>
        <p:nvSpPr>
          <p:cNvPr id="2768" name="Rectangle 19"/>
          <p:cNvSpPr>
            <a:spLocks noChangeArrowheads="1"/>
          </p:cNvSpPr>
          <p:nvPr/>
        </p:nvSpPr>
        <p:spPr bwMode="auto">
          <a:xfrm>
            <a:off x="1497013" y="2990850"/>
            <a:ext cx="896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12/31/20X1</a:t>
            </a:r>
            <a:endParaRPr lang="en-US" dirty="0" smtClean="0">
              <a:solidFill>
                <a:prstClr val="black"/>
              </a:solidFill>
              <a:cs typeface="+mn-cs"/>
            </a:endParaRPr>
          </a:p>
        </p:txBody>
      </p:sp>
      <p:sp>
        <p:nvSpPr>
          <p:cNvPr id="2769" name="Rectangle 20"/>
          <p:cNvSpPr>
            <a:spLocks noChangeArrowheads="1"/>
          </p:cNvSpPr>
          <p:nvPr/>
        </p:nvSpPr>
        <p:spPr bwMode="auto">
          <a:xfrm>
            <a:off x="2444750" y="2990850"/>
            <a:ext cx="1462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Receivable</a:t>
            </a:r>
            <a:endParaRPr lang="en-US" dirty="0" smtClean="0">
              <a:solidFill>
                <a:prstClr val="black"/>
              </a:solidFill>
              <a:cs typeface="+mn-cs"/>
            </a:endParaRPr>
          </a:p>
        </p:txBody>
      </p:sp>
      <p:sp>
        <p:nvSpPr>
          <p:cNvPr id="2770" name="Rectangle 21"/>
          <p:cNvSpPr>
            <a:spLocks noChangeArrowheads="1"/>
          </p:cNvSpPr>
          <p:nvPr/>
        </p:nvSpPr>
        <p:spPr bwMode="auto">
          <a:xfrm>
            <a:off x="6670675" y="299085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771" name="Rectangle 22"/>
          <p:cNvSpPr>
            <a:spLocks noChangeArrowheads="1"/>
          </p:cNvSpPr>
          <p:nvPr/>
        </p:nvSpPr>
        <p:spPr bwMode="auto">
          <a:xfrm>
            <a:off x="2717800" y="3197225"/>
            <a:ext cx="1301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Revenue</a:t>
            </a:r>
            <a:endParaRPr lang="en-US" dirty="0" smtClean="0">
              <a:solidFill>
                <a:prstClr val="black"/>
              </a:solidFill>
              <a:cs typeface="+mn-cs"/>
            </a:endParaRPr>
          </a:p>
        </p:txBody>
      </p:sp>
      <p:sp>
        <p:nvSpPr>
          <p:cNvPr id="2772" name="Rectangle 23"/>
          <p:cNvSpPr>
            <a:spLocks noChangeArrowheads="1"/>
          </p:cNvSpPr>
          <p:nvPr/>
        </p:nvSpPr>
        <p:spPr bwMode="auto">
          <a:xfrm>
            <a:off x="4189413" y="3197225"/>
            <a:ext cx="17192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($1,400 x .12 x 15/360)</a:t>
            </a:r>
            <a:endParaRPr lang="en-US" dirty="0" smtClean="0">
              <a:solidFill>
                <a:prstClr val="black"/>
              </a:solidFill>
              <a:cs typeface="+mn-cs"/>
            </a:endParaRPr>
          </a:p>
        </p:txBody>
      </p:sp>
      <p:sp>
        <p:nvSpPr>
          <p:cNvPr id="2773" name="Rectangle 24"/>
          <p:cNvSpPr>
            <a:spLocks noChangeArrowheads="1"/>
          </p:cNvSpPr>
          <p:nvPr/>
        </p:nvSpPr>
        <p:spPr bwMode="auto">
          <a:xfrm>
            <a:off x="7569200" y="319722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774" name="Rectangle 25"/>
          <p:cNvSpPr>
            <a:spLocks noChangeArrowheads="1"/>
          </p:cNvSpPr>
          <p:nvPr/>
        </p:nvSpPr>
        <p:spPr bwMode="auto">
          <a:xfrm>
            <a:off x="1497013" y="3609975"/>
            <a:ext cx="896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03/16/20X2</a:t>
            </a:r>
            <a:endParaRPr lang="en-US" dirty="0" smtClean="0">
              <a:solidFill>
                <a:prstClr val="black"/>
              </a:solidFill>
              <a:cs typeface="+mn-cs"/>
            </a:endParaRPr>
          </a:p>
        </p:txBody>
      </p:sp>
      <p:sp>
        <p:nvSpPr>
          <p:cNvPr id="2775" name="Rectangle 26"/>
          <p:cNvSpPr>
            <a:spLocks noChangeArrowheads="1"/>
          </p:cNvSpPr>
          <p:nvPr/>
        </p:nvSpPr>
        <p:spPr bwMode="auto">
          <a:xfrm>
            <a:off x="2444750" y="3609975"/>
            <a:ext cx="1582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2776" name="Rectangle 27"/>
          <p:cNvSpPr>
            <a:spLocks noChangeArrowheads="1"/>
          </p:cNvSpPr>
          <p:nvPr/>
        </p:nvSpPr>
        <p:spPr bwMode="auto">
          <a:xfrm>
            <a:off x="6357938" y="360997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1,442</a:t>
            </a:r>
            <a:endParaRPr lang="en-US" dirty="0" smtClean="0">
              <a:solidFill>
                <a:prstClr val="black"/>
              </a:solidFill>
              <a:cs typeface="+mn-cs"/>
            </a:endParaRPr>
          </a:p>
        </p:txBody>
      </p:sp>
      <p:sp>
        <p:nvSpPr>
          <p:cNvPr id="2777" name="Rectangle 28"/>
          <p:cNvSpPr>
            <a:spLocks noChangeArrowheads="1"/>
          </p:cNvSpPr>
          <p:nvPr/>
        </p:nvSpPr>
        <p:spPr bwMode="auto">
          <a:xfrm>
            <a:off x="2717800" y="3816350"/>
            <a:ext cx="1462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Receivable</a:t>
            </a:r>
            <a:endParaRPr lang="en-US" dirty="0" smtClean="0">
              <a:solidFill>
                <a:prstClr val="black"/>
              </a:solidFill>
              <a:cs typeface="+mn-cs"/>
            </a:endParaRPr>
          </a:p>
        </p:txBody>
      </p:sp>
      <p:sp>
        <p:nvSpPr>
          <p:cNvPr id="2778" name="Rectangle 29"/>
          <p:cNvSpPr>
            <a:spLocks noChangeArrowheads="1"/>
          </p:cNvSpPr>
          <p:nvPr/>
        </p:nvSpPr>
        <p:spPr bwMode="auto">
          <a:xfrm>
            <a:off x="7569200" y="381635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779" name="Rectangle 30"/>
          <p:cNvSpPr>
            <a:spLocks noChangeArrowheads="1"/>
          </p:cNvSpPr>
          <p:nvPr/>
        </p:nvSpPr>
        <p:spPr bwMode="auto">
          <a:xfrm>
            <a:off x="2717800" y="4021138"/>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Revenue</a:t>
            </a:r>
            <a:endParaRPr lang="en-US" dirty="0" smtClean="0">
              <a:solidFill>
                <a:prstClr val="black"/>
              </a:solidFill>
              <a:cs typeface="+mn-cs"/>
            </a:endParaRPr>
          </a:p>
        </p:txBody>
      </p:sp>
      <p:sp>
        <p:nvSpPr>
          <p:cNvPr id="2780" name="Rectangle 31"/>
          <p:cNvSpPr>
            <a:spLocks noChangeArrowheads="1"/>
          </p:cNvSpPr>
          <p:nvPr/>
        </p:nvSpPr>
        <p:spPr bwMode="auto">
          <a:xfrm>
            <a:off x="4189413" y="4021138"/>
            <a:ext cx="17192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($1,400 x .12 x 75/360)</a:t>
            </a:r>
            <a:endParaRPr lang="en-US" dirty="0" smtClean="0">
              <a:solidFill>
                <a:prstClr val="black"/>
              </a:solidFill>
              <a:cs typeface="+mn-cs"/>
            </a:endParaRPr>
          </a:p>
        </p:txBody>
      </p:sp>
      <p:sp>
        <p:nvSpPr>
          <p:cNvPr id="2781" name="Rectangle 32"/>
          <p:cNvSpPr>
            <a:spLocks noChangeArrowheads="1"/>
          </p:cNvSpPr>
          <p:nvPr/>
        </p:nvSpPr>
        <p:spPr bwMode="auto">
          <a:xfrm>
            <a:off x="7477125" y="40211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35</a:t>
            </a:r>
            <a:endParaRPr lang="en-US" dirty="0" smtClean="0">
              <a:solidFill>
                <a:prstClr val="black"/>
              </a:solidFill>
              <a:cs typeface="+mn-cs"/>
            </a:endParaRPr>
          </a:p>
        </p:txBody>
      </p:sp>
      <p:sp>
        <p:nvSpPr>
          <p:cNvPr id="2782" name="Rectangle 33"/>
          <p:cNvSpPr>
            <a:spLocks noChangeArrowheads="1"/>
          </p:cNvSpPr>
          <p:nvPr/>
        </p:nvSpPr>
        <p:spPr bwMode="auto">
          <a:xfrm>
            <a:off x="2717800" y="4227513"/>
            <a:ext cx="1341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Notes Receivable</a:t>
            </a:r>
            <a:endParaRPr lang="en-US" dirty="0" smtClean="0">
              <a:solidFill>
                <a:prstClr val="black"/>
              </a:solidFill>
              <a:cs typeface="+mn-cs"/>
            </a:endParaRPr>
          </a:p>
        </p:txBody>
      </p:sp>
      <p:sp>
        <p:nvSpPr>
          <p:cNvPr id="2783" name="Rectangle 34"/>
          <p:cNvSpPr>
            <a:spLocks noChangeArrowheads="1"/>
          </p:cNvSpPr>
          <p:nvPr/>
        </p:nvSpPr>
        <p:spPr bwMode="auto">
          <a:xfrm>
            <a:off x="7256463" y="42275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1,400</a:t>
            </a:r>
            <a:endParaRPr lang="en-US" dirty="0" smtClean="0">
              <a:solidFill>
                <a:prstClr val="black"/>
              </a:solidFill>
              <a:cs typeface="+mn-cs"/>
            </a:endParaRPr>
          </a:p>
        </p:txBody>
      </p:sp>
      <p:sp>
        <p:nvSpPr>
          <p:cNvPr id="2784" name="Rectangle 35"/>
          <p:cNvSpPr>
            <a:spLocks noChangeArrowheads="1"/>
          </p:cNvSpPr>
          <p:nvPr/>
        </p:nvSpPr>
        <p:spPr bwMode="auto">
          <a:xfrm>
            <a:off x="1497013" y="4640263"/>
            <a:ext cx="8969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03/16/20X2</a:t>
            </a:r>
            <a:endParaRPr lang="en-US" dirty="0" smtClean="0">
              <a:solidFill>
                <a:prstClr val="black"/>
              </a:solidFill>
              <a:cs typeface="+mn-cs"/>
            </a:endParaRPr>
          </a:p>
        </p:txBody>
      </p:sp>
      <p:sp>
        <p:nvSpPr>
          <p:cNvPr id="2785" name="Rectangle 36"/>
          <p:cNvSpPr>
            <a:spLocks noChangeArrowheads="1"/>
          </p:cNvSpPr>
          <p:nvPr/>
        </p:nvSpPr>
        <p:spPr bwMode="auto">
          <a:xfrm>
            <a:off x="2444750" y="4640263"/>
            <a:ext cx="44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786" name="Rectangle 37"/>
          <p:cNvSpPr>
            <a:spLocks noChangeArrowheads="1"/>
          </p:cNvSpPr>
          <p:nvPr/>
        </p:nvSpPr>
        <p:spPr bwMode="auto">
          <a:xfrm>
            <a:off x="6357938" y="46402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1,442</a:t>
            </a:r>
            <a:endParaRPr lang="en-US" dirty="0" smtClean="0">
              <a:solidFill>
                <a:prstClr val="black"/>
              </a:solidFill>
              <a:cs typeface="+mn-cs"/>
            </a:endParaRPr>
          </a:p>
        </p:txBody>
      </p:sp>
      <p:sp>
        <p:nvSpPr>
          <p:cNvPr id="2787" name="Rectangle 38"/>
          <p:cNvSpPr>
            <a:spLocks noChangeArrowheads="1"/>
          </p:cNvSpPr>
          <p:nvPr/>
        </p:nvSpPr>
        <p:spPr bwMode="auto">
          <a:xfrm>
            <a:off x="2717800" y="4846638"/>
            <a:ext cx="1462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Receivable</a:t>
            </a:r>
            <a:endParaRPr lang="en-US" dirty="0" smtClean="0">
              <a:solidFill>
                <a:prstClr val="black"/>
              </a:solidFill>
              <a:cs typeface="+mn-cs"/>
            </a:endParaRPr>
          </a:p>
        </p:txBody>
      </p:sp>
      <p:sp>
        <p:nvSpPr>
          <p:cNvPr id="2788" name="Rectangle 39"/>
          <p:cNvSpPr>
            <a:spLocks noChangeArrowheads="1"/>
          </p:cNvSpPr>
          <p:nvPr/>
        </p:nvSpPr>
        <p:spPr bwMode="auto">
          <a:xfrm>
            <a:off x="7569200" y="484663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789" name="Rectangle 40"/>
          <p:cNvSpPr>
            <a:spLocks noChangeArrowheads="1"/>
          </p:cNvSpPr>
          <p:nvPr/>
        </p:nvSpPr>
        <p:spPr bwMode="auto">
          <a:xfrm>
            <a:off x="2717800" y="5053013"/>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Revenue</a:t>
            </a:r>
            <a:endParaRPr lang="en-US" dirty="0" smtClean="0">
              <a:solidFill>
                <a:prstClr val="black"/>
              </a:solidFill>
              <a:cs typeface="+mn-cs"/>
            </a:endParaRPr>
          </a:p>
        </p:txBody>
      </p:sp>
      <p:sp>
        <p:nvSpPr>
          <p:cNvPr id="2790" name="Rectangle 41"/>
          <p:cNvSpPr>
            <a:spLocks noChangeArrowheads="1"/>
          </p:cNvSpPr>
          <p:nvPr/>
        </p:nvSpPr>
        <p:spPr bwMode="auto">
          <a:xfrm>
            <a:off x="4189413" y="5053013"/>
            <a:ext cx="17192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($1,400 x .12 x 75/360)</a:t>
            </a:r>
            <a:endParaRPr lang="en-US" dirty="0" smtClean="0">
              <a:solidFill>
                <a:prstClr val="black"/>
              </a:solidFill>
              <a:cs typeface="+mn-cs"/>
            </a:endParaRPr>
          </a:p>
        </p:txBody>
      </p:sp>
      <p:sp>
        <p:nvSpPr>
          <p:cNvPr id="2791" name="Rectangle 42"/>
          <p:cNvSpPr>
            <a:spLocks noChangeArrowheads="1"/>
          </p:cNvSpPr>
          <p:nvPr/>
        </p:nvSpPr>
        <p:spPr bwMode="auto">
          <a:xfrm>
            <a:off x="7477125" y="50530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35</a:t>
            </a:r>
            <a:endParaRPr lang="en-US" dirty="0" smtClean="0">
              <a:solidFill>
                <a:prstClr val="black"/>
              </a:solidFill>
              <a:cs typeface="+mn-cs"/>
            </a:endParaRPr>
          </a:p>
        </p:txBody>
      </p:sp>
      <p:sp>
        <p:nvSpPr>
          <p:cNvPr id="2792" name="Rectangle 43"/>
          <p:cNvSpPr>
            <a:spLocks noChangeArrowheads="1"/>
          </p:cNvSpPr>
          <p:nvPr/>
        </p:nvSpPr>
        <p:spPr bwMode="auto">
          <a:xfrm>
            <a:off x="2717800" y="5259388"/>
            <a:ext cx="1341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Notes Receivable</a:t>
            </a:r>
            <a:endParaRPr lang="en-US" dirty="0" smtClean="0">
              <a:solidFill>
                <a:prstClr val="black"/>
              </a:solidFill>
              <a:cs typeface="+mn-cs"/>
            </a:endParaRPr>
          </a:p>
        </p:txBody>
      </p:sp>
      <p:sp>
        <p:nvSpPr>
          <p:cNvPr id="2793" name="Rectangle 44"/>
          <p:cNvSpPr>
            <a:spLocks noChangeArrowheads="1"/>
          </p:cNvSpPr>
          <p:nvPr/>
        </p:nvSpPr>
        <p:spPr bwMode="auto">
          <a:xfrm>
            <a:off x="7256463" y="52593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1,400</a:t>
            </a:r>
            <a:endParaRPr lang="en-US" dirty="0" smtClean="0">
              <a:solidFill>
                <a:prstClr val="black"/>
              </a:solidFill>
              <a:cs typeface="+mn-cs"/>
            </a:endParaRPr>
          </a:p>
        </p:txBody>
      </p:sp>
      <p:sp>
        <p:nvSpPr>
          <p:cNvPr id="2794" name="Rectangle 45"/>
          <p:cNvSpPr>
            <a:spLocks noChangeArrowheads="1"/>
          </p:cNvSpPr>
          <p:nvPr/>
        </p:nvSpPr>
        <p:spPr bwMode="auto">
          <a:xfrm>
            <a:off x="1497013" y="692150"/>
            <a:ext cx="6162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AA Company purchases $1,400 of merchandise from ZZ on December 16, 20X1. ZZ </a:t>
            </a:r>
            <a:endParaRPr lang="en-US" dirty="0" smtClean="0">
              <a:solidFill>
                <a:prstClr val="black"/>
              </a:solidFill>
              <a:cs typeface="+mn-cs"/>
            </a:endParaRPr>
          </a:p>
        </p:txBody>
      </p:sp>
      <p:sp>
        <p:nvSpPr>
          <p:cNvPr id="2795" name="Rectangle 46"/>
          <p:cNvSpPr>
            <a:spLocks noChangeArrowheads="1"/>
          </p:cNvSpPr>
          <p:nvPr/>
        </p:nvSpPr>
        <p:spPr bwMode="auto">
          <a:xfrm>
            <a:off x="1497013" y="887413"/>
            <a:ext cx="61833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accepts AA’s $1,400, 90-day, 12% note as payment. ZZ’s accounting period ends on </a:t>
            </a:r>
            <a:endParaRPr lang="en-US" dirty="0" smtClean="0">
              <a:solidFill>
                <a:prstClr val="black"/>
              </a:solidFill>
              <a:cs typeface="+mn-cs"/>
            </a:endParaRPr>
          </a:p>
        </p:txBody>
      </p:sp>
      <p:sp>
        <p:nvSpPr>
          <p:cNvPr id="2796" name="Rectangle 47"/>
          <p:cNvSpPr>
            <a:spLocks noChangeArrowheads="1"/>
          </p:cNvSpPr>
          <p:nvPr/>
        </p:nvSpPr>
        <p:spPr bwMode="auto">
          <a:xfrm>
            <a:off x="1497013" y="1093788"/>
            <a:ext cx="5829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December 31, and it does not make reversing entries. Prepare entries for ZZ on </a:t>
            </a:r>
            <a:endParaRPr lang="en-US" dirty="0" smtClean="0">
              <a:solidFill>
                <a:prstClr val="black"/>
              </a:solidFill>
              <a:cs typeface="+mn-cs"/>
            </a:endParaRPr>
          </a:p>
        </p:txBody>
      </p:sp>
      <p:sp>
        <p:nvSpPr>
          <p:cNvPr id="2797" name="Rectangle 48"/>
          <p:cNvSpPr>
            <a:spLocks noChangeArrowheads="1"/>
          </p:cNvSpPr>
          <p:nvPr/>
        </p:nvSpPr>
        <p:spPr bwMode="auto">
          <a:xfrm>
            <a:off x="1497013" y="1300163"/>
            <a:ext cx="33988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December 16, 20X1, and December 31, 20X1.</a:t>
            </a:r>
            <a:endParaRPr lang="en-US" dirty="0" smtClean="0">
              <a:solidFill>
                <a:prstClr val="black"/>
              </a:solidFill>
              <a:cs typeface="+mn-cs"/>
            </a:endParaRPr>
          </a:p>
        </p:txBody>
      </p:sp>
      <p:sp>
        <p:nvSpPr>
          <p:cNvPr id="2798" name="Rectangle 49"/>
          <p:cNvSpPr>
            <a:spLocks noChangeArrowheads="1"/>
          </p:cNvSpPr>
          <p:nvPr/>
        </p:nvSpPr>
        <p:spPr bwMode="auto">
          <a:xfrm>
            <a:off x="3563938" y="214630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799" name="Rectangle 50"/>
          <p:cNvSpPr>
            <a:spLocks noChangeArrowheads="1"/>
          </p:cNvSpPr>
          <p:nvPr/>
        </p:nvSpPr>
        <p:spPr bwMode="auto">
          <a:xfrm>
            <a:off x="1446213" y="2114550"/>
            <a:ext cx="20637"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0" name="Line 51"/>
          <p:cNvSpPr>
            <a:spLocks noChangeShapeType="1"/>
          </p:cNvSpPr>
          <p:nvPr/>
        </p:nvSpPr>
        <p:spPr bwMode="auto">
          <a:xfrm>
            <a:off x="2354263" y="21351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1" name="Rectangle 52"/>
          <p:cNvSpPr>
            <a:spLocks noChangeArrowheads="1"/>
          </p:cNvSpPr>
          <p:nvPr/>
        </p:nvSpPr>
        <p:spPr bwMode="auto">
          <a:xfrm>
            <a:off x="2354263" y="21351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2" name="Line 53"/>
          <p:cNvSpPr>
            <a:spLocks noChangeShapeType="1"/>
          </p:cNvSpPr>
          <p:nvPr/>
        </p:nvSpPr>
        <p:spPr bwMode="auto">
          <a:xfrm>
            <a:off x="5945188" y="21351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3" name="Rectangle 54"/>
          <p:cNvSpPr>
            <a:spLocks noChangeArrowheads="1"/>
          </p:cNvSpPr>
          <p:nvPr/>
        </p:nvSpPr>
        <p:spPr bwMode="auto">
          <a:xfrm>
            <a:off x="5945188" y="21351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4" name="Line 55"/>
          <p:cNvSpPr>
            <a:spLocks noChangeShapeType="1"/>
          </p:cNvSpPr>
          <p:nvPr/>
        </p:nvSpPr>
        <p:spPr bwMode="auto">
          <a:xfrm>
            <a:off x="6842125" y="21351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5" name="Rectangle 56"/>
          <p:cNvSpPr>
            <a:spLocks noChangeArrowheads="1"/>
          </p:cNvSpPr>
          <p:nvPr/>
        </p:nvSpPr>
        <p:spPr bwMode="auto">
          <a:xfrm>
            <a:off x="6842125" y="213518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6" name="Rectangle 57"/>
          <p:cNvSpPr>
            <a:spLocks noChangeArrowheads="1"/>
          </p:cNvSpPr>
          <p:nvPr/>
        </p:nvSpPr>
        <p:spPr bwMode="auto">
          <a:xfrm>
            <a:off x="7729538" y="21351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7" name="Line 58"/>
          <p:cNvSpPr>
            <a:spLocks noChangeShapeType="1"/>
          </p:cNvSpPr>
          <p:nvPr/>
        </p:nvSpPr>
        <p:spPr bwMode="auto">
          <a:xfrm>
            <a:off x="1455738"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8" name="Rectangle 59"/>
          <p:cNvSpPr>
            <a:spLocks noChangeArrowheads="1"/>
          </p:cNvSpPr>
          <p:nvPr/>
        </p:nvSpPr>
        <p:spPr bwMode="auto">
          <a:xfrm>
            <a:off x="1455738" y="2362200"/>
            <a:ext cx="11112"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9" name="Line 60"/>
          <p:cNvSpPr>
            <a:spLocks noChangeShapeType="1"/>
          </p:cNvSpPr>
          <p:nvPr/>
        </p:nvSpPr>
        <p:spPr bwMode="auto">
          <a:xfrm>
            <a:off x="2354263"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0" name="Rectangle 61"/>
          <p:cNvSpPr>
            <a:spLocks noChangeArrowheads="1"/>
          </p:cNvSpPr>
          <p:nvPr/>
        </p:nvSpPr>
        <p:spPr bwMode="auto">
          <a:xfrm>
            <a:off x="2354263" y="2362200"/>
            <a:ext cx="9525"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1" name="Line 62"/>
          <p:cNvSpPr>
            <a:spLocks noChangeShapeType="1"/>
          </p:cNvSpPr>
          <p:nvPr/>
        </p:nvSpPr>
        <p:spPr bwMode="auto">
          <a:xfrm>
            <a:off x="5945188"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2" name="Rectangle 63"/>
          <p:cNvSpPr>
            <a:spLocks noChangeArrowheads="1"/>
          </p:cNvSpPr>
          <p:nvPr/>
        </p:nvSpPr>
        <p:spPr bwMode="auto">
          <a:xfrm>
            <a:off x="5945188" y="2362200"/>
            <a:ext cx="9525"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3" name="Line 64"/>
          <p:cNvSpPr>
            <a:spLocks noChangeShapeType="1"/>
          </p:cNvSpPr>
          <p:nvPr/>
        </p:nvSpPr>
        <p:spPr bwMode="auto">
          <a:xfrm>
            <a:off x="6842125"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4" name="Rectangle 65"/>
          <p:cNvSpPr>
            <a:spLocks noChangeArrowheads="1"/>
          </p:cNvSpPr>
          <p:nvPr/>
        </p:nvSpPr>
        <p:spPr bwMode="auto">
          <a:xfrm>
            <a:off x="6842125" y="2362200"/>
            <a:ext cx="11113"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5" name="Line 66"/>
          <p:cNvSpPr>
            <a:spLocks noChangeShapeType="1"/>
          </p:cNvSpPr>
          <p:nvPr/>
        </p:nvSpPr>
        <p:spPr bwMode="auto">
          <a:xfrm>
            <a:off x="7740650"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6" name="Rectangle 67"/>
          <p:cNvSpPr>
            <a:spLocks noChangeArrowheads="1"/>
          </p:cNvSpPr>
          <p:nvPr/>
        </p:nvSpPr>
        <p:spPr bwMode="auto">
          <a:xfrm>
            <a:off x="7740650" y="2362200"/>
            <a:ext cx="9525"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7" name="Rectangle 68"/>
          <p:cNvSpPr>
            <a:spLocks noChangeArrowheads="1"/>
          </p:cNvSpPr>
          <p:nvPr/>
        </p:nvSpPr>
        <p:spPr bwMode="auto">
          <a:xfrm>
            <a:off x="1466850" y="2114550"/>
            <a:ext cx="62833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8" name="Rectangle 69"/>
          <p:cNvSpPr>
            <a:spLocks noChangeArrowheads="1"/>
          </p:cNvSpPr>
          <p:nvPr/>
        </p:nvSpPr>
        <p:spPr bwMode="auto">
          <a:xfrm>
            <a:off x="1466850" y="2341563"/>
            <a:ext cx="62833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9" name="Line 70"/>
          <p:cNvSpPr>
            <a:spLocks noChangeShapeType="1"/>
          </p:cNvSpPr>
          <p:nvPr/>
        </p:nvSpPr>
        <p:spPr bwMode="auto">
          <a:xfrm>
            <a:off x="1466850" y="255746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0" name="Rectangle 71"/>
          <p:cNvSpPr>
            <a:spLocks noChangeArrowheads="1"/>
          </p:cNvSpPr>
          <p:nvPr/>
        </p:nvSpPr>
        <p:spPr bwMode="auto">
          <a:xfrm>
            <a:off x="1466850" y="2557463"/>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1" name="Line 72"/>
          <p:cNvSpPr>
            <a:spLocks noChangeShapeType="1"/>
          </p:cNvSpPr>
          <p:nvPr/>
        </p:nvSpPr>
        <p:spPr bwMode="auto">
          <a:xfrm>
            <a:off x="1466850" y="2763838"/>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2" name="Rectangle 73"/>
          <p:cNvSpPr>
            <a:spLocks noChangeArrowheads="1"/>
          </p:cNvSpPr>
          <p:nvPr/>
        </p:nvSpPr>
        <p:spPr bwMode="auto">
          <a:xfrm>
            <a:off x="1466850" y="2763838"/>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3" name="Line 74"/>
          <p:cNvSpPr>
            <a:spLocks noChangeShapeType="1"/>
          </p:cNvSpPr>
          <p:nvPr/>
        </p:nvSpPr>
        <p:spPr bwMode="auto">
          <a:xfrm>
            <a:off x="1466850" y="297021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4" name="Rectangle 75"/>
          <p:cNvSpPr>
            <a:spLocks noChangeArrowheads="1"/>
          </p:cNvSpPr>
          <p:nvPr/>
        </p:nvSpPr>
        <p:spPr bwMode="auto">
          <a:xfrm>
            <a:off x="1466850" y="2970213"/>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5" name="Line 76"/>
          <p:cNvSpPr>
            <a:spLocks noChangeShapeType="1"/>
          </p:cNvSpPr>
          <p:nvPr/>
        </p:nvSpPr>
        <p:spPr bwMode="auto">
          <a:xfrm>
            <a:off x="1466850" y="3176588"/>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6" name="Rectangle 77"/>
          <p:cNvSpPr>
            <a:spLocks noChangeArrowheads="1"/>
          </p:cNvSpPr>
          <p:nvPr/>
        </p:nvSpPr>
        <p:spPr bwMode="auto">
          <a:xfrm>
            <a:off x="1466850" y="3176588"/>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7" name="Line 78"/>
          <p:cNvSpPr>
            <a:spLocks noChangeShapeType="1"/>
          </p:cNvSpPr>
          <p:nvPr/>
        </p:nvSpPr>
        <p:spPr bwMode="auto">
          <a:xfrm>
            <a:off x="1466850" y="338296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8" name="Rectangle 79"/>
          <p:cNvSpPr>
            <a:spLocks noChangeArrowheads="1"/>
          </p:cNvSpPr>
          <p:nvPr/>
        </p:nvSpPr>
        <p:spPr bwMode="auto">
          <a:xfrm>
            <a:off x="1466850" y="3382963"/>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9" name="Line 80"/>
          <p:cNvSpPr>
            <a:spLocks noChangeShapeType="1"/>
          </p:cNvSpPr>
          <p:nvPr/>
        </p:nvSpPr>
        <p:spPr bwMode="auto">
          <a:xfrm>
            <a:off x="1466850" y="3589338"/>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0" name="Rectangle 81"/>
          <p:cNvSpPr>
            <a:spLocks noChangeArrowheads="1"/>
          </p:cNvSpPr>
          <p:nvPr/>
        </p:nvSpPr>
        <p:spPr bwMode="auto">
          <a:xfrm>
            <a:off x="1466850" y="3589338"/>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1" name="Line 82"/>
          <p:cNvSpPr>
            <a:spLocks noChangeShapeType="1"/>
          </p:cNvSpPr>
          <p:nvPr/>
        </p:nvSpPr>
        <p:spPr bwMode="auto">
          <a:xfrm>
            <a:off x="1466850" y="379571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2" name="Rectangle 83"/>
          <p:cNvSpPr>
            <a:spLocks noChangeArrowheads="1"/>
          </p:cNvSpPr>
          <p:nvPr/>
        </p:nvSpPr>
        <p:spPr bwMode="auto">
          <a:xfrm>
            <a:off x="1466850" y="3795713"/>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3" name="Line 84"/>
          <p:cNvSpPr>
            <a:spLocks noChangeShapeType="1"/>
          </p:cNvSpPr>
          <p:nvPr/>
        </p:nvSpPr>
        <p:spPr bwMode="auto">
          <a:xfrm>
            <a:off x="1466850" y="400050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4" name="Rectangle 85"/>
          <p:cNvSpPr>
            <a:spLocks noChangeArrowheads="1"/>
          </p:cNvSpPr>
          <p:nvPr/>
        </p:nvSpPr>
        <p:spPr bwMode="auto">
          <a:xfrm>
            <a:off x="1466850" y="4000500"/>
            <a:ext cx="62833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5" name="Line 86"/>
          <p:cNvSpPr>
            <a:spLocks noChangeShapeType="1"/>
          </p:cNvSpPr>
          <p:nvPr/>
        </p:nvSpPr>
        <p:spPr bwMode="auto">
          <a:xfrm>
            <a:off x="1466850" y="420687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6" name="Rectangle 87"/>
          <p:cNvSpPr>
            <a:spLocks noChangeArrowheads="1"/>
          </p:cNvSpPr>
          <p:nvPr/>
        </p:nvSpPr>
        <p:spPr bwMode="auto">
          <a:xfrm>
            <a:off x="1466850" y="4206875"/>
            <a:ext cx="62833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7" name="Line 88"/>
          <p:cNvSpPr>
            <a:spLocks noChangeShapeType="1"/>
          </p:cNvSpPr>
          <p:nvPr/>
        </p:nvSpPr>
        <p:spPr bwMode="auto">
          <a:xfrm>
            <a:off x="1466850" y="441325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8" name="Rectangle 89"/>
          <p:cNvSpPr>
            <a:spLocks noChangeArrowheads="1"/>
          </p:cNvSpPr>
          <p:nvPr/>
        </p:nvSpPr>
        <p:spPr bwMode="auto">
          <a:xfrm>
            <a:off x="1466850" y="4413250"/>
            <a:ext cx="62833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9" name="Line 90"/>
          <p:cNvSpPr>
            <a:spLocks noChangeShapeType="1"/>
          </p:cNvSpPr>
          <p:nvPr/>
        </p:nvSpPr>
        <p:spPr bwMode="auto">
          <a:xfrm>
            <a:off x="1466850" y="461962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0" name="Rectangle 91"/>
          <p:cNvSpPr>
            <a:spLocks noChangeArrowheads="1"/>
          </p:cNvSpPr>
          <p:nvPr/>
        </p:nvSpPr>
        <p:spPr bwMode="auto">
          <a:xfrm>
            <a:off x="1466850" y="4619625"/>
            <a:ext cx="62833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1" name="Line 92"/>
          <p:cNvSpPr>
            <a:spLocks noChangeShapeType="1"/>
          </p:cNvSpPr>
          <p:nvPr/>
        </p:nvSpPr>
        <p:spPr bwMode="auto">
          <a:xfrm>
            <a:off x="1466850" y="482600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2" name="Rectangle 93"/>
          <p:cNvSpPr>
            <a:spLocks noChangeArrowheads="1"/>
          </p:cNvSpPr>
          <p:nvPr/>
        </p:nvSpPr>
        <p:spPr bwMode="auto">
          <a:xfrm>
            <a:off x="1466850" y="4826000"/>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3" name="Line 94"/>
          <p:cNvSpPr>
            <a:spLocks noChangeShapeType="1"/>
          </p:cNvSpPr>
          <p:nvPr/>
        </p:nvSpPr>
        <p:spPr bwMode="auto">
          <a:xfrm>
            <a:off x="1466850" y="503237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4" name="Rectangle 95"/>
          <p:cNvSpPr>
            <a:spLocks noChangeArrowheads="1"/>
          </p:cNvSpPr>
          <p:nvPr/>
        </p:nvSpPr>
        <p:spPr bwMode="auto">
          <a:xfrm>
            <a:off x="1466850" y="5032375"/>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5" name="Line 96"/>
          <p:cNvSpPr>
            <a:spLocks noChangeShapeType="1"/>
          </p:cNvSpPr>
          <p:nvPr/>
        </p:nvSpPr>
        <p:spPr bwMode="auto">
          <a:xfrm>
            <a:off x="1466850" y="523875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6" name="Rectangle 97"/>
          <p:cNvSpPr>
            <a:spLocks noChangeArrowheads="1"/>
          </p:cNvSpPr>
          <p:nvPr/>
        </p:nvSpPr>
        <p:spPr bwMode="auto">
          <a:xfrm>
            <a:off x="1466850" y="5238750"/>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7" name="Line 98"/>
          <p:cNvSpPr>
            <a:spLocks noChangeShapeType="1"/>
          </p:cNvSpPr>
          <p:nvPr/>
        </p:nvSpPr>
        <p:spPr bwMode="auto">
          <a:xfrm>
            <a:off x="1466850" y="544512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8" name="Rectangle 99"/>
          <p:cNvSpPr>
            <a:spLocks noChangeArrowheads="1"/>
          </p:cNvSpPr>
          <p:nvPr/>
        </p:nvSpPr>
        <p:spPr bwMode="auto">
          <a:xfrm>
            <a:off x="1466850" y="5445125"/>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P3</a:t>
            </a:r>
          </a:p>
        </p:txBody>
      </p:sp>
      <p:sp>
        <p:nvSpPr>
          <p:cNvPr id="99" name="Slide Number Placeholder 98"/>
          <p:cNvSpPr>
            <a:spLocks noGrp="1"/>
          </p:cNvSpPr>
          <p:nvPr>
            <p:ph type="sldNum" sz="quarter" idx="12"/>
          </p:nvPr>
        </p:nvSpPr>
        <p:spPr/>
        <p:txBody>
          <a:bodyPr/>
          <a:lstStyle/>
          <a:p>
            <a:pPr>
              <a:defRPr/>
            </a:pPr>
            <a:fld id="{ABC26F02-8877-432A-AEDB-9D11DDF66A2B}" type="slidenum">
              <a:rPr lang="en-US" smtClean="0"/>
              <a:pPr>
                <a:defRPr/>
              </a:pPr>
              <a:t>61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3"/>
                                        </p:tgtEl>
                                        <p:attrNameLst>
                                          <p:attrName>style.visibility</p:attrName>
                                        </p:attrNameLst>
                                      </p:cBhvr>
                                      <p:to>
                                        <p:strVal val="visible"/>
                                      </p:to>
                                    </p:set>
                                    <p:animEffect transition="in" filter="fade">
                                      <p:cBhvr>
                                        <p:cTn id="7" dur="500"/>
                                        <p:tgtEl>
                                          <p:spTgt spid="27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4"/>
                                        </p:tgtEl>
                                        <p:attrNameLst>
                                          <p:attrName>style.visibility</p:attrName>
                                        </p:attrNameLst>
                                      </p:cBhvr>
                                      <p:to>
                                        <p:strVal val="visible"/>
                                      </p:to>
                                    </p:set>
                                    <p:animEffect transition="in" filter="fade">
                                      <p:cBhvr>
                                        <p:cTn id="10" dur="500"/>
                                        <p:tgtEl>
                                          <p:spTgt spid="27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
                                        </p:tgtEl>
                                        <p:attrNameLst>
                                          <p:attrName>style.visibility</p:attrName>
                                        </p:attrNameLst>
                                      </p:cBhvr>
                                      <p:to>
                                        <p:strVal val="visible"/>
                                      </p:to>
                                    </p:set>
                                    <p:animEffect transition="in" filter="fade">
                                      <p:cBhvr>
                                        <p:cTn id="13" dur="500"/>
                                        <p:tgtEl>
                                          <p:spTgt spid="27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6"/>
                                        </p:tgtEl>
                                        <p:attrNameLst>
                                          <p:attrName>style.visibility</p:attrName>
                                        </p:attrNameLst>
                                      </p:cBhvr>
                                      <p:to>
                                        <p:strVal val="visible"/>
                                      </p:to>
                                    </p:set>
                                    <p:animEffect transition="in" filter="fade">
                                      <p:cBhvr>
                                        <p:cTn id="16" dur="500"/>
                                        <p:tgtEl>
                                          <p:spTgt spid="27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67"/>
                                        </p:tgtEl>
                                        <p:attrNameLst>
                                          <p:attrName>style.visibility</p:attrName>
                                        </p:attrNameLst>
                                      </p:cBhvr>
                                      <p:to>
                                        <p:strVal val="visible"/>
                                      </p:to>
                                    </p:set>
                                    <p:animEffect transition="in" filter="fade">
                                      <p:cBhvr>
                                        <p:cTn id="19" dur="500"/>
                                        <p:tgtEl>
                                          <p:spTgt spid="276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68"/>
                                        </p:tgtEl>
                                        <p:attrNameLst>
                                          <p:attrName>style.visibility</p:attrName>
                                        </p:attrNameLst>
                                      </p:cBhvr>
                                      <p:to>
                                        <p:strVal val="visible"/>
                                      </p:to>
                                    </p:set>
                                    <p:animEffect transition="in" filter="fade">
                                      <p:cBhvr>
                                        <p:cTn id="24" dur="500"/>
                                        <p:tgtEl>
                                          <p:spTgt spid="276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69"/>
                                        </p:tgtEl>
                                        <p:attrNameLst>
                                          <p:attrName>style.visibility</p:attrName>
                                        </p:attrNameLst>
                                      </p:cBhvr>
                                      <p:to>
                                        <p:strVal val="visible"/>
                                      </p:to>
                                    </p:set>
                                    <p:animEffect transition="in" filter="fade">
                                      <p:cBhvr>
                                        <p:cTn id="27" dur="500"/>
                                        <p:tgtEl>
                                          <p:spTgt spid="27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71"/>
                                        </p:tgtEl>
                                        <p:attrNameLst>
                                          <p:attrName>style.visibility</p:attrName>
                                        </p:attrNameLst>
                                      </p:cBhvr>
                                      <p:to>
                                        <p:strVal val="visible"/>
                                      </p:to>
                                    </p:set>
                                    <p:animEffect transition="in" filter="fade">
                                      <p:cBhvr>
                                        <p:cTn id="30" dur="500"/>
                                        <p:tgtEl>
                                          <p:spTgt spid="277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72"/>
                                        </p:tgtEl>
                                        <p:attrNameLst>
                                          <p:attrName>style.visibility</p:attrName>
                                        </p:attrNameLst>
                                      </p:cBhvr>
                                      <p:to>
                                        <p:strVal val="visible"/>
                                      </p:to>
                                    </p:set>
                                    <p:animEffect transition="in" filter="fade">
                                      <p:cBhvr>
                                        <p:cTn id="33" dur="500"/>
                                        <p:tgtEl>
                                          <p:spTgt spid="277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70"/>
                                        </p:tgtEl>
                                        <p:attrNameLst>
                                          <p:attrName>style.visibility</p:attrName>
                                        </p:attrNameLst>
                                      </p:cBhvr>
                                      <p:to>
                                        <p:strVal val="visible"/>
                                      </p:to>
                                    </p:set>
                                    <p:animEffect transition="in" filter="fade">
                                      <p:cBhvr>
                                        <p:cTn id="36" dur="500"/>
                                        <p:tgtEl>
                                          <p:spTgt spid="277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73"/>
                                        </p:tgtEl>
                                        <p:attrNameLst>
                                          <p:attrName>style.visibility</p:attrName>
                                        </p:attrNameLst>
                                      </p:cBhvr>
                                      <p:to>
                                        <p:strVal val="visible"/>
                                      </p:to>
                                    </p:set>
                                    <p:animEffect transition="in" filter="fade">
                                      <p:cBhvr>
                                        <p:cTn id="39" dur="500"/>
                                        <p:tgtEl>
                                          <p:spTgt spid="277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74"/>
                                        </p:tgtEl>
                                        <p:attrNameLst>
                                          <p:attrName>style.visibility</p:attrName>
                                        </p:attrNameLst>
                                      </p:cBhvr>
                                      <p:to>
                                        <p:strVal val="visible"/>
                                      </p:to>
                                    </p:set>
                                    <p:animEffect transition="in" filter="fade">
                                      <p:cBhvr>
                                        <p:cTn id="44" dur="500"/>
                                        <p:tgtEl>
                                          <p:spTgt spid="277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75"/>
                                        </p:tgtEl>
                                        <p:attrNameLst>
                                          <p:attrName>style.visibility</p:attrName>
                                        </p:attrNameLst>
                                      </p:cBhvr>
                                      <p:to>
                                        <p:strVal val="visible"/>
                                      </p:to>
                                    </p:set>
                                    <p:animEffect transition="in" filter="fade">
                                      <p:cBhvr>
                                        <p:cTn id="47" dur="500"/>
                                        <p:tgtEl>
                                          <p:spTgt spid="277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77"/>
                                        </p:tgtEl>
                                        <p:attrNameLst>
                                          <p:attrName>style.visibility</p:attrName>
                                        </p:attrNameLst>
                                      </p:cBhvr>
                                      <p:to>
                                        <p:strVal val="visible"/>
                                      </p:to>
                                    </p:set>
                                    <p:animEffect transition="in" filter="fade">
                                      <p:cBhvr>
                                        <p:cTn id="50" dur="500"/>
                                        <p:tgtEl>
                                          <p:spTgt spid="277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78"/>
                                        </p:tgtEl>
                                        <p:attrNameLst>
                                          <p:attrName>style.visibility</p:attrName>
                                        </p:attrNameLst>
                                      </p:cBhvr>
                                      <p:to>
                                        <p:strVal val="visible"/>
                                      </p:to>
                                    </p:set>
                                    <p:animEffect transition="in" filter="fade">
                                      <p:cBhvr>
                                        <p:cTn id="53" dur="500"/>
                                        <p:tgtEl>
                                          <p:spTgt spid="277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79"/>
                                        </p:tgtEl>
                                        <p:attrNameLst>
                                          <p:attrName>style.visibility</p:attrName>
                                        </p:attrNameLst>
                                      </p:cBhvr>
                                      <p:to>
                                        <p:strVal val="visible"/>
                                      </p:to>
                                    </p:set>
                                    <p:animEffect transition="in" filter="fade">
                                      <p:cBhvr>
                                        <p:cTn id="56" dur="500"/>
                                        <p:tgtEl>
                                          <p:spTgt spid="277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80"/>
                                        </p:tgtEl>
                                        <p:attrNameLst>
                                          <p:attrName>style.visibility</p:attrName>
                                        </p:attrNameLst>
                                      </p:cBhvr>
                                      <p:to>
                                        <p:strVal val="visible"/>
                                      </p:to>
                                    </p:set>
                                    <p:animEffect transition="in" filter="fade">
                                      <p:cBhvr>
                                        <p:cTn id="59" dur="500"/>
                                        <p:tgtEl>
                                          <p:spTgt spid="27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81"/>
                                        </p:tgtEl>
                                        <p:attrNameLst>
                                          <p:attrName>style.visibility</p:attrName>
                                        </p:attrNameLst>
                                      </p:cBhvr>
                                      <p:to>
                                        <p:strVal val="visible"/>
                                      </p:to>
                                    </p:set>
                                    <p:animEffect transition="in" filter="fade">
                                      <p:cBhvr>
                                        <p:cTn id="62" dur="500"/>
                                        <p:tgtEl>
                                          <p:spTgt spid="278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82"/>
                                        </p:tgtEl>
                                        <p:attrNameLst>
                                          <p:attrName>style.visibility</p:attrName>
                                        </p:attrNameLst>
                                      </p:cBhvr>
                                      <p:to>
                                        <p:strVal val="visible"/>
                                      </p:to>
                                    </p:set>
                                    <p:animEffect transition="in" filter="fade">
                                      <p:cBhvr>
                                        <p:cTn id="65" dur="500"/>
                                        <p:tgtEl>
                                          <p:spTgt spid="278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83"/>
                                        </p:tgtEl>
                                        <p:attrNameLst>
                                          <p:attrName>style.visibility</p:attrName>
                                        </p:attrNameLst>
                                      </p:cBhvr>
                                      <p:to>
                                        <p:strVal val="visible"/>
                                      </p:to>
                                    </p:set>
                                    <p:animEffect transition="in" filter="fade">
                                      <p:cBhvr>
                                        <p:cTn id="68" dur="500"/>
                                        <p:tgtEl>
                                          <p:spTgt spid="278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76"/>
                                        </p:tgtEl>
                                        <p:attrNameLst>
                                          <p:attrName>style.visibility</p:attrName>
                                        </p:attrNameLst>
                                      </p:cBhvr>
                                      <p:to>
                                        <p:strVal val="visible"/>
                                      </p:to>
                                    </p:set>
                                    <p:animEffect transition="in" filter="fade">
                                      <p:cBhvr>
                                        <p:cTn id="71" dur="500"/>
                                        <p:tgtEl>
                                          <p:spTgt spid="277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84"/>
                                        </p:tgtEl>
                                        <p:attrNameLst>
                                          <p:attrName>style.visibility</p:attrName>
                                        </p:attrNameLst>
                                      </p:cBhvr>
                                      <p:to>
                                        <p:strVal val="visible"/>
                                      </p:to>
                                    </p:set>
                                    <p:animEffect transition="in" filter="fade">
                                      <p:cBhvr>
                                        <p:cTn id="74" dur="500"/>
                                        <p:tgtEl>
                                          <p:spTgt spid="278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87"/>
                                        </p:tgtEl>
                                        <p:attrNameLst>
                                          <p:attrName>style.visibility</p:attrName>
                                        </p:attrNameLst>
                                      </p:cBhvr>
                                      <p:to>
                                        <p:strVal val="visible"/>
                                      </p:to>
                                    </p:set>
                                    <p:animEffect transition="in" filter="fade">
                                      <p:cBhvr>
                                        <p:cTn id="77" dur="500"/>
                                        <p:tgtEl>
                                          <p:spTgt spid="278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88"/>
                                        </p:tgtEl>
                                        <p:attrNameLst>
                                          <p:attrName>style.visibility</p:attrName>
                                        </p:attrNameLst>
                                      </p:cBhvr>
                                      <p:to>
                                        <p:strVal val="visible"/>
                                      </p:to>
                                    </p:set>
                                    <p:animEffect transition="in" filter="fade">
                                      <p:cBhvr>
                                        <p:cTn id="80" dur="500"/>
                                        <p:tgtEl>
                                          <p:spTgt spid="278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90"/>
                                        </p:tgtEl>
                                        <p:attrNameLst>
                                          <p:attrName>style.visibility</p:attrName>
                                        </p:attrNameLst>
                                      </p:cBhvr>
                                      <p:to>
                                        <p:strVal val="visible"/>
                                      </p:to>
                                    </p:set>
                                    <p:animEffect transition="in" filter="fade">
                                      <p:cBhvr>
                                        <p:cTn id="83" dur="500"/>
                                        <p:tgtEl>
                                          <p:spTgt spid="279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89"/>
                                        </p:tgtEl>
                                        <p:attrNameLst>
                                          <p:attrName>style.visibility</p:attrName>
                                        </p:attrNameLst>
                                      </p:cBhvr>
                                      <p:to>
                                        <p:strVal val="visible"/>
                                      </p:to>
                                    </p:set>
                                    <p:animEffect transition="in" filter="fade">
                                      <p:cBhvr>
                                        <p:cTn id="86" dur="500"/>
                                        <p:tgtEl>
                                          <p:spTgt spid="278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91"/>
                                        </p:tgtEl>
                                        <p:attrNameLst>
                                          <p:attrName>style.visibility</p:attrName>
                                        </p:attrNameLst>
                                      </p:cBhvr>
                                      <p:to>
                                        <p:strVal val="visible"/>
                                      </p:to>
                                    </p:set>
                                    <p:animEffect transition="in" filter="fade">
                                      <p:cBhvr>
                                        <p:cTn id="89" dur="500"/>
                                        <p:tgtEl>
                                          <p:spTgt spid="279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92"/>
                                        </p:tgtEl>
                                        <p:attrNameLst>
                                          <p:attrName>style.visibility</p:attrName>
                                        </p:attrNameLst>
                                      </p:cBhvr>
                                      <p:to>
                                        <p:strVal val="visible"/>
                                      </p:to>
                                    </p:set>
                                    <p:animEffect transition="in" filter="fade">
                                      <p:cBhvr>
                                        <p:cTn id="92" dur="500"/>
                                        <p:tgtEl>
                                          <p:spTgt spid="279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793"/>
                                        </p:tgtEl>
                                        <p:attrNameLst>
                                          <p:attrName>style.visibility</p:attrName>
                                        </p:attrNameLst>
                                      </p:cBhvr>
                                      <p:to>
                                        <p:strVal val="visible"/>
                                      </p:to>
                                    </p:set>
                                    <p:animEffect transition="in" filter="fade">
                                      <p:cBhvr>
                                        <p:cTn id="95" dur="500"/>
                                        <p:tgtEl>
                                          <p:spTgt spid="279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86"/>
                                        </p:tgtEl>
                                        <p:attrNameLst>
                                          <p:attrName>style.visibility</p:attrName>
                                        </p:attrNameLst>
                                      </p:cBhvr>
                                      <p:to>
                                        <p:strVal val="visible"/>
                                      </p:to>
                                    </p:set>
                                    <p:animEffect transition="in" filter="fade">
                                      <p:cBhvr>
                                        <p:cTn id="98" dur="500"/>
                                        <p:tgtEl>
                                          <p:spTgt spid="278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85"/>
                                        </p:tgtEl>
                                        <p:attrNameLst>
                                          <p:attrName>style.visibility</p:attrName>
                                        </p:attrNameLst>
                                      </p:cBhvr>
                                      <p:to>
                                        <p:strVal val="visible"/>
                                      </p:to>
                                    </p:set>
                                    <p:animEffect transition="in" filter="fade">
                                      <p:cBhvr>
                                        <p:cTn id="101" dur="500"/>
                                        <p:tgtEl>
                                          <p:spTgt spid="2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3" grpId="0"/>
      <p:bldP spid="2764" grpId="0"/>
      <p:bldP spid="2765" grpId="0"/>
      <p:bldP spid="2766" grpId="0"/>
      <p:bldP spid="2767" grpId="0"/>
      <p:bldP spid="2768" grpId="0"/>
      <p:bldP spid="2769" grpId="0"/>
      <p:bldP spid="2770" grpId="0"/>
      <p:bldP spid="2771" grpId="0"/>
      <p:bldP spid="2772" grpId="0"/>
      <p:bldP spid="2773" grpId="0"/>
      <p:bldP spid="2774" grpId="0"/>
      <p:bldP spid="2775" grpId="0"/>
      <p:bldP spid="2776" grpId="0"/>
      <p:bldP spid="2777" grpId="0"/>
      <p:bldP spid="2778" grpId="0"/>
      <p:bldP spid="2779" grpId="0"/>
      <p:bldP spid="2780" grpId="0"/>
      <p:bldP spid="2781" grpId="0"/>
      <p:bldP spid="2782" grpId="0"/>
      <p:bldP spid="2783" grpId="0"/>
      <p:bldP spid="2784" grpId="0"/>
      <p:bldP spid="2785" grpId="0"/>
      <p:bldP spid="2786" grpId="0"/>
      <p:bldP spid="2787" grpId="0"/>
      <p:bldP spid="2788" grpId="0"/>
      <p:bldP spid="2789" grpId="0"/>
      <p:bldP spid="2790" grpId="0"/>
      <p:bldP spid="2791" grpId="0"/>
      <p:bldP spid="2792" grpId="0"/>
      <p:bldP spid="279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0" y="1828800"/>
            <a:ext cx="91440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sz="6000" b="1" dirty="0" smtClean="0">
                <a:latin typeface="Algerian" pitchFamily="82" charset="0"/>
              </a:rPr>
              <a:t>Disposal </a:t>
            </a:r>
            <a:r>
              <a:rPr lang="en-US" sz="6000" b="1" dirty="0" smtClean="0">
                <a:solidFill>
                  <a:srgbClr val="FF0000"/>
                </a:solidFill>
                <a:latin typeface="Algerian" pitchFamily="82" charset="0"/>
              </a:rPr>
              <a:t>of  </a:t>
            </a:r>
            <a:r>
              <a:rPr lang="en-US" sz="6000" b="1" dirty="0" smtClean="0">
                <a:latin typeface="Algerian" pitchFamily="82" charset="0"/>
              </a:rPr>
              <a:t>Receivables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62</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19812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457200"/>
            <a:ext cx="8229600" cy="1143000"/>
          </a:xfrm>
        </p:spPr>
        <p:txBody>
          <a:bodyPr/>
          <a:lstStyle/>
          <a:p>
            <a:r>
              <a:rPr lang="en-US" altLang="en-US" b="1" dirty="0" smtClean="0"/>
              <a:t>Disposal of Receivables</a:t>
            </a: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63</a:t>
            </a:fld>
            <a:endParaRPr lang="en-US" dirty="0"/>
          </a:p>
        </p:txBody>
      </p:sp>
      <p:sp>
        <p:nvSpPr>
          <p:cNvPr id="3891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C3</a:t>
            </a:r>
          </a:p>
        </p:txBody>
      </p:sp>
      <p:sp>
        <p:nvSpPr>
          <p:cNvPr id="6" name="Rectangle 5"/>
          <p:cNvSpPr/>
          <p:nvPr/>
        </p:nvSpPr>
        <p:spPr>
          <a:xfrm>
            <a:off x="838200" y="1676400"/>
            <a:ext cx="7467600" cy="1077913"/>
          </a:xfrm>
          <a:prstGeom prst="rect">
            <a:avLst/>
          </a:prstGeom>
          <a:solidFill>
            <a:schemeClr val="bg2">
              <a:lumMod val="90000"/>
            </a:schemeClr>
          </a:solidFill>
          <a:ln>
            <a:solidFill>
              <a:schemeClr val="tx1"/>
            </a:solidFill>
          </a:ln>
        </p:spPr>
        <p:txBody>
          <a:bodyPr>
            <a:spAutoFit/>
          </a:bodyPr>
          <a:lstStyle/>
          <a:p>
            <a:pPr algn="ctr">
              <a:defRPr/>
            </a:pPr>
            <a:r>
              <a:rPr lang="en-US" sz="3200" b="1" dirty="0"/>
              <a:t>Companies can convert receivables to cash before they are due.</a:t>
            </a:r>
          </a:p>
        </p:txBody>
      </p:sp>
      <p:sp>
        <p:nvSpPr>
          <p:cNvPr id="7" name="Oval 6"/>
          <p:cNvSpPr/>
          <p:nvPr/>
        </p:nvSpPr>
        <p:spPr>
          <a:xfrm>
            <a:off x="381000" y="3276600"/>
            <a:ext cx="4191000" cy="2286000"/>
          </a:xfrm>
          <a:prstGeom prst="ellipse">
            <a:avLst/>
          </a:prstGeom>
          <a:solidFill>
            <a:schemeClr val="bg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rPr>
              <a:t>Selling </a:t>
            </a:r>
            <a:r>
              <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rPr>
              <a:t>Receivables</a:t>
            </a:r>
          </a:p>
        </p:txBody>
      </p:sp>
      <p:sp>
        <p:nvSpPr>
          <p:cNvPr id="8" name="Oval 7"/>
          <p:cNvSpPr/>
          <p:nvPr/>
        </p:nvSpPr>
        <p:spPr>
          <a:xfrm>
            <a:off x="4800600" y="3276600"/>
            <a:ext cx="4191000" cy="2286000"/>
          </a:xfrm>
          <a:prstGeom prst="ellipse">
            <a:avLst/>
          </a:prstGeom>
          <a:solidFill>
            <a:schemeClr val="bg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rPr>
              <a:t>Pledging </a:t>
            </a:r>
            <a:r>
              <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rPr>
              <a:t>Receivables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4"/>
          <p:cNvSpPr>
            <a:spLocks noGrp="1"/>
          </p:cNvSpPr>
          <p:nvPr>
            <p:ph type="title"/>
          </p:nvPr>
        </p:nvSpPr>
        <p:spPr>
          <a:xfrm>
            <a:off x="457200" y="609600"/>
            <a:ext cx="8229600" cy="808038"/>
          </a:xfrm>
        </p:spPr>
        <p:txBody>
          <a:bodyPr/>
          <a:lstStyle/>
          <a:p>
            <a:r>
              <a:rPr lang="en-US" altLang="en-US" b="1" dirty="0" smtClean="0">
                <a:effectLst>
                  <a:outerShdw blurRad="38100" dist="38100" dir="2700000" algn="tl">
                    <a:srgbClr val="000000">
                      <a:alpha val="43137"/>
                    </a:srgbClr>
                  </a:outerShdw>
                </a:effectLst>
              </a:rPr>
              <a:t>Global View</a:t>
            </a: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64</a:t>
            </a:fld>
            <a:endParaRPr lang="en-US" dirty="0"/>
          </a:p>
        </p:txBody>
      </p:sp>
      <p:sp>
        <p:nvSpPr>
          <p:cNvPr id="7" name="Rectangle 6"/>
          <p:cNvSpPr/>
          <p:nvPr/>
        </p:nvSpPr>
        <p:spPr>
          <a:xfrm>
            <a:off x="0" y="3448050"/>
            <a:ext cx="9144000" cy="18288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u="sng" dirty="0">
                <a:latin typeface="Arial" pitchFamily="34" charset="0"/>
                <a:cs typeface="Arial" pitchFamily="34" charset="0"/>
              </a:rPr>
              <a:t>Valuing of Receivables</a:t>
            </a:r>
          </a:p>
          <a:p>
            <a:pPr algn="ctr">
              <a:defRPr/>
            </a:pPr>
            <a:r>
              <a:rPr lang="en-US" sz="2000" b="1" dirty="0">
                <a:solidFill>
                  <a:schemeClr val="bg1"/>
                </a:solidFill>
                <a:latin typeface="Arial" pitchFamily="34" charset="0"/>
                <a:cs typeface="Arial" pitchFamily="34" charset="0"/>
              </a:rPr>
              <a:t>Both U.S. GAAP and IFRS require that receivables </a:t>
            </a:r>
            <a:r>
              <a:rPr lang="en-US" sz="2000" b="1" u="sng" dirty="0">
                <a:solidFill>
                  <a:schemeClr val="bg1"/>
                </a:solidFill>
                <a:latin typeface="Arial" pitchFamily="34" charset="0"/>
                <a:cs typeface="Arial" pitchFamily="34" charset="0"/>
              </a:rPr>
              <a:t>be reported net of estimated uncollectibles</a:t>
            </a:r>
            <a:r>
              <a:rPr lang="en-US" sz="2000" b="1" dirty="0">
                <a:solidFill>
                  <a:schemeClr val="bg1"/>
                </a:solidFill>
                <a:latin typeface="Arial" pitchFamily="34" charset="0"/>
                <a:cs typeface="Arial" pitchFamily="34" charset="0"/>
              </a:rPr>
              <a:t>. Further, both systems require that the expense for estimated uncollectibles be recorded in the same period when any revenues from those receivables are recorded.</a:t>
            </a:r>
          </a:p>
        </p:txBody>
      </p:sp>
      <p:sp>
        <p:nvSpPr>
          <p:cNvPr id="6" name="Rectangle 5"/>
          <p:cNvSpPr/>
          <p:nvPr/>
        </p:nvSpPr>
        <p:spPr>
          <a:xfrm>
            <a:off x="0" y="1524000"/>
            <a:ext cx="9144000" cy="17526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u="sng" dirty="0">
                <a:latin typeface="Arial" pitchFamily="34" charset="0"/>
                <a:cs typeface="Arial" pitchFamily="34" charset="0"/>
              </a:rPr>
              <a:t>Recognition of Receivables</a:t>
            </a:r>
          </a:p>
          <a:p>
            <a:pPr algn="ctr">
              <a:defRPr/>
            </a:pPr>
            <a:r>
              <a:rPr lang="en-US" sz="2000" b="1" dirty="0">
                <a:solidFill>
                  <a:schemeClr val="bg1"/>
                </a:solidFill>
                <a:latin typeface="Arial" pitchFamily="34" charset="0"/>
                <a:cs typeface="Arial" pitchFamily="34" charset="0"/>
              </a:rPr>
              <a:t>Both U.S. GAAP and IFRS have </a:t>
            </a:r>
            <a:r>
              <a:rPr lang="en-US" sz="2000" b="1" u="sng" dirty="0">
                <a:solidFill>
                  <a:schemeClr val="bg1"/>
                </a:solidFill>
                <a:latin typeface="Arial" pitchFamily="34" charset="0"/>
                <a:cs typeface="Arial" pitchFamily="34" charset="0"/>
              </a:rPr>
              <a:t>similar asset criteria </a:t>
            </a:r>
            <a:r>
              <a:rPr lang="en-US" sz="2000" b="1" dirty="0">
                <a:solidFill>
                  <a:schemeClr val="bg1"/>
                </a:solidFill>
                <a:latin typeface="Arial" pitchFamily="34" charset="0"/>
                <a:cs typeface="Arial" pitchFamily="34" charset="0"/>
              </a:rPr>
              <a:t>that apply to recognition of receivables. Further, receivables that arise from revenue-generating activities are subject to broadly similar criteria for U.S. GAAP and IFRS.</a:t>
            </a:r>
          </a:p>
        </p:txBody>
      </p:sp>
      <p:sp>
        <p:nvSpPr>
          <p:cNvPr id="9" name="Rectangle 8"/>
          <p:cNvSpPr/>
          <p:nvPr/>
        </p:nvSpPr>
        <p:spPr>
          <a:xfrm>
            <a:off x="0" y="5486400"/>
            <a:ext cx="9144000" cy="12954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u="sng" dirty="0">
                <a:latin typeface="Arial" pitchFamily="34" charset="0"/>
                <a:cs typeface="Arial" pitchFamily="34" charset="0"/>
              </a:rPr>
              <a:t>Disposition of Receivables</a:t>
            </a:r>
          </a:p>
          <a:p>
            <a:pPr algn="ctr">
              <a:defRPr/>
            </a:pPr>
            <a:r>
              <a:rPr lang="en-US" sz="2000" b="1" dirty="0">
                <a:solidFill>
                  <a:schemeClr val="bg1"/>
                </a:solidFill>
                <a:latin typeface="Arial" pitchFamily="34" charset="0"/>
                <a:cs typeface="Arial" pitchFamily="34" charset="0"/>
              </a:rPr>
              <a:t>Both U.S. GAAP and IFRS apply broadly </a:t>
            </a:r>
            <a:r>
              <a:rPr lang="en-US" sz="2000" b="1" u="sng" dirty="0">
                <a:solidFill>
                  <a:schemeClr val="bg1"/>
                </a:solidFill>
                <a:latin typeface="Arial" pitchFamily="34" charset="0"/>
                <a:cs typeface="Arial" pitchFamily="34" charset="0"/>
              </a:rPr>
              <a:t>similar rules </a:t>
            </a:r>
            <a:r>
              <a:rPr lang="en-US" sz="2000" b="1" dirty="0">
                <a:solidFill>
                  <a:schemeClr val="bg1"/>
                </a:solidFill>
                <a:latin typeface="Arial" pitchFamily="34" charset="0"/>
                <a:cs typeface="Arial" pitchFamily="34" charset="0"/>
              </a:rPr>
              <a:t>in recording dispositions of receivables.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381000" y="1828800"/>
            <a:ext cx="8458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b="1" dirty="0" smtClean="0">
                <a:latin typeface="Algerian" pitchFamily="82" charset="0"/>
              </a:rPr>
              <a:t>Accounts Receivable </a:t>
            </a:r>
            <a:br>
              <a:rPr lang="en-US" b="1" dirty="0" smtClean="0">
                <a:latin typeface="Algerian" pitchFamily="82" charset="0"/>
              </a:rPr>
            </a:br>
            <a:r>
              <a:rPr lang="en-US" b="1" dirty="0" smtClean="0">
                <a:solidFill>
                  <a:srgbClr val="FF0000"/>
                </a:solidFill>
                <a:latin typeface="Algerian" pitchFamily="82" charset="0"/>
              </a:rPr>
              <a:t>Turnover </a:t>
            </a:r>
            <a:r>
              <a:rPr lang="en-US" altLang="en-US" b="1" dirty="0" smtClean="0"/>
              <a:t/>
            </a:r>
            <a:br>
              <a:rPr lang="en-US" altLang="en-US" b="1" dirty="0" smtClean="0"/>
            </a:br>
            <a:r>
              <a:rPr lang="en-US" altLang="en-US" b="1" dirty="0" smtClean="0"/>
              <a:t/>
            </a:r>
            <a:br>
              <a:rPr lang="en-US" altLang="en-US" b="1" dirty="0" smtClean="0"/>
            </a:br>
            <a:endParaRPr lang="en-US" altLang="en-US" b="1"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65</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a:xfrm>
            <a:off x="457200" y="457200"/>
            <a:ext cx="8229600" cy="838200"/>
          </a:xfrm>
        </p:spPr>
        <p:txBody>
          <a:bodyPr/>
          <a:lstStyle/>
          <a:p>
            <a:r>
              <a:rPr lang="en-US" altLang="en-US" b="1" dirty="0" smtClean="0">
                <a:solidFill>
                  <a:srgbClr val="FF0000"/>
                </a:solidFill>
              </a:rPr>
              <a:t>10</a:t>
            </a:r>
            <a:r>
              <a:rPr lang="en-US" altLang="en-US" b="1" dirty="0" smtClean="0"/>
              <a:t>) Accounts Receivable Turnover</a:t>
            </a: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66</a:t>
            </a:fld>
            <a:endParaRPr lang="en-US" dirty="0"/>
          </a:p>
        </p:txBody>
      </p:sp>
      <p:sp>
        <p:nvSpPr>
          <p:cNvPr id="51202" name="Rectangle 2"/>
          <p:cNvSpPr>
            <a:spLocks noGrp="1" noChangeArrowheads="1"/>
          </p:cNvSpPr>
          <p:nvPr>
            <p:ph type="body" idx="4294967295"/>
          </p:nvPr>
        </p:nvSpPr>
        <p:spPr>
          <a:xfrm>
            <a:off x="0" y="1371600"/>
            <a:ext cx="8458200" cy="1371600"/>
          </a:xfrm>
          <a:solidFill>
            <a:schemeClr val="bg2">
              <a:lumMod val="90000"/>
            </a:schemeClr>
          </a:solidFill>
          <a:ln w="12700">
            <a:solidFill>
              <a:schemeClr val="accent2">
                <a:lumMod val="50000"/>
              </a:schemeClr>
            </a:solidFill>
          </a:ln>
        </p:spPr>
        <p:txBody>
          <a:bodyPr lIns="90488" tIns="44450" rIns="90488" bIns="44450"/>
          <a:lstStyle/>
          <a:p>
            <a:pPr algn="ctr">
              <a:buFont typeface="Wingdings" pitchFamily="2" charset="2"/>
              <a:buNone/>
              <a:defRPr/>
            </a:pPr>
            <a:r>
              <a:rPr lang="en-US" sz="2800" b="1" dirty="0" smtClean="0">
                <a:solidFill>
                  <a:schemeClr val="accent2">
                    <a:lumMod val="50000"/>
                  </a:schemeClr>
                </a:solidFill>
              </a:rPr>
              <a:t>    </a:t>
            </a:r>
            <a:r>
              <a:rPr lang="en-US" sz="2800" b="1" dirty="0" smtClean="0"/>
              <a:t>This ratio provides useful information for evaluating how efficient management has been in granting credit to produce revenue.</a:t>
            </a:r>
          </a:p>
        </p:txBody>
      </p:sp>
      <p:sp>
        <p:nvSpPr>
          <p:cNvPr id="129029" name="Line 5"/>
          <p:cNvSpPr>
            <a:spLocks noChangeShapeType="1"/>
          </p:cNvSpPr>
          <p:nvPr/>
        </p:nvSpPr>
        <p:spPr bwMode="auto">
          <a:xfrm>
            <a:off x="2259013" y="3429000"/>
            <a:ext cx="4633912" cy="0"/>
          </a:xfrm>
          <a:prstGeom prst="line">
            <a:avLst/>
          </a:prstGeom>
          <a:noFill/>
          <a:ln w="38100">
            <a:solidFill>
              <a:schemeClr val="bg1"/>
            </a:solidFill>
            <a:round/>
            <a:headEnd/>
            <a:tailEnd/>
          </a:ln>
        </p:spPr>
        <p:txBody>
          <a:bodyPr/>
          <a:lstStyle/>
          <a:p>
            <a:endParaRPr lang="en-US" dirty="0"/>
          </a:p>
        </p:txBody>
      </p:sp>
      <p:sp>
        <p:nvSpPr>
          <p:cNvPr id="39942" name="AutoShape 15"/>
          <p:cNvSpPr>
            <a:spLocks noChangeArrowheads="1"/>
          </p:cNvSpPr>
          <p:nvPr/>
        </p:nvSpPr>
        <p:spPr bwMode="auto">
          <a:xfrm>
            <a:off x="228600" y="62484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A1</a:t>
            </a:r>
          </a:p>
        </p:txBody>
      </p:sp>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3076575"/>
            <a:ext cx="62103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194" y="4010025"/>
            <a:ext cx="85915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bg/>
                                          </p:spTgt>
                                        </p:tgtEl>
                                        <p:attrNameLst>
                                          <p:attrName>style.visibility</p:attrName>
                                        </p:attrNameLst>
                                      </p:cBhvr>
                                      <p:to>
                                        <p:strVal val="visible"/>
                                      </p:to>
                                    </p:set>
                                    <p:anim calcmode="lin" valueType="num">
                                      <p:cBhvr additive="base">
                                        <p:cTn id="7" dur="500" fill="hold"/>
                                        <p:tgtEl>
                                          <p:spTgt spid="5120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 calcmode="lin" valueType="num">
                                      <p:cBhvr additive="base">
                                        <p:cTn id="12" dur="5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5170"/>
                                        </p:tgtEl>
                                        <p:attrNameLst>
                                          <p:attrName>style.visibility</p:attrName>
                                        </p:attrNameLst>
                                      </p:cBhvr>
                                      <p:to>
                                        <p:strVal val="visible"/>
                                      </p:to>
                                    </p:set>
                                    <p:anim calcmode="lin" valueType="num">
                                      <p:cBhvr additive="base">
                                        <p:cTn id="18" dur="500" fill="hold"/>
                                        <p:tgtEl>
                                          <p:spTgt spid="135170"/>
                                        </p:tgtEl>
                                        <p:attrNameLst>
                                          <p:attrName>ppt_x</p:attrName>
                                        </p:attrNameLst>
                                      </p:cBhvr>
                                      <p:tavLst>
                                        <p:tav tm="0">
                                          <p:val>
                                            <p:strVal val="#ppt_x"/>
                                          </p:val>
                                        </p:tav>
                                        <p:tav tm="100000">
                                          <p:val>
                                            <p:strVal val="#ppt_x"/>
                                          </p:val>
                                        </p:tav>
                                      </p:tavLst>
                                    </p:anim>
                                    <p:anim calcmode="lin" valueType="num">
                                      <p:cBhvr additive="base">
                                        <p:cTn id="19" dur="500" fill="hold"/>
                                        <p:tgtEl>
                                          <p:spTgt spid="13517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5171"/>
                                        </p:tgtEl>
                                        <p:attrNameLst>
                                          <p:attrName>style.visibility</p:attrName>
                                        </p:attrNameLst>
                                      </p:cBhvr>
                                      <p:to>
                                        <p:strVal val="visible"/>
                                      </p:to>
                                    </p:set>
                                    <p:anim calcmode="lin" valueType="num">
                                      <p:cBhvr additive="base">
                                        <p:cTn id="24" dur="500" fill="hold"/>
                                        <p:tgtEl>
                                          <p:spTgt spid="135171"/>
                                        </p:tgtEl>
                                        <p:attrNameLst>
                                          <p:attrName>ppt_x</p:attrName>
                                        </p:attrNameLst>
                                      </p:cBhvr>
                                      <p:tavLst>
                                        <p:tav tm="0">
                                          <p:val>
                                            <p:strVal val="#ppt_x"/>
                                          </p:val>
                                        </p:tav>
                                        <p:tav tm="100000">
                                          <p:val>
                                            <p:strVal val="#ppt_x"/>
                                          </p:val>
                                        </p:tav>
                                      </p:tavLst>
                                    </p:anim>
                                    <p:anim calcmode="lin" valueType="num">
                                      <p:cBhvr additive="base">
                                        <p:cTn id="25" dur="500" fill="hold"/>
                                        <p:tgtEl>
                                          <p:spTgt spid="135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uiExpand="1"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417638"/>
          </a:xfrm>
        </p:spPr>
        <p:txBody>
          <a:bodyPr>
            <a:normAutofit/>
          </a:bodyPr>
          <a:lstStyle/>
          <a:p>
            <a:pPr eaLnBrk="1" fontAlgn="auto" hangingPunct="1">
              <a:spcAft>
                <a:spcPts val="0"/>
              </a:spcAft>
              <a:defRPr/>
            </a:pPr>
            <a:r>
              <a:rPr lang="en-US" b="1" u="sng" dirty="0">
                <a:solidFill>
                  <a:prstClr val="black"/>
                </a:solidFill>
                <a:effectLst>
                  <a:outerShdw blurRad="38100" dist="38100" dir="2700000" algn="tl">
                    <a:srgbClr val="000000">
                      <a:alpha val="43137"/>
                    </a:srgbClr>
                  </a:outerShdw>
                </a:effectLst>
              </a:rPr>
              <a:t>Homework assignment</a:t>
            </a:r>
            <a:endParaRPr lang="en-US" b="1" u="sng" dirty="0" smtClean="0">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0" y="1828800"/>
            <a:ext cx="9144000" cy="5029200"/>
          </a:xfrm>
        </p:spPr>
        <p:txBody>
          <a:bodyPr rtlCol="0">
            <a:normAutofit/>
          </a:bodyPr>
          <a:lstStyle/>
          <a:p>
            <a:pPr lvl="0" eaLnBrk="1" fontAlgn="auto" hangingPunct="1">
              <a:lnSpc>
                <a:spcPct val="150000"/>
              </a:lnSpc>
              <a:spcBef>
                <a:spcPts val="0"/>
              </a:spcBef>
              <a:spcAft>
                <a:spcPts val="0"/>
              </a:spcAft>
              <a:buFont typeface="Wingdings" pitchFamily="2" charset="2"/>
              <a:buChar char="Ø"/>
            </a:pPr>
            <a:r>
              <a:rPr lang="en-US" b="1" dirty="0">
                <a:solidFill>
                  <a:schemeClr val="tx1"/>
                </a:solidFill>
              </a:rPr>
              <a:t>Using Connect – </a:t>
            </a:r>
            <a:r>
              <a:rPr lang="en-US" b="1" dirty="0" smtClean="0">
                <a:solidFill>
                  <a:schemeClr val="tx1"/>
                </a:solidFill>
              </a:rPr>
              <a:t>8 </a:t>
            </a:r>
            <a:r>
              <a:rPr lang="en-US" b="1" dirty="0">
                <a:solidFill>
                  <a:schemeClr val="tx1"/>
                </a:solidFill>
              </a:rPr>
              <a:t>Questions for </a:t>
            </a:r>
            <a:r>
              <a:rPr lang="en-US" b="1" dirty="0" smtClean="0">
                <a:solidFill>
                  <a:schemeClr val="tx1"/>
                </a:solidFill>
              </a:rPr>
              <a:t>60 Points For Chapter </a:t>
            </a:r>
            <a:r>
              <a:rPr lang="en-US" b="1" dirty="0" smtClean="0">
                <a:solidFill>
                  <a:srgbClr val="FF0000"/>
                </a:solidFill>
              </a:rPr>
              <a:t>7</a:t>
            </a:r>
            <a:r>
              <a:rPr lang="en-US" b="1" dirty="0" smtClean="0">
                <a:solidFill>
                  <a:schemeClr val="tx1"/>
                </a:solidFill>
              </a:rPr>
              <a:t>. </a:t>
            </a:r>
            <a:endParaRPr lang="en-US" b="1" dirty="0" smtClean="0">
              <a:solidFill>
                <a:schemeClr val="tx1"/>
              </a:solidFill>
            </a:endParaRPr>
          </a:p>
          <a:p>
            <a:pPr lvl="0" eaLnBrk="1" fontAlgn="auto" hangingPunct="1">
              <a:spcAft>
                <a:spcPts val="0"/>
              </a:spcAft>
              <a:defRPr/>
            </a:pPr>
            <a:r>
              <a:rPr lang="en-US" b="1" dirty="0" smtClean="0">
                <a:solidFill>
                  <a:prstClr val="black"/>
                </a:solidFill>
              </a:rPr>
              <a:t>Prepare chapters </a:t>
            </a:r>
            <a:r>
              <a:rPr lang="en-US" sz="2600" b="1" dirty="0" smtClean="0">
                <a:solidFill>
                  <a:srgbClr val="FF0000"/>
                </a:solidFill>
              </a:rPr>
              <a:t>8</a:t>
            </a:r>
            <a:r>
              <a:rPr lang="en-US" b="1" dirty="0" smtClean="0">
                <a:solidFill>
                  <a:prstClr val="black"/>
                </a:solidFill>
              </a:rPr>
              <a:t> “</a:t>
            </a:r>
            <a:r>
              <a:rPr lang="en-US" sz="2800" b="1" dirty="0" smtClean="0">
                <a:solidFill>
                  <a:srgbClr val="FF0000"/>
                </a:solidFill>
                <a:effectLst>
                  <a:outerShdw blurRad="38100" dist="38100" dir="2700000" algn="tl">
                    <a:srgbClr val="000000">
                      <a:alpha val="43137"/>
                    </a:srgbClr>
                  </a:outerShdw>
                </a:effectLst>
              </a:rPr>
              <a:t>Accounting for </a:t>
            </a:r>
            <a:r>
              <a:rPr lang="en-US" sz="2800" b="1" dirty="0" smtClean="0">
                <a:solidFill>
                  <a:srgbClr val="FF0000"/>
                </a:solidFill>
                <a:effectLst>
                  <a:outerShdw blurRad="38100" dist="38100" dir="2700000" algn="tl">
                    <a:srgbClr val="000000">
                      <a:alpha val="43137"/>
                    </a:srgbClr>
                  </a:outerShdw>
                </a:effectLst>
              </a:rPr>
              <a:t>Long – Term Assets</a:t>
            </a:r>
            <a:r>
              <a:rPr lang="en-US" b="1" dirty="0" smtClean="0">
                <a:solidFill>
                  <a:prstClr val="black"/>
                </a:solidFill>
              </a:rPr>
              <a:t>.”</a:t>
            </a:r>
            <a:endParaRPr lang="en-US" b="1" dirty="0">
              <a:solidFill>
                <a:prstClr val="black"/>
              </a:solidFill>
            </a:endParaRPr>
          </a:p>
          <a:p>
            <a:pPr marL="0" indent="0" eaLnBrk="1" fontAlgn="auto" hangingPunct="1">
              <a:lnSpc>
                <a:spcPct val="150000"/>
              </a:lnSpc>
              <a:spcAft>
                <a:spcPts val="0"/>
              </a:spcAft>
              <a:buNone/>
              <a:defRPr/>
            </a:pPr>
            <a:endParaRPr lang="en-US" b="1" dirty="0" smtClean="0">
              <a:solidFill>
                <a:schemeClr val="tx1"/>
              </a:solidFill>
            </a:endParaRPr>
          </a:p>
          <a:p>
            <a:pPr algn="ctr" eaLnBrk="1" fontAlgn="auto" hangingPunct="1">
              <a:spcAft>
                <a:spcPts val="0"/>
              </a:spcAft>
              <a:buFont typeface="Arial" panose="020B0604020202020204" pitchFamily="34" charset="0"/>
              <a:buNone/>
              <a:defRPr/>
            </a:pPr>
            <a:r>
              <a:rPr lang="en-US" sz="4800" b="1" i="1" u="sng" dirty="0" smtClean="0">
                <a:solidFill>
                  <a:schemeClr val="tx1"/>
                </a:solidFill>
                <a:effectLst>
                  <a:outerShdw blurRad="38100" dist="38100" dir="2700000" algn="tl">
                    <a:srgbClr val="000000">
                      <a:alpha val="43137"/>
                    </a:srgbClr>
                  </a:outerShdw>
                </a:effectLst>
              </a:rPr>
              <a:t>Happiness is having all homework up to date </a:t>
            </a:r>
          </a:p>
          <a:p>
            <a:pPr algn="r" eaLnBrk="1" fontAlgn="auto" hangingPunct="1">
              <a:spcAft>
                <a:spcPts val="0"/>
              </a:spcAft>
              <a:buFontTx/>
              <a:buNone/>
              <a:defRPr/>
            </a:pPr>
            <a:r>
              <a:rPr lang="en-US" b="1" u="sng" dirty="0" smtClean="0">
                <a:effectLst>
                  <a:outerShdw blurRad="38100" dist="38100" dir="2700000" algn="tl">
                    <a:srgbClr val="000000">
                      <a:alpha val="43137"/>
                    </a:srgbClr>
                  </a:outerShdw>
                </a:effectLst>
              </a:rPr>
              <a:t> </a:t>
            </a:r>
          </a:p>
          <a:p>
            <a:pPr eaLnBrk="1" fontAlgn="auto" hangingPunct="1">
              <a:spcAft>
                <a:spcPts val="0"/>
              </a:spcAft>
              <a:buFont typeface="Arial" panose="020B0604020202020204" pitchFamily="34" charset="0"/>
              <a:buChar char="•"/>
              <a:defRPr/>
            </a:pPr>
            <a:endParaRPr lang="en-US" dirty="0" smtClean="0"/>
          </a:p>
        </p:txBody>
      </p:sp>
      <p:sp>
        <p:nvSpPr>
          <p:cNvPr id="156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6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029A19C9-2F29-4B85-807B-7797A3CFAD52}" type="slidenum">
              <a:rPr lang="en-US" altLang="en-US" sz="1200">
                <a:solidFill>
                  <a:srgbClr val="898989"/>
                </a:solidFill>
                <a:latin typeface="Arial" charset="0"/>
              </a:rPr>
              <a:pPr>
                <a:spcBef>
                  <a:spcPct val="0"/>
                </a:spcBef>
                <a:buFontTx/>
                <a:buNone/>
              </a:pPr>
              <a:t>67</a:t>
            </a:fld>
            <a:endParaRPr lang="en-US" altLang="en-US" sz="1200">
              <a:solidFill>
                <a:srgbClr val="898989"/>
              </a:solidFill>
              <a:latin typeface="Arial" charset="0"/>
            </a:endParaRPr>
          </a:p>
        </p:txBody>
      </p:sp>
    </p:spTree>
    <p:extLst>
      <p:ext uri="{BB962C8B-B14F-4D97-AF65-F5344CB8AC3E}">
        <p14:creationId xmlns:p14="http://schemas.microsoft.com/office/powerpoint/2010/main" val="2302835588"/>
      </p:ext>
    </p:extLst>
  </p:cSld>
  <p:clrMapOvr>
    <a:masterClrMapping/>
  </p:clrMapOvr>
  <p:transition spd="slow">
    <p:check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pPr eaLnBrk="1" fontAlgn="auto" hangingPunct="1">
              <a:lnSpc>
                <a:spcPct val="150000"/>
              </a:lnSpc>
              <a:spcAft>
                <a:spcPts val="0"/>
              </a:spcAft>
              <a:defRPr/>
            </a:pPr>
            <a:r>
              <a:rPr lang="en-US" sz="6600" b="1" u="sng" dirty="0" smtClean="0">
                <a:solidFill>
                  <a:srgbClr val="FF0000"/>
                </a:solidFill>
                <a:effectLst>
                  <a:outerShdw blurRad="38100" dist="38100" dir="2700000" algn="tl">
                    <a:srgbClr val="000000">
                      <a:alpha val="43137"/>
                    </a:srgbClr>
                  </a:outerShdw>
                </a:effectLst>
              </a:rPr>
              <a:t>Thank you </a:t>
            </a:r>
            <a:r>
              <a:rPr lang="en-US" sz="6600" b="1" u="sng" dirty="0" smtClean="0">
                <a:solidFill>
                  <a:schemeClr val="tx1"/>
                </a:solidFill>
                <a:effectLst>
                  <a:outerShdw blurRad="38100" dist="38100" dir="2700000" algn="tl">
                    <a:srgbClr val="000000">
                      <a:alpha val="43137"/>
                    </a:srgbClr>
                  </a:outerShdw>
                </a:effectLst>
              </a:rPr>
              <a:t>and See You on </a:t>
            </a:r>
            <a:r>
              <a:rPr lang="en-US" sz="6600" b="1" u="sng" dirty="0" smtClean="0">
                <a:solidFill>
                  <a:srgbClr val="FF0000"/>
                </a:solidFill>
                <a:effectLst>
                  <a:outerShdw blurRad="38100" dist="38100" dir="2700000" algn="tl">
                    <a:srgbClr val="000000">
                      <a:alpha val="43137"/>
                    </a:srgbClr>
                  </a:outerShdw>
                </a:effectLst>
              </a:rPr>
              <a:t>Next Week </a:t>
            </a:r>
            <a:r>
              <a:rPr lang="en-US" sz="6600" b="1" u="sng" dirty="0" smtClean="0">
                <a:solidFill>
                  <a:schemeClr val="tx1"/>
                </a:solidFill>
                <a:effectLst>
                  <a:outerShdw blurRad="38100" dist="38100" dir="2700000" algn="tl">
                    <a:srgbClr val="000000">
                      <a:alpha val="43137"/>
                    </a:srgbClr>
                  </a:outerShdw>
                </a:effectLst>
              </a:rPr>
              <a:t>at the Same Time, </a:t>
            </a:r>
            <a:r>
              <a:rPr lang="en-US" sz="6600" b="1" u="sng" dirty="0" smtClean="0">
                <a:solidFill>
                  <a:srgbClr val="FF0000"/>
                </a:solidFill>
                <a:effectLst>
                  <a:outerShdw blurRad="38100" dist="38100" dir="2700000" algn="tl">
                    <a:srgbClr val="000000">
                      <a:alpha val="43137"/>
                    </a:srgbClr>
                  </a:outerShdw>
                </a:effectLst>
              </a:rPr>
              <a:t>Take Care</a:t>
            </a:r>
            <a:r>
              <a:rPr lang="en-US" sz="6600" b="1" dirty="0" smtClean="0">
                <a:solidFill>
                  <a:srgbClr val="FF0000"/>
                </a:solidFill>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i="1" u="sng" dirty="0" smtClean="0">
                <a:effectLst>
                  <a:outerShdw blurRad="38100" dist="38100" dir="2700000" algn="tl">
                    <a:srgbClr val="000000">
                      <a:alpha val="43137"/>
                    </a:srgbClr>
                  </a:outerShdw>
                </a:effectLst>
              </a:rPr>
              <a:t> </a:t>
            </a:r>
            <a:endParaRPr lang="en-US" i="1" u="sng" dirty="0" smtClean="0"/>
          </a:p>
        </p:txBody>
      </p:sp>
      <p:sp>
        <p:nvSpPr>
          <p:cNvPr id="15769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7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4699EDDF-13E1-4A0C-A39D-74E0F4352B8F}" type="slidenum">
              <a:rPr lang="en-US" altLang="en-US" sz="1200">
                <a:solidFill>
                  <a:srgbClr val="898989"/>
                </a:solidFill>
                <a:latin typeface="Arial" charset="0"/>
              </a:rPr>
              <a:pPr>
                <a:spcBef>
                  <a:spcPct val="0"/>
                </a:spcBef>
                <a:buFontTx/>
                <a:buNone/>
              </a:pPr>
              <a:t>68</a:t>
            </a:fld>
            <a:endParaRPr lang="en-US" altLang="en-US" sz="1200">
              <a:solidFill>
                <a:srgbClr val="898989"/>
              </a:solidFill>
              <a:latin typeface="Arial" charset="0"/>
            </a:endParaRPr>
          </a:p>
        </p:txBody>
      </p:sp>
    </p:spTree>
    <p:extLst>
      <p:ext uri="{BB962C8B-B14F-4D97-AF65-F5344CB8AC3E}">
        <p14:creationId xmlns:p14="http://schemas.microsoft.com/office/powerpoint/2010/main" val="345125013"/>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6" name="Rectangle 5"/>
          <p:cNvSpPr>
            <a:spLocks noChangeArrowheads="1"/>
          </p:cNvSpPr>
          <p:nvPr/>
        </p:nvSpPr>
        <p:spPr bwMode="auto">
          <a:xfrm>
            <a:off x="850900" y="696913"/>
            <a:ext cx="7018338" cy="6683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65" name="Rectangle 33"/>
          <p:cNvSpPr>
            <a:spLocks noChangeArrowheads="1"/>
          </p:cNvSpPr>
          <p:nvPr/>
        </p:nvSpPr>
        <p:spPr bwMode="auto">
          <a:xfrm>
            <a:off x="839788" y="1376363"/>
            <a:ext cx="191558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0000"/>
                </a:solidFill>
              </a:rPr>
              <a:t>Bank</a:t>
            </a:r>
            <a:r>
              <a:rPr lang="en-US" sz="1300" b="1" dirty="0" smtClean="0">
                <a:solidFill>
                  <a:srgbClr val="000000"/>
                </a:solidFill>
              </a:rPr>
              <a:t> statement balance</a:t>
            </a:r>
            <a:endParaRPr lang="en-US" b="1" dirty="0" smtClean="0">
              <a:solidFill>
                <a:prstClr val="black"/>
              </a:solidFill>
            </a:endParaRPr>
          </a:p>
        </p:txBody>
      </p:sp>
      <p:sp>
        <p:nvSpPr>
          <p:cNvPr id="267" name="Rectangle 35"/>
          <p:cNvSpPr>
            <a:spLocks noChangeArrowheads="1"/>
          </p:cNvSpPr>
          <p:nvPr/>
        </p:nvSpPr>
        <p:spPr bwMode="auto">
          <a:xfrm>
            <a:off x="4298950" y="1376363"/>
            <a:ext cx="10884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0000"/>
                </a:solidFill>
              </a:rPr>
              <a:t>Book</a:t>
            </a:r>
            <a:r>
              <a:rPr lang="en-US" sz="1300" b="1" dirty="0" smtClean="0">
                <a:solidFill>
                  <a:srgbClr val="000000"/>
                </a:solidFill>
              </a:rPr>
              <a:t> balance</a:t>
            </a:r>
            <a:endParaRPr lang="en-US" b="1" dirty="0" smtClean="0">
              <a:solidFill>
                <a:prstClr val="black"/>
              </a:solidFill>
            </a:endParaRPr>
          </a:p>
        </p:txBody>
      </p:sp>
      <p:sp>
        <p:nvSpPr>
          <p:cNvPr id="78" name="Rectangle 63"/>
          <p:cNvSpPr>
            <a:spLocks noChangeArrowheads="1"/>
          </p:cNvSpPr>
          <p:nvPr/>
        </p:nvSpPr>
        <p:spPr bwMode="auto">
          <a:xfrm>
            <a:off x="839788" y="3506788"/>
            <a:ext cx="182421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0000"/>
                </a:solidFill>
              </a:rPr>
              <a:t>Adjusted </a:t>
            </a:r>
            <a:r>
              <a:rPr lang="en-US" sz="1300" b="1" dirty="0" smtClean="0">
                <a:solidFill>
                  <a:prstClr val="black"/>
                </a:solidFill>
              </a:rPr>
              <a:t>bank</a:t>
            </a:r>
            <a:r>
              <a:rPr lang="en-US" sz="1300" b="1" dirty="0" smtClean="0">
                <a:solidFill>
                  <a:srgbClr val="FF0000"/>
                </a:solidFill>
              </a:rPr>
              <a:t> balance</a:t>
            </a:r>
            <a:endParaRPr lang="en-US" b="1" dirty="0" smtClean="0">
              <a:solidFill>
                <a:srgbClr val="FF0000"/>
              </a:solidFill>
            </a:endParaRPr>
          </a:p>
        </p:txBody>
      </p:sp>
      <p:sp>
        <p:nvSpPr>
          <p:cNvPr id="80" name="Rectangle 65"/>
          <p:cNvSpPr>
            <a:spLocks noChangeArrowheads="1"/>
          </p:cNvSpPr>
          <p:nvPr/>
        </p:nvSpPr>
        <p:spPr bwMode="auto">
          <a:xfrm>
            <a:off x="4298950" y="3506788"/>
            <a:ext cx="18338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0000"/>
                </a:solidFill>
              </a:rPr>
              <a:t>Adjusted </a:t>
            </a:r>
            <a:r>
              <a:rPr lang="en-US" sz="1300" b="1" dirty="0" smtClean="0">
                <a:solidFill>
                  <a:prstClr val="black"/>
                </a:solidFill>
              </a:rPr>
              <a:t>book</a:t>
            </a:r>
            <a:r>
              <a:rPr lang="en-US" sz="1300" b="1" dirty="0" smtClean="0">
                <a:solidFill>
                  <a:srgbClr val="FF0000"/>
                </a:solidFill>
              </a:rPr>
              <a:t> balance</a:t>
            </a:r>
            <a:endParaRPr lang="en-US" b="1" dirty="0" smtClean="0">
              <a:solidFill>
                <a:srgbClr val="FF0000"/>
              </a:solidFill>
            </a:endParaRPr>
          </a:p>
        </p:txBody>
      </p:sp>
      <p:sp>
        <p:nvSpPr>
          <p:cNvPr id="82" name="Rectangle 67"/>
          <p:cNvSpPr>
            <a:spLocks noChangeArrowheads="1"/>
          </p:cNvSpPr>
          <p:nvPr/>
        </p:nvSpPr>
        <p:spPr bwMode="auto">
          <a:xfrm>
            <a:off x="4138613" y="717550"/>
            <a:ext cx="534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Gucci</a:t>
            </a:r>
            <a:endParaRPr lang="en-US" dirty="0" smtClean="0">
              <a:solidFill>
                <a:prstClr val="black"/>
              </a:solidFill>
            </a:endParaRPr>
          </a:p>
        </p:txBody>
      </p:sp>
      <p:sp>
        <p:nvSpPr>
          <p:cNvPr id="83" name="Rectangle 68"/>
          <p:cNvSpPr>
            <a:spLocks noChangeArrowheads="1"/>
          </p:cNvSpPr>
          <p:nvPr/>
        </p:nvSpPr>
        <p:spPr bwMode="auto">
          <a:xfrm>
            <a:off x="3594100" y="933450"/>
            <a:ext cx="1624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Bank Reconciliation</a:t>
            </a:r>
            <a:endParaRPr lang="en-US" dirty="0" smtClean="0">
              <a:solidFill>
                <a:prstClr val="black"/>
              </a:solidFill>
            </a:endParaRPr>
          </a:p>
        </p:txBody>
      </p:sp>
      <p:sp>
        <p:nvSpPr>
          <p:cNvPr id="84" name="Rectangle 69"/>
          <p:cNvSpPr>
            <a:spLocks noChangeArrowheads="1"/>
          </p:cNvSpPr>
          <p:nvPr/>
        </p:nvSpPr>
        <p:spPr bwMode="auto">
          <a:xfrm>
            <a:off x="3856038" y="1149350"/>
            <a:ext cx="108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December 31</a:t>
            </a:r>
            <a:endParaRPr lang="en-US" dirty="0" smtClean="0">
              <a:solidFill>
                <a:prstClr val="black"/>
              </a:solidFill>
            </a:endParaRPr>
          </a:p>
        </p:txBody>
      </p:sp>
      <p:sp>
        <p:nvSpPr>
          <p:cNvPr id="91" name="Rectangle 76"/>
          <p:cNvSpPr>
            <a:spLocks noChangeArrowheads="1"/>
          </p:cNvSpPr>
          <p:nvPr/>
        </p:nvSpPr>
        <p:spPr bwMode="auto">
          <a:xfrm>
            <a:off x="839788" y="685800"/>
            <a:ext cx="20637" cy="679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2" name="Rectangle 77"/>
          <p:cNvSpPr>
            <a:spLocks noChangeArrowheads="1"/>
          </p:cNvSpPr>
          <p:nvPr/>
        </p:nvSpPr>
        <p:spPr bwMode="auto">
          <a:xfrm>
            <a:off x="7850188" y="706438"/>
            <a:ext cx="19050" cy="658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3" name="Rectangle 78"/>
          <p:cNvSpPr>
            <a:spLocks noChangeArrowheads="1"/>
          </p:cNvSpPr>
          <p:nvPr/>
        </p:nvSpPr>
        <p:spPr bwMode="auto">
          <a:xfrm>
            <a:off x="860425" y="685800"/>
            <a:ext cx="70088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4" name="Rectangle 79"/>
          <p:cNvSpPr>
            <a:spLocks noChangeArrowheads="1"/>
          </p:cNvSpPr>
          <p:nvPr/>
        </p:nvSpPr>
        <p:spPr bwMode="auto">
          <a:xfrm>
            <a:off x="860425" y="1344613"/>
            <a:ext cx="70088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 name="Rectangle 1"/>
          <p:cNvSpPr/>
          <p:nvPr/>
        </p:nvSpPr>
        <p:spPr>
          <a:xfrm>
            <a:off x="839788" y="1730375"/>
            <a:ext cx="3198812"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300" b="1" u="sng" dirty="0">
                <a:solidFill>
                  <a:prstClr val="white"/>
                </a:solidFill>
                <a:latin typeface="Arial" panose="020B0604020202020204" pitchFamily="34" charset="0"/>
                <a:cs typeface="Arial" panose="020B0604020202020204" pitchFamily="34" charset="0"/>
              </a:rPr>
              <a:t>Add:</a:t>
            </a:r>
            <a:r>
              <a:rPr lang="en-US" sz="1300" dirty="0">
                <a:solidFill>
                  <a:prstClr val="white"/>
                </a:solidFill>
                <a:latin typeface="Arial" panose="020B0604020202020204" pitchFamily="34" charset="0"/>
                <a:cs typeface="Arial" panose="020B0604020202020204" pitchFamily="34" charset="0"/>
              </a:rPr>
              <a:t>  Items already </a:t>
            </a:r>
            <a:r>
              <a:rPr lang="en-US" sz="1300" u="sng" dirty="0">
                <a:solidFill>
                  <a:prstClr val="white"/>
                </a:solidFill>
                <a:latin typeface="Arial" panose="020B0604020202020204" pitchFamily="34" charset="0"/>
                <a:cs typeface="Arial" panose="020B0604020202020204" pitchFamily="34" charset="0"/>
              </a:rPr>
              <a:t>added</a:t>
            </a:r>
            <a:r>
              <a:rPr lang="en-US" sz="1300" dirty="0">
                <a:solidFill>
                  <a:prstClr val="white"/>
                </a:solidFill>
                <a:latin typeface="Arial" panose="020B0604020202020204" pitchFamily="34" charset="0"/>
                <a:cs typeface="Arial" panose="020B0604020202020204" pitchFamily="34" charset="0"/>
              </a:rPr>
              <a:t> to the </a:t>
            </a:r>
            <a:r>
              <a:rPr lang="en-US" sz="1300" u="sng" dirty="0">
                <a:solidFill>
                  <a:prstClr val="white"/>
                </a:solidFill>
                <a:latin typeface="Arial" panose="020B0604020202020204" pitchFamily="34" charset="0"/>
                <a:cs typeface="Arial" panose="020B0604020202020204" pitchFamily="34" charset="0"/>
              </a:rPr>
              <a:t>book</a:t>
            </a:r>
            <a:r>
              <a:rPr lang="en-US" sz="1300" dirty="0">
                <a:solidFill>
                  <a:prstClr val="white"/>
                </a:solidFill>
                <a:latin typeface="Arial" panose="020B0604020202020204" pitchFamily="34" charset="0"/>
                <a:cs typeface="Arial" panose="020B0604020202020204" pitchFamily="34" charset="0"/>
              </a:rPr>
              <a:t> balance that have not yet been added to the bank balance.</a:t>
            </a:r>
          </a:p>
        </p:txBody>
      </p:sp>
      <p:sp>
        <p:nvSpPr>
          <p:cNvPr id="96" name="Rectangle 95"/>
          <p:cNvSpPr/>
          <p:nvPr/>
        </p:nvSpPr>
        <p:spPr>
          <a:xfrm>
            <a:off x="839788" y="2617788"/>
            <a:ext cx="3198812"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300" b="1" u="sng" dirty="0">
                <a:solidFill>
                  <a:prstClr val="white"/>
                </a:solidFill>
                <a:latin typeface="Arial" panose="020B0604020202020204" pitchFamily="34" charset="0"/>
                <a:cs typeface="Arial" panose="020B0604020202020204" pitchFamily="34" charset="0"/>
              </a:rPr>
              <a:t>Deduct:</a:t>
            </a:r>
            <a:r>
              <a:rPr lang="en-US" sz="1300" dirty="0">
                <a:solidFill>
                  <a:prstClr val="white"/>
                </a:solidFill>
                <a:latin typeface="Arial" panose="020B0604020202020204" pitchFamily="34" charset="0"/>
                <a:cs typeface="Arial" panose="020B0604020202020204" pitchFamily="34" charset="0"/>
              </a:rPr>
              <a:t>  Items already </a:t>
            </a:r>
            <a:r>
              <a:rPr lang="en-US" sz="1300" u="sng" dirty="0">
                <a:solidFill>
                  <a:prstClr val="white"/>
                </a:solidFill>
                <a:latin typeface="Arial" panose="020B0604020202020204" pitchFamily="34" charset="0"/>
                <a:cs typeface="Arial" panose="020B0604020202020204" pitchFamily="34" charset="0"/>
              </a:rPr>
              <a:t>subtracted</a:t>
            </a:r>
            <a:r>
              <a:rPr lang="en-US" sz="1300" dirty="0">
                <a:solidFill>
                  <a:prstClr val="white"/>
                </a:solidFill>
                <a:latin typeface="Arial" panose="020B0604020202020204" pitchFamily="34" charset="0"/>
                <a:cs typeface="Arial" panose="020B0604020202020204" pitchFamily="34" charset="0"/>
              </a:rPr>
              <a:t> from the </a:t>
            </a:r>
            <a:r>
              <a:rPr lang="en-US" sz="1300" u="sng" dirty="0">
                <a:solidFill>
                  <a:prstClr val="white"/>
                </a:solidFill>
                <a:latin typeface="Arial" panose="020B0604020202020204" pitchFamily="34" charset="0"/>
                <a:cs typeface="Arial" panose="020B0604020202020204" pitchFamily="34" charset="0"/>
              </a:rPr>
              <a:t>book</a:t>
            </a:r>
            <a:r>
              <a:rPr lang="en-US" sz="1300" dirty="0">
                <a:solidFill>
                  <a:prstClr val="white"/>
                </a:solidFill>
                <a:latin typeface="Arial" panose="020B0604020202020204" pitchFamily="34" charset="0"/>
                <a:cs typeface="Arial" panose="020B0604020202020204" pitchFamily="34" charset="0"/>
              </a:rPr>
              <a:t> balance that have not yet been subtracted from the bank balance.</a:t>
            </a:r>
          </a:p>
        </p:txBody>
      </p:sp>
      <p:sp>
        <p:nvSpPr>
          <p:cNvPr id="97" name="Rectangle 96"/>
          <p:cNvSpPr/>
          <p:nvPr/>
        </p:nvSpPr>
        <p:spPr>
          <a:xfrm>
            <a:off x="4267200" y="1730375"/>
            <a:ext cx="3198813"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300" b="1" u="sng" dirty="0">
                <a:solidFill>
                  <a:prstClr val="white"/>
                </a:solidFill>
                <a:latin typeface="Arial" panose="020B0604020202020204" pitchFamily="34" charset="0"/>
                <a:cs typeface="Arial" panose="020B0604020202020204" pitchFamily="34" charset="0"/>
              </a:rPr>
              <a:t>Add:</a:t>
            </a:r>
            <a:r>
              <a:rPr lang="en-US" sz="1300" dirty="0">
                <a:solidFill>
                  <a:prstClr val="white"/>
                </a:solidFill>
                <a:latin typeface="Arial" panose="020B0604020202020204" pitchFamily="34" charset="0"/>
                <a:cs typeface="Arial" panose="020B0604020202020204" pitchFamily="34" charset="0"/>
              </a:rPr>
              <a:t>  Items already </a:t>
            </a:r>
            <a:r>
              <a:rPr lang="en-US" sz="1300" u="sng" dirty="0">
                <a:solidFill>
                  <a:prstClr val="white"/>
                </a:solidFill>
                <a:latin typeface="Arial" panose="020B0604020202020204" pitchFamily="34" charset="0"/>
                <a:cs typeface="Arial" panose="020B0604020202020204" pitchFamily="34" charset="0"/>
              </a:rPr>
              <a:t>added</a:t>
            </a:r>
            <a:r>
              <a:rPr lang="en-US" sz="1300" dirty="0">
                <a:solidFill>
                  <a:prstClr val="white"/>
                </a:solidFill>
                <a:latin typeface="Arial" panose="020B0604020202020204" pitchFamily="34" charset="0"/>
                <a:cs typeface="Arial" panose="020B0604020202020204" pitchFamily="34" charset="0"/>
              </a:rPr>
              <a:t> to the </a:t>
            </a:r>
            <a:r>
              <a:rPr lang="en-US" sz="1300" u="sng" dirty="0">
                <a:solidFill>
                  <a:prstClr val="white"/>
                </a:solidFill>
                <a:latin typeface="Arial" panose="020B0604020202020204" pitchFamily="34" charset="0"/>
                <a:cs typeface="Arial" panose="020B0604020202020204" pitchFamily="34" charset="0"/>
              </a:rPr>
              <a:t>bank</a:t>
            </a:r>
            <a:r>
              <a:rPr lang="en-US" sz="1300" dirty="0">
                <a:solidFill>
                  <a:prstClr val="white"/>
                </a:solidFill>
                <a:latin typeface="Arial" panose="020B0604020202020204" pitchFamily="34" charset="0"/>
                <a:cs typeface="Arial" panose="020B0604020202020204" pitchFamily="34" charset="0"/>
              </a:rPr>
              <a:t> balance that have not yet been added to the book balance.</a:t>
            </a:r>
          </a:p>
        </p:txBody>
      </p:sp>
      <p:sp>
        <p:nvSpPr>
          <p:cNvPr id="98" name="Rectangle 97"/>
          <p:cNvSpPr/>
          <p:nvPr/>
        </p:nvSpPr>
        <p:spPr>
          <a:xfrm>
            <a:off x="4267200" y="2617788"/>
            <a:ext cx="3198813"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300" b="1" u="sng" dirty="0">
                <a:solidFill>
                  <a:prstClr val="white"/>
                </a:solidFill>
                <a:latin typeface="Arial" panose="020B0604020202020204" pitchFamily="34" charset="0"/>
                <a:cs typeface="Arial" panose="020B0604020202020204" pitchFamily="34" charset="0"/>
              </a:rPr>
              <a:t>Deduct:</a:t>
            </a:r>
            <a:r>
              <a:rPr lang="en-US" sz="1300" b="1" dirty="0">
                <a:solidFill>
                  <a:prstClr val="white"/>
                </a:solidFill>
                <a:latin typeface="Arial" panose="020B0604020202020204" pitchFamily="34" charset="0"/>
                <a:cs typeface="Arial" panose="020B0604020202020204" pitchFamily="34" charset="0"/>
              </a:rPr>
              <a:t>  </a:t>
            </a:r>
            <a:r>
              <a:rPr lang="en-US" sz="1300" dirty="0">
                <a:solidFill>
                  <a:prstClr val="white"/>
                </a:solidFill>
                <a:latin typeface="Arial" panose="020B0604020202020204" pitchFamily="34" charset="0"/>
                <a:cs typeface="Arial" panose="020B0604020202020204" pitchFamily="34" charset="0"/>
              </a:rPr>
              <a:t>Items already </a:t>
            </a:r>
            <a:r>
              <a:rPr lang="en-US" sz="1300" u="sng" dirty="0">
                <a:solidFill>
                  <a:prstClr val="white"/>
                </a:solidFill>
                <a:latin typeface="Arial" panose="020B0604020202020204" pitchFamily="34" charset="0"/>
                <a:cs typeface="Arial" panose="020B0604020202020204" pitchFamily="34" charset="0"/>
              </a:rPr>
              <a:t>subtracted</a:t>
            </a:r>
            <a:r>
              <a:rPr lang="en-US" sz="1300" dirty="0">
                <a:solidFill>
                  <a:prstClr val="white"/>
                </a:solidFill>
                <a:latin typeface="Arial" panose="020B0604020202020204" pitchFamily="34" charset="0"/>
                <a:cs typeface="Arial" panose="020B0604020202020204" pitchFamily="34" charset="0"/>
              </a:rPr>
              <a:t> from the </a:t>
            </a:r>
            <a:r>
              <a:rPr lang="en-US" sz="1300" u="sng" dirty="0">
                <a:solidFill>
                  <a:prstClr val="white"/>
                </a:solidFill>
                <a:latin typeface="Arial" panose="020B0604020202020204" pitchFamily="34" charset="0"/>
                <a:cs typeface="Arial" panose="020B0604020202020204" pitchFamily="34" charset="0"/>
              </a:rPr>
              <a:t>bank</a:t>
            </a:r>
            <a:r>
              <a:rPr lang="en-US" sz="1300" dirty="0">
                <a:solidFill>
                  <a:prstClr val="white"/>
                </a:solidFill>
                <a:latin typeface="Arial" panose="020B0604020202020204" pitchFamily="34" charset="0"/>
                <a:cs typeface="Arial" panose="020B0604020202020204" pitchFamily="34" charset="0"/>
              </a:rPr>
              <a:t> balance that have not yet been subtracted from the book balance.</a:t>
            </a:r>
          </a:p>
        </p:txBody>
      </p:sp>
      <p:sp>
        <p:nvSpPr>
          <p:cNvPr id="99" name="Rectangle 98"/>
          <p:cNvSpPr/>
          <p:nvPr/>
        </p:nvSpPr>
        <p:spPr>
          <a:xfrm>
            <a:off x="1905000" y="4462463"/>
            <a:ext cx="47244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300" b="1" dirty="0">
                <a:solidFill>
                  <a:srgbClr val="006991"/>
                </a:solidFill>
                <a:latin typeface="Arial" panose="020B0604020202020204" pitchFamily="34" charset="0"/>
                <a:cs typeface="Arial" panose="020B0604020202020204" pitchFamily="34" charset="0"/>
              </a:rPr>
              <a:t>In the case of an error, whichever party made the error (book or bank) will show the correction as an </a:t>
            </a:r>
            <a:r>
              <a:rPr lang="en-US" sz="1300" b="1" u="sng" dirty="0">
                <a:solidFill>
                  <a:srgbClr val="006991"/>
                </a:solidFill>
                <a:latin typeface="Arial" panose="020B0604020202020204" pitchFamily="34" charset="0"/>
                <a:cs typeface="Arial" panose="020B0604020202020204" pitchFamily="34" charset="0"/>
              </a:rPr>
              <a:t>adjustment</a:t>
            </a:r>
            <a:r>
              <a:rPr lang="en-US" sz="1300" b="1" dirty="0">
                <a:solidFill>
                  <a:srgbClr val="006991"/>
                </a:solidFill>
                <a:latin typeface="Arial" panose="020B0604020202020204" pitchFamily="34" charset="0"/>
                <a:cs typeface="Arial" panose="020B0604020202020204" pitchFamily="34" charset="0"/>
              </a:rPr>
              <a:t>.</a:t>
            </a:r>
          </a:p>
        </p:txBody>
      </p:sp>
      <p:sp>
        <p:nvSpPr>
          <p:cNvPr id="2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rPr>
              <a:t>P3</a:t>
            </a:r>
          </a:p>
        </p:txBody>
      </p:sp>
      <p:sp>
        <p:nvSpPr>
          <p:cNvPr id="21" name="Slide Number Placeholder 20"/>
          <p:cNvSpPr>
            <a:spLocks noGrp="1"/>
          </p:cNvSpPr>
          <p:nvPr>
            <p:ph type="sldNum" sz="quarter" idx="12"/>
          </p:nvPr>
        </p:nvSpPr>
        <p:spPr/>
        <p:txBody>
          <a:bodyPr/>
          <a:lstStyle/>
          <a:p>
            <a:pPr>
              <a:defRPr/>
            </a:pPr>
            <a:fld id="{6F2D2887-BF54-46C2-A18E-49EE70CECC37}" type="slidenum">
              <a:rPr lang="en-US" smtClean="0"/>
              <a:pPr>
                <a:defRPr/>
              </a:pPr>
              <a:t>7</a:t>
            </a:fld>
            <a:endParaRPr lang="en-US" dirty="0"/>
          </a:p>
        </p:txBody>
      </p:sp>
    </p:spTree>
    <p:extLst>
      <p:ext uri="{BB962C8B-B14F-4D97-AF65-F5344CB8AC3E}">
        <p14:creationId xmlns:p14="http://schemas.microsoft.com/office/powerpoint/2010/main" val="263080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6" name="Rectangle 5"/>
          <p:cNvSpPr>
            <a:spLocks noChangeArrowheads="1"/>
          </p:cNvSpPr>
          <p:nvPr/>
        </p:nvSpPr>
        <p:spPr bwMode="auto">
          <a:xfrm>
            <a:off x="850900" y="696913"/>
            <a:ext cx="7018338" cy="6683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 name="Rectangle 8"/>
          <p:cNvSpPr>
            <a:spLocks noChangeArrowheads="1"/>
          </p:cNvSpPr>
          <p:nvPr/>
        </p:nvSpPr>
        <p:spPr bwMode="auto">
          <a:xfrm>
            <a:off x="649288" y="3379788"/>
            <a:ext cx="201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a:t>
            </a:r>
            <a:endParaRPr lang="en-US" dirty="0" smtClean="0">
              <a:solidFill>
                <a:prstClr val="black"/>
              </a:solidFill>
            </a:endParaRPr>
          </a:p>
        </p:txBody>
      </p:sp>
      <p:sp>
        <p:nvSpPr>
          <p:cNvPr id="27" name="Rectangle 9"/>
          <p:cNvSpPr>
            <a:spLocks noChangeArrowheads="1"/>
          </p:cNvSpPr>
          <p:nvPr/>
        </p:nvSpPr>
        <p:spPr bwMode="auto">
          <a:xfrm>
            <a:off x="890588" y="3379788"/>
            <a:ext cx="76286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The December 31 cash balance according to the accounting records is </a:t>
            </a:r>
            <a:r>
              <a:rPr lang="en-US" sz="1300" b="1" dirty="0" smtClean="0">
                <a:solidFill>
                  <a:srgbClr val="FF0000"/>
                </a:solidFill>
              </a:rPr>
              <a:t>$1,610</a:t>
            </a:r>
            <a:r>
              <a:rPr lang="en-US" sz="1300" dirty="0" smtClean="0">
                <a:solidFill>
                  <a:srgbClr val="000000"/>
                </a:solidFill>
              </a:rPr>
              <a:t>, and the bank statement</a:t>
            </a:r>
            <a:endParaRPr lang="en-US" dirty="0" smtClean="0">
              <a:solidFill>
                <a:prstClr val="black"/>
              </a:solidFill>
            </a:endParaRPr>
          </a:p>
        </p:txBody>
      </p:sp>
      <p:sp>
        <p:nvSpPr>
          <p:cNvPr id="2695" name="Rectangle 10"/>
          <p:cNvSpPr>
            <a:spLocks noChangeArrowheads="1"/>
          </p:cNvSpPr>
          <p:nvPr/>
        </p:nvSpPr>
        <p:spPr bwMode="auto">
          <a:xfrm>
            <a:off x="890588" y="3584575"/>
            <a:ext cx="26946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cash balance for that date is </a:t>
            </a:r>
            <a:r>
              <a:rPr lang="en-US" sz="1300" b="1" dirty="0" smtClean="0">
                <a:solidFill>
                  <a:srgbClr val="FF0000"/>
                </a:solidFill>
              </a:rPr>
              <a:t>$1,900</a:t>
            </a:r>
            <a:r>
              <a:rPr lang="en-US" sz="1300" dirty="0" smtClean="0">
                <a:solidFill>
                  <a:srgbClr val="000000"/>
                </a:solidFill>
              </a:rPr>
              <a:t>.</a:t>
            </a:r>
            <a:endParaRPr lang="en-US" dirty="0" smtClean="0">
              <a:solidFill>
                <a:prstClr val="black"/>
              </a:solidFill>
            </a:endParaRPr>
          </a:p>
        </p:txBody>
      </p:sp>
      <p:sp>
        <p:nvSpPr>
          <p:cNvPr id="2696" name="Rectangle 11"/>
          <p:cNvSpPr>
            <a:spLocks noChangeArrowheads="1"/>
          </p:cNvSpPr>
          <p:nvPr/>
        </p:nvSpPr>
        <p:spPr bwMode="auto">
          <a:xfrm>
            <a:off x="649288" y="3790950"/>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a:t>
            </a:r>
            <a:endParaRPr lang="en-US" dirty="0" smtClean="0">
              <a:solidFill>
                <a:prstClr val="black"/>
              </a:solidFill>
            </a:endParaRPr>
          </a:p>
        </p:txBody>
      </p:sp>
      <p:sp>
        <p:nvSpPr>
          <p:cNvPr id="2697" name="Rectangle 12"/>
          <p:cNvSpPr>
            <a:spLocks noChangeArrowheads="1"/>
          </p:cNvSpPr>
          <p:nvPr/>
        </p:nvSpPr>
        <p:spPr bwMode="auto">
          <a:xfrm>
            <a:off x="890588" y="3790950"/>
            <a:ext cx="70055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Gucci’s December 31 daily cash receipts of </a:t>
            </a:r>
            <a:r>
              <a:rPr lang="en-US" sz="1300" b="1" dirty="0" smtClean="0">
                <a:solidFill>
                  <a:srgbClr val="FF0000"/>
                </a:solidFill>
              </a:rPr>
              <a:t>$800 </a:t>
            </a:r>
            <a:r>
              <a:rPr lang="en-US" sz="1300" dirty="0" smtClean="0">
                <a:solidFill>
                  <a:srgbClr val="000000"/>
                </a:solidFill>
              </a:rPr>
              <a:t>were placed in the bank’s night depository on</a:t>
            </a:r>
            <a:endParaRPr lang="en-US" dirty="0" smtClean="0">
              <a:solidFill>
                <a:prstClr val="black"/>
              </a:solidFill>
            </a:endParaRPr>
          </a:p>
        </p:txBody>
      </p:sp>
      <p:sp>
        <p:nvSpPr>
          <p:cNvPr id="2699" name="Rectangle 13"/>
          <p:cNvSpPr>
            <a:spLocks noChangeArrowheads="1"/>
          </p:cNvSpPr>
          <p:nvPr/>
        </p:nvSpPr>
        <p:spPr bwMode="auto">
          <a:xfrm>
            <a:off x="890588" y="3997325"/>
            <a:ext cx="51133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December 31, but do not appear on the December 31 bank statement.</a:t>
            </a:r>
            <a:endParaRPr lang="en-US" dirty="0" smtClean="0">
              <a:solidFill>
                <a:prstClr val="black"/>
              </a:solidFill>
            </a:endParaRPr>
          </a:p>
        </p:txBody>
      </p:sp>
      <p:sp>
        <p:nvSpPr>
          <p:cNvPr id="2700" name="Rectangle 14"/>
          <p:cNvSpPr>
            <a:spLocks noChangeArrowheads="1"/>
          </p:cNvSpPr>
          <p:nvPr/>
        </p:nvSpPr>
        <p:spPr bwMode="auto">
          <a:xfrm>
            <a:off x="649288" y="4203700"/>
            <a:ext cx="1920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a:t>
            </a:r>
            <a:endParaRPr lang="en-US" dirty="0" smtClean="0">
              <a:solidFill>
                <a:prstClr val="black"/>
              </a:solidFill>
            </a:endParaRPr>
          </a:p>
        </p:txBody>
      </p:sp>
      <p:sp>
        <p:nvSpPr>
          <p:cNvPr id="2701" name="Rectangle 15"/>
          <p:cNvSpPr>
            <a:spLocks noChangeArrowheads="1"/>
          </p:cNvSpPr>
          <p:nvPr/>
        </p:nvSpPr>
        <p:spPr bwMode="auto">
          <a:xfrm>
            <a:off x="890588" y="4203700"/>
            <a:ext cx="729366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Check No. 6273 for </a:t>
            </a:r>
            <a:r>
              <a:rPr lang="en-US" sz="1300" b="1" dirty="0" smtClean="0">
                <a:solidFill>
                  <a:srgbClr val="FF0000"/>
                </a:solidFill>
              </a:rPr>
              <a:t>$400 </a:t>
            </a:r>
            <a:r>
              <a:rPr lang="en-US" sz="1300" dirty="0" smtClean="0">
                <a:solidFill>
                  <a:srgbClr val="000000"/>
                </a:solidFill>
              </a:rPr>
              <a:t>and Check No. 6282 for </a:t>
            </a:r>
            <a:r>
              <a:rPr lang="en-US" sz="1300" b="1" dirty="0" smtClean="0">
                <a:solidFill>
                  <a:srgbClr val="FF0000"/>
                </a:solidFill>
              </a:rPr>
              <a:t>$100, </a:t>
            </a:r>
            <a:r>
              <a:rPr lang="en-US" sz="1300" dirty="0" smtClean="0">
                <a:solidFill>
                  <a:srgbClr val="000000"/>
                </a:solidFill>
              </a:rPr>
              <a:t>both written and entered in the accounting</a:t>
            </a:r>
            <a:endParaRPr lang="en-US" dirty="0" smtClean="0">
              <a:solidFill>
                <a:prstClr val="black"/>
              </a:solidFill>
            </a:endParaRPr>
          </a:p>
        </p:txBody>
      </p:sp>
      <p:sp>
        <p:nvSpPr>
          <p:cNvPr id="2702" name="Rectangle 16"/>
          <p:cNvSpPr>
            <a:spLocks noChangeArrowheads="1"/>
          </p:cNvSpPr>
          <p:nvPr/>
        </p:nvSpPr>
        <p:spPr bwMode="auto">
          <a:xfrm>
            <a:off x="890588" y="4408488"/>
            <a:ext cx="7302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records in December, are not among the canceled checks. Two checks, No. 6231 for $2,000 and No.</a:t>
            </a:r>
            <a:endParaRPr lang="en-US" dirty="0" smtClean="0">
              <a:solidFill>
                <a:prstClr val="black"/>
              </a:solidFill>
            </a:endParaRPr>
          </a:p>
        </p:txBody>
      </p:sp>
      <p:sp>
        <p:nvSpPr>
          <p:cNvPr id="2703" name="Rectangle 17"/>
          <p:cNvSpPr>
            <a:spLocks noChangeArrowheads="1"/>
          </p:cNvSpPr>
          <p:nvPr/>
        </p:nvSpPr>
        <p:spPr bwMode="auto">
          <a:xfrm>
            <a:off x="890588" y="4614863"/>
            <a:ext cx="73577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6242 for </a:t>
            </a:r>
            <a:r>
              <a:rPr lang="en-US" sz="1300" b="1" dirty="0" smtClean="0">
                <a:solidFill>
                  <a:srgbClr val="FF0000"/>
                </a:solidFill>
              </a:rPr>
              <a:t>$200</a:t>
            </a:r>
            <a:r>
              <a:rPr lang="en-US" sz="1300" dirty="0" smtClean="0">
                <a:solidFill>
                  <a:srgbClr val="000000"/>
                </a:solidFill>
              </a:rPr>
              <a:t>, were outstanding on the most recent November 30 reconciliation. Check No. 6231 is</a:t>
            </a:r>
            <a:endParaRPr lang="en-US" dirty="0" smtClean="0">
              <a:solidFill>
                <a:prstClr val="black"/>
              </a:solidFill>
            </a:endParaRPr>
          </a:p>
        </p:txBody>
      </p:sp>
      <p:sp>
        <p:nvSpPr>
          <p:cNvPr id="2704" name="Rectangle 18"/>
          <p:cNvSpPr>
            <a:spLocks noChangeArrowheads="1"/>
          </p:cNvSpPr>
          <p:nvPr/>
        </p:nvSpPr>
        <p:spPr bwMode="auto">
          <a:xfrm>
            <a:off x="890588" y="4821238"/>
            <a:ext cx="52578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listed with the December canceled checks, but </a:t>
            </a:r>
            <a:r>
              <a:rPr lang="en-US" sz="1300" b="1" dirty="0" smtClean="0">
                <a:solidFill>
                  <a:srgbClr val="FF0000"/>
                </a:solidFill>
              </a:rPr>
              <a:t>Check No. 6242 is not</a:t>
            </a:r>
            <a:r>
              <a:rPr lang="en-US" sz="1300" dirty="0" smtClean="0">
                <a:solidFill>
                  <a:srgbClr val="000000"/>
                </a:solidFill>
              </a:rPr>
              <a:t>.</a:t>
            </a:r>
            <a:endParaRPr lang="en-US" dirty="0" smtClean="0">
              <a:solidFill>
                <a:prstClr val="black"/>
              </a:solidFill>
            </a:endParaRPr>
          </a:p>
        </p:txBody>
      </p:sp>
      <p:sp>
        <p:nvSpPr>
          <p:cNvPr id="265" name="Rectangle 33"/>
          <p:cNvSpPr>
            <a:spLocks noChangeArrowheads="1"/>
          </p:cNvSpPr>
          <p:nvPr/>
        </p:nvSpPr>
        <p:spPr bwMode="auto">
          <a:xfrm>
            <a:off x="890588" y="1376363"/>
            <a:ext cx="1816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Bank statement balance</a:t>
            </a:r>
            <a:endParaRPr lang="en-US" dirty="0" smtClean="0">
              <a:solidFill>
                <a:prstClr val="black"/>
              </a:solidFill>
            </a:endParaRPr>
          </a:p>
        </p:txBody>
      </p:sp>
      <p:sp>
        <p:nvSpPr>
          <p:cNvPr id="266" name="Rectangle 34"/>
          <p:cNvSpPr>
            <a:spLocks noChangeArrowheads="1"/>
          </p:cNvSpPr>
          <p:nvPr/>
        </p:nvSpPr>
        <p:spPr bwMode="auto">
          <a:xfrm>
            <a:off x="3503613" y="1376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$1,900</a:t>
            </a:r>
            <a:endParaRPr lang="en-US" dirty="0" smtClean="0">
              <a:solidFill>
                <a:prstClr val="black"/>
              </a:solidFill>
            </a:endParaRPr>
          </a:p>
        </p:txBody>
      </p:sp>
      <p:sp>
        <p:nvSpPr>
          <p:cNvPr id="267" name="Rectangle 35"/>
          <p:cNvSpPr>
            <a:spLocks noChangeArrowheads="1"/>
          </p:cNvSpPr>
          <p:nvPr/>
        </p:nvSpPr>
        <p:spPr bwMode="auto">
          <a:xfrm>
            <a:off x="4114800" y="1376363"/>
            <a:ext cx="10588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Book balance</a:t>
            </a:r>
            <a:endParaRPr lang="en-US" dirty="0" smtClean="0">
              <a:solidFill>
                <a:prstClr val="black"/>
              </a:solidFill>
            </a:endParaRPr>
          </a:p>
        </p:txBody>
      </p:sp>
      <p:sp>
        <p:nvSpPr>
          <p:cNvPr id="268" name="Rectangle 36"/>
          <p:cNvSpPr>
            <a:spLocks noChangeArrowheads="1"/>
          </p:cNvSpPr>
          <p:nvPr/>
        </p:nvSpPr>
        <p:spPr bwMode="auto">
          <a:xfrm>
            <a:off x="7283450" y="1376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$1,610</a:t>
            </a:r>
            <a:endParaRPr lang="en-US" dirty="0" smtClean="0">
              <a:solidFill>
                <a:prstClr val="black"/>
              </a:solidFill>
            </a:endParaRPr>
          </a:p>
        </p:txBody>
      </p:sp>
      <p:sp>
        <p:nvSpPr>
          <p:cNvPr id="269" name="Rectangle 37"/>
          <p:cNvSpPr>
            <a:spLocks noChangeArrowheads="1"/>
          </p:cNvSpPr>
          <p:nvPr/>
        </p:nvSpPr>
        <p:spPr bwMode="auto">
          <a:xfrm>
            <a:off x="890588" y="158273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Add:</a:t>
            </a:r>
            <a:endParaRPr lang="en-US" dirty="0" smtClean="0">
              <a:solidFill>
                <a:prstClr val="black"/>
              </a:solidFill>
            </a:endParaRPr>
          </a:p>
        </p:txBody>
      </p:sp>
      <p:sp>
        <p:nvSpPr>
          <p:cNvPr id="276" name="Rectangle 38"/>
          <p:cNvSpPr>
            <a:spLocks noChangeArrowheads="1"/>
          </p:cNvSpPr>
          <p:nvPr/>
        </p:nvSpPr>
        <p:spPr bwMode="auto">
          <a:xfrm>
            <a:off x="4114800" y="158273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Add:</a:t>
            </a:r>
            <a:endParaRPr lang="en-US" dirty="0" smtClean="0">
              <a:solidFill>
                <a:prstClr val="black"/>
              </a:solidFill>
            </a:endParaRPr>
          </a:p>
        </p:txBody>
      </p:sp>
      <p:sp>
        <p:nvSpPr>
          <p:cNvPr id="277" name="Rectangle 39"/>
          <p:cNvSpPr>
            <a:spLocks noChangeArrowheads="1"/>
          </p:cNvSpPr>
          <p:nvPr/>
        </p:nvSpPr>
        <p:spPr bwMode="auto">
          <a:xfrm>
            <a:off x="1071563" y="1787525"/>
            <a:ext cx="1816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Deposit of December 31</a:t>
            </a:r>
            <a:endParaRPr lang="en-US" dirty="0" smtClean="0">
              <a:solidFill>
                <a:prstClr val="black"/>
              </a:solidFill>
            </a:endParaRPr>
          </a:p>
        </p:txBody>
      </p:sp>
      <p:sp>
        <p:nvSpPr>
          <p:cNvPr id="278" name="Rectangle 40"/>
          <p:cNvSpPr>
            <a:spLocks noChangeArrowheads="1"/>
          </p:cNvSpPr>
          <p:nvPr/>
        </p:nvSpPr>
        <p:spPr bwMode="auto">
          <a:xfrm>
            <a:off x="3724275" y="17875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800</a:t>
            </a:r>
            <a:endParaRPr lang="en-US" dirty="0" smtClean="0">
              <a:solidFill>
                <a:prstClr val="black"/>
              </a:solidFill>
            </a:endParaRPr>
          </a:p>
        </p:txBody>
      </p:sp>
      <p:sp>
        <p:nvSpPr>
          <p:cNvPr id="285" name="Rectangle 47"/>
          <p:cNvSpPr>
            <a:spLocks noChangeArrowheads="1"/>
          </p:cNvSpPr>
          <p:nvPr/>
        </p:nvSpPr>
        <p:spPr bwMode="auto">
          <a:xfrm>
            <a:off x="890588" y="22002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Deduct:</a:t>
            </a:r>
            <a:endParaRPr lang="en-US" dirty="0" smtClean="0">
              <a:solidFill>
                <a:prstClr val="black"/>
              </a:solidFill>
            </a:endParaRPr>
          </a:p>
        </p:txBody>
      </p:sp>
      <p:sp>
        <p:nvSpPr>
          <p:cNvPr id="287" name="Rectangle 49"/>
          <p:cNvSpPr>
            <a:spLocks noChangeArrowheads="1"/>
          </p:cNvSpPr>
          <p:nvPr/>
        </p:nvSpPr>
        <p:spPr bwMode="auto">
          <a:xfrm>
            <a:off x="1071563" y="2406650"/>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Checks No.</a:t>
            </a:r>
            <a:endParaRPr lang="en-US" dirty="0" smtClean="0">
              <a:solidFill>
                <a:prstClr val="black"/>
              </a:solidFill>
            </a:endParaRPr>
          </a:p>
        </p:txBody>
      </p:sp>
      <p:sp>
        <p:nvSpPr>
          <p:cNvPr id="64" name="Rectangle 50"/>
          <p:cNvSpPr>
            <a:spLocks noChangeArrowheads="1"/>
          </p:cNvSpPr>
          <p:nvPr/>
        </p:nvSpPr>
        <p:spPr bwMode="auto">
          <a:xfrm>
            <a:off x="2171700" y="2406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6273</a:t>
            </a:r>
            <a:endParaRPr lang="en-US" dirty="0" smtClean="0">
              <a:solidFill>
                <a:prstClr val="black"/>
              </a:solidFill>
            </a:endParaRPr>
          </a:p>
        </p:txBody>
      </p:sp>
      <p:sp>
        <p:nvSpPr>
          <p:cNvPr id="65" name="Rectangle 51"/>
          <p:cNvSpPr>
            <a:spLocks noChangeArrowheads="1"/>
          </p:cNvSpPr>
          <p:nvPr/>
        </p:nvSpPr>
        <p:spPr bwMode="auto">
          <a:xfrm>
            <a:off x="2878138" y="2406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$400</a:t>
            </a:r>
            <a:endParaRPr lang="en-US" dirty="0" smtClean="0">
              <a:solidFill>
                <a:prstClr val="black"/>
              </a:solidFill>
            </a:endParaRPr>
          </a:p>
        </p:txBody>
      </p:sp>
      <p:sp>
        <p:nvSpPr>
          <p:cNvPr id="66" name="Rectangle 52"/>
          <p:cNvSpPr>
            <a:spLocks noChangeArrowheads="1"/>
          </p:cNvSpPr>
          <p:nvPr/>
        </p:nvSpPr>
        <p:spPr bwMode="auto">
          <a:xfrm>
            <a:off x="4114800" y="24066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Deduct:</a:t>
            </a:r>
            <a:endParaRPr lang="en-US" dirty="0" smtClean="0">
              <a:solidFill>
                <a:prstClr val="black"/>
              </a:solidFill>
            </a:endParaRPr>
          </a:p>
        </p:txBody>
      </p:sp>
      <p:sp>
        <p:nvSpPr>
          <p:cNvPr id="68" name="Rectangle 53"/>
          <p:cNvSpPr>
            <a:spLocks noChangeArrowheads="1"/>
          </p:cNvSpPr>
          <p:nvPr/>
        </p:nvSpPr>
        <p:spPr bwMode="auto">
          <a:xfrm>
            <a:off x="2171700" y="2613025"/>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6282</a:t>
            </a:r>
            <a:endParaRPr lang="en-US" dirty="0" smtClean="0">
              <a:solidFill>
                <a:prstClr val="black"/>
              </a:solidFill>
            </a:endParaRPr>
          </a:p>
        </p:txBody>
      </p:sp>
      <p:sp>
        <p:nvSpPr>
          <p:cNvPr id="69" name="Rectangle 54"/>
          <p:cNvSpPr>
            <a:spLocks noChangeArrowheads="1"/>
          </p:cNvSpPr>
          <p:nvPr/>
        </p:nvSpPr>
        <p:spPr bwMode="auto">
          <a:xfrm>
            <a:off x="2968625" y="261302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100</a:t>
            </a:r>
            <a:endParaRPr lang="en-US" dirty="0" smtClean="0">
              <a:solidFill>
                <a:prstClr val="black"/>
              </a:solidFill>
            </a:endParaRPr>
          </a:p>
        </p:txBody>
      </p:sp>
      <p:sp>
        <p:nvSpPr>
          <p:cNvPr id="72" name="Rectangle 57"/>
          <p:cNvSpPr>
            <a:spLocks noChangeArrowheads="1"/>
          </p:cNvSpPr>
          <p:nvPr/>
        </p:nvSpPr>
        <p:spPr bwMode="auto">
          <a:xfrm>
            <a:off x="2171700" y="2817813"/>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6242</a:t>
            </a:r>
            <a:endParaRPr lang="en-US" dirty="0" smtClean="0">
              <a:solidFill>
                <a:prstClr val="black"/>
              </a:solidFill>
            </a:endParaRPr>
          </a:p>
        </p:txBody>
      </p:sp>
      <p:sp>
        <p:nvSpPr>
          <p:cNvPr id="73" name="Rectangle 58"/>
          <p:cNvSpPr>
            <a:spLocks noChangeArrowheads="1"/>
          </p:cNvSpPr>
          <p:nvPr/>
        </p:nvSpPr>
        <p:spPr bwMode="auto">
          <a:xfrm>
            <a:off x="2968625" y="2817813"/>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rPr>
              <a:t>2</a:t>
            </a:r>
            <a:r>
              <a:rPr lang="en-US" sz="1300" dirty="0" smtClean="0">
                <a:solidFill>
                  <a:srgbClr val="000000"/>
                </a:solidFill>
              </a:rPr>
              <a:t>00</a:t>
            </a:r>
            <a:endParaRPr lang="en-US" dirty="0" smtClean="0">
              <a:solidFill>
                <a:prstClr val="black"/>
              </a:solidFill>
            </a:endParaRPr>
          </a:p>
        </p:txBody>
      </p:sp>
      <p:sp>
        <p:nvSpPr>
          <p:cNvPr id="78" name="Rectangle 63"/>
          <p:cNvSpPr>
            <a:spLocks noChangeArrowheads="1"/>
          </p:cNvSpPr>
          <p:nvPr/>
        </p:nvSpPr>
        <p:spPr bwMode="auto">
          <a:xfrm>
            <a:off x="890588" y="30241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Adjusted bank balance</a:t>
            </a:r>
            <a:endParaRPr lang="en-US" dirty="0" smtClean="0">
              <a:solidFill>
                <a:prstClr val="black"/>
              </a:solidFill>
            </a:endParaRPr>
          </a:p>
        </p:txBody>
      </p:sp>
      <p:sp>
        <p:nvSpPr>
          <p:cNvPr id="80" name="Rectangle 65"/>
          <p:cNvSpPr>
            <a:spLocks noChangeArrowheads="1"/>
          </p:cNvSpPr>
          <p:nvPr/>
        </p:nvSpPr>
        <p:spPr bwMode="auto">
          <a:xfrm>
            <a:off x="4114800" y="30241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Adjusted book balance</a:t>
            </a:r>
            <a:endParaRPr lang="en-US" dirty="0" smtClean="0">
              <a:solidFill>
                <a:prstClr val="black"/>
              </a:solidFill>
            </a:endParaRPr>
          </a:p>
        </p:txBody>
      </p:sp>
      <p:sp>
        <p:nvSpPr>
          <p:cNvPr id="82" name="Rectangle 67"/>
          <p:cNvSpPr>
            <a:spLocks noChangeArrowheads="1"/>
          </p:cNvSpPr>
          <p:nvPr/>
        </p:nvSpPr>
        <p:spPr bwMode="auto">
          <a:xfrm>
            <a:off x="4138613" y="717550"/>
            <a:ext cx="534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Gucci</a:t>
            </a:r>
            <a:endParaRPr lang="en-US" dirty="0" smtClean="0">
              <a:solidFill>
                <a:prstClr val="black"/>
              </a:solidFill>
            </a:endParaRPr>
          </a:p>
        </p:txBody>
      </p:sp>
      <p:sp>
        <p:nvSpPr>
          <p:cNvPr id="83" name="Rectangle 68"/>
          <p:cNvSpPr>
            <a:spLocks noChangeArrowheads="1"/>
          </p:cNvSpPr>
          <p:nvPr/>
        </p:nvSpPr>
        <p:spPr bwMode="auto">
          <a:xfrm>
            <a:off x="3594100" y="933450"/>
            <a:ext cx="1624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Bank Reconciliation</a:t>
            </a:r>
            <a:endParaRPr lang="en-US" dirty="0" smtClean="0">
              <a:solidFill>
                <a:prstClr val="black"/>
              </a:solidFill>
            </a:endParaRPr>
          </a:p>
        </p:txBody>
      </p:sp>
      <p:sp>
        <p:nvSpPr>
          <p:cNvPr id="84" name="Rectangle 69"/>
          <p:cNvSpPr>
            <a:spLocks noChangeArrowheads="1"/>
          </p:cNvSpPr>
          <p:nvPr/>
        </p:nvSpPr>
        <p:spPr bwMode="auto">
          <a:xfrm>
            <a:off x="3856038" y="1149350"/>
            <a:ext cx="108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December 31</a:t>
            </a:r>
            <a:endParaRPr lang="en-US" dirty="0" smtClean="0">
              <a:solidFill>
                <a:prstClr val="black"/>
              </a:solidFill>
            </a:endParaRPr>
          </a:p>
        </p:txBody>
      </p:sp>
      <p:sp>
        <p:nvSpPr>
          <p:cNvPr id="91" name="Rectangle 76"/>
          <p:cNvSpPr>
            <a:spLocks noChangeArrowheads="1"/>
          </p:cNvSpPr>
          <p:nvPr/>
        </p:nvSpPr>
        <p:spPr bwMode="auto">
          <a:xfrm>
            <a:off x="839788" y="685800"/>
            <a:ext cx="20637" cy="679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2" name="Rectangle 77"/>
          <p:cNvSpPr>
            <a:spLocks noChangeArrowheads="1"/>
          </p:cNvSpPr>
          <p:nvPr/>
        </p:nvSpPr>
        <p:spPr bwMode="auto">
          <a:xfrm>
            <a:off x="7850188" y="706438"/>
            <a:ext cx="19050" cy="658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3" name="Rectangle 78"/>
          <p:cNvSpPr>
            <a:spLocks noChangeArrowheads="1"/>
          </p:cNvSpPr>
          <p:nvPr/>
        </p:nvSpPr>
        <p:spPr bwMode="auto">
          <a:xfrm>
            <a:off x="860425" y="685800"/>
            <a:ext cx="70088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4" name="Rectangle 79"/>
          <p:cNvSpPr>
            <a:spLocks noChangeArrowheads="1"/>
          </p:cNvSpPr>
          <p:nvPr/>
        </p:nvSpPr>
        <p:spPr bwMode="auto">
          <a:xfrm>
            <a:off x="860425" y="1344613"/>
            <a:ext cx="70088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4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rPr>
              <a:t>P3</a:t>
            </a:r>
          </a:p>
        </p:txBody>
      </p:sp>
      <p:sp>
        <p:nvSpPr>
          <p:cNvPr id="42" name="Slide Number Placeholder 41"/>
          <p:cNvSpPr>
            <a:spLocks noGrp="1"/>
          </p:cNvSpPr>
          <p:nvPr>
            <p:ph type="sldNum" sz="quarter" idx="12"/>
          </p:nvPr>
        </p:nvSpPr>
        <p:spPr/>
        <p:txBody>
          <a:bodyPr/>
          <a:lstStyle/>
          <a:p>
            <a:pPr>
              <a:defRPr/>
            </a:pPr>
            <a:fld id="{6F2D2887-BF54-46C2-A18E-49EE70CECC37}" type="slidenum">
              <a:rPr lang="en-US" smtClean="0"/>
              <a:pPr>
                <a:defRPr/>
              </a:pPr>
              <a:t>8</a:t>
            </a:fld>
            <a:endParaRPr lang="en-US" dirty="0"/>
          </a:p>
        </p:txBody>
      </p:sp>
    </p:spTree>
    <p:extLst>
      <p:ext uri="{BB962C8B-B14F-4D97-AF65-F5344CB8AC3E}">
        <p14:creationId xmlns:p14="http://schemas.microsoft.com/office/powerpoint/2010/main" val="136781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
                                        </p:tgtEl>
                                        <p:attrNameLst>
                                          <p:attrName>style.visibility</p:attrName>
                                        </p:attrNameLst>
                                      </p:cBhvr>
                                      <p:to>
                                        <p:strVal val="visible"/>
                                      </p:to>
                                    </p:set>
                                    <p:animEffect transition="in" filter="fade">
                                      <p:cBhvr>
                                        <p:cTn id="10" dur="500"/>
                                        <p:tgtEl>
                                          <p:spTgt spid="2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7"/>
                                        </p:tgtEl>
                                        <p:attrNameLst>
                                          <p:attrName>style.visibility</p:attrName>
                                        </p:attrNameLst>
                                      </p:cBhvr>
                                      <p:to>
                                        <p:strVal val="visible"/>
                                      </p:to>
                                    </p:set>
                                    <p:animEffect transition="in" filter="fade">
                                      <p:cBhvr>
                                        <p:cTn id="15" dur="500"/>
                                        <p:tgtEl>
                                          <p:spTgt spid="2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8"/>
                                        </p:tgtEl>
                                        <p:attrNameLst>
                                          <p:attrName>style.visibility</p:attrName>
                                        </p:attrNameLst>
                                      </p:cBhvr>
                                      <p:to>
                                        <p:strVal val="visible"/>
                                      </p:to>
                                    </p:set>
                                    <p:animEffect transition="in" filter="fade">
                                      <p:cBhvr>
                                        <p:cTn id="18" dur="500"/>
                                        <p:tgtEl>
                                          <p:spTgt spid="2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7"/>
                                        </p:tgtEl>
                                        <p:attrNameLst>
                                          <p:attrName>style.visibility</p:attrName>
                                        </p:attrNameLst>
                                      </p:cBhvr>
                                      <p:to>
                                        <p:strVal val="visible"/>
                                      </p:to>
                                    </p:set>
                                    <p:animEffect transition="in" filter="fade">
                                      <p:cBhvr>
                                        <p:cTn id="23" dur="500"/>
                                        <p:tgtEl>
                                          <p:spTgt spid="28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p:bldP spid="268" grpId="0"/>
      <p:bldP spid="277" grpId="0"/>
      <p:bldP spid="278" grpId="0"/>
      <p:bldP spid="287" grpId="0"/>
      <p:bldP spid="64" grpId="0"/>
      <p:bldP spid="65" grpId="0"/>
      <p:bldP spid="68" grpId="0"/>
      <p:bldP spid="69"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white"/>
                </a:solidFill>
              </a:rPr>
              <a:t>NEED-TO-KNOW</a:t>
            </a:r>
          </a:p>
        </p:txBody>
      </p:sp>
      <p:sp>
        <p:nvSpPr>
          <p:cNvPr id="6" name="Rectangle 5"/>
          <p:cNvSpPr>
            <a:spLocks noChangeArrowheads="1"/>
          </p:cNvSpPr>
          <p:nvPr/>
        </p:nvSpPr>
        <p:spPr bwMode="auto">
          <a:xfrm>
            <a:off x="850900" y="696913"/>
            <a:ext cx="7018338" cy="6683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05" name="Rectangle 19"/>
          <p:cNvSpPr>
            <a:spLocks noChangeArrowheads="1"/>
          </p:cNvSpPr>
          <p:nvPr/>
        </p:nvSpPr>
        <p:spPr bwMode="auto">
          <a:xfrm>
            <a:off x="649288" y="3429000"/>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a:t>
            </a:r>
            <a:endParaRPr lang="en-US" dirty="0" smtClean="0">
              <a:solidFill>
                <a:prstClr val="black"/>
              </a:solidFill>
            </a:endParaRPr>
          </a:p>
        </p:txBody>
      </p:sp>
      <p:sp>
        <p:nvSpPr>
          <p:cNvPr id="2706" name="Rectangle 20"/>
          <p:cNvSpPr>
            <a:spLocks noChangeArrowheads="1"/>
          </p:cNvSpPr>
          <p:nvPr/>
        </p:nvSpPr>
        <p:spPr bwMode="auto">
          <a:xfrm>
            <a:off x="890588" y="3429000"/>
            <a:ext cx="7473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When the December checks are compared with entries in the accounting records, it is found that Check</a:t>
            </a:r>
            <a:endParaRPr lang="en-US" dirty="0" smtClean="0">
              <a:solidFill>
                <a:prstClr val="black"/>
              </a:solidFill>
            </a:endParaRPr>
          </a:p>
        </p:txBody>
      </p:sp>
      <p:sp>
        <p:nvSpPr>
          <p:cNvPr id="2707" name="Rectangle 21"/>
          <p:cNvSpPr>
            <a:spLocks noChangeArrowheads="1"/>
          </p:cNvSpPr>
          <p:nvPr/>
        </p:nvSpPr>
        <p:spPr bwMode="auto">
          <a:xfrm>
            <a:off x="890588" y="3635375"/>
            <a:ext cx="743972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No. 6267 had been correctly drawn for </a:t>
            </a:r>
            <a:r>
              <a:rPr lang="en-US" sz="1300" b="1" dirty="0" smtClean="0">
                <a:solidFill>
                  <a:srgbClr val="FF0000"/>
                </a:solidFill>
              </a:rPr>
              <a:t>$340 </a:t>
            </a:r>
            <a:r>
              <a:rPr lang="en-US" sz="1300" dirty="0" smtClean="0">
                <a:solidFill>
                  <a:srgbClr val="000000"/>
                </a:solidFill>
              </a:rPr>
              <a:t>to pay for office supplies but was erroneously entered in</a:t>
            </a:r>
            <a:endParaRPr lang="en-US" dirty="0" smtClean="0">
              <a:solidFill>
                <a:prstClr val="black"/>
              </a:solidFill>
            </a:endParaRPr>
          </a:p>
        </p:txBody>
      </p:sp>
      <p:sp>
        <p:nvSpPr>
          <p:cNvPr id="2708" name="Rectangle 22"/>
          <p:cNvSpPr>
            <a:spLocks noChangeArrowheads="1"/>
          </p:cNvSpPr>
          <p:nvPr/>
        </p:nvSpPr>
        <p:spPr bwMode="auto">
          <a:xfrm>
            <a:off x="890588" y="3840163"/>
            <a:ext cx="23788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the accounting records as </a:t>
            </a:r>
            <a:r>
              <a:rPr lang="en-US" sz="1300" b="1" dirty="0" smtClean="0">
                <a:solidFill>
                  <a:srgbClr val="FF0000"/>
                </a:solidFill>
              </a:rPr>
              <a:t>$430</a:t>
            </a:r>
            <a:r>
              <a:rPr lang="en-US" sz="1300" dirty="0" smtClean="0">
                <a:solidFill>
                  <a:srgbClr val="000000"/>
                </a:solidFill>
              </a:rPr>
              <a:t>.</a:t>
            </a:r>
            <a:endParaRPr lang="en-US" dirty="0" smtClean="0">
              <a:solidFill>
                <a:prstClr val="black"/>
              </a:solidFill>
            </a:endParaRPr>
          </a:p>
        </p:txBody>
      </p:sp>
      <p:sp>
        <p:nvSpPr>
          <p:cNvPr id="2709" name="Rectangle 23"/>
          <p:cNvSpPr>
            <a:spLocks noChangeArrowheads="1"/>
          </p:cNvSpPr>
          <p:nvPr/>
        </p:nvSpPr>
        <p:spPr bwMode="auto">
          <a:xfrm>
            <a:off x="649288" y="4046538"/>
            <a:ext cx="201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e.</a:t>
            </a:r>
            <a:endParaRPr lang="en-US" dirty="0" smtClean="0">
              <a:solidFill>
                <a:prstClr val="black"/>
              </a:solidFill>
            </a:endParaRPr>
          </a:p>
        </p:txBody>
      </p:sp>
      <p:sp>
        <p:nvSpPr>
          <p:cNvPr id="2710" name="Rectangle 24"/>
          <p:cNvSpPr>
            <a:spLocks noChangeArrowheads="1"/>
          </p:cNvSpPr>
          <p:nvPr/>
        </p:nvSpPr>
        <p:spPr bwMode="auto">
          <a:xfrm>
            <a:off x="890588" y="4046538"/>
            <a:ext cx="69494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 credit memorandum indicates that the bank collected </a:t>
            </a:r>
            <a:r>
              <a:rPr lang="en-US" sz="1300" b="1" dirty="0" smtClean="0">
                <a:solidFill>
                  <a:srgbClr val="FF0000"/>
                </a:solidFill>
              </a:rPr>
              <a:t>$500 </a:t>
            </a:r>
            <a:r>
              <a:rPr lang="en-US" sz="1300" dirty="0" smtClean="0">
                <a:solidFill>
                  <a:srgbClr val="000000"/>
                </a:solidFill>
              </a:rPr>
              <a:t>cash on a note receivable for the</a:t>
            </a:r>
            <a:endParaRPr lang="en-US" dirty="0" smtClean="0">
              <a:solidFill>
                <a:prstClr val="black"/>
              </a:solidFill>
            </a:endParaRPr>
          </a:p>
        </p:txBody>
      </p:sp>
      <p:sp>
        <p:nvSpPr>
          <p:cNvPr id="2711" name="Rectangle 25"/>
          <p:cNvSpPr>
            <a:spLocks noChangeArrowheads="1"/>
          </p:cNvSpPr>
          <p:nvPr/>
        </p:nvSpPr>
        <p:spPr bwMode="auto">
          <a:xfrm>
            <a:off x="890588" y="4252913"/>
            <a:ext cx="732315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company, deducted a </a:t>
            </a:r>
            <a:r>
              <a:rPr lang="en-US" sz="1300" b="1" dirty="0" smtClean="0">
                <a:solidFill>
                  <a:srgbClr val="FF0000"/>
                </a:solidFill>
              </a:rPr>
              <a:t>$30 </a:t>
            </a:r>
            <a:r>
              <a:rPr lang="en-US" sz="1300" dirty="0" smtClean="0">
                <a:solidFill>
                  <a:srgbClr val="000000"/>
                </a:solidFill>
              </a:rPr>
              <a:t>collection fee, and credited the balance to the company’s Cash account. </a:t>
            </a:r>
            <a:endParaRPr lang="en-US" dirty="0" smtClean="0">
              <a:solidFill>
                <a:prstClr val="black"/>
              </a:solidFill>
            </a:endParaRPr>
          </a:p>
        </p:txBody>
      </p:sp>
      <p:sp>
        <p:nvSpPr>
          <p:cNvPr id="256" name="Rectangle 26"/>
          <p:cNvSpPr>
            <a:spLocks noChangeArrowheads="1"/>
          </p:cNvSpPr>
          <p:nvPr/>
        </p:nvSpPr>
        <p:spPr bwMode="auto">
          <a:xfrm>
            <a:off x="890588" y="4459288"/>
            <a:ext cx="51641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Gucci had not recorded this transaction before receiving the statement.</a:t>
            </a:r>
            <a:endParaRPr lang="en-US" dirty="0" smtClean="0">
              <a:solidFill>
                <a:prstClr val="black"/>
              </a:solidFill>
            </a:endParaRPr>
          </a:p>
        </p:txBody>
      </p:sp>
      <p:sp>
        <p:nvSpPr>
          <p:cNvPr id="257" name="Rectangle 27"/>
          <p:cNvSpPr>
            <a:spLocks noChangeArrowheads="1"/>
          </p:cNvSpPr>
          <p:nvPr/>
        </p:nvSpPr>
        <p:spPr bwMode="auto">
          <a:xfrm>
            <a:off x="649288" y="46640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f.</a:t>
            </a:r>
            <a:endParaRPr lang="en-US" dirty="0" smtClean="0">
              <a:solidFill>
                <a:prstClr val="black"/>
              </a:solidFill>
            </a:endParaRPr>
          </a:p>
        </p:txBody>
      </p:sp>
      <p:sp>
        <p:nvSpPr>
          <p:cNvPr id="258" name="Rectangle 28"/>
          <p:cNvSpPr>
            <a:spLocks noChangeArrowheads="1"/>
          </p:cNvSpPr>
          <p:nvPr/>
        </p:nvSpPr>
        <p:spPr bwMode="auto">
          <a:xfrm>
            <a:off x="890588" y="4664075"/>
            <a:ext cx="7766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Two debit memoranda are enclosed with the statement and are unrecorded at the time of the reconciliation.</a:t>
            </a:r>
            <a:endParaRPr lang="en-US" dirty="0" smtClean="0">
              <a:solidFill>
                <a:prstClr val="black"/>
              </a:solidFill>
            </a:endParaRPr>
          </a:p>
        </p:txBody>
      </p:sp>
      <p:sp>
        <p:nvSpPr>
          <p:cNvPr id="259" name="Rectangle 29"/>
          <p:cNvSpPr>
            <a:spLocks noChangeArrowheads="1"/>
          </p:cNvSpPr>
          <p:nvPr/>
        </p:nvSpPr>
        <p:spPr bwMode="auto">
          <a:xfrm>
            <a:off x="890588" y="4870450"/>
            <a:ext cx="743357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One debit memorandum is for </a:t>
            </a:r>
            <a:r>
              <a:rPr lang="en-US" sz="1300" b="1" dirty="0" smtClean="0">
                <a:solidFill>
                  <a:srgbClr val="FF0000"/>
                </a:solidFill>
              </a:rPr>
              <a:t>$150 </a:t>
            </a:r>
            <a:r>
              <a:rPr lang="en-US" sz="1300" dirty="0" smtClean="0">
                <a:solidFill>
                  <a:srgbClr val="000000"/>
                </a:solidFill>
              </a:rPr>
              <a:t>and dealt with an NSF check for </a:t>
            </a:r>
            <a:r>
              <a:rPr lang="en-US" sz="1300" b="1" dirty="0" smtClean="0">
                <a:solidFill>
                  <a:srgbClr val="FF0000"/>
                </a:solidFill>
              </a:rPr>
              <a:t>$140 </a:t>
            </a:r>
            <a:r>
              <a:rPr lang="en-US" sz="1300" dirty="0" smtClean="0">
                <a:solidFill>
                  <a:srgbClr val="000000"/>
                </a:solidFill>
              </a:rPr>
              <a:t>received from a customer,</a:t>
            </a:r>
            <a:endParaRPr lang="en-US" dirty="0" smtClean="0">
              <a:solidFill>
                <a:prstClr val="black"/>
              </a:solidFill>
            </a:endParaRPr>
          </a:p>
        </p:txBody>
      </p:sp>
      <p:sp>
        <p:nvSpPr>
          <p:cNvPr id="262" name="Rectangle 30"/>
          <p:cNvSpPr>
            <a:spLocks noChangeArrowheads="1"/>
          </p:cNvSpPr>
          <p:nvPr/>
        </p:nvSpPr>
        <p:spPr bwMode="auto">
          <a:xfrm>
            <a:off x="890588" y="5076825"/>
            <a:ext cx="717542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Prada Inc., in payment of its account. The bank assessed a </a:t>
            </a:r>
            <a:r>
              <a:rPr lang="en-US" sz="1300" b="1" dirty="0" smtClean="0">
                <a:solidFill>
                  <a:srgbClr val="FF0000"/>
                </a:solidFill>
              </a:rPr>
              <a:t>$10 </a:t>
            </a:r>
            <a:r>
              <a:rPr lang="en-US" sz="1300" dirty="0" smtClean="0">
                <a:solidFill>
                  <a:srgbClr val="000000"/>
                </a:solidFill>
              </a:rPr>
              <a:t>fee for processing it. The second</a:t>
            </a:r>
            <a:endParaRPr lang="en-US" dirty="0" smtClean="0">
              <a:solidFill>
                <a:prstClr val="black"/>
              </a:solidFill>
            </a:endParaRPr>
          </a:p>
        </p:txBody>
      </p:sp>
      <p:sp>
        <p:nvSpPr>
          <p:cNvPr id="263" name="Rectangle 31"/>
          <p:cNvSpPr>
            <a:spLocks noChangeArrowheads="1"/>
          </p:cNvSpPr>
          <p:nvPr/>
        </p:nvSpPr>
        <p:spPr bwMode="auto">
          <a:xfrm>
            <a:off x="890588" y="5283200"/>
            <a:ext cx="718305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debit memorandum is a </a:t>
            </a:r>
            <a:r>
              <a:rPr lang="en-US" sz="1300" b="1" dirty="0" smtClean="0">
                <a:solidFill>
                  <a:srgbClr val="FF0000"/>
                </a:solidFill>
              </a:rPr>
              <a:t>$20 </a:t>
            </a:r>
            <a:r>
              <a:rPr lang="en-US" sz="1300" dirty="0" smtClean="0">
                <a:solidFill>
                  <a:srgbClr val="000000"/>
                </a:solidFill>
              </a:rPr>
              <a:t>charge for check printing. Gucci had not recorded these transactions</a:t>
            </a:r>
            <a:endParaRPr lang="en-US" dirty="0" smtClean="0">
              <a:solidFill>
                <a:prstClr val="black"/>
              </a:solidFill>
            </a:endParaRPr>
          </a:p>
        </p:txBody>
      </p:sp>
      <p:sp>
        <p:nvSpPr>
          <p:cNvPr id="264" name="Rectangle 32"/>
          <p:cNvSpPr>
            <a:spLocks noChangeArrowheads="1"/>
          </p:cNvSpPr>
          <p:nvPr/>
        </p:nvSpPr>
        <p:spPr bwMode="auto">
          <a:xfrm>
            <a:off x="890588" y="5489575"/>
            <a:ext cx="23002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before receiving the statement.</a:t>
            </a:r>
            <a:endParaRPr lang="en-US" dirty="0" smtClean="0">
              <a:solidFill>
                <a:prstClr val="black"/>
              </a:solidFill>
            </a:endParaRPr>
          </a:p>
        </p:txBody>
      </p:sp>
      <p:sp>
        <p:nvSpPr>
          <p:cNvPr id="265" name="Rectangle 33"/>
          <p:cNvSpPr>
            <a:spLocks noChangeArrowheads="1"/>
          </p:cNvSpPr>
          <p:nvPr/>
        </p:nvSpPr>
        <p:spPr bwMode="auto">
          <a:xfrm>
            <a:off x="890588" y="1376363"/>
            <a:ext cx="1816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Bank statement balance</a:t>
            </a:r>
            <a:endParaRPr lang="en-US" dirty="0" smtClean="0">
              <a:solidFill>
                <a:prstClr val="black"/>
              </a:solidFill>
            </a:endParaRPr>
          </a:p>
        </p:txBody>
      </p:sp>
      <p:sp>
        <p:nvSpPr>
          <p:cNvPr id="266" name="Rectangle 34"/>
          <p:cNvSpPr>
            <a:spLocks noChangeArrowheads="1"/>
          </p:cNvSpPr>
          <p:nvPr/>
        </p:nvSpPr>
        <p:spPr bwMode="auto">
          <a:xfrm>
            <a:off x="3503613" y="1376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$1,900</a:t>
            </a:r>
            <a:endParaRPr lang="en-US" dirty="0" smtClean="0">
              <a:solidFill>
                <a:prstClr val="black"/>
              </a:solidFill>
            </a:endParaRPr>
          </a:p>
        </p:txBody>
      </p:sp>
      <p:sp>
        <p:nvSpPr>
          <p:cNvPr id="267" name="Rectangle 35"/>
          <p:cNvSpPr>
            <a:spLocks noChangeArrowheads="1"/>
          </p:cNvSpPr>
          <p:nvPr/>
        </p:nvSpPr>
        <p:spPr bwMode="auto">
          <a:xfrm>
            <a:off x="4191000" y="1376363"/>
            <a:ext cx="10588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Book balance</a:t>
            </a:r>
            <a:endParaRPr lang="en-US" dirty="0" smtClean="0">
              <a:solidFill>
                <a:prstClr val="black"/>
              </a:solidFill>
            </a:endParaRPr>
          </a:p>
        </p:txBody>
      </p:sp>
      <p:sp>
        <p:nvSpPr>
          <p:cNvPr id="268" name="Rectangle 36"/>
          <p:cNvSpPr>
            <a:spLocks noChangeArrowheads="1"/>
          </p:cNvSpPr>
          <p:nvPr/>
        </p:nvSpPr>
        <p:spPr bwMode="auto">
          <a:xfrm>
            <a:off x="7285038" y="1376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$1,610</a:t>
            </a:r>
            <a:endParaRPr lang="en-US" dirty="0" smtClean="0">
              <a:solidFill>
                <a:prstClr val="black"/>
              </a:solidFill>
            </a:endParaRPr>
          </a:p>
        </p:txBody>
      </p:sp>
      <p:sp>
        <p:nvSpPr>
          <p:cNvPr id="269" name="Rectangle 37"/>
          <p:cNvSpPr>
            <a:spLocks noChangeArrowheads="1"/>
          </p:cNvSpPr>
          <p:nvPr/>
        </p:nvSpPr>
        <p:spPr bwMode="auto">
          <a:xfrm>
            <a:off x="890588" y="158273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Add:</a:t>
            </a:r>
            <a:endParaRPr lang="en-US" dirty="0" smtClean="0">
              <a:solidFill>
                <a:prstClr val="black"/>
              </a:solidFill>
            </a:endParaRPr>
          </a:p>
        </p:txBody>
      </p:sp>
      <p:sp>
        <p:nvSpPr>
          <p:cNvPr id="276" name="Rectangle 38"/>
          <p:cNvSpPr>
            <a:spLocks noChangeArrowheads="1"/>
          </p:cNvSpPr>
          <p:nvPr/>
        </p:nvSpPr>
        <p:spPr bwMode="auto">
          <a:xfrm>
            <a:off x="4191000" y="158273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Add:</a:t>
            </a:r>
            <a:endParaRPr lang="en-US" dirty="0" smtClean="0">
              <a:solidFill>
                <a:prstClr val="black"/>
              </a:solidFill>
            </a:endParaRPr>
          </a:p>
        </p:txBody>
      </p:sp>
      <p:sp>
        <p:nvSpPr>
          <p:cNvPr id="277" name="Rectangle 39"/>
          <p:cNvSpPr>
            <a:spLocks noChangeArrowheads="1"/>
          </p:cNvSpPr>
          <p:nvPr/>
        </p:nvSpPr>
        <p:spPr bwMode="auto">
          <a:xfrm>
            <a:off x="1071563" y="1787525"/>
            <a:ext cx="1816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Deposit of December 31</a:t>
            </a:r>
            <a:endParaRPr lang="en-US" dirty="0" smtClean="0">
              <a:solidFill>
                <a:prstClr val="black"/>
              </a:solidFill>
            </a:endParaRPr>
          </a:p>
        </p:txBody>
      </p:sp>
      <p:sp>
        <p:nvSpPr>
          <p:cNvPr id="278" name="Rectangle 40"/>
          <p:cNvSpPr>
            <a:spLocks noChangeArrowheads="1"/>
          </p:cNvSpPr>
          <p:nvPr/>
        </p:nvSpPr>
        <p:spPr bwMode="auto">
          <a:xfrm>
            <a:off x="3724275" y="17875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800</a:t>
            </a:r>
            <a:endParaRPr lang="en-US" dirty="0" smtClean="0">
              <a:solidFill>
                <a:prstClr val="black"/>
              </a:solidFill>
            </a:endParaRPr>
          </a:p>
        </p:txBody>
      </p:sp>
      <p:sp>
        <p:nvSpPr>
          <p:cNvPr id="279" name="Rectangle 41"/>
          <p:cNvSpPr>
            <a:spLocks noChangeArrowheads="1"/>
          </p:cNvSpPr>
          <p:nvPr/>
        </p:nvSpPr>
        <p:spPr bwMode="auto">
          <a:xfrm>
            <a:off x="4373563" y="1787525"/>
            <a:ext cx="1190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Error (Ck 6267)</a:t>
            </a:r>
            <a:endParaRPr lang="en-US" dirty="0" smtClean="0">
              <a:solidFill>
                <a:prstClr val="black"/>
              </a:solidFill>
            </a:endParaRPr>
          </a:p>
        </p:txBody>
      </p:sp>
      <p:sp>
        <p:nvSpPr>
          <p:cNvPr id="280" name="Rectangle 42"/>
          <p:cNvSpPr>
            <a:spLocks noChangeArrowheads="1"/>
          </p:cNvSpPr>
          <p:nvPr/>
        </p:nvSpPr>
        <p:spPr bwMode="auto">
          <a:xfrm>
            <a:off x="6654800" y="178752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$90</a:t>
            </a:r>
            <a:endParaRPr lang="en-US" dirty="0" smtClean="0">
              <a:solidFill>
                <a:prstClr val="black"/>
              </a:solidFill>
            </a:endParaRPr>
          </a:p>
        </p:txBody>
      </p:sp>
      <p:sp>
        <p:nvSpPr>
          <p:cNvPr id="281" name="Rectangle 43"/>
          <p:cNvSpPr>
            <a:spLocks noChangeArrowheads="1"/>
          </p:cNvSpPr>
          <p:nvPr/>
        </p:nvSpPr>
        <p:spPr bwMode="auto">
          <a:xfrm>
            <a:off x="3594100" y="19939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2,700</a:t>
            </a:r>
            <a:endParaRPr lang="en-US" dirty="0" smtClean="0">
              <a:solidFill>
                <a:prstClr val="black"/>
              </a:solidFill>
            </a:endParaRPr>
          </a:p>
        </p:txBody>
      </p:sp>
      <p:sp>
        <p:nvSpPr>
          <p:cNvPr id="282" name="Rectangle 44"/>
          <p:cNvSpPr>
            <a:spLocks noChangeArrowheads="1"/>
          </p:cNvSpPr>
          <p:nvPr/>
        </p:nvSpPr>
        <p:spPr bwMode="auto">
          <a:xfrm>
            <a:off x="4373563" y="1993900"/>
            <a:ext cx="2209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Proceeds of note less $30 fee</a:t>
            </a:r>
            <a:endParaRPr lang="en-US" dirty="0" smtClean="0">
              <a:solidFill>
                <a:prstClr val="black"/>
              </a:solidFill>
            </a:endParaRPr>
          </a:p>
        </p:txBody>
      </p:sp>
      <p:sp>
        <p:nvSpPr>
          <p:cNvPr id="283" name="Rectangle 45"/>
          <p:cNvSpPr>
            <a:spLocks noChangeArrowheads="1"/>
          </p:cNvSpPr>
          <p:nvPr/>
        </p:nvSpPr>
        <p:spPr bwMode="auto">
          <a:xfrm>
            <a:off x="6667500" y="19939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470</a:t>
            </a:r>
            <a:endParaRPr lang="en-US" dirty="0" smtClean="0">
              <a:solidFill>
                <a:prstClr val="black"/>
              </a:solidFill>
            </a:endParaRPr>
          </a:p>
        </p:txBody>
      </p:sp>
      <p:sp>
        <p:nvSpPr>
          <p:cNvPr id="284" name="Rectangle 46"/>
          <p:cNvSpPr>
            <a:spLocks noChangeArrowheads="1"/>
          </p:cNvSpPr>
          <p:nvPr/>
        </p:nvSpPr>
        <p:spPr bwMode="auto">
          <a:xfrm>
            <a:off x="7507288" y="19939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560</a:t>
            </a:r>
            <a:endParaRPr lang="en-US" dirty="0" smtClean="0">
              <a:solidFill>
                <a:prstClr val="black"/>
              </a:solidFill>
            </a:endParaRPr>
          </a:p>
        </p:txBody>
      </p:sp>
      <p:sp>
        <p:nvSpPr>
          <p:cNvPr id="285" name="Rectangle 47"/>
          <p:cNvSpPr>
            <a:spLocks noChangeArrowheads="1"/>
          </p:cNvSpPr>
          <p:nvPr/>
        </p:nvSpPr>
        <p:spPr bwMode="auto">
          <a:xfrm>
            <a:off x="890588" y="22002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Deduct:</a:t>
            </a:r>
            <a:endParaRPr lang="en-US" dirty="0" smtClean="0">
              <a:solidFill>
                <a:prstClr val="black"/>
              </a:solidFill>
            </a:endParaRPr>
          </a:p>
        </p:txBody>
      </p:sp>
      <p:sp>
        <p:nvSpPr>
          <p:cNvPr id="286" name="Rectangle 48"/>
          <p:cNvSpPr>
            <a:spLocks noChangeArrowheads="1"/>
          </p:cNvSpPr>
          <p:nvPr/>
        </p:nvSpPr>
        <p:spPr bwMode="auto">
          <a:xfrm>
            <a:off x="7375525" y="22002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2,170</a:t>
            </a:r>
            <a:endParaRPr lang="en-US" dirty="0" smtClean="0">
              <a:solidFill>
                <a:prstClr val="black"/>
              </a:solidFill>
            </a:endParaRPr>
          </a:p>
        </p:txBody>
      </p:sp>
      <p:sp>
        <p:nvSpPr>
          <p:cNvPr id="287" name="Rectangle 49"/>
          <p:cNvSpPr>
            <a:spLocks noChangeArrowheads="1"/>
          </p:cNvSpPr>
          <p:nvPr/>
        </p:nvSpPr>
        <p:spPr bwMode="auto">
          <a:xfrm>
            <a:off x="1071563" y="2406650"/>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Checks No.</a:t>
            </a:r>
            <a:endParaRPr lang="en-US" dirty="0" smtClean="0">
              <a:solidFill>
                <a:prstClr val="black"/>
              </a:solidFill>
            </a:endParaRPr>
          </a:p>
        </p:txBody>
      </p:sp>
      <p:sp>
        <p:nvSpPr>
          <p:cNvPr id="64" name="Rectangle 50"/>
          <p:cNvSpPr>
            <a:spLocks noChangeArrowheads="1"/>
          </p:cNvSpPr>
          <p:nvPr/>
        </p:nvSpPr>
        <p:spPr bwMode="auto">
          <a:xfrm>
            <a:off x="2171700" y="2406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6273</a:t>
            </a:r>
            <a:endParaRPr lang="en-US" dirty="0" smtClean="0">
              <a:solidFill>
                <a:prstClr val="black"/>
              </a:solidFill>
            </a:endParaRPr>
          </a:p>
        </p:txBody>
      </p:sp>
      <p:sp>
        <p:nvSpPr>
          <p:cNvPr id="65" name="Rectangle 51"/>
          <p:cNvSpPr>
            <a:spLocks noChangeArrowheads="1"/>
          </p:cNvSpPr>
          <p:nvPr/>
        </p:nvSpPr>
        <p:spPr bwMode="auto">
          <a:xfrm>
            <a:off x="2878138" y="2406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$400</a:t>
            </a:r>
            <a:endParaRPr lang="en-US" dirty="0" smtClean="0">
              <a:solidFill>
                <a:prstClr val="black"/>
              </a:solidFill>
            </a:endParaRPr>
          </a:p>
        </p:txBody>
      </p:sp>
      <p:sp>
        <p:nvSpPr>
          <p:cNvPr id="66" name="Rectangle 52"/>
          <p:cNvSpPr>
            <a:spLocks noChangeArrowheads="1"/>
          </p:cNvSpPr>
          <p:nvPr/>
        </p:nvSpPr>
        <p:spPr bwMode="auto">
          <a:xfrm>
            <a:off x="4191000" y="24066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Deduct:</a:t>
            </a:r>
            <a:endParaRPr lang="en-US" dirty="0" smtClean="0">
              <a:solidFill>
                <a:prstClr val="black"/>
              </a:solidFill>
            </a:endParaRPr>
          </a:p>
        </p:txBody>
      </p:sp>
      <p:sp>
        <p:nvSpPr>
          <p:cNvPr id="68" name="Rectangle 53"/>
          <p:cNvSpPr>
            <a:spLocks noChangeArrowheads="1"/>
          </p:cNvSpPr>
          <p:nvPr/>
        </p:nvSpPr>
        <p:spPr bwMode="auto">
          <a:xfrm>
            <a:off x="2171700" y="2613025"/>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6282</a:t>
            </a:r>
            <a:endParaRPr lang="en-US" dirty="0" smtClean="0">
              <a:solidFill>
                <a:prstClr val="black"/>
              </a:solidFill>
            </a:endParaRPr>
          </a:p>
        </p:txBody>
      </p:sp>
      <p:sp>
        <p:nvSpPr>
          <p:cNvPr id="69" name="Rectangle 54"/>
          <p:cNvSpPr>
            <a:spLocks noChangeArrowheads="1"/>
          </p:cNvSpPr>
          <p:nvPr/>
        </p:nvSpPr>
        <p:spPr bwMode="auto">
          <a:xfrm>
            <a:off x="2968625" y="261302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100</a:t>
            </a:r>
            <a:endParaRPr lang="en-US" dirty="0" smtClean="0">
              <a:solidFill>
                <a:prstClr val="black"/>
              </a:solidFill>
            </a:endParaRPr>
          </a:p>
        </p:txBody>
      </p:sp>
      <p:sp>
        <p:nvSpPr>
          <p:cNvPr id="70" name="Rectangle 55"/>
          <p:cNvSpPr>
            <a:spLocks noChangeArrowheads="1"/>
          </p:cNvSpPr>
          <p:nvPr/>
        </p:nvSpPr>
        <p:spPr bwMode="auto">
          <a:xfrm>
            <a:off x="4373563" y="2613025"/>
            <a:ext cx="866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NSF check</a:t>
            </a:r>
            <a:endParaRPr lang="en-US" dirty="0" smtClean="0">
              <a:solidFill>
                <a:prstClr val="black"/>
              </a:solidFill>
            </a:endParaRPr>
          </a:p>
        </p:txBody>
      </p:sp>
      <p:sp>
        <p:nvSpPr>
          <p:cNvPr id="71" name="Rectangle 56"/>
          <p:cNvSpPr>
            <a:spLocks noChangeArrowheads="1"/>
          </p:cNvSpPr>
          <p:nvPr/>
        </p:nvSpPr>
        <p:spPr bwMode="auto">
          <a:xfrm>
            <a:off x="6577013" y="2613025"/>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$150</a:t>
            </a:r>
            <a:endParaRPr lang="en-US" dirty="0" smtClean="0">
              <a:solidFill>
                <a:prstClr val="black"/>
              </a:solidFill>
            </a:endParaRPr>
          </a:p>
        </p:txBody>
      </p:sp>
      <p:sp>
        <p:nvSpPr>
          <p:cNvPr id="72" name="Rectangle 57"/>
          <p:cNvSpPr>
            <a:spLocks noChangeArrowheads="1"/>
          </p:cNvSpPr>
          <p:nvPr/>
        </p:nvSpPr>
        <p:spPr bwMode="auto">
          <a:xfrm>
            <a:off x="2171700" y="2817813"/>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6242</a:t>
            </a:r>
            <a:endParaRPr lang="en-US" dirty="0" smtClean="0">
              <a:solidFill>
                <a:prstClr val="black"/>
              </a:solidFill>
            </a:endParaRPr>
          </a:p>
        </p:txBody>
      </p:sp>
      <p:sp>
        <p:nvSpPr>
          <p:cNvPr id="73" name="Rectangle 58"/>
          <p:cNvSpPr>
            <a:spLocks noChangeArrowheads="1"/>
          </p:cNvSpPr>
          <p:nvPr/>
        </p:nvSpPr>
        <p:spPr bwMode="auto">
          <a:xfrm>
            <a:off x="2968625" y="2817813"/>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rPr>
              <a:t>2</a:t>
            </a:r>
            <a:r>
              <a:rPr lang="en-US" sz="1300" dirty="0" smtClean="0">
                <a:solidFill>
                  <a:srgbClr val="000000"/>
                </a:solidFill>
              </a:rPr>
              <a:t>00</a:t>
            </a:r>
            <a:endParaRPr lang="en-US" dirty="0" smtClean="0">
              <a:solidFill>
                <a:prstClr val="black"/>
              </a:solidFill>
            </a:endParaRPr>
          </a:p>
        </p:txBody>
      </p:sp>
      <p:sp>
        <p:nvSpPr>
          <p:cNvPr id="74" name="Rectangle 59"/>
          <p:cNvSpPr>
            <a:spLocks noChangeArrowheads="1"/>
          </p:cNvSpPr>
          <p:nvPr/>
        </p:nvSpPr>
        <p:spPr bwMode="auto">
          <a:xfrm>
            <a:off x="3724275" y="28178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700</a:t>
            </a:r>
            <a:endParaRPr lang="en-US" dirty="0" smtClean="0">
              <a:solidFill>
                <a:prstClr val="black"/>
              </a:solidFill>
            </a:endParaRPr>
          </a:p>
        </p:txBody>
      </p:sp>
      <p:sp>
        <p:nvSpPr>
          <p:cNvPr id="75" name="Rectangle 60"/>
          <p:cNvSpPr>
            <a:spLocks noChangeArrowheads="1"/>
          </p:cNvSpPr>
          <p:nvPr/>
        </p:nvSpPr>
        <p:spPr bwMode="auto">
          <a:xfrm>
            <a:off x="4373563" y="2817813"/>
            <a:ext cx="887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Printing fee</a:t>
            </a:r>
            <a:endParaRPr lang="en-US" dirty="0" smtClean="0">
              <a:solidFill>
                <a:prstClr val="black"/>
              </a:solidFill>
            </a:endParaRPr>
          </a:p>
        </p:txBody>
      </p:sp>
      <p:sp>
        <p:nvSpPr>
          <p:cNvPr id="76" name="Rectangle 61"/>
          <p:cNvSpPr>
            <a:spLocks noChangeArrowheads="1"/>
          </p:cNvSpPr>
          <p:nvPr/>
        </p:nvSpPr>
        <p:spPr bwMode="auto">
          <a:xfrm>
            <a:off x="6757988" y="281781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20</a:t>
            </a:r>
            <a:endParaRPr lang="en-US" dirty="0" smtClean="0">
              <a:solidFill>
                <a:prstClr val="black"/>
              </a:solidFill>
            </a:endParaRPr>
          </a:p>
        </p:txBody>
      </p:sp>
      <p:sp>
        <p:nvSpPr>
          <p:cNvPr id="77" name="Rectangle 62"/>
          <p:cNvSpPr>
            <a:spLocks noChangeArrowheads="1"/>
          </p:cNvSpPr>
          <p:nvPr/>
        </p:nvSpPr>
        <p:spPr bwMode="auto">
          <a:xfrm>
            <a:off x="7507288" y="28178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170</a:t>
            </a:r>
            <a:endParaRPr lang="en-US" dirty="0" smtClean="0">
              <a:solidFill>
                <a:prstClr val="black"/>
              </a:solidFill>
            </a:endParaRPr>
          </a:p>
        </p:txBody>
      </p:sp>
      <p:sp>
        <p:nvSpPr>
          <p:cNvPr id="78" name="Rectangle 63"/>
          <p:cNvSpPr>
            <a:spLocks noChangeArrowheads="1"/>
          </p:cNvSpPr>
          <p:nvPr/>
        </p:nvSpPr>
        <p:spPr bwMode="auto">
          <a:xfrm>
            <a:off x="890588" y="30241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Adjusted bank balance</a:t>
            </a:r>
            <a:endParaRPr lang="en-US" dirty="0" smtClean="0">
              <a:solidFill>
                <a:prstClr val="black"/>
              </a:solidFill>
            </a:endParaRPr>
          </a:p>
        </p:txBody>
      </p:sp>
      <p:sp>
        <p:nvSpPr>
          <p:cNvPr id="79" name="Rectangle 64"/>
          <p:cNvSpPr>
            <a:spLocks noChangeArrowheads="1"/>
          </p:cNvSpPr>
          <p:nvPr/>
        </p:nvSpPr>
        <p:spPr bwMode="auto">
          <a:xfrm>
            <a:off x="3503613" y="30241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$2,000</a:t>
            </a:r>
            <a:endParaRPr lang="en-US" dirty="0" smtClean="0">
              <a:solidFill>
                <a:prstClr val="black"/>
              </a:solidFill>
            </a:endParaRPr>
          </a:p>
        </p:txBody>
      </p:sp>
      <p:sp>
        <p:nvSpPr>
          <p:cNvPr id="80" name="Rectangle 65"/>
          <p:cNvSpPr>
            <a:spLocks noChangeArrowheads="1"/>
          </p:cNvSpPr>
          <p:nvPr/>
        </p:nvSpPr>
        <p:spPr bwMode="auto">
          <a:xfrm>
            <a:off x="4191000" y="30241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Adjusted book balance</a:t>
            </a:r>
            <a:endParaRPr lang="en-US" dirty="0" smtClean="0">
              <a:solidFill>
                <a:prstClr val="black"/>
              </a:solidFill>
            </a:endParaRPr>
          </a:p>
        </p:txBody>
      </p:sp>
      <p:sp>
        <p:nvSpPr>
          <p:cNvPr id="81" name="Rectangle 66"/>
          <p:cNvSpPr>
            <a:spLocks noChangeArrowheads="1"/>
          </p:cNvSpPr>
          <p:nvPr/>
        </p:nvSpPr>
        <p:spPr bwMode="auto">
          <a:xfrm>
            <a:off x="7285038" y="30241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$2,000</a:t>
            </a:r>
            <a:endParaRPr lang="en-US" dirty="0" smtClean="0">
              <a:solidFill>
                <a:prstClr val="black"/>
              </a:solidFill>
            </a:endParaRPr>
          </a:p>
        </p:txBody>
      </p:sp>
      <p:sp>
        <p:nvSpPr>
          <p:cNvPr id="82" name="Rectangle 67"/>
          <p:cNvSpPr>
            <a:spLocks noChangeArrowheads="1"/>
          </p:cNvSpPr>
          <p:nvPr/>
        </p:nvSpPr>
        <p:spPr bwMode="auto">
          <a:xfrm>
            <a:off x="4138613" y="717550"/>
            <a:ext cx="534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Gucci</a:t>
            </a:r>
            <a:endParaRPr lang="en-US" dirty="0" smtClean="0">
              <a:solidFill>
                <a:prstClr val="black"/>
              </a:solidFill>
            </a:endParaRPr>
          </a:p>
        </p:txBody>
      </p:sp>
      <p:sp>
        <p:nvSpPr>
          <p:cNvPr id="83" name="Rectangle 68"/>
          <p:cNvSpPr>
            <a:spLocks noChangeArrowheads="1"/>
          </p:cNvSpPr>
          <p:nvPr/>
        </p:nvSpPr>
        <p:spPr bwMode="auto">
          <a:xfrm>
            <a:off x="3594100" y="933450"/>
            <a:ext cx="1624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Bank Reconciliation</a:t>
            </a:r>
            <a:endParaRPr lang="en-US" dirty="0" smtClean="0">
              <a:solidFill>
                <a:prstClr val="black"/>
              </a:solidFill>
            </a:endParaRPr>
          </a:p>
        </p:txBody>
      </p:sp>
      <p:sp>
        <p:nvSpPr>
          <p:cNvPr id="84" name="Rectangle 69"/>
          <p:cNvSpPr>
            <a:spLocks noChangeArrowheads="1"/>
          </p:cNvSpPr>
          <p:nvPr/>
        </p:nvSpPr>
        <p:spPr bwMode="auto">
          <a:xfrm>
            <a:off x="3856038" y="1149350"/>
            <a:ext cx="108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December 31</a:t>
            </a:r>
            <a:endParaRPr lang="en-US" dirty="0" smtClean="0">
              <a:solidFill>
                <a:prstClr val="black"/>
              </a:solidFill>
            </a:endParaRPr>
          </a:p>
        </p:txBody>
      </p:sp>
      <p:sp>
        <p:nvSpPr>
          <p:cNvPr id="85" name="Line 70"/>
          <p:cNvSpPr>
            <a:spLocks noChangeShapeType="1"/>
          </p:cNvSpPr>
          <p:nvPr/>
        </p:nvSpPr>
        <p:spPr bwMode="auto">
          <a:xfrm>
            <a:off x="3321050" y="3003550"/>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86" name="Rectangle 71"/>
          <p:cNvSpPr>
            <a:spLocks noChangeArrowheads="1"/>
          </p:cNvSpPr>
          <p:nvPr/>
        </p:nvSpPr>
        <p:spPr bwMode="auto">
          <a:xfrm>
            <a:off x="3321050" y="3003550"/>
            <a:ext cx="7667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7" name="Line 72"/>
          <p:cNvSpPr>
            <a:spLocks noChangeShapeType="1"/>
          </p:cNvSpPr>
          <p:nvPr/>
        </p:nvSpPr>
        <p:spPr bwMode="auto">
          <a:xfrm>
            <a:off x="3321050" y="3209925"/>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88" name="Rectangle 73"/>
          <p:cNvSpPr>
            <a:spLocks noChangeArrowheads="1"/>
          </p:cNvSpPr>
          <p:nvPr/>
        </p:nvSpPr>
        <p:spPr bwMode="auto">
          <a:xfrm>
            <a:off x="3321050" y="3209925"/>
            <a:ext cx="7667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9" name="Line 74"/>
          <p:cNvSpPr>
            <a:spLocks noChangeShapeType="1"/>
          </p:cNvSpPr>
          <p:nvPr/>
        </p:nvSpPr>
        <p:spPr bwMode="auto">
          <a:xfrm>
            <a:off x="3321050" y="3230563"/>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90" name="Rectangle 75"/>
          <p:cNvSpPr>
            <a:spLocks noChangeArrowheads="1"/>
          </p:cNvSpPr>
          <p:nvPr/>
        </p:nvSpPr>
        <p:spPr bwMode="auto">
          <a:xfrm>
            <a:off x="3321050" y="3230563"/>
            <a:ext cx="7667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1" name="Rectangle 76"/>
          <p:cNvSpPr>
            <a:spLocks noChangeArrowheads="1"/>
          </p:cNvSpPr>
          <p:nvPr/>
        </p:nvSpPr>
        <p:spPr bwMode="auto">
          <a:xfrm>
            <a:off x="839788" y="685800"/>
            <a:ext cx="20637" cy="679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2" name="Rectangle 77"/>
          <p:cNvSpPr>
            <a:spLocks noChangeArrowheads="1"/>
          </p:cNvSpPr>
          <p:nvPr/>
        </p:nvSpPr>
        <p:spPr bwMode="auto">
          <a:xfrm>
            <a:off x="7850188" y="706438"/>
            <a:ext cx="19050" cy="658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3" name="Rectangle 78"/>
          <p:cNvSpPr>
            <a:spLocks noChangeArrowheads="1"/>
          </p:cNvSpPr>
          <p:nvPr/>
        </p:nvSpPr>
        <p:spPr bwMode="auto">
          <a:xfrm>
            <a:off x="860425" y="685800"/>
            <a:ext cx="70088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4" name="Rectangle 79"/>
          <p:cNvSpPr>
            <a:spLocks noChangeArrowheads="1"/>
          </p:cNvSpPr>
          <p:nvPr/>
        </p:nvSpPr>
        <p:spPr bwMode="auto">
          <a:xfrm>
            <a:off x="860425" y="1344613"/>
            <a:ext cx="70088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5" name="Line 80"/>
          <p:cNvSpPr>
            <a:spLocks noChangeShapeType="1"/>
          </p:cNvSpPr>
          <p:nvPr/>
        </p:nvSpPr>
        <p:spPr bwMode="auto">
          <a:xfrm>
            <a:off x="3321050" y="1973263"/>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0" name="Rectangle 81"/>
          <p:cNvSpPr>
            <a:spLocks noChangeArrowheads="1"/>
          </p:cNvSpPr>
          <p:nvPr/>
        </p:nvSpPr>
        <p:spPr bwMode="auto">
          <a:xfrm>
            <a:off x="3321050" y="1973263"/>
            <a:ext cx="76676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1" name="Line 82"/>
          <p:cNvSpPr>
            <a:spLocks noChangeShapeType="1"/>
          </p:cNvSpPr>
          <p:nvPr/>
        </p:nvSpPr>
        <p:spPr bwMode="auto">
          <a:xfrm>
            <a:off x="7104063" y="2179638"/>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2" name="Rectangle 83"/>
          <p:cNvSpPr>
            <a:spLocks noChangeArrowheads="1"/>
          </p:cNvSpPr>
          <p:nvPr/>
        </p:nvSpPr>
        <p:spPr bwMode="auto">
          <a:xfrm>
            <a:off x="7104063" y="2179638"/>
            <a:ext cx="7651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3" name="Line 84"/>
          <p:cNvSpPr>
            <a:spLocks noChangeShapeType="1"/>
          </p:cNvSpPr>
          <p:nvPr/>
        </p:nvSpPr>
        <p:spPr bwMode="auto">
          <a:xfrm>
            <a:off x="7104063" y="3003550"/>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4" name="Rectangle 85"/>
          <p:cNvSpPr>
            <a:spLocks noChangeArrowheads="1"/>
          </p:cNvSpPr>
          <p:nvPr/>
        </p:nvSpPr>
        <p:spPr bwMode="auto">
          <a:xfrm>
            <a:off x="7104063" y="3003550"/>
            <a:ext cx="7651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5" name="Line 86"/>
          <p:cNvSpPr>
            <a:spLocks noChangeShapeType="1"/>
          </p:cNvSpPr>
          <p:nvPr/>
        </p:nvSpPr>
        <p:spPr bwMode="auto">
          <a:xfrm>
            <a:off x="7104063" y="3209925"/>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6" name="Rectangle 87"/>
          <p:cNvSpPr>
            <a:spLocks noChangeArrowheads="1"/>
          </p:cNvSpPr>
          <p:nvPr/>
        </p:nvSpPr>
        <p:spPr bwMode="auto">
          <a:xfrm>
            <a:off x="7104063" y="3209925"/>
            <a:ext cx="765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7" name="Line 88"/>
          <p:cNvSpPr>
            <a:spLocks noChangeShapeType="1"/>
          </p:cNvSpPr>
          <p:nvPr/>
        </p:nvSpPr>
        <p:spPr bwMode="auto">
          <a:xfrm>
            <a:off x="7104063" y="3230563"/>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28" name="Rectangle 89"/>
          <p:cNvSpPr>
            <a:spLocks noChangeArrowheads="1"/>
          </p:cNvSpPr>
          <p:nvPr/>
        </p:nvSpPr>
        <p:spPr bwMode="auto">
          <a:xfrm>
            <a:off x="7104063" y="3230563"/>
            <a:ext cx="765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prstClr val="white"/>
                </a:solidFill>
                <a:latin typeface="Times New Roman" pitchFamily="18" charset="0"/>
              </a:rPr>
              <a:t>P3</a:t>
            </a:r>
          </a:p>
        </p:txBody>
      </p:sp>
      <p:sp>
        <p:nvSpPr>
          <p:cNvPr id="97" name="Slide Number Placeholder 96"/>
          <p:cNvSpPr>
            <a:spLocks noGrp="1"/>
          </p:cNvSpPr>
          <p:nvPr>
            <p:ph type="sldNum" sz="quarter" idx="12"/>
          </p:nvPr>
        </p:nvSpPr>
        <p:spPr/>
        <p:txBody>
          <a:bodyPr/>
          <a:lstStyle/>
          <a:p>
            <a:pPr>
              <a:defRPr/>
            </a:pPr>
            <a:fld id="{6F2D2887-BF54-46C2-A18E-49EE70CECC37}" type="slidenum">
              <a:rPr lang="en-US" smtClean="0"/>
              <a:pPr>
                <a:defRPr/>
              </a:pPr>
              <a:t>9</a:t>
            </a:fld>
            <a:endParaRPr lang="en-US" dirty="0"/>
          </a:p>
        </p:txBody>
      </p:sp>
    </p:spTree>
    <p:extLst>
      <p:ext uri="{BB962C8B-B14F-4D97-AF65-F5344CB8AC3E}">
        <p14:creationId xmlns:p14="http://schemas.microsoft.com/office/powerpoint/2010/main" val="175619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
                                        <p:tgtEl>
                                          <p:spTgt spid="2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500"/>
                                        <p:tgtEl>
                                          <p:spTgt spid="2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2"/>
                                        </p:tgtEl>
                                        <p:attrNameLst>
                                          <p:attrName>style.visibility</p:attrName>
                                        </p:attrNameLst>
                                      </p:cBhvr>
                                      <p:to>
                                        <p:strVal val="visible"/>
                                      </p:to>
                                    </p:set>
                                    <p:animEffect transition="in" filter="fade">
                                      <p:cBhvr>
                                        <p:cTn id="15" dur="500"/>
                                        <p:tgtEl>
                                          <p:spTgt spid="28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3"/>
                                        </p:tgtEl>
                                        <p:attrNameLst>
                                          <p:attrName>style.visibility</p:attrName>
                                        </p:attrNameLst>
                                      </p:cBhvr>
                                      <p:to>
                                        <p:strVal val="visible"/>
                                      </p:to>
                                    </p:set>
                                    <p:animEffect transition="in" filter="fade">
                                      <p:cBhvr>
                                        <p:cTn id="18" dur="500"/>
                                        <p:tgtEl>
                                          <p:spTgt spid="28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1"/>
                                        </p:tgtEl>
                                        <p:attrNameLst>
                                          <p:attrName>style.visibility</p:attrName>
                                        </p:attrNameLst>
                                      </p:cBhvr>
                                      <p:to>
                                        <p:strVal val="visible"/>
                                      </p:to>
                                    </p:set>
                                    <p:animEffect transition="in" filter="fade">
                                      <p:cBhvr>
                                        <p:cTn id="35" dur="500"/>
                                        <p:tgtEl>
                                          <p:spTgt spid="281"/>
                                        </p:tgtEl>
                                      </p:cBhvr>
                                    </p:animEffect>
                                  </p:childTnLst>
                                </p:cTn>
                              </p:par>
                              <p:par>
                                <p:cTn id="36" presetID="10" presetClass="entr" presetSubtype="0" fill="hold" nodeType="with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20"/>
                                        </p:tgtEl>
                                        <p:attrNameLst>
                                          <p:attrName>style.visibility</p:attrName>
                                        </p:attrNameLst>
                                      </p:cBhvr>
                                      <p:to>
                                        <p:strVal val="visible"/>
                                      </p:to>
                                    </p:set>
                                    <p:animEffect transition="in" filter="fade">
                                      <p:cBhvr>
                                        <p:cTn id="41" dur="500"/>
                                        <p:tgtEl>
                                          <p:spTgt spid="27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par>
                                <p:cTn id="50" presetID="10" presetClass="entr" presetSubtype="0"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4"/>
                                        </p:tgtEl>
                                        <p:attrNameLst>
                                          <p:attrName>style.visibility</p:attrName>
                                        </p:attrNameLst>
                                      </p:cBhvr>
                                      <p:to>
                                        <p:strVal val="visible"/>
                                      </p:to>
                                    </p:set>
                                    <p:animEffect transition="in" filter="fade">
                                      <p:cBhvr>
                                        <p:cTn id="60" dur="500"/>
                                        <p:tgtEl>
                                          <p:spTgt spid="28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6"/>
                                        </p:tgtEl>
                                        <p:attrNameLst>
                                          <p:attrName>style.visibility</p:attrName>
                                        </p:attrNameLst>
                                      </p:cBhvr>
                                      <p:to>
                                        <p:strVal val="visible"/>
                                      </p:to>
                                    </p:set>
                                    <p:animEffect transition="in" filter="fade">
                                      <p:cBhvr>
                                        <p:cTn id="63" dur="500"/>
                                        <p:tgtEl>
                                          <p:spTgt spid="286"/>
                                        </p:tgtEl>
                                      </p:cBhvr>
                                    </p:animEffect>
                                  </p:childTnLst>
                                </p:cTn>
                              </p:par>
                              <p:par>
                                <p:cTn id="64" presetID="10" presetClass="entr" presetSubtype="0" fill="hold" nodeType="withEffect">
                                  <p:stCondLst>
                                    <p:cond delay="0"/>
                                  </p:stCondLst>
                                  <p:childTnLst>
                                    <p:set>
                                      <p:cBhvr>
                                        <p:cTn id="65" dur="1" fill="hold">
                                          <p:stCondLst>
                                            <p:cond delay="0"/>
                                          </p:stCondLst>
                                        </p:cTn>
                                        <p:tgtEl>
                                          <p:spTgt spid="2721"/>
                                        </p:tgtEl>
                                        <p:attrNameLst>
                                          <p:attrName>style.visibility</p:attrName>
                                        </p:attrNameLst>
                                      </p:cBhvr>
                                      <p:to>
                                        <p:strVal val="visible"/>
                                      </p:to>
                                    </p:set>
                                    <p:animEffect transition="in" filter="fade">
                                      <p:cBhvr>
                                        <p:cTn id="66" dur="500"/>
                                        <p:tgtEl>
                                          <p:spTgt spid="27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22"/>
                                        </p:tgtEl>
                                        <p:attrNameLst>
                                          <p:attrName>style.visibility</p:attrName>
                                        </p:attrNameLst>
                                      </p:cBhvr>
                                      <p:to>
                                        <p:strVal val="visible"/>
                                      </p:to>
                                    </p:set>
                                    <p:animEffect transition="in" filter="fade">
                                      <p:cBhvr>
                                        <p:cTn id="69" dur="500"/>
                                        <p:tgtEl>
                                          <p:spTgt spid="27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500"/>
                                        <p:tgtEl>
                                          <p:spTgt spid="7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fade">
                                      <p:cBhvr>
                                        <p:cTn id="75" dur="500"/>
                                        <p:tgtEl>
                                          <p:spTgt spid="81"/>
                                        </p:tgtEl>
                                      </p:cBhvr>
                                    </p:animEffect>
                                  </p:childTnLst>
                                </p:cTn>
                              </p:par>
                              <p:par>
                                <p:cTn id="76" presetID="10" presetClass="entr" presetSubtype="0" fill="hold" nodeType="withEffect">
                                  <p:stCondLst>
                                    <p:cond delay="0"/>
                                  </p:stCondLst>
                                  <p:childTnLst>
                                    <p:set>
                                      <p:cBhvr>
                                        <p:cTn id="77" dur="1" fill="hold">
                                          <p:stCondLst>
                                            <p:cond delay="0"/>
                                          </p:stCondLst>
                                        </p:cTn>
                                        <p:tgtEl>
                                          <p:spTgt spid="2723"/>
                                        </p:tgtEl>
                                        <p:attrNameLst>
                                          <p:attrName>style.visibility</p:attrName>
                                        </p:attrNameLst>
                                      </p:cBhvr>
                                      <p:to>
                                        <p:strVal val="visible"/>
                                      </p:to>
                                    </p:set>
                                    <p:animEffect transition="in" filter="fade">
                                      <p:cBhvr>
                                        <p:cTn id="78" dur="500"/>
                                        <p:tgtEl>
                                          <p:spTgt spid="27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724"/>
                                        </p:tgtEl>
                                        <p:attrNameLst>
                                          <p:attrName>style.visibility</p:attrName>
                                        </p:attrNameLst>
                                      </p:cBhvr>
                                      <p:to>
                                        <p:strVal val="visible"/>
                                      </p:to>
                                    </p:set>
                                    <p:animEffect transition="in" filter="fade">
                                      <p:cBhvr>
                                        <p:cTn id="81" dur="500"/>
                                        <p:tgtEl>
                                          <p:spTgt spid="27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28"/>
                                        </p:tgtEl>
                                        <p:attrNameLst>
                                          <p:attrName>style.visibility</p:attrName>
                                        </p:attrNameLst>
                                      </p:cBhvr>
                                      <p:to>
                                        <p:strVal val="visible"/>
                                      </p:to>
                                    </p:set>
                                    <p:animEffect transition="in" filter="fade">
                                      <p:cBhvr>
                                        <p:cTn id="84" dur="500"/>
                                        <p:tgtEl>
                                          <p:spTgt spid="27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fade">
                                      <p:cBhvr>
                                        <p:cTn id="87" dur="500"/>
                                        <p:tgtEl>
                                          <p:spTgt spid="8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500"/>
                                        <p:tgtEl>
                                          <p:spTgt spid="8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fade">
                                      <p:cBhvr>
                                        <p:cTn id="93" dur="500"/>
                                        <p:tgtEl>
                                          <p:spTgt spid="8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fade">
                                      <p:cBhvr>
                                        <p:cTn id="96" dur="500"/>
                                        <p:tgtEl>
                                          <p:spTgt spid="9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725"/>
                                        </p:tgtEl>
                                        <p:attrNameLst>
                                          <p:attrName>style.visibility</p:attrName>
                                        </p:attrNameLst>
                                      </p:cBhvr>
                                      <p:to>
                                        <p:strVal val="visible"/>
                                      </p:to>
                                    </p:set>
                                    <p:animEffect transition="in" filter="fade">
                                      <p:cBhvr>
                                        <p:cTn id="99" dur="500"/>
                                        <p:tgtEl>
                                          <p:spTgt spid="272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726"/>
                                        </p:tgtEl>
                                        <p:attrNameLst>
                                          <p:attrName>style.visibility</p:attrName>
                                        </p:attrNameLst>
                                      </p:cBhvr>
                                      <p:to>
                                        <p:strVal val="visible"/>
                                      </p:to>
                                    </p:set>
                                    <p:animEffect transition="in" filter="fade">
                                      <p:cBhvr>
                                        <p:cTn id="102" dur="500"/>
                                        <p:tgtEl>
                                          <p:spTgt spid="272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727"/>
                                        </p:tgtEl>
                                        <p:attrNameLst>
                                          <p:attrName>style.visibility</p:attrName>
                                        </p:attrNameLst>
                                      </p:cBhvr>
                                      <p:to>
                                        <p:strVal val="visible"/>
                                      </p:to>
                                    </p:set>
                                    <p:animEffect transition="in" filter="fade">
                                      <p:cBhvr>
                                        <p:cTn id="105" dur="500"/>
                                        <p:tgtEl>
                                          <p:spTgt spid="2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p:bldP spid="280" grpId="0"/>
      <p:bldP spid="281" grpId="0"/>
      <p:bldP spid="282" grpId="0"/>
      <p:bldP spid="283" grpId="0"/>
      <p:bldP spid="284" grpId="0"/>
      <p:bldP spid="286" grpId="0"/>
      <p:bldP spid="70" grpId="0"/>
      <p:bldP spid="71" grpId="0"/>
      <p:bldP spid="74" grpId="0"/>
      <p:bldP spid="75" grpId="0"/>
      <p:bldP spid="76" grpId="0"/>
      <p:bldP spid="77" grpId="0"/>
      <p:bldP spid="79" grpId="0"/>
      <p:bldP spid="81" grpId="0"/>
      <p:bldP spid="86" grpId="0" animBg="1"/>
      <p:bldP spid="87" grpId="0" animBg="1"/>
      <p:bldP spid="88" grpId="0" animBg="1"/>
      <p:bldP spid="89" grpId="0" animBg="1"/>
      <p:bldP spid="90" grpId="0" animBg="1"/>
      <p:bldP spid="2720" grpId="0" animBg="1"/>
      <p:bldP spid="2722" grpId="0" animBg="1"/>
      <p:bldP spid="2724" grpId="0" animBg="1"/>
      <p:bldP spid="2725" grpId="0" animBg="1"/>
      <p:bldP spid="2726" grpId="0" animBg="1"/>
      <p:bldP spid="2727" grpId="0" animBg="1"/>
      <p:bldP spid="272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3812</TotalTime>
  <Words>12641</Words>
  <Application>Microsoft Office PowerPoint</Application>
  <PresentationFormat>On-screen Show (4:3)</PresentationFormat>
  <Paragraphs>996</Paragraphs>
  <Slides>68</Slides>
  <Notes>61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68</vt:i4>
      </vt:variant>
    </vt:vector>
  </HeadingPairs>
  <TitlesOfParts>
    <vt:vector size="73" baseType="lpstr">
      <vt:lpstr>Office Theme</vt:lpstr>
      <vt:lpstr>Executive</vt:lpstr>
      <vt:lpstr>2_Executive</vt:lpstr>
      <vt:lpstr>3_Executive</vt:lpstr>
      <vt:lpstr>Worksheet</vt:lpstr>
      <vt:lpstr>Welcome Back</vt:lpstr>
      <vt:lpstr>Welcome Back</vt:lpstr>
      <vt:lpstr>Homework assignment</vt:lpstr>
      <vt:lpstr>5 RATIOS FOR 10 POINTS</vt:lpstr>
      <vt:lpstr>Chapter 07</vt:lpstr>
      <vt:lpstr>PowerPoint Presentation</vt:lpstr>
      <vt:lpstr>PowerPoint Presentation</vt:lpstr>
      <vt:lpstr>PowerPoint Presentation</vt:lpstr>
      <vt:lpstr>PowerPoint Presentation</vt:lpstr>
      <vt:lpstr>PowerPoint Presentation</vt:lpstr>
      <vt:lpstr>    Accounts Receivable   </vt:lpstr>
      <vt:lpstr>Accounts Receivable</vt:lpstr>
      <vt:lpstr>Sales on Credit</vt:lpstr>
      <vt:lpstr>Sales on Credit</vt:lpstr>
      <vt:lpstr>Credit Card Sales</vt:lpstr>
      <vt:lpstr>Credit Card Sales</vt:lpstr>
      <vt:lpstr>Credit Card Sales</vt:lpstr>
      <vt:lpstr>Installment Accounts Receivable</vt:lpstr>
      <vt:lpstr>PowerPoint Presentation</vt:lpstr>
      <vt:lpstr>PowerPoint Presentation</vt:lpstr>
      <vt:lpstr>PowerPoint Presentation</vt:lpstr>
      <vt:lpstr>     Valuing Accounts Receivable—Direct Write-Off Method   </vt:lpstr>
      <vt:lpstr>Valuing Accounts Receivable</vt:lpstr>
      <vt:lpstr>Direct Write-Off Method</vt:lpstr>
      <vt:lpstr>Direct Write-Off Method – Recovering a Bad Debt</vt:lpstr>
      <vt:lpstr>Matching vs. Materiality</vt:lpstr>
      <vt:lpstr>PowerPoint Presentation</vt:lpstr>
      <vt:lpstr>     Valuing Accounts Receivable—Allowance Method   </vt:lpstr>
      <vt:lpstr>Allowance Method</vt:lpstr>
      <vt:lpstr>Recording Bad Debts Expense</vt:lpstr>
      <vt:lpstr>Balance Sheet Presentation</vt:lpstr>
      <vt:lpstr>Writing Off a Bad Debt</vt:lpstr>
      <vt:lpstr>Writing Off a Bad Debt</vt:lpstr>
      <vt:lpstr>Recovering a Bad Debt</vt:lpstr>
      <vt:lpstr>PowerPoint Presentation</vt:lpstr>
      <vt:lpstr>PowerPoint Presentation</vt:lpstr>
      <vt:lpstr>Estimating Bad Debts Expense</vt:lpstr>
      <vt:lpstr>Summary of Methods</vt:lpstr>
      <vt:lpstr>1) Percent of Sales Method</vt:lpstr>
      <vt:lpstr>Percent of Sales Method</vt:lpstr>
      <vt:lpstr>2) Accounts Receivables Method</vt:lpstr>
      <vt:lpstr>Percent of Receivables Method</vt:lpstr>
      <vt:lpstr>Aging of Receivables Method</vt:lpstr>
      <vt:lpstr>Aging of Accounts Receivable</vt:lpstr>
      <vt:lpstr>Aging of Accounts Receivable</vt:lpstr>
      <vt:lpstr>Summary of Methods</vt:lpstr>
      <vt:lpstr>PowerPoint Presentation</vt:lpstr>
      <vt:lpstr>PowerPoint Presentation</vt:lpstr>
      <vt:lpstr>PowerPoint Presentation</vt:lpstr>
      <vt:lpstr>PowerPoint Presentation</vt:lpstr>
      <vt:lpstr>     Notes Receivable   </vt:lpstr>
      <vt:lpstr>Notes Receivable</vt:lpstr>
      <vt:lpstr>Computing Maturity and Interest</vt:lpstr>
      <vt:lpstr>Interest Computation</vt:lpstr>
      <vt:lpstr>Recognizing Notes Receivable</vt:lpstr>
      <vt:lpstr>   Valuing and Settling Notes   </vt:lpstr>
      <vt:lpstr>Recording an Honored Note</vt:lpstr>
      <vt:lpstr>Recording a Dishonored Note</vt:lpstr>
      <vt:lpstr>Recording End-of-Period  Interest Adjustments</vt:lpstr>
      <vt:lpstr>Recording End-of-Period Interest Adjustments</vt:lpstr>
      <vt:lpstr>PowerPoint Presentation</vt:lpstr>
      <vt:lpstr>    Disposal of  Receivables   </vt:lpstr>
      <vt:lpstr>Disposal of Receivables</vt:lpstr>
      <vt:lpstr>Global View</vt:lpstr>
      <vt:lpstr>  Accounts Receivable  Turnover   </vt:lpstr>
      <vt:lpstr>10) Accounts Receivable Turnover</vt:lpstr>
      <vt:lpstr>Homework assignment</vt:lpstr>
      <vt:lpstr>Thank you and See You on Next Week at the Same Time, Take Care   </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Atef Abuelaish</cp:lastModifiedBy>
  <cp:revision>350</cp:revision>
  <dcterms:created xsi:type="dcterms:W3CDTF">2008-06-11T19:43:46Z</dcterms:created>
  <dcterms:modified xsi:type="dcterms:W3CDTF">2016-03-24T00:48:55Z</dcterms:modified>
</cp:coreProperties>
</file>