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2" r:id="rId1"/>
    <p:sldMasterId id="2147484251" r:id="rId2"/>
  </p:sldMasterIdLst>
  <p:notesMasterIdLst>
    <p:notesMasterId r:id="rId97"/>
  </p:notesMasterIdLst>
  <p:handoutMasterIdLst>
    <p:handoutMasterId r:id="rId98"/>
  </p:handoutMasterIdLst>
  <p:sldIdLst>
    <p:sldId id="541" r:id="rId3"/>
    <p:sldId id="548" r:id="rId4"/>
    <p:sldId id="547" r:id="rId5"/>
    <p:sldId id="542" r:id="rId6"/>
    <p:sldId id="549" r:id="rId7"/>
    <p:sldId id="490" r:id="rId8"/>
    <p:sldId id="491" r:id="rId9"/>
    <p:sldId id="492" r:id="rId10"/>
    <p:sldId id="493" r:id="rId11"/>
    <p:sldId id="494" r:id="rId12"/>
    <p:sldId id="495" r:id="rId13"/>
    <p:sldId id="496" r:id="rId14"/>
    <p:sldId id="497" r:id="rId15"/>
    <p:sldId id="498" r:id="rId16"/>
    <p:sldId id="499" r:id="rId17"/>
    <p:sldId id="500" r:id="rId18"/>
    <p:sldId id="501" r:id="rId19"/>
    <p:sldId id="502" r:id="rId20"/>
    <p:sldId id="503" r:id="rId21"/>
    <p:sldId id="504" r:id="rId22"/>
    <p:sldId id="505" r:id="rId23"/>
    <p:sldId id="506" r:id="rId24"/>
    <p:sldId id="507" r:id="rId25"/>
    <p:sldId id="508" r:id="rId26"/>
    <p:sldId id="509" r:id="rId27"/>
    <p:sldId id="510" r:id="rId28"/>
    <p:sldId id="511" r:id="rId29"/>
    <p:sldId id="512" r:id="rId30"/>
    <p:sldId id="513" r:id="rId31"/>
    <p:sldId id="514" r:id="rId32"/>
    <p:sldId id="515" r:id="rId33"/>
    <p:sldId id="516" r:id="rId34"/>
    <p:sldId id="517" r:id="rId35"/>
    <p:sldId id="518" r:id="rId36"/>
    <p:sldId id="519" r:id="rId37"/>
    <p:sldId id="520" r:id="rId38"/>
    <p:sldId id="521" r:id="rId39"/>
    <p:sldId id="522" r:id="rId40"/>
    <p:sldId id="523" r:id="rId41"/>
    <p:sldId id="524" r:id="rId42"/>
    <p:sldId id="525" r:id="rId43"/>
    <p:sldId id="526" r:id="rId44"/>
    <p:sldId id="527" r:id="rId45"/>
    <p:sldId id="528" r:id="rId46"/>
    <p:sldId id="529" r:id="rId47"/>
    <p:sldId id="530" r:id="rId48"/>
    <p:sldId id="531" r:id="rId49"/>
    <p:sldId id="532" r:id="rId50"/>
    <p:sldId id="533" r:id="rId51"/>
    <p:sldId id="534" r:id="rId52"/>
    <p:sldId id="536" r:id="rId53"/>
    <p:sldId id="537" r:id="rId54"/>
    <p:sldId id="538" r:id="rId55"/>
    <p:sldId id="544" r:id="rId56"/>
    <p:sldId id="550" r:id="rId57"/>
    <p:sldId id="478" r:id="rId58"/>
    <p:sldId id="418" r:id="rId59"/>
    <p:sldId id="419" r:id="rId60"/>
    <p:sldId id="421" r:id="rId61"/>
    <p:sldId id="480" r:id="rId62"/>
    <p:sldId id="422" r:id="rId63"/>
    <p:sldId id="423" r:id="rId64"/>
    <p:sldId id="482" r:id="rId65"/>
    <p:sldId id="429" r:id="rId66"/>
    <p:sldId id="425" r:id="rId67"/>
    <p:sldId id="428" r:id="rId68"/>
    <p:sldId id="459" r:id="rId69"/>
    <p:sldId id="484" r:id="rId70"/>
    <p:sldId id="432" r:id="rId71"/>
    <p:sldId id="460" r:id="rId72"/>
    <p:sldId id="461" r:id="rId73"/>
    <p:sldId id="462" r:id="rId74"/>
    <p:sldId id="486" r:id="rId75"/>
    <p:sldId id="436" r:id="rId76"/>
    <p:sldId id="463" r:id="rId77"/>
    <p:sldId id="464" r:id="rId78"/>
    <p:sldId id="465" r:id="rId79"/>
    <p:sldId id="437" r:id="rId80"/>
    <p:sldId id="467" r:id="rId81"/>
    <p:sldId id="468" r:id="rId82"/>
    <p:sldId id="469" r:id="rId83"/>
    <p:sldId id="470" r:id="rId84"/>
    <p:sldId id="440" r:id="rId85"/>
    <p:sldId id="471" r:id="rId86"/>
    <p:sldId id="472" r:id="rId87"/>
    <p:sldId id="473" r:id="rId88"/>
    <p:sldId id="445" r:id="rId89"/>
    <p:sldId id="488" r:id="rId90"/>
    <p:sldId id="475" r:id="rId91"/>
    <p:sldId id="476" r:id="rId92"/>
    <p:sldId id="477" r:id="rId93"/>
    <p:sldId id="450" r:id="rId94"/>
    <p:sldId id="554" r:id="rId95"/>
    <p:sldId id="545" r:id="rId96"/>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auer, Lindsey" initials="SL" lastIdx="4" clrIdx="0"/>
  <p:cmAuthor id="1" name="Beth Kane" initials="BK" lastIdx="1" clrIdx="1"/>
  <p:cmAuthor id="2" name="Helen" initials="H" lastIdx="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50" autoAdjust="0"/>
    <p:restoredTop sz="69573" autoAdjust="0"/>
  </p:normalViewPr>
  <p:slideViewPr>
    <p:cSldViewPr>
      <p:cViewPr varScale="1">
        <p:scale>
          <a:sx n="74" d="100"/>
          <a:sy n="74" d="100"/>
        </p:scale>
        <p:origin x="-125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738"/>
    </p:cViewPr>
  </p:sorterViewPr>
  <p:notesViewPr>
    <p:cSldViewPr>
      <p:cViewPr varScale="1">
        <p:scale>
          <a:sx n="81" d="100"/>
          <a:sy n="81" d="100"/>
        </p:scale>
        <p:origin x="-2040" y="-8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lIns="93936" tIns="46968" rIns="93936" bIns="46968" rtlCol="0" anchor="b"/>
          <a:lstStyle>
            <a:lvl1pPr algn="r">
              <a:defRPr sz="1200">
                <a:latin typeface="Arial" charset="0"/>
                <a:cs typeface="+mn-cs"/>
              </a:defRPr>
            </a:lvl1pPr>
          </a:lstStyle>
          <a:p>
            <a:pPr>
              <a:defRPr/>
            </a:pPr>
            <a:r>
              <a:rPr lang="en-US" dirty="0"/>
              <a:t>19-</a:t>
            </a:r>
            <a:fld id="{5A9469CC-E8FA-4376-A8BF-66E5465B32E2}" type="slidenum">
              <a:rPr lang="en-US"/>
              <a:pPr>
                <a:defRPr/>
              </a:pPr>
              <a:t>‹#›</a:t>
            </a:fld>
            <a:endParaRPr lang="en-US" dirty="0"/>
          </a:p>
        </p:txBody>
      </p:sp>
    </p:spTree>
    <p:extLst>
      <p:ext uri="{BB962C8B-B14F-4D97-AF65-F5344CB8AC3E}">
        <p14:creationId xmlns:p14="http://schemas.microsoft.com/office/powerpoint/2010/main" val="22037939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smtClean="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lgn="r">
              <a:defRPr sz="1200"/>
            </a:lvl1pPr>
          </a:lstStyle>
          <a:p>
            <a:pPr fontAlgn="auto">
              <a:spcBef>
                <a:spcPts val="0"/>
              </a:spcBef>
              <a:spcAft>
                <a:spcPts val="0"/>
              </a:spcAft>
              <a:defRPr/>
            </a:pPr>
            <a:r>
              <a:rPr lang="en-US" dirty="0" smtClean="0">
                <a:latin typeface="+mn-lt"/>
                <a:cs typeface="+mn-cs"/>
              </a:rPr>
              <a:t>19 - </a:t>
            </a:r>
            <a:fld id="{4E1D52E0-FCFB-4DFA-A992-D9AFE1CD3362}" type="slidenum">
              <a:rPr lang="en-US" smtClean="0">
                <a:latin typeface="+mn-lt"/>
                <a:cs typeface="+mn-cs"/>
              </a:rPr>
              <a:pPr fontAlgn="auto">
                <a:spcBef>
                  <a:spcPts val="0"/>
                </a:spcBef>
                <a:spcAft>
                  <a:spcPts val="0"/>
                </a:spcAft>
                <a:defRPr/>
              </a:pPr>
              <a:t>‹#›</a:t>
            </a:fld>
            <a:endParaRPr lang="en-US" dirty="0" smtClean="0">
              <a:latin typeface="+mn-lt"/>
              <a:cs typeface="+mn-cs"/>
            </a:endParaRPr>
          </a:p>
        </p:txBody>
      </p:sp>
    </p:spTree>
    <p:extLst>
      <p:ext uri="{BB962C8B-B14F-4D97-AF65-F5344CB8AC3E}">
        <p14:creationId xmlns:p14="http://schemas.microsoft.com/office/powerpoint/2010/main" val="255665295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490321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production (or factory) costs are product costs. </a:t>
            </a:r>
            <a:r>
              <a:rPr lang="en-US" b="1" dirty="0" smtClean="0"/>
              <a:t>Product costs </a:t>
            </a:r>
            <a:r>
              <a:rPr lang="en-US" dirty="0" smtClean="0"/>
              <a:t>are those production costs necessary to create a product and consist of: direct materials, direct labor, and factory overhead. Overhead refers to production costs other than direct materials and direct labor. Product costs are capitalized as inventory during and after completion of the products; they are recorded as cost of goods sold when those products are sold.</a:t>
            </a:r>
          </a:p>
          <a:p>
            <a:endParaRPr lang="en-US" dirty="0" smtClean="0"/>
          </a:p>
          <a:p>
            <a:r>
              <a:rPr lang="en-US" b="1" dirty="0" smtClean="0"/>
              <a:t>Period costs </a:t>
            </a:r>
            <a:r>
              <a:rPr lang="en-US" dirty="0" smtClean="0"/>
              <a:t>are non-production costs and are usually more associated with activities linked to a time period than with completed products. Common examples of period costs include salaries of the sales staff, wages of maintenance workers, advertising expenses, and depreciation on office furniture and equipment. Period costs and are expensed in the period when incurred either as selling expenses or as general and administrative expenses.</a:t>
            </a:r>
          </a:p>
          <a:p>
            <a:endParaRPr lang="en-US" altLang="en-US" dirty="0" smtClean="0"/>
          </a:p>
        </p:txBody>
      </p:sp>
    </p:spTree>
    <p:extLst>
      <p:ext uri="{BB962C8B-B14F-4D97-AF65-F5344CB8AC3E}">
        <p14:creationId xmlns:p14="http://schemas.microsoft.com/office/powerpoint/2010/main" val="256818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This slide shows the different effects of product and period costs. Period costs flow directly to the current income statement as expenses. They are not reported as assets. Product costs are first assigned to inventory. Their final treatment depends on when inventory is sold or disposed of. Product costs assigned to finished goods that are sold in year 2015 are reported on the 2015 income statement as cost of goods sold. Product costs assigned to unsold inventory are carried forward on the balance sheet at the end of year 2015. If this inventory is sold in year 2016, product costs assigned to it are reported as cost of goods sold in that year’s income statement.</a:t>
            </a:r>
          </a:p>
        </p:txBody>
      </p:sp>
    </p:spTree>
    <p:extLst>
      <p:ext uri="{BB962C8B-B14F-4D97-AF65-F5344CB8AC3E}">
        <p14:creationId xmlns:p14="http://schemas.microsoft.com/office/powerpoint/2010/main" val="1881362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It is important to understand that a cost can be classified using any one (or combination) of the three different means described here. Understanding how to classify costs in several different ways enables managers to use cost information for a variety of decisions. Factory rent, for instance, is classified as a </a:t>
            </a:r>
            <a:r>
              <a:rPr lang="en-US" i="1" dirty="0" smtClean="0"/>
              <a:t>product </a:t>
            </a:r>
            <a:r>
              <a:rPr lang="en-US" dirty="0" smtClean="0"/>
              <a:t>cost; it is </a:t>
            </a:r>
            <a:r>
              <a:rPr lang="en-US" i="1" dirty="0" smtClean="0"/>
              <a:t>fixed </a:t>
            </a:r>
            <a:r>
              <a:rPr lang="en-US" dirty="0" smtClean="0"/>
              <a:t>with respect to the number of units produced, and it is </a:t>
            </a:r>
            <a:r>
              <a:rPr lang="en-US" i="1" dirty="0" smtClean="0"/>
              <a:t>indirect </a:t>
            </a:r>
            <a:r>
              <a:rPr lang="en-US" dirty="0" smtClean="0"/>
              <a:t>with respect to the product. Potential multiple classifications are shown in this slide using different cost items incurred in manufacturing mountain bikes. The finished bike is the cost object. Proper allocation of these costs and the managerial decisions based on cost data depend on a correct cost classification.</a:t>
            </a:r>
            <a:endParaRPr lang="en-US" altLang="en-US" dirty="0" smtClean="0"/>
          </a:p>
        </p:txBody>
      </p:sp>
    </p:spTree>
    <p:extLst>
      <p:ext uri="{BB962C8B-B14F-4D97-AF65-F5344CB8AC3E}">
        <p14:creationId xmlns:p14="http://schemas.microsoft.com/office/powerpoint/2010/main" val="1451555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cost concepts described are generally also applicable to service organizations. For example, consider </a:t>
            </a:r>
            <a:r>
              <a:rPr lang="en-US" b="1" dirty="0" smtClean="0"/>
              <a:t>Southwest Airlines</a:t>
            </a:r>
            <a:r>
              <a:rPr lang="en-US" dirty="0" smtClean="0"/>
              <a:t>, and assume the cost object is a flight. The airline’s cost of beverages for passengers is a variable cost based on number of flights. The monthly cost of leasing an aircraft is fixed with respect to number of flights. We can also trace a flight crew’s salary to a specific flight whereas we likely cannot trace wages for the ground crew to a specific flight. Classification as product versus period costs is not relevant to service companies because services are not inventoried. Instead, costs incurred by a service firm are expensed in the reporting period when incurred.</a:t>
            </a:r>
          </a:p>
          <a:p>
            <a:endParaRPr lang="en-US" dirty="0" smtClean="0"/>
          </a:p>
          <a:p>
            <a:r>
              <a:rPr lang="en-US" dirty="0" smtClean="0"/>
              <a:t>To be effective, managers in service companies must understand and apply cost concepts. They seek and rely on accurate cost estimates for many decisions. For example, an airline manager must often decide between canceling or rerouting flights. The manager must be able to estimate costs saved by canceling a flight versus rerouting. Knowledge of fixed costs is equally important. </a:t>
            </a:r>
          </a:p>
          <a:p>
            <a:endParaRPr lang="en-US" altLang="en-US" dirty="0" smtClean="0"/>
          </a:p>
          <a:p>
            <a:pPr defTabSz="939363">
              <a:defRPr/>
            </a:pPr>
            <a:r>
              <a:rPr lang="en-US" altLang="en-US" b="1" dirty="0" smtClean="0"/>
              <a:t>Review what you have learned in the following NEED-TO-KNOW Slide.</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604926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447460"/>
            <a:ext cx="5661660" cy="4447461"/>
          </a:xfrm>
        </p:spPr>
        <p:txBody>
          <a:bodyPr>
            <a:normAutofit/>
          </a:bodyPr>
          <a:lstStyle/>
          <a:p>
            <a:r>
              <a:rPr lang="en-US" dirty="0" smtClean="0"/>
              <a:t>Following are the costs of a company that manufactures computer chips. Classify each as either a product cost or a period cost. Then classify each of the product costs as direct material, direct labor, or factory overhead. </a:t>
            </a:r>
          </a:p>
          <a:p>
            <a:r>
              <a:rPr lang="en-US" dirty="0" smtClean="0"/>
              <a:t> </a:t>
            </a:r>
          </a:p>
          <a:p>
            <a:r>
              <a:rPr lang="en-US" dirty="0" smtClean="0"/>
              <a:t>Product costs represent all of the factory costs. Assets are valued on the balance sheet at all necessary costs to get the asset ready for its intended purpose. Product costs include direct material, direct labor, and all other factory costs, called factory overhead. Period costs are the non-factory costs. These costs are expensed on the income statement as incurred, as either selling expense, or general and administrative expense. </a:t>
            </a:r>
          </a:p>
          <a:p>
            <a:r>
              <a:rPr lang="en-US" dirty="0" smtClean="0"/>
              <a:t> </a:t>
            </a:r>
          </a:p>
          <a:p>
            <a:r>
              <a:rPr lang="en-US" dirty="0" smtClean="0"/>
              <a:t>The plastic board used to mount the chip is a direct material cost. Advertising costs are non-factory costs, and are expensed in the period incurred. Factory maintenance workers' salaries are factory costs, and therefore product costs, but don't qualify as direct materials or direct labor. Therefore, these costs are classified as factory overhead. Real estate taxes paid on the sales office is non-factory related; this is a period cost. Real estate taxes paid on the factory is a factory cost, but it's not direct materials or direct labor, so again we classify it as factory overhead. The factory supervisor salary is also a product cost, part of factory overhead. Depreciation on factory equipment is also part of factory overhead. The assembly worker's hourly wage to make the chips can be traced directly to the product. Therefore, this factory cost is classified as direct labor.</a:t>
            </a:r>
          </a:p>
          <a:p>
            <a:endParaRPr lang="en-US" baseline="0" dirty="0" smtClean="0"/>
          </a:p>
          <a:p>
            <a:endParaRPr lang="en-US" baseline="0" dirty="0" smtClean="0"/>
          </a:p>
        </p:txBody>
      </p:sp>
    </p:spTree>
    <p:extLst>
      <p:ext uri="{BB962C8B-B14F-4D97-AF65-F5344CB8AC3E}">
        <p14:creationId xmlns:p14="http://schemas.microsoft.com/office/powerpoint/2010/main" val="2109329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Companies with manufacturing activities differ from both merchandising and service companies. The main difference between merchandising and manufacturing companies is that merchandisers buy goods ready for sale while manufacturers produce goods from materials and labor. </a:t>
            </a:r>
            <a:r>
              <a:rPr lang="en-US" b="1" dirty="0" smtClean="0"/>
              <a:t>Amazon.com </a:t>
            </a:r>
            <a:r>
              <a:rPr lang="en-US" dirty="0" smtClean="0"/>
              <a:t>is an example of a merchandising company. It buys and sells goods without physically changing them. </a:t>
            </a:r>
            <a:r>
              <a:rPr lang="en-US" b="1" dirty="0" smtClean="0"/>
              <a:t>Adidas </a:t>
            </a:r>
            <a:r>
              <a:rPr lang="en-US" dirty="0" smtClean="0"/>
              <a:t>is primarily a manufacturer of shoes, apparel, and accessories. It purchases materials such as leather, cloth, dye, plastic, rubber, glue, and laces and then uses employees’ labor to convert these materials to products. </a:t>
            </a:r>
          </a:p>
          <a:p>
            <a:endParaRPr lang="en-US" altLang="en-US" dirty="0" smtClean="0"/>
          </a:p>
        </p:txBody>
      </p:sp>
    </p:spTree>
    <p:extLst>
      <p:ext uri="{BB962C8B-B14F-4D97-AF65-F5344CB8AC3E}">
        <p14:creationId xmlns:p14="http://schemas.microsoft.com/office/powerpoint/2010/main" val="1164779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Direct materials </a:t>
            </a:r>
            <a:r>
              <a:rPr lang="en-US" dirty="0" smtClean="0"/>
              <a:t>are tangible components of a finished product. </a:t>
            </a:r>
            <a:r>
              <a:rPr lang="en-US" b="1" dirty="0" smtClean="0"/>
              <a:t>Direct material costs </a:t>
            </a:r>
            <a:r>
              <a:rPr lang="en-US" dirty="0" smtClean="0"/>
              <a:t>are the expenditures for direct materials that are separately and readily traced through the manufacturing process to finished goods. Examples of direct materials in manufacturing a mountain bike include its tires, seat, frame, pedals, brakes, cables, gears, and handlebars. </a:t>
            </a:r>
          </a:p>
          <a:p>
            <a:endParaRPr lang="en-US" altLang="en-US" dirty="0" smtClean="0"/>
          </a:p>
        </p:txBody>
      </p:sp>
    </p:spTree>
    <p:extLst>
      <p:ext uri="{BB962C8B-B14F-4D97-AF65-F5344CB8AC3E}">
        <p14:creationId xmlns:p14="http://schemas.microsoft.com/office/powerpoint/2010/main" val="2004973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b="1" dirty="0" smtClean="0"/>
              <a:t>Direct labor </a:t>
            </a:r>
            <a:r>
              <a:rPr lang="en-US" dirty="0" smtClean="0"/>
              <a:t>refers to the efforts of employees who physically convert materials to finished product. </a:t>
            </a:r>
            <a:r>
              <a:rPr lang="en-US" b="1" dirty="0" smtClean="0"/>
              <a:t>Direct labor costs </a:t>
            </a:r>
            <a:r>
              <a:rPr lang="en-US" dirty="0" smtClean="0"/>
              <a:t>are the wages and salaries for direct labor that are separately and readily traced through the manufacturing process to finished goods. Examples of direct labor in manufacturing a mountain bike include operators directly involved in converting raw materials into finished products (welding, painting, forming) and assembly workers who attach materials such as tires, seats, pedals, and brakes to the bike frames.</a:t>
            </a:r>
          </a:p>
          <a:p>
            <a:endParaRPr lang="en-US" altLang="en-US" dirty="0" smtClean="0"/>
          </a:p>
        </p:txBody>
      </p:sp>
    </p:spTree>
    <p:extLst>
      <p:ext uri="{BB962C8B-B14F-4D97-AF65-F5344CB8AC3E}">
        <p14:creationId xmlns:p14="http://schemas.microsoft.com/office/powerpoint/2010/main" val="1313023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b="1" dirty="0" smtClean="0"/>
              <a:t>Factory overhead, </a:t>
            </a:r>
            <a:r>
              <a:rPr lang="en-US" dirty="0" smtClean="0"/>
              <a:t>also called </a:t>
            </a:r>
            <a:r>
              <a:rPr lang="en-US" i="1" dirty="0" smtClean="0"/>
              <a:t>manufacturing overhead</a:t>
            </a:r>
            <a:r>
              <a:rPr lang="en-US" dirty="0" smtClean="0"/>
              <a:t>, consists of all manufacturing costs that are not direct materials or direct labor. </a:t>
            </a:r>
            <a:r>
              <a:rPr lang="en-US" b="1" dirty="0" smtClean="0"/>
              <a:t>Factory overhead costs </a:t>
            </a:r>
            <a:r>
              <a:rPr lang="en-US" dirty="0" smtClean="0"/>
              <a:t>cannot be separately or readily traced to finished goods. Thus, all factory overhead costs are considered indirect costs. These costs include indirect materials, </a:t>
            </a:r>
            <a:r>
              <a:rPr lang="en-US" b="1" dirty="0" smtClean="0"/>
              <a:t>indirect labor</a:t>
            </a:r>
            <a:r>
              <a:rPr lang="en-US" dirty="0" smtClean="0"/>
              <a:t>, and other costs not directly traceable to the product. </a:t>
            </a:r>
            <a:r>
              <a:rPr lang="en-US" b="1" dirty="0" smtClean="0"/>
              <a:t>Indirect materials </a:t>
            </a:r>
            <a:r>
              <a:rPr lang="en-US" dirty="0" smtClean="0"/>
              <a:t>are materials used in manufacturing and become part of the final product, but they are </a:t>
            </a:r>
            <a:r>
              <a:rPr lang="en-US" i="1" dirty="0" smtClean="0"/>
              <a:t>not </a:t>
            </a:r>
            <a:r>
              <a:rPr lang="en-US" dirty="0" smtClean="0"/>
              <a:t>clearly identified with specific product units. Often, direct materials are classified as indirect materials when their costs are low. Examples include screws and nuts used in assembling mountain bikes, and staples and glue used in manufacturing shoes. Applying the </a:t>
            </a:r>
            <a:r>
              <a:rPr lang="en-US" i="1" dirty="0" smtClean="0"/>
              <a:t>materiality principle, </a:t>
            </a:r>
            <a:r>
              <a:rPr lang="en-US" dirty="0" smtClean="0"/>
              <a:t>companies may decide it does not make economic sense to individually trace costs of each of these materials to individual products. For example, keeping detailed records of the amount of glue used to manufacture one shoe is not cost-beneficial.</a:t>
            </a:r>
          </a:p>
          <a:p>
            <a:endParaRPr lang="en-US" altLang="en-US" dirty="0" smtClean="0"/>
          </a:p>
        </p:txBody>
      </p:sp>
    </p:spTree>
    <p:extLst>
      <p:ext uri="{BB962C8B-B14F-4D97-AF65-F5344CB8AC3E}">
        <p14:creationId xmlns:p14="http://schemas.microsoft.com/office/powerpoint/2010/main" val="1564936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Prime costs are expenditures directly associated with the manufacture of finished goods, which includes both direct material costs and direct labor costs. Conversion costs are expenditures incurred in the process of converting raw materials to finished goods, which includes both direct labor costs and manufacturing overhead costs. Notice that direct labor costs are considered both prime costs and conversion costs.</a:t>
            </a:r>
          </a:p>
        </p:txBody>
      </p:sp>
    </p:spTree>
    <p:extLst>
      <p:ext uri="{BB962C8B-B14F-4D97-AF65-F5344CB8AC3E}">
        <p14:creationId xmlns:p14="http://schemas.microsoft.com/office/powerpoint/2010/main" val="902876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Managerial accounting </a:t>
            </a:r>
            <a:r>
              <a:rPr lang="en-US" dirty="0" smtClean="0"/>
              <a:t>is an activity that provides financial and nonfinancial information to an organization’s managers. Managers include, for example, employees in charge of a company’s divisions; the heads of marketing, information technology, and human resources; and top-level managers such as the chief executive officer (CEO) and chief financial officer (CFO). To do their jobs, such managers need more than just the general-purpose financial statements provided by the financial accounting system. This section explains the purpose of managerial accounting (also called </a:t>
            </a:r>
            <a:r>
              <a:rPr lang="en-US" i="1" dirty="0" smtClean="0"/>
              <a:t>management accounting</a:t>
            </a:r>
            <a:r>
              <a:rPr lang="en-US" dirty="0" smtClean="0"/>
              <a:t>) and compares it with financial accounting.</a:t>
            </a:r>
          </a:p>
          <a:p>
            <a:r>
              <a:rPr lang="en-US" dirty="0" smtClean="0"/>
              <a:t> </a:t>
            </a:r>
          </a:p>
        </p:txBody>
      </p:sp>
    </p:spTree>
    <p:extLst>
      <p:ext uri="{BB962C8B-B14F-4D97-AF65-F5344CB8AC3E}">
        <p14:creationId xmlns:p14="http://schemas.microsoft.com/office/powerpoint/2010/main" val="159455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126582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Companies with manufacturing activities differ from both merchandising and service companies. The main difference between merchandising and manufacturing companies is that merchandisers buy goods ready for sale while manufacturers produce goods from materials and labor. </a:t>
            </a:r>
          </a:p>
        </p:txBody>
      </p:sp>
    </p:spTree>
    <p:extLst>
      <p:ext uri="{BB962C8B-B14F-4D97-AF65-F5344CB8AC3E}">
        <p14:creationId xmlns:p14="http://schemas.microsoft.com/office/powerpoint/2010/main" val="2401828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primary difference in the Balance Sheet of a Merchandiser and a Manufacturer is the presentation of Inventory under the Current Assets section. Merchandisers have one category of inventory called Merchandise Inventory. Manufacturers have three major categories of inventory: Raw Materials, Goods in Process, and Finished Goods.</a:t>
            </a:r>
          </a:p>
        </p:txBody>
      </p:sp>
    </p:spTree>
    <p:extLst>
      <p:ext uri="{BB962C8B-B14F-4D97-AF65-F5344CB8AC3E}">
        <p14:creationId xmlns:p14="http://schemas.microsoft.com/office/powerpoint/2010/main" val="1892718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Manufacturers carry several unique assets and usually have three inventories instead of the single inventory that merchandisers carry. The three inventories are raw materials, work in process, and finished goods.</a:t>
            </a:r>
          </a:p>
          <a:p>
            <a:endParaRPr lang="en-US" altLang="en-US" dirty="0" smtClean="0"/>
          </a:p>
        </p:txBody>
      </p:sp>
    </p:spTree>
    <p:extLst>
      <p:ext uri="{BB962C8B-B14F-4D97-AF65-F5344CB8AC3E}">
        <p14:creationId xmlns:p14="http://schemas.microsoft.com/office/powerpoint/2010/main" val="1212428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735305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main difference between the income statement of a manufacturer and that of a merchandiser involves the items making up cost of goods sold. </a:t>
            </a:r>
          </a:p>
          <a:p>
            <a:endParaRPr lang="en-US" altLang="en-US" dirty="0" smtClean="0"/>
          </a:p>
          <a:p>
            <a:r>
              <a:rPr lang="en-US" dirty="0" smtClean="0"/>
              <a:t>This slide compares the components of cost of goods sold for a merchandiser with those for a manufacturer. To determine its cost of goods sold, a </a:t>
            </a:r>
            <a:r>
              <a:rPr lang="en-US" i="1" dirty="0" smtClean="0"/>
              <a:t>merchandiser </a:t>
            </a:r>
            <a:r>
              <a:rPr lang="en-US" dirty="0" smtClean="0"/>
              <a:t>adds cost of goods purchased to beginning merchandise inventory and then subtracts ending merchandise inventory. To determine its cost of goods sold, a </a:t>
            </a:r>
            <a:r>
              <a:rPr lang="en-US" i="1" dirty="0" smtClean="0"/>
              <a:t>manufacturer </a:t>
            </a:r>
            <a:r>
              <a:rPr lang="en-US" dirty="0" smtClean="0"/>
              <a:t>adds cost of goods manufactured to beginning finished goods inventory and then subtracts ending finished goods inventory.</a:t>
            </a:r>
          </a:p>
          <a:p>
            <a:endParaRPr lang="en-US" dirty="0" smtClean="0"/>
          </a:p>
          <a:p>
            <a:r>
              <a:rPr lang="en-US" dirty="0" smtClean="0"/>
              <a:t>In computing cost of goods sold, a merchandiser uses </a:t>
            </a:r>
            <a:r>
              <a:rPr lang="en-US" i="1" dirty="0" smtClean="0"/>
              <a:t>merchandise </a:t>
            </a:r>
            <a:r>
              <a:rPr lang="en-US" dirty="0" smtClean="0"/>
              <a:t>inventory while a manufacturer uses </a:t>
            </a:r>
            <a:r>
              <a:rPr lang="en-US" i="1" dirty="0" smtClean="0"/>
              <a:t>finished goods </a:t>
            </a:r>
            <a:r>
              <a:rPr lang="en-US" dirty="0" smtClean="0"/>
              <a:t>inventory. A manufacturer’s inventories of raw materials and work in process are not included in finished goods because they are not available for sale. A manufacturer also shows cost of goods </a:t>
            </a:r>
            <a:r>
              <a:rPr lang="en-US" i="1" dirty="0" smtClean="0"/>
              <a:t>manufactured </a:t>
            </a:r>
            <a:r>
              <a:rPr lang="en-US" dirty="0" smtClean="0"/>
              <a:t>instead of cost of goods </a:t>
            </a:r>
            <a:r>
              <a:rPr lang="en-US" i="1" dirty="0" smtClean="0"/>
              <a:t>purchased. </a:t>
            </a:r>
            <a:r>
              <a:rPr lang="en-US" dirty="0" smtClean="0"/>
              <a:t>This difference occurs because a manufacturer produces its goods instead of purchasing them ready for sale. </a:t>
            </a:r>
          </a:p>
        </p:txBody>
      </p:sp>
    </p:spTree>
    <p:extLst>
      <p:ext uri="{BB962C8B-B14F-4D97-AF65-F5344CB8AC3E}">
        <p14:creationId xmlns:p14="http://schemas.microsoft.com/office/powerpoint/2010/main" val="3780959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The Cost of Goods Sold sections for both a merchandiser (Tele-Mart) and a manufacturer (Rocky Mountain Bikes) are shown in this slide to highlight these differences. The remaining income statement sections are similar for merchandisers and manufacturers.</a:t>
            </a:r>
          </a:p>
          <a:p>
            <a:pPr defTabSz="939363">
              <a:defRPr/>
            </a:pPr>
            <a:endParaRPr lang="en-US" dirty="0" smtClean="0"/>
          </a:p>
          <a:p>
            <a:pPr defTabSz="939363">
              <a:defRPr/>
            </a:pPr>
            <a:r>
              <a:rPr lang="en-US" dirty="0" smtClean="0"/>
              <a:t>Although the cost of goods sold computations are similar, the numbers in these computations reflect different activities. A merchandiser’s cost of goods purchased is the cost of buying products to be sold. A manufacturer’s cost of goods manufactured is the sum of direct materials, direct labor, and factory overhead costs incurred in producing products.</a:t>
            </a:r>
          </a:p>
          <a:p>
            <a:pPr defTabSz="939363">
              <a:defRPr/>
            </a:pPr>
            <a:endParaRPr lang="en-US" dirty="0" smtClean="0"/>
          </a:p>
          <a:p>
            <a:pPr defTabSz="939363">
              <a:defRPr/>
            </a:pPr>
            <a:r>
              <a:rPr lang="en-US" altLang="en-US" b="1" dirty="0" smtClean="0"/>
              <a:t>Review what you have learned in the following NEED-TO-KNOW Slide.</a:t>
            </a:r>
            <a:endParaRPr lang="en-US" altLang="en-US" dirty="0" smtClean="0"/>
          </a:p>
          <a:p>
            <a:pPr defTabSz="939363">
              <a:defRPr/>
            </a:pPr>
            <a:endParaRPr lang="en-US" dirty="0" smtClean="0"/>
          </a:p>
          <a:p>
            <a:pPr defTabSz="939363">
              <a:defRPr/>
            </a:pPr>
            <a:endParaRPr lang="en-US" dirty="0" smtClean="0"/>
          </a:p>
        </p:txBody>
      </p:sp>
    </p:spTree>
    <p:extLst>
      <p:ext uri="{BB962C8B-B14F-4D97-AF65-F5344CB8AC3E}">
        <p14:creationId xmlns:p14="http://schemas.microsoft.com/office/powerpoint/2010/main" val="2709647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Indicate whether the following financial statement items apply to a manufacturer, a merchandiser, or a service provider. Some items apply to more than one type of organization. </a:t>
            </a:r>
          </a:p>
          <a:p>
            <a:r>
              <a:rPr lang="en-US" sz="1100" dirty="0" smtClean="0"/>
              <a:t> </a:t>
            </a:r>
          </a:p>
          <a:p>
            <a:r>
              <a:rPr lang="en-US" sz="1100" dirty="0" smtClean="0"/>
              <a:t>A manufacturer produces the units that it will sell. The balance sheet includes three different inventories: Raw Materials Inventory, Work in Process Inventory, and Finished Goods Inventory. </a:t>
            </a:r>
          </a:p>
          <a:p>
            <a:r>
              <a:rPr lang="en-US" sz="1100" dirty="0" smtClean="0"/>
              <a:t>A merchandiser does not manufacture its units; instead it purchases units for resale. The balance sheet of a merchandiser includes a single inventory, Merchandise Inventory. </a:t>
            </a:r>
          </a:p>
          <a:p>
            <a:r>
              <a:rPr lang="en-US" sz="1100" dirty="0" smtClean="0"/>
              <a:t>A service provider, as the name indicates, does not provide a product; instead it provides a service. The balance sheet of a service provider will not report any inventories for sale or resale.</a:t>
            </a:r>
          </a:p>
          <a:p>
            <a:r>
              <a:rPr lang="en-US" sz="1100" dirty="0" smtClean="0"/>
              <a:t> </a:t>
            </a:r>
          </a:p>
          <a:p>
            <a:r>
              <a:rPr lang="en-US" sz="1100" dirty="0" smtClean="0"/>
              <a:t>So, the Merchandise Inventory account appears on the merchandiser's balance sheet. Finished goods Inventory appears on a manufacturer's balance sheet. Cost of goods sold is inventory expense. Both the manufacturer and the merchandiser carry inventories, and will therefore report cost of goods sold on the income statement. Operating expenses are incurred by all three types of organizations. Cost of goods manufactured only applies to the manufacturer. Cost of goods manufactured represents the cost of units that are completed during the current period, and transferred from the Work in Process Inventory account to the Finished Goods Inventory account. Supplies inventory can apply to all three types of organizations.</a:t>
            </a:r>
          </a:p>
        </p:txBody>
      </p:sp>
    </p:spTree>
    <p:extLst>
      <p:ext uri="{BB962C8B-B14F-4D97-AF65-F5344CB8AC3E}">
        <p14:creationId xmlns:p14="http://schemas.microsoft.com/office/powerpoint/2010/main" val="2999002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4137673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addition to income statements and balance sheets, manufacturing companies typically prepare additional reports to help managers plan and control the manufacturing process. In order to understand these reports, we must first understand the flow of manufacturing activities and costs. This slide shows the flow of manufacturing activities and the cost flows of those activities. As you can see (across the top row), the activities flow consists of </a:t>
            </a:r>
            <a:r>
              <a:rPr lang="en-US" i="1" dirty="0" smtClean="0"/>
              <a:t>materials activity </a:t>
            </a:r>
            <a:r>
              <a:rPr lang="en-US" dirty="0" smtClean="0"/>
              <a:t>followed by </a:t>
            </a:r>
            <a:r>
              <a:rPr lang="en-US" i="1" dirty="0" smtClean="0"/>
              <a:t>production activity </a:t>
            </a:r>
            <a:r>
              <a:rPr lang="en-US" dirty="0" smtClean="0"/>
              <a:t>followed by </a:t>
            </a:r>
            <a:r>
              <a:rPr lang="en-US" i="1" dirty="0" smtClean="0"/>
              <a:t>sales activity</a:t>
            </a:r>
            <a:r>
              <a:rPr lang="en-US" dirty="0" smtClean="0"/>
              <a:t>. The boxes below those activities show the costs for each activity and how costs flow across the three manufacturing activities. </a:t>
            </a:r>
          </a:p>
          <a:p>
            <a:endParaRPr lang="en-US" altLang="en-US" dirty="0" smtClean="0"/>
          </a:p>
        </p:txBody>
      </p:sp>
    </p:spTree>
    <p:extLst>
      <p:ext uri="{BB962C8B-B14F-4D97-AF65-F5344CB8AC3E}">
        <p14:creationId xmlns:p14="http://schemas.microsoft.com/office/powerpoint/2010/main" val="254646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purpose of managerial accounting is to provide useful information to managers of an organization. Managerial accounting helps managers with three key tasks: (1) determining the costs of an organization’s products and services, (2) planning future activities, and (3) comparing actual results to planned results. </a:t>
            </a:r>
          </a:p>
          <a:p>
            <a:endParaRPr lang="en-US" altLang="en-US" dirty="0" smtClean="0"/>
          </a:p>
        </p:txBody>
      </p:sp>
    </p:spTree>
    <p:extLst>
      <p:ext uri="{BB962C8B-B14F-4D97-AF65-F5344CB8AC3E}">
        <p14:creationId xmlns:p14="http://schemas.microsoft.com/office/powerpoint/2010/main" val="21052084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38845607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Managers of manufacturing firms typically analyze product costs in detail. Such analysis can help managers make better decisions about materials, labor, and overhead in order to reduce the cost of goods manufactured and maximize the company’s profits. A company’s manufacturing activities are described in a separate report, called a </a:t>
            </a:r>
            <a:r>
              <a:rPr lang="en-US" b="1" dirty="0" smtClean="0"/>
              <a:t>schedule of cost of goods manufactured. </a:t>
            </a:r>
            <a:r>
              <a:rPr lang="en-US" dirty="0" smtClean="0"/>
              <a:t>(It is also called a </a:t>
            </a:r>
            <a:r>
              <a:rPr lang="en-US" i="1" dirty="0" smtClean="0"/>
              <a:t>manufacturing statement, </a:t>
            </a:r>
            <a:r>
              <a:rPr lang="en-US" dirty="0" smtClean="0"/>
              <a:t>a </a:t>
            </a:r>
            <a:r>
              <a:rPr lang="en-US" i="1" dirty="0" smtClean="0"/>
              <a:t>statement of cost of goods manufactured, </a:t>
            </a:r>
            <a:r>
              <a:rPr lang="en-US" dirty="0" smtClean="0"/>
              <a:t>or a similar term.) By whatever name, the schedule of cost of goods manufactured summarizes the types and amounts of costs incurred in a company’s manufacturing process. </a:t>
            </a:r>
          </a:p>
        </p:txBody>
      </p:sp>
    </p:spTree>
    <p:extLst>
      <p:ext uri="{BB962C8B-B14F-4D97-AF65-F5344CB8AC3E}">
        <p14:creationId xmlns:p14="http://schemas.microsoft.com/office/powerpoint/2010/main" val="2769900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slide shows the schedule of cost of goods manufactured for Rocky Mountain Bikes. The schedule is divided into four parts: </a:t>
            </a:r>
            <a:r>
              <a:rPr lang="en-US" i="1" dirty="0" smtClean="0"/>
              <a:t>direct materials, direct labor, overhead, </a:t>
            </a:r>
            <a:r>
              <a:rPr lang="en-US" dirty="0" smtClean="0"/>
              <a:t>and </a:t>
            </a:r>
            <a:r>
              <a:rPr lang="en-US" i="1" dirty="0" smtClean="0"/>
              <a:t>computation of cost of goods manufactured. </a:t>
            </a:r>
            <a:endParaRPr lang="en-US" altLang="en-US" dirty="0" smtClean="0"/>
          </a:p>
        </p:txBody>
      </p:sp>
    </p:spTree>
    <p:extLst>
      <p:ext uri="{BB962C8B-B14F-4D97-AF65-F5344CB8AC3E}">
        <p14:creationId xmlns:p14="http://schemas.microsoft.com/office/powerpoint/2010/main" val="2826933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1. Compute direct materials used. Add the beginning raw materials inventory of $8,000 to the current period’s purchases of $86,500. This yields $94,500 of total raw materials available for use. A physical count of inventory shows $9,000 of ending raw materials inventory. If</a:t>
            </a:r>
            <a:r>
              <a:rPr lang="en-US" dirty="0" smtClean="0">
                <a:effectLst/>
              </a:rPr>
              <a:t> </a:t>
            </a:r>
            <a:r>
              <a:rPr lang="en-US" dirty="0" smtClean="0"/>
              <a:t>$94,500 of materials were available for use, and $9,000 of materials remains in inventory, then $85,500 of materials were used in the period. (</a:t>
            </a:r>
            <a:r>
              <a:rPr lang="en-US" i="1" dirty="0" smtClean="0"/>
              <a:t>Note: </a:t>
            </a:r>
            <a:r>
              <a:rPr lang="en-US" dirty="0" smtClean="0"/>
              <a:t>All raw materials are direct materials for Rocky Mountain Bikes.)</a:t>
            </a:r>
          </a:p>
          <a:p>
            <a:endParaRPr lang="en-US" altLang="en-US" dirty="0" smtClean="0"/>
          </a:p>
        </p:txBody>
      </p:sp>
    </p:spTree>
    <p:extLst>
      <p:ext uri="{BB962C8B-B14F-4D97-AF65-F5344CB8AC3E}">
        <p14:creationId xmlns:p14="http://schemas.microsoft.com/office/powerpoint/2010/main" val="15556991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2. Compute direct labor costs used. Rocky Mountain Bikes had total direct labor costs of</a:t>
            </a:r>
            <a:r>
              <a:rPr lang="en-US" dirty="0" smtClean="0">
                <a:effectLst/>
              </a:rPr>
              <a:t> </a:t>
            </a:r>
            <a:r>
              <a:rPr lang="en-US" dirty="0" smtClean="0"/>
              <a:t>$60,000 for the period. This amount includes payroll taxes and fringe benefits.</a:t>
            </a:r>
          </a:p>
          <a:p>
            <a:endParaRPr lang="en-US" altLang="en-US" dirty="0" smtClean="0"/>
          </a:p>
        </p:txBody>
      </p:sp>
    </p:spTree>
    <p:extLst>
      <p:ext uri="{BB962C8B-B14F-4D97-AF65-F5344CB8AC3E}">
        <p14:creationId xmlns:p14="http://schemas.microsoft.com/office/powerpoint/2010/main" val="16490353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3. Compute total factory overhead costs used. The statement lists each important factory overhead item and its cost. All of these costs are indirectly related to manufacturing activities. In addition, period expenses, such as selling expenses and other costs not related to manufacturing activities, are </a:t>
            </a:r>
            <a:r>
              <a:rPr lang="en-US" i="1" dirty="0" smtClean="0"/>
              <a:t>not </a:t>
            </a:r>
            <a:r>
              <a:rPr lang="en-US" dirty="0" smtClean="0"/>
              <a:t>reported on this statement. Total factory overhead cost for the period is $30,000. Some companies report only </a:t>
            </a:r>
            <a:r>
              <a:rPr lang="en-US" i="1" dirty="0" smtClean="0"/>
              <a:t>total </a:t>
            </a:r>
            <a:r>
              <a:rPr lang="en-US" dirty="0" smtClean="0"/>
              <a:t>factory overhead on the schedule of cost of goods manufactured and attach a separate schedule listing individual overhead costs.</a:t>
            </a:r>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34697666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4. Compute the </a:t>
            </a:r>
            <a:r>
              <a:rPr lang="en-US" i="1" dirty="0" smtClean="0"/>
              <a:t>cost of goods manufactured. </a:t>
            </a:r>
            <a:r>
              <a:rPr lang="en-US" dirty="0" smtClean="0"/>
              <a:t>Total manufacturing costs for the period are</a:t>
            </a:r>
            <a:r>
              <a:rPr lang="en-US" dirty="0" smtClean="0">
                <a:effectLst/>
              </a:rPr>
              <a:t> </a:t>
            </a:r>
            <a:r>
              <a:rPr lang="en-US" dirty="0" smtClean="0"/>
              <a:t>$175,500 ($85,500 + $60,000 + $30,000), the sum of direct materials used and direct labor and overhead costs incurred. This amount is added to beginning work in process inventory. This gives the total work in process during the period of $178,000 ($175,500 + $2,500). A physical count shows $7,500 of work in process inventory remains at the end of the period. We then compute the current period’s cost of goods manufactured of $170,500 by taking the $178,000 total work in process and subtracting the $7,500 cost of ending work in process inventory. The cost of goods manufactured amount is also called </a:t>
            </a:r>
            <a:r>
              <a:rPr lang="en-US" i="1" dirty="0" smtClean="0"/>
              <a:t>net cost of goods manufactured </a:t>
            </a:r>
            <a:r>
              <a:rPr lang="en-US" dirty="0" smtClean="0"/>
              <a:t>or </a:t>
            </a:r>
            <a:r>
              <a:rPr lang="en-US" i="1" dirty="0" smtClean="0"/>
              <a:t>cost of goods completed</a:t>
            </a:r>
            <a:r>
              <a:rPr lang="en-US" dirty="0" smtClean="0"/>
              <a:t>.</a:t>
            </a:r>
          </a:p>
          <a:p>
            <a:endParaRPr lang="en-US" altLang="en-US" dirty="0" smtClean="0"/>
          </a:p>
        </p:txBody>
      </p:sp>
    </p:spTree>
    <p:extLst>
      <p:ext uri="{BB962C8B-B14F-4D97-AF65-F5344CB8AC3E}">
        <p14:creationId xmlns:p14="http://schemas.microsoft.com/office/powerpoint/2010/main" val="40901267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This slide summarizes how product costs flow through the accounting system: Direct materials, direct labor, and overhead costs are summarized in the schedule of cost of goods manufactured; then the amount of the cost of goods manufactured from that statement is used to compute cost of goods sold on the income statement. Physical counts determine the dollar amounts of ending raw materials inventory and work in process inventory, and those amounts are included on the end-of-period balance sheet. (</a:t>
            </a:r>
            <a:r>
              <a:rPr lang="en-US" i="1" dirty="0" smtClean="0"/>
              <a:t>Note: </a:t>
            </a:r>
            <a:r>
              <a:rPr lang="en-US" dirty="0" smtClean="0"/>
              <a:t>This exhibit shows only partial reports.)</a:t>
            </a:r>
          </a:p>
          <a:p>
            <a:pPr defTabSz="939363">
              <a:defRPr/>
            </a:pPr>
            <a:endParaRPr lang="en-US" dirty="0" smtClean="0"/>
          </a:p>
          <a:p>
            <a:pPr defTabSz="939363">
              <a:defRPr/>
            </a:pPr>
            <a:r>
              <a:rPr lang="en-US" altLang="en-US" b="1" dirty="0" smtClean="0"/>
              <a:t>Review what you have learned in the following NEED-TO-KNOW Slides.</a:t>
            </a:r>
            <a:endParaRPr lang="en-US" altLang="en-US" dirty="0" smtClean="0"/>
          </a:p>
          <a:p>
            <a:pPr defTabSz="939363">
              <a:defRPr/>
            </a:pPr>
            <a:endParaRPr lang="en-US" dirty="0" smtClean="0"/>
          </a:p>
          <a:p>
            <a:endParaRPr lang="en-US" altLang="en-US" dirty="0" smtClean="0"/>
          </a:p>
        </p:txBody>
      </p:sp>
    </p:spTree>
    <p:extLst>
      <p:ext uri="{BB962C8B-B14F-4D97-AF65-F5344CB8AC3E}">
        <p14:creationId xmlns:p14="http://schemas.microsoft.com/office/powerpoint/2010/main" val="35940971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Compute the following three measures using the accounting information below. Cost of materials used; Cost of goods manufactured, and Cost of goods sold. Cost of materials used is the cost of Direct Materials transferred from Raw Materials Inventory to Work in Process Inventory. Cost of goods manufactured is the cost of goods completed in the current period and transferred from Work in Process Inventory to Finished Goods Inventory. And Cost of goods sold is the cost of goods leaving Finished Goods Inventory and going to the customer. The cost of these goods are expensed on the income statement. </a:t>
            </a:r>
          </a:p>
          <a:p>
            <a:r>
              <a:rPr lang="en-US" dirty="0" smtClean="0"/>
              <a:t> </a:t>
            </a:r>
          </a:p>
          <a:p>
            <a:r>
              <a:rPr lang="en-US" dirty="0" smtClean="0"/>
              <a:t>So let's set up the T-accounts for Raw Materials, Work in Process and Finished Goods. </a:t>
            </a:r>
          </a:p>
          <a:p>
            <a:endParaRPr lang="en-US" dirty="0" smtClean="0"/>
          </a:p>
          <a:p>
            <a:endParaRPr lang="en-US" dirty="0" smtClean="0"/>
          </a:p>
          <a:p>
            <a:endParaRPr lang="en-US" baseline="0" dirty="0" smtClean="0"/>
          </a:p>
        </p:txBody>
      </p:sp>
    </p:spTree>
    <p:extLst>
      <p:ext uri="{BB962C8B-B14F-4D97-AF65-F5344CB8AC3E}">
        <p14:creationId xmlns:p14="http://schemas.microsoft.com/office/powerpoint/2010/main" val="24386342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100" dirty="0" smtClean="0"/>
              <a:t>The beginning inventory of raw materials is $15,500. The beginning inventory of work in process is $29,000, and the beginning inventory of finished goods is $24,000. During the current period, the company purchased $66,000 of raw materials. These costs are debited to the Raw Materials Inventory account. Total cost of materials available for use is $81,500.</a:t>
            </a:r>
          </a:p>
          <a:p>
            <a:r>
              <a:rPr lang="en-US" sz="1100" dirty="0" smtClean="0"/>
              <a:t> </a:t>
            </a:r>
          </a:p>
          <a:p>
            <a:r>
              <a:rPr lang="en-US" sz="1100" dirty="0" smtClean="0"/>
              <a:t>At the end of the period, Raw materials has an inventory balance of $10,600. The difference between $81,500 of materials available for use and the amount on hand at the end of the period, $10,600, is the amount that was transferred to Work in Process; cost of materials used, $70,900. $70,900 of materials were transferred from the Raw Materials inventory to the factory, Work in Process. The cost of the direct materials are added to the beginning inventory, along with the cost of direct labor used, $38,000, and factory overhead, $80,000. The total cost of goods available for manufacture is $217,900. At the end of the period, Work in Process Inventory has a value of $44,000. The difference between $217,900 of goods available for manufacture, and $44,000 of goods on hand at the end of the period, represents the cost of completed units. Cost of goods manufactured is $173,900. $173,900 of goods were transferred from Work in Process into the Finished Goods inventory. </a:t>
            </a:r>
          </a:p>
          <a:p>
            <a:r>
              <a:rPr lang="en-US" sz="1100" dirty="0" smtClean="0"/>
              <a:t> </a:t>
            </a:r>
          </a:p>
          <a:p>
            <a:r>
              <a:rPr lang="en-US" sz="1100" dirty="0" smtClean="0"/>
              <a:t>The beginning inventory of Finished Goods plus cost of goods manufactured equals cost of goods available for sale, $197,900. The value of Finished Goods Inventory at the end of the period is $37,400. The difference between $197,900 available for sale and the ending inventory balance of $37,400 represents cost of goods sold, $160,500. $160,500 of merchandise was sold to the customer in the current period. The current asset section of the balance sheet will include the three ending inventory balances: Raw Materials Inventory, Work in Process Inventory and Finished Goods Inventory. The income statement will report Sales minus Cost of goods sold.</a:t>
            </a:r>
          </a:p>
        </p:txBody>
      </p:sp>
    </p:spTree>
    <p:extLst>
      <p:ext uri="{BB962C8B-B14F-4D97-AF65-F5344CB8AC3E}">
        <p14:creationId xmlns:p14="http://schemas.microsoft.com/office/powerpoint/2010/main" val="2894958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Managerial accounting differs from financial accounting. We discuss seven key differences in this section, as summarized in this slide.</a:t>
            </a:r>
          </a:p>
          <a:p>
            <a:endParaRPr lang="en-US" altLang="en-US" dirty="0" smtClean="0"/>
          </a:p>
        </p:txBody>
      </p:sp>
    </p:spTree>
    <p:extLst>
      <p:ext uri="{BB962C8B-B14F-4D97-AF65-F5344CB8AC3E}">
        <p14:creationId xmlns:p14="http://schemas.microsoft.com/office/powerpoint/2010/main" val="39609052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5121377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The analytical tools and techniques of managerial accounting have always been useful, and their relevance and importance continue to increase. This is so because of changes in the business environment. This slide presents some of these changes.  We</a:t>
            </a:r>
            <a:r>
              <a:rPr lang="en-US" baseline="0" dirty="0" smtClean="0"/>
              <a:t> will discuss a few of these topics</a:t>
            </a:r>
            <a:r>
              <a:rPr lang="en-US" dirty="0" smtClean="0"/>
              <a:t> in the following slides.</a:t>
            </a:r>
          </a:p>
          <a:p>
            <a:endParaRPr lang="en-US" altLang="en-US" dirty="0" smtClean="0"/>
          </a:p>
        </p:txBody>
      </p:sp>
    </p:spTree>
    <p:extLst>
      <p:ext uri="{BB962C8B-B14F-4D97-AF65-F5344CB8AC3E}">
        <p14:creationId xmlns:p14="http://schemas.microsoft.com/office/powerpoint/2010/main" val="20469952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There is an increased emphasis on </a:t>
            </a:r>
            <a:r>
              <a:rPr lang="en-US" i="1" dirty="0" smtClean="0"/>
              <a:t>customers </a:t>
            </a:r>
            <a:r>
              <a:rPr lang="en-US" dirty="0" smtClean="0"/>
              <a:t>as the most important constituent of a business. Customers expect to derive a certain value for the money they spend to buy products and services. Specifically, they expect that their suppliers will offer them the right service (or product) at the right time and the right price. This implies that companies accept the notion of </a:t>
            </a:r>
            <a:r>
              <a:rPr lang="en-US" b="1" dirty="0" smtClean="0"/>
              <a:t>customer orientation, </a:t>
            </a:r>
            <a:r>
              <a:rPr lang="en-US" dirty="0" smtClean="0"/>
              <a:t>which means that employees understand the changing needs and wants of their customers and align their management and operating practices accordingly.</a:t>
            </a:r>
          </a:p>
          <a:p>
            <a:endParaRPr lang="en-US" altLang="en-US" dirty="0" smtClean="0"/>
          </a:p>
        </p:txBody>
      </p:sp>
    </p:spTree>
    <p:extLst>
      <p:ext uri="{BB962C8B-B14F-4D97-AF65-F5344CB8AC3E}">
        <p14:creationId xmlns:p14="http://schemas.microsoft.com/office/powerpoint/2010/main" val="40422954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Total quality management </a:t>
            </a:r>
            <a:r>
              <a:rPr lang="en-US" dirty="0" smtClean="0"/>
              <a:t>focuses on quality improvement and applies this standard to all aspects of business activities. In doing so, managers and employees seek to uncover waste in business activities including accounting activities such as payroll and disbursements. To encourage an emphasis on quality, the U.S. Congress established the Malcolm Baldrige National Quality Award (MBNQA). Entrants must conduct a thorough analysis and evaluation of their business using guidelines from the Baldrige committee.</a:t>
            </a:r>
          </a:p>
          <a:p>
            <a:endParaRPr lang="en-US" altLang="en-US" dirty="0" smtClean="0"/>
          </a:p>
          <a:p>
            <a:endParaRPr lang="en-US" altLang="en-US" dirty="0" smtClean="0"/>
          </a:p>
        </p:txBody>
      </p:sp>
    </p:spTree>
    <p:extLst>
      <p:ext uri="{BB962C8B-B14F-4D97-AF65-F5344CB8AC3E}">
        <p14:creationId xmlns:p14="http://schemas.microsoft.com/office/powerpoint/2010/main" val="9333809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Just-in-time manufacturing </a:t>
            </a:r>
            <a:r>
              <a:rPr lang="en-US" dirty="0" smtClean="0"/>
              <a:t>is a system that acquires inventory and produces only when needed. An important aspect of JIT is that companies manufacture products only after they receive an order (a </a:t>
            </a:r>
            <a:r>
              <a:rPr lang="en-US" i="1" dirty="0" smtClean="0"/>
              <a:t>demand-pull </a:t>
            </a:r>
            <a:r>
              <a:rPr lang="en-US" dirty="0" smtClean="0"/>
              <a:t>system) and then deliver the customer’s requirements on time. This means that processes must be aligned to eliminate any delays and inefficiencies including inferior inputs and outputs. Companies must also establish good relations and communications with their suppliers. On the downside, JIT is more susceptible to disruption than traditional systems. As one example, several </a:t>
            </a:r>
            <a:r>
              <a:rPr lang="en-US" b="1" dirty="0" smtClean="0"/>
              <a:t>General Motors </a:t>
            </a:r>
            <a:r>
              <a:rPr lang="en-US" dirty="0" smtClean="0"/>
              <a:t>plants were temporarily shut down due to a strike at an assembly division; the plants supplied components </a:t>
            </a:r>
            <a:r>
              <a:rPr lang="en-US" i="1" dirty="0" smtClean="0"/>
              <a:t>just in time </a:t>
            </a:r>
            <a:r>
              <a:rPr lang="en-US" dirty="0" smtClean="0"/>
              <a:t>to the assembly division.</a:t>
            </a:r>
          </a:p>
          <a:p>
            <a:endParaRPr lang="en-US" altLang="en-US" dirty="0" smtClean="0"/>
          </a:p>
          <a:p>
            <a:endParaRPr lang="en-US" altLang="en-US" dirty="0" smtClean="0"/>
          </a:p>
          <a:p>
            <a:endParaRPr lang="en-US" altLang="en-US" dirty="0" smtClean="0"/>
          </a:p>
          <a:p>
            <a:r>
              <a:rPr lang="en-US" altLang="en-US" dirty="0" smtClean="0"/>
              <a:t> </a:t>
            </a:r>
          </a:p>
        </p:txBody>
      </p:sp>
    </p:spTree>
    <p:extLst>
      <p:ext uri="{BB962C8B-B14F-4D97-AF65-F5344CB8AC3E}">
        <p14:creationId xmlns:p14="http://schemas.microsoft.com/office/powerpoint/2010/main" val="20417810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The </a:t>
            </a:r>
            <a:r>
              <a:rPr lang="en-US" b="1" dirty="0" smtClean="0"/>
              <a:t>value chain </a:t>
            </a:r>
            <a:r>
              <a:rPr lang="en-US" dirty="0" smtClean="0"/>
              <a:t>refers to the series of activities that add value to a company’s products or services. This slide illustrates a possible value chain for a retail cookie company. Companies can use lean practices across the value chain to increase efficiency and profits.</a:t>
            </a:r>
          </a:p>
          <a:p>
            <a:endParaRPr lang="en-US" altLang="en-US" dirty="0" smtClean="0"/>
          </a:p>
        </p:txBody>
      </p:sp>
    </p:spTree>
    <p:extLst>
      <p:ext uri="{BB962C8B-B14F-4D97-AF65-F5344CB8AC3E}">
        <p14:creationId xmlns:p14="http://schemas.microsoft.com/office/powerpoint/2010/main" val="13518182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28211789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 business manager can assess how effectively a company manages its </a:t>
            </a:r>
            <a:r>
              <a:rPr lang="en-US" i="1" dirty="0" smtClean="0"/>
              <a:t>raw materials </a:t>
            </a:r>
            <a:r>
              <a:rPr lang="en-US" dirty="0" smtClean="0"/>
              <a:t>inventory by computing the </a:t>
            </a:r>
            <a:r>
              <a:rPr lang="en-US" b="1" dirty="0" smtClean="0"/>
              <a:t>raw materials inventory turnover </a:t>
            </a:r>
            <a:r>
              <a:rPr lang="en-US" dirty="0" smtClean="0"/>
              <a:t>ratio as shown in this slide.</a:t>
            </a:r>
          </a:p>
          <a:p>
            <a:endParaRPr lang="en-US" dirty="0" smtClean="0"/>
          </a:p>
          <a:p>
            <a:r>
              <a:rPr lang="en-US" dirty="0" smtClean="0"/>
              <a:t>This ratio reveals how many times a company turns over (uses in production) its raw materials inventory during a period. Generally, a high ratio of raw materials inventory turnover is preferred, as long as raw materials inventory levels are adequate to meet demand. </a:t>
            </a:r>
          </a:p>
          <a:p>
            <a:endParaRPr lang="en-US" altLang="en-US" dirty="0" smtClean="0"/>
          </a:p>
        </p:txBody>
      </p:sp>
    </p:spTree>
    <p:extLst>
      <p:ext uri="{BB962C8B-B14F-4D97-AF65-F5344CB8AC3E}">
        <p14:creationId xmlns:p14="http://schemas.microsoft.com/office/powerpoint/2010/main" val="6461528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The two basic types of cost accounting systems are </a:t>
            </a:r>
            <a:r>
              <a:rPr lang="en-US" i="1" dirty="0" smtClean="0"/>
              <a:t>job order costing </a:t>
            </a:r>
            <a:r>
              <a:rPr lang="en-US" dirty="0" smtClean="0"/>
              <a:t>and </a:t>
            </a:r>
            <a:r>
              <a:rPr lang="en-US" i="1" dirty="0" smtClean="0"/>
              <a:t>process costing</a:t>
            </a:r>
            <a:r>
              <a:rPr lang="en-US" dirty="0" smtClean="0"/>
              <a:t>. </a:t>
            </a:r>
          </a:p>
          <a:p>
            <a:pPr defTabSz="939363">
              <a:defRPr/>
            </a:pPr>
            <a:endParaRPr lang="en-US" dirty="0" smtClean="0"/>
          </a:p>
          <a:p>
            <a:pPr defTabSz="939363">
              <a:defRPr/>
            </a:pPr>
            <a:r>
              <a:rPr lang="en-US" dirty="0" smtClean="0"/>
              <a:t>Many companies produce products individually designed to meet the needs of a specific customer. Each customized product is manufactured separately and its production is called </a:t>
            </a:r>
            <a:r>
              <a:rPr lang="en-US" b="1" dirty="0" smtClean="0"/>
              <a:t>job order production.</a:t>
            </a:r>
            <a:endParaRPr lang="en-US" dirty="0" smtClean="0"/>
          </a:p>
          <a:p>
            <a:endParaRPr lang="en-US" altLang="en-US" dirty="0" smtClean="0"/>
          </a:p>
          <a:p>
            <a:r>
              <a:rPr lang="en-US" b="1" dirty="0" smtClean="0"/>
              <a:t>Process operations, </a:t>
            </a:r>
            <a:r>
              <a:rPr lang="en-US" dirty="0" smtClean="0"/>
              <a:t>also called </a:t>
            </a:r>
            <a:r>
              <a:rPr lang="en-US" i="1" dirty="0" smtClean="0"/>
              <a:t>process manufacturing </a:t>
            </a:r>
            <a:r>
              <a:rPr lang="en-US" dirty="0" smtClean="0"/>
              <a:t>or </a:t>
            </a:r>
            <a:r>
              <a:rPr lang="en-US" i="1" dirty="0" smtClean="0"/>
              <a:t>process production, </a:t>
            </a:r>
            <a:r>
              <a:rPr lang="en-US" dirty="0" smtClean="0"/>
              <a:t>is the mass production of products in a continuous flow of steps. Unlike job order production, where every product differs depending on customer needs, process operations are designed to mass-produce large quantities of identical products. </a:t>
            </a:r>
            <a:endParaRPr lang="en-US" altLang="en-US" dirty="0" smtClean="0"/>
          </a:p>
          <a:p>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dirty="0" smtClean="0"/>
              <a:t>Fraud, and the role of ethics in reducing fraud, are important factors in running business operations. Fraud involves the use of one’s job for personal gain through the deliberate misuse of the employer’s assets. Examples include theft of the employer’s cash or other assets, overstating reimbursable expenses, payroll schemes, and financial statement fraud. Three factors must exist for a person to commit fraud: opportunity, financial pressure, and rationalization. This is known as the </a:t>
            </a:r>
            <a:r>
              <a:rPr lang="en-US" i="1" dirty="0" smtClean="0"/>
              <a:t>fraud triangle. </a:t>
            </a:r>
            <a:r>
              <a:rPr lang="en-US" dirty="0" smtClean="0"/>
              <a:t>Fraud affects all business and it is costly: A 2014 </a:t>
            </a:r>
            <a:r>
              <a:rPr lang="en-US" i="1" dirty="0" smtClean="0"/>
              <a:t>Report to the Nation </a:t>
            </a:r>
            <a:r>
              <a:rPr lang="en-US" dirty="0" smtClean="0"/>
              <a:t>from the Association of Certified Fraud Examiners (ACFE) estimates the average U.S. business loses 5% of its annual revenues to fraud.</a:t>
            </a:r>
          </a:p>
          <a:p>
            <a:pPr>
              <a:lnSpc>
                <a:spcPct val="90000"/>
              </a:lnSpc>
            </a:pPr>
            <a:endParaRPr lang="en-US" altLang="en-US" dirty="0" smtClean="0"/>
          </a:p>
          <a:p>
            <a:pPr defTabSz="939363">
              <a:lnSpc>
                <a:spcPct val="90000"/>
              </a:lnSpc>
              <a:defRPr/>
            </a:pPr>
            <a:r>
              <a:rPr lang="en-US" dirty="0" smtClean="0"/>
              <a:t>Combating fraud and other dilemmas requires ethics in accounting. </a:t>
            </a:r>
            <a:r>
              <a:rPr lang="en-US" b="1" dirty="0" smtClean="0"/>
              <a:t>Ethics </a:t>
            </a:r>
            <a:r>
              <a:rPr lang="en-US" dirty="0" smtClean="0"/>
              <a:t>are beliefs that distinguish right from wrong. They are accepted standards of good and bad behavior. Identifying the ethical path can be difficult. The </a:t>
            </a:r>
            <a:r>
              <a:rPr lang="en-US" b="1" dirty="0" smtClean="0"/>
              <a:t>Institute of Management Accountants (IMA), </a:t>
            </a:r>
            <a:r>
              <a:rPr lang="en-US" dirty="0" smtClean="0"/>
              <a:t>the professional association for management accountants, has issued a code of ethics to help accountants involved in solving ethical dilemmas. The IMA’s Statement of Ethical Professional Practice requires that management accountants be competent, maintain confidentiality, act with integrity, and communicate information in a fair and credible manner.</a:t>
            </a:r>
          </a:p>
          <a:p>
            <a:pPr>
              <a:lnSpc>
                <a:spcPct val="90000"/>
              </a:lnSpc>
            </a:pPr>
            <a:endParaRPr lang="en-US" altLang="en-US" dirty="0" smtClean="0">
              <a:cs typeface="Arial" pitchFamily="34" charset="0"/>
            </a:endParaRPr>
          </a:p>
          <a:p>
            <a:pPr>
              <a:lnSpc>
                <a:spcPct val="90000"/>
              </a:lnSpc>
            </a:pPr>
            <a:endParaRPr lang="en-US" altLang="en-US" dirty="0" smtClean="0">
              <a:cs typeface="Arial" pitchFamily="34" charset="0"/>
            </a:endParaRPr>
          </a:p>
          <a:p>
            <a:pPr>
              <a:lnSpc>
                <a:spcPct val="90000"/>
              </a:lnSpc>
            </a:pPr>
            <a:endParaRPr lang="en-US" altLang="en-US" dirty="0" smtClean="0"/>
          </a:p>
        </p:txBody>
      </p:sp>
    </p:spTree>
    <p:extLst>
      <p:ext uri="{BB962C8B-B14F-4D97-AF65-F5344CB8AC3E}">
        <p14:creationId xmlns:p14="http://schemas.microsoft.com/office/powerpoint/2010/main" val="30980643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slide lists important features of job order and process operations. Both types of operations are used by manufacturers and also by service companies. Movies made by </a:t>
            </a:r>
            <a:r>
              <a:rPr lang="en-US" b="1" dirty="0" smtClean="0"/>
              <a:t>Walt Disney </a:t>
            </a:r>
            <a:r>
              <a:rPr lang="en-US" dirty="0" smtClean="0"/>
              <a:t>and financial audits done by </a:t>
            </a:r>
            <a:r>
              <a:rPr lang="en-US" b="1" dirty="0" smtClean="0"/>
              <a:t>KPMG </a:t>
            </a:r>
            <a:r>
              <a:rPr lang="en-US" dirty="0" smtClean="0"/>
              <a:t>are examples of job order service operations. Order processing in large mail-order firms like </a:t>
            </a:r>
            <a:r>
              <a:rPr lang="en-US" b="1" dirty="0" smtClean="0"/>
              <a:t>L.L. Bean </a:t>
            </a:r>
            <a:r>
              <a:rPr lang="en-US" dirty="0" smtClean="0"/>
              <a:t>is an example of a process service operation.</a:t>
            </a:r>
          </a:p>
          <a:p>
            <a:endParaRPr lang="en-US" alt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An overview of job order production activity and cost flows is shown. This slide shows the March production activity of Road Warriors, which installs entertainment systems and security devices in cars and trucks. The company customizes any vehicle by adding speakers, amplifiers, video systems, alarms, and reinforced exteriors.</a:t>
            </a:r>
          </a:p>
          <a:p>
            <a:endParaRPr lang="en-US" altLang="en-US" dirty="0" smtClean="0"/>
          </a:p>
          <a:p>
            <a:r>
              <a:rPr lang="en-US" dirty="0" smtClean="0"/>
              <a:t>Job order production for Road Warriors requires materials, labor, and overhead costs. Recall that direct materials are used in manufacturing and can be clearly identified with a particular job. Similarly, direct labor is effort devoted to a particular job. Overhead costs support production of more than one job. Common overhead items are depreciation on factory buildings and equipment, factory supplies (indirect materials), supervision and maintenance (indirect labor), cleaning, and utilities.</a:t>
            </a:r>
          </a:p>
          <a:p>
            <a:endParaRPr lang="en-US" dirty="0" smtClean="0"/>
          </a:p>
          <a:p>
            <a:r>
              <a:rPr lang="en-US" dirty="0" smtClean="0"/>
              <a:t>This slide shows that materials, labor, and overhead are added to Jobs B15, B16, B17, B18, and B19, which were started during the month (March). Alarm systems are added to Jobs B15 and B16; Job B17 receives a high-end audio and video entertainment system. Road Warriors completed Jobs B15, B16, and B17 in March and delivered Jobs B15 and B16 to customers. At the end of March, Jobs B18 and B19 remain in work in process inventory and Job B17 is in finished goods inventory.</a:t>
            </a:r>
          </a:p>
          <a:p>
            <a:r>
              <a:rPr lang="en-US" dirty="0" smtClean="0"/>
              <a:t> </a:t>
            </a:r>
          </a:p>
          <a:p>
            <a:endParaRPr lang="en-US" alt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 major aim of a job order costing system is to determine the cost of producing each job or job lot. In the case of a job lot, the system also aims to compute the cost per unit. The accounting system must include separate records for each job to accomplish this, and it must capture information about costs incurred and charge these costs to each job.</a:t>
            </a:r>
          </a:p>
          <a:p>
            <a:endParaRPr lang="en-US" dirty="0" smtClean="0"/>
          </a:p>
          <a:p>
            <a:r>
              <a:rPr lang="en-US" dirty="0" smtClean="0"/>
              <a:t>A job cost sheet is a separate record maintained for each job. </a:t>
            </a:r>
          </a:p>
          <a:p>
            <a:endParaRPr lang="en-US" alt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slide shows a job cost sheet for Road Warriors. This job cost sheet identifies the customer, the job number assigned, the product, and key dates. Only product costs are recorded on job cost sheets. Direct materials and direct labor costs actually incurred on the job are immediately recorded on this sheet. </a:t>
            </a:r>
            <a:r>
              <a:rPr lang="en-US" i="1" dirty="0" smtClean="0"/>
              <a:t>Estimated </a:t>
            </a:r>
            <a:r>
              <a:rPr lang="en-US" dirty="0" smtClean="0"/>
              <a:t>overhead costs are included on job cost sheets, through a process we discuss later in the chapter. When each job is complete, the supervisor enters the date of completion, records any remarks, and signs the sheet. The balance in the Work in Process Inventory account at any point in time is the</a:t>
            </a:r>
            <a:r>
              <a:rPr lang="en-US" dirty="0" smtClean="0">
                <a:effectLst/>
              </a:rPr>
              <a:t> </a:t>
            </a:r>
            <a:r>
              <a:rPr lang="en-US" dirty="0" smtClean="0"/>
              <a:t>sum of the costs on job cost sheets for all jobs that are not yet complete. The balance in the Finished Goods Inventory account at any point in time is the sum of the costs on job cost sheets for all jobs that </a:t>
            </a:r>
            <a:r>
              <a:rPr lang="en-US" i="1" dirty="0" smtClean="0"/>
              <a:t>are </a:t>
            </a:r>
            <a:r>
              <a:rPr lang="en-US" dirty="0" smtClean="0"/>
              <a:t>complete and awaiting sale. The balance in Cost of Goods Sold is the sum of all job sheets for jobs that have been sold and delivered to the customer. Managers use job cost sheets to monitor costs incurred to date and to predict and control costs for each job. In the next section we use Road Warriors’ production and sales activity for March to illustrate job order costing and the use of job cost sheets.</a:t>
            </a:r>
          </a:p>
          <a:p>
            <a:endParaRPr lang="en-US" altLang="en-US" dirty="0" smtClean="0"/>
          </a:p>
          <a:p>
            <a:endParaRPr lang="en-US" alt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This slide shows a materials ledger card for one type of material received and issued by Road Warriors. The card identifies the item as alarm system wiring and shows the item’s stock number, its location in the storeroom, information about the maximum and minimum quantities that should be available, and the reorder quantity. For example, two units of alarm system wiring were purchased on March 4, 2015, as evidenced by receiving report C-7117. After this purchase the company has three units of alarm system wiring on hand. Materials ledger cards would also be updated for each of the other materials purchased.</a:t>
            </a:r>
          </a:p>
          <a:p>
            <a:endParaRPr lang="en-US" alt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When materials are needed in production, a production manager prepares a </a:t>
            </a:r>
            <a:r>
              <a:rPr lang="en-US" b="1" dirty="0" smtClean="0"/>
              <a:t>materials requisition </a:t>
            </a:r>
            <a:r>
              <a:rPr lang="en-US" dirty="0" smtClean="0"/>
              <a:t>and sends it to the materials manager. For direct materials, the requisition shows the job number, the type of material, the quantity needed, and the signature of the manager authorized to make the requisition. </a:t>
            </a:r>
          </a:p>
          <a:p>
            <a:endParaRPr lang="en-US" altLang="en-US" dirty="0" smtClean="0"/>
          </a:p>
          <a:p>
            <a:pPr defTabSz="939363">
              <a:defRPr/>
            </a:pPr>
            <a:r>
              <a:rPr lang="en-US" dirty="0" smtClean="0"/>
              <a:t>This slide shows the materials requisition for alarm system wiring for Job B15. For requisitions of indirect materials, which cannot be traced to individual jobs, the “Job No.” line in the requisition form might read, “For General Factory Use.”</a:t>
            </a:r>
          </a:p>
          <a:p>
            <a:endParaRPr lang="en-US" alt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Requisitions are often accumulated and recorded in one journal entry. The frequency of entries depends on the job, the industry, and management procedures. In this example, Road Warriors records materials requisitions at the end of each week. These materials requisitions are shown here.</a:t>
            </a:r>
          </a:p>
          <a:p>
            <a:endParaRPr lang="en-US" altLang="en-US" dirty="0" smtClean="0"/>
          </a:p>
          <a:p>
            <a:pPr defTabSz="939363">
              <a:defRPr/>
            </a:pPr>
            <a:r>
              <a:rPr lang="en-US" dirty="0" smtClean="0"/>
              <a:t>The use of direct materials for the week (including alarm system wiring for Job B15) yields the entry shown.</a:t>
            </a:r>
          </a:p>
          <a:p>
            <a:endParaRPr lang="en-US" altLang="en-US" dirty="0" smtClean="0"/>
          </a:p>
          <a:p>
            <a:r>
              <a:rPr lang="en-US" dirty="0" smtClean="0"/>
              <a:t>This entry is posted both to general ledger accounts and to subsidiary records. Posting to subsidiary records includes debits to job cost sheets and credits to materials ledger cards. </a:t>
            </a:r>
          </a:p>
          <a:p>
            <a:endParaRPr lang="en-US" altLang="en-US" dirty="0" smtClean="0"/>
          </a:p>
          <a:p>
            <a:pPr defTabSz="939363">
              <a:defRPr/>
            </a:pPr>
            <a:r>
              <a:rPr lang="en-US" altLang="en-US" b="1" dirty="0" smtClean="0"/>
              <a:t>Review what you have learned in the following NEED-TO-KNOW Slide.</a:t>
            </a:r>
            <a:endParaRPr lang="en-US" altLang="en-US" dirty="0" smtClean="0"/>
          </a:p>
          <a:p>
            <a:endParaRPr lang="en-US" altLang="en-US" dirty="0" smtClean="0"/>
          </a:p>
          <a:p>
            <a:endParaRPr lang="en-US" alt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manufacturing company purchased $1,200 of materials (on account) for use in production. The company used $200 of direct materials on Job 1 and $350 of direct materials on Job 2. Prepare journal entries to record the above transactions.</a:t>
            </a:r>
          </a:p>
          <a:p>
            <a:r>
              <a:rPr lang="en-US" dirty="0" smtClean="0"/>
              <a:t> </a:t>
            </a:r>
          </a:p>
          <a:p>
            <a:r>
              <a:rPr lang="en-US" dirty="0" smtClean="0"/>
              <a:t>The journal entry to record the purchase of materials on account is a debit to Raw Materials Inventory, $1,200, and a credit to Accounts payable. The journal entry to record the use of direct materials on the jobs is a debit to Work in Process Inventory for the total, $550, and a credit to Raw Materials Inventory. $200 of direct materials was charged to Job 1 and $350 of direct materials was charged to Job 2. The job sheets act as a subsidiary ledger to Work in Process Inventory, the control account.</a:t>
            </a:r>
            <a:endParaRPr lang="en-US" baseline="0" dirty="0" smtClean="0"/>
          </a:p>
        </p:txBody>
      </p:sp>
    </p:spTree>
    <p:extLst>
      <p:ext uri="{BB962C8B-B14F-4D97-AF65-F5344CB8AC3E}">
        <p14:creationId xmlns:p14="http://schemas.microsoft.com/office/powerpoint/2010/main" val="2949249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38362908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Labor is the next manufacturing cost to account for. This slide shows that factory labor costs are classified as either direct or indirect. Direct labor costs flow to individual job cost sheets. </a:t>
            </a:r>
          </a:p>
          <a:p>
            <a:endParaRPr lang="en-US" dirty="0" smtClean="0"/>
          </a:p>
          <a:p>
            <a:endParaRPr lang="en-US" alt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This slide shows a time ticket reporting the time a Road Warrior employee spent working on Job B15. The employee’s supervisor signed the ticket to confirm its accuracy. The hourly rate and total labor cost are computed after the time ticket is turned in.</a:t>
            </a:r>
          </a:p>
          <a:p>
            <a:endParaRPr lang="en-US" altLang="en-US" b="0"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Time tickets are often accumulated and recorded in one journal entry. The frequency of these entries varies across companies. In this example, Road Warriors journalizes direct labor monthly. During March, Road Warriors’ factory payroll costs total $5,300. Of this amount, $4,200 can be traced directly to jobs, and the remaining $1,100 is classified as indirect labor, as shown here.</a:t>
            </a:r>
          </a:p>
          <a:p>
            <a:pPr defTabSz="939363">
              <a:defRPr/>
            </a:pPr>
            <a:endParaRPr lang="en-US" dirty="0" smtClean="0"/>
          </a:p>
          <a:p>
            <a:pPr defTabSz="939363">
              <a:defRPr/>
            </a:pPr>
            <a:r>
              <a:rPr lang="en-US" dirty="0" smtClean="0"/>
              <a:t>The entry shown records direct labor for the month, based on all the direct labor time tickets for the month.</a:t>
            </a:r>
          </a:p>
          <a:p>
            <a:pPr defTabSz="939363">
              <a:defRPr/>
            </a:pPr>
            <a:endParaRPr lang="en-US" b="1" dirty="0" smtClean="0"/>
          </a:p>
          <a:p>
            <a:pPr defTabSz="939363">
              <a:defRPr/>
            </a:pPr>
            <a:r>
              <a:rPr lang="en-US" altLang="en-US" b="1" dirty="0" smtClean="0"/>
              <a:t>Review what you have learned in the following NEED-TO-KNOW Slide.</a:t>
            </a:r>
            <a:endParaRPr lang="en-US" altLang="en-US" dirty="0" smtClean="0"/>
          </a:p>
          <a:p>
            <a:pPr defTabSz="939363">
              <a:defRPr/>
            </a:pPr>
            <a:endParaRPr lang="en-US" b="1" dirty="0" smtClean="0"/>
          </a:p>
          <a:p>
            <a:endParaRPr lang="en-US" altLang="en-US" b="0"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manufacturing company used $5,400 of direct labor in production activities in May. Of this amount, $3,100 of direct labor was used on Job A1 and $2,300 of direct labor was used on Job A2. Prepare the journal entry to record direct labor used. </a:t>
            </a:r>
          </a:p>
          <a:p>
            <a:r>
              <a:rPr lang="en-US" dirty="0" smtClean="0"/>
              <a:t> </a:t>
            </a:r>
          </a:p>
          <a:p>
            <a:r>
              <a:rPr lang="en-US" dirty="0" smtClean="0"/>
              <a:t>The journal entry for direct labor is a debit to Work in Process Inventory, $5,400, and a credit to the liability account, Factory Wages Payable. $3,100 of direct labor was charged to Job A1, and $2,300 of direct labor is charged to Job A2. The job sheets act as subsidiary ledgers to the control account, Work in Process. Total direct labor charged to the job sheets will always agree with the total charged to Work in Process.</a:t>
            </a:r>
          </a:p>
          <a:p>
            <a:endParaRPr lang="en-US" baseline="0" dirty="0" smtClean="0"/>
          </a:p>
        </p:txBody>
      </p:sp>
    </p:spTree>
    <p:extLst>
      <p:ext uri="{BB962C8B-B14F-4D97-AF65-F5344CB8AC3E}">
        <p14:creationId xmlns:p14="http://schemas.microsoft.com/office/powerpoint/2010/main" val="14707382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We turn now to overhead costs. Unlike direct materials and direct labor, overhead costs cannot be traced directly to individual jobs. Instead, the accounting for overhead costs follows the four-step process shown in this slide. Overhead accounting requires managers to first estimate what total overhead costs will be for the coming period. We cannot wait until the end of a period to allocate overhead to jobs, because a job order costing system uses perpetual inventory records that require up-to-date costs. This estimated overhead cost, even if it is not exactly precise, is needed to estimate a job’s total costs before its completion. Such estimated costs are useful for managers in many decisions, including setting prices and identifying costs that are out of control. At the end of the year, the company adjusts its estimated overhead to the actual amount of overhead incurred for that year, and then considers whether to change its predetermined overhead rate for the next year. </a:t>
            </a:r>
            <a:endParaRPr lang="en-US" alt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Being able to estimate overhead in advance requires a </a:t>
            </a:r>
            <a:r>
              <a:rPr lang="en-US" b="1" dirty="0" smtClean="0"/>
              <a:t>predetermined overhead rate, </a:t>
            </a:r>
            <a:r>
              <a:rPr lang="en-US" dirty="0" smtClean="0"/>
              <a:t>also called </a:t>
            </a:r>
            <a:r>
              <a:rPr lang="en-US" i="1" dirty="0" smtClean="0"/>
              <a:t>predetermined overhead allocation </a:t>
            </a:r>
            <a:r>
              <a:rPr lang="en-US" dirty="0" smtClean="0"/>
              <a:t>(or </a:t>
            </a:r>
            <a:r>
              <a:rPr lang="en-US" i="1" dirty="0" smtClean="0"/>
              <a:t>application</a:t>
            </a:r>
            <a:r>
              <a:rPr lang="en-US" dirty="0" smtClean="0"/>
              <a:t>) </a:t>
            </a:r>
            <a:r>
              <a:rPr lang="en-US" i="1" dirty="0" smtClean="0"/>
              <a:t>rate. </a:t>
            </a:r>
            <a:r>
              <a:rPr lang="en-US" dirty="0" smtClean="0"/>
              <a:t>The predetermined overhead rate requires an estimate of total overhead cost and an allocation factor such as total direct labor cost </a:t>
            </a:r>
            <a:r>
              <a:rPr lang="en-US" i="1" dirty="0" smtClean="0"/>
              <a:t>before </a:t>
            </a:r>
            <a:r>
              <a:rPr lang="en-US" dirty="0" smtClean="0"/>
              <a:t>the start of the period. This slide shows the usual formula for computing a predetermined overhead rate (estimates are commonly based on annual amounts). This rate is used during the period to allocate estimated overhead to jobs. Some companies use multiple activity (allocation) bases and multiple predetermined overhead rates for different types of products and services.</a:t>
            </a:r>
          </a:p>
          <a:p>
            <a:pPr defTabSz="939363">
              <a:defRPr/>
            </a:pPr>
            <a:endParaRPr lang="en-US" dirty="0" smtClean="0"/>
          </a:p>
          <a:p>
            <a:pPr defTabSz="939363">
              <a:defRPr/>
            </a:pPr>
            <a:r>
              <a:rPr lang="en-US" dirty="0" smtClean="0"/>
              <a:t>To illustrate, Road Warriors applies (also termed </a:t>
            </a:r>
            <a:r>
              <a:rPr lang="en-US" i="1" dirty="0" smtClean="0"/>
              <a:t>allocates, assigns, </a:t>
            </a:r>
            <a:r>
              <a:rPr lang="en-US" dirty="0" smtClean="0"/>
              <a:t>or </a:t>
            </a:r>
            <a:r>
              <a:rPr lang="en-US" i="1" dirty="0" smtClean="0"/>
              <a:t>charges</a:t>
            </a:r>
            <a:r>
              <a:rPr lang="en-US" dirty="0" smtClean="0"/>
              <a:t>) overhead by linking it to direct labor. At the start of the current year, management estimates total direct labor costs of $125,000 and total overhead costs of $200,000. Using these estimates, management computes its predetermined overhead rate as 160% of direct labor cost ($200,000 / $125,000). </a:t>
            </a:r>
          </a:p>
          <a:p>
            <a:endParaRPr lang="en-US" altLang="en-US" dirty="0" smtClean="0"/>
          </a:p>
          <a:p>
            <a:endParaRPr lang="en-US" alt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Earlier we showed that Road Warriors used $4,200 of direct labor in March. We then use the predetermined overhead rate of 160% to allocate $6,720 (equal to $4,200 x 1.60) of overhead. The entry to record this allocation is shown.</a:t>
            </a:r>
          </a:p>
          <a:p>
            <a:pPr defTabSz="939363">
              <a:defRPr/>
            </a:pPr>
            <a:endParaRPr lang="en-US" dirty="0" smtClean="0"/>
          </a:p>
          <a:p>
            <a:pPr defTabSz="939363">
              <a:defRPr/>
            </a:pPr>
            <a:r>
              <a:rPr lang="en-US" dirty="0" smtClean="0"/>
              <a:t>Then, overhead is allocated to each individual job based on the amount of the activity base that job used (in this example, direct labor). This slide shows these calculations for Road Warriors’ March production activity.</a:t>
            </a:r>
          </a:p>
          <a:p>
            <a:pPr defTabSz="939363">
              <a:defRPr/>
            </a:pPr>
            <a:endParaRPr lang="en-US" dirty="0" smtClean="0"/>
          </a:p>
          <a:p>
            <a:pPr defTabSz="939363">
              <a:defRPr/>
            </a:pPr>
            <a:r>
              <a:rPr lang="en-US" altLang="en-US" b="1" dirty="0" smtClean="0"/>
              <a:t>Review what you have learned in the following NEED-TO-KNOW Slide.</a:t>
            </a:r>
            <a:endParaRPr lang="en-US" altLang="en-US" dirty="0" smtClean="0"/>
          </a:p>
          <a:p>
            <a:pPr defTabSz="939363">
              <a:defRPr/>
            </a:pPr>
            <a:endParaRPr lang="en-US" dirty="0" smtClean="0"/>
          </a:p>
          <a:p>
            <a:pPr defTabSz="939363">
              <a:defRPr/>
            </a:pPr>
            <a:endParaRPr lang="en-US" dirty="0" smtClean="0"/>
          </a:p>
          <a:p>
            <a:endParaRPr lang="en-US" alt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manufacturing company estimates it will incur $240,000 of overhead costs in the next year. The company allocates overhead using machine hours, and estimates it will use 1,600 machine hours in the next year. During the month of June, the company used 80 machine hours on Job 1 and 70 machine hours on Job 2. </a:t>
            </a:r>
          </a:p>
          <a:p>
            <a:r>
              <a:rPr lang="en-US" dirty="0" smtClean="0"/>
              <a:t> </a:t>
            </a:r>
          </a:p>
          <a:p>
            <a:r>
              <a:rPr lang="en-US" dirty="0" smtClean="0"/>
              <a:t>1.  Compute the predetermined overhead rate to be used to apply overhead during the year. The predetermined overhead rate is calculated by taking the estimated overhead costs and dividing by the estimated activity base. This company has determined that machine hours drive the overhead costs; the base is the estimated machine hours used. $240,000 in estimated overhead costs divided by 1,600 machine hours is a predetermined overhead rate of $150 per machine hour.</a:t>
            </a:r>
          </a:p>
          <a:p>
            <a:r>
              <a:rPr lang="en-US" dirty="0" smtClean="0"/>
              <a:t>2.  Determine how much overhead should be applied to Job 1 and to Job 2 for June. Job 1 used a total of 80 machine hours. 80 machine hours multiplied by the predetermined overhead rate of $150 per hour is total overhead applied to Job 1 of $12,000. Job 2 used fewer machine hours. 70 machine hours multiplied by $150 per hour results in a lower amount of overhead applied, $10,500. The total for the month, 150 hours multiplied by $150 per hour, is a total of $22,500.</a:t>
            </a:r>
          </a:p>
          <a:p>
            <a:r>
              <a:rPr lang="en-US" dirty="0" smtClean="0"/>
              <a:t>3.  Prepare the journal entry to record overhead applied for June. Debit Work in Process Inventory for the total applied, $22,500, and credit Factory Overhead.</a:t>
            </a:r>
          </a:p>
          <a:p>
            <a:endParaRPr lang="en-US" baseline="0" dirty="0" smtClean="0"/>
          </a:p>
        </p:txBody>
      </p:sp>
    </p:spTree>
    <p:extLst>
      <p:ext uri="{BB962C8B-B14F-4D97-AF65-F5344CB8AC3E}">
        <p14:creationId xmlns:p14="http://schemas.microsoft.com/office/powerpoint/2010/main" val="3332749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352261">
              <a:lnSpc>
                <a:spcPct val="90000"/>
              </a:lnSpc>
              <a:spcBef>
                <a:spcPct val="35000"/>
              </a:spcBef>
            </a:pPr>
            <a:r>
              <a:rPr lang="en-US" b="1" dirty="0" smtClean="0"/>
              <a:t>Fixed versus Variable - </a:t>
            </a:r>
            <a:r>
              <a:rPr lang="en-US" dirty="0" smtClean="0"/>
              <a:t>At a basic level, a cost can be classified by how it behaves with changes in the volume of activity. Thus, a cost can be classified as fixed or variable. A </a:t>
            </a:r>
            <a:r>
              <a:rPr lang="en-US" b="1" dirty="0" smtClean="0"/>
              <a:t>fixed cost </a:t>
            </a:r>
            <a:r>
              <a:rPr lang="en-US" dirty="0" smtClean="0"/>
              <a:t>does not change with changes in the volume of activity (within a range of activity known as an activity’s </a:t>
            </a:r>
            <a:r>
              <a:rPr lang="en-US" i="1" dirty="0" smtClean="0"/>
              <a:t>relevant range</a:t>
            </a:r>
            <a:r>
              <a:rPr lang="en-US" dirty="0" smtClean="0"/>
              <a:t>)</a:t>
            </a:r>
            <a:r>
              <a:rPr lang="en-US" i="1" dirty="0" smtClean="0"/>
              <a:t>. </a:t>
            </a:r>
            <a:r>
              <a:rPr lang="en-US" dirty="0" smtClean="0"/>
              <a:t>For example, straight-line depreciation on equipment is a fixed cost. A </a:t>
            </a:r>
            <a:r>
              <a:rPr lang="en-US" b="1" dirty="0" smtClean="0"/>
              <a:t>variable cost </a:t>
            </a:r>
            <a:r>
              <a:rPr lang="en-US" dirty="0" smtClean="0"/>
              <a:t>changes in proportion to changes in the volume of activity. Sales commissions computed as a percent of sales revenue are variable costs. </a:t>
            </a:r>
          </a:p>
          <a:p>
            <a:pPr indent="-352261">
              <a:lnSpc>
                <a:spcPct val="90000"/>
              </a:lnSpc>
              <a:spcBef>
                <a:spcPct val="35000"/>
              </a:spcBef>
            </a:pPr>
            <a:endParaRPr lang="en-US" altLang="en-US" dirty="0" smtClean="0"/>
          </a:p>
        </p:txBody>
      </p:sp>
    </p:spTree>
    <p:extLst>
      <p:ext uri="{BB962C8B-B14F-4D97-AF65-F5344CB8AC3E}">
        <p14:creationId xmlns:p14="http://schemas.microsoft.com/office/powerpoint/2010/main" val="7504306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Factory overhead includes all factory costs other than direct materials and direct labor. Two sources of overhead costs are </a:t>
            </a:r>
            <a:r>
              <a:rPr lang="en-US" i="1" dirty="0" smtClean="0"/>
              <a:t>indirect </a:t>
            </a:r>
            <a:r>
              <a:rPr lang="en-US" dirty="0" smtClean="0"/>
              <a:t>materials and </a:t>
            </a:r>
            <a:r>
              <a:rPr lang="en-US" i="1" dirty="0" smtClean="0"/>
              <a:t>indirect  </a:t>
            </a:r>
            <a:r>
              <a:rPr lang="en-US" dirty="0" smtClean="0"/>
              <a:t>labor. These costs are recorded from materials requisition forms for indirect materials and from salary contracts or time tickets for indirect labor. Two other sources of overhead are (1) vouchers authorizing payment for factory items such as supplies or utilities and (2) adjusting journal entries for costs such as depreciation on factory assets.</a:t>
            </a:r>
          </a:p>
          <a:p>
            <a:endParaRPr lang="en-US" dirty="0" smtClean="0"/>
          </a:p>
          <a:p>
            <a:r>
              <a:rPr lang="en-US" dirty="0" smtClean="0"/>
              <a:t>Factory overhead usually contains many different costs. These costs are recorded with debits to the Factory Overhead general ledger account, and with credits to various accounts. Next we show how to record journal entries for actual overhead costs. While journal entries for different types of overhead costs might be recorded with varying frequency, in our example we assume these entries are each made at the end of the month.</a:t>
            </a:r>
          </a:p>
          <a:p>
            <a:endParaRPr lang="en-US" altLang="en-US" b="0" dirty="0" smtClean="0"/>
          </a:p>
          <a:p>
            <a:endParaRPr lang="en-US" altLang="en-US" b="0"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During March, Road Warriors incurred $550 of actual indirect materials costs, as supported by materials requisitions. The use of these indirect materials yields the following entry.</a:t>
            </a:r>
          </a:p>
          <a:p>
            <a:endParaRPr lang="en-US" dirty="0" smtClean="0"/>
          </a:p>
          <a:p>
            <a:r>
              <a:rPr lang="en-US" dirty="0" smtClean="0"/>
              <a:t>This entry is posted to the general ledger accounts, Factory Overhead and Raw Materials Inventory, and is posted to Indirect Materials in the subsidiary factory overhead ledger. Note that unlike the recording of </a:t>
            </a:r>
            <a:r>
              <a:rPr lang="en-US" i="1" dirty="0" smtClean="0"/>
              <a:t>direct </a:t>
            </a:r>
            <a:r>
              <a:rPr lang="en-US" dirty="0" smtClean="0"/>
              <a:t>materials, actual </a:t>
            </a:r>
            <a:r>
              <a:rPr lang="en-US" i="1" dirty="0" smtClean="0"/>
              <a:t>indirect </a:t>
            </a:r>
            <a:r>
              <a:rPr lang="en-US" dirty="0" smtClean="0"/>
              <a:t>materials costs incurred are not immediately recorded in Work in Process Inventory and are not posted to job cost sheets.</a:t>
            </a:r>
          </a:p>
          <a:p>
            <a:endParaRPr lang="en-US" dirty="0" smtClean="0"/>
          </a:p>
          <a:p>
            <a:endParaRPr lang="en-US" altLang="en-US" b="0"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During March, Road Warriors incurred $1,100 of actual indirect labor costs. These costs might be supported by time tickets for maintenance workers or by salary contracts for production supervisors. The use of this indirect labor yields the following entry.</a:t>
            </a:r>
          </a:p>
          <a:p>
            <a:pPr defTabSz="939363">
              <a:defRPr/>
            </a:pPr>
            <a:endParaRPr lang="en-US" dirty="0" smtClean="0"/>
          </a:p>
          <a:p>
            <a:pPr defTabSz="939363">
              <a:defRPr/>
            </a:pPr>
            <a:r>
              <a:rPr lang="en-US" dirty="0" smtClean="0"/>
              <a:t>This entry is posted to the general ledger accounts, Factory Overhead and Factory Wages Payable, and is posted to Indirect Labor in the subsidiary factory overhead ledger. Note that unlike the recording of </a:t>
            </a:r>
            <a:r>
              <a:rPr lang="en-US" i="1" dirty="0" smtClean="0"/>
              <a:t>direct </a:t>
            </a:r>
            <a:r>
              <a:rPr lang="en-US" dirty="0" smtClean="0"/>
              <a:t>labor, actual </a:t>
            </a:r>
            <a:r>
              <a:rPr lang="en-US" i="1" dirty="0" smtClean="0"/>
              <a:t>indirect </a:t>
            </a:r>
            <a:r>
              <a:rPr lang="en-US" dirty="0" smtClean="0"/>
              <a:t>labor costs incurred are not recorded immediately in Work in Process Inventory and are not posted to job cost sheets.</a:t>
            </a:r>
          </a:p>
          <a:p>
            <a:endParaRPr lang="en-US" dirty="0" smtClean="0"/>
          </a:p>
          <a:p>
            <a:endParaRPr lang="en-US" altLang="en-US" b="0"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During March, Road Warriors incurred $5,270 of actual other overhead costs. These costs could include items such as factory building rent, depreciation on the factory building, factory utilities, and other such costs indirectly related to production activities. These costs are recorded with debits to Factory Overhead and credits to other accounts such as Cash, Accounts Payable, Utilities Payable, and Accumulated Depreciation—Factory Equipment. The entry to record these other overhead costs for March is as follows.</a:t>
            </a:r>
          </a:p>
          <a:p>
            <a:pPr defTabSz="939363">
              <a:defRPr/>
            </a:pPr>
            <a:endParaRPr lang="en-US" dirty="0" smtClean="0"/>
          </a:p>
          <a:p>
            <a:pPr defTabSz="939363">
              <a:defRPr/>
            </a:pPr>
            <a:r>
              <a:rPr lang="en-US" dirty="0" smtClean="0"/>
              <a:t>This entry is posted to the general ledger account, Factory Overhead, and is posted to separate accounts for each of the overhead items in the subsidiary factory overhead ledger. Note that actual overhead costs incurred are not recorded in Work in Process Inventory and are not posted to job cost sheets. Only applied overhead is recorded in Work in Process Inventory and posted to job cost sheets.</a:t>
            </a:r>
          </a:p>
          <a:p>
            <a:pPr defTabSz="939363">
              <a:defRPr/>
            </a:pPr>
            <a:endParaRPr lang="en-US" dirty="0" smtClean="0"/>
          </a:p>
          <a:p>
            <a:pPr defTabSz="939363">
              <a:defRPr/>
            </a:pPr>
            <a:r>
              <a:rPr lang="en-US" altLang="en-US" b="1" dirty="0" smtClean="0"/>
              <a:t>Review what you have learned in the following NEED-TO-KNOW Slide.</a:t>
            </a:r>
            <a:endParaRPr lang="en-US" altLang="en-US" dirty="0" smtClean="0"/>
          </a:p>
          <a:p>
            <a:pPr defTabSz="939363">
              <a:defRPr/>
            </a:pPr>
            <a:endParaRPr lang="en-US" dirty="0" smtClean="0"/>
          </a:p>
          <a:p>
            <a:endParaRPr lang="en-US" altLang="en-US" b="0"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manufacturing company used $400 of indirect materials and $2,000 of indirect labor during the month. The company also incurred $1,200 of depreciation on factory equipment, $500 of depreciation on office equipment, and $300 of factory utilities. </a:t>
            </a:r>
          </a:p>
          <a:p>
            <a:r>
              <a:rPr lang="en-US" dirty="0" smtClean="0"/>
              <a:t> </a:t>
            </a:r>
          </a:p>
          <a:p>
            <a:r>
              <a:rPr lang="en-US" dirty="0" smtClean="0"/>
              <a:t>Prepare the journal entry to record actual factory overhead costs incurred during the month. The Factory Overhead account is debited for actual overhead incurred and credited for overhead applied to production. This journal entry is to record the actual factory overhead costs; we'll be debiting the Factory Overhead account. Indirect materials result in a debit to Factory Overhead and a credit to Raw Materials Inventory. Indirect labor is a debit to Factory Overhead and a credit to Factory Wages Payable. Depreciation on Factory Equipment is a debit to Factory Overhead, and a credit to Accumulated Depreciation - Factory Equipment.</a:t>
            </a:r>
          </a:p>
          <a:p>
            <a:r>
              <a:rPr lang="en-US" dirty="0" smtClean="0"/>
              <a:t> </a:t>
            </a:r>
          </a:p>
          <a:p>
            <a:r>
              <a:rPr lang="en-US" dirty="0" smtClean="0"/>
              <a:t>Factory utilities of $300 result in a debit to Factory Overhead and a credit to Utilities payable. Total actual Factory Overhead incurred is $3,900; the total debit to Factory Overhead.</a:t>
            </a:r>
          </a:p>
          <a:p>
            <a:endParaRPr lang="en-US" baseline="0" dirty="0" smtClean="0"/>
          </a:p>
          <a:p>
            <a:r>
              <a:rPr lang="en-US" dirty="0" smtClean="0"/>
              <a:t>Note that the depreciation on office equipment is not a product cost; this is a period cost and will be expensed in the month incurred.</a:t>
            </a:r>
            <a:endParaRPr lang="en-US" baseline="0" dirty="0" smtClean="0"/>
          </a:p>
        </p:txBody>
      </p:sp>
    </p:spTree>
    <p:extLst>
      <p:ext uri="{BB962C8B-B14F-4D97-AF65-F5344CB8AC3E}">
        <p14:creationId xmlns:p14="http://schemas.microsoft.com/office/powerpoint/2010/main" val="19327528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slide shows that direct materials used, direct labor used, and factory overhead applied flow through the Work in Process Inventory and Finished Goods balance sheet accounts. The cost of goods manufactured (COGM) is computed and shown on the schedule of cost of goods manufactured. When goods are sold, their costs are transferred from Finished Goods Inventory to the income statement as cost of goods sold.</a:t>
            </a:r>
          </a:p>
          <a:p>
            <a:r>
              <a:rPr lang="en-US" dirty="0" smtClean="0"/>
              <a:t>Period costs do not impact inventory accounts. As a result, they do not impact cost of goods sold, and they are not reported on the schedule of cost of goods manufactured. They are reported on the income statement as operating expenses.</a:t>
            </a:r>
          </a:p>
          <a:p>
            <a:endParaRPr lang="en-US" altLang="en-US" dirty="0" smtClean="0"/>
          </a:p>
          <a:p>
            <a:r>
              <a:rPr lang="en-US" altLang="en-US" dirty="0" smtClean="0"/>
              <a: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The upper part of Exhibit 15.16 shows the flow of Road Warriors’ product costs through general ledger accounts. Arrow lines are numbered to show the flows of costs for March. Each numbered cost flow reflects journal entries made in March. The lower part of Exhibit 15.16 shows summarized job cost sheets and their status at the end of March. The sum of costs assigned to the two jobs in process ($1,970 + $1,810) equals the $3,780 balance in Work in Process Inventory. Also, costs assigned to Job B17 equal the $3,360 balance in Finished Goods Inventory. These balances in Work in Process Inventory and Finished Goods Inventory are reported on the end-of-period balance sheet. The sum of costs assigned to Jobs B15 and B16 ($3,200 + $2,380) equals the $5,580 balance in Cost of Goods Sold. This amount is reported on the income statement for the period.</a:t>
            </a:r>
          </a:p>
          <a:p>
            <a:endParaRPr lang="en-US" altLang="en-US"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This slide shows the journal entries made in March. Each entry is numbered to link with the arrow lines in the prior slide. In addition, this slide concludes with the summary journal entry to record the sales (on account) of Jobs B15 and B16.</a:t>
            </a:r>
          </a:p>
          <a:p>
            <a:endParaRPr lang="en-US" alt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We end the Road Warriors example with the schedule of cost of goods manufactured shown here. This schedule is similar to the one reported in the previous chapter, with one key difference: </a:t>
            </a:r>
            <a:r>
              <a:rPr lang="en-US" i="1" dirty="0" smtClean="0"/>
              <a:t>Total manufacturing costs includes overhead applied rather than actual overhead costs</a:t>
            </a:r>
            <a:r>
              <a:rPr lang="en-US" dirty="0" smtClean="0"/>
              <a:t>. In this example, actual overhead costs were $6,920, while applied overhead was $6,720. We discuss how to account for this difference next.</a:t>
            </a:r>
          </a:p>
          <a:p>
            <a:pPr defTabSz="939363">
              <a:defRPr/>
            </a:pPr>
            <a:endParaRPr lang="en-US" dirty="0" smtClean="0"/>
          </a:p>
          <a:p>
            <a:endParaRPr lang="en-US" altLang="en-US"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top graphic in this slide shows a Factory Overhead T-account. The company applies overhead (credits the Factory Overhead account) using a predetermined rate estimated at the beginning of the year. During the year, the company records actual overhead costs with debits to the Factory Overhead account. Exhibit 15.20 shows what to do when, at year-end, actual overhead does not equal applied overhead. First, we determine whether the applied overhead is more or less than the actual overhead:</a:t>
            </a:r>
          </a:p>
          <a:p>
            <a:endParaRPr lang="en-US" dirty="0" smtClean="0"/>
          </a:p>
          <a:p>
            <a:r>
              <a:rPr lang="en-US" dirty="0" smtClean="0"/>
              <a:t>When </a:t>
            </a:r>
            <a:r>
              <a:rPr lang="en-US" i="1" dirty="0" smtClean="0"/>
              <a:t>less </a:t>
            </a:r>
            <a:r>
              <a:rPr lang="en-US" dirty="0" smtClean="0"/>
              <a:t>overhead is applied than is actually incurred, the remaining debit balance in the Factory Overhead account is called </a:t>
            </a:r>
            <a:r>
              <a:rPr lang="en-US" b="1" dirty="0" smtClean="0"/>
              <a:t>underapplied overhead.</a:t>
            </a:r>
            <a:endParaRPr lang="en-US" dirty="0" smtClean="0"/>
          </a:p>
          <a:p>
            <a:r>
              <a:rPr lang="en-US" dirty="0" smtClean="0"/>
              <a:t>When </a:t>
            </a:r>
            <a:r>
              <a:rPr lang="en-US" i="1" dirty="0" smtClean="0"/>
              <a:t>more </a:t>
            </a:r>
            <a:r>
              <a:rPr lang="en-US" dirty="0" smtClean="0"/>
              <a:t>overhead is applied than is actually incurred, the resulting credit balance in the Factory Overhead account is called </a:t>
            </a:r>
            <a:r>
              <a:rPr lang="en-US" b="1" dirty="0" smtClean="0"/>
              <a:t>overapplied overhead.</a:t>
            </a:r>
            <a:endParaRPr lang="en-US" dirty="0" smtClean="0"/>
          </a:p>
          <a:p>
            <a:r>
              <a:rPr lang="en-US" dirty="0" smtClean="0"/>
              <a:t>When overhead is underapplied, it means that individual jobs have not been charged enough overhead during the year, and cost of goods sold for the year is too low. When overhead is overapplied, it means that jobs have been charged too much overhead during the year, and cost of goods sold is too high. In either case, a journal entry is needed to adjust Factory Overhead and Cost of Goods Sold. </a:t>
            </a:r>
          </a:p>
          <a:p>
            <a:endParaRPr lang="en-US" dirty="0" smtClean="0"/>
          </a:p>
          <a:p>
            <a:pPr defTabSz="939363">
              <a:defRPr/>
            </a:pPr>
            <a:r>
              <a:rPr lang="en-US" dirty="0" smtClean="0"/>
              <a:t>The bottom graphic summarizes this entry.</a:t>
            </a:r>
          </a:p>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352261" algn="l" defTabSz="914400" rtl="0" eaLnBrk="0" fontAlgn="base" latinLnBrk="0" hangingPunct="0">
              <a:lnSpc>
                <a:spcPts val="1027"/>
              </a:lnSpc>
              <a:spcBef>
                <a:spcPct val="40000"/>
              </a:spcBef>
              <a:spcAft>
                <a:spcPct val="0"/>
              </a:spcAft>
              <a:buClr>
                <a:schemeClr val="hlink"/>
              </a:buClr>
              <a:buSzPct val="60000"/>
              <a:buFontTx/>
              <a:buNone/>
              <a:tabLst/>
              <a:defRPr/>
            </a:pPr>
            <a:r>
              <a:rPr lang="en-US" sz="1200" kern="1200" dirty="0" smtClean="0">
                <a:solidFill>
                  <a:schemeClr val="tx1"/>
                </a:solidFill>
                <a:latin typeface="+mn-lt"/>
                <a:ea typeface="+mn-ea"/>
                <a:cs typeface="+mn-cs"/>
              </a:rPr>
              <a:t>A cost is often traced to a </a:t>
            </a:r>
            <a:r>
              <a:rPr lang="en-US" sz="1200" b="1" kern="1200" dirty="0" smtClean="0">
                <a:solidFill>
                  <a:schemeClr val="tx1"/>
                </a:solidFill>
                <a:latin typeface="+mn-lt"/>
                <a:ea typeface="+mn-ea"/>
                <a:cs typeface="+mn-cs"/>
              </a:rPr>
              <a:t>cost object</a:t>
            </a:r>
            <a:r>
              <a:rPr lang="en-US" sz="1200" kern="1200" dirty="0" smtClean="0">
                <a:solidFill>
                  <a:schemeClr val="tx1"/>
                </a:solidFill>
                <a:latin typeface="+mn-lt"/>
                <a:ea typeface="+mn-ea"/>
                <a:cs typeface="+mn-cs"/>
              </a:rPr>
              <a:t>, which is a product, process, department, or customer to which costs are assigned. </a:t>
            </a:r>
            <a:r>
              <a:rPr lang="en-US" sz="1200" b="1" kern="1200" dirty="0" smtClean="0">
                <a:solidFill>
                  <a:schemeClr val="tx1"/>
                </a:solidFill>
                <a:latin typeface="+mn-lt"/>
                <a:ea typeface="+mn-ea"/>
                <a:cs typeface="+mn-cs"/>
              </a:rPr>
              <a:t>Direct costs</a:t>
            </a:r>
            <a:r>
              <a:rPr lang="en-US" sz="1200" kern="1200" dirty="0" smtClean="0">
                <a:solidFill>
                  <a:schemeClr val="tx1"/>
                </a:solidFill>
                <a:latin typeface="+mn-lt"/>
                <a:ea typeface="+mn-ea"/>
                <a:cs typeface="+mn-cs"/>
              </a:rPr>
              <a:t> are traceable to a single cost object. </a:t>
            </a:r>
            <a:r>
              <a:rPr lang="en-US" sz="1200" b="1" kern="1200" dirty="0" smtClean="0">
                <a:solidFill>
                  <a:schemeClr val="tx1"/>
                </a:solidFill>
                <a:latin typeface="+mn-lt"/>
                <a:ea typeface="+mn-ea"/>
                <a:cs typeface="+mn-cs"/>
              </a:rPr>
              <a:t>Indirect costs</a:t>
            </a:r>
            <a:r>
              <a:rPr lang="en-US" sz="1200" kern="1200" dirty="0" smtClean="0">
                <a:solidFill>
                  <a:schemeClr val="tx1"/>
                </a:solidFill>
                <a:latin typeface="+mn-lt"/>
                <a:ea typeface="+mn-ea"/>
                <a:cs typeface="+mn-cs"/>
              </a:rPr>
              <a:t> cannot be easily and cost-beneficially traced to a single cost object. </a:t>
            </a:r>
          </a:p>
          <a:p>
            <a:pPr indent="-352261">
              <a:lnSpc>
                <a:spcPts val="1027"/>
              </a:lnSpc>
              <a:spcBef>
                <a:spcPct val="40000"/>
              </a:spcBef>
              <a:buClr>
                <a:schemeClr val="hlink"/>
              </a:buClr>
              <a:buSzPct val="60000"/>
            </a:pPr>
            <a:endParaRPr lang="en-US" altLang="en-US" dirty="0" smtClean="0"/>
          </a:p>
        </p:txBody>
      </p:sp>
    </p:spTree>
    <p:extLst>
      <p:ext uri="{BB962C8B-B14F-4D97-AF65-F5344CB8AC3E}">
        <p14:creationId xmlns:p14="http://schemas.microsoft.com/office/powerpoint/2010/main" val="25199666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To illustrate, assume that Road Warriors applied $200,000 of overhead to jobs during 2015. This equals the amount of overhead that management estimated in advance for the year. We further assume that Road Warriors incurred a total of $200,480 of actual overhead costs during 2015. Thus, at the end of the year, the Factory Overhead account has a debit balance of $480.</a:t>
            </a:r>
          </a:p>
          <a:p>
            <a:endParaRPr lang="en-US" sz="1100" dirty="0" smtClean="0"/>
          </a:p>
          <a:p>
            <a:r>
              <a:rPr lang="en-US" sz="1100" dirty="0" smtClean="0"/>
              <a:t>The $480 debit balance reflects manufacturing costs not assigned to jobs. This means that the balances in Work in Process Inventory, Finished Goods Inventory, and Cost of Goods Sold do not include all production costs incurred. The required journal entry depends on whether the difference (under- or overapplied) is material. When the underapplied overhead amount is immaterial, it is closed to the Cost of Goods Sold account with the following adjusting entry.</a:t>
            </a:r>
          </a:p>
          <a:p>
            <a:endParaRPr lang="en-US" sz="1100" dirty="0" smtClean="0"/>
          </a:p>
          <a:p>
            <a:r>
              <a:rPr lang="en-US" sz="1100" dirty="0" smtClean="0"/>
              <a:t>The $480 debit (increase) to Cost of Goods Sold reduces income by $480. After this entry, the Factory Overhead account has a zero balance. (When the underapplied or overapplied overhead is material, the amount is normally allocated to the Cost of Goods Sold, Finished Goods Inventory, and Work in Process Inventory accounts. This process is covered in advanced courses.) We treat overapplied overhead at the end of the period in the same way we treat underapplied overhead, except that we debit Factory Overhead and credit Cost of Goods Sold for the amount.</a:t>
            </a:r>
          </a:p>
          <a:p>
            <a:endParaRPr lang="en-US" sz="1100" dirty="0" smtClean="0"/>
          </a:p>
          <a:p>
            <a:pPr defTabSz="939363">
              <a:defRPr/>
            </a:pPr>
            <a:r>
              <a:rPr lang="en-US" altLang="en-US" sz="1100" b="1" dirty="0" smtClean="0"/>
              <a:t>Review what you have learned in the following NEED-TO-KNOW Slides.</a:t>
            </a:r>
            <a:endParaRPr lang="en-US" altLang="en-US" sz="1100" dirty="0" smtClean="0"/>
          </a:p>
          <a:p>
            <a:endParaRPr lang="en-US" b="0" dirty="0"/>
          </a:p>
        </p:txBody>
      </p:sp>
    </p:spTree>
    <p:extLst>
      <p:ext uri="{BB962C8B-B14F-4D97-AF65-F5344CB8AC3E}">
        <p14:creationId xmlns:p14="http://schemas.microsoft.com/office/powerpoint/2010/main" val="40463304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manufacturing company applied $300,000 of overhead to its jobs during the year. For the independent scenarios below, prepare the journal entry to adjust over- or underapplied overhead. Assume the adjustment amounts are not material. </a:t>
            </a:r>
          </a:p>
          <a:p>
            <a:endParaRPr lang="en-US" dirty="0" smtClean="0"/>
          </a:p>
          <a:p>
            <a:r>
              <a:rPr lang="en-US" dirty="0" smtClean="0"/>
              <a:t>In the first scenario, actual overhead costs incurred during the year equal $305,000. The Factory Overhead account is debited for actual overhead incurred and credited for overhead applied to production. In this scenario, actual overhead incurred is $305,000 but the amount applied to production is only $300,000. The Factory Overhead account has a debit balance of $5,000. Since the amount applied to production is less than the actual costs, this is referred to as an underapplied balance of $5,000. Each job produced during the period has been somewhat undercharged for overhead. This amount is not considered material however, so at the end of the period, we simply close the overhead balance to Cost of goods sold. Credit Factory Overhead, $5,000, and debit Cost of goods sold.</a:t>
            </a:r>
          </a:p>
          <a:p>
            <a:endParaRPr lang="en-US" baseline="0" dirty="0" smtClean="0"/>
          </a:p>
        </p:txBody>
      </p:sp>
    </p:spTree>
    <p:extLst>
      <p:ext uri="{BB962C8B-B14F-4D97-AF65-F5344CB8AC3E}">
        <p14:creationId xmlns:p14="http://schemas.microsoft.com/office/powerpoint/2010/main" val="285810585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1" fontAlgn="auto" hangingPunct="1">
              <a:spcBef>
                <a:spcPts val="0"/>
              </a:spcBef>
              <a:spcAft>
                <a:spcPts val="0"/>
              </a:spcAft>
              <a:defRPr/>
            </a:pPr>
            <a:r>
              <a:rPr lang="en-US" dirty="0" smtClean="0"/>
              <a:t>Assume instead that actual overhead costs incurred during the year equal $298,500. The total amount applied to production remains at $300,000, but now the debits to Factory Overhead, actual overhead incurred, is only $298,500. The balance in the Factory Overhead account at the end of the period is a credit balance of $1,500. Since the amount of overhead applied to production exceeds the actual overhead incurred, this is referred to as an overapplied balance. To close the balance at the end of the period, assuming the amount is not material, we debit Factory Overhead, $1,500, and credit Cost of goods sold.</a:t>
            </a:r>
          </a:p>
          <a:p>
            <a:endParaRPr lang="en-US" baseline="0" dirty="0" smtClean="0"/>
          </a:p>
          <a:p>
            <a:endParaRPr lang="en-US" baseline="0" dirty="0" smtClean="0"/>
          </a:p>
        </p:txBody>
      </p:sp>
    </p:spTree>
    <p:extLst>
      <p:ext uri="{BB962C8B-B14F-4D97-AF65-F5344CB8AC3E}">
        <p14:creationId xmlns:p14="http://schemas.microsoft.com/office/powerpoint/2010/main" val="9402748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noChangeArrowheads="1"/>
          </p:cNvSpPr>
          <p:nvPr>
            <p:ph type="body" idx="1"/>
          </p:nvPr>
        </p:nvSpPr>
        <p:spPr bwMode="auto">
          <a:xfrm>
            <a:off x="943610" y="4447461"/>
            <a:ext cx="5189855" cy="42133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b="1" dirty="0" smtClean="0"/>
              <a:t>Porsche AG </a:t>
            </a:r>
            <a:r>
              <a:rPr lang="en-US" dirty="0" smtClean="0"/>
              <a:t>manufactures high-performance cars. Each car is built according to individual customer specifications. Customers can use the Internet to place orders for their dream cars. Porsche employs just-in-time inventory techniques to ensure a flexible production process that can respond rapidly to customer orders. For a recent year, Porsche reported €33,781 million in costs of materials and €9,038 million in personnel costs, which helped generate €57,081 million in revenue.</a:t>
            </a:r>
          </a:p>
          <a:p>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501717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a:lvl1pPr>
          </a:lstStyle>
          <a:p>
            <a:fld id="{8EC92E2C-669A-42F5-A94D-DCDD7E8AA01F}" type="slidenum">
              <a:rPr lang="en-US" altLang="en-US"/>
              <a:pPr/>
              <a:t>‹#›</a:t>
            </a:fld>
            <a:endParaRPr lang="en-US" altLang="en-US"/>
          </a:p>
        </p:txBody>
      </p:sp>
    </p:spTree>
    <p:extLst>
      <p:ext uri="{BB962C8B-B14F-4D97-AF65-F5344CB8AC3E}">
        <p14:creationId xmlns:p14="http://schemas.microsoft.com/office/powerpoint/2010/main" val="3291953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a:lvl1pPr>
          </a:lstStyle>
          <a:p>
            <a:fld id="{9E2FEBBC-8ACE-4D24-B6FD-6F14BF8F008C}" type="slidenum">
              <a:rPr lang="en-US" altLang="en-US"/>
              <a:pPr/>
              <a:t>‹#›</a:t>
            </a:fld>
            <a:endParaRPr lang="en-US" altLang="en-US"/>
          </a:p>
        </p:txBody>
      </p:sp>
    </p:spTree>
    <p:extLst>
      <p:ext uri="{BB962C8B-B14F-4D97-AF65-F5344CB8AC3E}">
        <p14:creationId xmlns:p14="http://schemas.microsoft.com/office/powerpoint/2010/main" val="3450473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a:lvl1pPr>
          </a:lstStyle>
          <a:p>
            <a:fld id="{A65433D9-0309-47F7-B237-EC2E94684DEB}" type="slidenum">
              <a:rPr lang="en-US" altLang="en-US"/>
              <a:pPr/>
              <a:t>‹#›</a:t>
            </a:fld>
            <a:endParaRPr lang="en-US" altLang="en-US"/>
          </a:p>
        </p:txBody>
      </p:sp>
    </p:spTree>
    <p:extLst>
      <p:ext uri="{BB962C8B-B14F-4D97-AF65-F5344CB8AC3E}">
        <p14:creationId xmlns:p14="http://schemas.microsoft.com/office/powerpoint/2010/main" val="1790497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719263"/>
            <a:ext cx="4038600" cy="4411662"/>
          </a:xfrm>
        </p:spPr>
        <p:txBody>
          <a:bodyPr rtlCol="0">
            <a:normAutofit/>
          </a:bodyPr>
          <a:lstStyle/>
          <a:p>
            <a:pPr lvl="0"/>
            <a:endParaRPr lang="en-US" noProof="0" smtClean="0"/>
          </a:p>
        </p:txBody>
      </p:sp>
      <p:sp>
        <p:nvSpPr>
          <p:cNvPr id="5" name="Rectangle 5"/>
          <p:cNvSpPr>
            <a:spLocks noGrp="1" noChangeArrowheads="1"/>
          </p:cNvSpPr>
          <p:nvPr>
            <p:ph type="dt" sz="half" idx="10"/>
          </p:nvPr>
        </p:nvSpPr>
        <p:spPr/>
        <p:txBody>
          <a:bodyPr/>
          <a:lstStyle>
            <a:lvl1pPr>
              <a:defRPr>
                <a:solidFill>
                  <a:schemeClr val="tx1">
                    <a:lumMod val="65000"/>
                    <a:lumOff val="35000"/>
                  </a:schemeClr>
                </a:solidFill>
              </a:defRPr>
            </a:lvl1pPr>
          </a:lstStyle>
          <a:p>
            <a:pPr>
              <a:defRPr/>
            </a:pPr>
            <a:endParaRPr lang="en-US" altLang="en-US">
              <a:solidFill>
                <a:prstClr val="black">
                  <a:lumMod val="65000"/>
                  <a:lumOff val="35000"/>
                </a:prstClr>
              </a:solidFill>
            </a:endParaRPr>
          </a:p>
        </p:txBody>
      </p:sp>
      <p:sp>
        <p:nvSpPr>
          <p:cNvPr id="6" name="Rectangle 6"/>
          <p:cNvSpPr>
            <a:spLocks noGrp="1" noChangeArrowheads="1"/>
          </p:cNvSpPr>
          <p:nvPr>
            <p:ph type="ftr" sz="quarter" idx="11"/>
          </p:nvPr>
        </p:nvSpPr>
        <p:spPr/>
        <p:txBody>
          <a:bodyPr/>
          <a:lstStyle>
            <a:lvl1pPr>
              <a:defRPr>
                <a:solidFill>
                  <a:schemeClr val="tx1">
                    <a:lumMod val="65000"/>
                    <a:lumOff val="35000"/>
                  </a:schemeClr>
                </a:solidFill>
              </a:defRPr>
            </a:lvl1pPr>
          </a:lstStyle>
          <a:p>
            <a:pPr>
              <a:defRPr/>
            </a:pPr>
            <a:endParaRPr lang="en-US" altLang="en-US">
              <a:solidFill>
                <a:prstClr val="black">
                  <a:lumMod val="65000"/>
                  <a:lumOff val="35000"/>
                </a:prstClr>
              </a:solidFill>
            </a:endParaRPr>
          </a:p>
        </p:txBody>
      </p:sp>
      <p:sp>
        <p:nvSpPr>
          <p:cNvPr id="7" name="Rectangle 7"/>
          <p:cNvSpPr>
            <a:spLocks noGrp="1" noChangeArrowheads="1"/>
          </p:cNvSpPr>
          <p:nvPr>
            <p:ph type="sldNum" sz="quarter" idx="12"/>
          </p:nvPr>
        </p:nvSpPr>
        <p:spPr/>
        <p:txBody>
          <a:bodyPr/>
          <a:lstStyle>
            <a:lvl1pPr>
              <a:defRPr>
                <a:solidFill>
                  <a:srgbClr val="595959"/>
                </a:solidFill>
              </a:defRPr>
            </a:lvl1pPr>
          </a:lstStyle>
          <a:p>
            <a:fld id="{C14D87FC-37C1-4A6F-BB8C-DFFD72BCFC80}" type="slidenum">
              <a:rPr lang="en-US" altLang="en-US"/>
              <a:pPr/>
              <a:t>‹#›</a:t>
            </a:fld>
            <a:endParaRPr lang="en-US" altLang="en-US"/>
          </a:p>
        </p:txBody>
      </p:sp>
    </p:spTree>
    <p:extLst>
      <p:ext uri="{BB962C8B-B14F-4D97-AF65-F5344CB8AC3E}">
        <p14:creationId xmlns:p14="http://schemas.microsoft.com/office/powerpoint/2010/main" val="161015601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719263"/>
            <a:ext cx="8229600" cy="4411662"/>
          </a:xfrm>
        </p:spPr>
        <p:txBody>
          <a:bodyPr rtlCol="0">
            <a:normAutofit/>
          </a:bodyPr>
          <a:lstStyle/>
          <a:p>
            <a:pPr lvl="0"/>
            <a:endParaRPr lang="en-US" noProof="0" smtClean="0"/>
          </a:p>
        </p:txBody>
      </p:sp>
      <p:sp>
        <p:nvSpPr>
          <p:cNvPr id="4" name="Rectangle 5"/>
          <p:cNvSpPr>
            <a:spLocks noGrp="1" noChangeArrowheads="1"/>
          </p:cNvSpPr>
          <p:nvPr>
            <p:ph type="dt" sz="half" idx="10"/>
          </p:nvPr>
        </p:nvSpPr>
        <p:spPr/>
        <p:txBody>
          <a:bodyPr/>
          <a:lstStyle>
            <a:lvl1pPr>
              <a:defRPr>
                <a:solidFill>
                  <a:schemeClr val="tx1">
                    <a:lumMod val="65000"/>
                    <a:lumOff val="35000"/>
                  </a:schemeClr>
                </a:solidFill>
              </a:defRPr>
            </a:lvl1pPr>
          </a:lstStyle>
          <a:p>
            <a:pPr>
              <a:defRPr/>
            </a:pPr>
            <a:endParaRPr lang="en-US" altLang="en-US">
              <a:solidFill>
                <a:prstClr val="black">
                  <a:lumMod val="65000"/>
                  <a:lumOff val="35000"/>
                </a:prstClr>
              </a:solidFill>
            </a:endParaRPr>
          </a:p>
        </p:txBody>
      </p:sp>
      <p:sp>
        <p:nvSpPr>
          <p:cNvPr id="5" name="Rectangle 6"/>
          <p:cNvSpPr>
            <a:spLocks noGrp="1" noChangeArrowheads="1"/>
          </p:cNvSpPr>
          <p:nvPr>
            <p:ph type="ftr" sz="quarter" idx="11"/>
          </p:nvPr>
        </p:nvSpPr>
        <p:spPr/>
        <p:txBody>
          <a:bodyPr/>
          <a:lstStyle>
            <a:lvl1pPr>
              <a:defRPr>
                <a:solidFill>
                  <a:schemeClr val="tx1">
                    <a:lumMod val="65000"/>
                    <a:lumOff val="35000"/>
                  </a:schemeClr>
                </a:solidFill>
              </a:defRPr>
            </a:lvl1pPr>
          </a:lstStyle>
          <a:p>
            <a:pPr>
              <a:defRPr/>
            </a:pPr>
            <a:endParaRPr lang="en-US" altLang="en-US">
              <a:solidFill>
                <a:prstClr val="black">
                  <a:lumMod val="65000"/>
                  <a:lumOff val="35000"/>
                </a:prstClr>
              </a:solidFill>
            </a:endParaRPr>
          </a:p>
        </p:txBody>
      </p:sp>
      <p:sp>
        <p:nvSpPr>
          <p:cNvPr id="6" name="Rectangle 7"/>
          <p:cNvSpPr>
            <a:spLocks noGrp="1" noChangeArrowheads="1"/>
          </p:cNvSpPr>
          <p:nvPr>
            <p:ph type="sldNum" sz="quarter" idx="12"/>
          </p:nvPr>
        </p:nvSpPr>
        <p:spPr/>
        <p:txBody>
          <a:bodyPr/>
          <a:lstStyle>
            <a:lvl1pPr>
              <a:defRPr>
                <a:solidFill>
                  <a:srgbClr val="595959"/>
                </a:solidFill>
              </a:defRPr>
            </a:lvl1pPr>
          </a:lstStyle>
          <a:p>
            <a:fld id="{BA707468-ACA6-4D24-A23D-08DCBB0B0CCD}" type="slidenum">
              <a:rPr lang="en-US" altLang="en-US"/>
              <a:pPr/>
              <a:t>‹#›</a:t>
            </a:fld>
            <a:endParaRPr lang="en-US" altLang="en-US"/>
          </a:p>
        </p:txBody>
      </p:sp>
    </p:spTree>
    <p:extLst>
      <p:ext uri="{BB962C8B-B14F-4D97-AF65-F5344CB8AC3E}">
        <p14:creationId xmlns:p14="http://schemas.microsoft.com/office/powerpoint/2010/main" val="150329479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9157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8282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8921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2077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8287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0660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a:lvl1pPr>
          </a:lstStyle>
          <a:p>
            <a:fld id="{28C054EB-1FEC-4EC0-897C-43BC38E939C7}" type="slidenum">
              <a:rPr lang="en-US" altLang="en-US"/>
              <a:pPr/>
              <a:t>‹#›</a:t>
            </a:fld>
            <a:endParaRPr lang="en-US" altLang="en-US"/>
          </a:p>
        </p:txBody>
      </p:sp>
    </p:spTree>
    <p:extLst>
      <p:ext uri="{BB962C8B-B14F-4D97-AF65-F5344CB8AC3E}">
        <p14:creationId xmlns:p14="http://schemas.microsoft.com/office/powerpoint/2010/main" val="2704263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4952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4449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7081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5707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0977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3165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1190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6169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3792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0333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9" name="Slide Number Placeholder 5"/>
          <p:cNvSpPr>
            <a:spLocks noGrp="1"/>
          </p:cNvSpPr>
          <p:nvPr>
            <p:ph type="sldNum" sz="quarter" idx="12"/>
          </p:nvPr>
        </p:nvSpPr>
        <p:spPr/>
        <p:txBody>
          <a:bodyPr/>
          <a:lstStyle>
            <a:lvl1pPr>
              <a:defRPr/>
            </a:lvl1pPr>
          </a:lstStyle>
          <a:p>
            <a:fld id="{96638892-F6E3-4AF5-9384-F863E307D63F}" type="slidenum">
              <a:rPr lang="en-US" altLang="en-US"/>
              <a:pPr/>
              <a:t>‹#›</a:t>
            </a:fld>
            <a:endParaRPr lang="en-US" altLang="en-US"/>
          </a:p>
        </p:txBody>
      </p:sp>
    </p:spTree>
    <p:extLst>
      <p:ext uri="{BB962C8B-B14F-4D97-AF65-F5344CB8AC3E}">
        <p14:creationId xmlns:p14="http://schemas.microsoft.com/office/powerpoint/2010/main" val="20514980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5568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0180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7668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2350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7820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8376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5666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556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2589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8431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endParaRPr lang="en-US" altLang="en-US"/>
          </a:p>
        </p:txBody>
      </p:sp>
      <p:sp>
        <p:nvSpPr>
          <p:cNvPr id="6" name="Footer Placeholder 4"/>
          <p:cNvSpPr>
            <a:spLocks noGrp="1"/>
          </p:cNvSpPr>
          <p:nvPr>
            <p:ph type="ftr" sz="quarter" idx="15"/>
          </p:nvPr>
        </p:nvSpPr>
        <p:spPr/>
        <p:txBody>
          <a:bodyPr/>
          <a:lstStyle>
            <a:lvl1pPr>
              <a:defRPr/>
            </a:lvl1pPr>
          </a:lstStyle>
          <a:p>
            <a:pPr>
              <a:defRPr/>
            </a:pPr>
            <a:r>
              <a:rPr lang="en-US" altLang="en-US"/>
              <a:t>Atef Abuelaish</a:t>
            </a:r>
          </a:p>
        </p:txBody>
      </p:sp>
      <p:sp>
        <p:nvSpPr>
          <p:cNvPr id="7" name="Slide Number Placeholder 5"/>
          <p:cNvSpPr>
            <a:spLocks noGrp="1"/>
          </p:cNvSpPr>
          <p:nvPr>
            <p:ph type="sldNum" sz="quarter" idx="16"/>
          </p:nvPr>
        </p:nvSpPr>
        <p:spPr/>
        <p:txBody>
          <a:bodyPr/>
          <a:lstStyle>
            <a:lvl1pPr>
              <a:defRPr/>
            </a:lvl1pPr>
          </a:lstStyle>
          <a:p>
            <a:fld id="{FC0D0559-1C37-4811-ACF3-DE6F023C80EE}" type="slidenum">
              <a:rPr lang="en-US" altLang="en-US"/>
              <a:pPr/>
              <a:t>‹#›</a:t>
            </a:fld>
            <a:endParaRPr lang="en-US" altLang="en-US"/>
          </a:p>
        </p:txBody>
      </p:sp>
    </p:spTree>
    <p:extLst>
      <p:ext uri="{BB962C8B-B14F-4D97-AF65-F5344CB8AC3E}">
        <p14:creationId xmlns:p14="http://schemas.microsoft.com/office/powerpoint/2010/main" val="5156403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ea typeface="MS PGothic" pitchFamily="34" charset="-128"/>
                <a:cs typeface="+mn-cs"/>
              </a:defRPr>
            </a:lvl1pPr>
          </a:lstStyle>
          <a:p>
            <a:pPr>
              <a:defRPr/>
            </a:pPr>
            <a:endParaRPr lang="en-US" altLang="en-US"/>
          </a:p>
        </p:txBody>
      </p:sp>
      <p:sp>
        <p:nvSpPr>
          <p:cNvPr id="5" name="Footer Placeholder 4"/>
          <p:cNvSpPr>
            <a:spLocks noGrp="1"/>
          </p:cNvSpPr>
          <p:nvPr>
            <p:ph type="ftr" sz="quarter" idx="11"/>
          </p:nvPr>
        </p:nvSpPr>
        <p:spPr/>
        <p:txBody>
          <a:bodyPr/>
          <a:lstStyle>
            <a:lvl1pPr>
              <a:defRPr>
                <a:ea typeface="MS PGothic" pitchFamily="34" charset="-128"/>
                <a:cs typeface="+mn-cs"/>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a:ea typeface="MS PGothic" pitchFamily="34" charset="-128"/>
                <a:cs typeface="+mn-cs"/>
              </a:defRPr>
            </a:lvl1pPr>
          </a:lstStyle>
          <a:p>
            <a:pPr>
              <a:defRPr/>
            </a:pPr>
            <a:fld id="{9541485B-E920-4150-BE1C-CB997338B08A}" type="slidenum">
              <a:rPr lang="en-US" altLang="en-US"/>
              <a:pPr>
                <a:defRPr/>
              </a:pPr>
              <a:t>‹#›</a:t>
            </a:fld>
            <a:endParaRPr lang="en-US" altLang="en-US"/>
          </a:p>
        </p:txBody>
      </p:sp>
    </p:spTree>
    <p:extLst>
      <p:ext uri="{BB962C8B-B14F-4D97-AF65-F5344CB8AC3E}">
        <p14:creationId xmlns:p14="http://schemas.microsoft.com/office/powerpoint/2010/main" val="11606373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ea typeface="MS PGothic" pitchFamily="34" charset="-128"/>
                <a:cs typeface="+mn-cs"/>
              </a:defRPr>
            </a:lvl1pPr>
          </a:lstStyle>
          <a:p>
            <a:pPr>
              <a:defRPr/>
            </a:pPr>
            <a:endParaRPr lang="en-US" altLang="en-US"/>
          </a:p>
        </p:txBody>
      </p:sp>
      <p:sp>
        <p:nvSpPr>
          <p:cNvPr id="5" name="Footer Placeholder 4"/>
          <p:cNvSpPr>
            <a:spLocks noGrp="1"/>
          </p:cNvSpPr>
          <p:nvPr>
            <p:ph type="ftr" sz="quarter" idx="11"/>
          </p:nvPr>
        </p:nvSpPr>
        <p:spPr/>
        <p:txBody>
          <a:bodyPr/>
          <a:lstStyle>
            <a:lvl1pPr>
              <a:defRPr>
                <a:ea typeface="MS PGothic" pitchFamily="34" charset="-128"/>
                <a:cs typeface="+mn-cs"/>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a:ea typeface="MS PGothic" pitchFamily="34" charset="-128"/>
                <a:cs typeface="+mn-cs"/>
              </a:defRPr>
            </a:lvl1pPr>
          </a:lstStyle>
          <a:p>
            <a:pPr>
              <a:defRPr/>
            </a:pPr>
            <a:fld id="{E6C3EC15-9CB2-459B-A1A8-8F066FE239C4}" type="slidenum">
              <a:rPr lang="en-US" altLang="en-US"/>
              <a:pPr>
                <a:defRPr/>
              </a:pPr>
              <a:t>‹#›</a:t>
            </a:fld>
            <a:endParaRPr lang="en-US" altLang="en-US"/>
          </a:p>
        </p:txBody>
      </p:sp>
    </p:spTree>
    <p:extLst>
      <p:ext uri="{BB962C8B-B14F-4D97-AF65-F5344CB8AC3E}">
        <p14:creationId xmlns:p14="http://schemas.microsoft.com/office/powerpoint/2010/main" val="5550490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ea typeface="MS PGothic" pitchFamily="34" charset="-128"/>
                <a:cs typeface="+mn-cs"/>
              </a:defRPr>
            </a:lvl1pPr>
          </a:lstStyle>
          <a:p>
            <a:pPr>
              <a:defRPr/>
            </a:pPr>
            <a:endParaRPr lang="en-US" altLang="en-US"/>
          </a:p>
        </p:txBody>
      </p:sp>
      <p:sp>
        <p:nvSpPr>
          <p:cNvPr id="8" name="Footer Placeholder 4"/>
          <p:cNvSpPr>
            <a:spLocks noGrp="1"/>
          </p:cNvSpPr>
          <p:nvPr>
            <p:ph type="ftr" sz="quarter" idx="11"/>
          </p:nvPr>
        </p:nvSpPr>
        <p:spPr/>
        <p:txBody>
          <a:bodyPr/>
          <a:lstStyle>
            <a:lvl1pPr>
              <a:defRPr>
                <a:ea typeface="MS PGothic" pitchFamily="34" charset="-128"/>
                <a:cs typeface="+mn-cs"/>
              </a:defRPr>
            </a:lvl1pPr>
          </a:lstStyle>
          <a:p>
            <a:pPr>
              <a:defRPr/>
            </a:pPr>
            <a:r>
              <a:rPr lang="en-US" altLang="en-US"/>
              <a:t>Atef Abuelaish</a:t>
            </a:r>
          </a:p>
        </p:txBody>
      </p:sp>
      <p:sp>
        <p:nvSpPr>
          <p:cNvPr id="9" name="Slide Number Placeholder 5"/>
          <p:cNvSpPr>
            <a:spLocks noGrp="1"/>
          </p:cNvSpPr>
          <p:nvPr>
            <p:ph type="sldNum" sz="quarter" idx="12"/>
          </p:nvPr>
        </p:nvSpPr>
        <p:spPr/>
        <p:txBody>
          <a:bodyPr/>
          <a:lstStyle>
            <a:lvl1pPr>
              <a:defRPr>
                <a:ea typeface="MS PGothic" pitchFamily="34" charset="-128"/>
                <a:cs typeface="+mn-cs"/>
              </a:defRPr>
            </a:lvl1pPr>
          </a:lstStyle>
          <a:p>
            <a:pPr>
              <a:defRPr/>
            </a:pPr>
            <a:fld id="{DC2013B2-7B5A-4D7E-9464-C710545624A6}" type="slidenum">
              <a:rPr lang="en-US" altLang="en-US"/>
              <a:pPr>
                <a:defRPr/>
              </a:pPr>
              <a:t>‹#›</a:t>
            </a:fld>
            <a:endParaRPr lang="en-US" altLang="en-US"/>
          </a:p>
        </p:txBody>
      </p:sp>
    </p:spTree>
    <p:extLst>
      <p:ext uri="{BB962C8B-B14F-4D97-AF65-F5344CB8AC3E}">
        <p14:creationId xmlns:p14="http://schemas.microsoft.com/office/powerpoint/2010/main" val="14505616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ea typeface="MS PGothic" pitchFamily="34" charset="-128"/>
                <a:cs typeface="+mn-cs"/>
              </a:defRPr>
            </a:lvl1pPr>
          </a:lstStyle>
          <a:p>
            <a:pPr>
              <a:defRPr/>
            </a:pPr>
            <a:endParaRPr lang="en-US" altLang="en-US"/>
          </a:p>
        </p:txBody>
      </p:sp>
      <p:sp>
        <p:nvSpPr>
          <p:cNvPr id="6" name="Footer Placeholder 4"/>
          <p:cNvSpPr>
            <a:spLocks noGrp="1"/>
          </p:cNvSpPr>
          <p:nvPr>
            <p:ph type="ftr" sz="quarter" idx="15"/>
          </p:nvPr>
        </p:nvSpPr>
        <p:spPr/>
        <p:txBody>
          <a:bodyPr/>
          <a:lstStyle>
            <a:lvl1pPr>
              <a:defRPr>
                <a:ea typeface="MS PGothic" pitchFamily="34" charset="-128"/>
                <a:cs typeface="+mn-cs"/>
              </a:defRPr>
            </a:lvl1pPr>
          </a:lstStyle>
          <a:p>
            <a:pPr>
              <a:defRPr/>
            </a:pPr>
            <a:r>
              <a:rPr lang="en-US" altLang="en-US"/>
              <a:t>Atef Abuelaish</a:t>
            </a:r>
          </a:p>
        </p:txBody>
      </p:sp>
      <p:sp>
        <p:nvSpPr>
          <p:cNvPr id="7" name="Slide Number Placeholder 5"/>
          <p:cNvSpPr>
            <a:spLocks noGrp="1"/>
          </p:cNvSpPr>
          <p:nvPr>
            <p:ph type="sldNum" sz="quarter" idx="16"/>
          </p:nvPr>
        </p:nvSpPr>
        <p:spPr/>
        <p:txBody>
          <a:bodyPr/>
          <a:lstStyle>
            <a:lvl1pPr>
              <a:defRPr>
                <a:ea typeface="MS PGothic" pitchFamily="34" charset="-128"/>
                <a:cs typeface="+mn-cs"/>
              </a:defRPr>
            </a:lvl1pPr>
          </a:lstStyle>
          <a:p>
            <a:pPr>
              <a:defRPr/>
            </a:pPr>
            <a:fld id="{64B28C98-2BD3-404F-B597-3C2755C96134}" type="slidenum">
              <a:rPr lang="en-US" altLang="en-US"/>
              <a:pPr>
                <a:defRPr/>
              </a:pPr>
              <a:t>‹#›</a:t>
            </a:fld>
            <a:endParaRPr lang="en-US" altLang="en-US"/>
          </a:p>
        </p:txBody>
      </p:sp>
    </p:spTree>
    <p:extLst>
      <p:ext uri="{BB962C8B-B14F-4D97-AF65-F5344CB8AC3E}">
        <p14:creationId xmlns:p14="http://schemas.microsoft.com/office/powerpoint/2010/main" val="5150723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ea typeface="MS PGothic" pitchFamily="34" charset="-128"/>
                <a:cs typeface="+mn-cs"/>
              </a:defRPr>
            </a:lvl1pPr>
          </a:lstStyle>
          <a:p>
            <a:pPr>
              <a:defRPr/>
            </a:pPr>
            <a:endParaRPr lang="en-US" altLang="en-US"/>
          </a:p>
        </p:txBody>
      </p:sp>
      <p:sp>
        <p:nvSpPr>
          <p:cNvPr id="8" name="Footer Placeholder 4"/>
          <p:cNvSpPr>
            <a:spLocks noGrp="1"/>
          </p:cNvSpPr>
          <p:nvPr>
            <p:ph type="ftr" sz="quarter" idx="16"/>
          </p:nvPr>
        </p:nvSpPr>
        <p:spPr/>
        <p:txBody>
          <a:bodyPr/>
          <a:lstStyle>
            <a:lvl1pPr>
              <a:defRPr>
                <a:ea typeface="MS PGothic" pitchFamily="34" charset="-128"/>
                <a:cs typeface="+mn-cs"/>
              </a:defRPr>
            </a:lvl1pPr>
          </a:lstStyle>
          <a:p>
            <a:pPr>
              <a:defRPr/>
            </a:pPr>
            <a:r>
              <a:rPr lang="en-US" altLang="en-US"/>
              <a:t>Atef Abuelaish</a:t>
            </a:r>
          </a:p>
        </p:txBody>
      </p:sp>
      <p:sp>
        <p:nvSpPr>
          <p:cNvPr id="9" name="Slide Number Placeholder 5"/>
          <p:cNvSpPr>
            <a:spLocks noGrp="1"/>
          </p:cNvSpPr>
          <p:nvPr>
            <p:ph type="sldNum" sz="quarter" idx="17"/>
          </p:nvPr>
        </p:nvSpPr>
        <p:spPr/>
        <p:txBody>
          <a:bodyPr/>
          <a:lstStyle>
            <a:lvl1pPr>
              <a:defRPr>
                <a:ea typeface="MS PGothic" pitchFamily="34" charset="-128"/>
                <a:cs typeface="+mn-cs"/>
              </a:defRPr>
            </a:lvl1pPr>
          </a:lstStyle>
          <a:p>
            <a:pPr>
              <a:defRPr/>
            </a:pPr>
            <a:fld id="{EB544194-F41D-484A-955B-DEDBBFA586EB}" type="slidenum">
              <a:rPr lang="en-US" altLang="en-US"/>
              <a:pPr>
                <a:defRPr/>
              </a:pPr>
              <a:t>‹#›</a:t>
            </a:fld>
            <a:endParaRPr lang="en-US" altLang="en-US"/>
          </a:p>
        </p:txBody>
      </p:sp>
    </p:spTree>
    <p:extLst>
      <p:ext uri="{BB962C8B-B14F-4D97-AF65-F5344CB8AC3E}">
        <p14:creationId xmlns:p14="http://schemas.microsoft.com/office/powerpoint/2010/main" val="3488611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ea typeface="MS PGothic" pitchFamily="34" charset="-128"/>
                <a:cs typeface="+mn-cs"/>
              </a:defRPr>
            </a:lvl1pPr>
          </a:lstStyle>
          <a:p>
            <a:pPr>
              <a:defRPr/>
            </a:pPr>
            <a:endParaRPr lang="en-US" altLang="en-US"/>
          </a:p>
        </p:txBody>
      </p:sp>
      <p:sp>
        <p:nvSpPr>
          <p:cNvPr id="4" name="Footer Placeholder 4"/>
          <p:cNvSpPr>
            <a:spLocks noGrp="1"/>
          </p:cNvSpPr>
          <p:nvPr>
            <p:ph type="ftr" sz="quarter" idx="11"/>
          </p:nvPr>
        </p:nvSpPr>
        <p:spPr/>
        <p:txBody>
          <a:bodyPr/>
          <a:lstStyle>
            <a:lvl1pPr>
              <a:defRPr>
                <a:ea typeface="MS PGothic" pitchFamily="34" charset="-128"/>
                <a:cs typeface="+mn-cs"/>
              </a:defRPr>
            </a:lvl1pPr>
          </a:lstStyle>
          <a:p>
            <a:pPr>
              <a:defRPr/>
            </a:pPr>
            <a:r>
              <a:rPr lang="en-US" altLang="en-US"/>
              <a:t>Atef Abuelaish</a:t>
            </a:r>
          </a:p>
        </p:txBody>
      </p:sp>
      <p:sp>
        <p:nvSpPr>
          <p:cNvPr id="5" name="Slide Number Placeholder 5"/>
          <p:cNvSpPr>
            <a:spLocks noGrp="1"/>
          </p:cNvSpPr>
          <p:nvPr>
            <p:ph type="sldNum" sz="quarter" idx="12"/>
          </p:nvPr>
        </p:nvSpPr>
        <p:spPr/>
        <p:txBody>
          <a:bodyPr/>
          <a:lstStyle>
            <a:lvl1pPr>
              <a:defRPr>
                <a:ea typeface="MS PGothic" pitchFamily="34" charset="-128"/>
                <a:cs typeface="+mn-cs"/>
              </a:defRPr>
            </a:lvl1pPr>
          </a:lstStyle>
          <a:p>
            <a:pPr>
              <a:defRPr/>
            </a:pPr>
            <a:fld id="{91FA9B9F-1C12-45DE-90F3-747875E64869}" type="slidenum">
              <a:rPr lang="en-US" altLang="en-US"/>
              <a:pPr>
                <a:defRPr/>
              </a:pPr>
              <a:t>‹#›</a:t>
            </a:fld>
            <a:endParaRPr lang="en-US" altLang="en-US"/>
          </a:p>
        </p:txBody>
      </p:sp>
    </p:spTree>
    <p:extLst>
      <p:ext uri="{BB962C8B-B14F-4D97-AF65-F5344CB8AC3E}">
        <p14:creationId xmlns:p14="http://schemas.microsoft.com/office/powerpoint/2010/main" val="40266277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MS PGothic" pitchFamily="34" charset="-128"/>
                <a:cs typeface="+mn-cs"/>
              </a:defRPr>
            </a:lvl1pPr>
          </a:lstStyle>
          <a:p>
            <a:pPr>
              <a:defRPr/>
            </a:pPr>
            <a:endParaRPr lang="en-US" altLang="en-US"/>
          </a:p>
        </p:txBody>
      </p:sp>
      <p:sp>
        <p:nvSpPr>
          <p:cNvPr id="3" name="Footer Placeholder 4"/>
          <p:cNvSpPr>
            <a:spLocks noGrp="1"/>
          </p:cNvSpPr>
          <p:nvPr>
            <p:ph type="ftr" sz="quarter" idx="11"/>
          </p:nvPr>
        </p:nvSpPr>
        <p:spPr/>
        <p:txBody>
          <a:bodyPr/>
          <a:lstStyle>
            <a:lvl1pPr>
              <a:defRPr>
                <a:ea typeface="MS PGothic" pitchFamily="34" charset="-128"/>
                <a:cs typeface="+mn-cs"/>
              </a:defRPr>
            </a:lvl1pPr>
          </a:lstStyle>
          <a:p>
            <a:pPr>
              <a:defRPr/>
            </a:pPr>
            <a:r>
              <a:rPr lang="en-US" altLang="en-US"/>
              <a:t>Atef Abuelaish</a:t>
            </a:r>
          </a:p>
        </p:txBody>
      </p:sp>
      <p:sp>
        <p:nvSpPr>
          <p:cNvPr id="4" name="Slide Number Placeholder 5"/>
          <p:cNvSpPr>
            <a:spLocks noGrp="1"/>
          </p:cNvSpPr>
          <p:nvPr>
            <p:ph type="sldNum" sz="quarter" idx="12"/>
          </p:nvPr>
        </p:nvSpPr>
        <p:spPr/>
        <p:txBody>
          <a:bodyPr/>
          <a:lstStyle>
            <a:lvl1pPr>
              <a:defRPr>
                <a:ea typeface="MS PGothic" pitchFamily="34" charset="-128"/>
                <a:cs typeface="+mn-cs"/>
              </a:defRPr>
            </a:lvl1pPr>
          </a:lstStyle>
          <a:p>
            <a:pPr>
              <a:defRPr/>
            </a:pPr>
            <a:fld id="{480D9B42-33E0-4357-B01F-922CACE7E029}" type="slidenum">
              <a:rPr lang="en-US" altLang="en-US"/>
              <a:pPr>
                <a:defRPr/>
              </a:pPr>
              <a:t>‹#›</a:t>
            </a:fld>
            <a:endParaRPr lang="en-US" altLang="en-US"/>
          </a:p>
        </p:txBody>
      </p:sp>
    </p:spTree>
    <p:extLst>
      <p:ext uri="{BB962C8B-B14F-4D97-AF65-F5344CB8AC3E}">
        <p14:creationId xmlns:p14="http://schemas.microsoft.com/office/powerpoint/2010/main" val="39670228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MS PGothic" pitchFamily="34" charset="-128"/>
                <a:cs typeface="+mn-cs"/>
              </a:defRPr>
            </a:lvl1pPr>
          </a:lstStyle>
          <a:p>
            <a:pPr>
              <a:defRPr/>
            </a:pPr>
            <a:endParaRPr lang="en-US" altLang="en-US"/>
          </a:p>
        </p:txBody>
      </p:sp>
      <p:sp>
        <p:nvSpPr>
          <p:cNvPr id="6" name="Footer Placeholder 4"/>
          <p:cNvSpPr>
            <a:spLocks noGrp="1"/>
          </p:cNvSpPr>
          <p:nvPr>
            <p:ph type="ftr" sz="quarter" idx="11"/>
          </p:nvPr>
        </p:nvSpPr>
        <p:spPr/>
        <p:txBody>
          <a:bodyPr/>
          <a:lstStyle>
            <a:lvl1pPr>
              <a:defRPr>
                <a:ea typeface="MS PGothic" pitchFamily="34" charset="-128"/>
                <a:cs typeface="+mn-cs"/>
              </a:defRPr>
            </a:lvl1pPr>
          </a:lstStyle>
          <a:p>
            <a:pPr>
              <a:defRPr/>
            </a:pPr>
            <a:r>
              <a:rPr lang="en-US" altLang="en-US"/>
              <a:t>Atef Abuelaish</a:t>
            </a:r>
          </a:p>
        </p:txBody>
      </p:sp>
      <p:sp>
        <p:nvSpPr>
          <p:cNvPr id="7" name="Slide Number Placeholder 5"/>
          <p:cNvSpPr>
            <a:spLocks noGrp="1"/>
          </p:cNvSpPr>
          <p:nvPr>
            <p:ph type="sldNum" sz="quarter" idx="12"/>
          </p:nvPr>
        </p:nvSpPr>
        <p:spPr/>
        <p:txBody>
          <a:bodyPr/>
          <a:lstStyle>
            <a:lvl1pPr>
              <a:defRPr>
                <a:ea typeface="MS PGothic" pitchFamily="34" charset="-128"/>
                <a:cs typeface="+mn-cs"/>
              </a:defRPr>
            </a:lvl1pPr>
          </a:lstStyle>
          <a:p>
            <a:pPr>
              <a:defRPr/>
            </a:pPr>
            <a:fld id="{6B4627D1-0357-4B2D-84D5-F1475E3D7119}" type="slidenum">
              <a:rPr lang="en-US" altLang="en-US"/>
              <a:pPr>
                <a:defRPr/>
              </a:pPr>
              <a:t>‹#›</a:t>
            </a:fld>
            <a:endParaRPr lang="en-US" altLang="en-US"/>
          </a:p>
        </p:txBody>
      </p:sp>
    </p:spTree>
    <p:extLst>
      <p:ext uri="{BB962C8B-B14F-4D97-AF65-F5344CB8AC3E}">
        <p14:creationId xmlns:p14="http://schemas.microsoft.com/office/powerpoint/2010/main" val="2501808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MS PGothic" pitchFamily="34" charset="-128"/>
                <a:cs typeface="+mn-cs"/>
              </a:defRPr>
            </a:lvl1pPr>
          </a:lstStyle>
          <a:p>
            <a:pPr>
              <a:defRPr/>
            </a:pPr>
            <a:endParaRPr lang="en-US" altLang="en-US"/>
          </a:p>
        </p:txBody>
      </p:sp>
      <p:sp>
        <p:nvSpPr>
          <p:cNvPr id="6" name="Footer Placeholder 4"/>
          <p:cNvSpPr>
            <a:spLocks noGrp="1"/>
          </p:cNvSpPr>
          <p:nvPr>
            <p:ph type="ftr" sz="quarter" idx="11"/>
          </p:nvPr>
        </p:nvSpPr>
        <p:spPr/>
        <p:txBody>
          <a:bodyPr/>
          <a:lstStyle>
            <a:lvl1pPr>
              <a:defRPr>
                <a:ea typeface="MS PGothic" pitchFamily="34" charset="-128"/>
                <a:cs typeface="+mn-cs"/>
              </a:defRPr>
            </a:lvl1pPr>
          </a:lstStyle>
          <a:p>
            <a:pPr>
              <a:defRPr/>
            </a:pPr>
            <a:r>
              <a:rPr lang="en-US" altLang="en-US"/>
              <a:t>Atef Abuelaish</a:t>
            </a:r>
          </a:p>
        </p:txBody>
      </p:sp>
      <p:sp>
        <p:nvSpPr>
          <p:cNvPr id="7" name="Slide Number Placeholder 5"/>
          <p:cNvSpPr>
            <a:spLocks noGrp="1"/>
          </p:cNvSpPr>
          <p:nvPr>
            <p:ph type="sldNum" sz="quarter" idx="12"/>
          </p:nvPr>
        </p:nvSpPr>
        <p:spPr/>
        <p:txBody>
          <a:bodyPr/>
          <a:lstStyle>
            <a:lvl1pPr>
              <a:defRPr>
                <a:ea typeface="MS PGothic" pitchFamily="34" charset="-128"/>
                <a:cs typeface="+mn-cs"/>
              </a:defRPr>
            </a:lvl1pPr>
          </a:lstStyle>
          <a:p>
            <a:pPr>
              <a:defRPr/>
            </a:pPr>
            <a:fld id="{E88B3610-941F-44FA-92BE-EE90D0FA53C9}" type="slidenum">
              <a:rPr lang="en-US" altLang="en-US"/>
              <a:pPr>
                <a:defRPr/>
              </a:pPr>
              <a:t>‹#›</a:t>
            </a:fld>
            <a:endParaRPr lang="en-US" altLang="en-US"/>
          </a:p>
        </p:txBody>
      </p:sp>
    </p:spTree>
    <p:extLst>
      <p:ext uri="{BB962C8B-B14F-4D97-AF65-F5344CB8AC3E}">
        <p14:creationId xmlns:p14="http://schemas.microsoft.com/office/powerpoint/2010/main" val="15363041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S PGothic" pitchFamily="34" charset="-128"/>
                <a:cs typeface="+mn-cs"/>
              </a:defRPr>
            </a:lvl1pPr>
          </a:lstStyle>
          <a:p>
            <a:pPr>
              <a:defRPr/>
            </a:pPr>
            <a:endParaRPr lang="en-US" altLang="en-US"/>
          </a:p>
        </p:txBody>
      </p:sp>
      <p:sp>
        <p:nvSpPr>
          <p:cNvPr id="5" name="Footer Placeholder 4"/>
          <p:cNvSpPr>
            <a:spLocks noGrp="1"/>
          </p:cNvSpPr>
          <p:nvPr>
            <p:ph type="ftr" sz="quarter" idx="11"/>
          </p:nvPr>
        </p:nvSpPr>
        <p:spPr/>
        <p:txBody>
          <a:bodyPr/>
          <a:lstStyle>
            <a:lvl1pPr>
              <a:defRPr>
                <a:ea typeface="MS PGothic" pitchFamily="34" charset="-128"/>
                <a:cs typeface="+mn-cs"/>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a:ea typeface="MS PGothic" pitchFamily="34" charset="-128"/>
                <a:cs typeface="+mn-cs"/>
              </a:defRPr>
            </a:lvl1pPr>
          </a:lstStyle>
          <a:p>
            <a:pPr>
              <a:defRPr/>
            </a:pPr>
            <a:fld id="{848F9578-5A15-4687-94B3-98EFF89225A4}" type="slidenum">
              <a:rPr lang="en-US" altLang="en-US"/>
              <a:pPr>
                <a:defRPr/>
              </a:pPr>
              <a:t>‹#›</a:t>
            </a:fld>
            <a:endParaRPr lang="en-US" altLang="en-US"/>
          </a:p>
        </p:txBody>
      </p:sp>
    </p:spTree>
    <p:extLst>
      <p:ext uri="{BB962C8B-B14F-4D97-AF65-F5344CB8AC3E}">
        <p14:creationId xmlns:p14="http://schemas.microsoft.com/office/powerpoint/2010/main" val="1950590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endParaRPr lang="en-US" altLang="en-US"/>
          </a:p>
        </p:txBody>
      </p:sp>
      <p:sp>
        <p:nvSpPr>
          <p:cNvPr id="8" name="Footer Placeholder 4"/>
          <p:cNvSpPr>
            <a:spLocks noGrp="1"/>
          </p:cNvSpPr>
          <p:nvPr>
            <p:ph type="ftr" sz="quarter" idx="16"/>
          </p:nvPr>
        </p:nvSpPr>
        <p:spPr/>
        <p:txBody>
          <a:bodyPr/>
          <a:lstStyle>
            <a:lvl1pPr>
              <a:defRPr/>
            </a:lvl1pPr>
          </a:lstStyle>
          <a:p>
            <a:pPr>
              <a:defRPr/>
            </a:pPr>
            <a:r>
              <a:rPr lang="en-US" altLang="en-US"/>
              <a:t>Atef Abuelaish</a:t>
            </a:r>
          </a:p>
        </p:txBody>
      </p:sp>
      <p:sp>
        <p:nvSpPr>
          <p:cNvPr id="9" name="Slide Number Placeholder 5"/>
          <p:cNvSpPr>
            <a:spLocks noGrp="1"/>
          </p:cNvSpPr>
          <p:nvPr>
            <p:ph type="sldNum" sz="quarter" idx="17"/>
          </p:nvPr>
        </p:nvSpPr>
        <p:spPr/>
        <p:txBody>
          <a:bodyPr/>
          <a:lstStyle>
            <a:lvl1pPr>
              <a:defRPr/>
            </a:lvl1pPr>
          </a:lstStyle>
          <a:p>
            <a:fld id="{E8068234-A518-4BC7-B633-F28A463727AE}" type="slidenum">
              <a:rPr lang="en-US" altLang="en-US"/>
              <a:pPr/>
              <a:t>‹#›</a:t>
            </a:fld>
            <a:endParaRPr lang="en-US" altLang="en-US"/>
          </a:p>
        </p:txBody>
      </p:sp>
    </p:spTree>
    <p:extLst>
      <p:ext uri="{BB962C8B-B14F-4D97-AF65-F5344CB8AC3E}">
        <p14:creationId xmlns:p14="http://schemas.microsoft.com/office/powerpoint/2010/main" val="4174125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S PGothic" pitchFamily="34" charset="-128"/>
                <a:cs typeface="+mn-cs"/>
              </a:defRPr>
            </a:lvl1pPr>
          </a:lstStyle>
          <a:p>
            <a:pPr>
              <a:defRPr/>
            </a:pPr>
            <a:endParaRPr lang="en-US" altLang="en-US"/>
          </a:p>
        </p:txBody>
      </p:sp>
      <p:sp>
        <p:nvSpPr>
          <p:cNvPr id="5" name="Footer Placeholder 4"/>
          <p:cNvSpPr>
            <a:spLocks noGrp="1"/>
          </p:cNvSpPr>
          <p:nvPr>
            <p:ph type="ftr" sz="quarter" idx="11"/>
          </p:nvPr>
        </p:nvSpPr>
        <p:spPr/>
        <p:txBody>
          <a:bodyPr/>
          <a:lstStyle>
            <a:lvl1pPr>
              <a:defRPr>
                <a:ea typeface="MS PGothic" pitchFamily="34" charset="-128"/>
                <a:cs typeface="+mn-cs"/>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a:ea typeface="MS PGothic" pitchFamily="34" charset="-128"/>
                <a:cs typeface="+mn-cs"/>
              </a:defRPr>
            </a:lvl1pPr>
          </a:lstStyle>
          <a:p>
            <a:pPr>
              <a:defRPr/>
            </a:pPr>
            <a:fld id="{32C90C95-E387-4AEB-8B9F-414A39909727}" type="slidenum">
              <a:rPr lang="en-US" altLang="en-US"/>
              <a:pPr>
                <a:defRPr/>
              </a:pPr>
              <a:t>‹#›</a:t>
            </a:fld>
            <a:endParaRPr lang="en-US" altLang="en-US"/>
          </a:p>
        </p:txBody>
      </p:sp>
    </p:spTree>
    <p:extLst>
      <p:ext uri="{BB962C8B-B14F-4D97-AF65-F5344CB8AC3E}">
        <p14:creationId xmlns:p14="http://schemas.microsoft.com/office/powerpoint/2010/main" val="21495300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719263"/>
            <a:ext cx="4038600" cy="4411662"/>
          </a:xfrm>
        </p:spPr>
        <p:txBody>
          <a:bodyPr rtlCol="0">
            <a:normAutofit/>
          </a:bodyPr>
          <a:lstStyle/>
          <a:p>
            <a:pPr lvl="0"/>
            <a:endParaRPr lang="en-US" noProof="0" smtClean="0"/>
          </a:p>
        </p:txBody>
      </p:sp>
      <p:sp>
        <p:nvSpPr>
          <p:cNvPr id="5" name="Rectangle 5"/>
          <p:cNvSpPr>
            <a:spLocks noGrp="1" noChangeArrowheads="1"/>
          </p:cNvSpPr>
          <p:nvPr>
            <p:ph type="dt" sz="half" idx="10"/>
          </p:nvPr>
        </p:nvSpPr>
        <p:spPr/>
        <p:txBody>
          <a:bodyPr/>
          <a:lstStyle>
            <a:lvl1pPr>
              <a:defRPr>
                <a:solidFill>
                  <a:prstClr val="black">
                    <a:lumMod val="65000"/>
                    <a:lumOff val="35000"/>
                  </a:prstClr>
                </a:solidFill>
                <a:ea typeface="MS PGothic" pitchFamily="34" charset="-128"/>
                <a:cs typeface="+mn-cs"/>
              </a:defRPr>
            </a:lvl1pPr>
          </a:lstStyle>
          <a:p>
            <a:pPr>
              <a:defRPr/>
            </a:pPr>
            <a:endParaRPr lang="en-US" altLang="en-US"/>
          </a:p>
        </p:txBody>
      </p:sp>
      <p:sp>
        <p:nvSpPr>
          <p:cNvPr id="6" name="Rectangle 6"/>
          <p:cNvSpPr>
            <a:spLocks noGrp="1" noChangeArrowheads="1"/>
          </p:cNvSpPr>
          <p:nvPr>
            <p:ph type="ftr" sz="quarter" idx="11"/>
          </p:nvPr>
        </p:nvSpPr>
        <p:spPr/>
        <p:txBody>
          <a:bodyPr/>
          <a:lstStyle>
            <a:lvl1pPr>
              <a:defRPr>
                <a:solidFill>
                  <a:prstClr val="black">
                    <a:lumMod val="65000"/>
                    <a:lumOff val="35000"/>
                  </a:prstClr>
                </a:solidFill>
                <a:ea typeface="MS PGothic" pitchFamily="34" charset="-128"/>
                <a:cs typeface="+mn-cs"/>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solidFill>
                  <a:srgbClr val="595959"/>
                </a:solidFill>
                <a:ea typeface="MS PGothic" pitchFamily="34" charset="-128"/>
                <a:cs typeface="+mn-cs"/>
              </a:defRPr>
            </a:lvl1pPr>
          </a:lstStyle>
          <a:p>
            <a:pPr>
              <a:defRPr/>
            </a:pPr>
            <a:fld id="{C36D714C-50FB-433C-A560-E55D2A4A0691}" type="slidenum">
              <a:rPr lang="en-US" altLang="en-US"/>
              <a:pPr>
                <a:defRPr/>
              </a:pPr>
              <a:t>‹#›</a:t>
            </a:fld>
            <a:endParaRPr lang="en-US" altLang="en-US"/>
          </a:p>
        </p:txBody>
      </p:sp>
    </p:spTree>
    <p:extLst>
      <p:ext uri="{BB962C8B-B14F-4D97-AF65-F5344CB8AC3E}">
        <p14:creationId xmlns:p14="http://schemas.microsoft.com/office/powerpoint/2010/main" val="41180077"/>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719263"/>
            <a:ext cx="8229600" cy="4411662"/>
          </a:xfrm>
        </p:spPr>
        <p:txBody>
          <a:bodyPr rtlCol="0">
            <a:normAutofit/>
          </a:bodyPr>
          <a:lstStyle/>
          <a:p>
            <a:pPr lvl="0"/>
            <a:endParaRPr lang="en-US" noProof="0" smtClean="0"/>
          </a:p>
        </p:txBody>
      </p:sp>
      <p:sp>
        <p:nvSpPr>
          <p:cNvPr id="4" name="Rectangle 5"/>
          <p:cNvSpPr>
            <a:spLocks noGrp="1" noChangeArrowheads="1"/>
          </p:cNvSpPr>
          <p:nvPr>
            <p:ph type="dt" sz="half" idx="10"/>
          </p:nvPr>
        </p:nvSpPr>
        <p:spPr/>
        <p:txBody>
          <a:bodyPr/>
          <a:lstStyle>
            <a:lvl1pPr>
              <a:defRPr>
                <a:solidFill>
                  <a:prstClr val="black">
                    <a:lumMod val="65000"/>
                    <a:lumOff val="35000"/>
                  </a:prstClr>
                </a:solidFill>
                <a:ea typeface="MS PGothic" pitchFamily="34" charset="-128"/>
                <a:cs typeface="+mn-cs"/>
              </a:defRPr>
            </a:lvl1pPr>
          </a:lstStyle>
          <a:p>
            <a:pPr>
              <a:defRPr/>
            </a:pPr>
            <a:endParaRPr lang="en-US" altLang="en-US"/>
          </a:p>
        </p:txBody>
      </p:sp>
      <p:sp>
        <p:nvSpPr>
          <p:cNvPr id="5" name="Rectangle 6"/>
          <p:cNvSpPr>
            <a:spLocks noGrp="1" noChangeArrowheads="1"/>
          </p:cNvSpPr>
          <p:nvPr>
            <p:ph type="ftr" sz="quarter" idx="11"/>
          </p:nvPr>
        </p:nvSpPr>
        <p:spPr/>
        <p:txBody>
          <a:bodyPr/>
          <a:lstStyle>
            <a:lvl1pPr>
              <a:defRPr>
                <a:solidFill>
                  <a:prstClr val="black">
                    <a:lumMod val="65000"/>
                    <a:lumOff val="35000"/>
                  </a:prstClr>
                </a:solidFill>
                <a:ea typeface="MS PGothic" pitchFamily="34" charset="-128"/>
                <a:cs typeface="+mn-cs"/>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a:defRPr>
                <a:solidFill>
                  <a:srgbClr val="595959"/>
                </a:solidFill>
                <a:ea typeface="MS PGothic" pitchFamily="34" charset="-128"/>
                <a:cs typeface="+mn-cs"/>
              </a:defRPr>
            </a:lvl1pPr>
          </a:lstStyle>
          <a:p>
            <a:pPr>
              <a:defRPr/>
            </a:pPr>
            <a:fld id="{A65912FE-CAB5-41B5-B1C1-9842C2986516}" type="slidenum">
              <a:rPr lang="en-US" altLang="en-US"/>
              <a:pPr>
                <a:defRPr/>
              </a:pPr>
              <a:t>‹#›</a:t>
            </a:fld>
            <a:endParaRPr lang="en-US" altLang="en-US"/>
          </a:p>
        </p:txBody>
      </p:sp>
    </p:spTree>
    <p:extLst>
      <p:ext uri="{BB962C8B-B14F-4D97-AF65-F5344CB8AC3E}">
        <p14:creationId xmlns:p14="http://schemas.microsoft.com/office/powerpoint/2010/main" val="51989219"/>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1287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590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76610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1193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7982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8624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9327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5" name="Slide Number Placeholder 5"/>
          <p:cNvSpPr>
            <a:spLocks noGrp="1"/>
          </p:cNvSpPr>
          <p:nvPr>
            <p:ph type="sldNum" sz="quarter" idx="12"/>
          </p:nvPr>
        </p:nvSpPr>
        <p:spPr/>
        <p:txBody>
          <a:bodyPr/>
          <a:lstStyle>
            <a:lvl1pPr>
              <a:defRPr/>
            </a:lvl1pPr>
          </a:lstStyle>
          <a:p>
            <a:fld id="{FD72A478-2D10-4684-9A73-431D8500B0FA}" type="slidenum">
              <a:rPr lang="en-US" altLang="en-US"/>
              <a:pPr/>
              <a:t>‹#›</a:t>
            </a:fld>
            <a:endParaRPr lang="en-US" altLang="en-US"/>
          </a:p>
        </p:txBody>
      </p:sp>
    </p:spTree>
    <p:extLst>
      <p:ext uri="{BB962C8B-B14F-4D97-AF65-F5344CB8AC3E}">
        <p14:creationId xmlns:p14="http://schemas.microsoft.com/office/powerpoint/2010/main" val="41179973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5473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2236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0444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0594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8421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3650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4" name="Slide Number Placeholder 5"/>
          <p:cNvSpPr>
            <a:spLocks noGrp="1"/>
          </p:cNvSpPr>
          <p:nvPr>
            <p:ph type="sldNum" sz="quarter" idx="12"/>
          </p:nvPr>
        </p:nvSpPr>
        <p:spPr/>
        <p:txBody>
          <a:bodyPr/>
          <a:lstStyle>
            <a:lvl1pPr>
              <a:defRPr/>
            </a:lvl1pPr>
          </a:lstStyle>
          <a:p>
            <a:fld id="{0C948DF6-2505-46A0-BA9D-27EAC741251D}" type="slidenum">
              <a:rPr lang="en-US" altLang="en-US"/>
              <a:pPr/>
              <a:t>‹#›</a:t>
            </a:fld>
            <a:endParaRPr lang="en-US" altLang="en-US"/>
          </a:p>
        </p:txBody>
      </p:sp>
    </p:spTree>
    <p:extLst>
      <p:ext uri="{BB962C8B-B14F-4D97-AF65-F5344CB8AC3E}">
        <p14:creationId xmlns:p14="http://schemas.microsoft.com/office/powerpoint/2010/main" val="937696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7" name="Slide Number Placeholder 5"/>
          <p:cNvSpPr>
            <a:spLocks noGrp="1"/>
          </p:cNvSpPr>
          <p:nvPr>
            <p:ph type="sldNum" sz="quarter" idx="12"/>
          </p:nvPr>
        </p:nvSpPr>
        <p:spPr/>
        <p:txBody>
          <a:bodyPr/>
          <a:lstStyle>
            <a:lvl1pPr>
              <a:defRPr/>
            </a:lvl1pPr>
          </a:lstStyle>
          <a:p>
            <a:fld id="{F3802665-AB43-4B00-87C6-C9A54562E307}" type="slidenum">
              <a:rPr lang="en-US" altLang="en-US"/>
              <a:pPr/>
              <a:t>‹#›</a:t>
            </a:fld>
            <a:endParaRPr lang="en-US" altLang="en-US"/>
          </a:p>
        </p:txBody>
      </p:sp>
    </p:spTree>
    <p:extLst>
      <p:ext uri="{BB962C8B-B14F-4D97-AF65-F5344CB8AC3E}">
        <p14:creationId xmlns:p14="http://schemas.microsoft.com/office/powerpoint/2010/main" val="3115886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7" name="Slide Number Placeholder 5"/>
          <p:cNvSpPr>
            <a:spLocks noGrp="1"/>
          </p:cNvSpPr>
          <p:nvPr>
            <p:ph type="sldNum" sz="quarter" idx="12"/>
          </p:nvPr>
        </p:nvSpPr>
        <p:spPr/>
        <p:txBody>
          <a:bodyPr/>
          <a:lstStyle>
            <a:lvl1pPr>
              <a:defRPr/>
            </a:lvl1pPr>
          </a:lstStyle>
          <a:p>
            <a:fld id="{B080D563-A560-4A78-90F2-7DEC0BC8FF01}" type="slidenum">
              <a:rPr lang="en-US" altLang="en-US"/>
              <a:pPr/>
              <a:t>‹#›</a:t>
            </a:fld>
            <a:endParaRPr lang="en-US" altLang="en-US"/>
          </a:p>
        </p:txBody>
      </p:sp>
    </p:spTree>
    <p:extLst>
      <p:ext uri="{BB962C8B-B14F-4D97-AF65-F5344CB8AC3E}">
        <p14:creationId xmlns:p14="http://schemas.microsoft.com/office/powerpoint/2010/main" val="3177389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image" Target="../media/image2.jpeg"/><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eaLnBrk="1" hangingPunct="1">
              <a:defRPr sz="1200">
                <a:solidFill>
                  <a:prstClr val="black">
                    <a:tint val="75000"/>
                  </a:prstClr>
                </a:solidFill>
                <a:latin typeface="Century Gothic" pitchFamily="34" charset="0"/>
              </a:defRPr>
            </a:lvl1pPr>
          </a:lstStyle>
          <a:p>
            <a:pPr>
              <a:defRPr/>
            </a:pPr>
            <a:endParaRPr lang="en-US" altLang="en-US"/>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eaLnBrk="1" hangingPunct="1">
              <a:defRPr sz="1200">
                <a:solidFill>
                  <a:prstClr val="black">
                    <a:tint val="75000"/>
                  </a:prstClr>
                </a:solidFill>
                <a:latin typeface="Century Gothic" pitchFamily="34" charset="0"/>
              </a:defRPr>
            </a:lvl1pPr>
          </a:lstStyle>
          <a:p>
            <a:pPr>
              <a:defRPr/>
            </a:pPr>
            <a:r>
              <a:rPr lang="en-US" altLang="en-US"/>
              <a:t>Atef Abuelaish</a:t>
            </a: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wrap="square" lIns="27432" tIns="45720" rIns="45720" bIns="45720" numCol="1" anchor="ctr" anchorCtr="0" compatLnSpc="1">
            <a:prstTxWarp prst="textNoShape">
              <a:avLst/>
            </a:prstTxWarp>
          </a:bodyPr>
          <a:lstStyle>
            <a:lvl1pPr eaLnBrk="1" hangingPunct="1">
              <a:defRPr sz="1200">
                <a:solidFill>
                  <a:srgbClr val="898989"/>
                </a:solidFill>
                <a:latin typeface="Century Gothic" pitchFamily="34" charset="0"/>
              </a:defRPr>
            </a:lvl1pPr>
          </a:lstStyle>
          <a:p>
            <a:fld id="{B162DFAC-F26F-487B-A9FC-FCAE461ED8FE}" type="slidenum">
              <a:rPr lang="en-US" altLang="en-US" smtClean="0"/>
              <a:pPr/>
              <a:t>‹#›</a:t>
            </a:fld>
            <a:endParaRPr lang="en-US" altLang="en-US" smtClean="0"/>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433073021"/>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 id="2147484244" r:id="rId12"/>
    <p:sldLayoutId id="2147484245" r:id="rId13"/>
    <p:sldLayoutId id="2147484246" r:id="rId14"/>
    <p:sldLayoutId id="2147484247" r:id="rId15"/>
    <p:sldLayoutId id="2147484248" r:id="rId16"/>
    <p:sldLayoutId id="2147484249" r:id="rId17"/>
    <p:sldLayoutId id="2147484250" r:id="rId18"/>
    <p:sldLayoutId id="2147484230" r:id="rId19"/>
    <p:sldLayoutId id="2147484231" r:id="rId20"/>
    <p:sldLayoutId id="2147484203" r:id="rId21"/>
    <p:sldLayoutId id="2147484204" r:id="rId22"/>
    <p:sldLayoutId id="2147484205" r:id="rId23"/>
    <p:sldLayoutId id="2147484206" r:id="rId24"/>
    <p:sldLayoutId id="2147484207" r:id="rId25"/>
    <p:sldLayoutId id="2147484208" r:id="rId26"/>
    <p:sldLayoutId id="2147484209" r:id="rId27"/>
    <p:sldLayoutId id="2147484210" r:id="rId28"/>
    <p:sldLayoutId id="2147484211" r:id="rId29"/>
    <p:sldLayoutId id="2147484212" r:id="rId30"/>
    <p:sldLayoutId id="2147484213" r:id="rId31"/>
    <p:sldLayoutId id="2147484214" r:id="rId32"/>
    <p:sldLayoutId id="2147484215" r:id="rId33"/>
    <p:sldLayoutId id="2147484112" r:id="rId34"/>
    <p:sldLayoutId id="2147484113" r:id="rId35"/>
    <p:sldLayoutId id="2147484114" r:id="rId36"/>
    <p:sldLayoutId id="2147484115" r:id="rId37"/>
    <p:sldLayoutId id="2147484116" r:id="rId38"/>
    <p:sldLayoutId id="2147484099" r:id="rId39"/>
  </p:sldLayoutIdLst>
  <p:hf hd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28"/>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eaLnBrk="1" hangingPunct="1">
              <a:defRPr sz="1200">
                <a:solidFill>
                  <a:prstClr val="black">
                    <a:tint val="75000"/>
                  </a:prstClr>
                </a:solidFill>
                <a:latin typeface="Century Gothic" pitchFamily="34" charset="0"/>
                <a:ea typeface="+mn-ea"/>
                <a:cs typeface="Arial" charset="0"/>
              </a:defRPr>
            </a:lvl1pPr>
          </a:lstStyle>
          <a:p>
            <a:pPr>
              <a:defRPr/>
            </a:pPr>
            <a:endParaRPr lang="en-US" altLang="en-US"/>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eaLnBrk="1" hangingPunct="1">
              <a:defRPr sz="1200">
                <a:solidFill>
                  <a:prstClr val="black">
                    <a:tint val="75000"/>
                  </a:prstClr>
                </a:solidFill>
                <a:latin typeface="Century Gothic" pitchFamily="34" charset="0"/>
                <a:ea typeface="+mn-ea"/>
                <a:cs typeface="Arial" charset="0"/>
              </a:defRPr>
            </a:lvl1pPr>
          </a:lstStyle>
          <a:p>
            <a:pPr>
              <a:defRPr/>
            </a:pPr>
            <a:r>
              <a:rPr lang="en-US" altLang="en-US"/>
              <a:t>Atef Abuelaish</a:t>
            </a: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wrap="square" lIns="27432" tIns="45720" rIns="45720" bIns="45720" numCol="1" anchor="ctr" anchorCtr="0" compatLnSpc="1">
            <a:prstTxWarp prst="textNoShape">
              <a:avLst/>
            </a:prstTxWarp>
          </a:bodyPr>
          <a:lstStyle>
            <a:lvl1pPr eaLnBrk="1" hangingPunct="1">
              <a:defRPr sz="1200">
                <a:solidFill>
                  <a:srgbClr val="898989"/>
                </a:solidFill>
                <a:latin typeface="Century Gothic" pitchFamily="34" charset="0"/>
                <a:ea typeface="+mn-ea"/>
                <a:cs typeface="Arial" charset="0"/>
              </a:defRPr>
            </a:lvl1pPr>
          </a:lstStyle>
          <a:p>
            <a:pPr>
              <a:defRPr/>
            </a:pPr>
            <a:fld id="{42815780-499D-4A18-87F7-0CF87211F890}" type="slidenum">
              <a:rPr lang="en-US" altLang="en-US"/>
              <a:pPr>
                <a:defRPr/>
              </a:pPr>
              <a:t>‹#›</a:t>
            </a:fld>
            <a:endParaRPr lang="en-US" altLang="en-US"/>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465245481"/>
      </p:ext>
    </p:extLst>
  </p:cSld>
  <p:clrMap bg1="lt1" tx1="dk1" bg2="lt2" tx2="dk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 id="2147484263" r:id="rId12"/>
    <p:sldLayoutId id="2147484264" r:id="rId13"/>
    <p:sldLayoutId id="2147484265" r:id="rId14"/>
    <p:sldLayoutId id="2147484266" r:id="rId15"/>
    <p:sldLayoutId id="2147484267" r:id="rId16"/>
    <p:sldLayoutId id="2147484268" r:id="rId17"/>
    <p:sldLayoutId id="2147484269" r:id="rId18"/>
    <p:sldLayoutId id="2147484270" r:id="rId19"/>
    <p:sldLayoutId id="2147484271" r:id="rId20"/>
    <p:sldLayoutId id="2147484272" r:id="rId21"/>
    <p:sldLayoutId id="2147484273" r:id="rId22"/>
    <p:sldLayoutId id="2147484274" r:id="rId23"/>
    <p:sldLayoutId id="2147484275" r:id="rId24"/>
    <p:sldLayoutId id="2147484276" r:id="rId25"/>
    <p:sldLayoutId id="2147484277" r:id="rId26"/>
  </p:sldLayoutIdLst>
  <p:hf hd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1.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w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8.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9.xml"/><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1905000"/>
          </a:xfrm>
        </p:spPr>
        <p:txBody>
          <a:bodyPr>
            <a:normAutofit/>
          </a:bodyPr>
          <a:lstStyle/>
          <a:p>
            <a:pPr eaLnBrk="1" fontAlgn="auto" hangingPunct="1">
              <a:spcBef>
                <a:spcPct val="20000"/>
              </a:spcBef>
              <a:spcAft>
                <a:spcPts val="0"/>
              </a:spcAft>
              <a:defRPr/>
            </a:pPr>
            <a:r>
              <a:rPr lang="en-US" b="1" u="sng" dirty="0" smtClean="0">
                <a:solidFill>
                  <a:srgbClr val="FF0000"/>
                </a:solidFill>
                <a:effectLst>
                  <a:outerShdw blurRad="38100" dist="38100" dir="2700000" algn="tl">
                    <a:srgbClr val="000000">
                      <a:alpha val="43137"/>
                    </a:srgbClr>
                  </a:outerShdw>
                </a:effectLst>
                <a:latin typeface="Algerian" pitchFamily="82" charset="0"/>
                <a:cs typeface="Aharoni" pitchFamily="2" charset="-79"/>
              </a:rPr>
              <a:t>Welcome Back</a:t>
            </a:r>
            <a:endParaRPr lang="en-US" b="1" u="sng" dirty="0">
              <a:solidFill>
                <a:srgbClr val="FF0000"/>
              </a:solidFill>
              <a:effectLst>
                <a:outerShdw blurRad="38100" dist="38100" dir="2700000" algn="tl">
                  <a:srgbClr val="000000">
                    <a:alpha val="43137"/>
                  </a:srgbClr>
                </a:outerShdw>
              </a:effectLst>
              <a:latin typeface="Goudy Stout" pitchFamily="18" charset="0"/>
              <a:ea typeface="+mn-ea"/>
              <a:cs typeface="Aharoni" pitchFamily="2" charset="-79"/>
            </a:endParaRPr>
          </a:p>
        </p:txBody>
      </p:sp>
      <p:sp>
        <p:nvSpPr>
          <p:cNvPr id="3" name="Subtitle 2"/>
          <p:cNvSpPr>
            <a:spLocks noGrp="1"/>
          </p:cNvSpPr>
          <p:nvPr>
            <p:ph type="subTitle" idx="1"/>
          </p:nvPr>
        </p:nvSpPr>
        <p:spPr>
          <a:xfrm>
            <a:off x="0" y="2590800"/>
            <a:ext cx="9144000" cy="3276600"/>
          </a:xfrm>
        </p:spPr>
        <p:txBody>
          <a:bodyPr rtlCol="0"/>
          <a:lstStyle/>
          <a:p>
            <a:pPr eaLnBrk="1" fontAlgn="auto" hangingPunct="1">
              <a:spcAft>
                <a:spcPts val="0"/>
              </a:spcAft>
              <a:defRPr/>
            </a:pPr>
            <a:r>
              <a:rPr lang="en-US" sz="7200" b="1" u="sng" dirty="0" smtClean="0">
                <a:solidFill>
                  <a:schemeClr val="tx1"/>
                </a:solidFill>
                <a:effectLst>
                  <a:outerShdw blurRad="38100" dist="38100" dir="2700000" algn="tl">
                    <a:srgbClr val="000000">
                      <a:alpha val="43137"/>
                    </a:srgbClr>
                  </a:outerShdw>
                </a:effectLst>
                <a:latin typeface="Adobe Heiti Std R" pitchFamily="34" charset="-128"/>
                <a:ea typeface="Adobe Heiti Std R" pitchFamily="34" charset="-128"/>
                <a:cs typeface="Aharoni" pitchFamily="2" charset="-79"/>
              </a:rPr>
              <a:t> </a:t>
            </a:r>
            <a:endParaRPr lang="en-US" sz="7200" b="1" u="sng" dirty="0">
              <a:solidFill>
                <a:schemeClr val="tx1"/>
              </a:solidFill>
              <a:effectLst>
                <a:outerShdw blurRad="38100" dist="38100" dir="2700000" algn="tl">
                  <a:srgbClr val="000000">
                    <a:alpha val="43137"/>
                  </a:srgbClr>
                </a:outerShdw>
              </a:effectLst>
              <a:latin typeface="Adobe Heiti Std R" pitchFamily="34" charset="-128"/>
              <a:ea typeface="Adobe Heiti Std R" pitchFamily="34" charset="-128"/>
              <a:cs typeface="Aharoni" pitchFamily="2" charset="-79"/>
            </a:endParaRPr>
          </a:p>
        </p:txBody>
      </p:sp>
      <p:sp>
        <p:nvSpPr>
          <p:cNvPr id="2867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b="1" u="sng">
                <a:solidFill>
                  <a:schemeClr val="tx1"/>
                </a:solidFill>
                <a:latin typeface="Arial" pitchFamily="34" charset="0"/>
                <a:ea typeface="MS PGothic" pitchFamily="34" charset="-128"/>
              </a:defRPr>
            </a:lvl1pPr>
            <a:lvl2pPr marL="742950" indent="-285750">
              <a:defRPr sz="2400" b="1" u="sng">
                <a:solidFill>
                  <a:schemeClr val="tx1"/>
                </a:solidFill>
                <a:latin typeface="Arial" pitchFamily="34" charset="0"/>
                <a:ea typeface="MS PGothic" pitchFamily="34" charset="-128"/>
              </a:defRPr>
            </a:lvl2pPr>
            <a:lvl3pPr marL="1143000" indent="-228600">
              <a:defRPr sz="2400" b="1" u="sng">
                <a:solidFill>
                  <a:schemeClr val="tx1"/>
                </a:solidFill>
                <a:latin typeface="Arial" pitchFamily="34" charset="0"/>
                <a:ea typeface="MS PGothic" pitchFamily="34" charset="-128"/>
              </a:defRPr>
            </a:lvl3pPr>
            <a:lvl4pPr marL="1600200" indent="-228600">
              <a:defRPr sz="2400" b="1" u="sng">
                <a:solidFill>
                  <a:schemeClr val="tx1"/>
                </a:solidFill>
                <a:latin typeface="Arial" pitchFamily="34" charset="0"/>
                <a:ea typeface="MS PGothic" pitchFamily="34" charset="-128"/>
              </a:defRPr>
            </a:lvl4pPr>
            <a:lvl5pPr marL="2057400" indent="-228600">
              <a:defRPr sz="2400" b="1" u="sng">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u="sng">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u="sng">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u="sng">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u="sng">
                <a:solidFill>
                  <a:schemeClr val="tx1"/>
                </a:solidFill>
                <a:latin typeface="Arial" pitchFamily="34" charset="0"/>
                <a:ea typeface="MS PGothic" pitchFamily="34" charset="-128"/>
              </a:defRPr>
            </a:lvl9pPr>
          </a:lstStyle>
          <a:p>
            <a:r>
              <a:rPr lang="en-US" altLang="en-US" sz="1200" smtClean="0">
                <a:solidFill>
                  <a:srgbClr val="898989"/>
                </a:solidFill>
              </a:rPr>
              <a:t>Atef Abuelaish</a:t>
            </a:r>
          </a:p>
        </p:txBody>
      </p:sp>
      <p:sp>
        <p:nvSpPr>
          <p:cNvPr id="2867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u="sng">
                <a:solidFill>
                  <a:schemeClr val="tx1"/>
                </a:solidFill>
                <a:latin typeface="Arial" pitchFamily="34" charset="0"/>
                <a:ea typeface="MS PGothic" pitchFamily="34" charset="-128"/>
              </a:defRPr>
            </a:lvl1pPr>
            <a:lvl2pPr marL="742950" indent="-285750">
              <a:defRPr sz="2400" b="1" u="sng">
                <a:solidFill>
                  <a:schemeClr val="tx1"/>
                </a:solidFill>
                <a:latin typeface="Arial" pitchFamily="34" charset="0"/>
                <a:ea typeface="MS PGothic" pitchFamily="34" charset="-128"/>
              </a:defRPr>
            </a:lvl2pPr>
            <a:lvl3pPr marL="1143000" indent="-228600">
              <a:defRPr sz="2400" b="1" u="sng">
                <a:solidFill>
                  <a:schemeClr val="tx1"/>
                </a:solidFill>
                <a:latin typeface="Arial" pitchFamily="34" charset="0"/>
                <a:ea typeface="MS PGothic" pitchFamily="34" charset="-128"/>
              </a:defRPr>
            </a:lvl3pPr>
            <a:lvl4pPr marL="1600200" indent="-228600">
              <a:defRPr sz="2400" b="1" u="sng">
                <a:solidFill>
                  <a:schemeClr val="tx1"/>
                </a:solidFill>
                <a:latin typeface="Arial" pitchFamily="34" charset="0"/>
                <a:ea typeface="MS PGothic" pitchFamily="34" charset="-128"/>
              </a:defRPr>
            </a:lvl4pPr>
            <a:lvl5pPr marL="2057400" indent="-228600">
              <a:defRPr sz="2400" b="1" u="sng">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u="sng">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u="sng">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u="sng">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u="sng">
                <a:solidFill>
                  <a:schemeClr val="tx1"/>
                </a:solidFill>
                <a:latin typeface="Arial" pitchFamily="34" charset="0"/>
                <a:ea typeface="MS PGothic" pitchFamily="34" charset="-128"/>
              </a:defRPr>
            </a:lvl9pPr>
          </a:lstStyle>
          <a:p>
            <a:fld id="{DA22AD40-A970-4842-BCA8-7E9FEDF4A595}" type="slidenum">
              <a:rPr lang="en-US" altLang="en-US" sz="1200" smtClean="0">
                <a:solidFill>
                  <a:srgbClr val="898989"/>
                </a:solidFill>
              </a:rPr>
              <a:pPr/>
              <a:t>1</a:t>
            </a:fld>
            <a:endParaRPr lang="en-US" altLang="en-US" sz="1200" smtClean="0">
              <a:solidFill>
                <a:srgbClr val="898989"/>
              </a:solidFill>
            </a:endParaRPr>
          </a:p>
        </p:txBody>
      </p:sp>
    </p:spTree>
    <p:extLst>
      <p:ext uri="{BB962C8B-B14F-4D97-AF65-F5344CB8AC3E}">
        <p14:creationId xmlns:p14="http://schemas.microsoft.com/office/powerpoint/2010/main" val="3319549982"/>
      </p:ext>
    </p:extLst>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685800"/>
            <a:ext cx="8229600" cy="1295400"/>
          </a:xfrm>
        </p:spPr>
        <p:txBody>
          <a:bodyPr>
            <a:noAutofit/>
          </a:bodyPr>
          <a:lstStyle/>
          <a:p>
            <a:r>
              <a:rPr lang="en-US" altLang="en-US" b="1" dirty="0" smtClean="0">
                <a:solidFill>
                  <a:srgbClr val="FF0000"/>
                </a:solidFill>
              </a:rPr>
              <a:t>Fraud</a:t>
            </a:r>
            <a:r>
              <a:rPr lang="en-US" altLang="en-US" b="1" dirty="0" smtClean="0">
                <a:solidFill>
                  <a:schemeClr val="tx1"/>
                </a:solidFill>
              </a:rPr>
              <a:t> and </a:t>
            </a:r>
            <a:r>
              <a:rPr lang="en-US" altLang="en-US" b="1" dirty="0" smtClean="0">
                <a:solidFill>
                  <a:srgbClr val="FF0000"/>
                </a:solidFill>
              </a:rPr>
              <a:t>Ethics</a:t>
            </a:r>
            <a:r>
              <a:rPr lang="en-US" altLang="en-US" b="1" dirty="0" smtClean="0">
                <a:solidFill>
                  <a:schemeClr val="tx1"/>
                </a:solidFill>
              </a:rPr>
              <a:t> in</a:t>
            </a:r>
            <a:br>
              <a:rPr lang="en-US" altLang="en-US" b="1" dirty="0" smtClean="0">
                <a:solidFill>
                  <a:schemeClr val="tx1"/>
                </a:solidFill>
              </a:rPr>
            </a:br>
            <a:r>
              <a:rPr lang="en-US" altLang="en-US" b="1" dirty="0" smtClean="0">
                <a:solidFill>
                  <a:schemeClr val="tx1"/>
                </a:solidFill>
              </a:rPr>
              <a:t>Managerial Accounting</a:t>
            </a:r>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solidFill>
                  <a:prstClr val="black">
                    <a:tint val="75000"/>
                  </a:prstClr>
                </a:solidFill>
              </a:rPr>
              <a:pPr>
                <a:defRPr/>
              </a:pPr>
              <a:t>10</a:t>
            </a:fld>
            <a:endParaRPr lang="en-US" dirty="0">
              <a:solidFill>
                <a:prstClr val="black">
                  <a:tint val="75000"/>
                </a:prstClr>
              </a:solidFill>
            </a:endParaRPr>
          </a:p>
        </p:txBody>
      </p:sp>
      <p:sp>
        <p:nvSpPr>
          <p:cNvPr id="3" name="Rectangle 2"/>
          <p:cNvSpPr/>
          <p:nvPr/>
        </p:nvSpPr>
        <p:spPr>
          <a:xfrm>
            <a:off x="571500" y="2209800"/>
            <a:ext cx="8267700" cy="251460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defRPr/>
            </a:pPr>
            <a:r>
              <a:rPr lang="en-US" sz="2400" b="1" dirty="0">
                <a:solidFill>
                  <a:prstClr val="black"/>
                </a:solidFill>
              </a:rPr>
              <a:t>Fraud affects all business and it is costly: A 2014 </a:t>
            </a:r>
            <a:r>
              <a:rPr lang="en-US" sz="2400" b="1" i="1" dirty="0">
                <a:solidFill>
                  <a:prstClr val="black"/>
                </a:solidFill>
              </a:rPr>
              <a:t>Report to the Nation </a:t>
            </a:r>
            <a:r>
              <a:rPr lang="en-US" sz="2400" b="1" dirty="0">
                <a:solidFill>
                  <a:prstClr val="black"/>
                </a:solidFill>
              </a:rPr>
              <a:t>from the </a:t>
            </a:r>
            <a:r>
              <a:rPr lang="en-US" sz="2400" b="1" dirty="0">
                <a:solidFill>
                  <a:srgbClr val="FF0000"/>
                </a:solidFill>
              </a:rPr>
              <a:t>A</a:t>
            </a:r>
            <a:r>
              <a:rPr lang="en-US" sz="2400" b="1" dirty="0">
                <a:solidFill>
                  <a:prstClr val="black"/>
                </a:solidFill>
              </a:rPr>
              <a:t>ssociation of </a:t>
            </a:r>
            <a:r>
              <a:rPr lang="en-US" sz="2400" b="1" dirty="0">
                <a:solidFill>
                  <a:srgbClr val="FF0000"/>
                </a:solidFill>
              </a:rPr>
              <a:t>C</a:t>
            </a:r>
            <a:r>
              <a:rPr lang="en-US" sz="2400" b="1" dirty="0">
                <a:solidFill>
                  <a:prstClr val="black"/>
                </a:solidFill>
              </a:rPr>
              <a:t>ertified </a:t>
            </a:r>
            <a:r>
              <a:rPr lang="en-US" sz="2400" b="1" dirty="0">
                <a:solidFill>
                  <a:srgbClr val="FF0000"/>
                </a:solidFill>
              </a:rPr>
              <a:t>F</a:t>
            </a:r>
            <a:r>
              <a:rPr lang="en-US" sz="2400" b="1" dirty="0">
                <a:solidFill>
                  <a:prstClr val="black"/>
                </a:solidFill>
              </a:rPr>
              <a:t>raud </a:t>
            </a:r>
            <a:r>
              <a:rPr lang="en-US" sz="2400" b="1" dirty="0">
                <a:solidFill>
                  <a:srgbClr val="FF0000"/>
                </a:solidFill>
              </a:rPr>
              <a:t>E</a:t>
            </a:r>
            <a:r>
              <a:rPr lang="en-US" sz="2400" b="1" dirty="0">
                <a:solidFill>
                  <a:prstClr val="black"/>
                </a:solidFill>
              </a:rPr>
              <a:t>xaminers (ACFE) estimates the average U.S. business loses 5% of its annual revenues to fraud.</a:t>
            </a:r>
            <a:endParaRPr lang="en-US" sz="2400" b="1" dirty="0">
              <a:solidFill>
                <a:prstClr val="black"/>
              </a:solidFill>
              <a:latin typeface="Arial" pitchFamily="34" charset="0"/>
              <a:cs typeface="Arial" pitchFamily="34" charset="0"/>
            </a:endParaRPr>
          </a:p>
        </p:txBody>
      </p:sp>
      <p:sp>
        <p:nvSpPr>
          <p:cNvPr id="5" name="Rectangle 4"/>
          <p:cNvSpPr/>
          <p:nvPr/>
        </p:nvSpPr>
        <p:spPr>
          <a:xfrm>
            <a:off x="152400" y="4953000"/>
            <a:ext cx="8839200" cy="914400"/>
          </a:xfrm>
          <a:prstGeom prst="rect">
            <a:avLst/>
          </a:prstGeom>
          <a:solidFill>
            <a:srgbClr val="00206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prstClr val="white">
                    <a:lumMod val="95000"/>
                  </a:prstClr>
                </a:solidFill>
                <a:latin typeface="Arial" pitchFamily="34" charset="0"/>
                <a:cs typeface="Arial" pitchFamily="34" charset="0"/>
              </a:rPr>
              <a:t>The </a:t>
            </a:r>
            <a:r>
              <a:rPr lang="en-US" sz="2200" b="1" dirty="0">
                <a:solidFill>
                  <a:srgbClr val="FF0000"/>
                </a:solidFill>
                <a:latin typeface="Arial" pitchFamily="34" charset="0"/>
                <a:cs typeface="Arial" pitchFamily="34" charset="0"/>
              </a:rPr>
              <a:t>I</a:t>
            </a:r>
            <a:r>
              <a:rPr lang="en-US" sz="2200" b="1" dirty="0">
                <a:solidFill>
                  <a:prstClr val="white">
                    <a:lumMod val="95000"/>
                  </a:prstClr>
                </a:solidFill>
                <a:latin typeface="Arial" pitchFamily="34" charset="0"/>
                <a:cs typeface="Arial" pitchFamily="34" charset="0"/>
              </a:rPr>
              <a:t>nstitute of </a:t>
            </a:r>
            <a:r>
              <a:rPr lang="en-US" sz="2200" b="1" dirty="0">
                <a:solidFill>
                  <a:srgbClr val="FF0000"/>
                </a:solidFill>
                <a:latin typeface="Arial" pitchFamily="34" charset="0"/>
                <a:cs typeface="Arial" pitchFamily="34" charset="0"/>
              </a:rPr>
              <a:t>M</a:t>
            </a:r>
            <a:r>
              <a:rPr lang="en-US" sz="2200" b="1" dirty="0">
                <a:solidFill>
                  <a:prstClr val="white">
                    <a:lumMod val="95000"/>
                  </a:prstClr>
                </a:solidFill>
                <a:latin typeface="Arial" pitchFamily="34" charset="0"/>
                <a:cs typeface="Arial" pitchFamily="34" charset="0"/>
              </a:rPr>
              <a:t>anagement </a:t>
            </a:r>
            <a:r>
              <a:rPr lang="en-US" sz="2200" b="1" dirty="0">
                <a:solidFill>
                  <a:srgbClr val="FF0000"/>
                </a:solidFill>
                <a:latin typeface="Arial" pitchFamily="34" charset="0"/>
                <a:cs typeface="Arial" pitchFamily="34" charset="0"/>
              </a:rPr>
              <a:t>A</a:t>
            </a:r>
            <a:r>
              <a:rPr lang="en-US" sz="2200" b="1" dirty="0">
                <a:solidFill>
                  <a:prstClr val="white">
                    <a:lumMod val="95000"/>
                  </a:prstClr>
                </a:solidFill>
                <a:latin typeface="Arial" pitchFamily="34" charset="0"/>
                <a:cs typeface="Arial" pitchFamily="34" charset="0"/>
              </a:rPr>
              <a:t>ccountants has issued a code of ethics to help accountants involved in solving ethical dilemmas</a:t>
            </a:r>
            <a:r>
              <a:rPr lang="en-US" sz="2200" b="1" dirty="0">
                <a:solidFill>
                  <a:srgbClr val="8064A2">
                    <a:lumMod val="60000"/>
                    <a:lumOff val="40000"/>
                  </a:srgbClr>
                </a:solidFill>
                <a:latin typeface="Arial" pitchFamily="34" charset="0"/>
                <a:cs typeface="Arial" pitchFamily="34" charset="0"/>
              </a:rPr>
              <a:t>. </a:t>
            </a:r>
          </a:p>
        </p:txBody>
      </p:sp>
      <p:sp>
        <p:nvSpPr>
          <p:cNvPr id="13317"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cs typeface="Arial" pitchFamily="34" charset="0"/>
              </a:rPr>
              <a:t>C 1</a:t>
            </a:r>
          </a:p>
        </p:txBody>
      </p:sp>
    </p:spTree>
    <p:extLst>
      <p:ext uri="{BB962C8B-B14F-4D97-AF65-F5344CB8AC3E}">
        <p14:creationId xmlns:p14="http://schemas.microsoft.com/office/powerpoint/2010/main" val="353529495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762000" y="2360612"/>
            <a:ext cx="7086600" cy="4040188"/>
          </a:xfrm>
        </p:spPr>
        <p:txBody>
          <a:bodyPr>
            <a:normAutofit fontScale="90000"/>
          </a:bodyPr>
          <a:lstStyle/>
          <a:p>
            <a:r>
              <a:rPr lang="en-US" altLang="en-US" dirty="0" smtClean="0"/>
              <a:t/>
            </a:r>
            <a:br>
              <a:rPr lang="en-US" altLang="en-US" dirty="0" smtClean="0"/>
            </a:br>
            <a:r>
              <a:rPr lang="en-US" altLang="en-US" dirty="0" smtClean="0"/>
              <a:t/>
            </a:r>
            <a:br>
              <a:rPr lang="en-US" altLang="en-US" dirty="0" smtClean="0"/>
            </a:br>
            <a:r>
              <a:rPr lang="en-US" altLang="en-US" dirty="0" smtClean="0"/>
              <a:t>   </a:t>
            </a:r>
            <a:r>
              <a:rPr lang="en-US" sz="6000" b="1" dirty="0" smtClean="0">
                <a:solidFill>
                  <a:schemeClr val="tx1"/>
                </a:solidFill>
              </a:rPr>
              <a:t>Cost Classifications </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11</a:t>
            </a:fld>
            <a:endParaRPr lang="en-US" altLang="en-US" dirty="0" smtClean="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914400" y="236061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Tree>
    <p:extLst>
      <p:ext uri="{BB962C8B-B14F-4D97-AF65-F5344CB8AC3E}">
        <p14:creationId xmlns:p14="http://schemas.microsoft.com/office/powerpoint/2010/main" val="130846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1419225" y="2187410"/>
            <a:ext cx="2314575" cy="2004606"/>
            <a:chOff x="555" y="1256"/>
            <a:chExt cx="1261" cy="1232"/>
          </a:xfrm>
        </p:grpSpPr>
        <p:sp>
          <p:nvSpPr>
            <p:cNvPr id="9237" name="Line 3"/>
            <p:cNvSpPr>
              <a:spLocks noChangeShapeType="1"/>
            </p:cNvSpPr>
            <p:nvPr/>
          </p:nvSpPr>
          <p:spPr bwMode="auto">
            <a:xfrm>
              <a:off x="824" y="1728"/>
              <a:ext cx="75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solidFill>
                  <a:prstClr val="black"/>
                </a:solidFill>
                <a:latin typeface="Arial" pitchFamily="34" charset="0"/>
                <a:cs typeface="Arial" pitchFamily="34" charset="0"/>
              </a:endParaRPr>
            </a:p>
          </p:txBody>
        </p:sp>
        <p:sp>
          <p:nvSpPr>
            <p:cNvPr id="9238" name="Line 4"/>
            <p:cNvSpPr>
              <a:spLocks noChangeShapeType="1"/>
            </p:cNvSpPr>
            <p:nvPr/>
          </p:nvSpPr>
          <p:spPr bwMode="auto">
            <a:xfrm>
              <a:off x="825" y="1256"/>
              <a:ext cx="0" cy="9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solidFill>
                  <a:prstClr val="black"/>
                </a:solidFill>
                <a:latin typeface="Arial" pitchFamily="34" charset="0"/>
                <a:cs typeface="Arial" pitchFamily="34" charset="0"/>
              </a:endParaRPr>
            </a:p>
          </p:txBody>
        </p:sp>
        <p:sp>
          <p:nvSpPr>
            <p:cNvPr id="9239" name="Line 5"/>
            <p:cNvSpPr>
              <a:spLocks noChangeShapeType="1"/>
            </p:cNvSpPr>
            <p:nvPr/>
          </p:nvSpPr>
          <p:spPr bwMode="auto">
            <a:xfrm>
              <a:off x="824" y="2208"/>
              <a:ext cx="99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solidFill>
                  <a:prstClr val="black"/>
                </a:solidFill>
                <a:latin typeface="Arial" pitchFamily="34" charset="0"/>
                <a:cs typeface="Arial" pitchFamily="34" charset="0"/>
              </a:endParaRPr>
            </a:p>
          </p:txBody>
        </p:sp>
        <p:sp>
          <p:nvSpPr>
            <p:cNvPr id="9240" name="Rectangle 6"/>
            <p:cNvSpPr>
              <a:spLocks noChangeArrowheads="1"/>
            </p:cNvSpPr>
            <p:nvPr/>
          </p:nvSpPr>
          <p:spPr bwMode="auto">
            <a:xfrm>
              <a:off x="961" y="2257"/>
              <a:ext cx="71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1800" b="1" dirty="0">
                  <a:solidFill>
                    <a:prstClr val="black"/>
                  </a:solidFill>
                  <a:latin typeface="Arial" pitchFamily="34" charset="0"/>
                  <a:cs typeface="Arial" pitchFamily="34" charset="0"/>
                </a:rPr>
                <a:t>Activity</a:t>
              </a:r>
            </a:p>
          </p:txBody>
        </p:sp>
        <p:sp>
          <p:nvSpPr>
            <p:cNvPr id="9241" name="Rectangle 7"/>
            <p:cNvSpPr>
              <a:spLocks noChangeArrowheads="1"/>
            </p:cNvSpPr>
            <p:nvPr/>
          </p:nvSpPr>
          <p:spPr bwMode="auto">
            <a:xfrm rot="-5400000">
              <a:off x="368" y="1666"/>
              <a:ext cx="57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1800" b="1" dirty="0">
                  <a:solidFill>
                    <a:prstClr val="black"/>
                  </a:solidFill>
                  <a:latin typeface="Arial" pitchFamily="34" charset="0"/>
                  <a:cs typeface="Arial" pitchFamily="34" charset="0"/>
                </a:rPr>
                <a:t>Cost</a:t>
              </a:r>
            </a:p>
          </p:txBody>
        </p:sp>
      </p:grpSp>
      <p:grpSp>
        <p:nvGrpSpPr>
          <p:cNvPr id="9219" name="Group 8"/>
          <p:cNvGrpSpPr>
            <a:grpSpLocks/>
          </p:cNvGrpSpPr>
          <p:nvPr/>
        </p:nvGrpSpPr>
        <p:grpSpPr bwMode="auto">
          <a:xfrm>
            <a:off x="524922" y="4192017"/>
            <a:ext cx="2273300" cy="1905000"/>
            <a:chOff x="582" y="2888"/>
            <a:chExt cx="1234" cy="1240"/>
          </a:xfrm>
        </p:grpSpPr>
        <p:sp>
          <p:nvSpPr>
            <p:cNvPr id="9232" name="Line 9"/>
            <p:cNvSpPr>
              <a:spLocks noChangeShapeType="1"/>
            </p:cNvSpPr>
            <p:nvPr/>
          </p:nvSpPr>
          <p:spPr bwMode="auto">
            <a:xfrm flipV="1">
              <a:off x="824" y="3245"/>
              <a:ext cx="560" cy="5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solidFill>
                  <a:prstClr val="black"/>
                </a:solidFill>
                <a:latin typeface="Arial" pitchFamily="34" charset="0"/>
                <a:cs typeface="Arial" pitchFamily="34" charset="0"/>
              </a:endParaRPr>
            </a:p>
          </p:txBody>
        </p:sp>
        <p:sp>
          <p:nvSpPr>
            <p:cNvPr id="9233" name="Line 10"/>
            <p:cNvSpPr>
              <a:spLocks noChangeShapeType="1"/>
            </p:cNvSpPr>
            <p:nvPr/>
          </p:nvSpPr>
          <p:spPr bwMode="auto">
            <a:xfrm>
              <a:off x="825" y="2888"/>
              <a:ext cx="0" cy="9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solidFill>
                  <a:prstClr val="black"/>
                </a:solidFill>
                <a:latin typeface="Arial" pitchFamily="34" charset="0"/>
                <a:cs typeface="Arial" pitchFamily="34" charset="0"/>
              </a:endParaRPr>
            </a:p>
          </p:txBody>
        </p:sp>
        <p:sp>
          <p:nvSpPr>
            <p:cNvPr id="9234" name="Line 11"/>
            <p:cNvSpPr>
              <a:spLocks noChangeShapeType="1"/>
            </p:cNvSpPr>
            <p:nvPr/>
          </p:nvSpPr>
          <p:spPr bwMode="auto">
            <a:xfrm>
              <a:off x="824" y="3840"/>
              <a:ext cx="99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solidFill>
                  <a:prstClr val="black"/>
                </a:solidFill>
                <a:latin typeface="Arial" pitchFamily="34" charset="0"/>
                <a:cs typeface="Arial" pitchFamily="34" charset="0"/>
              </a:endParaRPr>
            </a:p>
          </p:txBody>
        </p:sp>
        <p:sp>
          <p:nvSpPr>
            <p:cNvPr id="9235" name="Rectangle 12"/>
            <p:cNvSpPr>
              <a:spLocks noChangeArrowheads="1"/>
            </p:cNvSpPr>
            <p:nvPr/>
          </p:nvSpPr>
          <p:spPr bwMode="auto">
            <a:xfrm>
              <a:off x="961" y="3889"/>
              <a:ext cx="718"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1800" b="1" dirty="0">
                  <a:solidFill>
                    <a:prstClr val="black"/>
                  </a:solidFill>
                  <a:latin typeface="Arial" pitchFamily="34" charset="0"/>
                  <a:cs typeface="Arial" pitchFamily="34" charset="0"/>
                </a:rPr>
                <a:t>Activity</a:t>
              </a:r>
            </a:p>
          </p:txBody>
        </p:sp>
        <p:sp>
          <p:nvSpPr>
            <p:cNvPr id="9236" name="Rectangle 13"/>
            <p:cNvSpPr>
              <a:spLocks noChangeArrowheads="1"/>
            </p:cNvSpPr>
            <p:nvPr/>
          </p:nvSpPr>
          <p:spPr bwMode="auto">
            <a:xfrm rot="-5400000">
              <a:off x="395" y="3299"/>
              <a:ext cx="57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1800" b="1" dirty="0">
                  <a:solidFill>
                    <a:prstClr val="black"/>
                  </a:solidFill>
                  <a:latin typeface="Arial" pitchFamily="34" charset="0"/>
                  <a:cs typeface="Arial" pitchFamily="34" charset="0"/>
                </a:rPr>
                <a:t>Cost</a:t>
              </a:r>
            </a:p>
          </p:txBody>
        </p:sp>
      </p:grpSp>
      <p:sp>
        <p:nvSpPr>
          <p:cNvPr id="9220" name="Line 14"/>
          <p:cNvSpPr>
            <a:spLocks noChangeShapeType="1"/>
          </p:cNvSpPr>
          <p:nvPr/>
        </p:nvSpPr>
        <p:spPr bwMode="auto">
          <a:xfrm flipH="1" flipV="1">
            <a:off x="3352800" y="2667000"/>
            <a:ext cx="1447800" cy="9906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solidFill>
                <a:prstClr val="black"/>
              </a:solidFill>
              <a:latin typeface="Arial" pitchFamily="34" charset="0"/>
              <a:cs typeface="Arial" pitchFamily="34" charset="0"/>
            </a:endParaRPr>
          </a:p>
        </p:txBody>
      </p:sp>
      <p:sp>
        <p:nvSpPr>
          <p:cNvPr id="9221" name="Line 15"/>
          <p:cNvSpPr>
            <a:spLocks noChangeShapeType="1"/>
          </p:cNvSpPr>
          <p:nvPr/>
        </p:nvSpPr>
        <p:spPr bwMode="auto">
          <a:xfrm flipH="1" flipV="1">
            <a:off x="1905000" y="5029200"/>
            <a:ext cx="2819400" cy="4572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solidFill>
                <a:prstClr val="black"/>
              </a:solidFill>
              <a:latin typeface="Arial" pitchFamily="34" charset="0"/>
              <a:cs typeface="Arial" pitchFamily="34" charset="0"/>
            </a:endParaRPr>
          </a:p>
        </p:txBody>
      </p:sp>
      <p:sp>
        <p:nvSpPr>
          <p:cNvPr id="9222" name="Rectangle 16"/>
          <p:cNvSpPr>
            <a:spLocks noGrp="1" noChangeArrowheads="1"/>
          </p:cNvSpPr>
          <p:nvPr>
            <p:ph type="title"/>
          </p:nvPr>
        </p:nvSpPr>
        <p:spPr>
          <a:xfrm>
            <a:off x="228600" y="609600"/>
            <a:ext cx="8763000" cy="1577810"/>
          </a:xfrm>
        </p:spPr>
        <p:txBody>
          <a:bodyPr>
            <a:noAutofit/>
          </a:bodyPr>
          <a:lstStyle/>
          <a:p>
            <a:r>
              <a:rPr lang="en-US" altLang="en-US" sz="4400" b="1" u="sng" dirty="0" smtClean="0">
                <a:solidFill>
                  <a:schemeClr val="tx1"/>
                </a:solidFill>
              </a:rPr>
              <a:t>Types of Cost Classifications</a:t>
            </a:r>
            <a:r>
              <a:rPr lang="en-US" altLang="en-US" sz="4400" b="1" dirty="0" smtClean="0">
                <a:solidFill>
                  <a:schemeClr val="tx1"/>
                </a:solidFill>
              </a:rPr>
              <a:t/>
            </a:r>
            <a:br>
              <a:rPr lang="en-US" altLang="en-US" sz="4400" b="1" dirty="0" smtClean="0">
                <a:solidFill>
                  <a:schemeClr val="tx1"/>
                </a:solidFill>
              </a:rPr>
            </a:br>
            <a:r>
              <a:rPr lang="en-US" altLang="en-US" sz="4400" b="1" dirty="0" smtClean="0">
                <a:solidFill>
                  <a:schemeClr val="tx1"/>
                </a:solidFill>
              </a:rPr>
              <a:t>Classification by </a:t>
            </a:r>
            <a:r>
              <a:rPr lang="en-US" altLang="en-US" sz="4400" b="1" u="sng" dirty="0" smtClean="0">
                <a:solidFill>
                  <a:srgbClr val="FF0000"/>
                </a:solidFill>
              </a:rPr>
              <a:t>Behavior</a:t>
            </a:r>
          </a:p>
        </p:txBody>
      </p:sp>
      <p:sp>
        <p:nvSpPr>
          <p:cNvPr id="20" name="Slide Number Placeholder 19"/>
          <p:cNvSpPr>
            <a:spLocks noGrp="1"/>
          </p:cNvSpPr>
          <p:nvPr>
            <p:ph type="sldNum" sz="quarter" idx="12"/>
          </p:nvPr>
        </p:nvSpPr>
        <p:spPr/>
        <p:txBody>
          <a:bodyPr/>
          <a:lstStyle/>
          <a:p>
            <a:pPr>
              <a:defRPr/>
            </a:pPr>
            <a:fld id="{2F856502-6931-4BB7-9E44-21AF6382F1C3}" type="slidenum">
              <a:rPr lang="en-US" smtClean="0">
                <a:solidFill>
                  <a:prstClr val="black">
                    <a:tint val="75000"/>
                  </a:prstClr>
                </a:solidFill>
              </a:rPr>
              <a:pPr>
                <a:defRPr/>
              </a:pPr>
              <a:t>12</a:t>
            </a:fld>
            <a:endParaRPr lang="en-US" dirty="0">
              <a:solidFill>
                <a:prstClr val="black">
                  <a:tint val="75000"/>
                </a:prstClr>
              </a:solidFill>
            </a:endParaRPr>
          </a:p>
        </p:txBody>
      </p:sp>
      <p:sp>
        <p:nvSpPr>
          <p:cNvPr id="9223" name="Rectangle 17"/>
          <p:cNvSpPr>
            <a:spLocks noChangeArrowheads="1"/>
          </p:cNvSpPr>
          <p:nvPr/>
        </p:nvSpPr>
        <p:spPr bwMode="auto">
          <a:xfrm>
            <a:off x="4343400" y="2187410"/>
            <a:ext cx="4648200" cy="451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90000"/>
              </a:lnSpc>
              <a:spcBef>
                <a:spcPct val="35000"/>
              </a:spcBef>
              <a:buFontTx/>
              <a:buNone/>
            </a:pPr>
            <a:r>
              <a:rPr lang="en-US" altLang="en-US" sz="2400" b="1" dirty="0">
                <a:solidFill>
                  <a:prstClr val="black"/>
                </a:solidFill>
                <a:latin typeface="Arial" pitchFamily="34" charset="0"/>
                <a:cs typeface="Arial" pitchFamily="34" charset="0"/>
              </a:rPr>
              <a:t>   </a:t>
            </a:r>
            <a:r>
              <a:rPr lang="en-US" altLang="en-US" sz="2400" b="1" dirty="0" smtClean="0">
                <a:solidFill>
                  <a:prstClr val="black"/>
                </a:solidFill>
                <a:latin typeface="Arial" pitchFamily="34" charset="0"/>
                <a:cs typeface="Arial" pitchFamily="34" charset="0"/>
              </a:rPr>
              <a:t> Cost behavior refers to how a cost will react to changes in the level of business activity.</a:t>
            </a:r>
            <a:endParaRPr lang="en-US" altLang="en-US" sz="2400" dirty="0" smtClean="0">
              <a:solidFill>
                <a:srgbClr val="FF0000"/>
              </a:solidFill>
              <a:latin typeface="Arial" pitchFamily="34" charset="0"/>
              <a:cs typeface="Arial" pitchFamily="34" charset="0"/>
            </a:endParaRPr>
          </a:p>
          <a:p>
            <a:pPr lvl="1" eaLnBrk="1" hangingPunct="1">
              <a:lnSpc>
                <a:spcPct val="95000"/>
              </a:lnSpc>
              <a:spcBef>
                <a:spcPct val="45000"/>
              </a:spcBef>
              <a:buFont typeface="Arial" pitchFamily="34" charset="0"/>
              <a:buChar char="•"/>
            </a:pPr>
            <a:r>
              <a:rPr lang="en-US" altLang="en-US" sz="2400" b="1" dirty="0" smtClean="0">
                <a:solidFill>
                  <a:srgbClr val="FF0000"/>
                </a:solidFill>
                <a:latin typeface="Arial" pitchFamily="34" charset="0"/>
                <a:cs typeface="Arial" pitchFamily="34" charset="0"/>
              </a:rPr>
              <a:t>Total </a:t>
            </a:r>
            <a:r>
              <a:rPr lang="en-US" altLang="en-US" sz="2400" b="1" dirty="0">
                <a:solidFill>
                  <a:srgbClr val="FF0000"/>
                </a:solidFill>
                <a:latin typeface="Arial" pitchFamily="34" charset="0"/>
                <a:cs typeface="Arial" pitchFamily="34" charset="0"/>
              </a:rPr>
              <a:t>fixed costs </a:t>
            </a:r>
            <a:r>
              <a:rPr lang="en-US" altLang="en-US" sz="2400" b="1" dirty="0">
                <a:solidFill>
                  <a:prstClr val="black"/>
                </a:solidFill>
                <a:latin typeface="Arial" pitchFamily="34" charset="0"/>
                <a:cs typeface="Arial" pitchFamily="34" charset="0"/>
              </a:rPr>
              <a:t>do</a:t>
            </a:r>
            <a:r>
              <a:rPr lang="en-US" altLang="en-US" sz="2400" b="1" dirty="0">
                <a:solidFill>
                  <a:srgbClr val="0000FF"/>
                </a:solidFill>
                <a:latin typeface="Arial" pitchFamily="34" charset="0"/>
                <a:cs typeface="Arial" pitchFamily="34" charset="0"/>
              </a:rPr>
              <a:t/>
            </a:r>
            <a:br>
              <a:rPr lang="en-US" altLang="en-US" sz="2400" b="1" dirty="0">
                <a:solidFill>
                  <a:srgbClr val="0000FF"/>
                </a:solidFill>
                <a:latin typeface="Arial" pitchFamily="34" charset="0"/>
                <a:cs typeface="Arial" pitchFamily="34" charset="0"/>
              </a:rPr>
            </a:br>
            <a:r>
              <a:rPr lang="en-US" altLang="en-US" sz="2400" b="1" dirty="0">
                <a:solidFill>
                  <a:prstClr val="black"/>
                </a:solidFill>
                <a:latin typeface="Arial" pitchFamily="34" charset="0"/>
                <a:cs typeface="Arial" pitchFamily="34" charset="0"/>
              </a:rPr>
              <a:t>not change when activity changes</a:t>
            </a:r>
            <a:r>
              <a:rPr lang="en-US" altLang="en-US" sz="2400" b="1" dirty="0" smtClean="0">
                <a:solidFill>
                  <a:prstClr val="black"/>
                </a:solidFill>
                <a:latin typeface="Arial" pitchFamily="34" charset="0"/>
                <a:cs typeface="Arial" pitchFamily="34" charset="0"/>
              </a:rPr>
              <a:t>.</a:t>
            </a:r>
          </a:p>
          <a:p>
            <a:pPr marL="457200" lvl="1" indent="0" eaLnBrk="1" hangingPunct="1">
              <a:lnSpc>
                <a:spcPct val="95000"/>
              </a:lnSpc>
              <a:spcBef>
                <a:spcPct val="45000"/>
              </a:spcBef>
              <a:buFont typeface="Arial" pitchFamily="34" charset="0"/>
              <a:buNone/>
            </a:pPr>
            <a:endParaRPr lang="en-US" altLang="en-US" sz="2400" dirty="0">
              <a:solidFill>
                <a:prstClr val="black"/>
              </a:solidFill>
              <a:latin typeface="Arial" pitchFamily="34" charset="0"/>
              <a:cs typeface="Arial" pitchFamily="34" charset="0"/>
            </a:endParaRPr>
          </a:p>
          <a:p>
            <a:pPr lvl="1" eaLnBrk="1" hangingPunct="1">
              <a:lnSpc>
                <a:spcPct val="95000"/>
              </a:lnSpc>
              <a:spcBef>
                <a:spcPct val="45000"/>
              </a:spcBef>
              <a:buFont typeface="Arial" pitchFamily="34" charset="0"/>
              <a:buChar char="•"/>
            </a:pPr>
            <a:r>
              <a:rPr lang="en-US" altLang="en-US" sz="2400" b="1" dirty="0">
                <a:solidFill>
                  <a:srgbClr val="FF0000"/>
                </a:solidFill>
                <a:latin typeface="Arial" pitchFamily="34" charset="0"/>
                <a:cs typeface="Arial" pitchFamily="34" charset="0"/>
              </a:rPr>
              <a:t>Total variable costs </a:t>
            </a:r>
            <a:r>
              <a:rPr lang="en-US" altLang="en-US" sz="2400" b="1" dirty="0">
                <a:solidFill>
                  <a:prstClr val="black"/>
                </a:solidFill>
                <a:latin typeface="Arial" pitchFamily="34" charset="0"/>
                <a:cs typeface="Arial" pitchFamily="34" charset="0"/>
              </a:rPr>
              <a:t>change in proportion</a:t>
            </a:r>
            <a:br>
              <a:rPr lang="en-US" altLang="en-US" sz="2400" b="1" dirty="0">
                <a:solidFill>
                  <a:prstClr val="black"/>
                </a:solidFill>
                <a:latin typeface="Arial" pitchFamily="34" charset="0"/>
                <a:cs typeface="Arial" pitchFamily="34" charset="0"/>
              </a:rPr>
            </a:br>
            <a:r>
              <a:rPr lang="en-US" altLang="en-US" sz="2400" b="1" dirty="0">
                <a:solidFill>
                  <a:prstClr val="black"/>
                </a:solidFill>
                <a:latin typeface="Arial" pitchFamily="34" charset="0"/>
                <a:cs typeface="Arial" pitchFamily="34" charset="0"/>
              </a:rPr>
              <a:t>to activity changes</a:t>
            </a:r>
            <a:r>
              <a:rPr lang="en-US" altLang="en-US" sz="2400" b="1" dirty="0" smtClean="0">
                <a:solidFill>
                  <a:prstClr val="black"/>
                </a:solidFill>
                <a:latin typeface="Arial" pitchFamily="34" charset="0"/>
                <a:cs typeface="Arial" pitchFamily="34" charset="0"/>
              </a:rPr>
              <a:t>.</a:t>
            </a:r>
            <a:endParaRPr lang="en-US" altLang="en-US" sz="2400" b="1" dirty="0">
              <a:solidFill>
                <a:prstClr val="black"/>
              </a:solidFill>
              <a:latin typeface="Arial" pitchFamily="34" charset="0"/>
              <a:cs typeface="Arial" pitchFamily="34" charset="0"/>
            </a:endParaRPr>
          </a:p>
        </p:txBody>
      </p:sp>
      <p:sp>
        <p:nvSpPr>
          <p:cNvPr id="14346"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cs typeface="Arial" pitchFamily="34" charset="0"/>
              </a:rPr>
              <a:t>C 2</a:t>
            </a:r>
          </a:p>
        </p:txBody>
      </p:sp>
    </p:spTree>
    <p:extLst>
      <p:ext uri="{BB962C8B-B14F-4D97-AF65-F5344CB8AC3E}">
        <p14:creationId xmlns:p14="http://schemas.microsoft.com/office/powerpoint/2010/main" val="469744755"/>
      </p:ext>
    </p:extLst>
  </p:cSld>
  <p:clrMapOvr>
    <a:masterClrMapping/>
  </p:clrMapOvr>
  <p:transition spd="med">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Rectangle 3"/>
          <p:cNvSpPr>
            <a:spLocks noChangeArrowheads="1"/>
          </p:cNvSpPr>
          <p:nvPr/>
        </p:nvSpPr>
        <p:spPr bwMode="auto">
          <a:xfrm>
            <a:off x="393700" y="1905000"/>
            <a:ext cx="4089400" cy="4191000"/>
          </a:xfrm>
          <a:prstGeom prst="rect">
            <a:avLst/>
          </a:prstGeom>
          <a:solidFill>
            <a:schemeClr val="accent2">
              <a:lumMod val="20000"/>
              <a:lumOff val="80000"/>
            </a:schemeClr>
          </a:solidFill>
          <a:ln w="28575">
            <a:solidFill>
              <a:schemeClr val="tx1"/>
            </a:solidFill>
            <a:miter lim="800000"/>
            <a:headEnd/>
            <a:tailEnd/>
          </a:ln>
        </p:spPr>
        <p:txBody>
          <a:bodyPr lIns="90488" tIns="44450" rIns="90488" bIns="44450"/>
          <a:lstStyle/>
          <a:p>
            <a:pPr marL="342900" indent="-342900">
              <a:lnSpc>
                <a:spcPct val="90000"/>
              </a:lnSpc>
              <a:spcBef>
                <a:spcPct val="40000"/>
              </a:spcBef>
              <a:buClr>
                <a:srgbClr val="0000FF"/>
              </a:buClr>
              <a:buSzPct val="60000"/>
              <a:buFont typeface="Wingdings" pitchFamily="2" charset="2"/>
              <a:buNone/>
              <a:defRPr/>
            </a:pPr>
            <a:r>
              <a:rPr lang="en-US" sz="2800" b="1" u="sng" dirty="0">
                <a:solidFill>
                  <a:srgbClr val="C00000"/>
                </a:solidFill>
                <a:cs typeface="Arial" pitchFamily="34" charset="0"/>
              </a:rPr>
              <a:t>Direct costs</a:t>
            </a:r>
          </a:p>
          <a:p>
            <a:pPr marL="342900" indent="-342900">
              <a:lnSpc>
                <a:spcPct val="90000"/>
              </a:lnSpc>
              <a:spcBef>
                <a:spcPct val="40000"/>
              </a:spcBef>
              <a:buSzPct val="60000"/>
              <a:buFont typeface="Wingdings" pitchFamily="2" charset="2"/>
              <a:buChar char="l"/>
              <a:defRPr/>
            </a:pPr>
            <a:r>
              <a:rPr lang="en-US" sz="2600" b="1" dirty="0">
                <a:solidFill>
                  <a:prstClr val="black"/>
                </a:solidFill>
                <a:cs typeface="Arial" pitchFamily="34" charset="0"/>
              </a:rPr>
              <a:t>Costs traceable to a </a:t>
            </a:r>
            <a:r>
              <a:rPr lang="en-US" sz="2600" b="1" i="1" dirty="0">
                <a:solidFill>
                  <a:prstClr val="black"/>
                </a:solidFill>
                <a:cs typeface="Arial" pitchFamily="34" charset="0"/>
              </a:rPr>
              <a:t>single cost object</a:t>
            </a:r>
            <a:r>
              <a:rPr lang="en-US" sz="2600" b="1" dirty="0">
                <a:solidFill>
                  <a:prstClr val="black"/>
                </a:solidFill>
                <a:cs typeface="Arial" pitchFamily="34" charset="0"/>
              </a:rPr>
              <a:t>.</a:t>
            </a:r>
          </a:p>
          <a:p>
            <a:pPr marL="342900" indent="-342900">
              <a:lnSpc>
                <a:spcPct val="90000"/>
              </a:lnSpc>
              <a:spcBef>
                <a:spcPct val="40000"/>
              </a:spcBef>
              <a:buSzPct val="60000"/>
              <a:buFont typeface="Wingdings" pitchFamily="2" charset="2"/>
              <a:buChar char="l"/>
              <a:defRPr/>
            </a:pPr>
            <a:r>
              <a:rPr lang="en-US" sz="2600" b="1" dirty="0">
                <a:solidFill>
                  <a:prstClr val="black"/>
                </a:solidFill>
                <a:cs typeface="Arial" pitchFamily="34" charset="0"/>
              </a:rPr>
              <a:t>Examples:  </a:t>
            </a:r>
            <a:r>
              <a:rPr lang="en-US" sz="2600" b="1" u="sng" dirty="0">
                <a:solidFill>
                  <a:prstClr val="black"/>
                </a:solidFill>
                <a:cs typeface="Arial" pitchFamily="34" charset="0"/>
              </a:rPr>
              <a:t>material</a:t>
            </a:r>
            <a:r>
              <a:rPr lang="en-US" sz="2600" b="1" dirty="0">
                <a:solidFill>
                  <a:prstClr val="black"/>
                </a:solidFill>
                <a:cs typeface="Arial" pitchFamily="34" charset="0"/>
              </a:rPr>
              <a:t> and </a:t>
            </a:r>
            <a:r>
              <a:rPr lang="en-US" sz="2600" b="1" u="sng" dirty="0">
                <a:solidFill>
                  <a:prstClr val="black"/>
                </a:solidFill>
                <a:cs typeface="Arial" pitchFamily="34" charset="0"/>
              </a:rPr>
              <a:t>labor</a:t>
            </a:r>
            <a:r>
              <a:rPr lang="en-US" sz="2600" b="1" dirty="0">
                <a:solidFill>
                  <a:prstClr val="black"/>
                </a:solidFill>
                <a:cs typeface="Arial" pitchFamily="34" charset="0"/>
              </a:rPr>
              <a:t> cost for a </a:t>
            </a:r>
            <a:r>
              <a:rPr lang="en-US" sz="2600" b="1" i="1" dirty="0">
                <a:solidFill>
                  <a:prstClr val="black"/>
                </a:solidFill>
                <a:cs typeface="Arial" pitchFamily="34" charset="0"/>
              </a:rPr>
              <a:t>product</a:t>
            </a:r>
            <a:r>
              <a:rPr lang="en-US" sz="2600" b="1" dirty="0">
                <a:solidFill>
                  <a:prstClr val="black"/>
                </a:solidFill>
                <a:cs typeface="Arial" pitchFamily="34" charset="0"/>
              </a:rPr>
              <a:t>.</a:t>
            </a:r>
          </a:p>
        </p:txBody>
      </p:sp>
      <p:sp>
        <p:nvSpPr>
          <p:cNvPr id="10243" name="Rectangle 6"/>
          <p:cNvSpPr>
            <a:spLocks noChangeArrowheads="1"/>
          </p:cNvSpPr>
          <p:nvPr/>
        </p:nvSpPr>
        <p:spPr bwMode="auto">
          <a:xfrm>
            <a:off x="4813300" y="1905000"/>
            <a:ext cx="4089400" cy="4191000"/>
          </a:xfrm>
          <a:prstGeom prst="rect">
            <a:avLst/>
          </a:prstGeom>
          <a:solidFill>
            <a:schemeClr val="bg2"/>
          </a:solidFill>
          <a:ln w="28575">
            <a:solidFill>
              <a:schemeClr val="tx1"/>
            </a:solidFill>
            <a:miter lim="800000"/>
            <a:headEnd/>
            <a:tailEnd/>
          </a:ln>
        </p:spPr>
        <p:txBody>
          <a:bodyPr lIns="90488" tIns="44450" rIns="90488" bIns="44450"/>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90000"/>
              </a:lnSpc>
              <a:spcBef>
                <a:spcPct val="40000"/>
              </a:spcBef>
              <a:buClr>
                <a:srgbClr val="0000FF"/>
              </a:buClr>
              <a:buSzPct val="60000"/>
              <a:buFont typeface="Wingdings" pitchFamily="2" charset="2"/>
              <a:buNone/>
            </a:pPr>
            <a:r>
              <a:rPr lang="en-US" altLang="en-US" sz="2800" b="1" u="sng" dirty="0">
                <a:solidFill>
                  <a:srgbClr val="C00000"/>
                </a:solidFill>
                <a:latin typeface="Arial" pitchFamily="34" charset="0"/>
                <a:cs typeface="Arial" pitchFamily="34" charset="0"/>
              </a:rPr>
              <a:t>Indirect costs</a:t>
            </a:r>
          </a:p>
          <a:p>
            <a:pPr eaLnBrk="1" hangingPunct="1">
              <a:lnSpc>
                <a:spcPct val="90000"/>
              </a:lnSpc>
              <a:spcBef>
                <a:spcPct val="40000"/>
              </a:spcBef>
              <a:buSzPct val="60000"/>
              <a:buFont typeface="Wingdings" pitchFamily="2" charset="2"/>
              <a:buChar char="l"/>
            </a:pPr>
            <a:r>
              <a:rPr lang="en-US" altLang="en-US" sz="2600" b="1" dirty="0">
                <a:solidFill>
                  <a:prstClr val="black"/>
                </a:solidFill>
                <a:latin typeface="Arial" pitchFamily="34" charset="0"/>
                <a:cs typeface="Arial" pitchFamily="34" charset="0"/>
              </a:rPr>
              <a:t>Costs that cannot</a:t>
            </a:r>
            <a:br>
              <a:rPr lang="en-US" altLang="en-US" sz="2600" b="1" dirty="0">
                <a:solidFill>
                  <a:prstClr val="black"/>
                </a:solidFill>
                <a:latin typeface="Arial" pitchFamily="34" charset="0"/>
                <a:cs typeface="Arial" pitchFamily="34" charset="0"/>
              </a:rPr>
            </a:br>
            <a:r>
              <a:rPr lang="en-US" altLang="en-US" sz="2600" b="1" dirty="0">
                <a:solidFill>
                  <a:prstClr val="black"/>
                </a:solidFill>
                <a:latin typeface="Arial" pitchFamily="34" charset="0"/>
                <a:cs typeface="Arial" pitchFamily="34" charset="0"/>
              </a:rPr>
              <a:t>be traced to a</a:t>
            </a:r>
            <a:br>
              <a:rPr lang="en-US" altLang="en-US" sz="2600" b="1" dirty="0">
                <a:solidFill>
                  <a:prstClr val="black"/>
                </a:solidFill>
                <a:latin typeface="Arial" pitchFamily="34" charset="0"/>
                <a:cs typeface="Arial" pitchFamily="34" charset="0"/>
              </a:rPr>
            </a:br>
            <a:r>
              <a:rPr lang="en-US" altLang="en-US" sz="2600" b="1" i="1" dirty="0">
                <a:solidFill>
                  <a:prstClr val="black"/>
                </a:solidFill>
                <a:latin typeface="Arial" pitchFamily="34" charset="0"/>
                <a:cs typeface="Arial" pitchFamily="34" charset="0"/>
              </a:rPr>
              <a:t>single cost object</a:t>
            </a:r>
            <a:r>
              <a:rPr lang="en-US" altLang="en-US" sz="2600" b="1" dirty="0">
                <a:solidFill>
                  <a:prstClr val="black"/>
                </a:solidFill>
                <a:latin typeface="Arial" pitchFamily="34" charset="0"/>
                <a:cs typeface="Arial" pitchFamily="34" charset="0"/>
              </a:rPr>
              <a:t>.</a:t>
            </a:r>
          </a:p>
          <a:p>
            <a:pPr eaLnBrk="1" hangingPunct="1">
              <a:lnSpc>
                <a:spcPct val="90000"/>
              </a:lnSpc>
              <a:spcBef>
                <a:spcPct val="40000"/>
              </a:spcBef>
              <a:buSzPct val="60000"/>
              <a:buFont typeface="Wingdings" pitchFamily="2" charset="2"/>
              <a:buChar char="l"/>
            </a:pPr>
            <a:r>
              <a:rPr lang="en-US" altLang="en-US" sz="2600" b="1" dirty="0">
                <a:solidFill>
                  <a:prstClr val="black"/>
                </a:solidFill>
                <a:latin typeface="Arial" pitchFamily="34" charset="0"/>
                <a:cs typeface="Arial" pitchFamily="34" charset="0"/>
              </a:rPr>
              <a:t>Example:  A </a:t>
            </a:r>
            <a:r>
              <a:rPr lang="en-US" altLang="en-US" sz="2600" b="1" u="sng" dirty="0">
                <a:solidFill>
                  <a:prstClr val="black"/>
                </a:solidFill>
                <a:latin typeface="Arial" pitchFamily="34" charset="0"/>
                <a:cs typeface="Arial" pitchFamily="34" charset="0"/>
              </a:rPr>
              <a:t>maintenance</a:t>
            </a:r>
            <a:r>
              <a:rPr lang="en-US" altLang="en-US" sz="2600" b="1" dirty="0">
                <a:solidFill>
                  <a:prstClr val="black"/>
                </a:solidFill>
                <a:latin typeface="Arial" pitchFamily="34" charset="0"/>
                <a:cs typeface="Arial" pitchFamily="34" charset="0"/>
              </a:rPr>
              <a:t> expenditure</a:t>
            </a:r>
            <a:br>
              <a:rPr lang="en-US" altLang="en-US" sz="2600" b="1" dirty="0">
                <a:solidFill>
                  <a:prstClr val="black"/>
                </a:solidFill>
                <a:latin typeface="Arial" pitchFamily="34" charset="0"/>
                <a:cs typeface="Arial" pitchFamily="34" charset="0"/>
              </a:rPr>
            </a:br>
            <a:r>
              <a:rPr lang="en-US" altLang="en-US" sz="2600" b="1" dirty="0">
                <a:solidFill>
                  <a:prstClr val="black"/>
                </a:solidFill>
                <a:latin typeface="Arial" pitchFamily="34" charset="0"/>
                <a:cs typeface="Arial" pitchFamily="34" charset="0"/>
              </a:rPr>
              <a:t>benefiting two or</a:t>
            </a:r>
            <a:br>
              <a:rPr lang="en-US" altLang="en-US" sz="2600" b="1" dirty="0">
                <a:solidFill>
                  <a:prstClr val="black"/>
                </a:solidFill>
                <a:latin typeface="Arial" pitchFamily="34" charset="0"/>
                <a:cs typeface="Arial" pitchFamily="34" charset="0"/>
              </a:rPr>
            </a:br>
            <a:r>
              <a:rPr lang="en-US" altLang="en-US" sz="2600" b="1" dirty="0">
                <a:solidFill>
                  <a:prstClr val="black"/>
                </a:solidFill>
                <a:latin typeface="Arial" pitchFamily="34" charset="0"/>
                <a:cs typeface="Arial" pitchFamily="34" charset="0"/>
              </a:rPr>
              <a:t>more departments.</a:t>
            </a:r>
          </a:p>
        </p:txBody>
      </p:sp>
      <p:sp>
        <p:nvSpPr>
          <p:cNvPr id="10244" name="Rectangle 8"/>
          <p:cNvSpPr>
            <a:spLocks noGrp="1" noChangeArrowheads="1"/>
          </p:cNvSpPr>
          <p:nvPr>
            <p:ph type="title"/>
          </p:nvPr>
        </p:nvSpPr>
        <p:spPr>
          <a:xfrm>
            <a:off x="76200" y="533400"/>
            <a:ext cx="8991600" cy="1371600"/>
          </a:xfrm>
        </p:spPr>
        <p:txBody>
          <a:bodyPr>
            <a:noAutofit/>
          </a:bodyPr>
          <a:lstStyle/>
          <a:p>
            <a:r>
              <a:rPr lang="en-US" altLang="en-US" sz="4400" b="1" u="sng" dirty="0" smtClean="0">
                <a:solidFill>
                  <a:schemeClr val="tx1"/>
                </a:solidFill>
              </a:rPr>
              <a:t>Types of Cost Classifications </a:t>
            </a:r>
            <a:r>
              <a:rPr lang="en-US" altLang="en-US" sz="4400" b="1" dirty="0" smtClean="0">
                <a:solidFill>
                  <a:schemeClr val="tx1"/>
                </a:solidFill>
              </a:rPr>
              <a:t>Classification by </a:t>
            </a:r>
            <a:r>
              <a:rPr lang="en-US" altLang="en-US" sz="4400" b="1" u="sng" dirty="0" smtClean="0">
                <a:solidFill>
                  <a:srgbClr val="FF0000"/>
                </a:solidFill>
              </a:rPr>
              <a:t>Traceability</a:t>
            </a:r>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solidFill>
                  <a:prstClr val="black">
                    <a:tint val="75000"/>
                  </a:prstClr>
                </a:solidFill>
              </a:rPr>
              <a:pPr>
                <a:defRPr/>
              </a:pPr>
              <a:t>13</a:t>
            </a:fld>
            <a:endParaRPr lang="en-US" dirty="0">
              <a:solidFill>
                <a:prstClr val="black">
                  <a:tint val="75000"/>
                </a:prstClr>
              </a:solidFill>
            </a:endParaRPr>
          </a:p>
        </p:txBody>
      </p:sp>
      <p:sp>
        <p:nvSpPr>
          <p:cNvPr id="15367"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cs typeface="Arial" pitchFamily="34" charset="0"/>
              </a:rPr>
              <a:t>C 2</a:t>
            </a:r>
          </a:p>
        </p:txBody>
      </p:sp>
    </p:spTree>
    <p:extLst>
      <p:ext uri="{BB962C8B-B14F-4D97-AF65-F5344CB8AC3E}">
        <p14:creationId xmlns:p14="http://schemas.microsoft.com/office/powerpoint/2010/main" val="284036682"/>
      </p:ext>
    </p:extLst>
  </p:cSld>
  <p:clrMapOvr>
    <a:masterClrMapping/>
  </p:clrMapOvr>
  <p:transition spd="med">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4419600"/>
          </a:xfrm>
        </p:spPr>
        <p:txBody>
          <a:bodyPr>
            <a:normAutofit/>
          </a:bodyPr>
          <a:lstStyle/>
          <a:p>
            <a:r>
              <a:rPr lang="en-US" altLang="en-US" dirty="0" smtClean="0"/>
              <a:t> </a:t>
            </a:r>
            <a:r>
              <a:rPr lang="en-US" sz="6000" b="1" dirty="0" smtClean="0">
                <a:solidFill>
                  <a:schemeClr val="tx1"/>
                </a:solidFill>
              </a:rPr>
              <a:t>Comparing </a:t>
            </a:r>
            <a:r>
              <a:rPr lang="en-US" sz="6000" b="1" dirty="0" smtClean="0">
                <a:solidFill>
                  <a:srgbClr val="FF0000"/>
                </a:solidFill>
              </a:rPr>
              <a:t>Product</a:t>
            </a:r>
            <a:r>
              <a:rPr lang="en-US" sz="6000" b="1" dirty="0" smtClean="0">
                <a:solidFill>
                  <a:schemeClr val="tx1"/>
                </a:solidFill>
              </a:rPr>
              <a:t> and </a:t>
            </a:r>
            <a:r>
              <a:rPr lang="en-US" sz="6000" b="1" dirty="0" smtClean="0">
                <a:solidFill>
                  <a:srgbClr val="FF0000"/>
                </a:solidFill>
              </a:rPr>
              <a:t>Period</a:t>
            </a:r>
            <a:r>
              <a:rPr lang="en-US" sz="6000" b="1" dirty="0" smtClean="0">
                <a:solidFill>
                  <a:schemeClr val="tx1"/>
                </a:solidFill>
              </a:rPr>
              <a:t> Costs </a:t>
            </a:r>
            <a:r>
              <a:rPr lang="en-US" altLang="en-US" sz="6000" b="1" dirty="0" smtClean="0">
                <a:solidFill>
                  <a:schemeClr val="tx1"/>
                </a:solidFill>
              </a:rPr>
              <a:t/>
            </a:r>
            <a:br>
              <a:rPr lang="en-US" altLang="en-US" sz="6000" b="1" dirty="0" smtClean="0">
                <a:solidFill>
                  <a:schemeClr val="tx1"/>
                </a:solidFill>
              </a:rPr>
            </a:br>
            <a:r>
              <a:rPr lang="en-US" altLang="en-US" sz="6000" b="1" dirty="0" smtClean="0">
                <a:solidFill>
                  <a:schemeClr val="tx1"/>
                </a:solidFill>
              </a:rPr>
              <a:t/>
            </a:r>
            <a:br>
              <a:rPr lang="en-US" altLang="en-US" sz="6000" b="1" dirty="0" smtClean="0">
                <a:solidFill>
                  <a:schemeClr val="tx1"/>
                </a:solidFill>
              </a:rPr>
            </a:br>
            <a:endParaRPr lang="en-US" altLang="en-US" sz="6000" b="1" dirty="0" smtClean="0">
              <a:solidFill>
                <a:schemeClr val="tx1"/>
              </a:solidFill>
            </a:endParaRPr>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14</a:t>
            </a:fld>
            <a:endParaRPr lang="en-US" altLang="en-US" dirty="0" smtClean="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914400" y="236061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Tree>
    <p:extLst>
      <p:ext uri="{BB962C8B-B14F-4D97-AF65-F5344CB8AC3E}">
        <p14:creationId xmlns:p14="http://schemas.microsoft.com/office/powerpoint/2010/main" val="221142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Oval 2"/>
          <p:cNvSpPr>
            <a:spLocks noChangeArrowheads="1"/>
          </p:cNvSpPr>
          <p:nvPr/>
        </p:nvSpPr>
        <p:spPr bwMode="auto">
          <a:xfrm>
            <a:off x="3278188" y="3048000"/>
            <a:ext cx="2578100" cy="990600"/>
          </a:xfrm>
          <a:prstGeom prst="ellipse">
            <a:avLst/>
          </a:prstGeom>
          <a:solidFill>
            <a:schemeClr val="accent1"/>
          </a:solidFill>
          <a:ln w="25400">
            <a:solidFill>
              <a:schemeClr val="tx1"/>
            </a:solidFill>
            <a:round/>
            <a:headEnd/>
            <a:tailEnd/>
          </a:ln>
        </p:spPr>
        <p:txBody>
          <a:bodyPr wrap="none" anchor="ctr"/>
          <a:lstStyle/>
          <a:p>
            <a:pPr algn="ctr">
              <a:defRPr/>
            </a:pPr>
            <a:r>
              <a:rPr lang="en-US" sz="3200" b="1" dirty="0">
                <a:solidFill>
                  <a:prstClr val="white">
                    <a:lumMod val="95000"/>
                  </a:prstClr>
                </a:solidFill>
                <a:cs typeface="Arial" pitchFamily="34" charset="0"/>
              </a:rPr>
              <a:t>Product</a:t>
            </a:r>
          </a:p>
        </p:txBody>
      </p:sp>
      <p:sp>
        <p:nvSpPr>
          <p:cNvPr id="14339" name="Rectangle 4"/>
          <p:cNvSpPr>
            <a:spLocks noGrp="1" noChangeArrowheads="1"/>
          </p:cNvSpPr>
          <p:nvPr>
            <p:ph type="title"/>
          </p:nvPr>
        </p:nvSpPr>
        <p:spPr>
          <a:xfrm>
            <a:off x="457200" y="533400"/>
            <a:ext cx="8229600" cy="1219200"/>
          </a:xfrm>
        </p:spPr>
        <p:txBody>
          <a:bodyPr>
            <a:noAutofit/>
          </a:bodyPr>
          <a:lstStyle/>
          <a:p>
            <a:r>
              <a:rPr lang="en-US" altLang="en-US" sz="4400" b="1" u="sng" dirty="0" smtClean="0">
                <a:solidFill>
                  <a:schemeClr val="tx1"/>
                </a:solidFill>
              </a:rPr>
              <a:t>Types of Cost Classifications </a:t>
            </a:r>
            <a:r>
              <a:rPr lang="en-US" altLang="en-US" sz="4400" b="1" dirty="0" smtClean="0">
                <a:solidFill>
                  <a:schemeClr val="tx1"/>
                </a:solidFill>
              </a:rPr>
              <a:t>Classification by </a:t>
            </a:r>
            <a:r>
              <a:rPr lang="en-US" altLang="en-US" sz="4400" b="1" u="sng" dirty="0" smtClean="0">
                <a:solidFill>
                  <a:srgbClr val="FF0000"/>
                </a:solidFill>
              </a:rPr>
              <a:t>Function</a:t>
            </a:r>
          </a:p>
        </p:txBody>
      </p:sp>
      <p:sp>
        <p:nvSpPr>
          <p:cNvPr id="27" name="Slide Number Placeholder 26"/>
          <p:cNvSpPr>
            <a:spLocks noGrp="1"/>
          </p:cNvSpPr>
          <p:nvPr>
            <p:ph type="sldNum" sz="quarter" idx="12"/>
          </p:nvPr>
        </p:nvSpPr>
        <p:spPr/>
        <p:txBody>
          <a:bodyPr/>
          <a:lstStyle/>
          <a:p>
            <a:pPr>
              <a:defRPr/>
            </a:pPr>
            <a:fld id="{2F856502-6931-4BB7-9E44-21AF6382F1C3}" type="slidenum">
              <a:rPr lang="en-US" smtClean="0">
                <a:solidFill>
                  <a:prstClr val="black">
                    <a:tint val="75000"/>
                  </a:prstClr>
                </a:solidFill>
              </a:rPr>
              <a:pPr>
                <a:defRPr/>
              </a:pPr>
              <a:t>15</a:t>
            </a:fld>
            <a:endParaRPr lang="en-US" dirty="0">
              <a:solidFill>
                <a:prstClr val="black">
                  <a:tint val="75000"/>
                </a:prstClr>
              </a:solidFill>
            </a:endParaRPr>
          </a:p>
        </p:txBody>
      </p:sp>
      <p:sp>
        <p:nvSpPr>
          <p:cNvPr id="19" name="Rectangle 18"/>
          <p:cNvSpPr/>
          <p:nvPr/>
        </p:nvSpPr>
        <p:spPr>
          <a:xfrm>
            <a:off x="571500" y="1905000"/>
            <a:ext cx="2193925" cy="822325"/>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sz="2400" b="1" dirty="0">
                <a:solidFill>
                  <a:prstClr val="black"/>
                </a:solidFill>
                <a:latin typeface="Arial" pitchFamily="34" charset="0"/>
                <a:cs typeface="Arial" pitchFamily="34" charset="0"/>
              </a:rPr>
              <a:t>Direct</a:t>
            </a:r>
            <a:br>
              <a:rPr lang="en-US" sz="2400" b="1" dirty="0">
                <a:solidFill>
                  <a:prstClr val="black"/>
                </a:solidFill>
                <a:latin typeface="Arial" pitchFamily="34" charset="0"/>
                <a:cs typeface="Arial" pitchFamily="34" charset="0"/>
              </a:rPr>
            </a:br>
            <a:r>
              <a:rPr lang="en-US" sz="2400" b="1" dirty="0">
                <a:solidFill>
                  <a:srgbClr val="FF0000"/>
                </a:solidFill>
                <a:latin typeface="Arial" pitchFamily="34" charset="0"/>
                <a:cs typeface="Arial" pitchFamily="34" charset="0"/>
              </a:rPr>
              <a:t>Labor</a:t>
            </a:r>
          </a:p>
        </p:txBody>
      </p:sp>
      <p:sp>
        <p:nvSpPr>
          <p:cNvPr id="20" name="Rectangle 19"/>
          <p:cNvSpPr/>
          <p:nvPr/>
        </p:nvSpPr>
        <p:spPr>
          <a:xfrm>
            <a:off x="3470275" y="1828800"/>
            <a:ext cx="2193925" cy="7620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sz="2400" b="1" dirty="0">
                <a:solidFill>
                  <a:prstClr val="black"/>
                </a:solidFill>
                <a:latin typeface="Arial" pitchFamily="34" charset="0"/>
                <a:cs typeface="Arial" pitchFamily="34" charset="0"/>
              </a:rPr>
              <a:t>Direct</a:t>
            </a:r>
            <a:br>
              <a:rPr lang="en-US" sz="2400" b="1" dirty="0">
                <a:solidFill>
                  <a:prstClr val="black"/>
                </a:solidFill>
                <a:latin typeface="Arial" pitchFamily="34" charset="0"/>
                <a:cs typeface="Arial" pitchFamily="34" charset="0"/>
              </a:rPr>
            </a:br>
            <a:r>
              <a:rPr lang="en-US" sz="2400" b="1" dirty="0">
                <a:solidFill>
                  <a:srgbClr val="FF0000"/>
                </a:solidFill>
                <a:latin typeface="Arial" pitchFamily="34" charset="0"/>
                <a:cs typeface="Arial" pitchFamily="34" charset="0"/>
              </a:rPr>
              <a:t>Material</a:t>
            </a:r>
          </a:p>
        </p:txBody>
      </p:sp>
      <p:sp>
        <p:nvSpPr>
          <p:cNvPr id="21" name="Rectangle 20"/>
          <p:cNvSpPr/>
          <p:nvPr/>
        </p:nvSpPr>
        <p:spPr>
          <a:xfrm>
            <a:off x="6438900" y="1905000"/>
            <a:ext cx="2324100" cy="822325"/>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sz="2400" b="1" dirty="0">
                <a:solidFill>
                  <a:prstClr val="black"/>
                </a:solidFill>
                <a:latin typeface="Arial" pitchFamily="34" charset="0"/>
                <a:cs typeface="Arial" pitchFamily="34" charset="0"/>
              </a:rPr>
              <a:t>Manufacturing </a:t>
            </a:r>
            <a:r>
              <a:rPr lang="en-US" sz="2400" b="1" dirty="0">
                <a:solidFill>
                  <a:srgbClr val="FF0000"/>
                </a:solidFill>
                <a:latin typeface="Arial" pitchFamily="34" charset="0"/>
                <a:cs typeface="Arial" pitchFamily="34" charset="0"/>
              </a:rPr>
              <a:t>Overhead</a:t>
            </a:r>
          </a:p>
        </p:txBody>
      </p:sp>
      <p:cxnSp>
        <p:nvCxnSpPr>
          <p:cNvPr id="23" name="Straight Arrow Connector 22"/>
          <p:cNvCxnSpPr>
            <a:stCxn id="19" idx="2"/>
          </p:cNvCxnSpPr>
          <p:nvPr/>
        </p:nvCxnSpPr>
        <p:spPr>
          <a:xfrm rot="16200000" flipH="1">
            <a:off x="2466975" y="1928813"/>
            <a:ext cx="465138" cy="20621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1" idx="2"/>
          </p:cNvCxnSpPr>
          <p:nvPr/>
        </p:nvCxnSpPr>
        <p:spPr>
          <a:xfrm flipH="1">
            <a:off x="5478464" y="2727325"/>
            <a:ext cx="2122486" cy="4651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46"/>
          <p:cNvGrpSpPr>
            <a:grpSpLocks/>
          </p:cNvGrpSpPr>
          <p:nvPr/>
        </p:nvGrpSpPr>
        <p:grpSpPr bwMode="auto">
          <a:xfrm>
            <a:off x="152400" y="4191000"/>
            <a:ext cx="8839200" cy="1905001"/>
            <a:chOff x="140625" y="4038600"/>
            <a:chExt cx="9095694" cy="2619376"/>
          </a:xfrm>
        </p:grpSpPr>
        <p:sp>
          <p:nvSpPr>
            <p:cNvPr id="14348" name="Line 7"/>
            <p:cNvSpPr>
              <a:spLocks noChangeShapeType="1"/>
            </p:cNvSpPr>
            <p:nvPr/>
          </p:nvSpPr>
          <p:spPr bwMode="auto">
            <a:xfrm flipV="1">
              <a:off x="2252663" y="4422775"/>
              <a:ext cx="0" cy="733798"/>
            </a:xfrm>
            <a:prstGeom prst="line">
              <a:avLst/>
            </a:prstGeom>
            <a:noFill/>
            <a:ln w="508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solidFill>
                  <a:prstClr val="black"/>
                </a:solidFill>
                <a:latin typeface="Arial" pitchFamily="34" charset="0"/>
                <a:cs typeface="Arial" pitchFamily="34" charset="0"/>
              </a:endParaRPr>
            </a:p>
          </p:txBody>
        </p:sp>
        <p:sp>
          <p:nvSpPr>
            <p:cNvPr id="14349" name="Line 8"/>
            <p:cNvSpPr>
              <a:spLocks noChangeShapeType="1"/>
            </p:cNvSpPr>
            <p:nvPr/>
          </p:nvSpPr>
          <p:spPr bwMode="auto">
            <a:xfrm flipV="1">
              <a:off x="6765175" y="4422775"/>
              <a:ext cx="0" cy="733798"/>
            </a:xfrm>
            <a:prstGeom prst="line">
              <a:avLst/>
            </a:prstGeom>
            <a:noFill/>
            <a:ln w="508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solidFill>
                  <a:prstClr val="black"/>
                </a:solidFill>
                <a:latin typeface="Arial" pitchFamily="34" charset="0"/>
                <a:cs typeface="Arial" pitchFamily="34" charset="0"/>
              </a:endParaRPr>
            </a:p>
          </p:txBody>
        </p:sp>
        <p:sp>
          <p:nvSpPr>
            <p:cNvPr id="41" name="Rectangle 3"/>
            <p:cNvSpPr>
              <a:spLocks noChangeArrowheads="1"/>
            </p:cNvSpPr>
            <p:nvPr/>
          </p:nvSpPr>
          <p:spPr bwMode="auto">
            <a:xfrm>
              <a:off x="902625" y="4038600"/>
              <a:ext cx="7549583" cy="646612"/>
            </a:xfrm>
            <a:prstGeom prst="rect">
              <a:avLst/>
            </a:prstGeom>
            <a:solidFill>
              <a:schemeClr val="accent2">
                <a:lumMod val="40000"/>
                <a:lumOff val="60000"/>
              </a:schemeClr>
            </a:solidFill>
            <a:ln w="28575" cmpd="thickThin">
              <a:solidFill>
                <a:schemeClr val="tx1"/>
              </a:solidFill>
              <a:miter lim="800000"/>
              <a:headEnd/>
              <a:tailEnd/>
            </a:ln>
          </p:spPr>
          <p:txBody>
            <a:bodyPr wrap="none" lIns="90488" tIns="44450" rIns="90488" bIns="44450" anchor="ctr"/>
            <a:lstStyle/>
            <a:p>
              <a:pPr algn="ctr">
                <a:defRPr/>
              </a:pPr>
              <a:r>
                <a:rPr lang="en-US" sz="2000" b="1" u="sng" dirty="0">
                  <a:solidFill>
                    <a:srgbClr val="FF0000"/>
                  </a:solidFill>
                  <a:cs typeface="Arial" pitchFamily="34" charset="0"/>
                </a:rPr>
                <a:t>Period</a:t>
              </a:r>
              <a:r>
                <a:rPr lang="en-US" sz="2000" b="1" dirty="0">
                  <a:solidFill>
                    <a:prstClr val="black"/>
                  </a:solidFill>
                  <a:cs typeface="Arial" pitchFamily="34" charset="0"/>
                </a:rPr>
                <a:t> costs are </a:t>
              </a:r>
              <a:r>
                <a:rPr lang="en-US" sz="2000" b="1" dirty="0" smtClean="0">
                  <a:solidFill>
                    <a:prstClr val="black"/>
                  </a:solidFill>
                  <a:cs typeface="Arial" pitchFamily="34" charset="0"/>
                </a:rPr>
                <a:t>expenses not </a:t>
              </a:r>
              <a:r>
                <a:rPr lang="en-US" sz="2000" b="1" dirty="0">
                  <a:solidFill>
                    <a:prstClr val="black"/>
                  </a:solidFill>
                  <a:cs typeface="Arial" pitchFamily="34" charset="0"/>
                </a:rPr>
                <a:t>attached to the </a:t>
              </a:r>
              <a:r>
                <a:rPr lang="en-US" sz="2000" b="1" u="sng" dirty="0">
                  <a:solidFill>
                    <a:srgbClr val="FF0000"/>
                  </a:solidFill>
                  <a:cs typeface="Arial" pitchFamily="34" charset="0"/>
                </a:rPr>
                <a:t>product</a:t>
              </a:r>
              <a:r>
                <a:rPr lang="en-US" sz="2000" b="1" dirty="0">
                  <a:solidFill>
                    <a:prstClr val="black"/>
                  </a:solidFill>
                  <a:cs typeface="Arial" pitchFamily="34" charset="0"/>
                </a:rPr>
                <a:t>.</a:t>
              </a:r>
            </a:p>
          </p:txBody>
        </p:sp>
        <p:sp>
          <p:nvSpPr>
            <p:cNvPr id="45" name="Rectangle 9"/>
            <p:cNvSpPr>
              <a:spLocks noChangeArrowheads="1"/>
            </p:cNvSpPr>
            <p:nvPr/>
          </p:nvSpPr>
          <p:spPr bwMode="auto">
            <a:xfrm>
              <a:off x="5080528" y="5133975"/>
              <a:ext cx="4155791" cy="1524001"/>
            </a:xfrm>
            <a:prstGeom prst="rect">
              <a:avLst/>
            </a:prstGeom>
            <a:solidFill>
              <a:schemeClr val="accent2">
                <a:lumMod val="20000"/>
                <a:lumOff val="80000"/>
              </a:schemeClr>
            </a:solidFill>
            <a:ln w="28575" cmpd="thickThin">
              <a:solidFill>
                <a:schemeClr val="tx1"/>
              </a:solidFill>
              <a:miter lim="800000"/>
              <a:headEnd/>
              <a:tailEnd/>
            </a:ln>
          </p:spPr>
          <p:txBody>
            <a:bodyPr wrap="none" lIns="90488" tIns="44450" rIns="90488" bIns="44450" anchor="ctr"/>
            <a:lstStyle/>
            <a:p>
              <a:pPr algn="ctr">
                <a:spcBef>
                  <a:spcPct val="40000"/>
                </a:spcBef>
                <a:defRPr/>
              </a:pPr>
              <a:r>
                <a:rPr lang="en-US" b="1" u="sng" dirty="0">
                  <a:solidFill>
                    <a:prstClr val="black"/>
                  </a:solidFill>
                  <a:cs typeface="Arial" pitchFamily="34" charset="0"/>
                </a:rPr>
                <a:t>Administrative</a:t>
              </a:r>
              <a:r>
                <a:rPr lang="en-US" b="1" dirty="0">
                  <a:solidFill>
                    <a:prstClr val="black"/>
                  </a:solidFill>
                  <a:cs typeface="Arial" pitchFamily="34" charset="0"/>
                </a:rPr>
                <a:t> costs </a:t>
              </a:r>
              <a:r>
                <a:rPr lang="en-US" b="1" dirty="0" smtClean="0">
                  <a:solidFill>
                    <a:prstClr val="black"/>
                  </a:solidFill>
                  <a:cs typeface="Arial" pitchFamily="34" charset="0"/>
                </a:rPr>
                <a:t>are</a:t>
              </a:r>
              <a:br>
                <a:rPr lang="en-US" b="1" dirty="0" smtClean="0">
                  <a:solidFill>
                    <a:prstClr val="black"/>
                  </a:solidFill>
                  <a:cs typeface="Arial" pitchFamily="34" charset="0"/>
                </a:rPr>
              </a:br>
              <a:r>
                <a:rPr lang="en-US" b="1" dirty="0" smtClean="0">
                  <a:solidFill>
                    <a:prstClr val="black"/>
                  </a:solidFill>
                  <a:cs typeface="Arial" pitchFamily="34" charset="0"/>
                </a:rPr>
                <a:t>non-manufacturing </a:t>
              </a:r>
              <a:r>
                <a:rPr lang="en-US" b="1" dirty="0">
                  <a:solidFill>
                    <a:prstClr val="black"/>
                  </a:solidFill>
                  <a:cs typeface="Arial" pitchFamily="34" charset="0"/>
                </a:rPr>
                <a:t>costs</a:t>
              </a:r>
              <a:br>
                <a:rPr lang="en-US" b="1" dirty="0">
                  <a:solidFill>
                    <a:prstClr val="black"/>
                  </a:solidFill>
                  <a:cs typeface="Arial" pitchFamily="34" charset="0"/>
                </a:rPr>
              </a:br>
              <a:r>
                <a:rPr lang="en-US" b="1" dirty="0">
                  <a:solidFill>
                    <a:prstClr val="black"/>
                  </a:solidFill>
                  <a:cs typeface="Arial" pitchFamily="34" charset="0"/>
                </a:rPr>
                <a:t>of staff support and</a:t>
              </a:r>
              <a:br>
                <a:rPr lang="en-US" b="1" dirty="0">
                  <a:solidFill>
                    <a:prstClr val="black"/>
                  </a:solidFill>
                  <a:cs typeface="Arial" pitchFamily="34" charset="0"/>
                </a:rPr>
              </a:br>
              <a:r>
                <a:rPr lang="en-US" b="1" dirty="0">
                  <a:solidFill>
                    <a:prstClr val="black"/>
                  </a:solidFill>
                  <a:cs typeface="Arial" pitchFamily="34" charset="0"/>
                </a:rPr>
                <a:t>administrative functions.</a:t>
              </a:r>
            </a:p>
          </p:txBody>
        </p:sp>
        <p:sp>
          <p:nvSpPr>
            <p:cNvPr id="46" name="Rectangle 10"/>
            <p:cNvSpPr>
              <a:spLocks noChangeArrowheads="1"/>
            </p:cNvSpPr>
            <p:nvPr/>
          </p:nvSpPr>
          <p:spPr bwMode="auto">
            <a:xfrm>
              <a:off x="140625" y="5129213"/>
              <a:ext cx="4124325" cy="1528762"/>
            </a:xfrm>
            <a:prstGeom prst="rect">
              <a:avLst/>
            </a:prstGeom>
            <a:solidFill>
              <a:schemeClr val="accent2">
                <a:lumMod val="20000"/>
                <a:lumOff val="80000"/>
              </a:schemeClr>
            </a:solidFill>
            <a:ln w="28575" cmpd="thickThin">
              <a:solidFill>
                <a:schemeClr val="tx1"/>
              </a:solidFill>
              <a:miter lim="800000"/>
              <a:headEnd/>
              <a:tailEnd/>
            </a:ln>
          </p:spPr>
          <p:txBody>
            <a:bodyPr wrap="none" lIns="90488" tIns="44450" rIns="90488" bIns="44450" anchor="ctr"/>
            <a:lstStyle/>
            <a:p>
              <a:pPr algn="ctr">
                <a:spcBef>
                  <a:spcPct val="40000"/>
                </a:spcBef>
                <a:defRPr/>
              </a:pPr>
              <a:r>
                <a:rPr lang="en-US" b="1" u="sng" dirty="0">
                  <a:solidFill>
                    <a:prstClr val="black"/>
                  </a:solidFill>
                  <a:cs typeface="Arial" pitchFamily="34" charset="0"/>
                </a:rPr>
                <a:t>Selling</a:t>
              </a:r>
              <a:r>
                <a:rPr lang="en-US" b="1" dirty="0">
                  <a:solidFill>
                    <a:prstClr val="black"/>
                  </a:solidFill>
                  <a:cs typeface="Arial" pitchFamily="34" charset="0"/>
                </a:rPr>
                <a:t> costs are incurred to</a:t>
              </a:r>
              <a:br>
                <a:rPr lang="en-US" b="1" dirty="0">
                  <a:solidFill>
                    <a:prstClr val="black"/>
                  </a:solidFill>
                  <a:cs typeface="Arial" pitchFamily="34" charset="0"/>
                </a:rPr>
              </a:br>
              <a:r>
                <a:rPr lang="en-US" b="1" dirty="0">
                  <a:solidFill>
                    <a:prstClr val="black"/>
                  </a:solidFill>
                  <a:cs typeface="Arial" pitchFamily="34" charset="0"/>
                </a:rPr>
                <a:t>obtain orders and to deliver</a:t>
              </a:r>
              <a:br>
                <a:rPr lang="en-US" b="1" dirty="0">
                  <a:solidFill>
                    <a:prstClr val="black"/>
                  </a:solidFill>
                  <a:cs typeface="Arial" pitchFamily="34" charset="0"/>
                </a:rPr>
              </a:br>
              <a:r>
                <a:rPr lang="en-US" b="1" dirty="0">
                  <a:solidFill>
                    <a:prstClr val="black"/>
                  </a:solidFill>
                  <a:cs typeface="Arial" pitchFamily="34" charset="0"/>
                </a:rPr>
                <a:t>finished goods to customers.</a:t>
              </a:r>
            </a:p>
          </p:txBody>
        </p:sp>
      </p:grpSp>
      <p:sp>
        <p:nvSpPr>
          <p:cNvPr id="19467"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cs typeface="Arial" pitchFamily="34" charset="0"/>
              </a:rPr>
              <a:t>C 3</a:t>
            </a:r>
          </a:p>
        </p:txBody>
      </p:sp>
      <p:cxnSp>
        <p:nvCxnSpPr>
          <p:cNvPr id="22" name="Straight Arrow Connector 21"/>
          <p:cNvCxnSpPr>
            <a:stCxn id="20" idx="2"/>
            <a:endCxn id="48130" idx="0"/>
          </p:cNvCxnSpPr>
          <p:nvPr/>
        </p:nvCxnSpPr>
        <p:spPr>
          <a:xfrm>
            <a:off x="4567238" y="2590800"/>
            <a:ext cx="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598858"/>
      </p:ext>
    </p:extLst>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2"/>
          <p:cNvSpPr>
            <a:spLocks noGrp="1" noChangeArrowheads="1"/>
          </p:cNvSpPr>
          <p:nvPr>
            <p:ph type="title"/>
          </p:nvPr>
        </p:nvSpPr>
        <p:spPr>
          <a:xfrm>
            <a:off x="457200" y="609600"/>
            <a:ext cx="8229600" cy="1143000"/>
          </a:xfrm>
        </p:spPr>
        <p:txBody>
          <a:bodyPr>
            <a:noAutofit/>
          </a:bodyPr>
          <a:lstStyle/>
          <a:p>
            <a:r>
              <a:rPr lang="en-US" altLang="en-US" sz="4400" b="1" dirty="0" smtClean="0">
                <a:solidFill>
                  <a:schemeClr val="tx1"/>
                </a:solidFill>
              </a:rPr>
              <a:t>Period and Product Costs</a:t>
            </a:r>
            <a:br>
              <a:rPr lang="en-US" altLang="en-US" sz="4400" b="1" dirty="0" smtClean="0">
                <a:solidFill>
                  <a:schemeClr val="tx1"/>
                </a:solidFill>
              </a:rPr>
            </a:br>
            <a:r>
              <a:rPr lang="en-US" altLang="en-US" sz="4400" b="1" dirty="0" smtClean="0">
                <a:solidFill>
                  <a:schemeClr val="tx1"/>
                </a:solidFill>
              </a:rPr>
              <a:t>in </a:t>
            </a:r>
            <a:r>
              <a:rPr lang="en-US" altLang="en-US" sz="4400" b="1" dirty="0" smtClean="0">
                <a:solidFill>
                  <a:srgbClr val="FF0000"/>
                </a:solidFill>
              </a:rPr>
              <a:t>Financial Statements</a:t>
            </a:r>
          </a:p>
        </p:txBody>
      </p:sp>
      <p:sp>
        <p:nvSpPr>
          <p:cNvPr id="6" name="Slide Number Placeholder 5"/>
          <p:cNvSpPr>
            <a:spLocks noGrp="1"/>
          </p:cNvSpPr>
          <p:nvPr>
            <p:ph type="sldNum" sz="quarter" idx="12"/>
          </p:nvPr>
        </p:nvSpPr>
        <p:spPr/>
        <p:txBody>
          <a:bodyPr/>
          <a:lstStyle/>
          <a:p>
            <a:pPr>
              <a:defRPr/>
            </a:pPr>
            <a:fld id="{2F856502-6931-4BB7-9E44-21AF6382F1C3}" type="slidenum">
              <a:rPr lang="en-US" smtClean="0">
                <a:solidFill>
                  <a:prstClr val="black">
                    <a:tint val="75000"/>
                  </a:prstClr>
                </a:solidFill>
              </a:rPr>
              <a:pPr>
                <a:defRPr/>
              </a:pPr>
              <a:t>16</a:t>
            </a:fld>
            <a:endParaRPr lang="en-US" dirty="0">
              <a:solidFill>
                <a:prstClr val="black">
                  <a:tint val="75000"/>
                </a:prstClr>
              </a:solidFill>
            </a:endParaRPr>
          </a:p>
        </p:txBody>
      </p:sp>
      <p:sp>
        <p:nvSpPr>
          <p:cNvPr id="20483"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cs typeface="Arial" pitchFamily="34" charset="0"/>
              </a:rPr>
              <a:t>C 3</a:t>
            </a:r>
          </a:p>
        </p:txBody>
      </p:sp>
      <p:pic>
        <p:nvPicPr>
          <p:cNvPr id="1536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873340"/>
            <a:ext cx="8229600" cy="4229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4785255"/>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title"/>
          </p:nvPr>
        </p:nvSpPr>
        <p:spPr>
          <a:xfrm>
            <a:off x="457200" y="762000"/>
            <a:ext cx="8229600" cy="1143000"/>
          </a:xfrm>
        </p:spPr>
        <p:txBody>
          <a:bodyPr>
            <a:noAutofit/>
          </a:bodyPr>
          <a:lstStyle/>
          <a:p>
            <a:r>
              <a:rPr lang="en-US" altLang="en-US" sz="4400" b="1" dirty="0" smtClean="0">
                <a:solidFill>
                  <a:schemeClr val="tx1"/>
                </a:solidFill>
              </a:rPr>
              <a:t>Identifications of </a:t>
            </a:r>
            <a:br>
              <a:rPr lang="en-US" altLang="en-US" sz="4400" b="1" dirty="0" smtClean="0">
                <a:solidFill>
                  <a:schemeClr val="tx1"/>
                </a:solidFill>
              </a:rPr>
            </a:br>
            <a:r>
              <a:rPr lang="en-US" altLang="en-US" sz="4400" b="1" dirty="0" smtClean="0">
                <a:solidFill>
                  <a:schemeClr val="tx1"/>
                </a:solidFill>
              </a:rPr>
              <a:t>Cost Classifications</a:t>
            </a:r>
          </a:p>
        </p:txBody>
      </p:sp>
      <p:sp>
        <p:nvSpPr>
          <p:cNvPr id="6" name="Slide Number Placeholder 5"/>
          <p:cNvSpPr>
            <a:spLocks noGrp="1"/>
          </p:cNvSpPr>
          <p:nvPr>
            <p:ph type="sldNum" sz="quarter" idx="12"/>
          </p:nvPr>
        </p:nvSpPr>
        <p:spPr/>
        <p:txBody>
          <a:bodyPr/>
          <a:lstStyle/>
          <a:p>
            <a:pPr>
              <a:defRPr/>
            </a:pPr>
            <a:fld id="{2F856502-6931-4BB7-9E44-21AF6382F1C3}" type="slidenum">
              <a:rPr lang="en-US" smtClean="0">
                <a:solidFill>
                  <a:prstClr val="black">
                    <a:tint val="75000"/>
                  </a:prstClr>
                </a:solidFill>
              </a:rPr>
              <a:pPr>
                <a:defRPr/>
              </a:pPr>
              <a:t>17</a:t>
            </a:fld>
            <a:endParaRPr lang="en-US" dirty="0">
              <a:solidFill>
                <a:prstClr val="black">
                  <a:tint val="75000"/>
                </a:prstClr>
              </a:solidFill>
            </a:endParaRPr>
          </a:p>
        </p:txBody>
      </p:sp>
      <p:sp>
        <p:nvSpPr>
          <p:cNvPr id="21507"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cs typeface="Arial" pitchFamily="34" charset="0"/>
              </a:rPr>
              <a:t>C 3</a:t>
            </a:r>
          </a:p>
        </p:txBody>
      </p:sp>
      <p:pic>
        <p:nvPicPr>
          <p:cNvPr id="1638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50" y="2066925"/>
            <a:ext cx="8801100"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0729622"/>
      </p:ext>
    </p:extLst>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Grp="1" noChangeArrowheads="1"/>
          </p:cNvSpPr>
          <p:nvPr>
            <p:ph type="title"/>
          </p:nvPr>
        </p:nvSpPr>
        <p:spPr>
          <a:xfrm>
            <a:off x="457200" y="685800"/>
            <a:ext cx="8229600" cy="1143000"/>
          </a:xfrm>
        </p:spPr>
        <p:txBody>
          <a:bodyPr>
            <a:noAutofit/>
          </a:bodyPr>
          <a:lstStyle/>
          <a:p>
            <a:r>
              <a:rPr lang="en-US" altLang="en-US" sz="4400" b="1" dirty="0" smtClean="0">
                <a:solidFill>
                  <a:schemeClr val="tx1"/>
                </a:solidFill>
              </a:rPr>
              <a:t>Cost Concepts for</a:t>
            </a:r>
            <a:br>
              <a:rPr lang="en-US" altLang="en-US" sz="4400" b="1" dirty="0" smtClean="0">
                <a:solidFill>
                  <a:schemeClr val="tx1"/>
                </a:solidFill>
              </a:rPr>
            </a:br>
            <a:r>
              <a:rPr lang="en-US" altLang="en-US" sz="4400" b="1" dirty="0" smtClean="0">
                <a:solidFill>
                  <a:srgbClr val="FF0000"/>
                </a:solidFill>
              </a:rPr>
              <a:t>Service</a:t>
            </a:r>
            <a:r>
              <a:rPr lang="en-US" altLang="en-US" sz="4400" b="1" dirty="0" smtClean="0">
                <a:solidFill>
                  <a:schemeClr val="tx1"/>
                </a:solidFill>
              </a:rPr>
              <a:t> Companies</a:t>
            </a:r>
          </a:p>
        </p:txBody>
      </p:sp>
      <p:sp>
        <p:nvSpPr>
          <p:cNvPr id="8" name="Slide Number Placeholder 7"/>
          <p:cNvSpPr>
            <a:spLocks noGrp="1"/>
          </p:cNvSpPr>
          <p:nvPr>
            <p:ph type="sldNum" sz="quarter" idx="12"/>
          </p:nvPr>
        </p:nvSpPr>
        <p:spPr/>
        <p:txBody>
          <a:bodyPr/>
          <a:lstStyle/>
          <a:p>
            <a:pPr>
              <a:defRPr/>
            </a:pPr>
            <a:fld id="{2F856502-6931-4BB7-9E44-21AF6382F1C3}" type="slidenum">
              <a:rPr lang="en-US" smtClean="0">
                <a:solidFill>
                  <a:prstClr val="black">
                    <a:tint val="75000"/>
                  </a:prstClr>
                </a:solidFill>
              </a:rPr>
              <a:pPr>
                <a:defRPr/>
              </a:pPr>
              <a:t>18</a:t>
            </a:fld>
            <a:endParaRPr lang="en-US" dirty="0">
              <a:solidFill>
                <a:prstClr val="black">
                  <a:tint val="75000"/>
                </a:prstClr>
              </a:solidFill>
            </a:endParaRPr>
          </a:p>
        </p:txBody>
      </p:sp>
      <p:sp>
        <p:nvSpPr>
          <p:cNvPr id="22531"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cs typeface="Arial" pitchFamily="34" charset="0"/>
              </a:rPr>
              <a:t>C 3</a:t>
            </a:r>
          </a:p>
        </p:txBody>
      </p:sp>
      <p:sp>
        <p:nvSpPr>
          <p:cNvPr id="5" name="Rectangle 4"/>
          <p:cNvSpPr/>
          <p:nvPr/>
        </p:nvSpPr>
        <p:spPr>
          <a:xfrm>
            <a:off x="685800" y="2133600"/>
            <a:ext cx="7696200" cy="954107"/>
          </a:xfrm>
          <a:prstGeom prst="rect">
            <a:avLst/>
          </a:prstGeom>
          <a:solidFill>
            <a:schemeClr val="accent4">
              <a:lumMod val="20000"/>
              <a:lumOff val="80000"/>
            </a:schemeClr>
          </a:solidFill>
          <a:ln>
            <a:solidFill>
              <a:srgbClr val="002060"/>
            </a:solidFill>
          </a:ln>
        </p:spPr>
        <p:txBody>
          <a:bodyPr wrap="square">
            <a:spAutoFit/>
          </a:bodyPr>
          <a:lstStyle/>
          <a:p>
            <a:pPr algn="ctr">
              <a:defRPr/>
            </a:pPr>
            <a:r>
              <a:rPr lang="en-US" sz="2800" b="1" dirty="0">
                <a:solidFill>
                  <a:srgbClr val="002060"/>
                </a:solidFill>
                <a:latin typeface="Arial" pitchFamily="34" charset="0"/>
                <a:cs typeface="Arial" pitchFamily="34" charset="0"/>
              </a:rPr>
              <a:t>The cost concepts described are generally applicable to service organizations. </a:t>
            </a:r>
          </a:p>
        </p:txBody>
      </p:sp>
      <p:sp>
        <p:nvSpPr>
          <p:cNvPr id="6" name="Rectangle 5"/>
          <p:cNvSpPr/>
          <p:nvPr/>
        </p:nvSpPr>
        <p:spPr>
          <a:xfrm>
            <a:off x="2590800" y="3395663"/>
            <a:ext cx="3886200" cy="2308225"/>
          </a:xfrm>
          <a:prstGeom prst="rect">
            <a:avLst/>
          </a:prstGeom>
          <a:solidFill>
            <a:srgbClr val="002060"/>
          </a:solidFill>
        </p:spPr>
        <p:txBody>
          <a:bodyPr>
            <a:spAutoFit/>
          </a:bodyPr>
          <a:lstStyle/>
          <a:p>
            <a:pPr algn="ctr">
              <a:defRPr/>
            </a:pPr>
            <a:r>
              <a:rPr lang="en-US" sz="2400" b="1" dirty="0">
                <a:solidFill>
                  <a:prstClr val="white">
                    <a:lumMod val="95000"/>
                  </a:prstClr>
                </a:solidFill>
                <a:latin typeface="Arial" pitchFamily="34" charset="0"/>
                <a:cs typeface="Arial" pitchFamily="34" charset="0"/>
              </a:rPr>
              <a:t>For example, the cost of beverages for passengers of Southwest Airlines is a variable cost based on number of passengers. </a:t>
            </a:r>
          </a:p>
        </p:txBody>
      </p:sp>
    </p:spTree>
    <p:extLst>
      <p:ext uri="{BB962C8B-B14F-4D97-AF65-F5344CB8AC3E}">
        <p14:creationId xmlns:p14="http://schemas.microsoft.com/office/powerpoint/2010/main" val="1632161619"/>
      </p:ext>
    </p:extLst>
  </p:cSld>
  <p:clrMapOvr>
    <a:masterClrMapping/>
  </p:clrMapOvr>
  <p:transition spd="med">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442912" y="2344738"/>
            <a:ext cx="7342632" cy="6699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10" name="Rectangle 6"/>
          <p:cNvSpPr>
            <a:spLocks noChangeArrowheads="1"/>
          </p:cNvSpPr>
          <p:nvPr/>
        </p:nvSpPr>
        <p:spPr bwMode="auto">
          <a:xfrm>
            <a:off x="6996113" y="2344738"/>
            <a:ext cx="808038" cy="6699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75" name="Rectangle 7"/>
          <p:cNvSpPr>
            <a:spLocks noChangeArrowheads="1"/>
          </p:cNvSpPr>
          <p:nvPr/>
        </p:nvSpPr>
        <p:spPr bwMode="auto">
          <a:xfrm>
            <a:off x="482601" y="609600"/>
            <a:ext cx="848148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Following are the costs of a company that manufactures computer chips. Classify each as either a product</a:t>
            </a:r>
            <a:endParaRPr lang="en-US" altLang="en-US" b="1" dirty="0" smtClean="0">
              <a:solidFill>
                <a:prstClr val="black"/>
              </a:solidFill>
              <a:cs typeface="Arial" pitchFamily="34" charset="0"/>
            </a:endParaRPr>
          </a:p>
        </p:txBody>
      </p:sp>
      <p:sp>
        <p:nvSpPr>
          <p:cNvPr id="76" name="Rectangle 8"/>
          <p:cNvSpPr>
            <a:spLocks noChangeArrowheads="1"/>
          </p:cNvSpPr>
          <p:nvPr/>
        </p:nvSpPr>
        <p:spPr bwMode="auto">
          <a:xfrm>
            <a:off x="482601" y="815975"/>
            <a:ext cx="81276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cost or a period cost. Then classify each of the product costs as direct material, direct labor, or factory</a:t>
            </a:r>
            <a:endParaRPr lang="en-US" altLang="en-US" b="1" dirty="0" smtClean="0">
              <a:solidFill>
                <a:prstClr val="black"/>
              </a:solidFill>
              <a:cs typeface="Arial" pitchFamily="34" charset="0"/>
            </a:endParaRPr>
          </a:p>
        </p:txBody>
      </p:sp>
      <p:sp>
        <p:nvSpPr>
          <p:cNvPr id="77" name="Rectangle 9"/>
          <p:cNvSpPr>
            <a:spLocks noChangeArrowheads="1"/>
          </p:cNvSpPr>
          <p:nvPr/>
        </p:nvSpPr>
        <p:spPr bwMode="auto">
          <a:xfrm>
            <a:off x="482601" y="1022350"/>
            <a:ext cx="79028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overhead.</a:t>
            </a:r>
            <a:endParaRPr lang="en-US" altLang="en-US" b="1" dirty="0" smtClean="0">
              <a:solidFill>
                <a:prstClr val="black"/>
              </a:solidFill>
              <a:cs typeface="Arial" pitchFamily="34" charset="0"/>
            </a:endParaRPr>
          </a:p>
        </p:txBody>
      </p:sp>
      <p:sp>
        <p:nvSpPr>
          <p:cNvPr id="78" name="Rectangle 10"/>
          <p:cNvSpPr>
            <a:spLocks noChangeArrowheads="1"/>
          </p:cNvSpPr>
          <p:nvPr/>
        </p:nvSpPr>
        <p:spPr bwMode="auto">
          <a:xfrm>
            <a:off x="665163" y="1323975"/>
            <a:ext cx="31258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1. Plastic board used to mount the chip</a:t>
            </a:r>
            <a:endParaRPr lang="en-US" altLang="en-US" b="1" dirty="0" smtClean="0">
              <a:solidFill>
                <a:prstClr val="black"/>
              </a:solidFill>
              <a:cs typeface="Arial" pitchFamily="34" charset="0"/>
            </a:endParaRPr>
          </a:p>
        </p:txBody>
      </p:sp>
      <p:sp>
        <p:nvSpPr>
          <p:cNvPr id="79" name="Rectangle 11"/>
          <p:cNvSpPr>
            <a:spLocks noChangeArrowheads="1"/>
          </p:cNvSpPr>
          <p:nvPr/>
        </p:nvSpPr>
        <p:spPr bwMode="auto">
          <a:xfrm>
            <a:off x="4627563" y="1323975"/>
            <a:ext cx="308898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5. Real estate taxes paid on the factory</a:t>
            </a:r>
            <a:endParaRPr lang="en-US" altLang="en-US" b="1" dirty="0" smtClean="0">
              <a:solidFill>
                <a:prstClr val="black"/>
              </a:solidFill>
              <a:cs typeface="Arial" pitchFamily="34" charset="0"/>
            </a:endParaRPr>
          </a:p>
        </p:txBody>
      </p:sp>
      <p:sp>
        <p:nvSpPr>
          <p:cNvPr id="80" name="Rectangle 12"/>
          <p:cNvSpPr>
            <a:spLocks noChangeArrowheads="1"/>
          </p:cNvSpPr>
          <p:nvPr/>
        </p:nvSpPr>
        <p:spPr bwMode="auto">
          <a:xfrm>
            <a:off x="665163" y="1530350"/>
            <a:ext cx="15840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2. Advertising costs</a:t>
            </a:r>
            <a:endParaRPr lang="en-US" altLang="en-US" b="1" dirty="0" smtClean="0">
              <a:solidFill>
                <a:prstClr val="black"/>
              </a:solidFill>
              <a:cs typeface="Arial" pitchFamily="34" charset="0"/>
            </a:endParaRPr>
          </a:p>
        </p:txBody>
      </p:sp>
      <p:sp>
        <p:nvSpPr>
          <p:cNvPr id="81" name="Rectangle 13"/>
          <p:cNvSpPr>
            <a:spLocks noChangeArrowheads="1"/>
          </p:cNvSpPr>
          <p:nvPr/>
        </p:nvSpPr>
        <p:spPr bwMode="auto">
          <a:xfrm>
            <a:off x="4627563" y="1530350"/>
            <a:ext cx="222016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6. Factory supervisor salary</a:t>
            </a:r>
            <a:endParaRPr lang="en-US" altLang="en-US" b="1" dirty="0" smtClean="0">
              <a:solidFill>
                <a:prstClr val="black"/>
              </a:solidFill>
              <a:cs typeface="Arial" pitchFamily="34" charset="0"/>
            </a:endParaRPr>
          </a:p>
        </p:txBody>
      </p:sp>
      <p:sp>
        <p:nvSpPr>
          <p:cNvPr id="82" name="Rectangle 14"/>
          <p:cNvSpPr>
            <a:spLocks noChangeArrowheads="1"/>
          </p:cNvSpPr>
          <p:nvPr/>
        </p:nvSpPr>
        <p:spPr bwMode="auto">
          <a:xfrm>
            <a:off x="665163" y="1735138"/>
            <a:ext cx="325133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3. Factory maintenance workers’ salaries</a:t>
            </a:r>
            <a:endParaRPr lang="en-US" altLang="en-US" b="1" dirty="0" smtClean="0">
              <a:solidFill>
                <a:prstClr val="black"/>
              </a:solidFill>
              <a:cs typeface="Arial" pitchFamily="34" charset="0"/>
            </a:endParaRPr>
          </a:p>
        </p:txBody>
      </p:sp>
      <p:sp>
        <p:nvSpPr>
          <p:cNvPr id="83" name="Rectangle 15"/>
          <p:cNvSpPr>
            <a:spLocks noChangeArrowheads="1"/>
          </p:cNvSpPr>
          <p:nvPr/>
        </p:nvSpPr>
        <p:spPr bwMode="auto">
          <a:xfrm>
            <a:off x="4627563" y="1735138"/>
            <a:ext cx="2947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7. Depreciation on factory equipment</a:t>
            </a:r>
            <a:endParaRPr lang="en-US" altLang="en-US" b="1" dirty="0" smtClean="0">
              <a:solidFill>
                <a:prstClr val="black"/>
              </a:solidFill>
              <a:cs typeface="Arial" pitchFamily="34" charset="0"/>
            </a:endParaRPr>
          </a:p>
        </p:txBody>
      </p:sp>
      <p:sp>
        <p:nvSpPr>
          <p:cNvPr id="84" name="Rectangle 16"/>
          <p:cNvSpPr>
            <a:spLocks noChangeArrowheads="1"/>
          </p:cNvSpPr>
          <p:nvPr/>
        </p:nvSpPr>
        <p:spPr bwMode="auto">
          <a:xfrm>
            <a:off x="665163" y="1941513"/>
            <a:ext cx="344325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4. Real estate taxes paid on the sales office</a:t>
            </a:r>
            <a:endParaRPr lang="en-US" altLang="en-US" b="1" dirty="0" smtClean="0">
              <a:solidFill>
                <a:prstClr val="black"/>
              </a:solidFill>
              <a:cs typeface="Arial" pitchFamily="34" charset="0"/>
            </a:endParaRPr>
          </a:p>
        </p:txBody>
      </p:sp>
      <p:sp>
        <p:nvSpPr>
          <p:cNvPr id="85" name="Rectangle 17"/>
          <p:cNvSpPr>
            <a:spLocks noChangeArrowheads="1"/>
          </p:cNvSpPr>
          <p:nvPr/>
        </p:nvSpPr>
        <p:spPr bwMode="auto">
          <a:xfrm>
            <a:off x="4627563" y="1941513"/>
            <a:ext cx="36166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8. Assembly worker hourly pay to make chips</a:t>
            </a:r>
            <a:endParaRPr lang="en-US" altLang="en-US" b="1" dirty="0" smtClean="0">
              <a:solidFill>
                <a:prstClr val="black"/>
              </a:solidFill>
              <a:cs typeface="Arial" pitchFamily="34" charset="0"/>
            </a:endParaRPr>
          </a:p>
        </p:txBody>
      </p:sp>
      <p:sp>
        <p:nvSpPr>
          <p:cNvPr id="86" name="Rectangle 18"/>
          <p:cNvSpPr>
            <a:spLocks noChangeArrowheads="1"/>
          </p:cNvSpPr>
          <p:nvPr/>
        </p:nvSpPr>
        <p:spPr bwMode="auto">
          <a:xfrm>
            <a:off x="4727576" y="2581275"/>
            <a:ext cx="584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Direct </a:t>
            </a:r>
            <a:endParaRPr lang="en-US" altLang="en-US" dirty="0" smtClean="0">
              <a:solidFill>
                <a:prstClr val="black"/>
              </a:solidFill>
              <a:cs typeface="Arial" pitchFamily="34" charset="0"/>
            </a:endParaRPr>
          </a:p>
        </p:txBody>
      </p:sp>
      <p:sp>
        <p:nvSpPr>
          <p:cNvPr id="89" name="Rectangle 19"/>
          <p:cNvSpPr>
            <a:spLocks noChangeArrowheads="1"/>
          </p:cNvSpPr>
          <p:nvPr/>
        </p:nvSpPr>
        <p:spPr bwMode="auto">
          <a:xfrm>
            <a:off x="4657726" y="2787650"/>
            <a:ext cx="695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Material</a:t>
            </a:r>
            <a:endParaRPr lang="en-US" altLang="en-US" dirty="0" smtClean="0">
              <a:solidFill>
                <a:prstClr val="black"/>
              </a:solidFill>
              <a:cs typeface="Arial" pitchFamily="34" charset="0"/>
            </a:endParaRPr>
          </a:p>
        </p:txBody>
      </p:sp>
      <p:sp>
        <p:nvSpPr>
          <p:cNvPr id="90" name="Rectangle 20"/>
          <p:cNvSpPr>
            <a:spLocks noChangeArrowheads="1"/>
          </p:cNvSpPr>
          <p:nvPr/>
        </p:nvSpPr>
        <p:spPr bwMode="auto">
          <a:xfrm>
            <a:off x="5464176" y="2581275"/>
            <a:ext cx="584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Direct </a:t>
            </a:r>
            <a:endParaRPr lang="en-US" altLang="en-US" dirty="0" smtClean="0">
              <a:solidFill>
                <a:prstClr val="black"/>
              </a:solidFill>
              <a:cs typeface="Arial" pitchFamily="34" charset="0"/>
            </a:endParaRPr>
          </a:p>
        </p:txBody>
      </p:sp>
      <p:sp>
        <p:nvSpPr>
          <p:cNvPr id="91" name="Rectangle 21"/>
          <p:cNvSpPr>
            <a:spLocks noChangeArrowheads="1"/>
          </p:cNvSpPr>
          <p:nvPr/>
        </p:nvSpPr>
        <p:spPr bwMode="auto">
          <a:xfrm>
            <a:off x="5464176" y="2787650"/>
            <a:ext cx="5349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Labor</a:t>
            </a:r>
            <a:endParaRPr lang="en-US" altLang="en-US" dirty="0" smtClean="0">
              <a:solidFill>
                <a:prstClr val="black"/>
              </a:solidFill>
              <a:cs typeface="Arial" pitchFamily="34" charset="0"/>
            </a:endParaRPr>
          </a:p>
        </p:txBody>
      </p:sp>
      <p:sp>
        <p:nvSpPr>
          <p:cNvPr id="92" name="Rectangle 22"/>
          <p:cNvSpPr>
            <a:spLocks noChangeArrowheads="1"/>
          </p:cNvSpPr>
          <p:nvPr/>
        </p:nvSpPr>
        <p:spPr bwMode="auto">
          <a:xfrm>
            <a:off x="6240463" y="2581275"/>
            <a:ext cx="7159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Factory </a:t>
            </a:r>
            <a:endParaRPr lang="en-US" altLang="en-US" dirty="0" smtClean="0">
              <a:solidFill>
                <a:prstClr val="black"/>
              </a:solidFill>
              <a:cs typeface="Arial" pitchFamily="34" charset="0"/>
            </a:endParaRPr>
          </a:p>
        </p:txBody>
      </p:sp>
      <p:sp>
        <p:nvSpPr>
          <p:cNvPr id="352" name="Rectangle 23"/>
          <p:cNvSpPr>
            <a:spLocks noChangeArrowheads="1"/>
          </p:cNvSpPr>
          <p:nvPr/>
        </p:nvSpPr>
        <p:spPr bwMode="auto">
          <a:xfrm>
            <a:off x="6159501" y="2787650"/>
            <a:ext cx="827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Overhead</a:t>
            </a:r>
            <a:endParaRPr lang="en-US" altLang="en-US" dirty="0" smtClean="0">
              <a:solidFill>
                <a:prstClr val="black"/>
              </a:solidFill>
              <a:cs typeface="Arial" pitchFamily="34" charset="0"/>
            </a:endParaRPr>
          </a:p>
        </p:txBody>
      </p:sp>
      <p:sp>
        <p:nvSpPr>
          <p:cNvPr id="353" name="Rectangle 24"/>
          <p:cNvSpPr>
            <a:spLocks noChangeArrowheads="1"/>
          </p:cNvSpPr>
          <p:nvPr/>
        </p:nvSpPr>
        <p:spPr bwMode="auto">
          <a:xfrm>
            <a:off x="7148513" y="2581275"/>
            <a:ext cx="6254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Period </a:t>
            </a:r>
            <a:endParaRPr lang="en-US" altLang="en-US" dirty="0" smtClean="0">
              <a:solidFill>
                <a:prstClr val="black"/>
              </a:solidFill>
              <a:cs typeface="Arial" pitchFamily="34" charset="0"/>
            </a:endParaRPr>
          </a:p>
        </p:txBody>
      </p:sp>
      <p:sp>
        <p:nvSpPr>
          <p:cNvPr id="354" name="Rectangle 25"/>
          <p:cNvSpPr>
            <a:spLocks noChangeArrowheads="1"/>
          </p:cNvSpPr>
          <p:nvPr/>
        </p:nvSpPr>
        <p:spPr bwMode="auto">
          <a:xfrm>
            <a:off x="7218363" y="2787650"/>
            <a:ext cx="4429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Cost</a:t>
            </a:r>
            <a:endParaRPr lang="en-US" altLang="en-US" dirty="0" smtClean="0">
              <a:solidFill>
                <a:prstClr val="black"/>
              </a:solidFill>
              <a:cs typeface="Arial" pitchFamily="34" charset="0"/>
            </a:endParaRPr>
          </a:p>
        </p:txBody>
      </p:sp>
      <p:sp>
        <p:nvSpPr>
          <p:cNvPr id="355" name="Rectangle 26"/>
          <p:cNvSpPr>
            <a:spLocks noChangeArrowheads="1"/>
          </p:cNvSpPr>
          <p:nvPr/>
        </p:nvSpPr>
        <p:spPr bwMode="auto">
          <a:xfrm>
            <a:off x="665163" y="3024188"/>
            <a:ext cx="31258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1. Plastic board used to mount the chip</a:t>
            </a:r>
            <a:endParaRPr lang="en-US" altLang="en-US" b="1" dirty="0" smtClean="0">
              <a:solidFill>
                <a:prstClr val="black"/>
              </a:solidFill>
              <a:cs typeface="Arial" pitchFamily="34" charset="0"/>
            </a:endParaRPr>
          </a:p>
        </p:txBody>
      </p:sp>
      <p:sp>
        <p:nvSpPr>
          <p:cNvPr id="356" name="Rectangle 27"/>
          <p:cNvSpPr>
            <a:spLocks noChangeArrowheads="1"/>
          </p:cNvSpPr>
          <p:nvPr/>
        </p:nvSpPr>
        <p:spPr bwMode="auto">
          <a:xfrm>
            <a:off x="4910138" y="3024188"/>
            <a:ext cx="19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X</a:t>
            </a:r>
            <a:endParaRPr lang="en-US" altLang="en-US" dirty="0" smtClean="0">
              <a:solidFill>
                <a:prstClr val="black"/>
              </a:solidFill>
              <a:cs typeface="Arial" pitchFamily="34" charset="0"/>
            </a:endParaRPr>
          </a:p>
        </p:txBody>
      </p:sp>
      <p:sp>
        <p:nvSpPr>
          <p:cNvPr id="357" name="Rectangle 28"/>
          <p:cNvSpPr>
            <a:spLocks noChangeArrowheads="1"/>
          </p:cNvSpPr>
          <p:nvPr/>
        </p:nvSpPr>
        <p:spPr bwMode="auto">
          <a:xfrm>
            <a:off x="665163" y="3241675"/>
            <a:ext cx="15840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2. Advertising costs</a:t>
            </a:r>
            <a:endParaRPr lang="en-US" altLang="en-US" b="1" dirty="0" smtClean="0">
              <a:solidFill>
                <a:prstClr val="black"/>
              </a:solidFill>
              <a:cs typeface="Arial" pitchFamily="34" charset="0"/>
            </a:endParaRPr>
          </a:p>
        </p:txBody>
      </p:sp>
      <p:sp>
        <p:nvSpPr>
          <p:cNvPr id="358" name="Rectangle 29"/>
          <p:cNvSpPr>
            <a:spLocks noChangeArrowheads="1"/>
          </p:cNvSpPr>
          <p:nvPr/>
        </p:nvSpPr>
        <p:spPr bwMode="auto">
          <a:xfrm>
            <a:off x="7350126" y="3241675"/>
            <a:ext cx="19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X</a:t>
            </a:r>
            <a:endParaRPr lang="en-US" altLang="en-US" dirty="0" smtClean="0">
              <a:solidFill>
                <a:prstClr val="black"/>
              </a:solidFill>
              <a:cs typeface="Arial" pitchFamily="34" charset="0"/>
            </a:endParaRPr>
          </a:p>
        </p:txBody>
      </p:sp>
      <p:sp>
        <p:nvSpPr>
          <p:cNvPr id="359" name="Rectangle 30"/>
          <p:cNvSpPr>
            <a:spLocks noChangeArrowheads="1"/>
          </p:cNvSpPr>
          <p:nvPr/>
        </p:nvSpPr>
        <p:spPr bwMode="auto">
          <a:xfrm>
            <a:off x="665163" y="3457575"/>
            <a:ext cx="325133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3. Factory maintenance workers’ salaries</a:t>
            </a:r>
            <a:endParaRPr lang="en-US" altLang="en-US" b="1" dirty="0" smtClean="0">
              <a:solidFill>
                <a:prstClr val="black"/>
              </a:solidFill>
              <a:cs typeface="Arial" pitchFamily="34" charset="0"/>
            </a:endParaRPr>
          </a:p>
        </p:txBody>
      </p:sp>
      <p:sp>
        <p:nvSpPr>
          <p:cNvPr id="360" name="Rectangle 31"/>
          <p:cNvSpPr>
            <a:spLocks noChangeArrowheads="1"/>
          </p:cNvSpPr>
          <p:nvPr/>
        </p:nvSpPr>
        <p:spPr bwMode="auto">
          <a:xfrm>
            <a:off x="6483351" y="3457575"/>
            <a:ext cx="19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X</a:t>
            </a:r>
            <a:endParaRPr lang="en-US" altLang="en-US" dirty="0" smtClean="0">
              <a:solidFill>
                <a:prstClr val="black"/>
              </a:solidFill>
              <a:cs typeface="Arial" pitchFamily="34" charset="0"/>
            </a:endParaRPr>
          </a:p>
        </p:txBody>
      </p:sp>
      <p:sp>
        <p:nvSpPr>
          <p:cNvPr id="361" name="Rectangle 32"/>
          <p:cNvSpPr>
            <a:spLocks noChangeArrowheads="1"/>
          </p:cNvSpPr>
          <p:nvPr/>
        </p:nvSpPr>
        <p:spPr bwMode="auto">
          <a:xfrm>
            <a:off x="665163" y="3675063"/>
            <a:ext cx="344325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4. Real estate taxes paid on the sales office</a:t>
            </a:r>
            <a:endParaRPr lang="en-US" altLang="en-US" b="1" dirty="0" smtClean="0">
              <a:solidFill>
                <a:prstClr val="black"/>
              </a:solidFill>
              <a:cs typeface="Arial" pitchFamily="34" charset="0"/>
            </a:endParaRPr>
          </a:p>
        </p:txBody>
      </p:sp>
      <p:sp>
        <p:nvSpPr>
          <p:cNvPr id="363" name="Rectangle 33"/>
          <p:cNvSpPr>
            <a:spLocks noChangeArrowheads="1"/>
          </p:cNvSpPr>
          <p:nvPr/>
        </p:nvSpPr>
        <p:spPr bwMode="auto">
          <a:xfrm>
            <a:off x="7350126" y="3675063"/>
            <a:ext cx="19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X</a:t>
            </a:r>
            <a:endParaRPr lang="en-US" altLang="en-US" dirty="0" smtClean="0">
              <a:solidFill>
                <a:prstClr val="black"/>
              </a:solidFill>
              <a:cs typeface="Arial" pitchFamily="34" charset="0"/>
            </a:endParaRPr>
          </a:p>
        </p:txBody>
      </p:sp>
      <p:sp>
        <p:nvSpPr>
          <p:cNvPr id="364" name="Rectangle 34"/>
          <p:cNvSpPr>
            <a:spLocks noChangeArrowheads="1"/>
          </p:cNvSpPr>
          <p:nvPr/>
        </p:nvSpPr>
        <p:spPr bwMode="auto">
          <a:xfrm>
            <a:off x="665163" y="3890963"/>
            <a:ext cx="308898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5. Real estate taxes paid on the factory</a:t>
            </a:r>
            <a:endParaRPr lang="en-US" altLang="en-US" b="1" dirty="0" smtClean="0">
              <a:solidFill>
                <a:prstClr val="black"/>
              </a:solidFill>
              <a:cs typeface="Arial" pitchFamily="34" charset="0"/>
            </a:endParaRPr>
          </a:p>
        </p:txBody>
      </p:sp>
      <p:sp>
        <p:nvSpPr>
          <p:cNvPr id="365" name="Rectangle 35"/>
          <p:cNvSpPr>
            <a:spLocks noChangeArrowheads="1"/>
          </p:cNvSpPr>
          <p:nvPr/>
        </p:nvSpPr>
        <p:spPr bwMode="auto">
          <a:xfrm>
            <a:off x="6483351" y="3890963"/>
            <a:ext cx="19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X</a:t>
            </a:r>
            <a:endParaRPr lang="en-US" altLang="en-US" dirty="0" smtClean="0">
              <a:solidFill>
                <a:prstClr val="black"/>
              </a:solidFill>
              <a:cs typeface="Arial" pitchFamily="34" charset="0"/>
            </a:endParaRPr>
          </a:p>
        </p:txBody>
      </p:sp>
      <p:sp>
        <p:nvSpPr>
          <p:cNvPr id="366" name="Rectangle 36"/>
          <p:cNvSpPr>
            <a:spLocks noChangeArrowheads="1"/>
          </p:cNvSpPr>
          <p:nvPr/>
        </p:nvSpPr>
        <p:spPr bwMode="auto">
          <a:xfrm>
            <a:off x="665163" y="4106863"/>
            <a:ext cx="222016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6. Factory supervisor salary</a:t>
            </a:r>
            <a:endParaRPr lang="en-US" altLang="en-US" b="1" dirty="0" smtClean="0">
              <a:solidFill>
                <a:prstClr val="black"/>
              </a:solidFill>
              <a:cs typeface="Arial" pitchFamily="34" charset="0"/>
            </a:endParaRPr>
          </a:p>
        </p:txBody>
      </p:sp>
      <p:sp>
        <p:nvSpPr>
          <p:cNvPr id="367" name="Rectangle 37"/>
          <p:cNvSpPr>
            <a:spLocks noChangeArrowheads="1"/>
          </p:cNvSpPr>
          <p:nvPr/>
        </p:nvSpPr>
        <p:spPr bwMode="auto">
          <a:xfrm>
            <a:off x="6483351" y="4106863"/>
            <a:ext cx="19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X</a:t>
            </a:r>
            <a:endParaRPr lang="en-US" altLang="en-US" dirty="0" smtClean="0">
              <a:solidFill>
                <a:prstClr val="black"/>
              </a:solidFill>
              <a:cs typeface="Arial" pitchFamily="34" charset="0"/>
            </a:endParaRPr>
          </a:p>
        </p:txBody>
      </p:sp>
      <p:sp>
        <p:nvSpPr>
          <p:cNvPr id="368" name="Rectangle 38"/>
          <p:cNvSpPr>
            <a:spLocks noChangeArrowheads="1"/>
          </p:cNvSpPr>
          <p:nvPr/>
        </p:nvSpPr>
        <p:spPr bwMode="auto">
          <a:xfrm>
            <a:off x="665163" y="4324350"/>
            <a:ext cx="2947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7. Depreciation on factory equipment</a:t>
            </a:r>
            <a:endParaRPr lang="en-US" altLang="en-US" b="1" dirty="0" smtClean="0">
              <a:solidFill>
                <a:prstClr val="black"/>
              </a:solidFill>
              <a:cs typeface="Arial" pitchFamily="34" charset="0"/>
            </a:endParaRPr>
          </a:p>
        </p:txBody>
      </p:sp>
      <p:sp>
        <p:nvSpPr>
          <p:cNvPr id="369" name="Rectangle 39"/>
          <p:cNvSpPr>
            <a:spLocks noChangeArrowheads="1"/>
          </p:cNvSpPr>
          <p:nvPr/>
        </p:nvSpPr>
        <p:spPr bwMode="auto">
          <a:xfrm>
            <a:off x="6483351" y="4324350"/>
            <a:ext cx="19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X</a:t>
            </a:r>
            <a:endParaRPr lang="en-US" altLang="en-US" dirty="0" smtClean="0">
              <a:solidFill>
                <a:prstClr val="black"/>
              </a:solidFill>
              <a:cs typeface="Arial" pitchFamily="34" charset="0"/>
            </a:endParaRPr>
          </a:p>
        </p:txBody>
      </p:sp>
      <p:sp>
        <p:nvSpPr>
          <p:cNvPr id="370" name="Rectangle 40"/>
          <p:cNvSpPr>
            <a:spLocks noChangeArrowheads="1"/>
          </p:cNvSpPr>
          <p:nvPr/>
        </p:nvSpPr>
        <p:spPr bwMode="auto">
          <a:xfrm>
            <a:off x="665163" y="4540250"/>
            <a:ext cx="36166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8. Assembly worker hourly pay to make chips</a:t>
            </a:r>
            <a:endParaRPr lang="en-US" altLang="en-US" b="1" dirty="0" smtClean="0">
              <a:solidFill>
                <a:prstClr val="black"/>
              </a:solidFill>
              <a:cs typeface="Arial" pitchFamily="34" charset="0"/>
            </a:endParaRPr>
          </a:p>
        </p:txBody>
      </p:sp>
      <p:sp>
        <p:nvSpPr>
          <p:cNvPr id="371" name="Rectangle 41"/>
          <p:cNvSpPr>
            <a:spLocks noChangeArrowheads="1"/>
          </p:cNvSpPr>
          <p:nvPr/>
        </p:nvSpPr>
        <p:spPr bwMode="auto">
          <a:xfrm>
            <a:off x="5645151" y="4540250"/>
            <a:ext cx="19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X</a:t>
            </a:r>
            <a:endParaRPr lang="en-US" altLang="en-US" dirty="0" smtClean="0">
              <a:solidFill>
                <a:prstClr val="black"/>
              </a:solidFill>
              <a:cs typeface="Arial" pitchFamily="34" charset="0"/>
            </a:endParaRPr>
          </a:p>
        </p:txBody>
      </p:sp>
      <p:sp>
        <p:nvSpPr>
          <p:cNvPr id="372" name="Rectangle 42"/>
          <p:cNvSpPr>
            <a:spLocks noChangeArrowheads="1"/>
          </p:cNvSpPr>
          <p:nvPr/>
        </p:nvSpPr>
        <p:spPr bwMode="auto">
          <a:xfrm>
            <a:off x="5241926" y="2365375"/>
            <a:ext cx="1189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Product Costs</a:t>
            </a:r>
            <a:endParaRPr lang="en-US" altLang="en-US" dirty="0" smtClean="0">
              <a:solidFill>
                <a:prstClr val="black"/>
              </a:solidFill>
              <a:cs typeface="Arial" pitchFamily="34" charset="0"/>
            </a:endParaRPr>
          </a:p>
        </p:txBody>
      </p:sp>
      <p:sp>
        <p:nvSpPr>
          <p:cNvPr id="373" name="Rectangle 43"/>
          <p:cNvSpPr>
            <a:spLocks noChangeArrowheads="1"/>
          </p:cNvSpPr>
          <p:nvPr/>
        </p:nvSpPr>
        <p:spPr bwMode="auto">
          <a:xfrm>
            <a:off x="433388" y="2333625"/>
            <a:ext cx="19050" cy="6810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374" name="Rectangle 44"/>
          <p:cNvSpPr>
            <a:spLocks noChangeArrowheads="1"/>
          </p:cNvSpPr>
          <p:nvPr/>
        </p:nvSpPr>
        <p:spPr bwMode="auto">
          <a:xfrm>
            <a:off x="6986588" y="2354263"/>
            <a:ext cx="20638" cy="660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375" name="Rectangle 45"/>
          <p:cNvSpPr>
            <a:spLocks noChangeArrowheads="1"/>
          </p:cNvSpPr>
          <p:nvPr/>
        </p:nvSpPr>
        <p:spPr bwMode="auto">
          <a:xfrm>
            <a:off x="7783513" y="2354263"/>
            <a:ext cx="20638" cy="660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376" name="Rectangle 46"/>
          <p:cNvSpPr>
            <a:spLocks noChangeArrowheads="1"/>
          </p:cNvSpPr>
          <p:nvPr/>
        </p:nvSpPr>
        <p:spPr bwMode="auto">
          <a:xfrm>
            <a:off x="452438" y="2333625"/>
            <a:ext cx="7351713"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377" name="Line 47"/>
          <p:cNvSpPr>
            <a:spLocks noChangeShapeType="1"/>
          </p:cNvSpPr>
          <p:nvPr/>
        </p:nvSpPr>
        <p:spPr bwMode="auto">
          <a:xfrm>
            <a:off x="4586288" y="2560638"/>
            <a:ext cx="24003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378" name="Rectangle 48"/>
          <p:cNvSpPr>
            <a:spLocks noChangeArrowheads="1"/>
          </p:cNvSpPr>
          <p:nvPr/>
        </p:nvSpPr>
        <p:spPr bwMode="auto">
          <a:xfrm>
            <a:off x="4586288" y="2560638"/>
            <a:ext cx="24003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379" name="Rectangle 49"/>
          <p:cNvSpPr>
            <a:spLocks noChangeArrowheads="1"/>
          </p:cNvSpPr>
          <p:nvPr/>
        </p:nvSpPr>
        <p:spPr bwMode="auto">
          <a:xfrm>
            <a:off x="452438" y="2994025"/>
            <a:ext cx="7351713"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380" name="Rectangle 379"/>
          <p:cNvSpPr/>
          <p:nvPr/>
        </p:nvSpPr>
        <p:spPr>
          <a:xfrm>
            <a:off x="914400" y="5029200"/>
            <a:ext cx="3671888"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spcBef>
                <a:spcPts val="0"/>
              </a:spcBef>
              <a:spcAft>
                <a:spcPts val="0"/>
              </a:spcAft>
            </a:pPr>
            <a:r>
              <a:rPr lang="en-US" b="1" u="sng" dirty="0" smtClean="0">
                <a:solidFill>
                  <a:prstClr val="black"/>
                </a:solidFill>
              </a:rPr>
              <a:t>Product Costs</a:t>
            </a:r>
          </a:p>
          <a:p>
            <a:pPr algn="ctr" fontAlgn="auto">
              <a:spcBef>
                <a:spcPts val="0"/>
              </a:spcBef>
              <a:spcAft>
                <a:spcPts val="0"/>
              </a:spcAft>
            </a:pPr>
            <a:r>
              <a:rPr lang="en-US" b="1" dirty="0" smtClean="0">
                <a:solidFill>
                  <a:prstClr val="black"/>
                </a:solidFill>
              </a:rPr>
              <a:t>All Factory Costs</a:t>
            </a:r>
          </a:p>
          <a:p>
            <a:pPr algn="ctr" fontAlgn="auto">
              <a:spcBef>
                <a:spcPts val="0"/>
              </a:spcBef>
              <a:spcAft>
                <a:spcPts val="0"/>
              </a:spcAft>
            </a:pPr>
            <a:r>
              <a:rPr lang="en-US" b="1" dirty="0" smtClean="0">
                <a:solidFill>
                  <a:prstClr val="black"/>
                </a:solidFill>
              </a:rPr>
              <a:t>Assets on Balance Sheet</a:t>
            </a:r>
            <a:endParaRPr lang="en-US" b="1" dirty="0">
              <a:solidFill>
                <a:prstClr val="black"/>
              </a:solidFill>
            </a:endParaRPr>
          </a:p>
        </p:txBody>
      </p:sp>
      <p:sp>
        <p:nvSpPr>
          <p:cNvPr id="96" name="Rectangle 95"/>
          <p:cNvSpPr/>
          <p:nvPr/>
        </p:nvSpPr>
        <p:spPr>
          <a:xfrm>
            <a:off x="4762500" y="5029200"/>
            <a:ext cx="4076700" cy="1143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spcBef>
                <a:spcPts val="0"/>
              </a:spcBef>
              <a:spcAft>
                <a:spcPts val="0"/>
              </a:spcAft>
            </a:pPr>
            <a:r>
              <a:rPr lang="en-US" b="1" u="sng" dirty="0" smtClean="0">
                <a:solidFill>
                  <a:prstClr val="black"/>
                </a:solidFill>
              </a:rPr>
              <a:t>Period Costs</a:t>
            </a:r>
          </a:p>
          <a:p>
            <a:pPr algn="ctr" fontAlgn="auto">
              <a:spcBef>
                <a:spcPts val="0"/>
              </a:spcBef>
              <a:spcAft>
                <a:spcPts val="0"/>
              </a:spcAft>
            </a:pPr>
            <a:r>
              <a:rPr lang="en-US" b="1" dirty="0" smtClean="0">
                <a:solidFill>
                  <a:prstClr val="black"/>
                </a:solidFill>
              </a:rPr>
              <a:t>Non-Factory Costs</a:t>
            </a:r>
          </a:p>
          <a:p>
            <a:pPr algn="ctr" fontAlgn="auto">
              <a:spcBef>
                <a:spcPts val="0"/>
              </a:spcBef>
              <a:spcAft>
                <a:spcPts val="0"/>
              </a:spcAft>
            </a:pPr>
            <a:r>
              <a:rPr lang="en-US" b="1" dirty="0" smtClean="0">
                <a:solidFill>
                  <a:prstClr val="black"/>
                </a:solidFill>
              </a:rPr>
              <a:t>Expensed on Income Statement as Selling, General and Administrative</a:t>
            </a:r>
            <a:endParaRPr lang="en-US" b="1" dirty="0">
              <a:solidFill>
                <a:prstClr val="black"/>
              </a:solidFill>
            </a:endParaRPr>
          </a:p>
        </p:txBody>
      </p:sp>
      <p:sp>
        <p:nvSpPr>
          <p:cNvPr id="50"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prstClr val="white"/>
                </a:solidFill>
                <a:latin typeface="Times New Roman" pitchFamily="18" charset="0"/>
                <a:cs typeface="Arial" pitchFamily="34" charset="0"/>
              </a:rPr>
              <a:t>C2/C </a:t>
            </a:r>
            <a:r>
              <a:rPr lang="en-US" sz="1400" dirty="0">
                <a:solidFill>
                  <a:prstClr val="white"/>
                </a:solidFill>
                <a:latin typeface="Times New Roman" pitchFamily="18" charset="0"/>
                <a:cs typeface="Arial" pitchFamily="34" charset="0"/>
              </a:rPr>
              <a:t>3</a:t>
            </a:r>
          </a:p>
        </p:txBody>
      </p:sp>
      <p:sp>
        <p:nvSpPr>
          <p:cNvPr id="51" name="Slide Number Placeholder 50"/>
          <p:cNvSpPr>
            <a:spLocks noGrp="1"/>
          </p:cNvSpPr>
          <p:nvPr>
            <p:ph type="sldNum" sz="quarter" idx="12"/>
          </p:nvPr>
        </p:nvSpPr>
        <p:spPr/>
        <p:txBody>
          <a:bodyPr/>
          <a:lstStyle/>
          <a:p>
            <a:fld id="{A2F34CF3-0044-4E21-BEB6-D1264E26E98D}"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165269479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fade">
                                      <p:cBhvr>
                                        <p:cTn id="7" dur="500"/>
                                        <p:tgtEl>
                                          <p:spTgt spid="3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500"/>
                                        <p:tgtEl>
                                          <p:spTgt spid="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6"/>
                                        </p:tgtEl>
                                        <p:attrNameLst>
                                          <p:attrName>style.visibility</p:attrName>
                                        </p:attrNameLst>
                                      </p:cBhvr>
                                      <p:to>
                                        <p:strVal val="visible"/>
                                      </p:to>
                                    </p:set>
                                    <p:animEffect transition="in" filter="fade">
                                      <p:cBhvr>
                                        <p:cTn id="17" dur="500"/>
                                        <p:tgtEl>
                                          <p:spTgt spid="3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8"/>
                                        </p:tgtEl>
                                        <p:attrNameLst>
                                          <p:attrName>style.visibility</p:attrName>
                                        </p:attrNameLst>
                                      </p:cBhvr>
                                      <p:to>
                                        <p:strVal val="visible"/>
                                      </p:to>
                                    </p:set>
                                    <p:animEffect transition="in" filter="fade">
                                      <p:cBhvr>
                                        <p:cTn id="22" dur="500"/>
                                        <p:tgtEl>
                                          <p:spTgt spid="35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0"/>
                                        </p:tgtEl>
                                        <p:attrNameLst>
                                          <p:attrName>style.visibility</p:attrName>
                                        </p:attrNameLst>
                                      </p:cBhvr>
                                      <p:to>
                                        <p:strVal val="visible"/>
                                      </p:to>
                                    </p:set>
                                    <p:animEffect transition="in" filter="fade">
                                      <p:cBhvr>
                                        <p:cTn id="27" dur="500"/>
                                        <p:tgtEl>
                                          <p:spTgt spid="36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3"/>
                                        </p:tgtEl>
                                        <p:attrNameLst>
                                          <p:attrName>style.visibility</p:attrName>
                                        </p:attrNameLst>
                                      </p:cBhvr>
                                      <p:to>
                                        <p:strVal val="visible"/>
                                      </p:to>
                                    </p:set>
                                    <p:animEffect transition="in" filter="fade">
                                      <p:cBhvr>
                                        <p:cTn id="32" dur="500"/>
                                        <p:tgtEl>
                                          <p:spTgt spid="36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5"/>
                                        </p:tgtEl>
                                        <p:attrNameLst>
                                          <p:attrName>style.visibility</p:attrName>
                                        </p:attrNameLst>
                                      </p:cBhvr>
                                      <p:to>
                                        <p:strVal val="visible"/>
                                      </p:to>
                                    </p:set>
                                    <p:animEffect transition="in" filter="fade">
                                      <p:cBhvr>
                                        <p:cTn id="37" dur="500"/>
                                        <p:tgtEl>
                                          <p:spTgt spid="36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67"/>
                                        </p:tgtEl>
                                        <p:attrNameLst>
                                          <p:attrName>style.visibility</p:attrName>
                                        </p:attrNameLst>
                                      </p:cBhvr>
                                      <p:to>
                                        <p:strVal val="visible"/>
                                      </p:to>
                                    </p:set>
                                    <p:animEffect transition="in" filter="fade">
                                      <p:cBhvr>
                                        <p:cTn id="42" dur="500"/>
                                        <p:tgtEl>
                                          <p:spTgt spid="36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69"/>
                                        </p:tgtEl>
                                        <p:attrNameLst>
                                          <p:attrName>style.visibility</p:attrName>
                                        </p:attrNameLst>
                                      </p:cBhvr>
                                      <p:to>
                                        <p:strVal val="visible"/>
                                      </p:to>
                                    </p:set>
                                    <p:animEffect transition="in" filter="fade">
                                      <p:cBhvr>
                                        <p:cTn id="47" dur="500"/>
                                        <p:tgtEl>
                                          <p:spTgt spid="36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71"/>
                                        </p:tgtEl>
                                        <p:attrNameLst>
                                          <p:attrName>style.visibility</p:attrName>
                                        </p:attrNameLst>
                                      </p:cBhvr>
                                      <p:to>
                                        <p:strVal val="visible"/>
                                      </p:to>
                                    </p:set>
                                    <p:animEffect transition="in" filter="fade">
                                      <p:cBhvr>
                                        <p:cTn id="52" dur="500"/>
                                        <p:tgtEl>
                                          <p:spTgt spid="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 grpId="0"/>
      <p:bldP spid="358" grpId="0"/>
      <p:bldP spid="360" grpId="0"/>
      <p:bldP spid="363" grpId="0"/>
      <p:bldP spid="365" grpId="0"/>
      <p:bldP spid="367" grpId="0"/>
      <p:bldP spid="369" grpId="0"/>
      <p:bldP spid="371" grpId="0"/>
      <p:bldP spid="380" grpId="0" animBg="1"/>
      <p:bldP spid="9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1905000"/>
          </a:xfrm>
        </p:spPr>
        <p:txBody>
          <a:bodyPr>
            <a:normAutofit/>
          </a:bodyPr>
          <a:lstStyle/>
          <a:p>
            <a:pPr eaLnBrk="1" fontAlgn="auto" hangingPunct="1">
              <a:spcBef>
                <a:spcPct val="20000"/>
              </a:spcBef>
              <a:spcAft>
                <a:spcPts val="0"/>
              </a:spcAft>
              <a:defRPr/>
            </a:pPr>
            <a:r>
              <a:rPr lang="en-US" b="1" u="sng" dirty="0" smtClean="0">
                <a:solidFill>
                  <a:srgbClr val="FF0000"/>
                </a:solidFill>
                <a:effectLst>
                  <a:outerShdw blurRad="38100" dist="38100" dir="2700000" algn="tl">
                    <a:srgbClr val="000000">
                      <a:alpha val="43137"/>
                    </a:srgbClr>
                  </a:outerShdw>
                </a:effectLst>
                <a:latin typeface="Algerian" pitchFamily="82" charset="0"/>
                <a:cs typeface="Aharoni" pitchFamily="2" charset="-79"/>
              </a:rPr>
              <a:t>Welcome Back</a:t>
            </a:r>
            <a:endParaRPr lang="en-US" b="1" u="sng" dirty="0">
              <a:solidFill>
                <a:srgbClr val="FF0000"/>
              </a:solidFill>
              <a:effectLst>
                <a:outerShdw blurRad="38100" dist="38100" dir="2700000" algn="tl">
                  <a:srgbClr val="000000">
                    <a:alpha val="43137"/>
                  </a:srgbClr>
                </a:outerShdw>
              </a:effectLst>
              <a:latin typeface="Goudy Stout" pitchFamily="18" charset="0"/>
              <a:ea typeface="+mn-ea"/>
              <a:cs typeface="Aharoni" pitchFamily="2" charset="-79"/>
            </a:endParaRPr>
          </a:p>
        </p:txBody>
      </p:sp>
      <p:sp>
        <p:nvSpPr>
          <p:cNvPr id="3" name="Subtitle 2"/>
          <p:cNvSpPr>
            <a:spLocks noGrp="1"/>
          </p:cNvSpPr>
          <p:nvPr>
            <p:ph type="subTitle" idx="1"/>
          </p:nvPr>
        </p:nvSpPr>
        <p:spPr>
          <a:xfrm>
            <a:off x="0" y="2590800"/>
            <a:ext cx="9144000" cy="3276600"/>
          </a:xfrm>
        </p:spPr>
        <p:txBody>
          <a:bodyPr rtlCol="0"/>
          <a:lstStyle/>
          <a:p>
            <a:pPr eaLnBrk="1" fontAlgn="auto" hangingPunct="1">
              <a:spcAft>
                <a:spcPts val="0"/>
              </a:spcAft>
              <a:defRPr/>
            </a:pPr>
            <a:r>
              <a:rPr lang="en-US" sz="7200" b="1" u="sng" dirty="0" smtClean="0">
                <a:solidFill>
                  <a:schemeClr val="tx1"/>
                </a:solidFill>
                <a:effectLst>
                  <a:outerShdw blurRad="38100" dist="38100" dir="2700000" algn="tl">
                    <a:srgbClr val="000000">
                      <a:alpha val="43137"/>
                    </a:srgbClr>
                  </a:outerShdw>
                </a:effectLst>
                <a:latin typeface="Algerian" pitchFamily="82" charset="0"/>
                <a:ea typeface="Adobe Heiti Std R" pitchFamily="34" charset="-128"/>
                <a:cs typeface="Aharoni" pitchFamily="2" charset="-79"/>
              </a:rPr>
              <a:t>Time for Any Question</a:t>
            </a:r>
            <a:r>
              <a:rPr lang="en-US" sz="7200" b="1" u="sng" dirty="0" smtClean="0">
                <a:solidFill>
                  <a:schemeClr val="tx1"/>
                </a:solidFill>
                <a:effectLst>
                  <a:outerShdw blurRad="38100" dist="38100" dir="2700000" algn="tl">
                    <a:srgbClr val="000000">
                      <a:alpha val="43137"/>
                    </a:srgbClr>
                  </a:outerShdw>
                </a:effectLst>
                <a:latin typeface="Adobe Heiti Std R" pitchFamily="34" charset="-128"/>
                <a:ea typeface="Adobe Heiti Std R" pitchFamily="34" charset="-128"/>
                <a:cs typeface="Aharoni" pitchFamily="2" charset="-79"/>
              </a:rPr>
              <a:t> </a:t>
            </a:r>
            <a:endParaRPr lang="en-US" sz="7200" b="1" u="sng" dirty="0">
              <a:solidFill>
                <a:schemeClr val="tx1"/>
              </a:solidFill>
              <a:effectLst>
                <a:outerShdw blurRad="38100" dist="38100" dir="2700000" algn="tl">
                  <a:srgbClr val="000000">
                    <a:alpha val="43137"/>
                  </a:srgbClr>
                </a:outerShdw>
              </a:effectLst>
              <a:latin typeface="Adobe Heiti Std R" pitchFamily="34" charset="-128"/>
              <a:ea typeface="Adobe Heiti Std R" pitchFamily="34" charset="-128"/>
              <a:cs typeface="Aharoni" pitchFamily="2" charset="-79"/>
            </a:endParaRPr>
          </a:p>
        </p:txBody>
      </p:sp>
      <p:sp>
        <p:nvSpPr>
          <p:cNvPr id="2970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b="1" u="sng">
                <a:solidFill>
                  <a:schemeClr val="tx1"/>
                </a:solidFill>
                <a:latin typeface="Arial" pitchFamily="34" charset="0"/>
                <a:ea typeface="MS PGothic" pitchFamily="34" charset="-128"/>
              </a:defRPr>
            </a:lvl1pPr>
            <a:lvl2pPr marL="742950" indent="-285750">
              <a:defRPr sz="2400" b="1" u="sng">
                <a:solidFill>
                  <a:schemeClr val="tx1"/>
                </a:solidFill>
                <a:latin typeface="Arial" pitchFamily="34" charset="0"/>
                <a:ea typeface="MS PGothic" pitchFamily="34" charset="-128"/>
              </a:defRPr>
            </a:lvl2pPr>
            <a:lvl3pPr marL="1143000" indent="-228600">
              <a:defRPr sz="2400" b="1" u="sng">
                <a:solidFill>
                  <a:schemeClr val="tx1"/>
                </a:solidFill>
                <a:latin typeface="Arial" pitchFamily="34" charset="0"/>
                <a:ea typeface="MS PGothic" pitchFamily="34" charset="-128"/>
              </a:defRPr>
            </a:lvl3pPr>
            <a:lvl4pPr marL="1600200" indent="-228600">
              <a:defRPr sz="2400" b="1" u="sng">
                <a:solidFill>
                  <a:schemeClr val="tx1"/>
                </a:solidFill>
                <a:latin typeface="Arial" pitchFamily="34" charset="0"/>
                <a:ea typeface="MS PGothic" pitchFamily="34" charset="-128"/>
              </a:defRPr>
            </a:lvl4pPr>
            <a:lvl5pPr marL="2057400" indent="-228600">
              <a:defRPr sz="2400" b="1" u="sng">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u="sng">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u="sng">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u="sng">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u="sng">
                <a:solidFill>
                  <a:schemeClr val="tx1"/>
                </a:solidFill>
                <a:latin typeface="Arial" pitchFamily="34" charset="0"/>
                <a:ea typeface="MS PGothic" pitchFamily="34" charset="-128"/>
              </a:defRPr>
            </a:lvl9pPr>
          </a:lstStyle>
          <a:p>
            <a:r>
              <a:rPr lang="en-US" altLang="en-US" sz="1200" smtClean="0">
                <a:solidFill>
                  <a:srgbClr val="898989"/>
                </a:solidFill>
              </a:rPr>
              <a:t>Atef Abuelaish</a:t>
            </a:r>
          </a:p>
        </p:txBody>
      </p:sp>
      <p:sp>
        <p:nvSpPr>
          <p:cNvPr id="2970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u="sng">
                <a:solidFill>
                  <a:schemeClr val="tx1"/>
                </a:solidFill>
                <a:latin typeface="Arial" pitchFamily="34" charset="0"/>
                <a:ea typeface="MS PGothic" pitchFamily="34" charset="-128"/>
              </a:defRPr>
            </a:lvl1pPr>
            <a:lvl2pPr marL="742950" indent="-285750">
              <a:defRPr sz="2400" b="1" u="sng">
                <a:solidFill>
                  <a:schemeClr val="tx1"/>
                </a:solidFill>
                <a:latin typeface="Arial" pitchFamily="34" charset="0"/>
                <a:ea typeface="MS PGothic" pitchFamily="34" charset="-128"/>
              </a:defRPr>
            </a:lvl2pPr>
            <a:lvl3pPr marL="1143000" indent="-228600">
              <a:defRPr sz="2400" b="1" u="sng">
                <a:solidFill>
                  <a:schemeClr val="tx1"/>
                </a:solidFill>
                <a:latin typeface="Arial" pitchFamily="34" charset="0"/>
                <a:ea typeface="MS PGothic" pitchFamily="34" charset="-128"/>
              </a:defRPr>
            </a:lvl3pPr>
            <a:lvl4pPr marL="1600200" indent="-228600">
              <a:defRPr sz="2400" b="1" u="sng">
                <a:solidFill>
                  <a:schemeClr val="tx1"/>
                </a:solidFill>
                <a:latin typeface="Arial" pitchFamily="34" charset="0"/>
                <a:ea typeface="MS PGothic" pitchFamily="34" charset="-128"/>
              </a:defRPr>
            </a:lvl4pPr>
            <a:lvl5pPr marL="2057400" indent="-228600">
              <a:defRPr sz="2400" b="1" u="sng">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u="sng">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u="sng">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u="sng">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u="sng">
                <a:solidFill>
                  <a:schemeClr val="tx1"/>
                </a:solidFill>
                <a:latin typeface="Arial" pitchFamily="34" charset="0"/>
                <a:ea typeface="MS PGothic" pitchFamily="34" charset="-128"/>
              </a:defRPr>
            </a:lvl9pPr>
          </a:lstStyle>
          <a:p>
            <a:fld id="{21655E42-6F16-491C-9169-6D17DF226A2E}" type="slidenum">
              <a:rPr lang="en-US" altLang="en-US" sz="1200" smtClean="0">
                <a:solidFill>
                  <a:srgbClr val="898989"/>
                </a:solidFill>
              </a:rPr>
              <a:pPr/>
              <a:t>2</a:t>
            </a:fld>
            <a:endParaRPr lang="en-US" altLang="en-US" sz="1200" smtClean="0">
              <a:solidFill>
                <a:srgbClr val="898989"/>
              </a:solidFill>
            </a:endParaRPr>
          </a:p>
        </p:txBody>
      </p:sp>
    </p:spTree>
    <p:extLst>
      <p:ext uri="{BB962C8B-B14F-4D97-AF65-F5344CB8AC3E}">
        <p14:creationId xmlns:p14="http://schemas.microsoft.com/office/powerpoint/2010/main" val="2408414649"/>
      </p:ext>
    </p:extLst>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533400"/>
            <a:ext cx="8229600" cy="1143000"/>
          </a:xfrm>
        </p:spPr>
        <p:txBody>
          <a:bodyPr/>
          <a:lstStyle/>
          <a:p>
            <a:r>
              <a:rPr lang="en-US" altLang="en-US" sz="4400" b="1" dirty="0" smtClean="0">
                <a:solidFill>
                  <a:schemeClr val="tx1"/>
                </a:solidFill>
              </a:rPr>
              <a:t>Manufacturer’s Costs</a:t>
            </a:r>
          </a:p>
        </p:txBody>
      </p:sp>
      <p:sp>
        <p:nvSpPr>
          <p:cNvPr id="6" name="Slide Number Placeholder 5"/>
          <p:cNvSpPr>
            <a:spLocks noGrp="1"/>
          </p:cNvSpPr>
          <p:nvPr>
            <p:ph type="sldNum" sz="quarter" idx="12"/>
          </p:nvPr>
        </p:nvSpPr>
        <p:spPr/>
        <p:txBody>
          <a:bodyPr/>
          <a:lstStyle/>
          <a:p>
            <a:pPr>
              <a:defRPr/>
            </a:pPr>
            <a:fld id="{2F856502-6931-4BB7-9E44-21AF6382F1C3}" type="slidenum">
              <a:rPr lang="en-US" smtClean="0">
                <a:solidFill>
                  <a:prstClr val="black">
                    <a:tint val="75000"/>
                  </a:prstClr>
                </a:solidFill>
              </a:rPr>
              <a:pPr>
                <a:defRPr/>
              </a:pPr>
              <a:t>20</a:t>
            </a:fld>
            <a:endParaRPr lang="en-US" dirty="0">
              <a:solidFill>
                <a:prstClr val="black">
                  <a:tint val="75000"/>
                </a:prstClr>
              </a:solidFill>
            </a:endParaRPr>
          </a:p>
        </p:txBody>
      </p:sp>
      <p:pic>
        <p:nvPicPr>
          <p:cNvPr id="1843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905000"/>
            <a:ext cx="8664575"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cs typeface="Arial" pitchFamily="34" charset="0"/>
              </a:rPr>
              <a:t>C 3</a:t>
            </a:r>
          </a:p>
        </p:txBody>
      </p:sp>
    </p:spTree>
    <p:extLst>
      <p:ext uri="{BB962C8B-B14F-4D97-AF65-F5344CB8AC3E}">
        <p14:creationId xmlns:p14="http://schemas.microsoft.com/office/powerpoint/2010/main" val="2132500097"/>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AutoShape 7"/>
          <p:cNvSpPr>
            <a:spLocks noChangeArrowheads="1"/>
          </p:cNvSpPr>
          <p:nvPr/>
        </p:nvSpPr>
        <p:spPr bwMode="auto">
          <a:xfrm>
            <a:off x="2971800" y="4038600"/>
            <a:ext cx="3251200" cy="1574800"/>
          </a:xfrm>
          <a:prstGeom prst="roundRect">
            <a:avLst>
              <a:gd name="adj" fmla="val 12495"/>
            </a:avLst>
          </a:prstGeom>
          <a:solidFill>
            <a:schemeClr val="bg1"/>
          </a:solidFill>
          <a:ln w="25400">
            <a:solidFill>
              <a:srgbClr val="FF3300"/>
            </a:solidFill>
            <a:round/>
            <a:headEnd/>
            <a:tailEnd/>
          </a:ln>
        </p:spPr>
        <p:txBody>
          <a:bodyPr wrap="none" lIns="90488" tIns="44450" rIns="90488" bIns="4445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u="sng" dirty="0">
                <a:solidFill>
                  <a:prstClr val="black"/>
                </a:solidFill>
                <a:latin typeface="Arial" pitchFamily="34" charset="0"/>
                <a:cs typeface="Arial" pitchFamily="34" charset="0"/>
              </a:rPr>
              <a:t>Example:</a:t>
            </a:r>
            <a:endParaRPr lang="en-US" altLang="en-US" sz="2400" b="1" dirty="0">
              <a:solidFill>
                <a:prstClr val="black"/>
              </a:solidFill>
              <a:latin typeface="Arial" pitchFamily="34" charset="0"/>
              <a:cs typeface="Arial" pitchFamily="34" charset="0"/>
            </a:endParaRPr>
          </a:p>
          <a:p>
            <a:pPr algn="ctr" eaLnBrk="1" hangingPunct="1">
              <a:spcBef>
                <a:spcPct val="0"/>
              </a:spcBef>
              <a:buFontTx/>
              <a:buNone/>
            </a:pPr>
            <a:r>
              <a:rPr lang="en-US" altLang="en-US" sz="2400" b="1" dirty="0">
                <a:solidFill>
                  <a:prstClr val="black"/>
                </a:solidFill>
                <a:latin typeface="Arial" pitchFamily="34" charset="0"/>
                <a:cs typeface="Arial" pitchFamily="34" charset="0"/>
              </a:rPr>
              <a:t>Steel used in the</a:t>
            </a:r>
            <a:br>
              <a:rPr lang="en-US" altLang="en-US" sz="2400" b="1" dirty="0">
                <a:solidFill>
                  <a:prstClr val="black"/>
                </a:solidFill>
                <a:latin typeface="Arial" pitchFamily="34" charset="0"/>
                <a:cs typeface="Arial" pitchFamily="34" charset="0"/>
              </a:rPr>
            </a:br>
            <a:r>
              <a:rPr lang="en-US" altLang="en-US" sz="2400" b="1" dirty="0">
                <a:solidFill>
                  <a:prstClr val="black"/>
                </a:solidFill>
                <a:latin typeface="Arial" pitchFamily="34" charset="0"/>
                <a:cs typeface="Arial" pitchFamily="34" charset="0"/>
              </a:rPr>
              <a:t>frame of a</a:t>
            </a:r>
            <a:br>
              <a:rPr lang="en-US" altLang="en-US" sz="2400" b="1" dirty="0">
                <a:solidFill>
                  <a:prstClr val="black"/>
                </a:solidFill>
                <a:latin typeface="Arial" pitchFamily="34" charset="0"/>
                <a:cs typeface="Arial" pitchFamily="34" charset="0"/>
              </a:rPr>
            </a:br>
            <a:r>
              <a:rPr lang="en-US" altLang="en-US" sz="2400" b="1" dirty="0">
                <a:solidFill>
                  <a:prstClr val="black"/>
                </a:solidFill>
                <a:latin typeface="Arial" pitchFamily="34" charset="0"/>
                <a:cs typeface="Arial" pitchFamily="34" charset="0"/>
              </a:rPr>
              <a:t>mountain bike.</a:t>
            </a:r>
          </a:p>
        </p:txBody>
      </p:sp>
      <p:sp>
        <p:nvSpPr>
          <p:cNvPr id="19459" name="Rectangle 10"/>
          <p:cNvSpPr>
            <a:spLocks noGrp="1" noChangeArrowheads="1"/>
          </p:cNvSpPr>
          <p:nvPr>
            <p:ph type="title"/>
          </p:nvPr>
        </p:nvSpPr>
        <p:spPr>
          <a:xfrm>
            <a:off x="457200" y="685800"/>
            <a:ext cx="8229600" cy="914400"/>
          </a:xfrm>
        </p:spPr>
        <p:txBody>
          <a:bodyPr lIns="90488" tIns="44450" rIns="90488" bIns="44450"/>
          <a:lstStyle/>
          <a:p>
            <a:r>
              <a:rPr lang="en-US" altLang="en-US" sz="4400" b="1" dirty="0" smtClean="0">
                <a:solidFill>
                  <a:schemeClr val="tx1"/>
                </a:solidFill>
              </a:rPr>
              <a:t>Direct Materials</a:t>
            </a:r>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solidFill>
                  <a:prstClr val="black">
                    <a:tint val="75000"/>
                  </a:prstClr>
                </a:solidFill>
              </a:rPr>
              <a:pPr>
                <a:defRPr/>
              </a:pPr>
              <a:t>21</a:t>
            </a:fld>
            <a:endParaRPr lang="en-US" dirty="0">
              <a:solidFill>
                <a:prstClr val="black">
                  <a:tint val="75000"/>
                </a:prstClr>
              </a:solidFill>
            </a:endParaRPr>
          </a:p>
        </p:txBody>
      </p:sp>
      <p:sp>
        <p:nvSpPr>
          <p:cNvPr id="11" name="Rectangle 10"/>
          <p:cNvSpPr/>
          <p:nvPr/>
        </p:nvSpPr>
        <p:spPr>
          <a:xfrm>
            <a:off x="571500" y="1828800"/>
            <a:ext cx="8267700" cy="1816100"/>
          </a:xfrm>
          <a:prstGeom prst="rect">
            <a:avLst/>
          </a:prstGeom>
          <a:solidFill>
            <a:schemeClr val="bg1">
              <a:lumMod val="85000"/>
            </a:schemeClr>
          </a:solidFill>
          <a:ln>
            <a:solidFill>
              <a:srgbClr val="002060"/>
            </a:solidFill>
          </a:ln>
        </p:spPr>
        <p:txBody>
          <a:bodyPr wrap="square">
            <a:spAutoFit/>
          </a:bodyPr>
          <a:lstStyle/>
          <a:p>
            <a:pPr algn="ctr">
              <a:defRPr/>
            </a:pPr>
            <a:r>
              <a:rPr lang="en-US" sz="2800" b="1" dirty="0">
                <a:solidFill>
                  <a:srgbClr val="002060"/>
                </a:solidFill>
                <a:latin typeface="Arial" pitchFamily="34" charset="0"/>
                <a:cs typeface="Arial" pitchFamily="34" charset="0"/>
              </a:rPr>
              <a:t>Direct material costs are the expenditures for direct materials that are separately and readily </a:t>
            </a:r>
            <a:r>
              <a:rPr lang="en-US" sz="2800" b="1" dirty="0">
                <a:solidFill>
                  <a:srgbClr val="FF0000"/>
                </a:solidFill>
                <a:latin typeface="Arial" pitchFamily="34" charset="0"/>
                <a:cs typeface="Arial" pitchFamily="34" charset="0"/>
              </a:rPr>
              <a:t>traced</a:t>
            </a:r>
            <a:r>
              <a:rPr lang="en-US" sz="2800" b="1" dirty="0">
                <a:solidFill>
                  <a:srgbClr val="002060"/>
                </a:solidFill>
                <a:latin typeface="Arial" pitchFamily="34" charset="0"/>
                <a:cs typeface="Arial" pitchFamily="34" charset="0"/>
              </a:rPr>
              <a:t> through the manufacturing process to finished goods.</a:t>
            </a:r>
          </a:p>
        </p:txBody>
      </p:sp>
      <p:sp>
        <p:nvSpPr>
          <p:cNvPr id="9"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cs typeface="Arial" pitchFamily="34" charset="0"/>
              </a:rPr>
              <a:t>C 3</a:t>
            </a:r>
          </a:p>
        </p:txBody>
      </p:sp>
    </p:spTree>
    <p:extLst>
      <p:ext uri="{BB962C8B-B14F-4D97-AF65-F5344CB8AC3E}">
        <p14:creationId xmlns:p14="http://schemas.microsoft.com/office/powerpoint/2010/main" val="2611505608"/>
      </p:ext>
    </p:extLst>
  </p:cSld>
  <p:clrMapOvr>
    <a:masterClrMapping/>
  </p:clrMapOvr>
  <p:transition spd="med">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AutoShape 5"/>
          <p:cNvSpPr>
            <a:spLocks noChangeArrowheads="1"/>
          </p:cNvSpPr>
          <p:nvPr/>
        </p:nvSpPr>
        <p:spPr bwMode="auto">
          <a:xfrm>
            <a:off x="2755900" y="4265202"/>
            <a:ext cx="3632200" cy="1727200"/>
          </a:xfrm>
          <a:prstGeom prst="roundRect">
            <a:avLst>
              <a:gd name="adj" fmla="val 12495"/>
            </a:avLst>
          </a:prstGeom>
          <a:solidFill>
            <a:srgbClr val="FFFFCC"/>
          </a:solidFill>
          <a:ln w="25400">
            <a:solidFill>
              <a:srgbClr val="FF3300"/>
            </a:solidFill>
            <a:round/>
            <a:headEnd/>
            <a:tailEnd/>
          </a:ln>
        </p:spPr>
        <p:txBody>
          <a:bodyPr wrap="none" lIns="90488" tIns="44450" rIns="90488" bIns="4445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u="sng" dirty="0">
                <a:solidFill>
                  <a:prstClr val="black"/>
                </a:solidFill>
                <a:latin typeface="Arial" pitchFamily="34" charset="0"/>
                <a:cs typeface="Arial" pitchFamily="34" charset="0"/>
              </a:rPr>
              <a:t>Example:</a:t>
            </a:r>
          </a:p>
          <a:p>
            <a:pPr algn="ctr" eaLnBrk="1" hangingPunct="1">
              <a:spcBef>
                <a:spcPct val="0"/>
              </a:spcBef>
              <a:buFontTx/>
              <a:buNone/>
            </a:pPr>
            <a:r>
              <a:rPr lang="en-US" altLang="en-US" sz="2400" b="1" dirty="0">
                <a:solidFill>
                  <a:prstClr val="black"/>
                </a:solidFill>
                <a:latin typeface="Arial" pitchFamily="34" charset="0"/>
                <a:cs typeface="Arial" pitchFamily="34" charset="0"/>
              </a:rPr>
              <a:t>Wages paid to a</a:t>
            </a:r>
            <a:br>
              <a:rPr lang="en-US" altLang="en-US" sz="2400" b="1" dirty="0">
                <a:solidFill>
                  <a:prstClr val="black"/>
                </a:solidFill>
                <a:latin typeface="Arial" pitchFamily="34" charset="0"/>
                <a:cs typeface="Arial" pitchFamily="34" charset="0"/>
              </a:rPr>
            </a:br>
            <a:r>
              <a:rPr lang="en-US" altLang="en-US" sz="2400" b="1" dirty="0">
                <a:solidFill>
                  <a:prstClr val="black"/>
                </a:solidFill>
                <a:latin typeface="Arial" pitchFamily="34" charset="0"/>
                <a:cs typeface="Arial" pitchFamily="34" charset="0"/>
              </a:rPr>
              <a:t>mountain bike </a:t>
            </a:r>
            <a:br>
              <a:rPr lang="en-US" altLang="en-US" sz="2400" b="1" dirty="0">
                <a:solidFill>
                  <a:prstClr val="black"/>
                </a:solidFill>
                <a:latin typeface="Arial" pitchFamily="34" charset="0"/>
                <a:cs typeface="Arial" pitchFamily="34" charset="0"/>
              </a:rPr>
            </a:br>
            <a:r>
              <a:rPr lang="en-US" altLang="en-US" sz="2400" b="1" dirty="0">
                <a:solidFill>
                  <a:prstClr val="black"/>
                </a:solidFill>
                <a:latin typeface="Arial" pitchFamily="34" charset="0"/>
                <a:cs typeface="Arial" pitchFamily="34" charset="0"/>
              </a:rPr>
              <a:t>assembly worker.</a:t>
            </a:r>
          </a:p>
        </p:txBody>
      </p:sp>
      <p:sp>
        <p:nvSpPr>
          <p:cNvPr id="20485" name="Rectangle 8"/>
          <p:cNvSpPr>
            <a:spLocks noGrp="1" noChangeArrowheads="1"/>
          </p:cNvSpPr>
          <p:nvPr>
            <p:ph type="title"/>
          </p:nvPr>
        </p:nvSpPr>
        <p:spPr>
          <a:xfrm>
            <a:off x="457200" y="838200"/>
            <a:ext cx="8229600" cy="762000"/>
          </a:xfrm>
        </p:spPr>
        <p:txBody>
          <a:bodyPr lIns="90488" tIns="44450" rIns="90488" bIns="44450"/>
          <a:lstStyle/>
          <a:p>
            <a:r>
              <a:rPr lang="en-US" altLang="en-US" sz="4400" b="1" dirty="0" smtClean="0">
                <a:solidFill>
                  <a:schemeClr val="tx1"/>
                </a:solidFill>
              </a:rPr>
              <a:t>Direct Labor</a:t>
            </a:r>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solidFill>
                  <a:prstClr val="black">
                    <a:tint val="75000"/>
                  </a:prstClr>
                </a:solidFill>
              </a:rPr>
              <a:pPr>
                <a:defRPr/>
              </a:pPr>
              <a:t>22</a:t>
            </a:fld>
            <a:endParaRPr lang="en-US" dirty="0">
              <a:solidFill>
                <a:prstClr val="black">
                  <a:tint val="75000"/>
                </a:prstClr>
              </a:solidFill>
            </a:endParaRPr>
          </a:p>
        </p:txBody>
      </p:sp>
      <p:sp>
        <p:nvSpPr>
          <p:cNvPr id="8" name="Rectangle 7"/>
          <p:cNvSpPr/>
          <p:nvPr/>
        </p:nvSpPr>
        <p:spPr>
          <a:xfrm>
            <a:off x="381000" y="2057400"/>
            <a:ext cx="8458200" cy="1815882"/>
          </a:xfrm>
          <a:prstGeom prst="rect">
            <a:avLst/>
          </a:prstGeom>
          <a:solidFill>
            <a:schemeClr val="bg1">
              <a:lumMod val="85000"/>
            </a:schemeClr>
          </a:solidFill>
          <a:ln>
            <a:solidFill>
              <a:srgbClr val="002060"/>
            </a:solidFill>
          </a:ln>
        </p:spPr>
        <p:txBody>
          <a:bodyPr wrap="square">
            <a:spAutoFit/>
          </a:bodyPr>
          <a:lstStyle/>
          <a:p>
            <a:pPr algn="ctr">
              <a:defRPr/>
            </a:pPr>
            <a:r>
              <a:rPr lang="en-US" sz="2800" b="1" dirty="0">
                <a:solidFill>
                  <a:srgbClr val="002060"/>
                </a:solidFill>
                <a:latin typeface="Arial" pitchFamily="34" charset="0"/>
                <a:cs typeface="Arial" pitchFamily="34" charset="0"/>
              </a:rPr>
              <a:t>Direct labor costs are the wages and salaries for direct labor that are separately and readily </a:t>
            </a:r>
            <a:r>
              <a:rPr lang="en-US" sz="2800" b="1" dirty="0">
                <a:solidFill>
                  <a:srgbClr val="FF0000"/>
                </a:solidFill>
                <a:latin typeface="Arial" pitchFamily="34" charset="0"/>
                <a:cs typeface="Arial" pitchFamily="34" charset="0"/>
              </a:rPr>
              <a:t>traced</a:t>
            </a:r>
            <a:r>
              <a:rPr lang="en-US" sz="2800" b="1" dirty="0">
                <a:solidFill>
                  <a:srgbClr val="002060"/>
                </a:solidFill>
                <a:latin typeface="Arial" pitchFamily="34" charset="0"/>
                <a:cs typeface="Arial" pitchFamily="34" charset="0"/>
              </a:rPr>
              <a:t> through the manufacturing process to finished goods. </a:t>
            </a:r>
          </a:p>
        </p:txBody>
      </p:sp>
      <p:sp>
        <p:nvSpPr>
          <p:cNvPr id="9"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cs typeface="Arial" pitchFamily="34" charset="0"/>
              </a:rPr>
              <a:t>C 3</a:t>
            </a:r>
          </a:p>
        </p:txBody>
      </p:sp>
    </p:spTree>
    <p:extLst>
      <p:ext uri="{BB962C8B-B14F-4D97-AF65-F5344CB8AC3E}">
        <p14:creationId xmlns:p14="http://schemas.microsoft.com/office/powerpoint/2010/main" val="4201521246"/>
      </p:ext>
    </p:extLst>
  </p:cSld>
  <p:clrMapOvr>
    <a:masterClrMapping/>
  </p:clrMapOvr>
  <p:transition spd="med">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AutoShape 3"/>
          <p:cNvSpPr>
            <a:spLocks noChangeArrowheads="1"/>
          </p:cNvSpPr>
          <p:nvPr/>
        </p:nvSpPr>
        <p:spPr bwMode="auto">
          <a:xfrm>
            <a:off x="1279525" y="4191000"/>
            <a:ext cx="6591300" cy="1981200"/>
          </a:xfrm>
          <a:prstGeom prst="roundRect">
            <a:avLst>
              <a:gd name="adj" fmla="val 12495"/>
            </a:avLst>
          </a:prstGeom>
          <a:solidFill>
            <a:srgbClr val="002060"/>
          </a:solidFill>
          <a:ln w="38100" cmpd="dbl">
            <a:solidFill>
              <a:schemeClr val="tx1"/>
            </a:solidFill>
            <a:round/>
            <a:headEnd/>
            <a:tailEnd/>
          </a:ln>
        </p:spPr>
        <p:txBody>
          <a:bodyPr wrap="none" lIns="90488" tIns="44450" rIns="90488" bIns="44450" anchor="ctr"/>
          <a:lstStyle/>
          <a:p>
            <a:pPr>
              <a:defRPr/>
            </a:pPr>
            <a:r>
              <a:rPr lang="en-US" sz="2400" b="1" u="sng" dirty="0">
                <a:solidFill>
                  <a:prstClr val="white">
                    <a:lumMod val="95000"/>
                  </a:prstClr>
                </a:solidFill>
                <a:latin typeface="Arial" pitchFamily="34" charset="0"/>
                <a:cs typeface="Arial" pitchFamily="34" charset="0"/>
              </a:rPr>
              <a:t>Examples:</a:t>
            </a:r>
          </a:p>
          <a:p>
            <a:pPr>
              <a:defRPr/>
            </a:pPr>
            <a:r>
              <a:rPr lang="en-US" sz="2400" b="1" dirty="0">
                <a:solidFill>
                  <a:prstClr val="white">
                    <a:lumMod val="95000"/>
                  </a:prstClr>
                </a:solidFill>
                <a:latin typeface="Arial" pitchFamily="34" charset="0"/>
                <a:cs typeface="Arial" pitchFamily="34" charset="0"/>
              </a:rPr>
              <a:t>Indirect labor – </a:t>
            </a:r>
            <a:r>
              <a:rPr lang="en-US" sz="2400" b="1" dirty="0" smtClean="0">
                <a:solidFill>
                  <a:prstClr val="white">
                    <a:lumMod val="95000"/>
                  </a:prstClr>
                </a:solidFill>
                <a:latin typeface="Arial" pitchFamily="34" charset="0"/>
                <a:cs typeface="Arial" pitchFamily="34" charset="0"/>
              </a:rPr>
              <a:t>maintenance.</a:t>
            </a:r>
            <a:endParaRPr lang="en-US" sz="2400" b="1" dirty="0">
              <a:solidFill>
                <a:prstClr val="white">
                  <a:lumMod val="95000"/>
                </a:prstClr>
              </a:solidFill>
              <a:latin typeface="Arial" pitchFamily="34" charset="0"/>
              <a:cs typeface="Arial" pitchFamily="34" charset="0"/>
            </a:endParaRPr>
          </a:p>
          <a:p>
            <a:pPr>
              <a:defRPr/>
            </a:pPr>
            <a:r>
              <a:rPr lang="en-US" sz="2400" b="1" dirty="0">
                <a:solidFill>
                  <a:prstClr val="white">
                    <a:lumMod val="95000"/>
                  </a:prstClr>
                </a:solidFill>
                <a:latin typeface="Arial" pitchFamily="34" charset="0"/>
                <a:cs typeface="Arial" pitchFamily="34" charset="0"/>
              </a:rPr>
              <a:t>Indirect material – cleaning </a:t>
            </a:r>
            <a:r>
              <a:rPr lang="en-US" sz="2400" b="1" dirty="0" smtClean="0">
                <a:solidFill>
                  <a:prstClr val="white">
                    <a:lumMod val="95000"/>
                  </a:prstClr>
                </a:solidFill>
                <a:latin typeface="Arial" pitchFamily="34" charset="0"/>
                <a:cs typeface="Arial" pitchFamily="34" charset="0"/>
              </a:rPr>
              <a:t>supplies.</a:t>
            </a:r>
            <a:r>
              <a:rPr lang="en-US" sz="2400" b="1" dirty="0">
                <a:solidFill>
                  <a:prstClr val="white">
                    <a:lumMod val="95000"/>
                  </a:prstClr>
                </a:solidFill>
                <a:latin typeface="Arial" pitchFamily="34" charset="0"/>
                <a:cs typeface="Arial" pitchFamily="34" charset="0"/>
              </a:rPr>
              <a:t/>
            </a:r>
            <a:br>
              <a:rPr lang="en-US" sz="2400" b="1" dirty="0">
                <a:solidFill>
                  <a:prstClr val="white">
                    <a:lumMod val="95000"/>
                  </a:prstClr>
                </a:solidFill>
                <a:latin typeface="Arial" pitchFamily="34" charset="0"/>
                <a:cs typeface="Arial" pitchFamily="34" charset="0"/>
              </a:rPr>
            </a:br>
            <a:r>
              <a:rPr lang="en-US" sz="2400" b="1" dirty="0">
                <a:solidFill>
                  <a:prstClr val="white">
                    <a:lumMod val="95000"/>
                  </a:prstClr>
                </a:solidFill>
                <a:latin typeface="Arial" pitchFamily="34" charset="0"/>
                <a:cs typeface="Arial" pitchFamily="34" charset="0"/>
              </a:rPr>
              <a:t>Factory utility </a:t>
            </a:r>
            <a:r>
              <a:rPr lang="en-US" sz="2400" b="1" dirty="0" smtClean="0">
                <a:solidFill>
                  <a:prstClr val="white">
                    <a:lumMod val="95000"/>
                  </a:prstClr>
                </a:solidFill>
                <a:latin typeface="Arial" pitchFamily="34" charset="0"/>
                <a:cs typeface="Arial" pitchFamily="34" charset="0"/>
              </a:rPr>
              <a:t>costs.</a:t>
            </a:r>
            <a:r>
              <a:rPr lang="en-US" sz="2400" b="1" dirty="0">
                <a:solidFill>
                  <a:prstClr val="white">
                    <a:lumMod val="95000"/>
                  </a:prstClr>
                </a:solidFill>
                <a:latin typeface="Arial" pitchFamily="34" charset="0"/>
                <a:cs typeface="Arial" pitchFamily="34" charset="0"/>
              </a:rPr>
              <a:t/>
            </a:r>
            <a:br>
              <a:rPr lang="en-US" sz="2400" b="1" dirty="0">
                <a:solidFill>
                  <a:prstClr val="white">
                    <a:lumMod val="95000"/>
                  </a:prstClr>
                </a:solidFill>
                <a:latin typeface="Arial" pitchFamily="34" charset="0"/>
                <a:cs typeface="Arial" pitchFamily="34" charset="0"/>
              </a:rPr>
            </a:br>
            <a:r>
              <a:rPr lang="en-US" sz="2400" b="1" dirty="0">
                <a:solidFill>
                  <a:prstClr val="white">
                    <a:lumMod val="95000"/>
                  </a:prstClr>
                </a:solidFill>
                <a:latin typeface="Arial" pitchFamily="34" charset="0"/>
                <a:cs typeface="Arial" pitchFamily="34" charset="0"/>
              </a:rPr>
              <a:t>Supervisory </a:t>
            </a:r>
            <a:r>
              <a:rPr lang="en-US" sz="2400" b="1" dirty="0" smtClean="0">
                <a:solidFill>
                  <a:prstClr val="white">
                    <a:lumMod val="95000"/>
                  </a:prstClr>
                </a:solidFill>
                <a:latin typeface="Arial" pitchFamily="34" charset="0"/>
                <a:cs typeface="Arial" pitchFamily="34" charset="0"/>
              </a:rPr>
              <a:t>costs.</a:t>
            </a:r>
            <a:endParaRPr lang="en-US" sz="2400" b="1" dirty="0">
              <a:solidFill>
                <a:prstClr val="white">
                  <a:lumMod val="95000"/>
                </a:prstClr>
              </a:solidFill>
              <a:latin typeface="Arial" pitchFamily="34" charset="0"/>
              <a:cs typeface="Arial" pitchFamily="34" charset="0"/>
            </a:endParaRPr>
          </a:p>
        </p:txBody>
      </p:sp>
      <p:sp>
        <p:nvSpPr>
          <p:cNvPr id="21507" name="Rectangle 6"/>
          <p:cNvSpPr>
            <a:spLocks noGrp="1" noChangeArrowheads="1"/>
          </p:cNvSpPr>
          <p:nvPr>
            <p:ph type="title"/>
          </p:nvPr>
        </p:nvSpPr>
        <p:spPr>
          <a:xfrm>
            <a:off x="457200" y="685800"/>
            <a:ext cx="8229600" cy="1066800"/>
          </a:xfrm>
        </p:spPr>
        <p:txBody>
          <a:bodyPr lIns="90488" tIns="44450" rIns="90488" bIns="44450">
            <a:normAutofit/>
          </a:bodyPr>
          <a:lstStyle/>
          <a:p>
            <a:r>
              <a:rPr lang="en-US" altLang="en-US" sz="4400" b="1" dirty="0" smtClean="0">
                <a:solidFill>
                  <a:schemeClr val="tx1"/>
                </a:solidFill>
              </a:rPr>
              <a:t>Factory Overhead</a:t>
            </a:r>
          </a:p>
        </p:txBody>
      </p:sp>
      <p:sp>
        <p:nvSpPr>
          <p:cNvPr id="9" name="Slide Number Placeholder 8"/>
          <p:cNvSpPr>
            <a:spLocks noGrp="1"/>
          </p:cNvSpPr>
          <p:nvPr>
            <p:ph type="sldNum" sz="quarter" idx="12"/>
          </p:nvPr>
        </p:nvSpPr>
        <p:spPr/>
        <p:txBody>
          <a:bodyPr/>
          <a:lstStyle/>
          <a:p>
            <a:pPr>
              <a:defRPr/>
            </a:pPr>
            <a:fld id="{2F856502-6931-4BB7-9E44-21AF6382F1C3}" type="slidenum">
              <a:rPr lang="en-US" smtClean="0">
                <a:solidFill>
                  <a:prstClr val="black">
                    <a:tint val="75000"/>
                  </a:prstClr>
                </a:solidFill>
              </a:rPr>
              <a:pPr>
                <a:defRPr/>
              </a:pPr>
              <a:t>23</a:t>
            </a:fld>
            <a:endParaRPr lang="en-US" dirty="0">
              <a:solidFill>
                <a:prstClr val="black">
                  <a:tint val="75000"/>
                </a:prstClr>
              </a:solidFill>
            </a:endParaRPr>
          </a:p>
        </p:txBody>
      </p:sp>
      <p:sp>
        <p:nvSpPr>
          <p:cNvPr id="6" name="Rectangle 5"/>
          <p:cNvSpPr/>
          <p:nvPr/>
        </p:nvSpPr>
        <p:spPr>
          <a:xfrm>
            <a:off x="228600" y="1981200"/>
            <a:ext cx="8686800" cy="1815882"/>
          </a:xfrm>
          <a:prstGeom prst="rect">
            <a:avLst/>
          </a:prstGeom>
          <a:solidFill>
            <a:schemeClr val="bg1">
              <a:lumMod val="85000"/>
            </a:schemeClr>
          </a:solidFill>
          <a:ln>
            <a:solidFill>
              <a:srgbClr val="002060"/>
            </a:solidFill>
          </a:ln>
        </p:spPr>
        <p:txBody>
          <a:bodyPr wrap="square">
            <a:spAutoFit/>
          </a:bodyPr>
          <a:lstStyle/>
          <a:p>
            <a:pPr algn="ctr">
              <a:defRPr/>
            </a:pPr>
            <a:r>
              <a:rPr lang="en-US" sz="2800" b="1" dirty="0">
                <a:solidFill>
                  <a:srgbClr val="002060"/>
                </a:solidFill>
                <a:latin typeface="Arial" pitchFamily="34" charset="0"/>
                <a:cs typeface="Arial" pitchFamily="34" charset="0"/>
              </a:rPr>
              <a:t>Factory overhead consists of all manufacturing costs that are not direct materials or direct labor and the costs cannot be separately or readily </a:t>
            </a:r>
            <a:r>
              <a:rPr lang="en-US" sz="2800" b="1" dirty="0">
                <a:solidFill>
                  <a:srgbClr val="FF0000"/>
                </a:solidFill>
                <a:latin typeface="Arial" pitchFamily="34" charset="0"/>
                <a:cs typeface="Arial" pitchFamily="34" charset="0"/>
              </a:rPr>
              <a:t>traced</a:t>
            </a:r>
            <a:r>
              <a:rPr lang="en-US" sz="2800" b="1" dirty="0">
                <a:solidFill>
                  <a:srgbClr val="002060"/>
                </a:solidFill>
                <a:latin typeface="Arial" pitchFamily="34" charset="0"/>
                <a:cs typeface="Arial" pitchFamily="34" charset="0"/>
              </a:rPr>
              <a:t> to finished goods. </a:t>
            </a:r>
          </a:p>
        </p:txBody>
      </p:sp>
      <p:sp>
        <p:nvSpPr>
          <p:cNvPr id="7"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cs typeface="Arial" pitchFamily="34" charset="0"/>
              </a:rPr>
              <a:t>C 3</a:t>
            </a:r>
          </a:p>
        </p:txBody>
      </p:sp>
    </p:spTree>
    <p:extLst>
      <p:ext uri="{BB962C8B-B14F-4D97-AF65-F5344CB8AC3E}">
        <p14:creationId xmlns:p14="http://schemas.microsoft.com/office/powerpoint/2010/main" val="2122774682"/>
      </p:ext>
    </p:extLst>
  </p:cSld>
  <p:clrMapOvr>
    <a:masterClrMapping/>
  </p:clrMapOvr>
  <p:transition spd="med">
    <p:check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2"/>
          <p:cNvSpPr>
            <a:spLocks noChangeShapeType="1"/>
          </p:cNvSpPr>
          <p:nvPr/>
        </p:nvSpPr>
        <p:spPr bwMode="auto">
          <a:xfrm>
            <a:off x="1243013" y="3898900"/>
            <a:ext cx="0" cy="584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solidFill>
                <a:prstClr val="black"/>
              </a:solidFill>
              <a:latin typeface="Arial" pitchFamily="34" charset="0"/>
              <a:cs typeface="Arial" pitchFamily="34" charset="0"/>
            </a:endParaRPr>
          </a:p>
        </p:txBody>
      </p:sp>
      <p:sp>
        <p:nvSpPr>
          <p:cNvPr id="22531" name="Line 3"/>
          <p:cNvSpPr>
            <a:spLocks noChangeShapeType="1"/>
          </p:cNvSpPr>
          <p:nvPr/>
        </p:nvSpPr>
        <p:spPr bwMode="auto">
          <a:xfrm>
            <a:off x="3962400" y="3898900"/>
            <a:ext cx="0" cy="584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solidFill>
                <a:prstClr val="black"/>
              </a:solidFill>
              <a:latin typeface="Arial" pitchFamily="34" charset="0"/>
              <a:cs typeface="Arial" pitchFamily="34" charset="0"/>
            </a:endParaRPr>
          </a:p>
        </p:txBody>
      </p:sp>
      <p:sp>
        <p:nvSpPr>
          <p:cNvPr id="22532" name="Line 4"/>
          <p:cNvSpPr>
            <a:spLocks noChangeShapeType="1"/>
          </p:cNvSpPr>
          <p:nvPr/>
        </p:nvSpPr>
        <p:spPr bwMode="auto">
          <a:xfrm>
            <a:off x="7720013" y="3898900"/>
            <a:ext cx="0" cy="584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solidFill>
                <a:prstClr val="black"/>
              </a:solidFill>
              <a:latin typeface="Arial" pitchFamily="34" charset="0"/>
              <a:cs typeface="Arial" pitchFamily="34" charset="0"/>
            </a:endParaRPr>
          </a:p>
        </p:txBody>
      </p:sp>
      <p:sp>
        <p:nvSpPr>
          <p:cNvPr id="22533" name="Line 5"/>
          <p:cNvSpPr>
            <a:spLocks noChangeShapeType="1"/>
          </p:cNvSpPr>
          <p:nvPr/>
        </p:nvSpPr>
        <p:spPr bwMode="auto">
          <a:xfrm>
            <a:off x="4800600" y="3898900"/>
            <a:ext cx="0" cy="584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solidFill>
                <a:prstClr val="black"/>
              </a:solidFill>
              <a:latin typeface="Arial" pitchFamily="34" charset="0"/>
              <a:cs typeface="Arial" pitchFamily="34" charset="0"/>
            </a:endParaRPr>
          </a:p>
        </p:txBody>
      </p:sp>
      <p:sp>
        <p:nvSpPr>
          <p:cNvPr id="22534" name="Rectangle 6"/>
          <p:cNvSpPr>
            <a:spLocks noChangeArrowheads="1"/>
          </p:cNvSpPr>
          <p:nvPr/>
        </p:nvSpPr>
        <p:spPr bwMode="auto">
          <a:xfrm>
            <a:off x="515938" y="3030538"/>
            <a:ext cx="1454150" cy="857250"/>
          </a:xfrm>
          <a:prstGeom prst="rect">
            <a:avLst/>
          </a:prstGeom>
          <a:solidFill>
            <a:srgbClr val="FFCC66"/>
          </a:solidFill>
          <a:ln w="19050" cmpd="dbl">
            <a:solidFill>
              <a:schemeClr val="tx1"/>
            </a:solidFill>
            <a:miter lim="800000"/>
            <a:headEnd/>
            <a:tailEnd/>
          </a:ln>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solidFill>
                  <a:prstClr val="black"/>
                </a:solidFill>
                <a:latin typeface="Arial" pitchFamily="34" charset="0"/>
                <a:cs typeface="Arial" pitchFamily="34" charset="0"/>
              </a:rPr>
              <a:t>Direct</a:t>
            </a:r>
            <a:br>
              <a:rPr lang="en-US" altLang="en-US" sz="2400" b="1" dirty="0">
                <a:solidFill>
                  <a:prstClr val="black"/>
                </a:solidFill>
                <a:latin typeface="Arial" pitchFamily="34" charset="0"/>
                <a:cs typeface="Arial" pitchFamily="34" charset="0"/>
              </a:rPr>
            </a:br>
            <a:r>
              <a:rPr lang="en-US" altLang="en-US" sz="2400" b="1" dirty="0">
                <a:solidFill>
                  <a:prstClr val="black"/>
                </a:solidFill>
                <a:latin typeface="Arial" pitchFamily="34" charset="0"/>
                <a:cs typeface="Arial" pitchFamily="34" charset="0"/>
              </a:rPr>
              <a:t>Material</a:t>
            </a:r>
          </a:p>
        </p:txBody>
      </p:sp>
      <p:sp>
        <p:nvSpPr>
          <p:cNvPr id="22535" name="Rectangle 7"/>
          <p:cNvSpPr>
            <a:spLocks noChangeArrowheads="1"/>
          </p:cNvSpPr>
          <p:nvPr/>
        </p:nvSpPr>
        <p:spPr bwMode="auto">
          <a:xfrm>
            <a:off x="3640138" y="3030538"/>
            <a:ext cx="1454150" cy="857250"/>
          </a:xfrm>
          <a:prstGeom prst="rect">
            <a:avLst/>
          </a:prstGeom>
          <a:solidFill>
            <a:srgbClr val="FFCC66"/>
          </a:solidFill>
          <a:ln w="19050" cmpd="dbl">
            <a:solidFill>
              <a:schemeClr val="tx1"/>
            </a:solidFill>
            <a:miter lim="800000"/>
            <a:headEnd/>
            <a:tailEnd/>
          </a:ln>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solidFill>
                  <a:prstClr val="black"/>
                </a:solidFill>
                <a:latin typeface="Arial" pitchFamily="34" charset="0"/>
                <a:cs typeface="Arial" pitchFamily="34" charset="0"/>
              </a:rPr>
              <a:t>Direct</a:t>
            </a:r>
            <a:br>
              <a:rPr lang="en-US" altLang="en-US" sz="2400" b="1" dirty="0">
                <a:solidFill>
                  <a:prstClr val="black"/>
                </a:solidFill>
                <a:latin typeface="Arial" pitchFamily="34" charset="0"/>
                <a:cs typeface="Arial" pitchFamily="34" charset="0"/>
              </a:rPr>
            </a:br>
            <a:r>
              <a:rPr lang="en-US" altLang="en-US" sz="2400" b="1" dirty="0">
                <a:solidFill>
                  <a:prstClr val="black"/>
                </a:solidFill>
                <a:latin typeface="Arial" pitchFamily="34" charset="0"/>
                <a:cs typeface="Arial" pitchFamily="34" charset="0"/>
              </a:rPr>
              <a:t>Labor</a:t>
            </a:r>
          </a:p>
        </p:txBody>
      </p:sp>
      <p:sp>
        <p:nvSpPr>
          <p:cNvPr id="22536" name="Rectangle 8"/>
          <p:cNvSpPr>
            <a:spLocks noChangeArrowheads="1"/>
          </p:cNvSpPr>
          <p:nvPr/>
        </p:nvSpPr>
        <p:spPr bwMode="auto">
          <a:xfrm>
            <a:off x="6172200" y="3048000"/>
            <a:ext cx="2532063" cy="857250"/>
          </a:xfrm>
          <a:prstGeom prst="rect">
            <a:avLst/>
          </a:prstGeom>
          <a:solidFill>
            <a:srgbClr val="FFCC66"/>
          </a:solidFill>
          <a:ln w="19050" cmpd="dbl">
            <a:solidFill>
              <a:schemeClr val="tx1"/>
            </a:solidFill>
            <a:miter lim="800000"/>
            <a:headEnd/>
            <a:tailEnd/>
          </a:ln>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solidFill>
                  <a:prstClr val="black"/>
                </a:solidFill>
                <a:latin typeface="Arial" pitchFamily="34" charset="0"/>
                <a:cs typeface="Arial" pitchFamily="34" charset="0"/>
              </a:rPr>
              <a:t>Manufacturing</a:t>
            </a:r>
            <a:br>
              <a:rPr lang="en-US" altLang="en-US" sz="2400" b="1" dirty="0">
                <a:solidFill>
                  <a:prstClr val="black"/>
                </a:solidFill>
                <a:latin typeface="Arial" pitchFamily="34" charset="0"/>
                <a:cs typeface="Arial" pitchFamily="34" charset="0"/>
              </a:rPr>
            </a:br>
            <a:r>
              <a:rPr lang="en-US" altLang="en-US" sz="2400" b="1" dirty="0">
                <a:solidFill>
                  <a:prstClr val="black"/>
                </a:solidFill>
                <a:latin typeface="Arial" pitchFamily="34" charset="0"/>
                <a:cs typeface="Arial" pitchFamily="34" charset="0"/>
              </a:rPr>
              <a:t>Overhead</a:t>
            </a:r>
          </a:p>
        </p:txBody>
      </p:sp>
      <p:sp>
        <p:nvSpPr>
          <p:cNvPr id="22537" name="Line 9"/>
          <p:cNvSpPr>
            <a:spLocks noChangeShapeType="1"/>
          </p:cNvSpPr>
          <p:nvPr/>
        </p:nvSpPr>
        <p:spPr bwMode="auto">
          <a:xfrm>
            <a:off x="2590800" y="4508500"/>
            <a:ext cx="0" cy="584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solidFill>
                <a:prstClr val="black"/>
              </a:solidFill>
              <a:latin typeface="Arial" pitchFamily="34" charset="0"/>
              <a:cs typeface="Arial" pitchFamily="34" charset="0"/>
            </a:endParaRPr>
          </a:p>
        </p:txBody>
      </p:sp>
      <p:sp>
        <p:nvSpPr>
          <p:cNvPr id="22538" name="Line 10"/>
          <p:cNvSpPr>
            <a:spLocks noChangeShapeType="1"/>
          </p:cNvSpPr>
          <p:nvPr/>
        </p:nvSpPr>
        <p:spPr bwMode="auto">
          <a:xfrm>
            <a:off x="6248400" y="4508500"/>
            <a:ext cx="0" cy="584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solidFill>
                <a:prstClr val="black"/>
              </a:solidFill>
              <a:latin typeface="Arial" pitchFamily="34" charset="0"/>
              <a:cs typeface="Arial" pitchFamily="34" charset="0"/>
            </a:endParaRPr>
          </a:p>
        </p:txBody>
      </p:sp>
      <p:sp>
        <p:nvSpPr>
          <p:cNvPr id="22539" name="Rectangle 11"/>
          <p:cNvSpPr>
            <a:spLocks noChangeArrowheads="1"/>
          </p:cNvSpPr>
          <p:nvPr/>
        </p:nvSpPr>
        <p:spPr bwMode="auto">
          <a:xfrm>
            <a:off x="1676400" y="5105400"/>
            <a:ext cx="1970088" cy="857250"/>
          </a:xfrm>
          <a:prstGeom prst="rect">
            <a:avLst/>
          </a:prstGeom>
          <a:solidFill>
            <a:srgbClr val="A2C1FE"/>
          </a:solidFill>
          <a:ln w="19050" cmpd="dbl">
            <a:solidFill>
              <a:schemeClr val="tx1"/>
            </a:solidFill>
            <a:miter lim="800000"/>
            <a:headEnd/>
            <a:tailEnd/>
          </a:ln>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solidFill>
                  <a:prstClr val="black"/>
                </a:solidFill>
                <a:latin typeface="Arial" pitchFamily="34" charset="0"/>
                <a:cs typeface="Arial" pitchFamily="34" charset="0"/>
              </a:rPr>
              <a:t>Prime</a:t>
            </a:r>
            <a:br>
              <a:rPr lang="en-US" altLang="en-US" sz="2400" b="1" dirty="0">
                <a:solidFill>
                  <a:prstClr val="black"/>
                </a:solidFill>
                <a:latin typeface="Arial" pitchFamily="34" charset="0"/>
                <a:cs typeface="Arial" pitchFamily="34" charset="0"/>
              </a:rPr>
            </a:br>
            <a:r>
              <a:rPr lang="en-US" altLang="en-US" sz="2400" b="1" dirty="0">
                <a:solidFill>
                  <a:prstClr val="black"/>
                </a:solidFill>
                <a:latin typeface="Arial" pitchFamily="34" charset="0"/>
                <a:cs typeface="Arial" pitchFamily="34" charset="0"/>
              </a:rPr>
              <a:t>Cost</a:t>
            </a:r>
          </a:p>
        </p:txBody>
      </p:sp>
      <p:sp>
        <p:nvSpPr>
          <p:cNvPr id="22540" name="Rectangle 12"/>
          <p:cNvSpPr>
            <a:spLocks noChangeArrowheads="1"/>
          </p:cNvSpPr>
          <p:nvPr/>
        </p:nvSpPr>
        <p:spPr bwMode="auto">
          <a:xfrm>
            <a:off x="5105400" y="5105400"/>
            <a:ext cx="2414588" cy="857250"/>
          </a:xfrm>
          <a:prstGeom prst="rect">
            <a:avLst/>
          </a:prstGeom>
          <a:solidFill>
            <a:srgbClr val="A2C1FE"/>
          </a:solidFill>
          <a:ln w="19050" cmpd="dbl">
            <a:solidFill>
              <a:schemeClr val="tx1"/>
            </a:solidFill>
            <a:miter lim="800000"/>
            <a:headEnd/>
            <a:tailEnd/>
          </a:ln>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solidFill>
                  <a:prstClr val="black"/>
                </a:solidFill>
                <a:latin typeface="Arial" pitchFamily="34" charset="0"/>
                <a:cs typeface="Arial" pitchFamily="34" charset="0"/>
              </a:rPr>
              <a:t>Conversion</a:t>
            </a:r>
            <a:br>
              <a:rPr lang="en-US" altLang="en-US" sz="2400" b="1" dirty="0">
                <a:solidFill>
                  <a:prstClr val="black"/>
                </a:solidFill>
                <a:latin typeface="Arial" pitchFamily="34" charset="0"/>
                <a:cs typeface="Arial" pitchFamily="34" charset="0"/>
              </a:rPr>
            </a:br>
            <a:r>
              <a:rPr lang="en-US" altLang="en-US" sz="2400" b="1" dirty="0">
                <a:solidFill>
                  <a:prstClr val="black"/>
                </a:solidFill>
                <a:latin typeface="Arial" pitchFamily="34" charset="0"/>
                <a:cs typeface="Arial" pitchFamily="34" charset="0"/>
              </a:rPr>
              <a:t>Cost</a:t>
            </a:r>
          </a:p>
        </p:txBody>
      </p:sp>
      <p:sp>
        <p:nvSpPr>
          <p:cNvPr id="22541" name="Rectangle 13"/>
          <p:cNvSpPr>
            <a:spLocks noChangeArrowheads="1"/>
          </p:cNvSpPr>
          <p:nvPr/>
        </p:nvSpPr>
        <p:spPr bwMode="auto">
          <a:xfrm>
            <a:off x="152400" y="1676400"/>
            <a:ext cx="883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buFontTx/>
              <a:buNone/>
            </a:pPr>
            <a:r>
              <a:rPr lang="en-US" altLang="en-US" b="1" u="sng" dirty="0">
                <a:solidFill>
                  <a:prstClr val="black"/>
                </a:solidFill>
                <a:latin typeface="Arial" pitchFamily="34" charset="0"/>
                <a:cs typeface="Arial" pitchFamily="34" charset="0"/>
              </a:rPr>
              <a:t>Manufacturing costs are often</a:t>
            </a:r>
            <a:br>
              <a:rPr lang="en-US" altLang="en-US" b="1" u="sng" dirty="0">
                <a:solidFill>
                  <a:prstClr val="black"/>
                </a:solidFill>
                <a:latin typeface="Arial" pitchFamily="34" charset="0"/>
                <a:cs typeface="Arial" pitchFamily="34" charset="0"/>
              </a:rPr>
            </a:br>
            <a:r>
              <a:rPr lang="en-US" altLang="en-US" b="1" u="sng" dirty="0">
                <a:solidFill>
                  <a:prstClr val="black"/>
                </a:solidFill>
                <a:latin typeface="Arial" pitchFamily="34" charset="0"/>
                <a:cs typeface="Arial" pitchFamily="34" charset="0"/>
              </a:rPr>
              <a:t>combined as follows:</a:t>
            </a:r>
          </a:p>
        </p:txBody>
      </p:sp>
      <p:cxnSp>
        <p:nvCxnSpPr>
          <p:cNvPr id="22542" name="AutoShape 15"/>
          <p:cNvCxnSpPr>
            <a:cxnSpLocks noChangeShapeType="1"/>
            <a:endCxn id="22532" idx="1"/>
          </p:cNvCxnSpPr>
          <p:nvPr/>
        </p:nvCxnSpPr>
        <p:spPr bwMode="auto">
          <a:xfrm>
            <a:off x="4789488" y="4495800"/>
            <a:ext cx="2930525" cy="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2543" name="AutoShape 16"/>
          <p:cNvCxnSpPr>
            <a:cxnSpLocks noChangeShapeType="1"/>
            <a:stCxn id="22530" idx="1"/>
            <a:endCxn id="22531" idx="1"/>
          </p:cNvCxnSpPr>
          <p:nvPr/>
        </p:nvCxnSpPr>
        <p:spPr bwMode="auto">
          <a:xfrm>
            <a:off x="1243013" y="4495800"/>
            <a:ext cx="2719387" cy="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22544" name="Rectangle 18"/>
          <p:cNvSpPr>
            <a:spLocks noGrp="1" noChangeArrowheads="1"/>
          </p:cNvSpPr>
          <p:nvPr>
            <p:ph type="title"/>
          </p:nvPr>
        </p:nvSpPr>
        <p:spPr>
          <a:xfrm>
            <a:off x="457200" y="533400"/>
            <a:ext cx="8229600" cy="1066800"/>
          </a:xfrm>
        </p:spPr>
        <p:txBody>
          <a:bodyPr lIns="90488" tIns="44450" rIns="90488" bIns="44450"/>
          <a:lstStyle/>
          <a:p>
            <a:r>
              <a:rPr lang="en-US" altLang="en-US" sz="4400" b="1" dirty="0" smtClean="0">
                <a:solidFill>
                  <a:schemeClr val="tx1"/>
                </a:solidFill>
              </a:rPr>
              <a:t>Prime and Conversion Costs</a:t>
            </a:r>
          </a:p>
        </p:txBody>
      </p:sp>
      <p:sp>
        <p:nvSpPr>
          <p:cNvPr id="20" name="Slide Number Placeholder 19"/>
          <p:cNvSpPr>
            <a:spLocks noGrp="1"/>
          </p:cNvSpPr>
          <p:nvPr>
            <p:ph type="sldNum" sz="quarter" idx="12"/>
          </p:nvPr>
        </p:nvSpPr>
        <p:spPr/>
        <p:txBody>
          <a:bodyPr/>
          <a:lstStyle/>
          <a:p>
            <a:pPr>
              <a:defRPr/>
            </a:pPr>
            <a:fld id="{2F856502-6931-4BB7-9E44-21AF6382F1C3}" type="slidenum">
              <a:rPr lang="en-US" smtClean="0">
                <a:solidFill>
                  <a:prstClr val="black">
                    <a:tint val="75000"/>
                  </a:prstClr>
                </a:solidFill>
              </a:rPr>
              <a:pPr>
                <a:defRPr/>
              </a:pPr>
              <a:t>24</a:t>
            </a:fld>
            <a:endParaRPr lang="en-US" dirty="0">
              <a:solidFill>
                <a:prstClr val="black">
                  <a:tint val="75000"/>
                </a:prstClr>
              </a:solidFill>
            </a:endParaRPr>
          </a:p>
        </p:txBody>
      </p:sp>
      <p:sp>
        <p:nvSpPr>
          <p:cNvPr id="18"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cs typeface="Arial" pitchFamily="34" charset="0"/>
              </a:rPr>
              <a:t>C 3</a:t>
            </a:r>
          </a:p>
        </p:txBody>
      </p:sp>
    </p:spTree>
    <p:extLst>
      <p:ext uri="{BB962C8B-B14F-4D97-AF65-F5344CB8AC3E}">
        <p14:creationId xmlns:p14="http://schemas.microsoft.com/office/powerpoint/2010/main" val="2399924102"/>
      </p:ext>
    </p:extLst>
  </p:cSld>
  <p:clrMapOvr>
    <a:masterClrMapping/>
  </p:clrMapOvr>
  <p:transition spd="med">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962400"/>
          </a:xfrm>
        </p:spPr>
        <p:txBody>
          <a:bodyPr>
            <a:normAutofit fontScale="90000"/>
          </a:bodyPr>
          <a:lstStyle/>
          <a:p>
            <a:r>
              <a:rPr lang="en-US" altLang="en-US" dirty="0" smtClean="0"/>
              <a:t/>
            </a:r>
            <a:br>
              <a:rPr lang="en-US" altLang="en-US" dirty="0" smtClean="0"/>
            </a:br>
            <a:r>
              <a:rPr lang="en-US" altLang="en-US" dirty="0" smtClean="0"/>
              <a:t/>
            </a:r>
            <a:br>
              <a:rPr lang="en-US" altLang="en-US" dirty="0" smtClean="0"/>
            </a:br>
            <a:r>
              <a:rPr lang="en-US" altLang="en-US" dirty="0" smtClean="0"/>
              <a:t>  	</a:t>
            </a:r>
            <a:r>
              <a:rPr lang="en-US" sz="6000" b="1" dirty="0" smtClean="0">
                <a:solidFill>
                  <a:schemeClr val="tx1"/>
                </a:solidFill>
              </a:rPr>
              <a:t>Balance Sheet </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25</a:t>
            </a:fld>
            <a:endParaRPr lang="en-US" altLang="en-US" dirty="0" smtClean="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914400" y="236061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Tree>
    <p:extLst>
      <p:ext uri="{BB962C8B-B14F-4D97-AF65-F5344CB8AC3E}">
        <p14:creationId xmlns:p14="http://schemas.microsoft.com/office/powerpoint/2010/main" val="182261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190500" y="1524000"/>
            <a:ext cx="4305300" cy="4572000"/>
          </a:xfrm>
          <a:prstGeom prst="rect">
            <a:avLst/>
          </a:prstGeom>
          <a:solidFill>
            <a:srgbClr val="CCECFF"/>
          </a:solidFill>
          <a:ln w="76200" cmpd="tri">
            <a:solidFill>
              <a:schemeClr val="tx1"/>
            </a:solidFill>
            <a:miter lim="800000"/>
            <a:headEnd/>
            <a:tailEnd/>
          </a:ln>
        </p:spPr>
        <p:txBody>
          <a:bodyPr lIns="90488" tIns="44450" rIns="90488" bIns="44450"/>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40000"/>
              </a:spcBef>
              <a:buClr>
                <a:srgbClr val="1F497D"/>
              </a:buClr>
              <a:buSzPct val="85000"/>
              <a:buFont typeface="Monotype Sorts"/>
              <a:buChar char=" "/>
            </a:pPr>
            <a:r>
              <a:rPr lang="en-US" altLang="en-US" b="1" u="sng" dirty="0">
                <a:solidFill>
                  <a:prstClr val="black"/>
                </a:solidFill>
                <a:latin typeface="Arial" pitchFamily="34" charset="0"/>
                <a:cs typeface="Arial" pitchFamily="34" charset="0"/>
              </a:rPr>
              <a:t>Merchandisers</a:t>
            </a:r>
            <a:r>
              <a:rPr lang="en-US" altLang="en-US" dirty="0">
                <a:solidFill>
                  <a:prstClr val="black"/>
                </a:solidFill>
                <a:latin typeface="Arial" pitchFamily="34" charset="0"/>
                <a:cs typeface="Arial" pitchFamily="34" charset="0"/>
              </a:rPr>
              <a:t> . . .</a:t>
            </a:r>
          </a:p>
          <a:p>
            <a:pPr lvl="1" eaLnBrk="1" hangingPunct="1">
              <a:spcBef>
                <a:spcPct val="40000"/>
              </a:spcBef>
              <a:buClr>
                <a:prstClr val="black"/>
              </a:buClr>
              <a:buSzPct val="75000"/>
              <a:buFont typeface="Wingdings" pitchFamily="2" charset="2"/>
              <a:buChar char="v"/>
            </a:pPr>
            <a:r>
              <a:rPr lang="en-US" altLang="en-US" b="1" dirty="0">
                <a:solidFill>
                  <a:prstClr val="black"/>
                </a:solidFill>
                <a:latin typeface="Arial" pitchFamily="34" charset="0"/>
                <a:cs typeface="Arial" pitchFamily="34" charset="0"/>
              </a:rPr>
              <a:t>Buy finished goods.</a:t>
            </a:r>
          </a:p>
          <a:p>
            <a:pPr lvl="1" eaLnBrk="1" hangingPunct="1">
              <a:spcBef>
                <a:spcPct val="40000"/>
              </a:spcBef>
              <a:buClr>
                <a:prstClr val="black"/>
              </a:buClr>
              <a:buSzPct val="75000"/>
              <a:buFont typeface="Wingdings" pitchFamily="2" charset="2"/>
              <a:buChar char="v"/>
            </a:pPr>
            <a:r>
              <a:rPr lang="en-US" altLang="en-US" b="1" dirty="0">
                <a:solidFill>
                  <a:prstClr val="black"/>
                </a:solidFill>
                <a:latin typeface="Arial" pitchFamily="34" charset="0"/>
                <a:cs typeface="Arial" pitchFamily="34" charset="0"/>
              </a:rPr>
              <a:t>Sell </a:t>
            </a:r>
            <a:r>
              <a:rPr lang="en-US" altLang="en-US" b="1" u="sng" dirty="0">
                <a:solidFill>
                  <a:prstClr val="black"/>
                </a:solidFill>
                <a:latin typeface="Arial" pitchFamily="34" charset="0"/>
                <a:cs typeface="Arial" pitchFamily="34" charset="0"/>
              </a:rPr>
              <a:t>finished goods</a:t>
            </a:r>
            <a:r>
              <a:rPr lang="en-US" altLang="en-US" b="1" dirty="0">
                <a:solidFill>
                  <a:prstClr val="black"/>
                </a:solidFill>
                <a:latin typeface="Arial" pitchFamily="34" charset="0"/>
                <a:cs typeface="Arial" pitchFamily="34" charset="0"/>
              </a:rPr>
              <a:t>. </a:t>
            </a:r>
          </a:p>
        </p:txBody>
      </p:sp>
      <p:graphicFrame>
        <p:nvGraphicFramePr>
          <p:cNvPr id="23555" name="Object 2"/>
          <p:cNvGraphicFramePr>
            <a:graphicFrameLocks/>
          </p:cNvGraphicFramePr>
          <p:nvPr/>
        </p:nvGraphicFramePr>
        <p:xfrm>
          <a:off x="457200" y="4589463"/>
          <a:ext cx="3581400" cy="1438275"/>
        </p:xfrm>
        <a:graphic>
          <a:graphicData uri="http://schemas.openxmlformats.org/presentationml/2006/ole">
            <mc:AlternateContent xmlns:mc="http://schemas.openxmlformats.org/markup-compatibility/2006">
              <mc:Choice xmlns:v="urn:schemas-microsoft-com:vml" Requires="v">
                <p:oleObj spid="_x0000_s1056" name="Clip" r:id="rId4" imgW="7056438" imgH="2841625" progId="">
                  <p:embed/>
                </p:oleObj>
              </mc:Choice>
              <mc:Fallback>
                <p:oleObj name="Clip" r:id="rId4" imgW="7056438" imgH="2841625"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589463"/>
                        <a:ext cx="35814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6" name="Rectangle 5"/>
          <p:cNvSpPr>
            <a:spLocks noChangeArrowheads="1"/>
          </p:cNvSpPr>
          <p:nvPr/>
        </p:nvSpPr>
        <p:spPr bwMode="auto">
          <a:xfrm>
            <a:off x="1084263" y="4343400"/>
            <a:ext cx="2327275" cy="396875"/>
          </a:xfrm>
          <a:prstGeom prst="rect">
            <a:avLst/>
          </a:prstGeom>
          <a:solidFill>
            <a:srgbClr val="FCFEB9"/>
          </a:solidFill>
          <a:ln w="25400">
            <a:solidFill>
              <a:srgbClr val="712000"/>
            </a:solidFill>
            <a:miter lim="800000"/>
            <a:headEnd/>
            <a:tailEnd/>
          </a:ln>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b="1" dirty="0">
                <a:solidFill>
                  <a:srgbClr val="FC0128"/>
                </a:solidFill>
                <a:latin typeface="Arial" pitchFamily="34" charset="0"/>
                <a:cs typeface="Arial" pitchFamily="34" charset="0"/>
              </a:rPr>
              <a:t>SaleMart</a:t>
            </a:r>
          </a:p>
        </p:txBody>
      </p:sp>
      <p:sp>
        <p:nvSpPr>
          <p:cNvPr id="23557" name="Rectangle 7"/>
          <p:cNvSpPr>
            <a:spLocks noChangeArrowheads="1"/>
          </p:cNvSpPr>
          <p:nvPr/>
        </p:nvSpPr>
        <p:spPr bwMode="auto">
          <a:xfrm>
            <a:off x="4800600" y="1524000"/>
            <a:ext cx="4114800" cy="4572000"/>
          </a:xfrm>
          <a:prstGeom prst="rect">
            <a:avLst/>
          </a:prstGeom>
          <a:solidFill>
            <a:srgbClr val="FFCC66"/>
          </a:solidFill>
          <a:ln w="76200" cmpd="tri">
            <a:solidFill>
              <a:schemeClr val="tx1"/>
            </a:solidFill>
            <a:miter lim="800000"/>
            <a:headEnd/>
            <a:tailEnd/>
          </a:ln>
        </p:spPr>
        <p:txBody>
          <a:bodyPr lIns="90488" tIns="44450" rIns="90488" bIns="44450"/>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40000"/>
              </a:spcBef>
              <a:buClr>
                <a:srgbClr val="1F497D"/>
              </a:buClr>
              <a:buSzPct val="85000"/>
              <a:buFont typeface="Monotype Sorts"/>
              <a:buChar char=" "/>
            </a:pPr>
            <a:r>
              <a:rPr lang="en-US" altLang="en-US" b="1" u="sng" dirty="0">
                <a:solidFill>
                  <a:prstClr val="black"/>
                </a:solidFill>
                <a:latin typeface="Arial" pitchFamily="34" charset="0"/>
                <a:cs typeface="Arial" pitchFamily="34" charset="0"/>
              </a:rPr>
              <a:t>Manufacturers</a:t>
            </a:r>
            <a:r>
              <a:rPr lang="en-US" altLang="en-US" dirty="0">
                <a:solidFill>
                  <a:prstClr val="black"/>
                </a:solidFill>
                <a:latin typeface="Arial" pitchFamily="34" charset="0"/>
                <a:cs typeface="Arial" pitchFamily="34" charset="0"/>
              </a:rPr>
              <a:t> . . .</a:t>
            </a:r>
          </a:p>
          <a:p>
            <a:pPr lvl="1" eaLnBrk="1" hangingPunct="1">
              <a:spcBef>
                <a:spcPct val="40000"/>
              </a:spcBef>
              <a:buClr>
                <a:prstClr val="black"/>
              </a:buClr>
              <a:buSzPct val="75000"/>
              <a:buFont typeface="Wingdings" pitchFamily="2" charset="2"/>
              <a:buChar char="v"/>
            </a:pPr>
            <a:r>
              <a:rPr lang="en-US" altLang="en-US" b="1" dirty="0">
                <a:solidFill>
                  <a:prstClr val="black"/>
                </a:solidFill>
                <a:latin typeface="Arial" pitchFamily="34" charset="0"/>
                <a:cs typeface="Arial" pitchFamily="34" charset="0"/>
              </a:rPr>
              <a:t>Buy raw materials.</a:t>
            </a:r>
          </a:p>
          <a:p>
            <a:pPr lvl="1" eaLnBrk="1" hangingPunct="1">
              <a:spcBef>
                <a:spcPct val="40000"/>
              </a:spcBef>
              <a:buClr>
                <a:prstClr val="black"/>
              </a:buClr>
              <a:buSzPct val="75000"/>
              <a:buFont typeface="Wingdings" pitchFamily="2" charset="2"/>
              <a:buChar char="v"/>
            </a:pPr>
            <a:r>
              <a:rPr lang="en-US" altLang="en-US" b="1" dirty="0">
                <a:solidFill>
                  <a:prstClr val="black"/>
                </a:solidFill>
                <a:latin typeface="Arial" pitchFamily="34" charset="0"/>
                <a:cs typeface="Arial" pitchFamily="34" charset="0"/>
              </a:rPr>
              <a:t>Produce and sell </a:t>
            </a:r>
            <a:r>
              <a:rPr lang="en-US" altLang="en-US" b="1" u="sng" dirty="0">
                <a:solidFill>
                  <a:prstClr val="black"/>
                </a:solidFill>
                <a:latin typeface="Arial" pitchFamily="34" charset="0"/>
                <a:cs typeface="Arial" pitchFamily="34" charset="0"/>
              </a:rPr>
              <a:t>finished goods</a:t>
            </a:r>
            <a:r>
              <a:rPr lang="en-US" altLang="en-US" b="1" dirty="0">
                <a:solidFill>
                  <a:prstClr val="black"/>
                </a:solidFill>
                <a:latin typeface="Arial" pitchFamily="34" charset="0"/>
                <a:cs typeface="Arial" pitchFamily="34" charset="0"/>
              </a:rPr>
              <a:t>.</a:t>
            </a:r>
          </a:p>
        </p:txBody>
      </p:sp>
      <p:graphicFrame>
        <p:nvGraphicFramePr>
          <p:cNvPr id="23558" name="Object 3"/>
          <p:cNvGraphicFramePr>
            <a:graphicFrameLocks/>
          </p:cNvGraphicFramePr>
          <p:nvPr/>
        </p:nvGraphicFramePr>
        <p:xfrm>
          <a:off x="5775325" y="4322763"/>
          <a:ext cx="2730500" cy="1704975"/>
        </p:xfrm>
        <a:graphic>
          <a:graphicData uri="http://schemas.openxmlformats.org/presentationml/2006/ole">
            <mc:AlternateContent xmlns:mc="http://schemas.openxmlformats.org/markup-compatibility/2006">
              <mc:Choice xmlns:v="urn:schemas-microsoft-com:vml" Requires="v">
                <p:oleObj spid="_x0000_s1057" name="Clip" r:id="rId6" imgW="5905500" imgH="3697288" progId="">
                  <p:embed/>
                </p:oleObj>
              </mc:Choice>
              <mc:Fallback>
                <p:oleObj name="Clip" r:id="rId6" imgW="5905500" imgH="3697288"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5325" y="4322763"/>
                        <a:ext cx="2730500"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Rectangle 9"/>
          <p:cNvSpPr>
            <a:spLocks noGrp="1" noChangeArrowheads="1"/>
          </p:cNvSpPr>
          <p:nvPr>
            <p:ph type="title"/>
          </p:nvPr>
        </p:nvSpPr>
        <p:spPr>
          <a:xfrm>
            <a:off x="457200" y="685800"/>
            <a:ext cx="8229600" cy="838200"/>
          </a:xfrm>
        </p:spPr>
        <p:txBody>
          <a:bodyPr>
            <a:noAutofit/>
          </a:bodyPr>
          <a:lstStyle/>
          <a:p>
            <a:r>
              <a:rPr lang="en-US" altLang="en-US" sz="4400" b="1" dirty="0" smtClean="0">
                <a:solidFill>
                  <a:schemeClr val="tx1"/>
                </a:solidFill>
              </a:rPr>
              <a:t>Reporting Manufacturing Activities</a:t>
            </a:r>
          </a:p>
        </p:txBody>
      </p:sp>
      <p:sp>
        <p:nvSpPr>
          <p:cNvPr id="11" name="Slide Number Placeholder 10"/>
          <p:cNvSpPr>
            <a:spLocks noGrp="1"/>
          </p:cNvSpPr>
          <p:nvPr>
            <p:ph type="sldNum" sz="quarter" idx="12"/>
          </p:nvPr>
        </p:nvSpPr>
        <p:spPr/>
        <p:txBody>
          <a:bodyPr/>
          <a:lstStyle/>
          <a:p>
            <a:pPr>
              <a:defRPr/>
            </a:pPr>
            <a:fld id="{2F856502-6931-4BB7-9E44-21AF6382F1C3}" type="slidenum">
              <a:rPr lang="en-US" smtClean="0">
                <a:solidFill>
                  <a:prstClr val="black">
                    <a:tint val="75000"/>
                  </a:prstClr>
                </a:solidFill>
              </a:rPr>
              <a:pPr>
                <a:defRPr/>
              </a:pPr>
              <a:t>26</a:t>
            </a:fld>
            <a:endParaRPr lang="en-US" dirty="0">
              <a:solidFill>
                <a:prstClr val="black">
                  <a:tint val="75000"/>
                </a:prstClr>
              </a:solidFill>
            </a:endParaRPr>
          </a:p>
        </p:txBody>
      </p:sp>
      <p:sp>
        <p:nvSpPr>
          <p:cNvPr id="9"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cs typeface="Arial" pitchFamily="34" charset="0"/>
              </a:rPr>
              <a:t>C 4</a:t>
            </a:r>
          </a:p>
        </p:txBody>
      </p:sp>
    </p:spTree>
    <p:extLst>
      <p:ext uri="{BB962C8B-B14F-4D97-AF65-F5344CB8AC3E}">
        <p14:creationId xmlns:p14="http://schemas.microsoft.com/office/powerpoint/2010/main" val="4143555236"/>
      </p:ext>
    </p:extLst>
  </p:cSld>
  <p:clrMapOvr>
    <a:masterClrMapping/>
  </p:clrMapOvr>
  <p:transition spd="med">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454025" y="1619250"/>
            <a:ext cx="3978275" cy="3790950"/>
          </a:xfrm>
          <a:prstGeom prst="rect">
            <a:avLst/>
          </a:prstGeom>
          <a:solidFill>
            <a:schemeClr val="accent2">
              <a:lumMod val="20000"/>
              <a:lumOff val="80000"/>
            </a:schemeClr>
          </a:solidFill>
          <a:ln w="28575" cmpd="dbl">
            <a:solidFill>
              <a:schemeClr val="tx1"/>
            </a:solidFill>
            <a:miter lim="800000"/>
            <a:headEnd/>
            <a:tailEnd/>
          </a:ln>
        </p:spPr>
        <p:txBody>
          <a:bodyPr lIns="90488" tIns="44450" rIns="90488" bIns="44450"/>
          <a:lstStyle/>
          <a:p>
            <a:pPr marL="342900" indent="-342900">
              <a:lnSpc>
                <a:spcPct val="80000"/>
              </a:lnSpc>
              <a:spcBef>
                <a:spcPts val="0"/>
              </a:spcBef>
              <a:defRPr/>
            </a:pPr>
            <a:r>
              <a:rPr lang="en-US" sz="2800" b="1" dirty="0">
                <a:solidFill>
                  <a:srgbClr val="005400"/>
                </a:solidFill>
                <a:cs typeface="Arial" pitchFamily="34" charset="0"/>
              </a:rPr>
              <a:t>     </a:t>
            </a:r>
            <a:r>
              <a:rPr lang="en-US" sz="2800" b="1" dirty="0">
                <a:solidFill>
                  <a:prstClr val="black"/>
                </a:solidFill>
                <a:cs typeface="Arial" pitchFamily="34" charset="0"/>
              </a:rPr>
              <a:t/>
            </a:r>
            <a:br>
              <a:rPr lang="en-US" sz="2800" b="1" dirty="0">
                <a:solidFill>
                  <a:prstClr val="black"/>
                </a:solidFill>
                <a:cs typeface="Arial" pitchFamily="34" charset="0"/>
              </a:rPr>
            </a:br>
            <a:r>
              <a:rPr lang="en-US" sz="2800" b="1" dirty="0">
                <a:solidFill>
                  <a:prstClr val="black"/>
                </a:solidFill>
                <a:cs typeface="Arial" pitchFamily="34" charset="0"/>
              </a:rPr>
              <a:t> </a:t>
            </a:r>
            <a:r>
              <a:rPr lang="en-US" sz="2800" b="1" u="sng" dirty="0">
                <a:solidFill>
                  <a:prstClr val="black"/>
                </a:solidFill>
                <a:cs typeface="Arial" pitchFamily="34" charset="0"/>
              </a:rPr>
              <a:t>MERCHANDISER</a:t>
            </a:r>
            <a:r>
              <a:rPr lang="en-US" sz="2800" b="1" dirty="0">
                <a:solidFill>
                  <a:srgbClr val="0000FF"/>
                </a:solidFill>
                <a:cs typeface="Arial" pitchFamily="34" charset="0"/>
              </a:rPr>
              <a:t/>
            </a:r>
            <a:br>
              <a:rPr lang="en-US" sz="2800" b="1" dirty="0">
                <a:solidFill>
                  <a:srgbClr val="0000FF"/>
                </a:solidFill>
                <a:cs typeface="Arial" pitchFamily="34" charset="0"/>
              </a:rPr>
            </a:br>
            <a:endParaRPr lang="en-US" sz="2800" b="1" dirty="0">
              <a:solidFill>
                <a:srgbClr val="0000FF"/>
              </a:solidFill>
              <a:cs typeface="Arial" pitchFamily="34" charset="0"/>
            </a:endParaRPr>
          </a:p>
          <a:p>
            <a:pPr marL="342900" indent="-342900">
              <a:lnSpc>
                <a:spcPct val="80000"/>
              </a:lnSpc>
              <a:spcBef>
                <a:spcPts val="600"/>
              </a:spcBef>
              <a:defRPr/>
            </a:pPr>
            <a:r>
              <a:rPr lang="en-US" sz="2800" b="1" dirty="0">
                <a:solidFill>
                  <a:prstClr val="black"/>
                </a:solidFill>
                <a:cs typeface="Arial" pitchFamily="34" charset="0"/>
              </a:rPr>
              <a:t>Current Assets</a:t>
            </a:r>
          </a:p>
          <a:p>
            <a:pPr marL="742950" lvl="1" indent="-285750">
              <a:spcBef>
                <a:spcPts val="600"/>
              </a:spcBef>
              <a:buSzPct val="50000"/>
              <a:buFont typeface="Wingdings" pitchFamily="2" charset="2"/>
              <a:buChar char="u"/>
              <a:defRPr/>
            </a:pPr>
            <a:r>
              <a:rPr lang="en-US" sz="2400" b="1" dirty="0">
                <a:solidFill>
                  <a:srgbClr val="4C2E00"/>
                </a:solidFill>
                <a:cs typeface="Arial" pitchFamily="34" charset="0"/>
              </a:rPr>
              <a:t>Cash</a:t>
            </a:r>
          </a:p>
          <a:p>
            <a:pPr marL="742950" lvl="1" indent="-285750">
              <a:spcBef>
                <a:spcPts val="600"/>
              </a:spcBef>
              <a:buSzPct val="50000"/>
              <a:buFont typeface="Wingdings" pitchFamily="2" charset="2"/>
              <a:buChar char="u"/>
              <a:defRPr/>
            </a:pPr>
            <a:r>
              <a:rPr lang="en-US" sz="2400" b="1" dirty="0">
                <a:solidFill>
                  <a:srgbClr val="4C2E00"/>
                </a:solidFill>
                <a:cs typeface="Arial" pitchFamily="34" charset="0"/>
              </a:rPr>
              <a:t>Receivables</a:t>
            </a:r>
          </a:p>
          <a:p>
            <a:pPr marL="742950" lvl="1" indent="-285750">
              <a:spcBef>
                <a:spcPts val="600"/>
              </a:spcBef>
              <a:buSzPct val="50000"/>
              <a:buFont typeface="Wingdings" pitchFamily="2" charset="2"/>
              <a:buChar char="u"/>
              <a:defRPr/>
            </a:pPr>
            <a:r>
              <a:rPr lang="en-US" sz="2400" b="1" dirty="0">
                <a:solidFill>
                  <a:srgbClr val="4C2E00"/>
                </a:solidFill>
                <a:cs typeface="Arial" pitchFamily="34" charset="0"/>
              </a:rPr>
              <a:t>Merchandise Inventory</a:t>
            </a:r>
          </a:p>
        </p:txBody>
      </p:sp>
      <p:sp>
        <p:nvSpPr>
          <p:cNvPr id="24579" name="Rectangle 3"/>
          <p:cNvSpPr>
            <a:spLocks noChangeArrowheads="1"/>
          </p:cNvSpPr>
          <p:nvPr/>
        </p:nvSpPr>
        <p:spPr bwMode="auto">
          <a:xfrm>
            <a:off x="4721225" y="1619250"/>
            <a:ext cx="3978275" cy="3790950"/>
          </a:xfrm>
          <a:prstGeom prst="rect">
            <a:avLst/>
          </a:prstGeom>
          <a:solidFill>
            <a:schemeClr val="bg2"/>
          </a:solidFill>
          <a:ln w="28575" cmpd="dbl">
            <a:solidFill>
              <a:schemeClr val="tx1"/>
            </a:solidFill>
            <a:miter lim="800000"/>
            <a:headEnd/>
            <a:tailEnd/>
          </a:ln>
        </p:spPr>
        <p:txBody>
          <a:bodyPr lIns="90488" tIns="44450" rIns="90488" bIns="44450"/>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80000"/>
              </a:lnSpc>
              <a:spcBef>
                <a:spcPct val="0"/>
              </a:spcBef>
              <a:buFontTx/>
              <a:buNone/>
            </a:pPr>
            <a:r>
              <a:rPr lang="en-US" altLang="en-US" sz="2800" b="1" dirty="0">
                <a:solidFill>
                  <a:srgbClr val="005400"/>
                </a:solidFill>
                <a:latin typeface="Arial" pitchFamily="34" charset="0"/>
                <a:cs typeface="Arial" pitchFamily="34" charset="0"/>
              </a:rPr>
              <a:t>   </a:t>
            </a:r>
            <a:br>
              <a:rPr lang="en-US" altLang="en-US" sz="2800" b="1" dirty="0">
                <a:solidFill>
                  <a:srgbClr val="005400"/>
                </a:solidFill>
                <a:latin typeface="Arial" pitchFamily="34" charset="0"/>
                <a:cs typeface="Arial" pitchFamily="34" charset="0"/>
              </a:rPr>
            </a:br>
            <a:r>
              <a:rPr lang="en-US" altLang="en-US" sz="2800" b="1" dirty="0">
                <a:solidFill>
                  <a:srgbClr val="005400"/>
                </a:solidFill>
                <a:latin typeface="Arial" pitchFamily="34" charset="0"/>
                <a:cs typeface="Arial" pitchFamily="34" charset="0"/>
              </a:rPr>
              <a:t> </a:t>
            </a:r>
            <a:r>
              <a:rPr lang="en-US" altLang="en-US" sz="2800" b="1" u="sng" dirty="0">
                <a:solidFill>
                  <a:prstClr val="black"/>
                </a:solidFill>
                <a:latin typeface="Arial" pitchFamily="34" charset="0"/>
                <a:cs typeface="Arial" pitchFamily="34" charset="0"/>
              </a:rPr>
              <a:t>MANUFACTURER</a:t>
            </a:r>
            <a:r>
              <a:rPr lang="en-US" altLang="en-US" sz="2800" b="1" dirty="0">
                <a:solidFill>
                  <a:prstClr val="black"/>
                </a:solidFill>
                <a:latin typeface="Arial" pitchFamily="34" charset="0"/>
                <a:cs typeface="Arial" pitchFamily="34" charset="0"/>
              </a:rPr>
              <a:t/>
            </a:r>
            <a:br>
              <a:rPr lang="en-US" altLang="en-US" sz="2800" b="1" dirty="0">
                <a:solidFill>
                  <a:prstClr val="black"/>
                </a:solidFill>
                <a:latin typeface="Arial" pitchFamily="34" charset="0"/>
                <a:cs typeface="Arial" pitchFamily="34" charset="0"/>
              </a:rPr>
            </a:br>
            <a:endParaRPr lang="en-US" altLang="en-US" sz="2800" b="1" dirty="0">
              <a:solidFill>
                <a:prstClr val="black"/>
              </a:solidFill>
              <a:latin typeface="Arial" pitchFamily="34" charset="0"/>
              <a:cs typeface="Arial" pitchFamily="34" charset="0"/>
            </a:endParaRPr>
          </a:p>
          <a:p>
            <a:pPr eaLnBrk="1" hangingPunct="1">
              <a:lnSpc>
                <a:spcPct val="80000"/>
              </a:lnSpc>
              <a:spcBef>
                <a:spcPts val="600"/>
              </a:spcBef>
              <a:buFontTx/>
              <a:buNone/>
            </a:pPr>
            <a:r>
              <a:rPr lang="en-US" altLang="en-US" sz="2800" b="1" dirty="0">
                <a:solidFill>
                  <a:prstClr val="black"/>
                </a:solidFill>
                <a:latin typeface="Arial" pitchFamily="34" charset="0"/>
                <a:cs typeface="Arial" pitchFamily="34" charset="0"/>
              </a:rPr>
              <a:t>Current Assets</a:t>
            </a:r>
          </a:p>
          <a:p>
            <a:pPr lvl="1" eaLnBrk="1" hangingPunct="1">
              <a:lnSpc>
                <a:spcPct val="80000"/>
              </a:lnSpc>
              <a:spcBef>
                <a:spcPts val="600"/>
              </a:spcBef>
              <a:buSzPct val="50000"/>
              <a:buFont typeface="Wingdings" pitchFamily="2" charset="2"/>
              <a:buChar char="u"/>
            </a:pPr>
            <a:r>
              <a:rPr lang="en-US" altLang="en-US" sz="2400" b="1" dirty="0">
                <a:solidFill>
                  <a:srgbClr val="4C2E00"/>
                </a:solidFill>
                <a:latin typeface="Arial" pitchFamily="34" charset="0"/>
                <a:cs typeface="Arial" pitchFamily="34" charset="0"/>
              </a:rPr>
              <a:t>Cash</a:t>
            </a:r>
          </a:p>
          <a:p>
            <a:pPr lvl="1" eaLnBrk="1" hangingPunct="1">
              <a:lnSpc>
                <a:spcPct val="80000"/>
              </a:lnSpc>
              <a:spcBef>
                <a:spcPts val="600"/>
              </a:spcBef>
              <a:buSzPct val="50000"/>
              <a:buFont typeface="Wingdings" pitchFamily="2" charset="2"/>
              <a:buChar char="u"/>
            </a:pPr>
            <a:r>
              <a:rPr lang="en-US" altLang="en-US" sz="2400" b="1" dirty="0">
                <a:solidFill>
                  <a:srgbClr val="4C2E00"/>
                </a:solidFill>
                <a:latin typeface="Arial" pitchFamily="34" charset="0"/>
                <a:cs typeface="Arial" pitchFamily="34" charset="0"/>
              </a:rPr>
              <a:t>Receivables</a:t>
            </a:r>
          </a:p>
          <a:p>
            <a:pPr lvl="1" eaLnBrk="1" hangingPunct="1">
              <a:lnSpc>
                <a:spcPct val="80000"/>
              </a:lnSpc>
              <a:spcBef>
                <a:spcPts val="600"/>
              </a:spcBef>
              <a:buSzPct val="50000"/>
              <a:buFont typeface="Wingdings" pitchFamily="2" charset="2"/>
              <a:buChar char="u"/>
            </a:pPr>
            <a:r>
              <a:rPr lang="en-US" altLang="en-US" sz="2400" b="1" dirty="0">
                <a:solidFill>
                  <a:srgbClr val="4C2E00"/>
                </a:solidFill>
                <a:latin typeface="Arial" pitchFamily="34" charset="0"/>
                <a:cs typeface="Arial" pitchFamily="34" charset="0"/>
              </a:rPr>
              <a:t>Inventories</a:t>
            </a:r>
          </a:p>
          <a:p>
            <a:pPr lvl="2" eaLnBrk="1" hangingPunct="1">
              <a:lnSpc>
                <a:spcPct val="70000"/>
              </a:lnSpc>
              <a:spcBef>
                <a:spcPts val="600"/>
              </a:spcBef>
              <a:buFontTx/>
              <a:buNone/>
            </a:pPr>
            <a:r>
              <a:rPr lang="en-US" altLang="en-US" sz="2200" b="1" dirty="0">
                <a:solidFill>
                  <a:srgbClr val="B50069"/>
                </a:solidFill>
                <a:latin typeface="Arial" pitchFamily="34" charset="0"/>
                <a:cs typeface="Arial" pitchFamily="34" charset="0"/>
              </a:rPr>
              <a:t>Raw Materials</a:t>
            </a:r>
          </a:p>
          <a:p>
            <a:pPr lvl="2" eaLnBrk="1" hangingPunct="1">
              <a:lnSpc>
                <a:spcPct val="70000"/>
              </a:lnSpc>
              <a:spcBef>
                <a:spcPts val="600"/>
              </a:spcBef>
              <a:buFontTx/>
              <a:buNone/>
            </a:pPr>
            <a:r>
              <a:rPr lang="en-US" altLang="en-US" sz="2200" b="1" dirty="0">
                <a:solidFill>
                  <a:srgbClr val="B50069"/>
                </a:solidFill>
                <a:latin typeface="Arial" pitchFamily="34" charset="0"/>
                <a:cs typeface="Arial" pitchFamily="34" charset="0"/>
              </a:rPr>
              <a:t>Goods in Process</a:t>
            </a:r>
          </a:p>
          <a:p>
            <a:pPr lvl="2" eaLnBrk="1" hangingPunct="1">
              <a:lnSpc>
                <a:spcPct val="70000"/>
              </a:lnSpc>
              <a:spcBef>
                <a:spcPts val="600"/>
              </a:spcBef>
              <a:buFontTx/>
              <a:buNone/>
            </a:pPr>
            <a:r>
              <a:rPr lang="en-US" altLang="en-US" sz="2200" b="1" dirty="0">
                <a:solidFill>
                  <a:srgbClr val="B50069"/>
                </a:solidFill>
                <a:latin typeface="Arial" pitchFamily="34" charset="0"/>
                <a:cs typeface="Arial" pitchFamily="34" charset="0"/>
              </a:rPr>
              <a:t>Finished Goods</a:t>
            </a:r>
          </a:p>
        </p:txBody>
      </p:sp>
      <p:sp>
        <p:nvSpPr>
          <p:cNvPr id="162820" name="Rectangle 4"/>
          <p:cNvSpPr>
            <a:spLocks noChangeArrowheads="1"/>
          </p:cNvSpPr>
          <p:nvPr/>
        </p:nvSpPr>
        <p:spPr bwMode="auto">
          <a:xfrm>
            <a:off x="485775" y="5638800"/>
            <a:ext cx="8172450" cy="457201"/>
          </a:xfrm>
          <a:prstGeom prst="rect">
            <a:avLst/>
          </a:prstGeom>
          <a:solidFill>
            <a:schemeClr val="accent5">
              <a:lumMod val="20000"/>
              <a:lumOff val="80000"/>
            </a:schemeClr>
          </a:solidFill>
          <a:ln w="28575" cmpd="thickThin">
            <a:solidFill>
              <a:schemeClr val="accent3">
                <a:lumMod val="50000"/>
              </a:schemeClr>
            </a:solidFill>
            <a:miter lim="800000"/>
            <a:headEnd/>
            <a:tailEnd/>
          </a:ln>
        </p:spPr>
        <p:txBody>
          <a:bodyPr wrap="none" lIns="90488" tIns="44450" rIns="90488" bIns="44450" anchor="ctr"/>
          <a:lstStyle/>
          <a:p>
            <a:pPr algn="ctr">
              <a:defRPr/>
            </a:pPr>
            <a:r>
              <a:rPr lang="en-US" sz="2400" b="1" dirty="0">
                <a:solidFill>
                  <a:prstClr val="black"/>
                </a:solidFill>
                <a:latin typeface="Arial" pitchFamily="34" charset="0"/>
                <a:cs typeface="Arial" pitchFamily="34" charset="0"/>
              </a:rPr>
              <a:t>The primary difference is inventory.</a:t>
            </a:r>
          </a:p>
        </p:txBody>
      </p:sp>
      <p:sp>
        <p:nvSpPr>
          <p:cNvPr id="24581" name="Rectangle 13"/>
          <p:cNvSpPr>
            <a:spLocks noGrp="1" noChangeArrowheads="1"/>
          </p:cNvSpPr>
          <p:nvPr>
            <p:ph type="title"/>
          </p:nvPr>
        </p:nvSpPr>
        <p:spPr>
          <a:xfrm>
            <a:off x="457200" y="685800"/>
            <a:ext cx="8229600" cy="762000"/>
          </a:xfrm>
        </p:spPr>
        <p:txBody>
          <a:bodyPr>
            <a:normAutofit fontScale="90000"/>
          </a:bodyPr>
          <a:lstStyle/>
          <a:p>
            <a:r>
              <a:rPr lang="en-US" altLang="en-US" sz="4900" b="1" dirty="0" smtClean="0">
                <a:solidFill>
                  <a:schemeClr val="tx1"/>
                </a:solidFill>
              </a:rPr>
              <a:t>Manufacturer’s Balance Sheet</a:t>
            </a:r>
          </a:p>
        </p:txBody>
      </p:sp>
      <p:sp>
        <p:nvSpPr>
          <p:cNvPr id="8" name="Slide Number Placeholder 7"/>
          <p:cNvSpPr>
            <a:spLocks noGrp="1"/>
          </p:cNvSpPr>
          <p:nvPr>
            <p:ph type="sldNum" sz="quarter" idx="12"/>
          </p:nvPr>
        </p:nvSpPr>
        <p:spPr/>
        <p:txBody>
          <a:bodyPr/>
          <a:lstStyle/>
          <a:p>
            <a:pPr>
              <a:defRPr/>
            </a:pPr>
            <a:fld id="{2F856502-6931-4BB7-9E44-21AF6382F1C3}" type="slidenum">
              <a:rPr lang="en-US" smtClean="0">
                <a:solidFill>
                  <a:prstClr val="black">
                    <a:tint val="75000"/>
                  </a:prstClr>
                </a:solidFill>
              </a:rPr>
              <a:pPr>
                <a:defRPr/>
              </a:pPr>
              <a:t>27</a:t>
            </a:fld>
            <a:endParaRPr lang="en-US" dirty="0">
              <a:solidFill>
                <a:prstClr val="black">
                  <a:tint val="75000"/>
                </a:prstClr>
              </a:solidFill>
            </a:endParaRPr>
          </a:p>
        </p:txBody>
      </p:sp>
      <p:sp>
        <p:nvSpPr>
          <p:cNvPr id="24582"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cs typeface="Arial" pitchFamily="34" charset="0"/>
              </a:rPr>
              <a:t>C 4</a:t>
            </a:r>
          </a:p>
        </p:txBody>
      </p:sp>
    </p:spTree>
    <p:extLst>
      <p:ext uri="{BB962C8B-B14F-4D97-AF65-F5344CB8AC3E}">
        <p14:creationId xmlns:p14="http://schemas.microsoft.com/office/powerpoint/2010/main" val="260306935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2820"/>
                                        </p:tgtEl>
                                        <p:attrNameLst>
                                          <p:attrName>style.visibility</p:attrName>
                                        </p:attrNameLst>
                                      </p:cBhvr>
                                      <p:to>
                                        <p:strVal val="visible"/>
                                      </p:to>
                                    </p:set>
                                    <p:animEffect transition="in" filter="dissolve">
                                      <p:cBhvr>
                                        <p:cTn id="7" dur="1000"/>
                                        <p:tgtEl>
                                          <p:spTgt spid="162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0"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3"/>
          <p:cNvSpPr>
            <a:spLocks noGrp="1" noChangeArrowheads="1"/>
          </p:cNvSpPr>
          <p:nvPr>
            <p:ph type="title"/>
          </p:nvPr>
        </p:nvSpPr>
        <p:spPr>
          <a:xfrm>
            <a:off x="457200" y="685800"/>
            <a:ext cx="8229600" cy="838200"/>
          </a:xfrm>
        </p:spPr>
        <p:txBody>
          <a:bodyPr/>
          <a:lstStyle/>
          <a:p>
            <a:r>
              <a:rPr lang="en-US" altLang="en-US" sz="4400" b="1" dirty="0" smtClean="0">
                <a:solidFill>
                  <a:schemeClr val="tx1"/>
                </a:solidFill>
              </a:rPr>
              <a:t>Manufacturer’s Balance Sheet</a:t>
            </a:r>
          </a:p>
        </p:txBody>
      </p:sp>
      <p:sp>
        <p:nvSpPr>
          <p:cNvPr id="18" name="Slide Number Placeholder 17"/>
          <p:cNvSpPr>
            <a:spLocks noGrp="1"/>
          </p:cNvSpPr>
          <p:nvPr>
            <p:ph type="sldNum" sz="quarter" idx="12"/>
          </p:nvPr>
        </p:nvSpPr>
        <p:spPr/>
        <p:txBody>
          <a:bodyPr/>
          <a:lstStyle/>
          <a:p>
            <a:pPr>
              <a:defRPr/>
            </a:pPr>
            <a:fld id="{2F856502-6931-4BB7-9E44-21AF6382F1C3}" type="slidenum">
              <a:rPr lang="en-US" smtClean="0">
                <a:solidFill>
                  <a:prstClr val="black">
                    <a:tint val="75000"/>
                  </a:prstClr>
                </a:solidFill>
              </a:rPr>
              <a:pPr>
                <a:defRPr/>
              </a:pPr>
              <a:t>28</a:t>
            </a:fld>
            <a:endParaRPr lang="en-US" dirty="0">
              <a:solidFill>
                <a:prstClr val="black">
                  <a:tint val="75000"/>
                </a:prstClr>
              </a:solidFill>
            </a:endParaRPr>
          </a:p>
        </p:txBody>
      </p:sp>
      <p:grpSp>
        <p:nvGrpSpPr>
          <p:cNvPr id="2" name="Group 2"/>
          <p:cNvGrpSpPr>
            <a:grpSpLocks/>
          </p:cNvGrpSpPr>
          <p:nvPr/>
        </p:nvGrpSpPr>
        <p:grpSpPr bwMode="auto">
          <a:xfrm>
            <a:off x="6740525" y="2971800"/>
            <a:ext cx="2032000" cy="1993900"/>
            <a:chOff x="4246" y="2096"/>
            <a:chExt cx="1280" cy="1256"/>
          </a:xfrm>
        </p:grpSpPr>
        <p:sp>
          <p:nvSpPr>
            <p:cNvPr id="25615" name="Line 3"/>
            <p:cNvSpPr>
              <a:spLocks noChangeShapeType="1"/>
            </p:cNvSpPr>
            <p:nvPr/>
          </p:nvSpPr>
          <p:spPr bwMode="auto">
            <a:xfrm flipV="1">
              <a:off x="4902" y="2096"/>
              <a:ext cx="0" cy="512"/>
            </a:xfrm>
            <a:prstGeom prst="line">
              <a:avLst/>
            </a:prstGeom>
            <a:noFill/>
            <a:ln w="508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solidFill>
                  <a:prstClr val="black"/>
                </a:solidFill>
                <a:latin typeface="Arial" pitchFamily="34" charset="0"/>
                <a:cs typeface="Arial" pitchFamily="34" charset="0"/>
              </a:endParaRPr>
            </a:p>
          </p:txBody>
        </p:sp>
        <p:sp>
          <p:nvSpPr>
            <p:cNvPr id="33808" name="Rectangle 4"/>
            <p:cNvSpPr>
              <a:spLocks noChangeArrowheads="1"/>
            </p:cNvSpPr>
            <p:nvPr/>
          </p:nvSpPr>
          <p:spPr bwMode="auto">
            <a:xfrm>
              <a:off x="4246" y="2600"/>
              <a:ext cx="1280" cy="752"/>
            </a:xfrm>
            <a:prstGeom prst="rect">
              <a:avLst/>
            </a:prstGeom>
            <a:solidFill>
              <a:schemeClr val="accent4">
                <a:lumMod val="20000"/>
                <a:lumOff val="80000"/>
              </a:schemeClr>
            </a:solidFill>
            <a:ln w="25400">
              <a:solidFill>
                <a:schemeClr val="tx1"/>
              </a:solidFill>
              <a:miter lim="800000"/>
              <a:headEnd/>
              <a:tailEnd/>
            </a:ln>
          </p:spPr>
          <p:txBody>
            <a:bodyPr wrap="none" lIns="90488" tIns="44450" rIns="90488" bIns="44450" anchor="ctr"/>
            <a:lstStyle/>
            <a:p>
              <a:pPr algn="ctr">
                <a:lnSpc>
                  <a:spcPct val="90000"/>
                </a:lnSpc>
                <a:defRPr/>
              </a:pPr>
              <a:r>
                <a:rPr lang="en-US" sz="2400" b="1" dirty="0">
                  <a:solidFill>
                    <a:srgbClr val="9BBB59">
                      <a:lumMod val="50000"/>
                    </a:srgbClr>
                  </a:solidFill>
                  <a:latin typeface="Arial" pitchFamily="34" charset="0"/>
                  <a:cs typeface="Arial" pitchFamily="34" charset="0"/>
                </a:rPr>
                <a:t>Completed</a:t>
              </a:r>
              <a:br>
                <a:rPr lang="en-US" sz="2400" b="1" dirty="0">
                  <a:solidFill>
                    <a:srgbClr val="9BBB59">
                      <a:lumMod val="50000"/>
                    </a:srgbClr>
                  </a:solidFill>
                  <a:latin typeface="Arial" pitchFamily="34" charset="0"/>
                  <a:cs typeface="Arial" pitchFamily="34" charset="0"/>
                </a:rPr>
              </a:br>
              <a:r>
                <a:rPr lang="en-US" sz="2400" b="1" dirty="0">
                  <a:solidFill>
                    <a:srgbClr val="9BBB59">
                      <a:lumMod val="50000"/>
                    </a:srgbClr>
                  </a:solidFill>
                  <a:latin typeface="Arial" pitchFamily="34" charset="0"/>
                  <a:cs typeface="Arial" pitchFamily="34" charset="0"/>
                </a:rPr>
                <a:t>products</a:t>
              </a:r>
              <a:br>
                <a:rPr lang="en-US" sz="2400" b="1" dirty="0">
                  <a:solidFill>
                    <a:srgbClr val="9BBB59">
                      <a:lumMod val="50000"/>
                    </a:srgbClr>
                  </a:solidFill>
                  <a:latin typeface="Arial" pitchFamily="34" charset="0"/>
                  <a:cs typeface="Arial" pitchFamily="34" charset="0"/>
                </a:rPr>
              </a:br>
              <a:r>
                <a:rPr lang="en-US" sz="2400" b="1" dirty="0">
                  <a:solidFill>
                    <a:srgbClr val="9BBB59">
                      <a:lumMod val="50000"/>
                    </a:srgbClr>
                  </a:solidFill>
                  <a:latin typeface="Arial" pitchFamily="34" charset="0"/>
                  <a:cs typeface="Arial" pitchFamily="34" charset="0"/>
                </a:rPr>
                <a:t>for sale.</a:t>
              </a:r>
            </a:p>
          </p:txBody>
        </p:sp>
      </p:grpSp>
      <p:sp>
        <p:nvSpPr>
          <p:cNvPr id="33795" name="Line 6"/>
          <p:cNvSpPr>
            <a:spLocks noChangeShapeType="1"/>
          </p:cNvSpPr>
          <p:nvPr/>
        </p:nvSpPr>
        <p:spPr bwMode="auto">
          <a:xfrm flipV="1">
            <a:off x="1457325" y="2971800"/>
            <a:ext cx="0" cy="812800"/>
          </a:xfrm>
          <a:prstGeom prst="line">
            <a:avLst/>
          </a:prstGeom>
          <a:noFill/>
          <a:ln w="508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solidFill>
                <a:prstClr val="black"/>
              </a:solidFill>
              <a:latin typeface="Arial" pitchFamily="34" charset="0"/>
              <a:cs typeface="Arial" pitchFamily="34" charset="0"/>
            </a:endParaRPr>
          </a:p>
        </p:txBody>
      </p:sp>
      <p:sp>
        <p:nvSpPr>
          <p:cNvPr id="33796" name="Rectangle 7"/>
          <p:cNvSpPr>
            <a:spLocks noChangeArrowheads="1"/>
          </p:cNvSpPr>
          <p:nvPr/>
        </p:nvSpPr>
        <p:spPr bwMode="auto">
          <a:xfrm>
            <a:off x="415925" y="3771900"/>
            <a:ext cx="2022475" cy="2120900"/>
          </a:xfrm>
          <a:prstGeom prst="rect">
            <a:avLst/>
          </a:prstGeom>
          <a:solidFill>
            <a:srgbClr val="CCECFF"/>
          </a:solidFill>
          <a:ln w="25400">
            <a:solidFill>
              <a:schemeClr val="tx1"/>
            </a:solidFill>
            <a:miter lim="800000"/>
            <a:headEnd/>
            <a:tailEnd/>
          </a:ln>
        </p:spPr>
        <p:txBody>
          <a:bodyPr wrap="none" lIns="90488" tIns="44450" rIns="90488" bIns="4445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90000"/>
              </a:lnSpc>
              <a:spcBef>
                <a:spcPct val="0"/>
              </a:spcBef>
              <a:buFontTx/>
              <a:buNone/>
            </a:pPr>
            <a:r>
              <a:rPr lang="en-US" altLang="en-US" sz="2400" b="1" dirty="0">
                <a:solidFill>
                  <a:srgbClr val="1F497D"/>
                </a:solidFill>
                <a:latin typeface="Arial" pitchFamily="34" charset="0"/>
                <a:cs typeface="Arial" pitchFamily="34" charset="0"/>
              </a:rPr>
              <a:t>Materials</a:t>
            </a:r>
            <a:br>
              <a:rPr lang="en-US" altLang="en-US" sz="2400" b="1" dirty="0">
                <a:solidFill>
                  <a:srgbClr val="1F497D"/>
                </a:solidFill>
                <a:latin typeface="Arial" pitchFamily="34" charset="0"/>
                <a:cs typeface="Arial" pitchFamily="34" charset="0"/>
              </a:rPr>
            </a:br>
            <a:r>
              <a:rPr lang="en-US" altLang="en-US" sz="2400" b="1" dirty="0">
                <a:solidFill>
                  <a:srgbClr val="1F497D"/>
                </a:solidFill>
                <a:latin typeface="Arial" pitchFamily="34" charset="0"/>
                <a:cs typeface="Arial" pitchFamily="34" charset="0"/>
              </a:rPr>
              <a:t>waiting to be</a:t>
            </a:r>
            <a:br>
              <a:rPr lang="en-US" altLang="en-US" sz="2400" b="1" dirty="0">
                <a:solidFill>
                  <a:srgbClr val="1F497D"/>
                </a:solidFill>
                <a:latin typeface="Arial" pitchFamily="34" charset="0"/>
                <a:cs typeface="Arial" pitchFamily="34" charset="0"/>
              </a:rPr>
            </a:br>
            <a:r>
              <a:rPr lang="en-US" altLang="en-US" sz="2400" b="1" dirty="0">
                <a:solidFill>
                  <a:srgbClr val="1F497D"/>
                </a:solidFill>
                <a:latin typeface="Arial" pitchFamily="34" charset="0"/>
                <a:cs typeface="Arial" pitchFamily="34" charset="0"/>
              </a:rPr>
              <a:t>processed.</a:t>
            </a:r>
          </a:p>
          <a:p>
            <a:pPr algn="ctr" eaLnBrk="1" hangingPunct="1">
              <a:lnSpc>
                <a:spcPct val="90000"/>
              </a:lnSpc>
              <a:spcBef>
                <a:spcPct val="0"/>
              </a:spcBef>
              <a:buFontTx/>
              <a:buNone/>
            </a:pPr>
            <a:endParaRPr lang="en-US" altLang="en-US" sz="2400" b="1" dirty="0">
              <a:solidFill>
                <a:srgbClr val="1F497D"/>
              </a:solidFill>
              <a:latin typeface="Arial" pitchFamily="34" charset="0"/>
              <a:cs typeface="Arial" pitchFamily="34" charset="0"/>
            </a:endParaRPr>
          </a:p>
          <a:p>
            <a:pPr algn="ctr" eaLnBrk="1" hangingPunct="1">
              <a:lnSpc>
                <a:spcPct val="90000"/>
              </a:lnSpc>
              <a:spcBef>
                <a:spcPct val="0"/>
              </a:spcBef>
              <a:buFontTx/>
              <a:buNone/>
            </a:pPr>
            <a:r>
              <a:rPr lang="en-US" altLang="en-US" sz="2400" b="1" dirty="0">
                <a:solidFill>
                  <a:srgbClr val="1F497D"/>
                </a:solidFill>
                <a:latin typeface="Arial" pitchFamily="34" charset="0"/>
                <a:cs typeface="Arial" pitchFamily="34" charset="0"/>
              </a:rPr>
              <a:t>Can be direct</a:t>
            </a:r>
          </a:p>
          <a:p>
            <a:pPr algn="ctr" eaLnBrk="1" hangingPunct="1">
              <a:lnSpc>
                <a:spcPct val="90000"/>
              </a:lnSpc>
              <a:spcBef>
                <a:spcPct val="0"/>
              </a:spcBef>
              <a:buFontTx/>
              <a:buNone/>
            </a:pPr>
            <a:r>
              <a:rPr lang="en-US" altLang="en-US" sz="2400" b="1" dirty="0">
                <a:solidFill>
                  <a:srgbClr val="1F497D"/>
                </a:solidFill>
                <a:latin typeface="Arial" pitchFamily="34" charset="0"/>
                <a:cs typeface="Arial" pitchFamily="34" charset="0"/>
              </a:rPr>
              <a:t>or indirect.</a:t>
            </a:r>
          </a:p>
        </p:txBody>
      </p:sp>
      <p:grpSp>
        <p:nvGrpSpPr>
          <p:cNvPr id="3" name="Group 8"/>
          <p:cNvGrpSpPr>
            <a:grpSpLocks/>
          </p:cNvGrpSpPr>
          <p:nvPr/>
        </p:nvGrpSpPr>
        <p:grpSpPr bwMode="auto">
          <a:xfrm>
            <a:off x="3222625" y="2946400"/>
            <a:ext cx="2794000" cy="3365500"/>
            <a:chOff x="2030" y="1856"/>
            <a:chExt cx="1760" cy="2120"/>
          </a:xfrm>
        </p:grpSpPr>
        <p:grpSp>
          <p:nvGrpSpPr>
            <p:cNvPr id="25611" name="Group 9"/>
            <p:cNvGrpSpPr>
              <a:grpSpLocks/>
            </p:cNvGrpSpPr>
            <p:nvPr/>
          </p:nvGrpSpPr>
          <p:grpSpPr bwMode="auto">
            <a:xfrm>
              <a:off x="2030" y="1856"/>
              <a:ext cx="1760" cy="2120"/>
              <a:chOff x="2030" y="1856"/>
              <a:chExt cx="1760" cy="2120"/>
            </a:xfrm>
          </p:grpSpPr>
          <p:sp>
            <p:nvSpPr>
              <p:cNvPr id="25613" name="Line 10"/>
              <p:cNvSpPr>
                <a:spLocks noChangeShapeType="1"/>
              </p:cNvSpPr>
              <p:nvPr/>
            </p:nvSpPr>
            <p:spPr bwMode="auto">
              <a:xfrm flipV="1">
                <a:off x="2886" y="1856"/>
                <a:ext cx="0" cy="512"/>
              </a:xfrm>
              <a:prstGeom prst="line">
                <a:avLst/>
              </a:prstGeom>
              <a:noFill/>
              <a:ln w="508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solidFill>
                    <a:prstClr val="black"/>
                  </a:solidFill>
                  <a:latin typeface="Arial" pitchFamily="34" charset="0"/>
                  <a:cs typeface="Arial" pitchFamily="34" charset="0"/>
                </a:endParaRPr>
              </a:p>
            </p:txBody>
          </p:sp>
          <p:sp>
            <p:nvSpPr>
              <p:cNvPr id="33806" name="Rectangle 11"/>
              <p:cNvSpPr>
                <a:spLocks noChangeArrowheads="1"/>
              </p:cNvSpPr>
              <p:nvPr/>
            </p:nvSpPr>
            <p:spPr bwMode="auto">
              <a:xfrm>
                <a:off x="2030" y="2360"/>
                <a:ext cx="1760" cy="1616"/>
              </a:xfrm>
              <a:prstGeom prst="rect">
                <a:avLst/>
              </a:prstGeom>
              <a:solidFill>
                <a:schemeClr val="accent1">
                  <a:lumMod val="20000"/>
                  <a:lumOff val="80000"/>
                </a:schemeClr>
              </a:solidFill>
              <a:ln w="25400">
                <a:solidFill>
                  <a:schemeClr val="tx1"/>
                </a:solidFill>
                <a:miter lim="800000"/>
                <a:headEnd/>
                <a:tailEnd/>
              </a:ln>
            </p:spPr>
            <p:txBody>
              <a:bodyPr wrap="none" lIns="90488" tIns="44450" rIns="90488" bIns="44450" anchor="ctr"/>
              <a:lstStyle/>
              <a:p>
                <a:pPr algn="ctr">
                  <a:lnSpc>
                    <a:spcPct val="90000"/>
                  </a:lnSpc>
                  <a:spcBef>
                    <a:spcPct val="100000"/>
                  </a:spcBef>
                  <a:defRPr/>
                </a:pPr>
                <a:r>
                  <a:rPr lang="en-US" sz="2400" b="1" dirty="0">
                    <a:solidFill>
                      <a:srgbClr val="C00000"/>
                    </a:solidFill>
                    <a:latin typeface="Arial" pitchFamily="34" charset="0"/>
                    <a:cs typeface="Arial" pitchFamily="34" charset="0"/>
                  </a:rPr>
                  <a:t>Partially complete</a:t>
                </a:r>
                <a:br>
                  <a:rPr lang="en-US" sz="2400" b="1" dirty="0">
                    <a:solidFill>
                      <a:srgbClr val="C00000"/>
                    </a:solidFill>
                    <a:latin typeface="Arial" pitchFamily="34" charset="0"/>
                    <a:cs typeface="Arial" pitchFamily="34" charset="0"/>
                  </a:rPr>
                </a:br>
                <a:r>
                  <a:rPr lang="en-US" sz="2400" b="1" dirty="0">
                    <a:solidFill>
                      <a:srgbClr val="C00000"/>
                    </a:solidFill>
                    <a:latin typeface="Arial" pitchFamily="34" charset="0"/>
                    <a:cs typeface="Arial" pitchFamily="34" charset="0"/>
                  </a:rPr>
                  <a:t>products.</a:t>
                </a:r>
              </a:p>
              <a:p>
                <a:pPr algn="ctr">
                  <a:lnSpc>
                    <a:spcPct val="90000"/>
                  </a:lnSpc>
                  <a:spcBef>
                    <a:spcPct val="100000"/>
                  </a:spcBef>
                  <a:defRPr/>
                </a:pPr>
                <a:r>
                  <a:rPr lang="en-US" sz="2400" b="1" dirty="0">
                    <a:solidFill>
                      <a:srgbClr val="C00000"/>
                    </a:solidFill>
                    <a:latin typeface="Arial" pitchFamily="34" charset="0"/>
                    <a:cs typeface="Arial" pitchFamily="34" charset="0"/>
                  </a:rPr>
                  <a:t>Material to which</a:t>
                </a:r>
                <a:br>
                  <a:rPr lang="en-US" sz="2400" b="1" dirty="0">
                    <a:solidFill>
                      <a:srgbClr val="C00000"/>
                    </a:solidFill>
                    <a:latin typeface="Arial" pitchFamily="34" charset="0"/>
                    <a:cs typeface="Arial" pitchFamily="34" charset="0"/>
                  </a:rPr>
                </a:br>
                <a:r>
                  <a:rPr lang="en-US" sz="2400" b="1" dirty="0">
                    <a:solidFill>
                      <a:srgbClr val="C00000"/>
                    </a:solidFill>
                    <a:latin typeface="Arial" pitchFamily="34" charset="0"/>
                    <a:cs typeface="Arial" pitchFamily="34" charset="0"/>
                  </a:rPr>
                  <a:t>some labor and/or</a:t>
                </a:r>
                <a:br>
                  <a:rPr lang="en-US" sz="2400" b="1" dirty="0">
                    <a:solidFill>
                      <a:srgbClr val="C00000"/>
                    </a:solidFill>
                    <a:latin typeface="Arial" pitchFamily="34" charset="0"/>
                    <a:cs typeface="Arial" pitchFamily="34" charset="0"/>
                  </a:rPr>
                </a:br>
                <a:r>
                  <a:rPr lang="en-US" sz="2400" b="1" dirty="0">
                    <a:solidFill>
                      <a:srgbClr val="C00000"/>
                    </a:solidFill>
                    <a:latin typeface="Arial" pitchFamily="34" charset="0"/>
                    <a:cs typeface="Arial" pitchFamily="34" charset="0"/>
                  </a:rPr>
                  <a:t>overhead have</a:t>
                </a:r>
                <a:br>
                  <a:rPr lang="en-US" sz="2400" b="1" dirty="0">
                    <a:solidFill>
                      <a:srgbClr val="C00000"/>
                    </a:solidFill>
                    <a:latin typeface="Arial" pitchFamily="34" charset="0"/>
                    <a:cs typeface="Arial" pitchFamily="34" charset="0"/>
                  </a:rPr>
                </a:br>
                <a:r>
                  <a:rPr lang="en-US" sz="2400" b="1" dirty="0">
                    <a:solidFill>
                      <a:srgbClr val="C00000"/>
                    </a:solidFill>
                    <a:latin typeface="Arial" pitchFamily="34" charset="0"/>
                    <a:cs typeface="Arial" pitchFamily="34" charset="0"/>
                  </a:rPr>
                  <a:t>been added.</a:t>
                </a:r>
              </a:p>
            </p:txBody>
          </p:sp>
        </p:grpSp>
        <p:sp>
          <p:nvSpPr>
            <p:cNvPr id="25612" name="Line 12"/>
            <p:cNvSpPr>
              <a:spLocks noChangeShapeType="1"/>
            </p:cNvSpPr>
            <p:nvPr/>
          </p:nvSpPr>
          <p:spPr bwMode="auto">
            <a:xfrm>
              <a:off x="2030" y="2928"/>
              <a:ext cx="17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solidFill>
                  <a:prstClr val="black"/>
                </a:solidFill>
                <a:latin typeface="Arial" pitchFamily="34" charset="0"/>
                <a:cs typeface="Arial" pitchFamily="34" charset="0"/>
              </a:endParaRPr>
            </a:p>
          </p:txBody>
        </p:sp>
      </p:grpSp>
      <p:sp>
        <p:nvSpPr>
          <p:cNvPr id="33798" name="Oval 14"/>
          <p:cNvSpPr>
            <a:spLocks noChangeArrowheads="1"/>
          </p:cNvSpPr>
          <p:nvPr/>
        </p:nvSpPr>
        <p:spPr bwMode="auto">
          <a:xfrm>
            <a:off x="425450" y="1689100"/>
            <a:ext cx="2032000" cy="1270000"/>
          </a:xfrm>
          <a:prstGeom prst="ellipse">
            <a:avLst/>
          </a:prstGeom>
          <a:solidFill>
            <a:srgbClr val="CCECFF"/>
          </a:solidFill>
          <a:ln w="25400">
            <a:solidFill>
              <a:schemeClr val="tx1"/>
            </a:solidFill>
            <a:round/>
            <a:headEnd/>
            <a:tailEnd/>
          </a:ln>
        </p:spPr>
        <p:txBody>
          <a:bodyPr wrap="none" lIns="90488" tIns="44450" rIns="90488" bIns="4445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prstClr val="black"/>
                </a:solidFill>
                <a:latin typeface="Arial" pitchFamily="34" charset="0"/>
                <a:cs typeface="Arial" pitchFamily="34" charset="0"/>
              </a:rPr>
              <a:t>Raw</a:t>
            </a:r>
            <a:br>
              <a:rPr lang="en-US" altLang="en-US" sz="2400" b="1" dirty="0">
                <a:solidFill>
                  <a:prstClr val="black"/>
                </a:solidFill>
                <a:latin typeface="Arial" pitchFamily="34" charset="0"/>
                <a:cs typeface="Arial" pitchFamily="34" charset="0"/>
              </a:rPr>
            </a:br>
            <a:r>
              <a:rPr lang="en-US" altLang="en-US" sz="2400" b="1" dirty="0">
                <a:solidFill>
                  <a:prstClr val="black"/>
                </a:solidFill>
                <a:latin typeface="Arial" pitchFamily="34" charset="0"/>
                <a:cs typeface="Arial" pitchFamily="34" charset="0"/>
              </a:rPr>
              <a:t>Materials</a:t>
            </a:r>
          </a:p>
        </p:txBody>
      </p:sp>
      <p:sp>
        <p:nvSpPr>
          <p:cNvPr id="33799" name="Oval 15"/>
          <p:cNvSpPr>
            <a:spLocks noChangeArrowheads="1"/>
          </p:cNvSpPr>
          <p:nvPr/>
        </p:nvSpPr>
        <p:spPr bwMode="auto">
          <a:xfrm>
            <a:off x="6750050" y="1689100"/>
            <a:ext cx="2032000" cy="1270000"/>
          </a:xfrm>
          <a:prstGeom prst="ellipse">
            <a:avLst/>
          </a:prstGeom>
          <a:solidFill>
            <a:schemeClr val="accent4">
              <a:lumMod val="20000"/>
              <a:lumOff val="80000"/>
            </a:schemeClr>
          </a:solidFill>
          <a:ln w="25400">
            <a:solidFill>
              <a:schemeClr val="tx1"/>
            </a:solidFill>
            <a:round/>
            <a:headEnd/>
            <a:tailEnd/>
          </a:ln>
        </p:spPr>
        <p:txBody>
          <a:bodyPr wrap="none" lIns="90488" tIns="44450" rIns="90488" bIns="44450" anchor="ctr"/>
          <a:lstStyle/>
          <a:p>
            <a:pPr algn="ctr">
              <a:defRPr/>
            </a:pPr>
            <a:r>
              <a:rPr lang="en-US" sz="2400" b="1" dirty="0">
                <a:solidFill>
                  <a:srgbClr val="9BBB59">
                    <a:lumMod val="50000"/>
                  </a:srgbClr>
                </a:solidFill>
                <a:latin typeface="Arial" pitchFamily="34" charset="0"/>
                <a:cs typeface="Arial" pitchFamily="34" charset="0"/>
              </a:rPr>
              <a:t>Finished</a:t>
            </a:r>
            <a:br>
              <a:rPr lang="en-US" sz="2400" b="1" dirty="0">
                <a:solidFill>
                  <a:srgbClr val="9BBB59">
                    <a:lumMod val="50000"/>
                  </a:srgbClr>
                </a:solidFill>
                <a:latin typeface="Arial" pitchFamily="34" charset="0"/>
                <a:cs typeface="Arial" pitchFamily="34" charset="0"/>
              </a:rPr>
            </a:br>
            <a:r>
              <a:rPr lang="en-US" sz="2400" b="1" dirty="0">
                <a:solidFill>
                  <a:srgbClr val="9BBB59">
                    <a:lumMod val="50000"/>
                  </a:srgbClr>
                </a:solidFill>
                <a:latin typeface="Arial" pitchFamily="34" charset="0"/>
                <a:cs typeface="Arial" pitchFamily="34" charset="0"/>
              </a:rPr>
              <a:t>Goods</a:t>
            </a:r>
          </a:p>
        </p:txBody>
      </p:sp>
      <p:sp>
        <p:nvSpPr>
          <p:cNvPr id="33800" name="Oval 16"/>
          <p:cNvSpPr>
            <a:spLocks noChangeArrowheads="1"/>
          </p:cNvSpPr>
          <p:nvPr/>
        </p:nvSpPr>
        <p:spPr bwMode="auto">
          <a:xfrm>
            <a:off x="3565525" y="1689100"/>
            <a:ext cx="2032000" cy="1270000"/>
          </a:xfrm>
          <a:prstGeom prst="ellipse">
            <a:avLst/>
          </a:prstGeom>
          <a:solidFill>
            <a:schemeClr val="accent1">
              <a:lumMod val="20000"/>
              <a:lumOff val="80000"/>
            </a:schemeClr>
          </a:solidFill>
          <a:ln w="25400">
            <a:solidFill>
              <a:schemeClr val="tx1"/>
            </a:solidFill>
            <a:round/>
            <a:headEnd/>
            <a:tailEnd/>
          </a:ln>
        </p:spPr>
        <p:txBody>
          <a:bodyPr wrap="none" lIns="90488" tIns="44450" rIns="90488" bIns="44450" anchor="ctr"/>
          <a:lstStyle/>
          <a:p>
            <a:pPr algn="ctr">
              <a:defRPr/>
            </a:pPr>
            <a:r>
              <a:rPr lang="en-US" sz="2400" b="1" dirty="0">
                <a:solidFill>
                  <a:srgbClr val="C00000"/>
                </a:solidFill>
                <a:latin typeface="Arial" pitchFamily="34" charset="0"/>
                <a:cs typeface="Arial" pitchFamily="34" charset="0"/>
              </a:rPr>
              <a:t>Goods in</a:t>
            </a:r>
            <a:br>
              <a:rPr lang="en-US" sz="2400" b="1" dirty="0">
                <a:solidFill>
                  <a:srgbClr val="C00000"/>
                </a:solidFill>
                <a:latin typeface="Arial" pitchFamily="34" charset="0"/>
                <a:cs typeface="Arial" pitchFamily="34" charset="0"/>
              </a:rPr>
            </a:br>
            <a:r>
              <a:rPr lang="en-US" sz="2400" b="1" dirty="0">
                <a:solidFill>
                  <a:srgbClr val="C00000"/>
                </a:solidFill>
                <a:latin typeface="Arial" pitchFamily="34" charset="0"/>
                <a:cs typeface="Arial" pitchFamily="34" charset="0"/>
              </a:rPr>
              <a:t>Process</a:t>
            </a:r>
          </a:p>
        </p:txBody>
      </p:sp>
      <p:sp>
        <p:nvSpPr>
          <p:cNvPr id="23562"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cs typeface="Arial" pitchFamily="34" charset="0"/>
              </a:rPr>
              <a:t>C 4</a:t>
            </a:r>
          </a:p>
        </p:txBody>
      </p:sp>
    </p:spTree>
    <p:extLst>
      <p:ext uri="{BB962C8B-B14F-4D97-AF65-F5344CB8AC3E}">
        <p14:creationId xmlns:p14="http://schemas.microsoft.com/office/powerpoint/2010/main" val="4220128672"/>
      </p:ext>
    </p:extLst>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wipe(up)">
                                      <p:cBhvr>
                                        <p:cTn id="7" dur="500"/>
                                        <p:tgtEl>
                                          <p:spTgt spid="33798"/>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3795"/>
                                        </p:tgtEl>
                                        <p:attrNameLst>
                                          <p:attrName>style.visibility</p:attrName>
                                        </p:attrNameLst>
                                      </p:cBhvr>
                                      <p:to>
                                        <p:strVal val="visible"/>
                                      </p:to>
                                    </p:set>
                                    <p:animEffect transition="in" filter="wipe(up)">
                                      <p:cBhvr>
                                        <p:cTn id="12" dur="500"/>
                                        <p:tgtEl>
                                          <p:spTgt spid="33795"/>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3796"/>
                                        </p:tgtEl>
                                        <p:attrNameLst>
                                          <p:attrName>style.visibility</p:attrName>
                                        </p:attrNameLst>
                                      </p:cBhvr>
                                      <p:to>
                                        <p:strVal val="visible"/>
                                      </p:to>
                                    </p:set>
                                    <p:animEffect transition="in" filter="wipe(up)">
                                      <p:cBhvr>
                                        <p:cTn id="17" dur="500"/>
                                        <p:tgtEl>
                                          <p:spTgt spid="33796"/>
                                        </p:tgtEl>
                                      </p:cBhvr>
                                    </p:animEffect>
                                  </p:childTnLst>
                                </p:cTn>
                              </p:par>
                            </p:childTnLst>
                          </p:cTn>
                        </p:par>
                      </p:childTnLst>
                    </p:cTn>
                  </p:par>
                  <p:par>
                    <p:cTn id="18" fill="hold">
                      <p:stCondLst>
                        <p:cond delay="indefinite"/>
                      </p:stCondLst>
                      <p:childTnLst>
                        <p:par>
                          <p:cTn id="19" fill="hold" nodeType="after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3800"/>
                                        </p:tgtEl>
                                        <p:attrNameLst>
                                          <p:attrName>style.visibility</p:attrName>
                                        </p:attrNameLst>
                                      </p:cBhvr>
                                      <p:to>
                                        <p:strVal val="visible"/>
                                      </p:to>
                                    </p:set>
                                    <p:animEffect transition="in" filter="wipe(up)">
                                      <p:cBhvr>
                                        <p:cTn id="22" dur="500"/>
                                        <p:tgtEl>
                                          <p:spTgt spid="33800"/>
                                        </p:tgtEl>
                                      </p:cBhvr>
                                    </p:animEffect>
                                  </p:childTnLst>
                                </p:cTn>
                              </p:par>
                            </p:childTnLst>
                          </p:cTn>
                        </p:par>
                      </p:childTnLst>
                    </p:cTn>
                  </p:par>
                  <p:par>
                    <p:cTn id="23" fill="hold">
                      <p:stCondLst>
                        <p:cond delay="indefinite"/>
                      </p:stCondLst>
                      <p:childTnLst>
                        <p:par>
                          <p:cTn id="24" fill="hold" nodeType="after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childTnLst>
                    </p:cTn>
                  </p:par>
                  <p:par>
                    <p:cTn id="28" fill="hold">
                      <p:stCondLst>
                        <p:cond delay="indefinite"/>
                      </p:stCondLst>
                      <p:childTnLst>
                        <p:par>
                          <p:cTn id="29" fill="hold" nodeType="after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3799"/>
                                        </p:tgtEl>
                                        <p:attrNameLst>
                                          <p:attrName>style.visibility</p:attrName>
                                        </p:attrNameLst>
                                      </p:cBhvr>
                                      <p:to>
                                        <p:strVal val="visible"/>
                                      </p:to>
                                    </p:set>
                                    <p:animEffect transition="in" filter="wipe(up)">
                                      <p:cBhvr>
                                        <p:cTn id="32" dur="500"/>
                                        <p:tgtEl>
                                          <p:spTgt spid="33799"/>
                                        </p:tgtEl>
                                      </p:cBhvr>
                                    </p:animEffect>
                                  </p:childTnLst>
                                </p:cTn>
                              </p:par>
                            </p:childTnLst>
                          </p:cTn>
                        </p:par>
                      </p:childTnLst>
                    </p:cTn>
                  </p:par>
                  <p:par>
                    <p:cTn id="33" fill="hold">
                      <p:stCondLst>
                        <p:cond delay="indefinite"/>
                      </p:stCondLst>
                      <p:childTnLst>
                        <p:par>
                          <p:cTn id="34" fill="hold" nodeType="after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up)">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p:bldP spid="33796" grpId="0" animBg="1"/>
      <p:bldP spid="33798" grpId="0" animBg="1"/>
      <p:bldP spid="33799" grpId="0" animBg="1"/>
      <p:bldP spid="3380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810000"/>
          </a:xfrm>
        </p:spPr>
        <p:txBody>
          <a:bodyPr>
            <a:normAutofit fontScale="90000"/>
          </a:bodyPr>
          <a:lstStyle/>
          <a:p>
            <a:r>
              <a:rPr lang="en-US" altLang="en-US" dirty="0" smtClean="0"/>
              <a:t/>
            </a:r>
            <a:br>
              <a:rPr lang="en-US" altLang="en-US" dirty="0" smtClean="0"/>
            </a:br>
            <a:r>
              <a:rPr lang="en-US" altLang="en-US" dirty="0" smtClean="0"/>
              <a:t/>
            </a:r>
            <a:br>
              <a:rPr lang="en-US" altLang="en-US" dirty="0" smtClean="0"/>
            </a:br>
            <a:r>
              <a:rPr lang="en-US" altLang="en-US" dirty="0" smtClean="0"/>
              <a:t>  	</a:t>
            </a:r>
            <a:r>
              <a:rPr lang="en-US" sz="6000" b="1" dirty="0" smtClean="0">
                <a:solidFill>
                  <a:schemeClr val="tx1"/>
                </a:solidFill>
              </a:rPr>
              <a:t>Income Statement </a:t>
            </a:r>
            <a:r>
              <a:rPr lang="en-US" altLang="en-US" sz="6000" b="1" dirty="0" smtClean="0">
                <a:solidFill>
                  <a:schemeClr val="tx1"/>
                </a:solidFill>
              </a:rPr>
              <a:t/>
            </a:r>
            <a:br>
              <a:rPr lang="en-US" altLang="en-US" sz="6000" b="1" dirty="0" smtClean="0">
                <a:solidFill>
                  <a:schemeClr val="tx1"/>
                </a:solidFill>
              </a:rPr>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29</a:t>
            </a:fld>
            <a:endParaRPr lang="en-US" altLang="en-US" dirty="0" smtClean="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914400" y="236061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Tree>
    <p:extLst>
      <p:ext uri="{BB962C8B-B14F-4D97-AF65-F5344CB8AC3E}">
        <p14:creationId xmlns:p14="http://schemas.microsoft.com/office/powerpoint/2010/main" val="1827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410200"/>
          </a:xfrm>
        </p:spPr>
        <p:txBody>
          <a:bodyPr rtlCol="0">
            <a:normAutofit/>
          </a:bodyPr>
          <a:lstStyle/>
          <a:p>
            <a:pPr marL="0" indent="0" algn="ctr" eaLnBrk="1" fontAlgn="auto" hangingPunct="1">
              <a:spcAft>
                <a:spcPts val="0"/>
              </a:spcAft>
              <a:buFont typeface="Arial" pitchFamily="34" charset="0"/>
              <a:buNone/>
              <a:defRPr/>
            </a:pPr>
            <a:r>
              <a:rPr lang="en-US" sz="7200" b="1" u="sng" dirty="0" smtClean="0">
                <a:solidFill>
                  <a:srgbClr val="FF0000"/>
                </a:solidFill>
                <a:effectLst>
                  <a:outerShdw blurRad="38100" dist="38100" dir="2700000" algn="tl">
                    <a:srgbClr val="000000">
                      <a:alpha val="43137"/>
                    </a:srgbClr>
                  </a:outerShdw>
                </a:effectLst>
                <a:latin typeface="Algerian" panose="04020705040A02060702" pitchFamily="82" charset="0"/>
              </a:rPr>
              <a:t>CHAPTER </a:t>
            </a:r>
            <a:r>
              <a:rPr lang="en-US" sz="7200" b="1" u="sng" dirty="0" smtClean="0">
                <a:solidFill>
                  <a:schemeClr val="tx1"/>
                </a:solidFill>
                <a:effectLst>
                  <a:outerShdw blurRad="38100" dist="38100" dir="2700000" algn="tl">
                    <a:srgbClr val="000000">
                      <a:alpha val="43137"/>
                    </a:srgbClr>
                  </a:outerShdw>
                </a:effectLst>
                <a:latin typeface="Algerian" panose="04020705040A02060702" pitchFamily="82" charset="0"/>
              </a:rPr>
              <a:t>#</a:t>
            </a:r>
            <a:r>
              <a:rPr lang="en-US" sz="7200" b="1" u="sng" dirty="0" smtClean="0">
                <a:solidFill>
                  <a:srgbClr val="FF0000"/>
                </a:solidFill>
                <a:effectLst>
                  <a:outerShdw blurRad="38100" dist="38100" dir="2700000" algn="tl">
                    <a:srgbClr val="000000">
                      <a:alpha val="43137"/>
                    </a:srgbClr>
                  </a:outerShdw>
                </a:effectLst>
                <a:latin typeface="Algerian" panose="04020705040A02060702" pitchFamily="82" charset="0"/>
              </a:rPr>
              <a:t> 01</a:t>
            </a:r>
          </a:p>
          <a:p>
            <a:pPr marL="0" indent="0" algn="ctr" eaLnBrk="1" fontAlgn="auto" hangingPunct="1">
              <a:spcAft>
                <a:spcPts val="0"/>
              </a:spcAft>
              <a:buFont typeface="Arial" pitchFamily="34" charset="0"/>
              <a:buNone/>
              <a:defRPr/>
            </a:pPr>
            <a:r>
              <a:rPr lang="en-US" sz="7200" b="1" u="sng" dirty="0" smtClean="0">
                <a:solidFill>
                  <a:schemeClr val="tx1">
                    <a:lumMod val="50000"/>
                    <a:lumOff val="50000"/>
                  </a:schemeClr>
                </a:solidFill>
                <a:effectLst>
                  <a:outerShdw blurRad="38100" dist="38100" dir="2700000" algn="tl">
                    <a:srgbClr val="000000">
                      <a:alpha val="43137"/>
                    </a:srgbClr>
                  </a:outerShdw>
                </a:effectLst>
                <a:latin typeface="Algerian" panose="04020705040A02060702" pitchFamily="82" charset="0"/>
              </a:rPr>
              <a:t> </a:t>
            </a:r>
            <a:r>
              <a:rPr lang="en-US" sz="7200" b="1" u="sng" dirty="0" smtClean="0">
                <a:solidFill>
                  <a:schemeClr val="tx1"/>
                </a:solidFill>
                <a:effectLst>
                  <a:outerShdw blurRad="38100" dist="38100" dir="2700000" algn="tl">
                    <a:srgbClr val="000000">
                      <a:alpha val="43137"/>
                    </a:srgbClr>
                  </a:outerShdw>
                </a:effectLst>
                <a:latin typeface="Algerian" panose="04020705040A02060702" pitchFamily="82" charset="0"/>
              </a:rPr>
              <a:t>REVIEW  </a:t>
            </a:r>
          </a:p>
          <a:p>
            <a:pPr algn="ctr" eaLnBrk="1" fontAlgn="auto" hangingPunct="1">
              <a:spcAft>
                <a:spcPts val="0"/>
              </a:spcAft>
              <a:defRPr/>
            </a:pPr>
            <a:endParaRPr lang="en-US" dirty="0">
              <a:solidFill>
                <a:schemeClr val="tx1">
                  <a:lumMod val="50000"/>
                  <a:lumOff val="50000"/>
                </a:schemeClr>
              </a:solidFill>
            </a:endParaRPr>
          </a:p>
        </p:txBody>
      </p:sp>
      <p:sp>
        <p:nvSpPr>
          <p:cNvPr id="3174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b="1" u="sng">
                <a:solidFill>
                  <a:schemeClr val="tx1"/>
                </a:solidFill>
                <a:latin typeface="Arial" pitchFamily="34" charset="0"/>
                <a:ea typeface="MS PGothic" pitchFamily="34" charset="-128"/>
              </a:defRPr>
            </a:lvl1pPr>
            <a:lvl2pPr marL="742950" indent="-285750">
              <a:defRPr sz="2400" b="1" u="sng">
                <a:solidFill>
                  <a:schemeClr val="tx1"/>
                </a:solidFill>
                <a:latin typeface="Arial" pitchFamily="34" charset="0"/>
                <a:ea typeface="MS PGothic" pitchFamily="34" charset="-128"/>
              </a:defRPr>
            </a:lvl2pPr>
            <a:lvl3pPr marL="1143000" indent="-228600">
              <a:defRPr sz="2400" b="1" u="sng">
                <a:solidFill>
                  <a:schemeClr val="tx1"/>
                </a:solidFill>
                <a:latin typeface="Arial" pitchFamily="34" charset="0"/>
                <a:ea typeface="MS PGothic" pitchFamily="34" charset="-128"/>
              </a:defRPr>
            </a:lvl3pPr>
            <a:lvl4pPr marL="1600200" indent="-228600">
              <a:defRPr sz="2400" b="1" u="sng">
                <a:solidFill>
                  <a:schemeClr val="tx1"/>
                </a:solidFill>
                <a:latin typeface="Arial" pitchFamily="34" charset="0"/>
                <a:ea typeface="MS PGothic" pitchFamily="34" charset="-128"/>
              </a:defRPr>
            </a:lvl4pPr>
            <a:lvl5pPr marL="2057400" indent="-228600">
              <a:defRPr sz="2400" b="1" u="sng">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u="sng">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u="sng">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u="sng">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u="sng">
                <a:solidFill>
                  <a:schemeClr val="tx1"/>
                </a:solidFill>
                <a:latin typeface="Arial" pitchFamily="34" charset="0"/>
                <a:ea typeface="MS PGothic" pitchFamily="34" charset="-128"/>
              </a:defRPr>
            </a:lvl9pPr>
          </a:lstStyle>
          <a:p>
            <a:r>
              <a:rPr lang="en-US" altLang="en-US" sz="1200" smtClean="0">
                <a:solidFill>
                  <a:srgbClr val="898989"/>
                </a:solidFill>
              </a:rPr>
              <a:t>Atef Abuelaish</a:t>
            </a:r>
          </a:p>
        </p:txBody>
      </p:sp>
      <p:sp>
        <p:nvSpPr>
          <p:cNvPr id="317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u="sng">
                <a:solidFill>
                  <a:schemeClr val="tx1"/>
                </a:solidFill>
                <a:latin typeface="Arial" pitchFamily="34" charset="0"/>
                <a:ea typeface="MS PGothic" pitchFamily="34" charset="-128"/>
              </a:defRPr>
            </a:lvl1pPr>
            <a:lvl2pPr marL="742950" indent="-285750">
              <a:defRPr sz="2400" b="1" u="sng">
                <a:solidFill>
                  <a:schemeClr val="tx1"/>
                </a:solidFill>
                <a:latin typeface="Arial" pitchFamily="34" charset="0"/>
                <a:ea typeface="MS PGothic" pitchFamily="34" charset="-128"/>
              </a:defRPr>
            </a:lvl2pPr>
            <a:lvl3pPr marL="1143000" indent="-228600">
              <a:defRPr sz="2400" b="1" u="sng">
                <a:solidFill>
                  <a:schemeClr val="tx1"/>
                </a:solidFill>
                <a:latin typeface="Arial" pitchFamily="34" charset="0"/>
                <a:ea typeface="MS PGothic" pitchFamily="34" charset="-128"/>
              </a:defRPr>
            </a:lvl3pPr>
            <a:lvl4pPr marL="1600200" indent="-228600">
              <a:defRPr sz="2400" b="1" u="sng">
                <a:solidFill>
                  <a:schemeClr val="tx1"/>
                </a:solidFill>
                <a:latin typeface="Arial" pitchFamily="34" charset="0"/>
                <a:ea typeface="MS PGothic" pitchFamily="34" charset="-128"/>
              </a:defRPr>
            </a:lvl4pPr>
            <a:lvl5pPr marL="2057400" indent="-228600">
              <a:defRPr sz="2400" b="1" u="sng">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u="sng">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u="sng">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u="sng">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u="sng">
                <a:solidFill>
                  <a:schemeClr val="tx1"/>
                </a:solidFill>
                <a:latin typeface="Arial" pitchFamily="34" charset="0"/>
                <a:ea typeface="MS PGothic" pitchFamily="34" charset="-128"/>
              </a:defRPr>
            </a:lvl9pPr>
          </a:lstStyle>
          <a:p>
            <a:fld id="{2602605A-A3CF-4865-955C-6C2F467FE6F1}" type="slidenum">
              <a:rPr lang="en-US" altLang="en-US" sz="1200" smtClean="0">
                <a:solidFill>
                  <a:srgbClr val="898989"/>
                </a:solidFill>
              </a:rPr>
              <a:pPr/>
              <a:t>3</a:t>
            </a:fld>
            <a:endParaRPr lang="en-US" altLang="en-US" sz="1200" smtClean="0">
              <a:solidFill>
                <a:srgbClr val="898989"/>
              </a:solidFill>
            </a:endParaRPr>
          </a:p>
        </p:txBody>
      </p:sp>
    </p:spTree>
    <p:extLst>
      <p:ext uri="{BB962C8B-B14F-4D97-AF65-F5344CB8AC3E}">
        <p14:creationId xmlns:p14="http://schemas.microsoft.com/office/powerpoint/2010/main" val="2941426765"/>
      </p:ext>
    </p:extLst>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2"/>
          <p:cNvSpPr>
            <a:spLocks noGrp="1" noChangeArrowheads="1"/>
          </p:cNvSpPr>
          <p:nvPr>
            <p:ph type="title"/>
          </p:nvPr>
        </p:nvSpPr>
        <p:spPr>
          <a:xfrm>
            <a:off x="76200" y="533400"/>
            <a:ext cx="8915400" cy="685800"/>
          </a:xfrm>
        </p:spPr>
        <p:txBody>
          <a:bodyPr>
            <a:noAutofit/>
          </a:bodyPr>
          <a:lstStyle/>
          <a:p>
            <a:r>
              <a:rPr lang="en-US" altLang="en-US" sz="4400" b="1" dirty="0" smtClean="0">
                <a:solidFill>
                  <a:schemeClr val="tx1"/>
                </a:solidFill>
              </a:rPr>
              <a:t>Manufacturer’s Income Statement </a:t>
            </a:r>
          </a:p>
        </p:txBody>
      </p:sp>
      <p:sp>
        <p:nvSpPr>
          <p:cNvPr id="6" name="Slide Number Placeholder 5"/>
          <p:cNvSpPr>
            <a:spLocks noGrp="1"/>
          </p:cNvSpPr>
          <p:nvPr>
            <p:ph type="sldNum" sz="quarter" idx="12"/>
          </p:nvPr>
        </p:nvSpPr>
        <p:spPr/>
        <p:txBody>
          <a:bodyPr/>
          <a:lstStyle/>
          <a:p>
            <a:pPr>
              <a:defRPr/>
            </a:pPr>
            <a:fld id="{2F856502-6931-4BB7-9E44-21AF6382F1C3}" type="slidenum">
              <a:rPr lang="en-US" smtClean="0">
                <a:solidFill>
                  <a:prstClr val="black">
                    <a:tint val="75000"/>
                  </a:prstClr>
                </a:solidFill>
              </a:rPr>
              <a:pPr>
                <a:defRPr/>
              </a:pPr>
              <a:t>30</a:t>
            </a:fld>
            <a:endParaRPr lang="en-US" dirty="0">
              <a:solidFill>
                <a:prstClr val="black">
                  <a:tint val="75000"/>
                </a:prstClr>
              </a:solidFill>
            </a:endParaRPr>
          </a:p>
        </p:txBody>
      </p:sp>
      <p:sp>
        <p:nvSpPr>
          <p:cNvPr id="25603"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cs typeface="Arial" pitchFamily="34" charset="0"/>
              </a:rPr>
              <a:t>P 1</a:t>
            </a:r>
          </a:p>
        </p:txBody>
      </p:sp>
      <p:pic>
        <p:nvPicPr>
          <p:cNvPr id="266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381125"/>
            <a:ext cx="576421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3302457"/>
      </p:ext>
    </p:extLst>
  </p:cSld>
  <p:clrMapOvr>
    <a:masterClrMapping/>
  </p:clrMapOvr>
  <p:transition spd="med">
    <p:blinds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title"/>
          </p:nvPr>
        </p:nvSpPr>
        <p:spPr>
          <a:xfrm>
            <a:off x="0" y="381000"/>
            <a:ext cx="9144000" cy="1219200"/>
          </a:xfrm>
        </p:spPr>
        <p:txBody>
          <a:bodyPr lIns="90488" tIns="44450" rIns="90488" bIns="44450">
            <a:noAutofit/>
          </a:bodyPr>
          <a:lstStyle/>
          <a:p>
            <a:r>
              <a:rPr lang="en-US" altLang="en-US" sz="4400" b="1" dirty="0" smtClean="0">
                <a:solidFill>
                  <a:schemeClr val="tx1"/>
                </a:solidFill>
              </a:rPr>
              <a:t>Cost of Goods Sold for a</a:t>
            </a:r>
            <a:br>
              <a:rPr lang="en-US" altLang="en-US" sz="4400" b="1" dirty="0" smtClean="0">
                <a:solidFill>
                  <a:schemeClr val="tx1"/>
                </a:solidFill>
              </a:rPr>
            </a:br>
            <a:r>
              <a:rPr lang="en-US" altLang="en-US" sz="4400" b="1" dirty="0" smtClean="0">
                <a:solidFill>
                  <a:schemeClr val="tx1"/>
                </a:solidFill>
              </a:rPr>
              <a:t>Merchandiser and Manufacturer</a:t>
            </a:r>
          </a:p>
        </p:txBody>
      </p:sp>
      <p:sp>
        <p:nvSpPr>
          <p:cNvPr id="9" name="Slide Number Placeholder 8"/>
          <p:cNvSpPr>
            <a:spLocks noGrp="1"/>
          </p:cNvSpPr>
          <p:nvPr>
            <p:ph type="sldNum" sz="quarter" idx="12"/>
          </p:nvPr>
        </p:nvSpPr>
        <p:spPr/>
        <p:txBody>
          <a:bodyPr/>
          <a:lstStyle/>
          <a:p>
            <a:pPr>
              <a:defRPr/>
            </a:pPr>
            <a:fld id="{2F856502-6931-4BB7-9E44-21AF6382F1C3}" type="slidenum">
              <a:rPr lang="en-US" smtClean="0">
                <a:solidFill>
                  <a:prstClr val="black">
                    <a:tint val="75000"/>
                  </a:prstClr>
                </a:solidFill>
              </a:rPr>
              <a:pPr>
                <a:defRPr/>
              </a:pPr>
              <a:t>31</a:t>
            </a:fld>
            <a:endParaRPr lang="en-US" dirty="0">
              <a:solidFill>
                <a:prstClr val="black">
                  <a:tint val="75000"/>
                </a:prstClr>
              </a:solidFill>
            </a:endParaRPr>
          </a:p>
        </p:txBody>
      </p:sp>
      <p:sp>
        <p:nvSpPr>
          <p:cNvPr id="27651" name="Rectangle 4"/>
          <p:cNvSpPr>
            <a:spLocks noGrp="1" noChangeArrowheads="1"/>
          </p:cNvSpPr>
          <p:nvPr>
            <p:ph type="body" idx="4294967295"/>
          </p:nvPr>
        </p:nvSpPr>
        <p:spPr>
          <a:xfrm>
            <a:off x="5486400" y="1905000"/>
            <a:ext cx="3657600" cy="2133600"/>
          </a:xfrm>
          <a:noFill/>
        </p:spPr>
        <p:txBody>
          <a:bodyPr lIns="90488" tIns="44450" rIns="90488" bIns="44450"/>
          <a:lstStyle/>
          <a:p>
            <a:pPr algn="ctr">
              <a:buFont typeface="Wingdings" pitchFamily="2" charset="2"/>
              <a:buNone/>
            </a:pPr>
            <a:r>
              <a:rPr lang="en-US" altLang="en-US" dirty="0" smtClean="0"/>
              <a:t>  </a:t>
            </a:r>
          </a:p>
        </p:txBody>
      </p:sp>
      <p:sp>
        <p:nvSpPr>
          <p:cNvPr id="26628"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cs typeface="Arial" pitchFamily="34" charset="0"/>
              </a:rPr>
              <a:t>P 1</a:t>
            </a:r>
          </a:p>
        </p:txBody>
      </p:sp>
      <p:sp>
        <p:nvSpPr>
          <p:cNvPr id="10" name="TextBox 9"/>
          <p:cNvSpPr txBox="1"/>
          <p:nvPr/>
        </p:nvSpPr>
        <p:spPr>
          <a:xfrm>
            <a:off x="5410200" y="2057400"/>
            <a:ext cx="3657600" cy="1938992"/>
          </a:xfrm>
          <a:prstGeom prst="rect">
            <a:avLst/>
          </a:prstGeom>
          <a:noFill/>
        </p:spPr>
        <p:txBody>
          <a:bodyPr wrap="square">
            <a:spAutoFit/>
          </a:bodyPr>
          <a:lstStyle/>
          <a:p>
            <a:pPr algn="ctr">
              <a:defRPr/>
            </a:pPr>
            <a:r>
              <a:rPr lang="en-US" sz="2400" b="1" dirty="0">
                <a:solidFill>
                  <a:prstClr val="black"/>
                </a:solidFill>
                <a:latin typeface="Arial" pitchFamily="34" charset="0"/>
                <a:cs typeface="Arial" pitchFamily="34" charset="0"/>
              </a:rPr>
              <a:t>Cost of goods sold for manufacturers differs </a:t>
            </a:r>
            <a:r>
              <a:rPr lang="en-US" sz="2400" b="1" i="1" dirty="0">
                <a:solidFill>
                  <a:prstClr val="black"/>
                </a:solidFill>
                <a:latin typeface="Arial" pitchFamily="34" charset="0"/>
                <a:cs typeface="Arial" pitchFamily="34" charset="0"/>
              </a:rPr>
              <a:t>only </a:t>
            </a:r>
            <a:r>
              <a:rPr lang="en-US" sz="2400" b="1" i="1" dirty="0">
                <a:solidFill>
                  <a:srgbClr val="FF0000"/>
                </a:solidFill>
                <a:latin typeface="Arial" pitchFamily="34" charset="0"/>
                <a:cs typeface="Arial" pitchFamily="34" charset="0"/>
              </a:rPr>
              <a:t>slightly</a:t>
            </a:r>
            <a:r>
              <a:rPr lang="en-US" sz="2400" b="1" i="1" dirty="0">
                <a:solidFill>
                  <a:prstClr val="black"/>
                </a:solidFill>
                <a:latin typeface="Arial" pitchFamily="34" charset="0"/>
                <a:cs typeface="Arial" pitchFamily="34" charset="0"/>
              </a:rPr>
              <a:t> </a:t>
            </a:r>
            <a:r>
              <a:rPr lang="en-US" sz="2400" b="1" dirty="0">
                <a:solidFill>
                  <a:prstClr val="black"/>
                </a:solidFill>
                <a:latin typeface="Arial" pitchFamily="34" charset="0"/>
                <a:cs typeface="Arial" pitchFamily="34" charset="0"/>
              </a:rPr>
              <a:t>from cost of goods sold for merchandisers.</a:t>
            </a:r>
          </a:p>
        </p:txBody>
      </p:sp>
      <p:pic>
        <p:nvPicPr>
          <p:cNvPr id="84994" name="Picture 2"/>
          <p:cNvPicPr>
            <a:picLocks noChangeAspect="1" noChangeArrowheads="1"/>
          </p:cNvPicPr>
          <p:nvPr/>
        </p:nvPicPr>
        <p:blipFill>
          <a:blip r:embed="rId3" cstate="print"/>
          <a:srcRect/>
          <a:stretch>
            <a:fillRect/>
          </a:stretch>
        </p:blipFill>
        <p:spPr bwMode="auto">
          <a:xfrm>
            <a:off x="152400" y="1905000"/>
            <a:ext cx="5257800" cy="2133600"/>
          </a:xfrm>
          <a:prstGeom prst="rect">
            <a:avLst/>
          </a:prstGeom>
          <a:noFill/>
          <a:ln w="9525">
            <a:solidFill>
              <a:schemeClr val="accent1">
                <a:lumMod val="50000"/>
              </a:schemeClr>
            </a:solidFill>
            <a:miter lim="800000"/>
            <a:headEnd/>
            <a:tailEnd/>
          </a:ln>
        </p:spPr>
      </p:pic>
      <p:pic>
        <p:nvPicPr>
          <p:cNvPr id="84995" name="Picture 3"/>
          <p:cNvPicPr>
            <a:picLocks noChangeAspect="1" noChangeArrowheads="1"/>
          </p:cNvPicPr>
          <p:nvPr/>
        </p:nvPicPr>
        <p:blipFill>
          <a:blip r:embed="rId4" cstate="print"/>
          <a:srcRect/>
          <a:stretch>
            <a:fillRect/>
          </a:stretch>
        </p:blipFill>
        <p:spPr bwMode="auto">
          <a:xfrm>
            <a:off x="3581400" y="4195763"/>
            <a:ext cx="5410200" cy="2205037"/>
          </a:xfrm>
          <a:prstGeom prst="rect">
            <a:avLst/>
          </a:prstGeom>
          <a:noFill/>
          <a:ln w="9525">
            <a:solidFill>
              <a:schemeClr val="accent1">
                <a:lumMod val="50000"/>
              </a:schemeClr>
            </a:solidFill>
            <a:miter lim="800000"/>
            <a:headEnd/>
            <a:tailEnd/>
          </a:ln>
        </p:spPr>
      </p:pic>
    </p:spTree>
    <p:extLst>
      <p:ext uri="{BB962C8B-B14F-4D97-AF65-F5344CB8AC3E}">
        <p14:creationId xmlns:p14="http://schemas.microsoft.com/office/powerpoint/2010/main" val="4276123933"/>
      </p:ext>
    </p:extLst>
  </p:cSld>
  <p:clrMapOvr>
    <a:masterClrMapping/>
  </p:clrMapOvr>
  <p:transition spd="med">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smtClean="0">
                <a:solidFill>
                  <a:prstClr val="white"/>
                </a:solidFill>
              </a:rPr>
              <a:t>NEED-TO-KNOW</a:t>
            </a:r>
            <a:endParaRPr lang="en-US" sz="2400" dirty="0">
              <a:solidFill>
                <a:prstClr val="white"/>
              </a:solidFill>
            </a:endParaRPr>
          </a:p>
        </p:txBody>
      </p:sp>
      <p:sp>
        <p:nvSpPr>
          <p:cNvPr id="7" name="Rectangle 5"/>
          <p:cNvSpPr>
            <a:spLocks noChangeArrowheads="1"/>
          </p:cNvSpPr>
          <p:nvPr/>
        </p:nvSpPr>
        <p:spPr bwMode="auto">
          <a:xfrm>
            <a:off x="785813" y="3963987"/>
            <a:ext cx="7572375"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8" name="Rectangle 6"/>
          <p:cNvSpPr>
            <a:spLocks noChangeArrowheads="1"/>
          </p:cNvSpPr>
          <p:nvPr/>
        </p:nvSpPr>
        <p:spPr bwMode="auto">
          <a:xfrm>
            <a:off x="825501" y="630238"/>
            <a:ext cx="73612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Arial" pitchFamily="34" charset="0"/>
              </a:rPr>
              <a:t>Indicate whether the following financial statement items apply to a manufacturer, a merchandiser, or a</a:t>
            </a:r>
            <a:endParaRPr lang="en-US" altLang="en-US" dirty="0" smtClean="0">
              <a:solidFill>
                <a:prstClr val="black"/>
              </a:solidFill>
              <a:cs typeface="Arial" pitchFamily="34" charset="0"/>
            </a:endParaRPr>
          </a:p>
        </p:txBody>
      </p:sp>
      <p:sp>
        <p:nvSpPr>
          <p:cNvPr id="9" name="Rectangle 7"/>
          <p:cNvSpPr>
            <a:spLocks noChangeArrowheads="1"/>
          </p:cNvSpPr>
          <p:nvPr/>
        </p:nvSpPr>
        <p:spPr bwMode="auto">
          <a:xfrm>
            <a:off x="825501" y="836613"/>
            <a:ext cx="53736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Arial" pitchFamily="34" charset="0"/>
              </a:rPr>
              <a:t>service provider. Some items apply to more than one type of organization.</a:t>
            </a:r>
            <a:endParaRPr lang="en-US" altLang="en-US" dirty="0" smtClean="0">
              <a:solidFill>
                <a:prstClr val="black"/>
              </a:solidFill>
              <a:cs typeface="Arial" pitchFamily="34" charset="0"/>
            </a:endParaRPr>
          </a:p>
        </p:txBody>
      </p:sp>
      <p:sp>
        <p:nvSpPr>
          <p:cNvPr id="11" name="Rectangle 8"/>
          <p:cNvSpPr>
            <a:spLocks noChangeArrowheads="1"/>
          </p:cNvSpPr>
          <p:nvPr/>
        </p:nvSpPr>
        <p:spPr bwMode="auto">
          <a:xfrm>
            <a:off x="1008063" y="1143000"/>
            <a:ext cx="192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Arial" pitchFamily="34" charset="0"/>
              </a:rPr>
              <a:t>1. Merchandise inventory </a:t>
            </a:r>
            <a:endParaRPr lang="en-US" altLang="en-US" dirty="0" smtClean="0">
              <a:solidFill>
                <a:prstClr val="black"/>
              </a:solidFill>
              <a:cs typeface="Arial" pitchFamily="34" charset="0"/>
            </a:endParaRPr>
          </a:p>
        </p:txBody>
      </p:sp>
      <p:sp>
        <p:nvSpPr>
          <p:cNvPr id="12" name="Rectangle 9"/>
          <p:cNvSpPr>
            <a:spLocks noChangeArrowheads="1"/>
          </p:cNvSpPr>
          <p:nvPr/>
        </p:nvSpPr>
        <p:spPr bwMode="auto">
          <a:xfrm>
            <a:off x="4606926" y="1143000"/>
            <a:ext cx="170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Arial" pitchFamily="34" charset="0"/>
              </a:rPr>
              <a:t>4. Operating expenses</a:t>
            </a:r>
            <a:endParaRPr lang="en-US" altLang="en-US" dirty="0" smtClean="0">
              <a:solidFill>
                <a:prstClr val="black"/>
              </a:solidFill>
              <a:cs typeface="Arial" pitchFamily="34" charset="0"/>
            </a:endParaRPr>
          </a:p>
        </p:txBody>
      </p:sp>
      <p:sp>
        <p:nvSpPr>
          <p:cNvPr id="13" name="Rectangle 10"/>
          <p:cNvSpPr>
            <a:spLocks noChangeArrowheads="1"/>
          </p:cNvSpPr>
          <p:nvPr/>
        </p:nvSpPr>
        <p:spPr bwMode="auto">
          <a:xfrm>
            <a:off x="1008063" y="1349375"/>
            <a:ext cx="20970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Arial" pitchFamily="34" charset="0"/>
              </a:rPr>
              <a:t>2. Finished goods inventory </a:t>
            </a:r>
            <a:endParaRPr lang="en-US" altLang="en-US" dirty="0" smtClean="0">
              <a:solidFill>
                <a:prstClr val="black"/>
              </a:solidFill>
              <a:cs typeface="Arial" pitchFamily="34" charset="0"/>
            </a:endParaRPr>
          </a:p>
        </p:txBody>
      </p:sp>
      <p:sp>
        <p:nvSpPr>
          <p:cNvPr id="14" name="Rectangle 11"/>
          <p:cNvSpPr>
            <a:spLocks noChangeArrowheads="1"/>
          </p:cNvSpPr>
          <p:nvPr/>
        </p:nvSpPr>
        <p:spPr bwMode="auto">
          <a:xfrm>
            <a:off x="4606926" y="1349375"/>
            <a:ext cx="22891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Arial" pitchFamily="34" charset="0"/>
              </a:rPr>
              <a:t>5. Cost of goods manufactured</a:t>
            </a:r>
            <a:endParaRPr lang="en-US" altLang="en-US" dirty="0" smtClean="0">
              <a:solidFill>
                <a:prstClr val="black"/>
              </a:solidFill>
              <a:cs typeface="Arial" pitchFamily="34" charset="0"/>
            </a:endParaRPr>
          </a:p>
        </p:txBody>
      </p:sp>
      <p:sp>
        <p:nvSpPr>
          <p:cNvPr id="15" name="Rectangle 12"/>
          <p:cNvSpPr>
            <a:spLocks noChangeArrowheads="1"/>
          </p:cNvSpPr>
          <p:nvPr/>
        </p:nvSpPr>
        <p:spPr bwMode="auto">
          <a:xfrm>
            <a:off x="1008063" y="1555750"/>
            <a:ext cx="16335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Arial" pitchFamily="34" charset="0"/>
              </a:rPr>
              <a:t>3. Cost of goods sold </a:t>
            </a:r>
            <a:endParaRPr lang="en-US" altLang="en-US" dirty="0" smtClean="0">
              <a:solidFill>
                <a:prstClr val="black"/>
              </a:solidFill>
              <a:cs typeface="Arial" pitchFamily="34" charset="0"/>
            </a:endParaRPr>
          </a:p>
        </p:txBody>
      </p:sp>
      <p:sp>
        <p:nvSpPr>
          <p:cNvPr id="16" name="Rectangle 13"/>
          <p:cNvSpPr>
            <a:spLocks noChangeArrowheads="1"/>
          </p:cNvSpPr>
          <p:nvPr/>
        </p:nvSpPr>
        <p:spPr bwMode="auto">
          <a:xfrm>
            <a:off x="4606926" y="1555750"/>
            <a:ext cx="1573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Arial" pitchFamily="34" charset="0"/>
              </a:rPr>
              <a:t>6. Supplies inventory</a:t>
            </a:r>
            <a:endParaRPr lang="en-US" altLang="en-US" dirty="0" smtClean="0">
              <a:solidFill>
                <a:prstClr val="black"/>
              </a:solidFill>
              <a:cs typeface="Arial" pitchFamily="34" charset="0"/>
            </a:endParaRPr>
          </a:p>
        </p:txBody>
      </p:sp>
      <p:sp>
        <p:nvSpPr>
          <p:cNvPr id="17" name="Rectangle 14"/>
          <p:cNvSpPr>
            <a:spLocks noChangeArrowheads="1"/>
          </p:cNvSpPr>
          <p:nvPr/>
        </p:nvSpPr>
        <p:spPr bwMode="auto">
          <a:xfrm>
            <a:off x="3689351" y="3984624"/>
            <a:ext cx="110966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Manufacturer</a:t>
            </a:r>
            <a:endParaRPr lang="en-US" altLang="en-US" dirty="0" smtClean="0">
              <a:solidFill>
                <a:prstClr val="black"/>
              </a:solidFill>
              <a:cs typeface="Arial" pitchFamily="34" charset="0"/>
            </a:endParaRPr>
          </a:p>
        </p:txBody>
      </p:sp>
      <p:sp>
        <p:nvSpPr>
          <p:cNvPr id="18" name="Rectangle 15"/>
          <p:cNvSpPr>
            <a:spLocks noChangeArrowheads="1"/>
          </p:cNvSpPr>
          <p:nvPr/>
        </p:nvSpPr>
        <p:spPr bwMode="auto">
          <a:xfrm>
            <a:off x="5181601" y="3984624"/>
            <a:ext cx="113982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Merchandiser</a:t>
            </a:r>
            <a:endParaRPr lang="en-US" altLang="en-US" dirty="0" smtClean="0">
              <a:solidFill>
                <a:prstClr val="black"/>
              </a:solidFill>
              <a:cs typeface="Arial" pitchFamily="34" charset="0"/>
            </a:endParaRPr>
          </a:p>
        </p:txBody>
      </p:sp>
      <p:sp>
        <p:nvSpPr>
          <p:cNvPr id="19" name="Rectangle 16"/>
          <p:cNvSpPr>
            <a:spLocks noChangeArrowheads="1"/>
          </p:cNvSpPr>
          <p:nvPr/>
        </p:nvSpPr>
        <p:spPr bwMode="auto">
          <a:xfrm>
            <a:off x="6583363" y="3984624"/>
            <a:ext cx="136048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Service Provider</a:t>
            </a:r>
            <a:endParaRPr lang="en-US" altLang="en-US" dirty="0" smtClean="0">
              <a:solidFill>
                <a:prstClr val="black"/>
              </a:solidFill>
              <a:cs typeface="Arial" pitchFamily="34" charset="0"/>
            </a:endParaRPr>
          </a:p>
        </p:txBody>
      </p:sp>
      <p:sp>
        <p:nvSpPr>
          <p:cNvPr id="20" name="Rectangle 17"/>
          <p:cNvSpPr>
            <a:spLocks noChangeArrowheads="1"/>
          </p:cNvSpPr>
          <p:nvPr/>
        </p:nvSpPr>
        <p:spPr bwMode="auto">
          <a:xfrm>
            <a:off x="1008063" y="4211637"/>
            <a:ext cx="192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Arial" pitchFamily="34" charset="0"/>
              </a:rPr>
              <a:t>1. Merchandise inventory </a:t>
            </a:r>
            <a:endParaRPr lang="en-US" altLang="en-US" dirty="0" smtClean="0">
              <a:solidFill>
                <a:prstClr val="black"/>
              </a:solidFill>
              <a:cs typeface="Arial" pitchFamily="34" charset="0"/>
            </a:endParaRPr>
          </a:p>
        </p:txBody>
      </p:sp>
      <p:sp>
        <p:nvSpPr>
          <p:cNvPr id="21" name="Rectangle 18"/>
          <p:cNvSpPr>
            <a:spLocks noChangeArrowheads="1"/>
          </p:cNvSpPr>
          <p:nvPr/>
        </p:nvSpPr>
        <p:spPr bwMode="auto">
          <a:xfrm>
            <a:off x="5656263" y="4211637"/>
            <a:ext cx="19208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X</a:t>
            </a:r>
            <a:endParaRPr lang="en-US" altLang="en-US" dirty="0" smtClean="0">
              <a:solidFill>
                <a:prstClr val="black"/>
              </a:solidFill>
              <a:cs typeface="Arial" pitchFamily="34" charset="0"/>
            </a:endParaRPr>
          </a:p>
        </p:txBody>
      </p:sp>
      <p:sp>
        <p:nvSpPr>
          <p:cNvPr id="22" name="Rectangle 19"/>
          <p:cNvSpPr>
            <a:spLocks noChangeArrowheads="1"/>
          </p:cNvSpPr>
          <p:nvPr/>
        </p:nvSpPr>
        <p:spPr bwMode="auto">
          <a:xfrm>
            <a:off x="1008063" y="4427537"/>
            <a:ext cx="20970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Arial" pitchFamily="34" charset="0"/>
              </a:rPr>
              <a:t>2. Finished goods inventory </a:t>
            </a:r>
            <a:endParaRPr lang="en-US" altLang="en-US" dirty="0" smtClean="0">
              <a:solidFill>
                <a:prstClr val="black"/>
              </a:solidFill>
              <a:cs typeface="Arial" pitchFamily="34" charset="0"/>
            </a:endParaRPr>
          </a:p>
        </p:txBody>
      </p:sp>
      <p:sp>
        <p:nvSpPr>
          <p:cNvPr id="23" name="Rectangle 20"/>
          <p:cNvSpPr>
            <a:spLocks noChangeArrowheads="1"/>
          </p:cNvSpPr>
          <p:nvPr/>
        </p:nvSpPr>
        <p:spPr bwMode="auto">
          <a:xfrm>
            <a:off x="4143376" y="4427537"/>
            <a:ext cx="19208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X</a:t>
            </a:r>
            <a:endParaRPr lang="en-US" altLang="en-US" dirty="0" smtClean="0">
              <a:solidFill>
                <a:prstClr val="black"/>
              </a:solidFill>
              <a:cs typeface="Arial" pitchFamily="34" charset="0"/>
            </a:endParaRPr>
          </a:p>
        </p:txBody>
      </p:sp>
      <p:sp>
        <p:nvSpPr>
          <p:cNvPr id="24" name="Rectangle 21"/>
          <p:cNvSpPr>
            <a:spLocks noChangeArrowheads="1"/>
          </p:cNvSpPr>
          <p:nvPr/>
        </p:nvSpPr>
        <p:spPr bwMode="auto">
          <a:xfrm>
            <a:off x="1008063" y="4645024"/>
            <a:ext cx="16335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Arial" pitchFamily="34" charset="0"/>
              </a:rPr>
              <a:t>3. Cost of goods sold </a:t>
            </a:r>
            <a:endParaRPr lang="en-US" altLang="en-US" dirty="0" smtClean="0">
              <a:solidFill>
                <a:prstClr val="black"/>
              </a:solidFill>
              <a:cs typeface="Arial" pitchFamily="34" charset="0"/>
            </a:endParaRPr>
          </a:p>
        </p:txBody>
      </p:sp>
      <p:sp>
        <p:nvSpPr>
          <p:cNvPr id="25" name="Rectangle 22"/>
          <p:cNvSpPr>
            <a:spLocks noChangeArrowheads="1"/>
          </p:cNvSpPr>
          <p:nvPr/>
        </p:nvSpPr>
        <p:spPr bwMode="auto">
          <a:xfrm>
            <a:off x="4143376" y="4645024"/>
            <a:ext cx="19208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X</a:t>
            </a:r>
            <a:endParaRPr lang="en-US" altLang="en-US" dirty="0" smtClean="0">
              <a:solidFill>
                <a:prstClr val="black"/>
              </a:solidFill>
              <a:cs typeface="Arial" pitchFamily="34" charset="0"/>
            </a:endParaRPr>
          </a:p>
        </p:txBody>
      </p:sp>
      <p:sp>
        <p:nvSpPr>
          <p:cNvPr id="26" name="Rectangle 23"/>
          <p:cNvSpPr>
            <a:spLocks noChangeArrowheads="1"/>
          </p:cNvSpPr>
          <p:nvPr/>
        </p:nvSpPr>
        <p:spPr bwMode="auto">
          <a:xfrm>
            <a:off x="5656263" y="4645024"/>
            <a:ext cx="19208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X</a:t>
            </a:r>
            <a:endParaRPr lang="en-US" altLang="en-US" dirty="0" smtClean="0">
              <a:solidFill>
                <a:prstClr val="black"/>
              </a:solidFill>
              <a:cs typeface="Arial" pitchFamily="34" charset="0"/>
            </a:endParaRPr>
          </a:p>
        </p:txBody>
      </p:sp>
      <p:sp>
        <p:nvSpPr>
          <p:cNvPr id="27" name="Rectangle 24"/>
          <p:cNvSpPr>
            <a:spLocks noChangeArrowheads="1"/>
          </p:cNvSpPr>
          <p:nvPr/>
        </p:nvSpPr>
        <p:spPr bwMode="auto">
          <a:xfrm>
            <a:off x="1008063" y="4860924"/>
            <a:ext cx="170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Arial" pitchFamily="34" charset="0"/>
              </a:rPr>
              <a:t>4. Operating expenses</a:t>
            </a:r>
            <a:endParaRPr lang="en-US" altLang="en-US" dirty="0" smtClean="0">
              <a:solidFill>
                <a:prstClr val="black"/>
              </a:solidFill>
              <a:cs typeface="Arial" pitchFamily="34" charset="0"/>
            </a:endParaRPr>
          </a:p>
        </p:txBody>
      </p:sp>
      <p:sp>
        <p:nvSpPr>
          <p:cNvPr id="28" name="Rectangle 25"/>
          <p:cNvSpPr>
            <a:spLocks noChangeArrowheads="1"/>
          </p:cNvSpPr>
          <p:nvPr/>
        </p:nvSpPr>
        <p:spPr bwMode="auto">
          <a:xfrm>
            <a:off x="4143376" y="4860924"/>
            <a:ext cx="19208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X</a:t>
            </a:r>
            <a:endParaRPr lang="en-US" altLang="en-US" dirty="0" smtClean="0">
              <a:solidFill>
                <a:prstClr val="black"/>
              </a:solidFill>
              <a:cs typeface="Arial" pitchFamily="34" charset="0"/>
            </a:endParaRPr>
          </a:p>
        </p:txBody>
      </p:sp>
      <p:sp>
        <p:nvSpPr>
          <p:cNvPr id="29" name="Rectangle 26"/>
          <p:cNvSpPr>
            <a:spLocks noChangeArrowheads="1"/>
          </p:cNvSpPr>
          <p:nvPr/>
        </p:nvSpPr>
        <p:spPr bwMode="auto">
          <a:xfrm>
            <a:off x="5656263" y="4860924"/>
            <a:ext cx="19208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X</a:t>
            </a:r>
            <a:endParaRPr lang="en-US" altLang="en-US" dirty="0" smtClean="0">
              <a:solidFill>
                <a:prstClr val="black"/>
              </a:solidFill>
              <a:cs typeface="Arial" pitchFamily="34" charset="0"/>
            </a:endParaRPr>
          </a:p>
        </p:txBody>
      </p:sp>
      <p:sp>
        <p:nvSpPr>
          <p:cNvPr id="30" name="Rectangle 27"/>
          <p:cNvSpPr>
            <a:spLocks noChangeArrowheads="1"/>
          </p:cNvSpPr>
          <p:nvPr/>
        </p:nvSpPr>
        <p:spPr bwMode="auto">
          <a:xfrm>
            <a:off x="7169151" y="4860924"/>
            <a:ext cx="19208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X</a:t>
            </a:r>
            <a:endParaRPr lang="en-US" altLang="en-US" dirty="0" smtClean="0">
              <a:solidFill>
                <a:prstClr val="black"/>
              </a:solidFill>
              <a:cs typeface="Arial" pitchFamily="34" charset="0"/>
            </a:endParaRPr>
          </a:p>
        </p:txBody>
      </p:sp>
      <p:sp>
        <p:nvSpPr>
          <p:cNvPr id="31" name="Rectangle 28"/>
          <p:cNvSpPr>
            <a:spLocks noChangeArrowheads="1"/>
          </p:cNvSpPr>
          <p:nvPr/>
        </p:nvSpPr>
        <p:spPr bwMode="auto">
          <a:xfrm>
            <a:off x="1008063" y="5078412"/>
            <a:ext cx="22891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Arial" pitchFamily="34" charset="0"/>
              </a:rPr>
              <a:t>5. Cost of goods manufactured</a:t>
            </a:r>
            <a:endParaRPr lang="en-US" altLang="en-US" dirty="0" smtClean="0">
              <a:solidFill>
                <a:prstClr val="black"/>
              </a:solidFill>
              <a:cs typeface="Arial" pitchFamily="34" charset="0"/>
            </a:endParaRPr>
          </a:p>
        </p:txBody>
      </p:sp>
      <p:sp>
        <p:nvSpPr>
          <p:cNvPr id="64" name="Rectangle 29"/>
          <p:cNvSpPr>
            <a:spLocks noChangeArrowheads="1"/>
          </p:cNvSpPr>
          <p:nvPr/>
        </p:nvSpPr>
        <p:spPr bwMode="auto">
          <a:xfrm>
            <a:off x="4143376" y="5078412"/>
            <a:ext cx="19208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X</a:t>
            </a:r>
            <a:endParaRPr lang="en-US" altLang="en-US" dirty="0" smtClean="0">
              <a:solidFill>
                <a:prstClr val="black"/>
              </a:solidFill>
              <a:cs typeface="Arial" pitchFamily="34" charset="0"/>
            </a:endParaRPr>
          </a:p>
        </p:txBody>
      </p:sp>
      <p:sp>
        <p:nvSpPr>
          <p:cNvPr id="65" name="Rectangle 30"/>
          <p:cNvSpPr>
            <a:spLocks noChangeArrowheads="1"/>
          </p:cNvSpPr>
          <p:nvPr/>
        </p:nvSpPr>
        <p:spPr bwMode="auto">
          <a:xfrm>
            <a:off x="1008063" y="5294312"/>
            <a:ext cx="1573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Arial" pitchFamily="34" charset="0"/>
              </a:rPr>
              <a:t>6. Supplies inventory</a:t>
            </a:r>
            <a:endParaRPr lang="en-US" altLang="en-US" dirty="0" smtClean="0">
              <a:solidFill>
                <a:prstClr val="black"/>
              </a:solidFill>
              <a:cs typeface="Arial" pitchFamily="34" charset="0"/>
            </a:endParaRPr>
          </a:p>
        </p:txBody>
      </p:sp>
      <p:sp>
        <p:nvSpPr>
          <p:cNvPr id="66" name="Rectangle 31"/>
          <p:cNvSpPr>
            <a:spLocks noChangeArrowheads="1"/>
          </p:cNvSpPr>
          <p:nvPr/>
        </p:nvSpPr>
        <p:spPr bwMode="auto">
          <a:xfrm>
            <a:off x="4143376" y="5294312"/>
            <a:ext cx="19208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X</a:t>
            </a:r>
            <a:endParaRPr lang="en-US" altLang="en-US" dirty="0" smtClean="0">
              <a:solidFill>
                <a:prstClr val="black"/>
              </a:solidFill>
              <a:cs typeface="Arial" pitchFamily="34" charset="0"/>
            </a:endParaRPr>
          </a:p>
        </p:txBody>
      </p:sp>
      <p:sp>
        <p:nvSpPr>
          <p:cNvPr id="67" name="Rectangle 32"/>
          <p:cNvSpPr>
            <a:spLocks noChangeArrowheads="1"/>
          </p:cNvSpPr>
          <p:nvPr/>
        </p:nvSpPr>
        <p:spPr bwMode="auto">
          <a:xfrm>
            <a:off x="5656263" y="5294312"/>
            <a:ext cx="19208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X</a:t>
            </a:r>
            <a:endParaRPr lang="en-US" altLang="en-US" dirty="0" smtClean="0">
              <a:solidFill>
                <a:prstClr val="black"/>
              </a:solidFill>
              <a:cs typeface="Arial" pitchFamily="34" charset="0"/>
            </a:endParaRPr>
          </a:p>
        </p:txBody>
      </p:sp>
      <p:sp>
        <p:nvSpPr>
          <p:cNvPr id="68" name="Rectangle 33"/>
          <p:cNvSpPr>
            <a:spLocks noChangeArrowheads="1"/>
          </p:cNvSpPr>
          <p:nvPr/>
        </p:nvSpPr>
        <p:spPr bwMode="auto">
          <a:xfrm>
            <a:off x="7169151" y="5294312"/>
            <a:ext cx="19208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X</a:t>
            </a:r>
            <a:endParaRPr lang="en-US" altLang="en-US" dirty="0" smtClean="0">
              <a:solidFill>
                <a:prstClr val="black"/>
              </a:solidFill>
              <a:cs typeface="Arial" pitchFamily="34" charset="0"/>
            </a:endParaRPr>
          </a:p>
        </p:txBody>
      </p:sp>
      <p:sp>
        <p:nvSpPr>
          <p:cNvPr id="69" name="Rectangle 34"/>
          <p:cNvSpPr>
            <a:spLocks noChangeArrowheads="1"/>
          </p:cNvSpPr>
          <p:nvPr/>
        </p:nvSpPr>
        <p:spPr bwMode="auto">
          <a:xfrm>
            <a:off x="776288" y="3952874"/>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70" name="Rectangle 35"/>
          <p:cNvSpPr>
            <a:spLocks noChangeArrowheads="1"/>
          </p:cNvSpPr>
          <p:nvPr/>
        </p:nvSpPr>
        <p:spPr bwMode="auto">
          <a:xfrm>
            <a:off x="8337551" y="3973512"/>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71" name="Rectangle 36"/>
          <p:cNvSpPr>
            <a:spLocks noChangeArrowheads="1"/>
          </p:cNvSpPr>
          <p:nvPr/>
        </p:nvSpPr>
        <p:spPr bwMode="auto">
          <a:xfrm>
            <a:off x="795338" y="3952874"/>
            <a:ext cx="75628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72" name="Rectangle 37"/>
          <p:cNvSpPr>
            <a:spLocks noChangeArrowheads="1"/>
          </p:cNvSpPr>
          <p:nvPr/>
        </p:nvSpPr>
        <p:spPr bwMode="auto">
          <a:xfrm>
            <a:off x="795338" y="4179887"/>
            <a:ext cx="75628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87" name="Rectangle 86"/>
          <p:cNvSpPr/>
          <p:nvPr/>
        </p:nvSpPr>
        <p:spPr>
          <a:xfrm>
            <a:off x="381000" y="1981200"/>
            <a:ext cx="2651760" cy="1714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spcBef>
                <a:spcPts val="0"/>
              </a:spcBef>
              <a:spcAft>
                <a:spcPts val="0"/>
              </a:spcAft>
            </a:pPr>
            <a:r>
              <a:rPr lang="en-US" b="1" u="sng" dirty="0" smtClean="0">
                <a:solidFill>
                  <a:prstClr val="white"/>
                </a:solidFill>
              </a:rPr>
              <a:t>Manufacturer</a:t>
            </a:r>
          </a:p>
          <a:p>
            <a:pPr fontAlgn="auto">
              <a:spcBef>
                <a:spcPts val="0"/>
              </a:spcBef>
              <a:spcAft>
                <a:spcPts val="0"/>
              </a:spcAft>
            </a:pPr>
            <a:r>
              <a:rPr lang="en-US" sz="1400" dirty="0" smtClean="0">
                <a:solidFill>
                  <a:prstClr val="white"/>
                </a:solidFill>
              </a:rPr>
              <a:t>Produces units for sale</a:t>
            </a:r>
          </a:p>
          <a:p>
            <a:pPr fontAlgn="auto">
              <a:spcBef>
                <a:spcPts val="0"/>
              </a:spcBef>
              <a:spcAft>
                <a:spcPts val="0"/>
              </a:spcAft>
            </a:pPr>
            <a:endParaRPr lang="en-US" sz="1400" dirty="0" smtClean="0">
              <a:solidFill>
                <a:prstClr val="white"/>
              </a:solidFill>
            </a:endParaRPr>
          </a:p>
          <a:p>
            <a:pPr fontAlgn="auto">
              <a:spcBef>
                <a:spcPts val="0"/>
              </a:spcBef>
              <a:spcAft>
                <a:spcPts val="0"/>
              </a:spcAft>
            </a:pPr>
            <a:r>
              <a:rPr lang="en-US" sz="1400" dirty="0" smtClean="0">
                <a:solidFill>
                  <a:prstClr val="white"/>
                </a:solidFill>
              </a:rPr>
              <a:t>Balance Sheet includes:</a:t>
            </a:r>
          </a:p>
          <a:p>
            <a:pPr fontAlgn="auto">
              <a:spcBef>
                <a:spcPts val="0"/>
              </a:spcBef>
              <a:spcAft>
                <a:spcPts val="0"/>
              </a:spcAft>
            </a:pPr>
            <a:r>
              <a:rPr lang="en-US" sz="1400" dirty="0" smtClean="0">
                <a:solidFill>
                  <a:prstClr val="white"/>
                </a:solidFill>
              </a:rPr>
              <a:t>  Raw Materials Inventory</a:t>
            </a:r>
          </a:p>
          <a:p>
            <a:pPr fontAlgn="auto">
              <a:spcBef>
                <a:spcPts val="0"/>
              </a:spcBef>
              <a:spcAft>
                <a:spcPts val="0"/>
              </a:spcAft>
            </a:pPr>
            <a:r>
              <a:rPr lang="en-US" sz="1400" dirty="0" smtClean="0">
                <a:solidFill>
                  <a:prstClr val="white"/>
                </a:solidFill>
              </a:rPr>
              <a:t>  Work in Process Inventory</a:t>
            </a:r>
          </a:p>
          <a:p>
            <a:pPr fontAlgn="auto">
              <a:spcBef>
                <a:spcPts val="0"/>
              </a:spcBef>
              <a:spcAft>
                <a:spcPts val="0"/>
              </a:spcAft>
            </a:pPr>
            <a:r>
              <a:rPr lang="en-US" sz="1400" dirty="0" smtClean="0">
                <a:solidFill>
                  <a:prstClr val="white"/>
                </a:solidFill>
              </a:rPr>
              <a:t>  Finished Goods Inventory</a:t>
            </a:r>
          </a:p>
          <a:p>
            <a:pPr algn="ctr" fontAlgn="auto">
              <a:spcBef>
                <a:spcPts val="0"/>
              </a:spcBef>
              <a:spcAft>
                <a:spcPts val="0"/>
              </a:spcAft>
            </a:pPr>
            <a:endParaRPr lang="en-US" dirty="0">
              <a:solidFill>
                <a:prstClr val="white"/>
              </a:solidFill>
            </a:endParaRPr>
          </a:p>
        </p:txBody>
      </p:sp>
      <p:sp>
        <p:nvSpPr>
          <p:cNvPr id="88" name="Rectangle 87"/>
          <p:cNvSpPr/>
          <p:nvPr/>
        </p:nvSpPr>
        <p:spPr>
          <a:xfrm>
            <a:off x="3345259" y="1981200"/>
            <a:ext cx="2651760" cy="1714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spcBef>
                <a:spcPts val="0"/>
              </a:spcBef>
              <a:spcAft>
                <a:spcPts val="0"/>
              </a:spcAft>
            </a:pPr>
            <a:r>
              <a:rPr lang="en-US" b="1" u="sng" dirty="0" smtClean="0">
                <a:solidFill>
                  <a:prstClr val="white"/>
                </a:solidFill>
              </a:rPr>
              <a:t>Merchandiser</a:t>
            </a:r>
          </a:p>
          <a:p>
            <a:pPr fontAlgn="auto">
              <a:spcBef>
                <a:spcPts val="0"/>
              </a:spcBef>
              <a:spcAft>
                <a:spcPts val="0"/>
              </a:spcAft>
            </a:pPr>
            <a:r>
              <a:rPr lang="en-US" sz="1400" dirty="0" smtClean="0">
                <a:solidFill>
                  <a:prstClr val="white"/>
                </a:solidFill>
              </a:rPr>
              <a:t>Purchases units for resale</a:t>
            </a:r>
          </a:p>
          <a:p>
            <a:pPr fontAlgn="auto">
              <a:spcBef>
                <a:spcPts val="0"/>
              </a:spcBef>
              <a:spcAft>
                <a:spcPts val="0"/>
              </a:spcAft>
            </a:pPr>
            <a:endParaRPr lang="en-US" sz="1400" dirty="0" smtClean="0">
              <a:solidFill>
                <a:prstClr val="white"/>
              </a:solidFill>
            </a:endParaRPr>
          </a:p>
          <a:p>
            <a:pPr fontAlgn="auto">
              <a:spcBef>
                <a:spcPts val="0"/>
              </a:spcBef>
              <a:spcAft>
                <a:spcPts val="0"/>
              </a:spcAft>
            </a:pPr>
            <a:r>
              <a:rPr lang="en-US" sz="1400" dirty="0" smtClean="0">
                <a:solidFill>
                  <a:prstClr val="white"/>
                </a:solidFill>
              </a:rPr>
              <a:t>Balance Sheet includes:</a:t>
            </a:r>
          </a:p>
          <a:p>
            <a:pPr fontAlgn="auto">
              <a:spcBef>
                <a:spcPts val="0"/>
              </a:spcBef>
              <a:spcAft>
                <a:spcPts val="0"/>
              </a:spcAft>
            </a:pPr>
            <a:r>
              <a:rPr lang="en-US" sz="1400" dirty="0" smtClean="0">
                <a:solidFill>
                  <a:prstClr val="white"/>
                </a:solidFill>
              </a:rPr>
              <a:t>  Merchandise Inventory</a:t>
            </a:r>
            <a:endParaRPr lang="en-US" sz="1400" dirty="0">
              <a:solidFill>
                <a:prstClr val="white"/>
              </a:solidFill>
            </a:endParaRPr>
          </a:p>
        </p:txBody>
      </p:sp>
      <p:sp>
        <p:nvSpPr>
          <p:cNvPr id="93" name="Rectangle 92"/>
          <p:cNvSpPr/>
          <p:nvPr/>
        </p:nvSpPr>
        <p:spPr>
          <a:xfrm>
            <a:off x="6309518" y="1981200"/>
            <a:ext cx="2651760" cy="1714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spcBef>
                <a:spcPts val="0"/>
              </a:spcBef>
              <a:spcAft>
                <a:spcPts val="0"/>
              </a:spcAft>
            </a:pPr>
            <a:r>
              <a:rPr lang="en-US" b="1" u="sng" dirty="0" smtClean="0">
                <a:solidFill>
                  <a:prstClr val="white"/>
                </a:solidFill>
              </a:rPr>
              <a:t>Service Provider</a:t>
            </a:r>
          </a:p>
          <a:p>
            <a:pPr algn="ctr" fontAlgn="auto">
              <a:spcBef>
                <a:spcPts val="0"/>
              </a:spcBef>
              <a:spcAft>
                <a:spcPts val="0"/>
              </a:spcAft>
            </a:pPr>
            <a:r>
              <a:rPr lang="en-US" sz="1400" dirty="0" smtClean="0">
                <a:solidFill>
                  <a:prstClr val="white"/>
                </a:solidFill>
              </a:rPr>
              <a:t>Does not provide a product to its customers; no inventories.</a:t>
            </a:r>
            <a:endParaRPr lang="en-US" sz="1400" dirty="0">
              <a:solidFill>
                <a:prstClr val="white"/>
              </a:solidFill>
            </a:endParaRPr>
          </a:p>
        </p:txBody>
      </p:sp>
      <p:sp>
        <p:nvSpPr>
          <p:cNvPr id="39"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cs typeface="Arial" pitchFamily="34" charset="0"/>
              </a:rPr>
              <a:t>P 1</a:t>
            </a:r>
          </a:p>
        </p:txBody>
      </p:sp>
      <p:sp>
        <p:nvSpPr>
          <p:cNvPr id="40" name="Slide Number Placeholder 39"/>
          <p:cNvSpPr>
            <a:spLocks noGrp="1"/>
          </p:cNvSpPr>
          <p:nvPr>
            <p:ph type="sldNum" sz="quarter" idx="12"/>
          </p:nvPr>
        </p:nvSpPr>
        <p:spPr/>
        <p:txBody>
          <a:bodyPr/>
          <a:lstStyle/>
          <a:p>
            <a:fld id="{A2F34CF3-0044-4E21-BEB6-D1264E26E98D}"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40810187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
                                            <p:bg/>
                                          </p:spTgt>
                                        </p:tgtEl>
                                        <p:attrNameLst>
                                          <p:attrName>style.visibility</p:attrName>
                                        </p:attrNameLst>
                                      </p:cBhvr>
                                      <p:to>
                                        <p:strVal val="visible"/>
                                      </p:to>
                                    </p:set>
                                    <p:animEffect transition="in" filter="fade">
                                      <p:cBhvr>
                                        <p:cTn id="7" dur="500"/>
                                        <p:tgtEl>
                                          <p:spTgt spid="8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
                                            <p:txEl>
                                              <p:pRg st="0" end="0"/>
                                            </p:txEl>
                                          </p:spTgt>
                                        </p:tgtEl>
                                        <p:attrNameLst>
                                          <p:attrName>style.visibility</p:attrName>
                                        </p:attrNameLst>
                                      </p:cBhvr>
                                      <p:to>
                                        <p:strVal val="visible"/>
                                      </p:to>
                                    </p:set>
                                    <p:animEffect transition="in" filter="fade">
                                      <p:cBhvr>
                                        <p:cTn id="12" dur="500"/>
                                        <p:tgtEl>
                                          <p:spTgt spid="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7">
                                            <p:txEl>
                                              <p:pRg st="1" end="1"/>
                                            </p:txEl>
                                          </p:spTgt>
                                        </p:tgtEl>
                                        <p:attrNameLst>
                                          <p:attrName>style.visibility</p:attrName>
                                        </p:attrNameLst>
                                      </p:cBhvr>
                                      <p:to>
                                        <p:strVal val="visible"/>
                                      </p:to>
                                    </p:set>
                                    <p:animEffect transition="in" filter="fade">
                                      <p:cBhvr>
                                        <p:cTn id="17" dur="500"/>
                                        <p:tgtEl>
                                          <p:spTgt spid="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7">
                                            <p:txEl>
                                              <p:pRg st="3" end="3"/>
                                            </p:txEl>
                                          </p:spTgt>
                                        </p:tgtEl>
                                        <p:attrNameLst>
                                          <p:attrName>style.visibility</p:attrName>
                                        </p:attrNameLst>
                                      </p:cBhvr>
                                      <p:to>
                                        <p:strVal val="visible"/>
                                      </p:to>
                                    </p:set>
                                    <p:animEffect transition="in" filter="fade">
                                      <p:cBhvr>
                                        <p:cTn id="22" dur="500"/>
                                        <p:tgtEl>
                                          <p:spTgt spid="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7">
                                            <p:txEl>
                                              <p:pRg st="4" end="4"/>
                                            </p:txEl>
                                          </p:spTgt>
                                        </p:tgtEl>
                                        <p:attrNameLst>
                                          <p:attrName>style.visibility</p:attrName>
                                        </p:attrNameLst>
                                      </p:cBhvr>
                                      <p:to>
                                        <p:strVal val="visible"/>
                                      </p:to>
                                    </p:set>
                                    <p:animEffect transition="in" filter="fade">
                                      <p:cBhvr>
                                        <p:cTn id="27" dur="500"/>
                                        <p:tgtEl>
                                          <p:spTgt spid="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7">
                                            <p:txEl>
                                              <p:pRg st="5" end="5"/>
                                            </p:txEl>
                                          </p:spTgt>
                                        </p:tgtEl>
                                        <p:attrNameLst>
                                          <p:attrName>style.visibility</p:attrName>
                                        </p:attrNameLst>
                                      </p:cBhvr>
                                      <p:to>
                                        <p:strVal val="visible"/>
                                      </p:to>
                                    </p:set>
                                    <p:animEffect transition="in" filter="fade">
                                      <p:cBhvr>
                                        <p:cTn id="32" dur="500"/>
                                        <p:tgtEl>
                                          <p:spTgt spid="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7">
                                            <p:txEl>
                                              <p:pRg st="6" end="6"/>
                                            </p:txEl>
                                          </p:spTgt>
                                        </p:tgtEl>
                                        <p:attrNameLst>
                                          <p:attrName>style.visibility</p:attrName>
                                        </p:attrNameLst>
                                      </p:cBhvr>
                                      <p:to>
                                        <p:strVal val="visible"/>
                                      </p:to>
                                    </p:set>
                                    <p:animEffect transition="in" filter="fade">
                                      <p:cBhvr>
                                        <p:cTn id="37" dur="500"/>
                                        <p:tgtEl>
                                          <p:spTgt spid="8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8">
                                            <p:bg/>
                                          </p:spTgt>
                                        </p:tgtEl>
                                        <p:attrNameLst>
                                          <p:attrName>style.visibility</p:attrName>
                                        </p:attrNameLst>
                                      </p:cBhvr>
                                      <p:to>
                                        <p:strVal val="visible"/>
                                      </p:to>
                                    </p:set>
                                    <p:animEffect transition="in" filter="fade">
                                      <p:cBhvr>
                                        <p:cTn id="42" dur="500"/>
                                        <p:tgtEl>
                                          <p:spTgt spid="88">
                                            <p:bg/>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8">
                                            <p:txEl>
                                              <p:pRg st="0" end="0"/>
                                            </p:txEl>
                                          </p:spTgt>
                                        </p:tgtEl>
                                        <p:attrNameLst>
                                          <p:attrName>style.visibility</p:attrName>
                                        </p:attrNameLst>
                                      </p:cBhvr>
                                      <p:to>
                                        <p:strVal val="visible"/>
                                      </p:to>
                                    </p:set>
                                    <p:animEffect transition="in" filter="fade">
                                      <p:cBhvr>
                                        <p:cTn id="47" dur="500"/>
                                        <p:tgtEl>
                                          <p:spTgt spid="8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8">
                                            <p:txEl>
                                              <p:pRg st="1" end="1"/>
                                            </p:txEl>
                                          </p:spTgt>
                                        </p:tgtEl>
                                        <p:attrNameLst>
                                          <p:attrName>style.visibility</p:attrName>
                                        </p:attrNameLst>
                                      </p:cBhvr>
                                      <p:to>
                                        <p:strVal val="visible"/>
                                      </p:to>
                                    </p:set>
                                    <p:animEffect transition="in" filter="fade">
                                      <p:cBhvr>
                                        <p:cTn id="52" dur="500"/>
                                        <p:tgtEl>
                                          <p:spTgt spid="88">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8">
                                            <p:txEl>
                                              <p:pRg st="3" end="3"/>
                                            </p:txEl>
                                          </p:spTgt>
                                        </p:tgtEl>
                                        <p:attrNameLst>
                                          <p:attrName>style.visibility</p:attrName>
                                        </p:attrNameLst>
                                      </p:cBhvr>
                                      <p:to>
                                        <p:strVal val="visible"/>
                                      </p:to>
                                    </p:set>
                                    <p:animEffect transition="in" filter="fade">
                                      <p:cBhvr>
                                        <p:cTn id="57" dur="500"/>
                                        <p:tgtEl>
                                          <p:spTgt spid="88">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8">
                                            <p:txEl>
                                              <p:pRg st="4" end="4"/>
                                            </p:txEl>
                                          </p:spTgt>
                                        </p:tgtEl>
                                        <p:attrNameLst>
                                          <p:attrName>style.visibility</p:attrName>
                                        </p:attrNameLst>
                                      </p:cBhvr>
                                      <p:to>
                                        <p:strVal val="visible"/>
                                      </p:to>
                                    </p:set>
                                    <p:animEffect transition="in" filter="fade">
                                      <p:cBhvr>
                                        <p:cTn id="62" dur="500"/>
                                        <p:tgtEl>
                                          <p:spTgt spid="88">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3">
                                            <p:bg/>
                                          </p:spTgt>
                                        </p:tgtEl>
                                        <p:attrNameLst>
                                          <p:attrName>style.visibility</p:attrName>
                                        </p:attrNameLst>
                                      </p:cBhvr>
                                      <p:to>
                                        <p:strVal val="visible"/>
                                      </p:to>
                                    </p:set>
                                    <p:animEffect transition="in" filter="fade">
                                      <p:cBhvr>
                                        <p:cTn id="67" dur="500"/>
                                        <p:tgtEl>
                                          <p:spTgt spid="93">
                                            <p:bg/>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93">
                                            <p:txEl>
                                              <p:pRg st="0" end="0"/>
                                            </p:txEl>
                                          </p:spTgt>
                                        </p:tgtEl>
                                        <p:attrNameLst>
                                          <p:attrName>style.visibility</p:attrName>
                                        </p:attrNameLst>
                                      </p:cBhvr>
                                      <p:to>
                                        <p:strVal val="visible"/>
                                      </p:to>
                                    </p:set>
                                    <p:animEffect transition="in" filter="fade">
                                      <p:cBhvr>
                                        <p:cTn id="72" dur="500"/>
                                        <p:tgtEl>
                                          <p:spTgt spid="93">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93">
                                            <p:txEl>
                                              <p:pRg st="1" end="1"/>
                                            </p:txEl>
                                          </p:spTgt>
                                        </p:tgtEl>
                                        <p:attrNameLst>
                                          <p:attrName>style.visibility</p:attrName>
                                        </p:attrNameLst>
                                      </p:cBhvr>
                                      <p:to>
                                        <p:strVal val="visible"/>
                                      </p:to>
                                    </p:set>
                                    <p:animEffect transition="in" filter="fade">
                                      <p:cBhvr>
                                        <p:cTn id="77" dur="500"/>
                                        <p:tgtEl>
                                          <p:spTgt spid="93">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5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500"/>
                                        <p:tgtEl>
                                          <p:spTgt spid="2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fade">
                                      <p:cBhvr>
                                        <p:cTn id="102" dur="500"/>
                                        <p:tgtEl>
                                          <p:spTgt spid="28"/>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fade">
                                      <p:cBhvr>
                                        <p:cTn id="112" dur="500"/>
                                        <p:tgtEl>
                                          <p:spTgt spid="30"/>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fade">
                                      <p:cBhvr>
                                        <p:cTn id="117" dur="500"/>
                                        <p:tgtEl>
                                          <p:spTgt spid="64"/>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66"/>
                                        </p:tgtEl>
                                        <p:attrNameLst>
                                          <p:attrName>style.visibility</p:attrName>
                                        </p:attrNameLst>
                                      </p:cBhvr>
                                      <p:to>
                                        <p:strVal val="visible"/>
                                      </p:to>
                                    </p:set>
                                    <p:animEffect transition="in" filter="fade">
                                      <p:cBhvr>
                                        <p:cTn id="122" dur="500"/>
                                        <p:tgtEl>
                                          <p:spTgt spid="66"/>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fade">
                                      <p:cBhvr>
                                        <p:cTn id="127" dur="500"/>
                                        <p:tgtEl>
                                          <p:spTgt spid="67"/>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68"/>
                                        </p:tgtEl>
                                        <p:attrNameLst>
                                          <p:attrName>style.visibility</p:attrName>
                                        </p:attrNameLst>
                                      </p:cBhvr>
                                      <p:to>
                                        <p:strVal val="visible"/>
                                      </p:to>
                                    </p:set>
                                    <p:animEffect transition="in" filter="fade">
                                      <p:cBhvr>
                                        <p:cTn id="13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P spid="26" grpId="0"/>
      <p:bldP spid="28" grpId="0"/>
      <p:bldP spid="29" grpId="0"/>
      <p:bldP spid="30" grpId="0"/>
      <p:bldP spid="64" grpId="0"/>
      <p:bldP spid="66" grpId="0"/>
      <p:bldP spid="67" grpId="0"/>
      <p:bldP spid="68" grpId="0"/>
      <p:bldP spid="87" grpId="0" build="p" bldLvl="2" animBg="1"/>
      <p:bldP spid="88" grpId="0" build="p" bldLvl="2" animBg="1"/>
      <p:bldP spid="93" grpId="0" build="p" bldLvl="2"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590800"/>
            <a:ext cx="7315200" cy="4724400"/>
          </a:xfrm>
        </p:spPr>
        <p:txBody>
          <a:bodyPr>
            <a:normAutofit fontScale="90000"/>
          </a:bodyPr>
          <a:lstStyle/>
          <a:p>
            <a:r>
              <a:rPr lang="en-US" altLang="en-US" dirty="0" smtClean="0"/>
              <a:t/>
            </a:r>
            <a:br>
              <a:rPr lang="en-US" altLang="en-US" dirty="0" smtClean="0"/>
            </a:br>
            <a:r>
              <a:rPr lang="en-US" altLang="en-US" dirty="0" smtClean="0"/>
              <a:t/>
            </a:r>
            <a:br>
              <a:rPr lang="en-US" altLang="en-US" dirty="0" smtClean="0"/>
            </a:br>
            <a:r>
              <a:rPr lang="en-US" altLang="en-US" dirty="0" smtClean="0"/>
              <a:t> </a:t>
            </a:r>
            <a:r>
              <a:rPr lang="en-US" altLang="en-US" sz="6000" b="1" dirty="0" smtClean="0">
                <a:solidFill>
                  <a:schemeClr val="tx1"/>
                </a:solidFill>
              </a:rPr>
              <a:t> 	</a:t>
            </a:r>
            <a:r>
              <a:rPr lang="en-US" sz="6000" b="1" dirty="0" smtClean="0">
                <a:solidFill>
                  <a:schemeClr val="tx1"/>
                </a:solidFill>
              </a:rPr>
              <a:t>Flow of Manufacturing Activities </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33</a:t>
            </a:fld>
            <a:endParaRPr lang="en-US" altLang="en-US" dirty="0" smtClean="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914400" y="236061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105400"/>
            <a:ext cx="7315200" cy="87313"/>
          </a:xfrm>
          <a:prstGeom prst="rect">
            <a:avLst/>
          </a:prstGeom>
          <a:noFill/>
          <a:ln w="9525">
            <a:noFill/>
            <a:miter lim="800000"/>
            <a:headEnd/>
            <a:tailEnd/>
          </a:ln>
        </p:spPr>
      </p:pic>
    </p:spTree>
    <p:extLst>
      <p:ext uri="{BB962C8B-B14F-4D97-AF65-F5344CB8AC3E}">
        <p14:creationId xmlns:p14="http://schemas.microsoft.com/office/powerpoint/2010/main" val="357689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0"/>
          <p:cNvSpPr>
            <a:spLocks noGrp="1" noChangeArrowheads="1"/>
          </p:cNvSpPr>
          <p:nvPr>
            <p:ph type="title"/>
          </p:nvPr>
        </p:nvSpPr>
        <p:spPr>
          <a:xfrm>
            <a:off x="457200" y="609600"/>
            <a:ext cx="8229600" cy="1143000"/>
          </a:xfrm>
        </p:spPr>
        <p:txBody>
          <a:bodyPr>
            <a:noAutofit/>
          </a:bodyPr>
          <a:lstStyle/>
          <a:p>
            <a:r>
              <a:rPr lang="en-US" altLang="en-US" b="1" dirty="0" smtClean="0">
                <a:solidFill>
                  <a:schemeClr val="tx1"/>
                </a:solidFill>
              </a:rPr>
              <a:t>Activities and Cost Flows</a:t>
            </a:r>
            <a:br>
              <a:rPr lang="en-US" altLang="en-US" b="1" dirty="0" smtClean="0">
                <a:solidFill>
                  <a:schemeClr val="tx1"/>
                </a:solidFill>
              </a:rPr>
            </a:br>
            <a:r>
              <a:rPr lang="en-US" altLang="en-US" b="1" dirty="0" smtClean="0">
                <a:solidFill>
                  <a:schemeClr val="tx1"/>
                </a:solidFill>
              </a:rPr>
              <a:t>in Manufacturing </a:t>
            </a:r>
          </a:p>
        </p:txBody>
      </p:sp>
      <p:sp>
        <p:nvSpPr>
          <p:cNvPr id="6" name="Slide Number Placeholder 5"/>
          <p:cNvSpPr>
            <a:spLocks noGrp="1"/>
          </p:cNvSpPr>
          <p:nvPr>
            <p:ph type="sldNum" sz="quarter" idx="12"/>
          </p:nvPr>
        </p:nvSpPr>
        <p:spPr/>
        <p:txBody>
          <a:bodyPr/>
          <a:lstStyle/>
          <a:p>
            <a:pPr>
              <a:defRPr/>
            </a:pPr>
            <a:fld id="{2F856502-6931-4BB7-9E44-21AF6382F1C3}" type="slidenum">
              <a:rPr lang="en-US" smtClean="0">
                <a:solidFill>
                  <a:prstClr val="black">
                    <a:tint val="75000"/>
                  </a:prstClr>
                </a:solidFill>
              </a:rPr>
              <a:pPr>
                <a:defRPr/>
              </a:pPr>
              <a:t>34</a:t>
            </a:fld>
            <a:endParaRPr lang="en-US" dirty="0">
              <a:solidFill>
                <a:prstClr val="black">
                  <a:tint val="75000"/>
                </a:prstClr>
              </a:solidFill>
            </a:endParaRPr>
          </a:p>
        </p:txBody>
      </p:sp>
      <p:sp>
        <p:nvSpPr>
          <p:cNvPr id="30723"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cs typeface="Arial" pitchFamily="34" charset="0"/>
              </a:rPr>
              <a:t>C 5</a:t>
            </a:r>
          </a:p>
        </p:txBody>
      </p:sp>
      <p:pic>
        <p:nvPicPr>
          <p:cNvPr id="2867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828800"/>
            <a:ext cx="8999538"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3364754"/>
      </p:ext>
    </p:extLst>
  </p:cSld>
  <p:clrMapOvr>
    <a:masterClrMapping/>
  </p:clrMapOvr>
  <p:transition spd="med">
    <p:zoom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4800600"/>
          </a:xfrm>
        </p:spPr>
        <p:txBody>
          <a:bodyPr>
            <a:normAutofit fontScale="90000"/>
          </a:bodyPr>
          <a:lstStyle/>
          <a:p>
            <a:r>
              <a:rPr lang="en-US" altLang="en-US" dirty="0" smtClean="0"/>
              <a:t/>
            </a:r>
            <a:br>
              <a:rPr lang="en-US" altLang="en-US" dirty="0" smtClean="0"/>
            </a:br>
            <a:r>
              <a:rPr lang="en-US" altLang="en-US" dirty="0" smtClean="0"/>
              <a:t/>
            </a:r>
            <a:br>
              <a:rPr lang="en-US" altLang="en-US" dirty="0" smtClean="0"/>
            </a:br>
            <a:r>
              <a:rPr lang="en-US" altLang="en-US" dirty="0" smtClean="0"/>
              <a:t> </a:t>
            </a:r>
            <a:r>
              <a:rPr lang="en-US" altLang="en-US" sz="6000" b="1" dirty="0" smtClean="0">
                <a:solidFill>
                  <a:schemeClr val="tx1"/>
                </a:solidFill>
              </a:rPr>
              <a:t> 	</a:t>
            </a:r>
            <a:r>
              <a:rPr lang="en-US" sz="6000" b="1" dirty="0" smtClean="0">
                <a:solidFill>
                  <a:srgbClr val="FF0000"/>
                </a:solidFill>
              </a:rPr>
              <a:t>Schedule</a:t>
            </a:r>
            <a:r>
              <a:rPr lang="en-US" sz="6000" b="1" dirty="0" smtClean="0">
                <a:solidFill>
                  <a:schemeClr val="tx1"/>
                </a:solidFill>
              </a:rPr>
              <a:t> of Cost of Goods Manufactured </a:t>
            </a:r>
            <a:r>
              <a:rPr lang="en-US" altLang="en-US" sz="6000" b="1" dirty="0" smtClean="0">
                <a:solidFill>
                  <a:schemeClr val="tx1"/>
                </a:solidFill>
              </a:rPr>
              <a:t/>
            </a:r>
            <a:br>
              <a:rPr lang="en-US" altLang="en-US" sz="6000" b="1" dirty="0" smtClean="0">
                <a:solidFill>
                  <a:schemeClr val="tx1"/>
                </a:solidFill>
              </a:rPr>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35</a:t>
            </a:fld>
            <a:endParaRPr lang="en-US" altLang="en-US" dirty="0" smtClean="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914400" y="236061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1143000" y="4724400"/>
            <a:ext cx="7315200" cy="87313"/>
          </a:xfrm>
          <a:prstGeom prst="rect">
            <a:avLst/>
          </a:prstGeom>
          <a:noFill/>
          <a:ln w="9525">
            <a:noFill/>
            <a:miter lim="800000"/>
            <a:headEnd/>
            <a:tailEnd/>
          </a:ln>
        </p:spPr>
      </p:pic>
    </p:spTree>
    <p:extLst>
      <p:ext uri="{BB962C8B-B14F-4D97-AF65-F5344CB8AC3E}">
        <p14:creationId xmlns:p14="http://schemas.microsoft.com/office/powerpoint/2010/main" val="263762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066800" y="3048000"/>
            <a:ext cx="6934200" cy="3530600"/>
          </a:xfrm>
          <a:prstGeom prst="rect">
            <a:avLst/>
          </a:prstGeom>
          <a:solidFill>
            <a:srgbClr val="C0FEF9"/>
          </a:solidFill>
          <a:ln w="50800">
            <a:solidFill>
              <a:srgbClr val="006B6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solidFill>
                <a:prstClr val="black"/>
              </a:solidFill>
              <a:latin typeface="Arial" pitchFamily="34" charset="0"/>
              <a:cs typeface="Arial" pitchFamily="34" charset="0"/>
            </a:endParaRPr>
          </a:p>
        </p:txBody>
      </p:sp>
      <p:sp>
        <p:nvSpPr>
          <p:cNvPr id="43011" name="Rectangle 3"/>
          <p:cNvSpPr>
            <a:spLocks noChangeArrowheads="1"/>
          </p:cNvSpPr>
          <p:nvPr/>
        </p:nvSpPr>
        <p:spPr bwMode="auto">
          <a:xfrm>
            <a:off x="188913" y="1905000"/>
            <a:ext cx="8636000" cy="914400"/>
          </a:xfrm>
          <a:prstGeom prst="rect">
            <a:avLst/>
          </a:prstGeom>
          <a:solidFill>
            <a:schemeClr val="accent4">
              <a:lumMod val="40000"/>
              <a:lumOff val="60000"/>
            </a:schemeClr>
          </a:solidFill>
          <a:ln w="50800">
            <a:solidFill>
              <a:schemeClr val="accent1">
                <a:lumMod val="50000"/>
              </a:schemeClr>
            </a:solidFill>
            <a:miter lim="800000"/>
            <a:headEnd/>
            <a:tailEnd/>
          </a:ln>
        </p:spPr>
        <p:txBody>
          <a:bodyPr wrap="none" anchor="ctr"/>
          <a:lstStyle/>
          <a:p>
            <a:pPr algn="ctr">
              <a:defRPr/>
            </a:pPr>
            <a:r>
              <a:rPr lang="en-US" sz="2800" b="1" dirty="0">
                <a:solidFill>
                  <a:prstClr val="black"/>
                </a:solidFill>
                <a:latin typeface="Arial" pitchFamily="34" charset="0"/>
                <a:cs typeface="Arial" pitchFamily="34" charset="0"/>
              </a:rPr>
              <a:t>Summarizes the types and amounts of costs</a:t>
            </a:r>
          </a:p>
          <a:p>
            <a:pPr algn="ctr">
              <a:defRPr/>
            </a:pPr>
            <a:r>
              <a:rPr lang="en-US" sz="2800" b="1" dirty="0">
                <a:solidFill>
                  <a:prstClr val="black"/>
                </a:solidFill>
                <a:latin typeface="Arial" pitchFamily="34" charset="0"/>
                <a:cs typeface="Arial" pitchFamily="34" charset="0"/>
              </a:rPr>
              <a:t>incurred in a company’s manufacturing process.</a:t>
            </a:r>
          </a:p>
        </p:txBody>
      </p:sp>
      <p:sp>
        <p:nvSpPr>
          <p:cNvPr id="29700" name="Rectangle 7"/>
          <p:cNvSpPr>
            <a:spLocks noGrp="1" noChangeArrowheads="1"/>
          </p:cNvSpPr>
          <p:nvPr>
            <p:ph type="title"/>
          </p:nvPr>
        </p:nvSpPr>
        <p:spPr>
          <a:xfrm>
            <a:off x="457200" y="609600"/>
            <a:ext cx="8229600" cy="1143000"/>
          </a:xfrm>
        </p:spPr>
        <p:txBody>
          <a:bodyPr>
            <a:noAutofit/>
          </a:bodyPr>
          <a:lstStyle/>
          <a:p>
            <a:r>
              <a:rPr lang="en-US" altLang="en-US" sz="4400" b="1" dirty="0" smtClean="0">
                <a:solidFill>
                  <a:schemeClr val="tx1"/>
                </a:solidFill>
              </a:rPr>
              <a:t>Schedule of Cost of Good Manufactured</a:t>
            </a:r>
          </a:p>
        </p:txBody>
      </p:sp>
      <p:sp>
        <p:nvSpPr>
          <p:cNvPr id="8" name="Slide Number Placeholder 7"/>
          <p:cNvSpPr>
            <a:spLocks noGrp="1"/>
          </p:cNvSpPr>
          <p:nvPr>
            <p:ph type="sldNum" sz="quarter" idx="12"/>
          </p:nvPr>
        </p:nvSpPr>
        <p:spPr/>
        <p:txBody>
          <a:bodyPr/>
          <a:lstStyle/>
          <a:p>
            <a:pPr>
              <a:defRPr/>
            </a:pPr>
            <a:fld id="{2F856502-6931-4BB7-9E44-21AF6382F1C3}" type="slidenum">
              <a:rPr lang="en-US" smtClean="0">
                <a:solidFill>
                  <a:prstClr val="black">
                    <a:tint val="75000"/>
                  </a:prstClr>
                </a:solidFill>
              </a:rPr>
              <a:pPr>
                <a:defRPr/>
              </a:pPr>
              <a:t>36</a:t>
            </a:fld>
            <a:endParaRPr lang="en-US" dirty="0">
              <a:solidFill>
                <a:prstClr val="black">
                  <a:tint val="75000"/>
                </a:prstClr>
              </a:solidFill>
            </a:endParaRPr>
          </a:p>
        </p:txBody>
      </p:sp>
      <p:sp>
        <p:nvSpPr>
          <p:cNvPr id="29701" name="Rectangle 4"/>
          <p:cNvSpPr>
            <a:spLocks noGrp="1" noChangeArrowheads="1"/>
          </p:cNvSpPr>
          <p:nvPr>
            <p:ph type="body" idx="4294967295"/>
          </p:nvPr>
        </p:nvSpPr>
        <p:spPr>
          <a:xfrm>
            <a:off x="685800" y="2362200"/>
            <a:ext cx="8458200" cy="4495800"/>
          </a:xfrm>
          <a:noFill/>
        </p:spPr>
        <p:txBody>
          <a:bodyPr lIns="90488" tIns="44450" rIns="90488" bIns="44450"/>
          <a:lstStyle/>
          <a:p>
            <a:pPr>
              <a:lnSpc>
                <a:spcPct val="90000"/>
              </a:lnSpc>
              <a:spcBef>
                <a:spcPct val="35000"/>
              </a:spcBef>
              <a:buFont typeface="Wingdings" pitchFamily="2" charset="2"/>
              <a:buNone/>
            </a:pPr>
            <a:r>
              <a:rPr lang="en-US" altLang="en-US" sz="3000" dirty="0" smtClean="0"/>
              <a:t>		</a:t>
            </a:r>
          </a:p>
          <a:p>
            <a:pPr>
              <a:lnSpc>
                <a:spcPct val="80000"/>
              </a:lnSpc>
              <a:buFont typeface="Wingdings" pitchFamily="2" charset="2"/>
              <a:buNone/>
            </a:pPr>
            <a:r>
              <a:rPr lang="en-US" altLang="en-US" sz="3000" dirty="0" smtClean="0">
                <a:solidFill>
                  <a:srgbClr val="4C2E00"/>
                </a:solidFill>
              </a:rPr>
              <a:t>			</a:t>
            </a:r>
          </a:p>
          <a:p>
            <a:pPr>
              <a:lnSpc>
                <a:spcPct val="80000"/>
              </a:lnSpc>
              <a:buFont typeface="Wingdings" pitchFamily="2" charset="2"/>
              <a:buNone/>
            </a:pPr>
            <a:r>
              <a:rPr lang="en-US" altLang="en-US" sz="3000" dirty="0" smtClean="0">
                <a:solidFill>
                  <a:srgbClr val="4C2E00"/>
                </a:solidFill>
              </a:rPr>
              <a:t>                 	</a:t>
            </a:r>
            <a:r>
              <a:rPr lang="en-US" altLang="en-US" sz="3000" b="1" dirty="0" smtClean="0">
                <a:solidFill>
                  <a:srgbClr val="4C2E00"/>
                </a:solidFill>
              </a:rPr>
              <a:t>Direct Materials Used</a:t>
            </a:r>
          </a:p>
          <a:p>
            <a:pPr>
              <a:lnSpc>
                <a:spcPct val="80000"/>
              </a:lnSpc>
              <a:buFont typeface="Wingdings" pitchFamily="2" charset="2"/>
              <a:buNone/>
            </a:pPr>
            <a:r>
              <a:rPr lang="en-US" altLang="en-US" sz="3000" b="1" dirty="0" smtClean="0">
                <a:solidFill>
                  <a:srgbClr val="4C2E00"/>
                </a:solidFill>
              </a:rPr>
              <a:t>		  +	Direct Labor</a:t>
            </a:r>
          </a:p>
          <a:p>
            <a:pPr>
              <a:lnSpc>
                <a:spcPct val="80000"/>
              </a:lnSpc>
              <a:buFont typeface="Wingdings" pitchFamily="2" charset="2"/>
              <a:buNone/>
            </a:pPr>
            <a:r>
              <a:rPr lang="en-US" altLang="en-US" sz="3000" b="1" dirty="0" smtClean="0">
                <a:solidFill>
                  <a:srgbClr val="4C2E00"/>
                </a:solidFill>
              </a:rPr>
              <a:t>		  +	</a:t>
            </a:r>
            <a:r>
              <a:rPr lang="en-US" altLang="en-US" sz="3000" b="1" u="sng" dirty="0" smtClean="0">
                <a:solidFill>
                  <a:srgbClr val="4C2E00"/>
                </a:solidFill>
              </a:rPr>
              <a:t>Factory Overhead</a:t>
            </a:r>
          </a:p>
          <a:p>
            <a:pPr>
              <a:lnSpc>
                <a:spcPct val="80000"/>
              </a:lnSpc>
              <a:buFont typeface="Wingdings" pitchFamily="2" charset="2"/>
              <a:buNone/>
            </a:pPr>
            <a:r>
              <a:rPr lang="en-US" altLang="en-US" sz="3000" b="1" dirty="0" smtClean="0">
                <a:solidFill>
                  <a:srgbClr val="4C2E00"/>
                </a:solidFill>
              </a:rPr>
              <a:t>		  =	Total Manufacturing Costs</a:t>
            </a:r>
          </a:p>
          <a:p>
            <a:pPr>
              <a:lnSpc>
                <a:spcPct val="80000"/>
              </a:lnSpc>
              <a:buFont typeface="Wingdings" pitchFamily="2" charset="2"/>
              <a:buNone/>
            </a:pPr>
            <a:r>
              <a:rPr lang="en-US" altLang="en-US" sz="3000" b="1" dirty="0" smtClean="0">
                <a:solidFill>
                  <a:srgbClr val="4C2E00"/>
                </a:solidFill>
              </a:rPr>
              <a:t>		  +	Beginning Work in Process</a:t>
            </a:r>
          </a:p>
          <a:p>
            <a:pPr>
              <a:lnSpc>
                <a:spcPct val="80000"/>
              </a:lnSpc>
              <a:buFont typeface="Wingdings" pitchFamily="2" charset="2"/>
              <a:buNone/>
            </a:pPr>
            <a:r>
              <a:rPr lang="en-US" altLang="en-US" sz="3000" b="1" dirty="0" smtClean="0">
                <a:solidFill>
                  <a:srgbClr val="4C2E00"/>
                </a:solidFill>
              </a:rPr>
              <a:t>		  – 	</a:t>
            </a:r>
            <a:r>
              <a:rPr lang="en-US" altLang="en-US" sz="3000" b="1" u="sng" dirty="0" smtClean="0">
                <a:solidFill>
                  <a:srgbClr val="4C2E00"/>
                </a:solidFill>
              </a:rPr>
              <a:t>Ending Work in Process</a:t>
            </a:r>
          </a:p>
          <a:p>
            <a:pPr>
              <a:lnSpc>
                <a:spcPct val="80000"/>
              </a:lnSpc>
              <a:buFont typeface="Wingdings" pitchFamily="2" charset="2"/>
              <a:buNone/>
            </a:pPr>
            <a:r>
              <a:rPr lang="en-US" altLang="en-US" sz="3000" b="1" dirty="0" smtClean="0">
                <a:solidFill>
                  <a:srgbClr val="4C2E00"/>
                </a:solidFill>
              </a:rPr>
              <a:t>		  =	</a:t>
            </a:r>
            <a:r>
              <a:rPr lang="en-US" altLang="en-US" sz="3000" b="1" dirty="0" smtClean="0">
                <a:solidFill>
                  <a:srgbClr val="C00000"/>
                </a:solidFill>
              </a:rPr>
              <a:t>Cost of Goods Manufactured</a:t>
            </a:r>
          </a:p>
        </p:txBody>
      </p:sp>
      <p:sp>
        <p:nvSpPr>
          <p:cNvPr id="31750"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cs typeface="Arial" pitchFamily="34" charset="0"/>
              </a:rPr>
              <a:t>P 2</a:t>
            </a:r>
          </a:p>
        </p:txBody>
      </p:sp>
    </p:spTree>
    <p:extLst>
      <p:ext uri="{BB962C8B-B14F-4D97-AF65-F5344CB8AC3E}">
        <p14:creationId xmlns:p14="http://schemas.microsoft.com/office/powerpoint/2010/main" val="2277520351"/>
      </p:ext>
    </p:extLst>
  </p:cSld>
  <p:clrMapOvr>
    <a:masterClrMapping/>
  </p:clrMapOvr>
  <p:transition spd="med">
    <p:check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9"/>
          <p:cNvSpPr>
            <a:spLocks noGrp="1" noChangeArrowheads="1"/>
          </p:cNvSpPr>
          <p:nvPr>
            <p:ph type="title"/>
          </p:nvPr>
        </p:nvSpPr>
        <p:spPr>
          <a:xfrm>
            <a:off x="0" y="0"/>
            <a:ext cx="9144000" cy="1143000"/>
          </a:xfrm>
        </p:spPr>
        <p:txBody>
          <a:bodyPr/>
          <a:lstStyle/>
          <a:p>
            <a:r>
              <a:rPr lang="en-US" altLang="en-US" b="1" dirty="0" smtClean="0">
                <a:solidFill>
                  <a:schemeClr val="tx1"/>
                </a:solidFill>
              </a:rPr>
              <a:t>Manufacturing Statement</a:t>
            </a:r>
          </a:p>
        </p:txBody>
      </p:sp>
      <p:sp>
        <p:nvSpPr>
          <p:cNvPr id="6" name="Slide Number Placeholder 5"/>
          <p:cNvSpPr>
            <a:spLocks noGrp="1"/>
          </p:cNvSpPr>
          <p:nvPr>
            <p:ph type="sldNum" sz="quarter" idx="12"/>
          </p:nvPr>
        </p:nvSpPr>
        <p:spPr/>
        <p:txBody>
          <a:bodyPr/>
          <a:lstStyle/>
          <a:p>
            <a:pPr>
              <a:defRPr/>
            </a:pPr>
            <a:fld id="{2F856502-6931-4BB7-9E44-21AF6382F1C3}" type="slidenum">
              <a:rPr lang="en-US" smtClean="0">
                <a:solidFill>
                  <a:prstClr val="black">
                    <a:tint val="75000"/>
                  </a:prstClr>
                </a:solidFill>
              </a:rPr>
              <a:pPr>
                <a:defRPr/>
              </a:pPr>
              <a:t>37</a:t>
            </a:fld>
            <a:endParaRPr lang="en-US" dirty="0">
              <a:solidFill>
                <a:prstClr val="black">
                  <a:tint val="75000"/>
                </a:prstClr>
              </a:solidFill>
            </a:endParaRPr>
          </a:p>
        </p:txBody>
      </p:sp>
      <p:sp>
        <p:nvSpPr>
          <p:cNvPr id="32771"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cs typeface="Arial" pitchFamily="34" charset="0"/>
              </a:rPr>
              <a:t>P 2</a:t>
            </a:r>
          </a:p>
        </p:txBody>
      </p:sp>
      <p:pic>
        <p:nvPicPr>
          <p:cNvPr id="3072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1438" y="1219200"/>
            <a:ext cx="6354762"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6457093"/>
      </p:ext>
    </p:extLst>
  </p:cSld>
  <p:clrMapOvr>
    <a:masterClrMapping/>
  </p:clrMapOvr>
  <p:transition spd="med">
    <p:blinds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1438" y="1219200"/>
            <a:ext cx="6354762"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5"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cs typeface="Arial" pitchFamily="34" charset="0"/>
              </a:rPr>
              <a:t>P 2</a:t>
            </a:r>
          </a:p>
        </p:txBody>
      </p:sp>
      <p:sp>
        <p:nvSpPr>
          <p:cNvPr id="31748" name="Rectangle 9"/>
          <p:cNvSpPr>
            <a:spLocks noGrp="1" noChangeArrowheads="1"/>
          </p:cNvSpPr>
          <p:nvPr>
            <p:ph type="title"/>
          </p:nvPr>
        </p:nvSpPr>
        <p:spPr>
          <a:xfrm>
            <a:off x="457200" y="152400"/>
            <a:ext cx="8229600" cy="838200"/>
          </a:xfrm>
        </p:spPr>
        <p:txBody>
          <a:bodyPr>
            <a:noAutofit/>
          </a:bodyPr>
          <a:lstStyle/>
          <a:p>
            <a:r>
              <a:rPr lang="en-US" altLang="en-US" sz="4400" b="1" dirty="0" smtClean="0">
                <a:solidFill>
                  <a:schemeClr val="tx1"/>
                </a:solidFill>
              </a:rPr>
              <a:t>Manufacturing Statement</a:t>
            </a:r>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solidFill>
                  <a:prstClr val="black">
                    <a:tint val="75000"/>
                  </a:prstClr>
                </a:solidFill>
              </a:rPr>
              <a:pPr>
                <a:defRPr/>
              </a:pPr>
              <a:t>38</a:t>
            </a:fld>
            <a:endParaRPr lang="en-US" dirty="0">
              <a:solidFill>
                <a:prstClr val="black">
                  <a:tint val="75000"/>
                </a:prstClr>
              </a:solidFill>
            </a:endParaRPr>
          </a:p>
        </p:txBody>
      </p:sp>
      <p:sp>
        <p:nvSpPr>
          <p:cNvPr id="13" name="Rounded Rectangle 12"/>
          <p:cNvSpPr/>
          <p:nvPr/>
        </p:nvSpPr>
        <p:spPr>
          <a:xfrm>
            <a:off x="1981200" y="1905000"/>
            <a:ext cx="5181600" cy="114300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2025885954"/>
      </p:ext>
    </p:extLst>
  </p:cSld>
  <p:clrMapOvr>
    <a:masterClrMapping/>
  </p:clrMapOvr>
  <p:transition spd="med">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1438" y="1219200"/>
            <a:ext cx="6354762"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7" name="Rectangle 4"/>
          <p:cNvSpPr>
            <a:spLocks noChangeArrowheads="1"/>
          </p:cNvSpPr>
          <p:nvPr/>
        </p:nvSpPr>
        <p:spPr bwMode="auto">
          <a:xfrm>
            <a:off x="228600" y="3505200"/>
            <a:ext cx="4495800" cy="704850"/>
          </a:xfrm>
          <a:prstGeom prst="rect">
            <a:avLst/>
          </a:prstGeom>
          <a:solidFill>
            <a:schemeClr val="accent3">
              <a:lumMod val="20000"/>
              <a:lumOff val="80000"/>
            </a:schemeClr>
          </a:solidFill>
          <a:ln w="25400">
            <a:solidFill>
              <a:schemeClr val="accent1">
                <a:lumMod val="50000"/>
              </a:schemeClr>
            </a:solidFill>
            <a:miter lim="800000"/>
            <a:headEnd/>
            <a:tailEnd/>
          </a:ln>
        </p:spPr>
        <p:txBody>
          <a:bodyPr lIns="90488" tIns="44450" rIns="90488" bIns="44450">
            <a:spAutoFit/>
          </a:bodyPr>
          <a:lstStyle/>
          <a:p>
            <a:pPr algn="ctr">
              <a:spcBef>
                <a:spcPct val="50000"/>
              </a:spcBef>
              <a:defRPr/>
            </a:pPr>
            <a:r>
              <a:rPr lang="en-US" sz="2000" b="1" dirty="0">
                <a:solidFill>
                  <a:prstClr val="black"/>
                </a:solidFill>
                <a:latin typeface="Arial" pitchFamily="34" charset="0"/>
                <a:cs typeface="Arial" pitchFamily="34" charset="0"/>
              </a:rPr>
              <a:t>Include all direct labor costs incurred during the current period.</a:t>
            </a:r>
          </a:p>
        </p:txBody>
      </p:sp>
      <p:sp>
        <p:nvSpPr>
          <p:cNvPr id="32772" name="Rectangle 15"/>
          <p:cNvSpPr>
            <a:spLocks noGrp="1" noChangeArrowheads="1"/>
          </p:cNvSpPr>
          <p:nvPr>
            <p:ph type="title"/>
          </p:nvPr>
        </p:nvSpPr>
        <p:spPr>
          <a:xfrm>
            <a:off x="457200" y="533400"/>
            <a:ext cx="8229600" cy="685800"/>
          </a:xfrm>
        </p:spPr>
        <p:txBody>
          <a:bodyPr>
            <a:noAutofit/>
          </a:bodyPr>
          <a:lstStyle/>
          <a:p>
            <a:r>
              <a:rPr lang="en-US" altLang="en-US" sz="4400" b="1" dirty="0" smtClean="0">
                <a:solidFill>
                  <a:schemeClr val="tx1"/>
                </a:solidFill>
              </a:rPr>
              <a:t>Manufacturing Statement</a:t>
            </a:r>
          </a:p>
        </p:txBody>
      </p:sp>
      <p:sp>
        <p:nvSpPr>
          <p:cNvPr id="8" name="Slide Number Placeholder 7"/>
          <p:cNvSpPr>
            <a:spLocks noGrp="1"/>
          </p:cNvSpPr>
          <p:nvPr>
            <p:ph type="sldNum" sz="quarter" idx="12"/>
          </p:nvPr>
        </p:nvSpPr>
        <p:spPr/>
        <p:txBody>
          <a:bodyPr/>
          <a:lstStyle/>
          <a:p>
            <a:pPr>
              <a:defRPr/>
            </a:pPr>
            <a:fld id="{2F856502-6931-4BB7-9E44-21AF6382F1C3}" type="slidenum">
              <a:rPr lang="en-US" smtClean="0">
                <a:solidFill>
                  <a:prstClr val="black">
                    <a:tint val="75000"/>
                  </a:prstClr>
                </a:solidFill>
              </a:rPr>
              <a:pPr>
                <a:defRPr/>
              </a:pPr>
              <a:t>39</a:t>
            </a:fld>
            <a:endParaRPr lang="en-US" dirty="0">
              <a:solidFill>
                <a:prstClr val="black">
                  <a:tint val="75000"/>
                </a:prstClr>
              </a:solidFill>
            </a:endParaRPr>
          </a:p>
        </p:txBody>
      </p:sp>
      <p:sp>
        <p:nvSpPr>
          <p:cNvPr id="34821"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cs typeface="Arial" pitchFamily="34" charset="0"/>
              </a:rPr>
              <a:t>P 2</a:t>
            </a:r>
          </a:p>
        </p:txBody>
      </p:sp>
      <p:sp>
        <p:nvSpPr>
          <p:cNvPr id="12" name="Rounded Rectangle 11"/>
          <p:cNvSpPr/>
          <p:nvPr/>
        </p:nvSpPr>
        <p:spPr>
          <a:xfrm>
            <a:off x="1981200" y="3048000"/>
            <a:ext cx="5181600" cy="19685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4291389031"/>
      </p:ext>
    </p:extLst>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609600"/>
            <a:ext cx="7772400" cy="2590800"/>
          </a:xfrm>
        </p:spPr>
        <p:txBody>
          <a:bodyPr/>
          <a:lstStyle/>
          <a:p>
            <a:pPr eaLnBrk="1" fontAlgn="auto" hangingPunct="1">
              <a:spcAft>
                <a:spcPts val="0"/>
              </a:spcAft>
              <a:defRPr/>
            </a:pPr>
            <a:r>
              <a:rPr lang="en-US" altLang="en-US" sz="7200" b="1" dirty="0" smtClean="0">
                <a:solidFill>
                  <a:schemeClr val="tx1"/>
                </a:solidFill>
                <a:latin typeface="Algerian" panose="04020705040A02060702" pitchFamily="82" charset="0"/>
              </a:rPr>
              <a:t>Chapter 01</a:t>
            </a:r>
          </a:p>
        </p:txBody>
      </p:sp>
      <p:sp>
        <p:nvSpPr>
          <p:cNvPr id="10243" name="Rectangle 3"/>
          <p:cNvSpPr>
            <a:spLocks noGrp="1" noChangeArrowheads="1"/>
          </p:cNvSpPr>
          <p:nvPr>
            <p:ph type="subTitle" idx="1"/>
          </p:nvPr>
        </p:nvSpPr>
        <p:spPr>
          <a:xfrm>
            <a:off x="533400" y="3657600"/>
            <a:ext cx="8305800" cy="2971800"/>
          </a:xfrm>
        </p:spPr>
        <p:txBody>
          <a:bodyPr rtlCol="0">
            <a:noAutofit/>
          </a:bodyPr>
          <a:lstStyle/>
          <a:p>
            <a:pPr eaLnBrk="1" fontAlgn="auto" hangingPunct="1">
              <a:spcAft>
                <a:spcPts val="0"/>
              </a:spcAft>
              <a:defRPr/>
            </a:pPr>
            <a:r>
              <a:rPr lang="en-US" altLang="en-US" sz="5400" b="1" dirty="0" smtClean="0">
                <a:solidFill>
                  <a:srgbClr val="FF0000"/>
                </a:solidFill>
                <a:effectLst>
                  <a:outerShdw blurRad="63500" dist="38100" dir="5400000" algn="t" rotWithShape="0">
                    <a:prstClr val="black">
                      <a:alpha val="25000"/>
                    </a:prstClr>
                  </a:outerShdw>
                </a:effectLst>
                <a:latin typeface="Algerian" pitchFamily="82" charset="0"/>
                <a:ea typeface="+mj-ea"/>
                <a:cs typeface="+mj-cs"/>
              </a:rPr>
              <a:t>Managerial Accounting </a:t>
            </a:r>
            <a:r>
              <a:rPr lang="en-US" altLang="en-US" sz="5400" b="1" u="sng" dirty="0" smtClean="0">
                <a:solidFill>
                  <a:srgbClr val="FF0000"/>
                </a:solidFill>
                <a:effectLst>
                  <a:outerShdw blurRad="63500" dist="38100" dir="5400000" algn="t" rotWithShape="0">
                    <a:prstClr val="black">
                      <a:alpha val="25000"/>
                    </a:prstClr>
                  </a:outerShdw>
                </a:effectLst>
                <a:latin typeface="Algerian" pitchFamily="82" charset="0"/>
                <a:ea typeface="+mj-ea"/>
                <a:cs typeface="+mj-cs"/>
              </a:rPr>
              <a:t>Concepts</a:t>
            </a:r>
            <a:r>
              <a:rPr lang="en-US" altLang="en-US" sz="5400" b="1" dirty="0" smtClean="0">
                <a:solidFill>
                  <a:srgbClr val="FF0000"/>
                </a:solidFill>
                <a:effectLst>
                  <a:outerShdw blurRad="63500" dist="38100" dir="5400000" algn="t" rotWithShape="0">
                    <a:prstClr val="black">
                      <a:alpha val="25000"/>
                    </a:prstClr>
                  </a:outerShdw>
                </a:effectLst>
                <a:latin typeface="Algerian" pitchFamily="82" charset="0"/>
                <a:ea typeface="+mj-ea"/>
                <a:cs typeface="+mj-cs"/>
              </a:rPr>
              <a:t> </a:t>
            </a:r>
            <a:r>
              <a:rPr lang="en-US" altLang="en-US" sz="5400" b="1" dirty="0" smtClean="0">
                <a:solidFill>
                  <a:schemeClr val="tx1"/>
                </a:solidFill>
                <a:effectLst>
                  <a:outerShdw blurRad="63500" dist="38100" dir="5400000" algn="t" rotWithShape="0">
                    <a:prstClr val="black">
                      <a:alpha val="25000"/>
                    </a:prstClr>
                  </a:outerShdw>
                </a:effectLst>
                <a:latin typeface="Algerian" pitchFamily="82" charset="0"/>
                <a:ea typeface="+mj-ea"/>
                <a:cs typeface="+mj-cs"/>
              </a:rPr>
              <a:t>and  </a:t>
            </a:r>
            <a:endParaRPr lang="en-US" altLang="en-US" sz="5400" b="1" u="sng" dirty="0">
              <a:solidFill>
                <a:schemeClr val="tx1"/>
              </a:solidFill>
              <a:effectLst>
                <a:outerShdw blurRad="38100" dist="38100" dir="2700000" algn="tl">
                  <a:srgbClr val="000000">
                    <a:alpha val="43137"/>
                  </a:srgbClr>
                </a:outerShdw>
              </a:effectLst>
              <a:latin typeface="Algerian" pitchFamily="82" charset="0"/>
            </a:endParaRPr>
          </a:p>
        </p:txBody>
      </p:sp>
    </p:spTree>
    <p:extLst>
      <p:ext uri="{BB962C8B-B14F-4D97-AF65-F5344CB8AC3E}">
        <p14:creationId xmlns:p14="http://schemas.microsoft.com/office/powerpoint/2010/main" val="1239808696"/>
      </p:ext>
    </p:extLst>
  </p:cSld>
  <p:clrMapOvr>
    <a:masterClrMapping/>
  </p:clrMapOvr>
  <p:transition spd="slow">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1438" y="1219200"/>
            <a:ext cx="6354762"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5" name="Rectangle 11"/>
          <p:cNvSpPr>
            <a:spLocks noGrp="1" noChangeArrowheads="1"/>
          </p:cNvSpPr>
          <p:nvPr>
            <p:ph type="title"/>
          </p:nvPr>
        </p:nvSpPr>
        <p:spPr>
          <a:xfrm>
            <a:off x="457200" y="533400"/>
            <a:ext cx="8229600" cy="228600"/>
          </a:xfrm>
        </p:spPr>
        <p:txBody>
          <a:bodyPr lIns="90488" tIns="44450" rIns="90488" bIns="44450">
            <a:noAutofit/>
          </a:bodyPr>
          <a:lstStyle/>
          <a:p>
            <a:r>
              <a:rPr lang="en-US" altLang="en-US" sz="4400" b="1" dirty="0" smtClean="0">
                <a:solidFill>
                  <a:schemeClr val="tx1"/>
                </a:solidFill>
              </a:rPr>
              <a:t>Manufacturing Statement</a:t>
            </a:r>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solidFill>
                  <a:prstClr val="black">
                    <a:tint val="75000"/>
                  </a:prstClr>
                </a:solidFill>
              </a:rPr>
              <a:pPr>
                <a:defRPr/>
              </a:pPr>
              <a:t>40</a:t>
            </a:fld>
            <a:endParaRPr lang="en-US" dirty="0">
              <a:solidFill>
                <a:prstClr val="black">
                  <a:tint val="75000"/>
                </a:prstClr>
              </a:solidFill>
            </a:endParaRPr>
          </a:p>
        </p:txBody>
      </p:sp>
      <p:sp>
        <p:nvSpPr>
          <p:cNvPr id="35844"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cs typeface="Arial" pitchFamily="34" charset="0"/>
              </a:rPr>
              <a:t>P 2</a:t>
            </a:r>
          </a:p>
        </p:txBody>
      </p:sp>
      <p:sp>
        <p:nvSpPr>
          <p:cNvPr id="13" name="Rounded Rectangle 12"/>
          <p:cNvSpPr/>
          <p:nvPr/>
        </p:nvSpPr>
        <p:spPr>
          <a:xfrm>
            <a:off x="1997075" y="3200400"/>
            <a:ext cx="5149850" cy="248285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1201357417"/>
      </p:ext>
    </p:extLst>
  </p:cSld>
  <p:clrMapOvr>
    <a:masterClrMapping/>
  </p:clrMapOvr>
  <p:transition spd="med">
    <p:strips dir="l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1438" y="1219200"/>
            <a:ext cx="6354762"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19" name="Rectangle 15"/>
          <p:cNvSpPr>
            <a:spLocks noGrp="1" noChangeArrowheads="1"/>
          </p:cNvSpPr>
          <p:nvPr>
            <p:ph type="title"/>
          </p:nvPr>
        </p:nvSpPr>
        <p:spPr>
          <a:xfrm>
            <a:off x="457200" y="533400"/>
            <a:ext cx="8229600" cy="228600"/>
          </a:xfrm>
        </p:spPr>
        <p:txBody>
          <a:bodyPr>
            <a:noAutofit/>
          </a:bodyPr>
          <a:lstStyle/>
          <a:p>
            <a:r>
              <a:rPr lang="en-US" altLang="en-US" sz="4400" b="1" dirty="0" smtClean="0">
                <a:solidFill>
                  <a:schemeClr val="tx1"/>
                </a:solidFill>
              </a:rPr>
              <a:t>Manufacturing Statement</a:t>
            </a:r>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solidFill>
                  <a:prstClr val="black">
                    <a:tint val="75000"/>
                  </a:prstClr>
                </a:solidFill>
              </a:rPr>
              <a:pPr>
                <a:defRPr/>
              </a:pPr>
              <a:t>41</a:t>
            </a:fld>
            <a:endParaRPr lang="en-US" dirty="0">
              <a:solidFill>
                <a:prstClr val="black">
                  <a:tint val="75000"/>
                </a:prstClr>
              </a:solidFill>
            </a:endParaRPr>
          </a:p>
        </p:txBody>
      </p:sp>
      <p:sp>
        <p:nvSpPr>
          <p:cNvPr id="36868"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cs typeface="Arial" pitchFamily="34" charset="0"/>
              </a:rPr>
              <a:t>P 2</a:t>
            </a:r>
          </a:p>
        </p:txBody>
      </p:sp>
      <p:sp>
        <p:nvSpPr>
          <p:cNvPr id="12" name="Rounded Rectangle 11"/>
          <p:cNvSpPr/>
          <p:nvPr/>
        </p:nvSpPr>
        <p:spPr>
          <a:xfrm>
            <a:off x="1981200" y="5638800"/>
            <a:ext cx="5410200" cy="114300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3249979743"/>
      </p:ext>
    </p:extLst>
  </p:cSld>
  <p:clrMapOvr>
    <a:masterClrMapping/>
  </p:clrMapOvr>
  <p:transition spd="med">
    <p:blinds/>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609600"/>
          </a:xfrm>
        </p:spPr>
        <p:txBody>
          <a:bodyPr>
            <a:noAutofit/>
          </a:bodyPr>
          <a:lstStyle/>
          <a:p>
            <a:pPr>
              <a:defRPr/>
            </a:pPr>
            <a:r>
              <a:rPr lang="en-US" sz="4400" b="1" dirty="0" smtClean="0">
                <a:solidFill>
                  <a:schemeClr val="tx1"/>
                </a:solidFill>
              </a:rPr>
              <a:t>Overhead Cost Flows Across Accounting Reports</a:t>
            </a:r>
            <a:endParaRPr lang="en-US" sz="4400" b="1" dirty="0">
              <a:solidFill>
                <a:schemeClr val="tx1"/>
              </a:solidFill>
            </a:endParaRPr>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solidFill>
                  <a:prstClr val="black">
                    <a:tint val="75000"/>
                  </a:prstClr>
                </a:solidFill>
              </a:rPr>
              <a:pPr>
                <a:defRPr/>
              </a:pPr>
              <a:t>42</a:t>
            </a:fld>
            <a:endParaRPr lang="en-US" dirty="0">
              <a:solidFill>
                <a:prstClr val="black">
                  <a:tint val="75000"/>
                </a:prstClr>
              </a:solidFill>
            </a:endParaRPr>
          </a:p>
        </p:txBody>
      </p:sp>
      <p:sp>
        <p:nvSpPr>
          <p:cNvPr id="37891"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cs typeface="Arial" pitchFamily="34" charset="0"/>
              </a:rPr>
              <a:t>P 2</a:t>
            </a:r>
          </a:p>
        </p:txBody>
      </p:sp>
      <p:pic>
        <p:nvPicPr>
          <p:cNvPr id="358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409950"/>
            <a:ext cx="2286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088" y="2286000"/>
            <a:ext cx="8583612" cy="292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7948064"/>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smtClean="0">
                <a:solidFill>
                  <a:prstClr val="white"/>
                </a:solidFill>
              </a:rPr>
              <a:t>NEED-TO-KNOW</a:t>
            </a:r>
            <a:endParaRPr lang="en-US" sz="2400" dirty="0">
              <a:solidFill>
                <a:prstClr val="white"/>
              </a:solidFill>
            </a:endParaRPr>
          </a:p>
        </p:txBody>
      </p:sp>
      <p:sp>
        <p:nvSpPr>
          <p:cNvPr id="6" name="Rectangle 5"/>
          <p:cNvSpPr>
            <a:spLocks noChangeArrowheads="1"/>
          </p:cNvSpPr>
          <p:nvPr/>
        </p:nvSpPr>
        <p:spPr bwMode="auto">
          <a:xfrm>
            <a:off x="182563" y="3252788"/>
            <a:ext cx="2749550" cy="2159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10" name="Rectangle 6"/>
          <p:cNvSpPr>
            <a:spLocks noChangeArrowheads="1"/>
          </p:cNvSpPr>
          <p:nvPr/>
        </p:nvSpPr>
        <p:spPr bwMode="auto">
          <a:xfrm>
            <a:off x="3197226" y="3252788"/>
            <a:ext cx="2749550" cy="2159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73" name="Rectangle 7"/>
          <p:cNvSpPr>
            <a:spLocks noChangeArrowheads="1"/>
          </p:cNvSpPr>
          <p:nvPr/>
        </p:nvSpPr>
        <p:spPr bwMode="auto">
          <a:xfrm>
            <a:off x="6211888" y="3252788"/>
            <a:ext cx="2749550" cy="2159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74" name="Rectangle 8"/>
          <p:cNvSpPr>
            <a:spLocks noChangeArrowheads="1"/>
          </p:cNvSpPr>
          <p:nvPr/>
        </p:nvSpPr>
        <p:spPr bwMode="auto">
          <a:xfrm>
            <a:off x="219076" y="638175"/>
            <a:ext cx="50645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smtClean="0">
                <a:solidFill>
                  <a:srgbClr val="000000"/>
                </a:solidFill>
                <a:cs typeface="Arial" pitchFamily="34" charset="0"/>
              </a:rPr>
              <a:t>Compute the following three measures using the information below.</a:t>
            </a:r>
            <a:endParaRPr lang="en-US" altLang="en-US" dirty="0" smtClean="0">
              <a:solidFill>
                <a:prstClr val="black"/>
              </a:solidFill>
              <a:cs typeface="Arial" pitchFamily="34" charset="0"/>
            </a:endParaRPr>
          </a:p>
        </p:txBody>
      </p:sp>
      <p:sp>
        <p:nvSpPr>
          <p:cNvPr id="75" name="Rectangle 9"/>
          <p:cNvSpPr>
            <a:spLocks noChangeArrowheads="1"/>
          </p:cNvSpPr>
          <p:nvPr/>
        </p:nvSpPr>
        <p:spPr bwMode="auto">
          <a:xfrm>
            <a:off x="219076" y="833438"/>
            <a:ext cx="168116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Arial" pitchFamily="34" charset="0"/>
              </a:rPr>
              <a:t>1. Cost of materials used</a:t>
            </a:r>
            <a:endParaRPr lang="en-US" altLang="en-US" dirty="0" smtClean="0">
              <a:solidFill>
                <a:prstClr val="black"/>
              </a:solidFill>
              <a:cs typeface="Arial" pitchFamily="34" charset="0"/>
            </a:endParaRPr>
          </a:p>
        </p:txBody>
      </p:sp>
      <p:sp>
        <p:nvSpPr>
          <p:cNvPr id="76" name="Rectangle 10"/>
          <p:cNvSpPr>
            <a:spLocks noChangeArrowheads="1"/>
          </p:cNvSpPr>
          <p:nvPr/>
        </p:nvSpPr>
        <p:spPr bwMode="auto">
          <a:xfrm>
            <a:off x="219076" y="1208088"/>
            <a:ext cx="2065338"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Arial" pitchFamily="34" charset="0"/>
              </a:rPr>
              <a:t>2. Cost of goods manufactured</a:t>
            </a:r>
            <a:endParaRPr lang="en-US" altLang="en-US" dirty="0" smtClean="0">
              <a:solidFill>
                <a:prstClr val="black"/>
              </a:solidFill>
              <a:cs typeface="Arial" pitchFamily="34" charset="0"/>
            </a:endParaRPr>
          </a:p>
        </p:txBody>
      </p:sp>
      <p:sp>
        <p:nvSpPr>
          <p:cNvPr id="77" name="Rectangle 11"/>
          <p:cNvSpPr>
            <a:spLocks noChangeArrowheads="1"/>
          </p:cNvSpPr>
          <p:nvPr/>
        </p:nvSpPr>
        <p:spPr bwMode="auto">
          <a:xfrm>
            <a:off x="219076" y="1581150"/>
            <a:ext cx="143351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Arial" pitchFamily="34" charset="0"/>
              </a:rPr>
              <a:t>3. Cost of goods sold</a:t>
            </a:r>
            <a:endParaRPr lang="en-US" altLang="en-US" dirty="0" smtClean="0">
              <a:solidFill>
                <a:prstClr val="black"/>
              </a:solidFill>
              <a:cs typeface="Arial" pitchFamily="34" charset="0"/>
            </a:endParaRPr>
          </a:p>
        </p:txBody>
      </p:sp>
      <p:sp>
        <p:nvSpPr>
          <p:cNvPr id="78" name="Rectangle 12"/>
          <p:cNvSpPr>
            <a:spLocks noChangeArrowheads="1"/>
          </p:cNvSpPr>
          <p:nvPr/>
        </p:nvSpPr>
        <p:spPr bwMode="auto">
          <a:xfrm>
            <a:off x="798513" y="2141538"/>
            <a:ext cx="2255838"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Arial" pitchFamily="34" charset="0"/>
              </a:rPr>
              <a:t>Beginning raw materials inventory</a:t>
            </a:r>
            <a:endParaRPr lang="en-US" altLang="en-US" dirty="0" smtClean="0">
              <a:solidFill>
                <a:prstClr val="black"/>
              </a:solidFill>
              <a:cs typeface="Arial" pitchFamily="34" charset="0"/>
            </a:endParaRPr>
          </a:p>
        </p:txBody>
      </p:sp>
      <p:sp>
        <p:nvSpPr>
          <p:cNvPr id="79" name="Rectangle 13"/>
          <p:cNvSpPr>
            <a:spLocks noChangeArrowheads="1"/>
          </p:cNvSpPr>
          <p:nvPr/>
        </p:nvSpPr>
        <p:spPr bwMode="auto">
          <a:xfrm>
            <a:off x="3429000" y="2141538"/>
            <a:ext cx="5937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Arial" pitchFamily="34" charset="0"/>
              </a:rPr>
              <a:t>$15,500</a:t>
            </a:r>
            <a:endParaRPr lang="en-US" altLang="en-US" dirty="0" smtClean="0">
              <a:solidFill>
                <a:prstClr val="black"/>
              </a:solidFill>
              <a:cs typeface="Arial" pitchFamily="34" charset="0"/>
            </a:endParaRPr>
          </a:p>
        </p:txBody>
      </p:sp>
      <p:sp>
        <p:nvSpPr>
          <p:cNvPr id="80" name="Rectangle 14"/>
          <p:cNvSpPr>
            <a:spLocks noChangeArrowheads="1"/>
          </p:cNvSpPr>
          <p:nvPr/>
        </p:nvSpPr>
        <p:spPr bwMode="auto">
          <a:xfrm>
            <a:off x="4498975" y="2141538"/>
            <a:ext cx="205581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Arial" pitchFamily="34" charset="0"/>
              </a:rPr>
              <a:t>Ending raw materials inventory</a:t>
            </a:r>
            <a:endParaRPr lang="en-US" altLang="en-US" dirty="0" smtClean="0">
              <a:solidFill>
                <a:prstClr val="black"/>
              </a:solidFill>
              <a:cs typeface="Arial" pitchFamily="34" charset="0"/>
            </a:endParaRPr>
          </a:p>
        </p:txBody>
      </p:sp>
      <p:sp>
        <p:nvSpPr>
          <p:cNvPr id="81" name="Rectangle 15"/>
          <p:cNvSpPr>
            <a:spLocks noChangeArrowheads="1"/>
          </p:cNvSpPr>
          <p:nvPr/>
        </p:nvSpPr>
        <p:spPr bwMode="auto">
          <a:xfrm>
            <a:off x="6873875" y="2141538"/>
            <a:ext cx="5937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Arial" pitchFamily="34" charset="0"/>
              </a:rPr>
              <a:t>$10,600</a:t>
            </a:r>
            <a:endParaRPr lang="en-US" altLang="en-US" dirty="0" smtClean="0">
              <a:solidFill>
                <a:prstClr val="black"/>
              </a:solidFill>
              <a:cs typeface="Arial" pitchFamily="34" charset="0"/>
            </a:endParaRPr>
          </a:p>
        </p:txBody>
      </p:sp>
      <p:sp>
        <p:nvSpPr>
          <p:cNvPr id="82" name="Rectangle 16"/>
          <p:cNvSpPr>
            <a:spLocks noChangeArrowheads="1"/>
          </p:cNvSpPr>
          <p:nvPr/>
        </p:nvSpPr>
        <p:spPr bwMode="auto">
          <a:xfrm>
            <a:off x="798513" y="2328863"/>
            <a:ext cx="2401888"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Arial" pitchFamily="34" charset="0"/>
              </a:rPr>
              <a:t>Beginning work in process inventory</a:t>
            </a:r>
            <a:endParaRPr lang="en-US" altLang="en-US" dirty="0" smtClean="0">
              <a:solidFill>
                <a:prstClr val="black"/>
              </a:solidFill>
              <a:cs typeface="Arial" pitchFamily="34" charset="0"/>
            </a:endParaRPr>
          </a:p>
        </p:txBody>
      </p:sp>
      <p:sp>
        <p:nvSpPr>
          <p:cNvPr id="83" name="Rectangle 17"/>
          <p:cNvSpPr>
            <a:spLocks noChangeArrowheads="1"/>
          </p:cNvSpPr>
          <p:nvPr/>
        </p:nvSpPr>
        <p:spPr bwMode="auto">
          <a:xfrm>
            <a:off x="3511550" y="2328863"/>
            <a:ext cx="5111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Arial" pitchFamily="34" charset="0"/>
              </a:rPr>
              <a:t>29,000</a:t>
            </a:r>
            <a:endParaRPr lang="en-US" altLang="en-US" dirty="0" smtClean="0">
              <a:solidFill>
                <a:prstClr val="black"/>
              </a:solidFill>
              <a:cs typeface="Arial" pitchFamily="34" charset="0"/>
            </a:endParaRPr>
          </a:p>
        </p:txBody>
      </p:sp>
      <p:sp>
        <p:nvSpPr>
          <p:cNvPr id="84" name="Rectangle 18"/>
          <p:cNvSpPr>
            <a:spLocks noChangeArrowheads="1"/>
          </p:cNvSpPr>
          <p:nvPr/>
        </p:nvSpPr>
        <p:spPr bwMode="auto">
          <a:xfrm>
            <a:off x="4498975" y="2328863"/>
            <a:ext cx="220186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Arial" pitchFamily="34" charset="0"/>
              </a:rPr>
              <a:t>Ending work in process inventory</a:t>
            </a:r>
            <a:endParaRPr lang="en-US" altLang="en-US" dirty="0" smtClean="0">
              <a:solidFill>
                <a:prstClr val="black"/>
              </a:solidFill>
              <a:cs typeface="Arial" pitchFamily="34" charset="0"/>
            </a:endParaRPr>
          </a:p>
        </p:txBody>
      </p:sp>
      <p:sp>
        <p:nvSpPr>
          <p:cNvPr id="85" name="Rectangle 19"/>
          <p:cNvSpPr>
            <a:spLocks noChangeArrowheads="1"/>
          </p:cNvSpPr>
          <p:nvPr/>
        </p:nvSpPr>
        <p:spPr bwMode="auto">
          <a:xfrm>
            <a:off x="6956425" y="2328863"/>
            <a:ext cx="5111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Arial" pitchFamily="34" charset="0"/>
              </a:rPr>
              <a:t>44,000</a:t>
            </a:r>
            <a:endParaRPr lang="en-US" altLang="en-US" dirty="0" smtClean="0">
              <a:solidFill>
                <a:prstClr val="black"/>
              </a:solidFill>
              <a:cs typeface="Arial" pitchFamily="34" charset="0"/>
            </a:endParaRPr>
          </a:p>
        </p:txBody>
      </p:sp>
      <p:sp>
        <p:nvSpPr>
          <p:cNvPr id="86" name="Rectangle 20"/>
          <p:cNvSpPr>
            <a:spLocks noChangeArrowheads="1"/>
          </p:cNvSpPr>
          <p:nvPr/>
        </p:nvSpPr>
        <p:spPr bwMode="auto">
          <a:xfrm>
            <a:off x="798513" y="2514600"/>
            <a:ext cx="23209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Arial" pitchFamily="34" charset="0"/>
              </a:rPr>
              <a:t>Beginning finished goods inventory</a:t>
            </a:r>
            <a:endParaRPr lang="en-US" altLang="en-US" dirty="0" smtClean="0">
              <a:solidFill>
                <a:prstClr val="black"/>
              </a:solidFill>
              <a:cs typeface="Arial" pitchFamily="34" charset="0"/>
            </a:endParaRPr>
          </a:p>
        </p:txBody>
      </p:sp>
      <p:sp>
        <p:nvSpPr>
          <p:cNvPr id="89" name="Rectangle 21"/>
          <p:cNvSpPr>
            <a:spLocks noChangeArrowheads="1"/>
          </p:cNvSpPr>
          <p:nvPr/>
        </p:nvSpPr>
        <p:spPr bwMode="auto">
          <a:xfrm>
            <a:off x="3511550" y="2514600"/>
            <a:ext cx="5111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Arial" pitchFamily="34" charset="0"/>
              </a:rPr>
              <a:t>24,000</a:t>
            </a:r>
            <a:endParaRPr lang="en-US" altLang="en-US" dirty="0" smtClean="0">
              <a:solidFill>
                <a:prstClr val="black"/>
              </a:solidFill>
              <a:cs typeface="Arial" pitchFamily="34" charset="0"/>
            </a:endParaRPr>
          </a:p>
        </p:txBody>
      </p:sp>
      <p:sp>
        <p:nvSpPr>
          <p:cNvPr id="90" name="Rectangle 22"/>
          <p:cNvSpPr>
            <a:spLocks noChangeArrowheads="1"/>
          </p:cNvSpPr>
          <p:nvPr/>
        </p:nvSpPr>
        <p:spPr bwMode="auto">
          <a:xfrm>
            <a:off x="4498975" y="2514600"/>
            <a:ext cx="2128838"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Arial" pitchFamily="34" charset="0"/>
              </a:rPr>
              <a:t>Ending finished goods inventory</a:t>
            </a:r>
            <a:endParaRPr lang="en-US" altLang="en-US" dirty="0" smtClean="0">
              <a:solidFill>
                <a:prstClr val="black"/>
              </a:solidFill>
              <a:cs typeface="Arial" pitchFamily="34" charset="0"/>
            </a:endParaRPr>
          </a:p>
        </p:txBody>
      </p:sp>
      <p:sp>
        <p:nvSpPr>
          <p:cNvPr id="91" name="Rectangle 23"/>
          <p:cNvSpPr>
            <a:spLocks noChangeArrowheads="1"/>
          </p:cNvSpPr>
          <p:nvPr/>
        </p:nvSpPr>
        <p:spPr bwMode="auto">
          <a:xfrm>
            <a:off x="6956425" y="2514600"/>
            <a:ext cx="5111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Arial" pitchFamily="34" charset="0"/>
              </a:rPr>
              <a:t>37,400</a:t>
            </a:r>
            <a:endParaRPr lang="en-US" altLang="en-US" dirty="0" smtClean="0">
              <a:solidFill>
                <a:prstClr val="black"/>
              </a:solidFill>
              <a:cs typeface="Arial" pitchFamily="34" charset="0"/>
            </a:endParaRPr>
          </a:p>
        </p:txBody>
      </p:sp>
      <p:sp>
        <p:nvSpPr>
          <p:cNvPr id="92" name="Rectangle 24"/>
          <p:cNvSpPr>
            <a:spLocks noChangeArrowheads="1"/>
          </p:cNvSpPr>
          <p:nvPr/>
        </p:nvSpPr>
        <p:spPr bwMode="auto">
          <a:xfrm>
            <a:off x="798513" y="2701925"/>
            <a:ext cx="170815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Arial" pitchFamily="34" charset="0"/>
              </a:rPr>
              <a:t>Raw materials purchased</a:t>
            </a:r>
            <a:endParaRPr lang="en-US" altLang="en-US" dirty="0" smtClean="0">
              <a:solidFill>
                <a:prstClr val="black"/>
              </a:solidFill>
              <a:cs typeface="Arial" pitchFamily="34" charset="0"/>
            </a:endParaRPr>
          </a:p>
        </p:txBody>
      </p:sp>
      <p:sp>
        <p:nvSpPr>
          <p:cNvPr id="94" name="Rectangle 25"/>
          <p:cNvSpPr>
            <a:spLocks noChangeArrowheads="1"/>
          </p:cNvSpPr>
          <p:nvPr/>
        </p:nvSpPr>
        <p:spPr bwMode="auto">
          <a:xfrm>
            <a:off x="3511550" y="2701925"/>
            <a:ext cx="5111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Arial" pitchFamily="34" charset="0"/>
              </a:rPr>
              <a:t>66,000</a:t>
            </a:r>
            <a:endParaRPr lang="en-US" altLang="en-US" dirty="0" smtClean="0">
              <a:solidFill>
                <a:prstClr val="black"/>
              </a:solidFill>
              <a:cs typeface="Arial" pitchFamily="34" charset="0"/>
            </a:endParaRPr>
          </a:p>
        </p:txBody>
      </p:sp>
      <p:sp>
        <p:nvSpPr>
          <p:cNvPr id="95" name="Rectangle 26"/>
          <p:cNvSpPr>
            <a:spLocks noChangeArrowheads="1"/>
          </p:cNvSpPr>
          <p:nvPr/>
        </p:nvSpPr>
        <p:spPr bwMode="auto">
          <a:xfrm>
            <a:off x="4498975" y="2701925"/>
            <a:ext cx="1169988"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Arial" pitchFamily="34" charset="0"/>
              </a:rPr>
              <a:t>Direct labor used</a:t>
            </a:r>
            <a:endParaRPr lang="en-US" altLang="en-US" dirty="0" smtClean="0">
              <a:solidFill>
                <a:prstClr val="black"/>
              </a:solidFill>
              <a:cs typeface="Arial" pitchFamily="34" charset="0"/>
            </a:endParaRPr>
          </a:p>
        </p:txBody>
      </p:sp>
      <p:sp>
        <p:nvSpPr>
          <p:cNvPr id="352" name="Rectangle 27"/>
          <p:cNvSpPr>
            <a:spLocks noChangeArrowheads="1"/>
          </p:cNvSpPr>
          <p:nvPr/>
        </p:nvSpPr>
        <p:spPr bwMode="auto">
          <a:xfrm>
            <a:off x="6956425" y="2701925"/>
            <a:ext cx="5111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Arial" pitchFamily="34" charset="0"/>
              </a:rPr>
              <a:t>38,000</a:t>
            </a:r>
            <a:endParaRPr lang="en-US" altLang="en-US" dirty="0" smtClean="0">
              <a:solidFill>
                <a:prstClr val="black"/>
              </a:solidFill>
              <a:cs typeface="Arial" pitchFamily="34" charset="0"/>
            </a:endParaRPr>
          </a:p>
        </p:txBody>
      </p:sp>
      <p:sp>
        <p:nvSpPr>
          <p:cNvPr id="353" name="Rectangle 28"/>
          <p:cNvSpPr>
            <a:spLocks noChangeArrowheads="1"/>
          </p:cNvSpPr>
          <p:nvPr/>
        </p:nvSpPr>
        <p:spPr bwMode="auto">
          <a:xfrm>
            <a:off x="798513" y="2889250"/>
            <a:ext cx="187325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Arial" pitchFamily="34" charset="0"/>
              </a:rPr>
              <a:t>Total factory overhead used</a:t>
            </a:r>
            <a:endParaRPr lang="en-US" altLang="en-US" dirty="0" smtClean="0">
              <a:solidFill>
                <a:prstClr val="black"/>
              </a:solidFill>
              <a:cs typeface="Arial" pitchFamily="34" charset="0"/>
            </a:endParaRPr>
          </a:p>
        </p:txBody>
      </p:sp>
      <p:sp>
        <p:nvSpPr>
          <p:cNvPr id="354" name="Rectangle 29"/>
          <p:cNvSpPr>
            <a:spLocks noChangeArrowheads="1"/>
          </p:cNvSpPr>
          <p:nvPr/>
        </p:nvSpPr>
        <p:spPr bwMode="auto">
          <a:xfrm>
            <a:off x="3511550" y="2889250"/>
            <a:ext cx="5111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Arial" pitchFamily="34" charset="0"/>
              </a:rPr>
              <a:t>80,000</a:t>
            </a:r>
            <a:endParaRPr lang="en-US" altLang="en-US" dirty="0" smtClean="0">
              <a:solidFill>
                <a:prstClr val="black"/>
              </a:solidFill>
              <a:cs typeface="Arial" pitchFamily="34" charset="0"/>
            </a:endParaRPr>
          </a:p>
        </p:txBody>
      </p:sp>
      <p:sp>
        <p:nvSpPr>
          <p:cNvPr id="355" name="Rectangle 30"/>
          <p:cNvSpPr>
            <a:spLocks noChangeArrowheads="1"/>
          </p:cNvSpPr>
          <p:nvPr/>
        </p:nvSpPr>
        <p:spPr bwMode="auto">
          <a:xfrm>
            <a:off x="209551" y="3468688"/>
            <a:ext cx="557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Beg. Inv.</a:t>
            </a:r>
            <a:endParaRPr lang="en-US" altLang="en-US" dirty="0" smtClean="0">
              <a:solidFill>
                <a:prstClr val="black"/>
              </a:solidFill>
              <a:cs typeface="Arial" pitchFamily="34" charset="0"/>
            </a:endParaRPr>
          </a:p>
        </p:txBody>
      </p:sp>
      <p:sp>
        <p:nvSpPr>
          <p:cNvPr id="356" name="Rectangle 31"/>
          <p:cNvSpPr>
            <a:spLocks noChangeArrowheads="1"/>
          </p:cNvSpPr>
          <p:nvPr/>
        </p:nvSpPr>
        <p:spPr bwMode="auto">
          <a:xfrm>
            <a:off x="1141413" y="3468688"/>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15,500</a:t>
            </a:r>
            <a:endParaRPr lang="en-US" altLang="en-US" dirty="0" smtClean="0">
              <a:solidFill>
                <a:prstClr val="black"/>
              </a:solidFill>
              <a:cs typeface="Arial" pitchFamily="34" charset="0"/>
            </a:endParaRPr>
          </a:p>
        </p:txBody>
      </p:sp>
      <p:sp>
        <p:nvSpPr>
          <p:cNvPr id="357" name="Rectangle 32"/>
          <p:cNvSpPr>
            <a:spLocks noChangeArrowheads="1"/>
          </p:cNvSpPr>
          <p:nvPr/>
        </p:nvSpPr>
        <p:spPr bwMode="auto">
          <a:xfrm>
            <a:off x="3224213" y="3468688"/>
            <a:ext cx="557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Beg. Inv.</a:t>
            </a:r>
            <a:endParaRPr lang="en-US" altLang="en-US" dirty="0" smtClean="0">
              <a:solidFill>
                <a:prstClr val="black"/>
              </a:solidFill>
              <a:cs typeface="Arial" pitchFamily="34" charset="0"/>
            </a:endParaRPr>
          </a:p>
        </p:txBody>
      </p:sp>
      <p:sp>
        <p:nvSpPr>
          <p:cNvPr id="358" name="Rectangle 33"/>
          <p:cNvSpPr>
            <a:spLocks noChangeArrowheads="1"/>
          </p:cNvSpPr>
          <p:nvPr/>
        </p:nvSpPr>
        <p:spPr bwMode="auto">
          <a:xfrm>
            <a:off x="4156076" y="3468688"/>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29,000</a:t>
            </a:r>
            <a:endParaRPr lang="en-US" altLang="en-US" dirty="0" smtClean="0">
              <a:solidFill>
                <a:prstClr val="black"/>
              </a:solidFill>
              <a:cs typeface="Arial" pitchFamily="34" charset="0"/>
            </a:endParaRPr>
          </a:p>
        </p:txBody>
      </p:sp>
      <p:sp>
        <p:nvSpPr>
          <p:cNvPr id="359" name="Rectangle 34"/>
          <p:cNvSpPr>
            <a:spLocks noChangeArrowheads="1"/>
          </p:cNvSpPr>
          <p:nvPr/>
        </p:nvSpPr>
        <p:spPr bwMode="auto">
          <a:xfrm>
            <a:off x="6238876" y="3468688"/>
            <a:ext cx="557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Beg. Inv.</a:t>
            </a:r>
            <a:endParaRPr lang="en-US" altLang="en-US" dirty="0" smtClean="0">
              <a:solidFill>
                <a:prstClr val="black"/>
              </a:solidFill>
              <a:cs typeface="Arial" pitchFamily="34" charset="0"/>
            </a:endParaRPr>
          </a:p>
        </p:txBody>
      </p:sp>
      <p:sp>
        <p:nvSpPr>
          <p:cNvPr id="360" name="Rectangle 35"/>
          <p:cNvSpPr>
            <a:spLocks noChangeArrowheads="1"/>
          </p:cNvSpPr>
          <p:nvPr/>
        </p:nvSpPr>
        <p:spPr bwMode="auto">
          <a:xfrm>
            <a:off x="7170738" y="3468688"/>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24,000</a:t>
            </a:r>
            <a:endParaRPr lang="en-US" altLang="en-US" dirty="0" smtClean="0">
              <a:solidFill>
                <a:prstClr val="black"/>
              </a:solidFill>
              <a:cs typeface="Arial" pitchFamily="34" charset="0"/>
            </a:endParaRPr>
          </a:p>
        </p:txBody>
      </p:sp>
      <p:sp>
        <p:nvSpPr>
          <p:cNvPr id="361" name="Rectangle 36"/>
          <p:cNvSpPr>
            <a:spLocks noChangeArrowheads="1"/>
          </p:cNvSpPr>
          <p:nvPr/>
        </p:nvSpPr>
        <p:spPr bwMode="auto">
          <a:xfrm>
            <a:off x="209551" y="3627438"/>
            <a:ext cx="6572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Purchases</a:t>
            </a:r>
            <a:endParaRPr lang="en-US" altLang="en-US" dirty="0" smtClean="0">
              <a:solidFill>
                <a:prstClr val="black"/>
              </a:solidFill>
              <a:cs typeface="Arial" pitchFamily="34" charset="0"/>
            </a:endParaRPr>
          </a:p>
        </p:txBody>
      </p:sp>
      <p:sp>
        <p:nvSpPr>
          <p:cNvPr id="363" name="Rectangle 37"/>
          <p:cNvSpPr>
            <a:spLocks noChangeArrowheads="1"/>
          </p:cNvSpPr>
          <p:nvPr/>
        </p:nvSpPr>
        <p:spPr bwMode="auto">
          <a:xfrm>
            <a:off x="1141413" y="3627438"/>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66,000</a:t>
            </a:r>
            <a:endParaRPr lang="en-US" altLang="en-US" dirty="0" smtClean="0">
              <a:solidFill>
                <a:prstClr val="black"/>
              </a:solidFill>
              <a:cs typeface="Arial" pitchFamily="34" charset="0"/>
            </a:endParaRPr>
          </a:p>
        </p:txBody>
      </p:sp>
      <p:sp>
        <p:nvSpPr>
          <p:cNvPr id="364" name="Rectangle 38"/>
          <p:cNvSpPr>
            <a:spLocks noChangeArrowheads="1"/>
          </p:cNvSpPr>
          <p:nvPr/>
        </p:nvSpPr>
        <p:spPr bwMode="auto">
          <a:xfrm>
            <a:off x="3224213" y="3627438"/>
            <a:ext cx="7302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Matls. Used</a:t>
            </a:r>
            <a:endParaRPr lang="en-US" altLang="en-US" dirty="0" smtClean="0">
              <a:solidFill>
                <a:prstClr val="black"/>
              </a:solidFill>
              <a:cs typeface="Arial" pitchFamily="34" charset="0"/>
            </a:endParaRPr>
          </a:p>
        </p:txBody>
      </p:sp>
      <p:sp>
        <p:nvSpPr>
          <p:cNvPr id="365" name="Rectangle 39"/>
          <p:cNvSpPr>
            <a:spLocks noChangeArrowheads="1"/>
          </p:cNvSpPr>
          <p:nvPr/>
        </p:nvSpPr>
        <p:spPr bwMode="auto">
          <a:xfrm>
            <a:off x="4156076" y="3627438"/>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70,900</a:t>
            </a:r>
            <a:endParaRPr lang="en-US" altLang="en-US" dirty="0" smtClean="0">
              <a:solidFill>
                <a:prstClr val="black"/>
              </a:solidFill>
              <a:cs typeface="Arial" pitchFamily="34" charset="0"/>
            </a:endParaRPr>
          </a:p>
        </p:txBody>
      </p:sp>
      <p:sp>
        <p:nvSpPr>
          <p:cNvPr id="366" name="Rectangle 40"/>
          <p:cNvSpPr>
            <a:spLocks noChangeArrowheads="1"/>
          </p:cNvSpPr>
          <p:nvPr/>
        </p:nvSpPr>
        <p:spPr bwMode="auto">
          <a:xfrm>
            <a:off x="6238876" y="3627438"/>
            <a:ext cx="6937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Cost of GM</a:t>
            </a:r>
            <a:endParaRPr lang="en-US" altLang="en-US" dirty="0" smtClean="0">
              <a:solidFill>
                <a:prstClr val="black"/>
              </a:solidFill>
              <a:cs typeface="Arial" pitchFamily="34" charset="0"/>
            </a:endParaRPr>
          </a:p>
        </p:txBody>
      </p:sp>
      <p:sp>
        <p:nvSpPr>
          <p:cNvPr id="367" name="Rectangle 41"/>
          <p:cNvSpPr>
            <a:spLocks noChangeArrowheads="1"/>
          </p:cNvSpPr>
          <p:nvPr/>
        </p:nvSpPr>
        <p:spPr bwMode="auto">
          <a:xfrm>
            <a:off x="7107238" y="3627438"/>
            <a:ext cx="520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173,900</a:t>
            </a:r>
            <a:endParaRPr lang="en-US" altLang="en-US" dirty="0" smtClean="0">
              <a:solidFill>
                <a:prstClr val="black"/>
              </a:solidFill>
              <a:cs typeface="Arial" pitchFamily="34" charset="0"/>
            </a:endParaRPr>
          </a:p>
        </p:txBody>
      </p:sp>
      <p:sp>
        <p:nvSpPr>
          <p:cNvPr id="368" name="Rectangle 42"/>
          <p:cNvSpPr>
            <a:spLocks noChangeArrowheads="1"/>
          </p:cNvSpPr>
          <p:nvPr/>
        </p:nvSpPr>
        <p:spPr bwMode="auto">
          <a:xfrm>
            <a:off x="3224213" y="3786188"/>
            <a:ext cx="69570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cs typeface="Arial" pitchFamily="34" charset="0"/>
              </a:rPr>
              <a:t>Direct Labor</a:t>
            </a:r>
            <a:endParaRPr lang="en-US" altLang="en-US" dirty="0">
              <a:solidFill>
                <a:prstClr val="black"/>
              </a:solidFill>
              <a:cs typeface="Arial" pitchFamily="34" charset="0"/>
            </a:endParaRPr>
          </a:p>
        </p:txBody>
      </p:sp>
      <p:sp>
        <p:nvSpPr>
          <p:cNvPr id="369" name="Rectangle 43"/>
          <p:cNvSpPr>
            <a:spLocks noChangeArrowheads="1"/>
          </p:cNvSpPr>
          <p:nvPr/>
        </p:nvSpPr>
        <p:spPr bwMode="auto">
          <a:xfrm>
            <a:off x="4156076" y="3786188"/>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38,000</a:t>
            </a:r>
            <a:endParaRPr lang="en-US" altLang="en-US" dirty="0" smtClean="0">
              <a:solidFill>
                <a:prstClr val="black"/>
              </a:solidFill>
              <a:cs typeface="Arial" pitchFamily="34" charset="0"/>
            </a:endParaRPr>
          </a:p>
        </p:txBody>
      </p:sp>
      <p:sp>
        <p:nvSpPr>
          <p:cNvPr id="370" name="Rectangle 44"/>
          <p:cNvSpPr>
            <a:spLocks noChangeArrowheads="1"/>
          </p:cNvSpPr>
          <p:nvPr/>
        </p:nvSpPr>
        <p:spPr bwMode="auto">
          <a:xfrm>
            <a:off x="3224213" y="3944938"/>
            <a:ext cx="5667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Fact. OH</a:t>
            </a:r>
            <a:endParaRPr lang="en-US" altLang="en-US" dirty="0" smtClean="0">
              <a:solidFill>
                <a:prstClr val="black"/>
              </a:solidFill>
              <a:cs typeface="Arial" pitchFamily="34" charset="0"/>
            </a:endParaRPr>
          </a:p>
        </p:txBody>
      </p:sp>
      <p:sp>
        <p:nvSpPr>
          <p:cNvPr id="371" name="Rectangle 45"/>
          <p:cNvSpPr>
            <a:spLocks noChangeArrowheads="1"/>
          </p:cNvSpPr>
          <p:nvPr/>
        </p:nvSpPr>
        <p:spPr bwMode="auto">
          <a:xfrm>
            <a:off x="4156076" y="3944938"/>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80,000</a:t>
            </a:r>
            <a:endParaRPr lang="en-US" altLang="en-US" dirty="0" smtClean="0">
              <a:solidFill>
                <a:prstClr val="black"/>
              </a:solidFill>
              <a:cs typeface="Arial" pitchFamily="34" charset="0"/>
            </a:endParaRPr>
          </a:p>
        </p:txBody>
      </p:sp>
      <p:sp>
        <p:nvSpPr>
          <p:cNvPr id="372" name="Rectangle 46"/>
          <p:cNvSpPr>
            <a:spLocks noChangeArrowheads="1"/>
          </p:cNvSpPr>
          <p:nvPr/>
        </p:nvSpPr>
        <p:spPr bwMode="auto">
          <a:xfrm>
            <a:off x="209551" y="4103688"/>
            <a:ext cx="7762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Avail for Use</a:t>
            </a:r>
            <a:endParaRPr lang="en-US" altLang="en-US" dirty="0" smtClean="0">
              <a:solidFill>
                <a:prstClr val="black"/>
              </a:solidFill>
              <a:cs typeface="Arial" pitchFamily="34" charset="0"/>
            </a:endParaRPr>
          </a:p>
        </p:txBody>
      </p:sp>
      <p:sp>
        <p:nvSpPr>
          <p:cNvPr id="373" name="Rectangle 47"/>
          <p:cNvSpPr>
            <a:spLocks noChangeArrowheads="1"/>
          </p:cNvSpPr>
          <p:nvPr/>
        </p:nvSpPr>
        <p:spPr bwMode="auto">
          <a:xfrm>
            <a:off x="1141413" y="4103688"/>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81,500</a:t>
            </a:r>
            <a:endParaRPr lang="en-US" altLang="en-US" dirty="0" smtClean="0">
              <a:solidFill>
                <a:prstClr val="black"/>
              </a:solidFill>
              <a:cs typeface="Arial" pitchFamily="34" charset="0"/>
            </a:endParaRPr>
          </a:p>
        </p:txBody>
      </p:sp>
      <p:sp>
        <p:nvSpPr>
          <p:cNvPr id="374" name="Rectangle 48"/>
          <p:cNvSpPr>
            <a:spLocks noChangeArrowheads="1"/>
          </p:cNvSpPr>
          <p:nvPr/>
        </p:nvSpPr>
        <p:spPr bwMode="auto">
          <a:xfrm>
            <a:off x="3224213" y="4103688"/>
            <a:ext cx="7953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Avail for Mfg.</a:t>
            </a:r>
            <a:endParaRPr lang="en-US" altLang="en-US" dirty="0" smtClean="0">
              <a:solidFill>
                <a:prstClr val="black"/>
              </a:solidFill>
              <a:cs typeface="Arial" pitchFamily="34" charset="0"/>
            </a:endParaRPr>
          </a:p>
        </p:txBody>
      </p:sp>
      <p:sp>
        <p:nvSpPr>
          <p:cNvPr id="375" name="Rectangle 49"/>
          <p:cNvSpPr>
            <a:spLocks noChangeArrowheads="1"/>
          </p:cNvSpPr>
          <p:nvPr/>
        </p:nvSpPr>
        <p:spPr bwMode="auto">
          <a:xfrm>
            <a:off x="4092576" y="4103688"/>
            <a:ext cx="520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217,900</a:t>
            </a:r>
            <a:endParaRPr lang="en-US" altLang="en-US" dirty="0" smtClean="0">
              <a:solidFill>
                <a:prstClr val="black"/>
              </a:solidFill>
              <a:cs typeface="Arial" pitchFamily="34" charset="0"/>
            </a:endParaRPr>
          </a:p>
        </p:txBody>
      </p:sp>
      <p:sp>
        <p:nvSpPr>
          <p:cNvPr id="376" name="Rectangle 50"/>
          <p:cNvSpPr>
            <a:spLocks noChangeArrowheads="1"/>
          </p:cNvSpPr>
          <p:nvPr/>
        </p:nvSpPr>
        <p:spPr bwMode="auto">
          <a:xfrm>
            <a:off x="6238876" y="4103688"/>
            <a:ext cx="8032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Avail for Sale</a:t>
            </a:r>
            <a:endParaRPr lang="en-US" altLang="en-US" dirty="0" smtClean="0">
              <a:solidFill>
                <a:prstClr val="black"/>
              </a:solidFill>
              <a:cs typeface="Arial" pitchFamily="34" charset="0"/>
            </a:endParaRPr>
          </a:p>
        </p:txBody>
      </p:sp>
      <p:sp>
        <p:nvSpPr>
          <p:cNvPr id="377" name="Rectangle 51"/>
          <p:cNvSpPr>
            <a:spLocks noChangeArrowheads="1"/>
          </p:cNvSpPr>
          <p:nvPr/>
        </p:nvSpPr>
        <p:spPr bwMode="auto">
          <a:xfrm>
            <a:off x="7107238" y="4103688"/>
            <a:ext cx="520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197,900</a:t>
            </a:r>
            <a:endParaRPr lang="en-US" altLang="en-US" dirty="0" smtClean="0">
              <a:solidFill>
                <a:prstClr val="black"/>
              </a:solidFill>
              <a:cs typeface="Arial" pitchFamily="34" charset="0"/>
            </a:endParaRPr>
          </a:p>
        </p:txBody>
      </p:sp>
      <p:sp>
        <p:nvSpPr>
          <p:cNvPr id="378" name="Rectangle 52"/>
          <p:cNvSpPr>
            <a:spLocks noChangeArrowheads="1"/>
          </p:cNvSpPr>
          <p:nvPr/>
        </p:nvSpPr>
        <p:spPr bwMode="auto">
          <a:xfrm>
            <a:off x="1579563" y="4262438"/>
            <a:ext cx="7302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Matls. Used</a:t>
            </a:r>
            <a:endParaRPr lang="en-US" altLang="en-US" dirty="0" smtClean="0">
              <a:solidFill>
                <a:prstClr val="black"/>
              </a:solidFill>
              <a:cs typeface="Arial" pitchFamily="34" charset="0"/>
            </a:endParaRPr>
          </a:p>
        </p:txBody>
      </p:sp>
      <p:sp>
        <p:nvSpPr>
          <p:cNvPr id="379" name="Rectangle 53"/>
          <p:cNvSpPr>
            <a:spLocks noChangeArrowheads="1"/>
          </p:cNvSpPr>
          <p:nvPr/>
        </p:nvSpPr>
        <p:spPr bwMode="auto">
          <a:xfrm>
            <a:off x="2511426" y="4262438"/>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70,900</a:t>
            </a:r>
            <a:endParaRPr lang="en-US" altLang="en-US" dirty="0" smtClean="0">
              <a:solidFill>
                <a:prstClr val="black"/>
              </a:solidFill>
              <a:cs typeface="Arial" pitchFamily="34" charset="0"/>
            </a:endParaRPr>
          </a:p>
        </p:txBody>
      </p:sp>
      <p:sp>
        <p:nvSpPr>
          <p:cNvPr id="380" name="Rectangle 54"/>
          <p:cNvSpPr>
            <a:spLocks noChangeArrowheads="1"/>
          </p:cNvSpPr>
          <p:nvPr/>
        </p:nvSpPr>
        <p:spPr bwMode="auto">
          <a:xfrm>
            <a:off x="4594226" y="4262438"/>
            <a:ext cx="6937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Cost of GM</a:t>
            </a:r>
            <a:endParaRPr lang="en-US" altLang="en-US" dirty="0" smtClean="0">
              <a:solidFill>
                <a:prstClr val="black"/>
              </a:solidFill>
              <a:cs typeface="Arial" pitchFamily="34" charset="0"/>
            </a:endParaRPr>
          </a:p>
        </p:txBody>
      </p:sp>
      <p:sp>
        <p:nvSpPr>
          <p:cNvPr id="381" name="Rectangle 55"/>
          <p:cNvSpPr>
            <a:spLocks noChangeArrowheads="1"/>
          </p:cNvSpPr>
          <p:nvPr/>
        </p:nvSpPr>
        <p:spPr bwMode="auto">
          <a:xfrm>
            <a:off x="5462588" y="4262438"/>
            <a:ext cx="520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173,900</a:t>
            </a:r>
            <a:endParaRPr lang="en-US" altLang="en-US" dirty="0" smtClean="0">
              <a:solidFill>
                <a:prstClr val="black"/>
              </a:solidFill>
              <a:cs typeface="Arial" pitchFamily="34" charset="0"/>
            </a:endParaRPr>
          </a:p>
        </p:txBody>
      </p:sp>
      <p:sp>
        <p:nvSpPr>
          <p:cNvPr id="382" name="Rectangle 56"/>
          <p:cNvSpPr>
            <a:spLocks noChangeArrowheads="1"/>
          </p:cNvSpPr>
          <p:nvPr/>
        </p:nvSpPr>
        <p:spPr bwMode="auto">
          <a:xfrm>
            <a:off x="7608888" y="4262438"/>
            <a:ext cx="6762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Cost of GS</a:t>
            </a:r>
            <a:endParaRPr lang="en-US" altLang="en-US" dirty="0" smtClean="0">
              <a:solidFill>
                <a:prstClr val="black"/>
              </a:solidFill>
              <a:cs typeface="Arial" pitchFamily="34" charset="0"/>
            </a:endParaRPr>
          </a:p>
        </p:txBody>
      </p:sp>
      <p:sp>
        <p:nvSpPr>
          <p:cNvPr id="383" name="Rectangle 57"/>
          <p:cNvSpPr>
            <a:spLocks noChangeArrowheads="1"/>
          </p:cNvSpPr>
          <p:nvPr/>
        </p:nvSpPr>
        <p:spPr bwMode="auto">
          <a:xfrm>
            <a:off x="8477251" y="4262438"/>
            <a:ext cx="520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160,500</a:t>
            </a:r>
            <a:endParaRPr lang="en-US" altLang="en-US" dirty="0" smtClean="0">
              <a:solidFill>
                <a:prstClr val="black"/>
              </a:solidFill>
              <a:cs typeface="Arial" pitchFamily="34" charset="0"/>
            </a:endParaRPr>
          </a:p>
        </p:txBody>
      </p:sp>
      <p:sp>
        <p:nvSpPr>
          <p:cNvPr id="384" name="Rectangle 58"/>
          <p:cNvSpPr>
            <a:spLocks noChangeArrowheads="1"/>
          </p:cNvSpPr>
          <p:nvPr/>
        </p:nvSpPr>
        <p:spPr bwMode="auto">
          <a:xfrm>
            <a:off x="209551" y="4421188"/>
            <a:ext cx="557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End. Inv.</a:t>
            </a:r>
            <a:endParaRPr lang="en-US" altLang="en-US" dirty="0" smtClean="0">
              <a:solidFill>
                <a:prstClr val="black"/>
              </a:solidFill>
              <a:cs typeface="Arial" pitchFamily="34" charset="0"/>
            </a:endParaRPr>
          </a:p>
        </p:txBody>
      </p:sp>
      <p:sp>
        <p:nvSpPr>
          <p:cNvPr id="385" name="Rectangle 59"/>
          <p:cNvSpPr>
            <a:spLocks noChangeArrowheads="1"/>
          </p:cNvSpPr>
          <p:nvPr/>
        </p:nvSpPr>
        <p:spPr bwMode="auto">
          <a:xfrm>
            <a:off x="1141413" y="4421188"/>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10,600</a:t>
            </a:r>
            <a:endParaRPr lang="en-US" altLang="en-US" dirty="0" smtClean="0">
              <a:solidFill>
                <a:prstClr val="black"/>
              </a:solidFill>
              <a:cs typeface="Arial" pitchFamily="34" charset="0"/>
            </a:endParaRPr>
          </a:p>
        </p:txBody>
      </p:sp>
      <p:sp>
        <p:nvSpPr>
          <p:cNvPr id="386" name="Rectangle 60"/>
          <p:cNvSpPr>
            <a:spLocks noChangeArrowheads="1"/>
          </p:cNvSpPr>
          <p:nvPr/>
        </p:nvSpPr>
        <p:spPr bwMode="auto">
          <a:xfrm>
            <a:off x="3224213" y="4421188"/>
            <a:ext cx="557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End. Inv.</a:t>
            </a:r>
            <a:endParaRPr lang="en-US" altLang="en-US" dirty="0" smtClean="0">
              <a:solidFill>
                <a:prstClr val="black"/>
              </a:solidFill>
              <a:cs typeface="Arial" pitchFamily="34" charset="0"/>
            </a:endParaRPr>
          </a:p>
        </p:txBody>
      </p:sp>
      <p:sp>
        <p:nvSpPr>
          <p:cNvPr id="387" name="Rectangle 61"/>
          <p:cNvSpPr>
            <a:spLocks noChangeArrowheads="1"/>
          </p:cNvSpPr>
          <p:nvPr/>
        </p:nvSpPr>
        <p:spPr bwMode="auto">
          <a:xfrm>
            <a:off x="4156076" y="4421188"/>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44,000</a:t>
            </a:r>
            <a:endParaRPr lang="en-US" altLang="en-US" dirty="0" smtClean="0">
              <a:solidFill>
                <a:prstClr val="black"/>
              </a:solidFill>
              <a:cs typeface="Arial" pitchFamily="34" charset="0"/>
            </a:endParaRPr>
          </a:p>
        </p:txBody>
      </p:sp>
      <p:sp>
        <p:nvSpPr>
          <p:cNvPr id="388" name="Rectangle 62"/>
          <p:cNvSpPr>
            <a:spLocks noChangeArrowheads="1"/>
          </p:cNvSpPr>
          <p:nvPr/>
        </p:nvSpPr>
        <p:spPr bwMode="auto">
          <a:xfrm>
            <a:off x="6238876" y="4421188"/>
            <a:ext cx="557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End. Inv.</a:t>
            </a:r>
            <a:endParaRPr lang="en-US" altLang="en-US" dirty="0" smtClean="0">
              <a:solidFill>
                <a:prstClr val="black"/>
              </a:solidFill>
              <a:cs typeface="Arial" pitchFamily="34" charset="0"/>
            </a:endParaRPr>
          </a:p>
        </p:txBody>
      </p:sp>
      <p:sp>
        <p:nvSpPr>
          <p:cNvPr id="389" name="Rectangle 63"/>
          <p:cNvSpPr>
            <a:spLocks noChangeArrowheads="1"/>
          </p:cNvSpPr>
          <p:nvPr/>
        </p:nvSpPr>
        <p:spPr bwMode="auto">
          <a:xfrm>
            <a:off x="7170738" y="4421188"/>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37,400</a:t>
            </a:r>
            <a:endParaRPr lang="en-US" altLang="en-US" dirty="0" smtClean="0">
              <a:solidFill>
                <a:prstClr val="black"/>
              </a:solidFill>
              <a:cs typeface="Arial" pitchFamily="34" charset="0"/>
            </a:endParaRPr>
          </a:p>
        </p:txBody>
      </p:sp>
      <p:sp>
        <p:nvSpPr>
          <p:cNvPr id="390" name="Rectangle 64"/>
          <p:cNvSpPr>
            <a:spLocks noChangeArrowheads="1"/>
          </p:cNvSpPr>
          <p:nvPr/>
        </p:nvSpPr>
        <p:spPr bwMode="auto">
          <a:xfrm>
            <a:off x="6686551" y="3271838"/>
            <a:ext cx="18732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smtClean="0">
                <a:solidFill>
                  <a:srgbClr val="000000"/>
                </a:solidFill>
                <a:cs typeface="Arial" pitchFamily="34" charset="0"/>
              </a:rPr>
              <a:t>Finished Goods Inventory</a:t>
            </a:r>
            <a:endParaRPr lang="en-US" altLang="en-US" dirty="0" smtClean="0">
              <a:solidFill>
                <a:prstClr val="black"/>
              </a:solidFill>
              <a:cs typeface="Arial" pitchFamily="34" charset="0"/>
            </a:endParaRPr>
          </a:p>
        </p:txBody>
      </p:sp>
      <p:sp>
        <p:nvSpPr>
          <p:cNvPr id="391" name="Rectangle 65"/>
          <p:cNvSpPr>
            <a:spLocks noChangeArrowheads="1"/>
          </p:cNvSpPr>
          <p:nvPr/>
        </p:nvSpPr>
        <p:spPr bwMode="auto">
          <a:xfrm>
            <a:off x="3433762" y="833438"/>
            <a:ext cx="501491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Arial" pitchFamily="34" charset="0"/>
              </a:rPr>
              <a:t>Cost of Direct Materials transferred from Raw Materials Inventory to Work in </a:t>
            </a:r>
            <a:endParaRPr lang="en-US" altLang="en-US" dirty="0" smtClean="0">
              <a:solidFill>
                <a:prstClr val="black"/>
              </a:solidFill>
              <a:cs typeface="Arial" pitchFamily="34" charset="0"/>
            </a:endParaRPr>
          </a:p>
        </p:txBody>
      </p:sp>
      <p:sp>
        <p:nvSpPr>
          <p:cNvPr id="392" name="Rectangle 66"/>
          <p:cNvSpPr>
            <a:spLocks noChangeArrowheads="1"/>
          </p:cNvSpPr>
          <p:nvPr/>
        </p:nvSpPr>
        <p:spPr bwMode="auto">
          <a:xfrm>
            <a:off x="3433762" y="1011238"/>
            <a:ext cx="12795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Arial" pitchFamily="34" charset="0"/>
              </a:rPr>
              <a:t>Process Inventory.</a:t>
            </a:r>
            <a:endParaRPr lang="en-US" altLang="en-US" dirty="0" smtClean="0">
              <a:solidFill>
                <a:prstClr val="black"/>
              </a:solidFill>
              <a:cs typeface="Arial" pitchFamily="34" charset="0"/>
            </a:endParaRPr>
          </a:p>
        </p:txBody>
      </p:sp>
      <p:sp>
        <p:nvSpPr>
          <p:cNvPr id="393" name="Rectangle 67"/>
          <p:cNvSpPr>
            <a:spLocks noChangeArrowheads="1"/>
          </p:cNvSpPr>
          <p:nvPr/>
        </p:nvSpPr>
        <p:spPr bwMode="auto">
          <a:xfrm>
            <a:off x="3433762" y="1208088"/>
            <a:ext cx="49688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Arial" pitchFamily="34" charset="0"/>
              </a:rPr>
              <a:t>Cost of goods completed in the current period and transferred from Work in </a:t>
            </a:r>
            <a:endParaRPr lang="en-US" altLang="en-US" dirty="0" smtClean="0">
              <a:solidFill>
                <a:prstClr val="black"/>
              </a:solidFill>
              <a:cs typeface="Arial" pitchFamily="34" charset="0"/>
            </a:endParaRPr>
          </a:p>
        </p:txBody>
      </p:sp>
      <p:sp>
        <p:nvSpPr>
          <p:cNvPr id="394" name="Rectangle 68"/>
          <p:cNvSpPr>
            <a:spLocks noChangeArrowheads="1"/>
          </p:cNvSpPr>
          <p:nvPr/>
        </p:nvSpPr>
        <p:spPr bwMode="auto">
          <a:xfrm>
            <a:off x="3433762" y="1384300"/>
            <a:ext cx="314325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Arial" pitchFamily="34" charset="0"/>
              </a:rPr>
              <a:t>Process Inventory to Finished Goods Inventory.</a:t>
            </a:r>
            <a:endParaRPr lang="en-US" altLang="en-US" dirty="0" smtClean="0">
              <a:solidFill>
                <a:prstClr val="black"/>
              </a:solidFill>
              <a:cs typeface="Arial" pitchFamily="34" charset="0"/>
            </a:endParaRPr>
          </a:p>
        </p:txBody>
      </p:sp>
      <p:sp>
        <p:nvSpPr>
          <p:cNvPr id="395" name="Rectangle 69"/>
          <p:cNvSpPr>
            <a:spLocks noChangeArrowheads="1"/>
          </p:cNvSpPr>
          <p:nvPr/>
        </p:nvSpPr>
        <p:spPr bwMode="auto">
          <a:xfrm>
            <a:off x="3433762" y="1581150"/>
            <a:ext cx="5024438"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Arial" pitchFamily="34" charset="0"/>
              </a:rPr>
              <a:t>Cost of goods leaving Finished Goods Inventory and going to the customer.  </a:t>
            </a:r>
            <a:endParaRPr lang="en-US" altLang="en-US" dirty="0" smtClean="0">
              <a:solidFill>
                <a:prstClr val="black"/>
              </a:solidFill>
              <a:cs typeface="Arial" pitchFamily="34" charset="0"/>
            </a:endParaRPr>
          </a:p>
        </p:txBody>
      </p:sp>
      <p:sp>
        <p:nvSpPr>
          <p:cNvPr id="396" name="Rectangle 70"/>
          <p:cNvSpPr>
            <a:spLocks noChangeArrowheads="1"/>
          </p:cNvSpPr>
          <p:nvPr/>
        </p:nvSpPr>
        <p:spPr bwMode="auto">
          <a:xfrm>
            <a:off x="3433762" y="1758950"/>
            <a:ext cx="239395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Arial" pitchFamily="34" charset="0"/>
              </a:rPr>
              <a:t>Expensed on the income statement.</a:t>
            </a:r>
            <a:endParaRPr lang="en-US" altLang="en-US" dirty="0" smtClean="0">
              <a:solidFill>
                <a:prstClr val="black"/>
              </a:solidFill>
              <a:cs typeface="Arial" pitchFamily="34" charset="0"/>
            </a:endParaRPr>
          </a:p>
        </p:txBody>
      </p:sp>
      <p:sp>
        <p:nvSpPr>
          <p:cNvPr id="397" name="Rectangle 71"/>
          <p:cNvSpPr>
            <a:spLocks noChangeArrowheads="1"/>
          </p:cNvSpPr>
          <p:nvPr/>
        </p:nvSpPr>
        <p:spPr bwMode="auto">
          <a:xfrm>
            <a:off x="730251" y="3271838"/>
            <a:ext cx="17446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smtClean="0">
                <a:solidFill>
                  <a:srgbClr val="000000"/>
                </a:solidFill>
                <a:cs typeface="Arial" pitchFamily="34" charset="0"/>
              </a:rPr>
              <a:t>Raw Materials Inventory</a:t>
            </a:r>
            <a:endParaRPr lang="en-US" altLang="en-US" dirty="0" smtClean="0">
              <a:solidFill>
                <a:prstClr val="black"/>
              </a:solidFill>
              <a:cs typeface="Arial" pitchFamily="34" charset="0"/>
            </a:endParaRPr>
          </a:p>
        </p:txBody>
      </p:sp>
      <p:sp>
        <p:nvSpPr>
          <p:cNvPr id="398" name="Rectangle 72"/>
          <p:cNvSpPr>
            <a:spLocks noChangeArrowheads="1"/>
          </p:cNvSpPr>
          <p:nvPr/>
        </p:nvSpPr>
        <p:spPr bwMode="auto">
          <a:xfrm>
            <a:off x="3654426" y="3271838"/>
            <a:ext cx="19177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smtClean="0">
                <a:solidFill>
                  <a:srgbClr val="000000"/>
                </a:solidFill>
                <a:cs typeface="Arial" pitchFamily="34" charset="0"/>
              </a:rPr>
              <a:t>Work in Process Inventory</a:t>
            </a:r>
            <a:endParaRPr lang="en-US" altLang="en-US" dirty="0" smtClean="0">
              <a:solidFill>
                <a:prstClr val="black"/>
              </a:solidFill>
              <a:cs typeface="Arial" pitchFamily="34" charset="0"/>
            </a:endParaRPr>
          </a:p>
        </p:txBody>
      </p:sp>
      <p:sp>
        <p:nvSpPr>
          <p:cNvPr id="399" name="Rectangle 73"/>
          <p:cNvSpPr>
            <a:spLocks noChangeArrowheads="1"/>
          </p:cNvSpPr>
          <p:nvPr/>
        </p:nvSpPr>
        <p:spPr bwMode="auto">
          <a:xfrm>
            <a:off x="182563" y="3243263"/>
            <a:ext cx="27495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00" name="Rectangle 74"/>
          <p:cNvSpPr>
            <a:spLocks noChangeArrowheads="1"/>
          </p:cNvSpPr>
          <p:nvPr/>
        </p:nvSpPr>
        <p:spPr bwMode="auto">
          <a:xfrm>
            <a:off x="3197226" y="3243263"/>
            <a:ext cx="27495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01" name="Rectangle 75"/>
          <p:cNvSpPr>
            <a:spLocks noChangeArrowheads="1"/>
          </p:cNvSpPr>
          <p:nvPr/>
        </p:nvSpPr>
        <p:spPr bwMode="auto">
          <a:xfrm>
            <a:off x="182563" y="3449638"/>
            <a:ext cx="27495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02" name="Rectangle 76"/>
          <p:cNvSpPr>
            <a:spLocks noChangeArrowheads="1"/>
          </p:cNvSpPr>
          <p:nvPr/>
        </p:nvSpPr>
        <p:spPr bwMode="auto">
          <a:xfrm>
            <a:off x="3197226" y="3449638"/>
            <a:ext cx="27495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03" name="Line 77"/>
          <p:cNvSpPr>
            <a:spLocks noChangeShapeType="1"/>
          </p:cNvSpPr>
          <p:nvPr/>
        </p:nvSpPr>
        <p:spPr bwMode="auto">
          <a:xfrm>
            <a:off x="182563" y="4094163"/>
            <a:ext cx="2749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04" name="Rectangle 78"/>
          <p:cNvSpPr>
            <a:spLocks noChangeArrowheads="1"/>
          </p:cNvSpPr>
          <p:nvPr/>
        </p:nvSpPr>
        <p:spPr bwMode="auto">
          <a:xfrm>
            <a:off x="182563" y="4094163"/>
            <a:ext cx="27495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05" name="Line 79"/>
          <p:cNvSpPr>
            <a:spLocks noChangeShapeType="1"/>
          </p:cNvSpPr>
          <p:nvPr/>
        </p:nvSpPr>
        <p:spPr bwMode="auto">
          <a:xfrm>
            <a:off x="3197226" y="4094163"/>
            <a:ext cx="2749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06" name="Rectangle 80"/>
          <p:cNvSpPr>
            <a:spLocks noChangeArrowheads="1"/>
          </p:cNvSpPr>
          <p:nvPr/>
        </p:nvSpPr>
        <p:spPr bwMode="auto">
          <a:xfrm>
            <a:off x="3197226" y="4094163"/>
            <a:ext cx="27495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07" name="Line 81"/>
          <p:cNvSpPr>
            <a:spLocks noChangeShapeType="1"/>
          </p:cNvSpPr>
          <p:nvPr/>
        </p:nvSpPr>
        <p:spPr bwMode="auto">
          <a:xfrm>
            <a:off x="182563" y="4411663"/>
            <a:ext cx="2749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08" name="Rectangle 82"/>
          <p:cNvSpPr>
            <a:spLocks noChangeArrowheads="1"/>
          </p:cNvSpPr>
          <p:nvPr/>
        </p:nvSpPr>
        <p:spPr bwMode="auto">
          <a:xfrm>
            <a:off x="182563" y="4411663"/>
            <a:ext cx="27495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09" name="Line 83"/>
          <p:cNvSpPr>
            <a:spLocks noChangeShapeType="1"/>
          </p:cNvSpPr>
          <p:nvPr/>
        </p:nvSpPr>
        <p:spPr bwMode="auto">
          <a:xfrm>
            <a:off x="3197226" y="4411663"/>
            <a:ext cx="2749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10" name="Rectangle 84"/>
          <p:cNvSpPr>
            <a:spLocks noChangeArrowheads="1"/>
          </p:cNvSpPr>
          <p:nvPr/>
        </p:nvSpPr>
        <p:spPr bwMode="auto">
          <a:xfrm>
            <a:off x="3197226" y="4411663"/>
            <a:ext cx="27495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11" name="Line 85"/>
          <p:cNvSpPr>
            <a:spLocks noChangeShapeType="1"/>
          </p:cNvSpPr>
          <p:nvPr/>
        </p:nvSpPr>
        <p:spPr bwMode="auto">
          <a:xfrm>
            <a:off x="1552576" y="3468688"/>
            <a:ext cx="0" cy="1111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12" name="Rectangle 86"/>
          <p:cNvSpPr>
            <a:spLocks noChangeArrowheads="1"/>
          </p:cNvSpPr>
          <p:nvPr/>
        </p:nvSpPr>
        <p:spPr bwMode="auto">
          <a:xfrm>
            <a:off x="1552576" y="3468688"/>
            <a:ext cx="9525" cy="1111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13" name="Line 87"/>
          <p:cNvSpPr>
            <a:spLocks noChangeShapeType="1"/>
          </p:cNvSpPr>
          <p:nvPr/>
        </p:nvSpPr>
        <p:spPr bwMode="auto">
          <a:xfrm>
            <a:off x="4567238" y="3468688"/>
            <a:ext cx="0" cy="1111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14" name="Rectangle 88"/>
          <p:cNvSpPr>
            <a:spLocks noChangeArrowheads="1"/>
          </p:cNvSpPr>
          <p:nvPr/>
        </p:nvSpPr>
        <p:spPr bwMode="auto">
          <a:xfrm>
            <a:off x="4567238" y="3468688"/>
            <a:ext cx="9525" cy="1111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15" name="Line 89"/>
          <p:cNvSpPr>
            <a:spLocks noChangeShapeType="1"/>
          </p:cNvSpPr>
          <p:nvPr/>
        </p:nvSpPr>
        <p:spPr bwMode="auto">
          <a:xfrm>
            <a:off x="7581901" y="3468688"/>
            <a:ext cx="0" cy="1111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16" name="Rectangle 90"/>
          <p:cNvSpPr>
            <a:spLocks noChangeArrowheads="1"/>
          </p:cNvSpPr>
          <p:nvPr/>
        </p:nvSpPr>
        <p:spPr bwMode="auto">
          <a:xfrm>
            <a:off x="7581901" y="3468688"/>
            <a:ext cx="9525" cy="1111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17" name="Rectangle 91"/>
          <p:cNvSpPr>
            <a:spLocks noChangeArrowheads="1"/>
          </p:cNvSpPr>
          <p:nvPr/>
        </p:nvSpPr>
        <p:spPr bwMode="auto">
          <a:xfrm>
            <a:off x="6211888" y="3243263"/>
            <a:ext cx="27495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18" name="Rectangle 92"/>
          <p:cNvSpPr>
            <a:spLocks noChangeArrowheads="1"/>
          </p:cNvSpPr>
          <p:nvPr/>
        </p:nvSpPr>
        <p:spPr bwMode="auto">
          <a:xfrm>
            <a:off x="6211888" y="3449638"/>
            <a:ext cx="27495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19" name="Line 93"/>
          <p:cNvSpPr>
            <a:spLocks noChangeShapeType="1"/>
          </p:cNvSpPr>
          <p:nvPr/>
        </p:nvSpPr>
        <p:spPr bwMode="auto">
          <a:xfrm>
            <a:off x="6211888" y="4094163"/>
            <a:ext cx="2749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20" name="Rectangle 94"/>
          <p:cNvSpPr>
            <a:spLocks noChangeArrowheads="1"/>
          </p:cNvSpPr>
          <p:nvPr/>
        </p:nvSpPr>
        <p:spPr bwMode="auto">
          <a:xfrm>
            <a:off x="6211888" y="4094163"/>
            <a:ext cx="27495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21" name="Line 95"/>
          <p:cNvSpPr>
            <a:spLocks noChangeShapeType="1"/>
          </p:cNvSpPr>
          <p:nvPr/>
        </p:nvSpPr>
        <p:spPr bwMode="auto">
          <a:xfrm>
            <a:off x="6211888" y="4411663"/>
            <a:ext cx="2749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22" name="Rectangle 96"/>
          <p:cNvSpPr>
            <a:spLocks noChangeArrowheads="1"/>
          </p:cNvSpPr>
          <p:nvPr/>
        </p:nvSpPr>
        <p:spPr bwMode="auto">
          <a:xfrm>
            <a:off x="6211888" y="4411663"/>
            <a:ext cx="27495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135" name="Rectangle 66"/>
          <p:cNvSpPr>
            <a:spLocks noChangeArrowheads="1"/>
          </p:cNvSpPr>
          <p:nvPr/>
        </p:nvSpPr>
        <p:spPr bwMode="auto">
          <a:xfrm>
            <a:off x="2684122" y="833438"/>
            <a:ext cx="5530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smtClean="0">
                <a:solidFill>
                  <a:srgbClr val="C00000"/>
                </a:solidFill>
                <a:cs typeface="Arial" pitchFamily="34" charset="0"/>
              </a:rPr>
              <a:t>$70,900</a:t>
            </a:r>
            <a:endParaRPr lang="en-US" altLang="en-US" b="1" dirty="0" smtClean="0">
              <a:solidFill>
                <a:srgbClr val="C00000"/>
              </a:solidFill>
              <a:cs typeface="Arial" pitchFamily="34" charset="0"/>
            </a:endParaRPr>
          </a:p>
        </p:txBody>
      </p:sp>
      <p:sp>
        <p:nvSpPr>
          <p:cNvPr id="136" name="Rectangle 66"/>
          <p:cNvSpPr>
            <a:spLocks noChangeArrowheads="1"/>
          </p:cNvSpPr>
          <p:nvPr/>
        </p:nvSpPr>
        <p:spPr bwMode="auto">
          <a:xfrm>
            <a:off x="2599164" y="1208088"/>
            <a:ext cx="6379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smtClean="0">
                <a:solidFill>
                  <a:srgbClr val="C00000"/>
                </a:solidFill>
                <a:cs typeface="Arial" pitchFamily="34" charset="0"/>
              </a:rPr>
              <a:t>$173,900</a:t>
            </a:r>
            <a:endParaRPr lang="en-US" altLang="en-US" b="1" dirty="0" smtClean="0">
              <a:solidFill>
                <a:srgbClr val="C00000"/>
              </a:solidFill>
              <a:cs typeface="Arial" pitchFamily="34" charset="0"/>
            </a:endParaRPr>
          </a:p>
        </p:txBody>
      </p:sp>
      <p:sp>
        <p:nvSpPr>
          <p:cNvPr id="137" name="Rectangle 66"/>
          <p:cNvSpPr>
            <a:spLocks noChangeArrowheads="1"/>
          </p:cNvSpPr>
          <p:nvPr/>
        </p:nvSpPr>
        <p:spPr bwMode="auto">
          <a:xfrm>
            <a:off x="2599164" y="1581150"/>
            <a:ext cx="6379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smtClean="0">
                <a:solidFill>
                  <a:srgbClr val="C00000"/>
                </a:solidFill>
                <a:cs typeface="Arial" pitchFamily="34" charset="0"/>
              </a:rPr>
              <a:t>$160,500</a:t>
            </a:r>
            <a:endParaRPr lang="en-US" altLang="en-US" b="1" dirty="0" smtClean="0">
              <a:solidFill>
                <a:srgbClr val="C00000"/>
              </a:solidFill>
              <a:cs typeface="Arial" pitchFamily="34" charset="0"/>
            </a:endParaRPr>
          </a:p>
        </p:txBody>
      </p:sp>
      <p:sp>
        <p:nvSpPr>
          <p:cNvPr id="98"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prstClr val="white"/>
                </a:solidFill>
                <a:latin typeface="Times New Roman" pitchFamily="18" charset="0"/>
                <a:cs typeface="Arial" pitchFamily="34" charset="0"/>
              </a:rPr>
              <a:t>P1/P </a:t>
            </a:r>
            <a:r>
              <a:rPr lang="en-US" sz="1400" dirty="0">
                <a:solidFill>
                  <a:prstClr val="white"/>
                </a:solidFill>
                <a:latin typeface="Times New Roman" pitchFamily="18" charset="0"/>
                <a:cs typeface="Arial" pitchFamily="34" charset="0"/>
              </a:rPr>
              <a:t>2</a:t>
            </a:r>
          </a:p>
        </p:txBody>
      </p:sp>
      <p:sp>
        <p:nvSpPr>
          <p:cNvPr id="99" name="Slide Number Placeholder 98"/>
          <p:cNvSpPr>
            <a:spLocks noGrp="1"/>
          </p:cNvSpPr>
          <p:nvPr>
            <p:ph type="sldNum" sz="quarter" idx="12"/>
          </p:nvPr>
        </p:nvSpPr>
        <p:spPr/>
        <p:txBody>
          <a:bodyPr/>
          <a:lstStyle/>
          <a:p>
            <a:fld id="{A2F34CF3-0044-4E21-BEB6-D1264E26E98D}" type="slidenum">
              <a:rPr lang="en-US" smtClean="0">
                <a:solidFill>
                  <a:prstClr val="black">
                    <a:tint val="75000"/>
                  </a:prstClr>
                </a:solidFill>
              </a:rPr>
              <a:pPr/>
              <a:t>43</a:t>
            </a:fld>
            <a:endParaRPr lang="en-US" dirty="0">
              <a:solidFill>
                <a:prstClr val="black">
                  <a:tint val="75000"/>
                </a:prstClr>
              </a:solidFill>
            </a:endParaRPr>
          </a:p>
        </p:txBody>
      </p:sp>
    </p:spTree>
    <p:extLst>
      <p:ext uri="{BB962C8B-B14F-4D97-AF65-F5344CB8AC3E}">
        <p14:creationId xmlns:p14="http://schemas.microsoft.com/office/powerpoint/2010/main" val="370243427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1"/>
                                        </p:tgtEl>
                                        <p:attrNameLst>
                                          <p:attrName>style.visibility</p:attrName>
                                        </p:attrNameLst>
                                      </p:cBhvr>
                                      <p:to>
                                        <p:strVal val="visible"/>
                                      </p:to>
                                    </p:set>
                                    <p:animEffect transition="in" filter="fade">
                                      <p:cBhvr>
                                        <p:cTn id="7" dur="500"/>
                                        <p:tgtEl>
                                          <p:spTgt spid="3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2"/>
                                        </p:tgtEl>
                                        <p:attrNameLst>
                                          <p:attrName>style.visibility</p:attrName>
                                        </p:attrNameLst>
                                      </p:cBhvr>
                                      <p:to>
                                        <p:strVal val="visible"/>
                                      </p:to>
                                    </p:set>
                                    <p:animEffect transition="in" filter="fade">
                                      <p:cBhvr>
                                        <p:cTn id="12" dur="500"/>
                                        <p:tgtEl>
                                          <p:spTgt spid="3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3"/>
                                        </p:tgtEl>
                                        <p:attrNameLst>
                                          <p:attrName>style.visibility</p:attrName>
                                        </p:attrNameLst>
                                      </p:cBhvr>
                                      <p:to>
                                        <p:strVal val="visible"/>
                                      </p:to>
                                    </p:set>
                                    <p:animEffect transition="in" filter="fade">
                                      <p:cBhvr>
                                        <p:cTn id="17" dur="500"/>
                                        <p:tgtEl>
                                          <p:spTgt spid="39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4"/>
                                        </p:tgtEl>
                                        <p:attrNameLst>
                                          <p:attrName>style.visibility</p:attrName>
                                        </p:attrNameLst>
                                      </p:cBhvr>
                                      <p:to>
                                        <p:strVal val="visible"/>
                                      </p:to>
                                    </p:set>
                                    <p:animEffect transition="in" filter="fade">
                                      <p:cBhvr>
                                        <p:cTn id="22" dur="500"/>
                                        <p:tgtEl>
                                          <p:spTgt spid="39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5"/>
                                        </p:tgtEl>
                                        <p:attrNameLst>
                                          <p:attrName>style.visibility</p:attrName>
                                        </p:attrNameLst>
                                      </p:cBhvr>
                                      <p:to>
                                        <p:strVal val="visible"/>
                                      </p:to>
                                    </p:set>
                                    <p:animEffect transition="in" filter="fade">
                                      <p:cBhvr>
                                        <p:cTn id="27" dur="500"/>
                                        <p:tgtEl>
                                          <p:spTgt spid="39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96"/>
                                        </p:tgtEl>
                                        <p:attrNameLst>
                                          <p:attrName>style.visibility</p:attrName>
                                        </p:attrNameLst>
                                      </p:cBhvr>
                                      <p:to>
                                        <p:strVal val="visible"/>
                                      </p:to>
                                    </p:set>
                                    <p:animEffect transition="in" filter="fade">
                                      <p:cBhvr>
                                        <p:cTn id="32" dur="500"/>
                                        <p:tgtEl>
                                          <p:spTgt spid="39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55"/>
                                        </p:tgtEl>
                                        <p:attrNameLst>
                                          <p:attrName>style.visibility</p:attrName>
                                        </p:attrNameLst>
                                      </p:cBhvr>
                                      <p:to>
                                        <p:strVal val="visible"/>
                                      </p:to>
                                    </p:set>
                                    <p:animEffect transition="in" filter="fade">
                                      <p:cBhvr>
                                        <p:cTn id="37" dur="500"/>
                                        <p:tgtEl>
                                          <p:spTgt spid="35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56"/>
                                        </p:tgtEl>
                                        <p:attrNameLst>
                                          <p:attrName>style.visibility</p:attrName>
                                        </p:attrNameLst>
                                      </p:cBhvr>
                                      <p:to>
                                        <p:strVal val="visible"/>
                                      </p:to>
                                    </p:set>
                                    <p:animEffect transition="in" filter="fade">
                                      <p:cBhvr>
                                        <p:cTn id="42" dur="500"/>
                                        <p:tgtEl>
                                          <p:spTgt spid="35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57"/>
                                        </p:tgtEl>
                                        <p:attrNameLst>
                                          <p:attrName>style.visibility</p:attrName>
                                        </p:attrNameLst>
                                      </p:cBhvr>
                                      <p:to>
                                        <p:strVal val="visible"/>
                                      </p:to>
                                    </p:set>
                                    <p:animEffect transition="in" filter="fade">
                                      <p:cBhvr>
                                        <p:cTn id="47" dur="500"/>
                                        <p:tgtEl>
                                          <p:spTgt spid="35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58"/>
                                        </p:tgtEl>
                                        <p:attrNameLst>
                                          <p:attrName>style.visibility</p:attrName>
                                        </p:attrNameLst>
                                      </p:cBhvr>
                                      <p:to>
                                        <p:strVal val="visible"/>
                                      </p:to>
                                    </p:set>
                                    <p:animEffect transition="in" filter="fade">
                                      <p:cBhvr>
                                        <p:cTn id="52" dur="500"/>
                                        <p:tgtEl>
                                          <p:spTgt spid="35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59"/>
                                        </p:tgtEl>
                                        <p:attrNameLst>
                                          <p:attrName>style.visibility</p:attrName>
                                        </p:attrNameLst>
                                      </p:cBhvr>
                                      <p:to>
                                        <p:strVal val="visible"/>
                                      </p:to>
                                    </p:set>
                                    <p:animEffect transition="in" filter="fade">
                                      <p:cBhvr>
                                        <p:cTn id="57" dur="500"/>
                                        <p:tgtEl>
                                          <p:spTgt spid="35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60"/>
                                        </p:tgtEl>
                                        <p:attrNameLst>
                                          <p:attrName>style.visibility</p:attrName>
                                        </p:attrNameLst>
                                      </p:cBhvr>
                                      <p:to>
                                        <p:strVal val="visible"/>
                                      </p:to>
                                    </p:set>
                                    <p:animEffect transition="in" filter="fade">
                                      <p:cBhvr>
                                        <p:cTn id="62" dur="500"/>
                                        <p:tgtEl>
                                          <p:spTgt spid="36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61"/>
                                        </p:tgtEl>
                                        <p:attrNameLst>
                                          <p:attrName>style.visibility</p:attrName>
                                        </p:attrNameLst>
                                      </p:cBhvr>
                                      <p:to>
                                        <p:strVal val="visible"/>
                                      </p:to>
                                    </p:set>
                                    <p:animEffect transition="in" filter="fade">
                                      <p:cBhvr>
                                        <p:cTn id="67" dur="500"/>
                                        <p:tgtEl>
                                          <p:spTgt spid="36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63"/>
                                        </p:tgtEl>
                                        <p:attrNameLst>
                                          <p:attrName>style.visibility</p:attrName>
                                        </p:attrNameLst>
                                      </p:cBhvr>
                                      <p:to>
                                        <p:strVal val="visible"/>
                                      </p:to>
                                    </p:set>
                                    <p:animEffect transition="in" filter="fade">
                                      <p:cBhvr>
                                        <p:cTn id="72" dur="500"/>
                                        <p:tgtEl>
                                          <p:spTgt spid="36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72"/>
                                        </p:tgtEl>
                                        <p:attrNameLst>
                                          <p:attrName>style.visibility</p:attrName>
                                        </p:attrNameLst>
                                      </p:cBhvr>
                                      <p:to>
                                        <p:strVal val="visible"/>
                                      </p:to>
                                    </p:set>
                                    <p:animEffect transition="in" filter="fade">
                                      <p:cBhvr>
                                        <p:cTn id="77" dur="500"/>
                                        <p:tgtEl>
                                          <p:spTgt spid="37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73"/>
                                        </p:tgtEl>
                                        <p:attrNameLst>
                                          <p:attrName>style.visibility</p:attrName>
                                        </p:attrNameLst>
                                      </p:cBhvr>
                                      <p:to>
                                        <p:strVal val="visible"/>
                                      </p:to>
                                    </p:set>
                                    <p:animEffect transition="in" filter="fade">
                                      <p:cBhvr>
                                        <p:cTn id="82" dur="500"/>
                                        <p:tgtEl>
                                          <p:spTgt spid="37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03"/>
                                        </p:tgtEl>
                                        <p:attrNameLst>
                                          <p:attrName>style.visibility</p:attrName>
                                        </p:attrNameLst>
                                      </p:cBhvr>
                                      <p:to>
                                        <p:strVal val="visible"/>
                                      </p:to>
                                    </p:set>
                                    <p:animEffect transition="in" filter="fade">
                                      <p:cBhvr>
                                        <p:cTn id="87" dur="500"/>
                                        <p:tgtEl>
                                          <p:spTgt spid="40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04"/>
                                        </p:tgtEl>
                                        <p:attrNameLst>
                                          <p:attrName>style.visibility</p:attrName>
                                        </p:attrNameLst>
                                      </p:cBhvr>
                                      <p:to>
                                        <p:strVal val="visible"/>
                                      </p:to>
                                    </p:set>
                                    <p:animEffect transition="in" filter="fade">
                                      <p:cBhvr>
                                        <p:cTn id="92" dur="500"/>
                                        <p:tgtEl>
                                          <p:spTgt spid="40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84"/>
                                        </p:tgtEl>
                                        <p:attrNameLst>
                                          <p:attrName>style.visibility</p:attrName>
                                        </p:attrNameLst>
                                      </p:cBhvr>
                                      <p:to>
                                        <p:strVal val="visible"/>
                                      </p:to>
                                    </p:set>
                                    <p:animEffect transition="in" filter="fade">
                                      <p:cBhvr>
                                        <p:cTn id="97" dur="500"/>
                                        <p:tgtEl>
                                          <p:spTgt spid="38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85"/>
                                        </p:tgtEl>
                                        <p:attrNameLst>
                                          <p:attrName>style.visibility</p:attrName>
                                        </p:attrNameLst>
                                      </p:cBhvr>
                                      <p:to>
                                        <p:strVal val="visible"/>
                                      </p:to>
                                    </p:set>
                                    <p:animEffect transition="in" filter="fade">
                                      <p:cBhvr>
                                        <p:cTn id="102" dur="500"/>
                                        <p:tgtEl>
                                          <p:spTgt spid="38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07"/>
                                        </p:tgtEl>
                                        <p:attrNameLst>
                                          <p:attrName>style.visibility</p:attrName>
                                        </p:attrNameLst>
                                      </p:cBhvr>
                                      <p:to>
                                        <p:strVal val="visible"/>
                                      </p:to>
                                    </p:set>
                                    <p:animEffect transition="in" filter="fade">
                                      <p:cBhvr>
                                        <p:cTn id="107" dur="500"/>
                                        <p:tgtEl>
                                          <p:spTgt spid="40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408"/>
                                        </p:tgtEl>
                                        <p:attrNameLst>
                                          <p:attrName>style.visibility</p:attrName>
                                        </p:attrNameLst>
                                      </p:cBhvr>
                                      <p:to>
                                        <p:strVal val="visible"/>
                                      </p:to>
                                    </p:set>
                                    <p:animEffect transition="in" filter="fade">
                                      <p:cBhvr>
                                        <p:cTn id="112" dur="500"/>
                                        <p:tgtEl>
                                          <p:spTgt spid="408"/>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378"/>
                                        </p:tgtEl>
                                        <p:attrNameLst>
                                          <p:attrName>style.visibility</p:attrName>
                                        </p:attrNameLst>
                                      </p:cBhvr>
                                      <p:to>
                                        <p:strVal val="visible"/>
                                      </p:to>
                                    </p:set>
                                    <p:animEffect transition="in" filter="fade">
                                      <p:cBhvr>
                                        <p:cTn id="117" dur="500"/>
                                        <p:tgtEl>
                                          <p:spTgt spid="378"/>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379"/>
                                        </p:tgtEl>
                                        <p:attrNameLst>
                                          <p:attrName>style.visibility</p:attrName>
                                        </p:attrNameLst>
                                      </p:cBhvr>
                                      <p:to>
                                        <p:strVal val="visible"/>
                                      </p:to>
                                    </p:set>
                                    <p:animEffect transition="in" filter="fade">
                                      <p:cBhvr>
                                        <p:cTn id="122" dur="600"/>
                                        <p:tgtEl>
                                          <p:spTgt spid="379"/>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135"/>
                                        </p:tgtEl>
                                        <p:attrNameLst>
                                          <p:attrName>style.visibility</p:attrName>
                                        </p:attrNameLst>
                                      </p:cBhvr>
                                      <p:to>
                                        <p:strVal val="visible"/>
                                      </p:to>
                                    </p:set>
                                    <p:animEffect transition="in" filter="fade">
                                      <p:cBhvr>
                                        <p:cTn id="127" dur="500"/>
                                        <p:tgtEl>
                                          <p:spTgt spid="135"/>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64"/>
                                        </p:tgtEl>
                                        <p:attrNameLst>
                                          <p:attrName>style.visibility</p:attrName>
                                        </p:attrNameLst>
                                      </p:cBhvr>
                                      <p:to>
                                        <p:strVal val="visible"/>
                                      </p:to>
                                    </p:set>
                                    <p:animEffect transition="in" filter="fade">
                                      <p:cBhvr>
                                        <p:cTn id="132" dur="500"/>
                                        <p:tgtEl>
                                          <p:spTgt spid="364"/>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65"/>
                                        </p:tgtEl>
                                        <p:attrNameLst>
                                          <p:attrName>style.visibility</p:attrName>
                                        </p:attrNameLst>
                                      </p:cBhvr>
                                      <p:to>
                                        <p:strVal val="visible"/>
                                      </p:to>
                                    </p:set>
                                    <p:animEffect transition="in" filter="fade">
                                      <p:cBhvr>
                                        <p:cTn id="137" dur="500"/>
                                        <p:tgtEl>
                                          <p:spTgt spid="365"/>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68"/>
                                        </p:tgtEl>
                                        <p:attrNameLst>
                                          <p:attrName>style.visibility</p:attrName>
                                        </p:attrNameLst>
                                      </p:cBhvr>
                                      <p:to>
                                        <p:strVal val="visible"/>
                                      </p:to>
                                    </p:set>
                                    <p:animEffect transition="in" filter="fade">
                                      <p:cBhvr>
                                        <p:cTn id="142" dur="500"/>
                                        <p:tgtEl>
                                          <p:spTgt spid="368"/>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69"/>
                                        </p:tgtEl>
                                        <p:attrNameLst>
                                          <p:attrName>style.visibility</p:attrName>
                                        </p:attrNameLst>
                                      </p:cBhvr>
                                      <p:to>
                                        <p:strVal val="visible"/>
                                      </p:to>
                                    </p:set>
                                    <p:animEffect transition="in" filter="fade">
                                      <p:cBhvr>
                                        <p:cTn id="147" dur="500"/>
                                        <p:tgtEl>
                                          <p:spTgt spid="369"/>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370"/>
                                        </p:tgtEl>
                                        <p:attrNameLst>
                                          <p:attrName>style.visibility</p:attrName>
                                        </p:attrNameLst>
                                      </p:cBhvr>
                                      <p:to>
                                        <p:strVal val="visible"/>
                                      </p:to>
                                    </p:set>
                                    <p:animEffect transition="in" filter="fade">
                                      <p:cBhvr>
                                        <p:cTn id="152" dur="500"/>
                                        <p:tgtEl>
                                          <p:spTgt spid="370"/>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371"/>
                                        </p:tgtEl>
                                        <p:attrNameLst>
                                          <p:attrName>style.visibility</p:attrName>
                                        </p:attrNameLst>
                                      </p:cBhvr>
                                      <p:to>
                                        <p:strVal val="visible"/>
                                      </p:to>
                                    </p:set>
                                    <p:animEffect transition="in" filter="fade">
                                      <p:cBhvr>
                                        <p:cTn id="157" dur="500"/>
                                        <p:tgtEl>
                                          <p:spTgt spid="371"/>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374"/>
                                        </p:tgtEl>
                                        <p:attrNameLst>
                                          <p:attrName>style.visibility</p:attrName>
                                        </p:attrNameLst>
                                      </p:cBhvr>
                                      <p:to>
                                        <p:strVal val="visible"/>
                                      </p:to>
                                    </p:set>
                                    <p:animEffect transition="in" filter="fade">
                                      <p:cBhvr>
                                        <p:cTn id="162" dur="500"/>
                                        <p:tgtEl>
                                          <p:spTgt spid="374"/>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375"/>
                                        </p:tgtEl>
                                        <p:attrNameLst>
                                          <p:attrName>style.visibility</p:attrName>
                                        </p:attrNameLst>
                                      </p:cBhvr>
                                      <p:to>
                                        <p:strVal val="visible"/>
                                      </p:to>
                                    </p:set>
                                    <p:animEffect transition="in" filter="fade">
                                      <p:cBhvr>
                                        <p:cTn id="167" dur="500"/>
                                        <p:tgtEl>
                                          <p:spTgt spid="375"/>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405"/>
                                        </p:tgtEl>
                                        <p:attrNameLst>
                                          <p:attrName>style.visibility</p:attrName>
                                        </p:attrNameLst>
                                      </p:cBhvr>
                                      <p:to>
                                        <p:strVal val="visible"/>
                                      </p:to>
                                    </p:set>
                                    <p:animEffect transition="in" filter="fade">
                                      <p:cBhvr>
                                        <p:cTn id="172" dur="500"/>
                                        <p:tgtEl>
                                          <p:spTgt spid="405"/>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406"/>
                                        </p:tgtEl>
                                        <p:attrNameLst>
                                          <p:attrName>style.visibility</p:attrName>
                                        </p:attrNameLst>
                                      </p:cBhvr>
                                      <p:to>
                                        <p:strVal val="visible"/>
                                      </p:to>
                                    </p:set>
                                    <p:animEffect transition="in" filter="fade">
                                      <p:cBhvr>
                                        <p:cTn id="177" dur="500"/>
                                        <p:tgtEl>
                                          <p:spTgt spid="406"/>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386"/>
                                        </p:tgtEl>
                                        <p:attrNameLst>
                                          <p:attrName>style.visibility</p:attrName>
                                        </p:attrNameLst>
                                      </p:cBhvr>
                                      <p:to>
                                        <p:strVal val="visible"/>
                                      </p:to>
                                    </p:set>
                                    <p:animEffect transition="in" filter="fade">
                                      <p:cBhvr>
                                        <p:cTn id="182" dur="500"/>
                                        <p:tgtEl>
                                          <p:spTgt spid="386"/>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387"/>
                                        </p:tgtEl>
                                        <p:attrNameLst>
                                          <p:attrName>style.visibility</p:attrName>
                                        </p:attrNameLst>
                                      </p:cBhvr>
                                      <p:to>
                                        <p:strVal val="visible"/>
                                      </p:to>
                                    </p:set>
                                    <p:animEffect transition="in" filter="fade">
                                      <p:cBhvr>
                                        <p:cTn id="187" dur="500"/>
                                        <p:tgtEl>
                                          <p:spTgt spid="387"/>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409"/>
                                        </p:tgtEl>
                                        <p:attrNameLst>
                                          <p:attrName>style.visibility</p:attrName>
                                        </p:attrNameLst>
                                      </p:cBhvr>
                                      <p:to>
                                        <p:strVal val="visible"/>
                                      </p:to>
                                    </p:set>
                                    <p:animEffect transition="in" filter="fade">
                                      <p:cBhvr>
                                        <p:cTn id="192" dur="500"/>
                                        <p:tgtEl>
                                          <p:spTgt spid="409"/>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410"/>
                                        </p:tgtEl>
                                        <p:attrNameLst>
                                          <p:attrName>style.visibility</p:attrName>
                                        </p:attrNameLst>
                                      </p:cBhvr>
                                      <p:to>
                                        <p:strVal val="visible"/>
                                      </p:to>
                                    </p:set>
                                    <p:animEffect transition="in" filter="fade">
                                      <p:cBhvr>
                                        <p:cTn id="197" dur="500"/>
                                        <p:tgtEl>
                                          <p:spTgt spid="410"/>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380"/>
                                        </p:tgtEl>
                                        <p:attrNameLst>
                                          <p:attrName>style.visibility</p:attrName>
                                        </p:attrNameLst>
                                      </p:cBhvr>
                                      <p:to>
                                        <p:strVal val="visible"/>
                                      </p:to>
                                    </p:set>
                                    <p:animEffect transition="in" filter="fade">
                                      <p:cBhvr>
                                        <p:cTn id="202" dur="500"/>
                                        <p:tgtEl>
                                          <p:spTgt spid="380"/>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381"/>
                                        </p:tgtEl>
                                        <p:attrNameLst>
                                          <p:attrName>style.visibility</p:attrName>
                                        </p:attrNameLst>
                                      </p:cBhvr>
                                      <p:to>
                                        <p:strVal val="visible"/>
                                      </p:to>
                                    </p:set>
                                    <p:animEffect transition="in" filter="fade">
                                      <p:cBhvr>
                                        <p:cTn id="207" dur="500"/>
                                        <p:tgtEl>
                                          <p:spTgt spid="381"/>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136"/>
                                        </p:tgtEl>
                                        <p:attrNameLst>
                                          <p:attrName>style.visibility</p:attrName>
                                        </p:attrNameLst>
                                      </p:cBhvr>
                                      <p:to>
                                        <p:strVal val="visible"/>
                                      </p:to>
                                    </p:set>
                                    <p:animEffect transition="in" filter="fade">
                                      <p:cBhvr>
                                        <p:cTn id="212" dur="500"/>
                                        <p:tgtEl>
                                          <p:spTgt spid="136"/>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366"/>
                                        </p:tgtEl>
                                        <p:attrNameLst>
                                          <p:attrName>style.visibility</p:attrName>
                                        </p:attrNameLst>
                                      </p:cBhvr>
                                      <p:to>
                                        <p:strVal val="visible"/>
                                      </p:to>
                                    </p:set>
                                    <p:animEffect transition="in" filter="fade">
                                      <p:cBhvr>
                                        <p:cTn id="217" dur="500"/>
                                        <p:tgtEl>
                                          <p:spTgt spid="366"/>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367"/>
                                        </p:tgtEl>
                                        <p:attrNameLst>
                                          <p:attrName>style.visibility</p:attrName>
                                        </p:attrNameLst>
                                      </p:cBhvr>
                                      <p:to>
                                        <p:strVal val="visible"/>
                                      </p:to>
                                    </p:set>
                                    <p:animEffect transition="in" filter="fade">
                                      <p:cBhvr>
                                        <p:cTn id="222" dur="500"/>
                                        <p:tgtEl>
                                          <p:spTgt spid="367"/>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376"/>
                                        </p:tgtEl>
                                        <p:attrNameLst>
                                          <p:attrName>style.visibility</p:attrName>
                                        </p:attrNameLst>
                                      </p:cBhvr>
                                      <p:to>
                                        <p:strVal val="visible"/>
                                      </p:to>
                                    </p:set>
                                    <p:animEffect transition="in" filter="fade">
                                      <p:cBhvr>
                                        <p:cTn id="227" dur="500"/>
                                        <p:tgtEl>
                                          <p:spTgt spid="376"/>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377"/>
                                        </p:tgtEl>
                                        <p:attrNameLst>
                                          <p:attrName>style.visibility</p:attrName>
                                        </p:attrNameLst>
                                      </p:cBhvr>
                                      <p:to>
                                        <p:strVal val="visible"/>
                                      </p:to>
                                    </p:set>
                                    <p:animEffect transition="in" filter="fade">
                                      <p:cBhvr>
                                        <p:cTn id="232" dur="500"/>
                                        <p:tgtEl>
                                          <p:spTgt spid="377"/>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419"/>
                                        </p:tgtEl>
                                        <p:attrNameLst>
                                          <p:attrName>style.visibility</p:attrName>
                                        </p:attrNameLst>
                                      </p:cBhvr>
                                      <p:to>
                                        <p:strVal val="visible"/>
                                      </p:to>
                                    </p:set>
                                    <p:animEffect transition="in" filter="fade">
                                      <p:cBhvr>
                                        <p:cTn id="237" dur="500"/>
                                        <p:tgtEl>
                                          <p:spTgt spid="419"/>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420"/>
                                        </p:tgtEl>
                                        <p:attrNameLst>
                                          <p:attrName>style.visibility</p:attrName>
                                        </p:attrNameLst>
                                      </p:cBhvr>
                                      <p:to>
                                        <p:strVal val="visible"/>
                                      </p:to>
                                    </p:set>
                                    <p:animEffect transition="in" filter="fade">
                                      <p:cBhvr>
                                        <p:cTn id="242" dur="500"/>
                                        <p:tgtEl>
                                          <p:spTgt spid="420"/>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388"/>
                                        </p:tgtEl>
                                        <p:attrNameLst>
                                          <p:attrName>style.visibility</p:attrName>
                                        </p:attrNameLst>
                                      </p:cBhvr>
                                      <p:to>
                                        <p:strVal val="visible"/>
                                      </p:to>
                                    </p:set>
                                    <p:animEffect transition="in" filter="fade">
                                      <p:cBhvr>
                                        <p:cTn id="247" dur="500"/>
                                        <p:tgtEl>
                                          <p:spTgt spid="388"/>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389"/>
                                        </p:tgtEl>
                                        <p:attrNameLst>
                                          <p:attrName>style.visibility</p:attrName>
                                        </p:attrNameLst>
                                      </p:cBhvr>
                                      <p:to>
                                        <p:strVal val="visible"/>
                                      </p:to>
                                    </p:set>
                                    <p:animEffect transition="in" filter="fade">
                                      <p:cBhvr>
                                        <p:cTn id="252" dur="500"/>
                                        <p:tgtEl>
                                          <p:spTgt spid="389"/>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421"/>
                                        </p:tgtEl>
                                        <p:attrNameLst>
                                          <p:attrName>style.visibility</p:attrName>
                                        </p:attrNameLst>
                                      </p:cBhvr>
                                      <p:to>
                                        <p:strVal val="visible"/>
                                      </p:to>
                                    </p:set>
                                    <p:animEffect transition="in" filter="fade">
                                      <p:cBhvr>
                                        <p:cTn id="257" dur="500"/>
                                        <p:tgtEl>
                                          <p:spTgt spid="421"/>
                                        </p:tgtEl>
                                      </p:cBhvr>
                                    </p:animEffect>
                                  </p:childTnLst>
                                </p:cTn>
                              </p:par>
                            </p:childTnLst>
                          </p:cTn>
                        </p:par>
                      </p:childTnLst>
                    </p:cTn>
                  </p:par>
                  <p:par>
                    <p:cTn id="258" fill="hold">
                      <p:stCondLst>
                        <p:cond delay="indefinite"/>
                      </p:stCondLst>
                      <p:childTnLst>
                        <p:par>
                          <p:cTn id="259" fill="hold">
                            <p:stCondLst>
                              <p:cond delay="0"/>
                            </p:stCondLst>
                            <p:childTnLst>
                              <p:par>
                                <p:cTn id="260" presetID="10" presetClass="entr" presetSubtype="0" fill="hold" grpId="0" nodeType="clickEffect">
                                  <p:stCondLst>
                                    <p:cond delay="0"/>
                                  </p:stCondLst>
                                  <p:childTnLst>
                                    <p:set>
                                      <p:cBhvr>
                                        <p:cTn id="261" dur="1" fill="hold">
                                          <p:stCondLst>
                                            <p:cond delay="0"/>
                                          </p:stCondLst>
                                        </p:cTn>
                                        <p:tgtEl>
                                          <p:spTgt spid="422"/>
                                        </p:tgtEl>
                                        <p:attrNameLst>
                                          <p:attrName>style.visibility</p:attrName>
                                        </p:attrNameLst>
                                      </p:cBhvr>
                                      <p:to>
                                        <p:strVal val="visible"/>
                                      </p:to>
                                    </p:set>
                                    <p:animEffect transition="in" filter="fade">
                                      <p:cBhvr>
                                        <p:cTn id="262" dur="500"/>
                                        <p:tgtEl>
                                          <p:spTgt spid="422"/>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grpId="0" nodeType="clickEffect">
                                  <p:stCondLst>
                                    <p:cond delay="0"/>
                                  </p:stCondLst>
                                  <p:childTnLst>
                                    <p:set>
                                      <p:cBhvr>
                                        <p:cTn id="266" dur="1" fill="hold">
                                          <p:stCondLst>
                                            <p:cond delay="0"/>
                                          </p:stCondLst>
                                        </p:cTn>
                                        <p:tgtEl>
                                          <p:spTgt spid="382"/>
                                        </p:tgtEl>
                                        <p:attrNameLst>
                                          <p:attrName>style.visibility</p:attrName>
                                        </p:attrNameLst>
                                      </p:cBhvr>
                                      <p:to>
                                        <p:strVal val="visible"/>
                                      </p:to>
                                    </p:set>
                                    <p:animEffect transition="in" filter="fade">
                                      <p:cBhvr>
                                        <p:cTn id="267" dur="500"/>
                                        <p:tgtEl>
                                          <p:spTgt spid="382"/>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grpId="0" nodeType="clickEffect">
                                  <p:stCondLst>
                                    <p:cond delay="0"/>
                                  </p:stCondLst>
                                  <p:childTnLst>
                                    <p:set>
                                      <p:cBhvr>
                                        <p:cTn id="271" dur="1" fill="hold">
                                          <p:stCondLst>
                                            <p:cond delay="0"/>
                                          </p:stCondLst>
                                        </p:cTn>
                                        <p:tgtEl>
                                          <p:spTgt spid="383"/>
                                        </p:tgtEl>
                                        <p:attrNameLst>
                                          <p:attrName>style.visibility</p:attrName>
                                        </p:attrNameLst>
                                      </p:cBhvr>
                                      <p:to>
                                        <p:strVal val="visible"/>
                                      </p:to>
                                    </p:set>
                                    <p:animEffect transition="in" filter="fade">
                                      <p:cBhvr>
                                        <p:cTn id="272" dur="500"/>
                                        <p:tgtEl>
                                          <p:spTgt spid="383"/>
                                        </p:tgtEl>
                                      </p:cBhvr>
                                    </p:animEffect>
                                  </p:childTnLst>
                                </p:cTn>
                              </p:par>
                            </p:childTnLst>
                          </p:cTn>
                        </p:par>
                      </p:childTnLst>
                    </p:cTn>
                  </p:par>
                  <p:par>
                    <p:cTn id="273" fill="hold">
                      <p:stCondLst>
                        <p:cond delay="indefinite"/>
                      </p:stCondLst>
                      <p:childTnLst>
                        <p:par>
                          <p:cTn id="274" fill="hold">
                            <p:stCondLst>
                              <p:cond delay="0"/>
                            </p:stCondLst>
                            <p:childTnLst>
                              <p:par>
                                <p:cTn id="275" presetID="10" presetClass="entr" presetSubtype="0" fill="hold" grpId="0" nodeType="clickEffect">
                                  <p:stCondLst>
                                    <p:cond delay="0"/>
                                  </p:stCondLst>
                                  <p:childTnLst>
                                    <p:set>
                                      <p:cBhvr>
                                        <p:cTn id="276" dur="1" fill="hold">
                                          <p:stCondLst>
                                            <p:cond delay="0"/>
                                          </p:stCondLst>
                                        </p:cTn>
                                        <p:tgtEl>
                                          <p:spTgt spid="137"/>
                                        </p:tgtEl>
                                        <p:attrNameLst>
                                          <p:attrName>style.visibility</p:attrName>
                                        </p:attrNameLst>
                                      </p:cBhvr>
                                      <p:to>
                                        <p:strVal val="visible"/>
                                      </p:to>
                                    </p:set>
                                    <p:animEffect transition="in" filter="fade">
                                      <p:cBhvr>
                                        <p:cTn id="27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 grpId="0"/>
      <p:bldP spid="356" grpId="0"/>
      <p:bldP spid="357" grpId="0"/>
      <p:bldP spid="358" grpId="0"/>
      <p:bldP spid="359" grpId="0"/>
      <p:bldP spid="360" grpId="0"/>
      <p:bldP spid="361" grpId="0"/>
      <p:bldP spid="363" grpId="0"/>
      <p:bldP spid="364" grpId="0"/>
      <p:bldP spid="365" grpId="0"/>
      <p:bldP spid="366" grpId="0"/>
      <p:bldP spid="367" grpId="0"/>
      <p:bldP spid="368" grpId="0"/>
      <p:bldP spid="369" grpId="0"/>
      <p:bldP spid="370" grpId="0"/>
      <p:bldP spid="371" grpId="0"/>
      <p:bldP spid="372" grpId="0"/>
      <p:bldP spid="373" grpId="0"/>
      <p:bldP spid="374" grpId="0"/>
      <p:bldP spid="375" grpId="0"/>
      <p:bldP spid="376" grpId="0"/>
      <p:bldP spid="377" grpId="0"/>
      <p:bldP spid="378" grpId="0"/>
      <p:bldP spid="379" grpId="0"/>
      <p:bldP spid="380" grpId="0"/>
      <p:bldP spid="381" grpId="0"/>
      <p:bldP spid="382" grpId="0"/>
      <p:bldP spid="383" grpId="0"/>
      <p:bldP spid="384" grpId="0"/>
      <p:bldP spid="385" grpId="0"/>
      <p:bldP spid="386" grpId="0"/>
      <p:bldP spid="387" grpId="0"/>
      <p:bldP spid="388" grpId="0"/>
      <p:bldP spid="389" grpId="0"/>
      <p:bldP spid="391" grpId="0"/>
      <p:bldP spid="392" grpId="0"/>
      <p:bldP spid="393" grpId="0"/>
      <p:bldP spid="394" grpId="0"/>
      <p:bldP spid="395" grpId="0"/>
      <p:bldP spid="396" grpId="0"/>
      <p:bldP spid="403" grpId="0" animBg="1"/>
      <p:bldP spid="404" grpId="0" animBg="1"/>
      <p:bldP spid="405" grpId="0" animBg="1"/>
      <p:bldP spid="406" grpId="0" animBg="1"/>
      <p:bldP spid="407" grpId="0" animBg="1"/>
      <p:bldP spid="408" grpId="0" animBg="1"/>
      <p:bldP spid="409" grpId="0" animBg="1"/>
      <p:bldP spid="410" grpId="0" animBg="1"/>
      <p:bldP spid="419" grpId="0" animBg="1"/>
      <p:bldP spid="420" grpId="0" animBg="1"/>
      <p:bldP spid="421" grpId="0" animBg="1"/>
      <p:bldP spid="422" grpId="0" animBg="1"/>
      <p:bldP spid="135" grpId="0"/>
      <p:bldP spid="136" grpId="0"/>
      <p:bldP spid="13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smtClean="0">
                <a:solidFill>
                  <a:prstClr val="white"/>
                </a:solidFill>
              </a:rPr>
              <a:t>NEED-TO-KNOW</a:t>
            </a:r>
            <a:endParaRPr lang="en-US" sz="2400" dirty="0">
              <a:solidFill>
                <a:prstClr val="white"/>
              </a:solidFill>
            </a:endParaRPr>
          </a:p>
        </p:txBody>
      </p:sp>
      <p:sp>
        <p:nvSpPr>
          <p:cNvPr id="6" name="Rectangle 5"/>
          <p:cNvSpPr>
            <a:spLocks noChangeArrowheads="1"/>
          </p:cNvSpPr>
          <p:nvPr/>
        </p:nvSpPr>
        <p:spPr bwMode="auto">
          <a:xfrm>
            <a:off x="182563" y="771525"/>
            <a:ext cx="2749550" cy="2159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10" name="Rectangle 6"/>
          <p:cNvSpPr>
            <a:spLocks noChangeArrowheads="1"/>
          </p:cNvSpPr>
          <p:nvPr/>
        </p:nvSpPr>
        <p:spPr bwMode="auto">
          <a:xfrm>
            <a:off x="3197226" y="771525"/>
            <a:ext cx="2749550" cy="2159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73" name="Rectangle 7"/>
          <p:cNvSpPr>
            <a:spLocks noChangeArrowheads="1"/>
          </p:cNvSpPr>
          <p:nvPr/>
        </p:nvSpPr>
        <p:spPr bwMode="auto">
          <a:xfrm>
            <a:off x="6211888" y="771525"/>
            <a:ext cx="2749550" cy="2159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355" name="Rectangle 30"/>
          <p:cNvSpPr>
            <a:spLocks noChangeArrowheads="1"/>
          </p:cNvSpPr>
          <p:nvPr/>
        </p:nvSpPr>
        <p:spPr bwMode="auto">
          <a:xfrm>
            <a:off x="209551" y="987425"/>
            <a:ext cx="557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Beg. Inv.</a:t>
            </a:r>
            <a:endParaRPr lang="en-US" altLang="en-US" dirty="0" smtClean="0">
              <a:solidFill>
                <a:prstClr val="black"/>
              </a:solidFill>
              <a:cs typeface="Arial" pitchFamily="34" charset="0"/>
            </a:endParaRPr>
          </a:p>
        </p:txBody>
      </p:sp>
      <p:sp>
        <p:nvSpPr>
          <p:cNvPr id="356" name="Rectangle 31"/>
          <p:cNvSpPr>
            <a:spLocks noChangeArrowheads="1"/>
          </p:cNvSpPr>
          <p:nvPr/>
        </p:nvSpPr>
        <p:spPr bwMode="auto">
          <a:xfrm>
            <a:off x="1141413" y="987425"/>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15,500</a:t>
            </a:r>
            <a:endParaRPr lang="en-US" altLang="en-US" dirty="0" smtClean="0">
              <a:solidFill>
                <a:prstClr val="black"/>
              </a:solidFill>
              <a:cs typeface="Arial" pitchFamily="34" charset="0"/>
            </a:endParaRPr>
          </a:p>
        </p:txBody>
      </p:sp>
      <p:sp>
        <p:nvSpPr>
          <p:cNvPr id="357" name="Rectangle 32"/>
          <p:cNvSpPr>
            <a:spLocks noChangeArrowheads="1"/>
          </p:cNvSpPr>
          <p:nvPr/>
        </p:nvSpPr>
        <p:spPr bwMode="auto">
          <a:xfrm>
            <a:off x="3224213" y="987425"/>
            <a:ext cx="557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Beg. Inv.</a:t>
            </a:r>
            <a:endParaRPr lang="en-US" altLang="en-US" dirty="0" smtClean="0">
              <a:solidFill>
                <a:prstClr val="black"/>
              </a:solidFill>
              <a:cs typeface="Arial" pitchFamily="34" charset="0"/>
            </a:endParaRPr>
          </a:p>
        </p:txBody>
      </p:sp>
      <p:sp>
        <p:nvSpPr>
          <p:cNvPr id="358" name="Rectangle 33"/>
          <p:cNvSpPr>
            <a:spLocks noChangeArrowheads="1"/>
          </p:cNvSpPr>
          <p:nvPr/>
        </p:nvSpPr>
        <p:spPr bwMode="auto">
          <a:xfrm>
            <a:off x="4156076" y="987425"/>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29,000</a:t>
            </a:r>
            <a:endParaRPr lang="en-US" altLang="en-US" dirty="0" smtClean="0">
              <a:solidFill>
                <a:prstClr val="black"/>
              </a:solidFill>
              <a:cs typeface="Arial" pitchFamily="34" charset="0"/>
            </a:endParaRPr>
          </a:p>
        </p:txBody>
      </p:sp>
      <p:sp>
        <p:nvSpPr>
          <p:cNvPr id="359" name="Rectangle 34"/>
          <p:cNvSpPr>
            <a:spLocks noChangeArrowheads="1"/>
          </p:cNvSpPr>
          <p:nvPr/>
        </p:nvSpPr>
        <p:spPr bwMode="auto">
          <a:xfrm>
            <a:off x="6238876" y="987425"/>
            <a:ext cx="557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Beg. Inv.</a:t>
            </a:r>
            <a:endParaRPr lang="en-US" altLang="en-US" dirty="0" smtClean="0">
              <a:solidFill>
                <a:prstClr val="black"/>
              </a:solidFill>
              <a:cs typeface="Arial" pitchFamily="34" charset="0"/>
            </a:endParaRPr>
          </a:p>
        </p:txBody>
      </p:sp>
      <p:sp>
        <p:nvSpPr>
          <p:cNvPr id="360" name="Rectangle 35"/>
          <p:cNvSpPr>
            <a:spLocks noChangeArrowheads="1"/>
          </p:cNvSpPr>
          <p:nvPr/>
        </p:nvSpPr>
        <p:spPr bwMode="auto">
          <a:xfrm>
            <a:off x="7170738" y="987425"/>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24,000</a:t>
            </a:r>
            <a:endParaRPr lang="en-US" altLang="en-US" dirty="0" smtClean="0">
              <a:solidFill>
                <a:prstClr val="black"/>
              </a:solidFill>
              <a:cs typeface="Arial" pitchFamily="34" charset="0"/>
            </a:endParaRPr>
          </a:p>
        </p:txBody>
      </p:sp>
      <p:sp>
        <p:nvSpPr>
          <p:cNvPr id="361" name="Rectangle 36"/>
          <p:cNvSpPr>
            <a:spLocks noChangeArrowheads="1"/>
          </p:cNvSpPr>
          <p:nvPr/>
        </p:nvSpPr>
        <p:spPr bwMode="auto">
          <a:xfrm>
            <a:off x="209551" y="1146175"/>
            <a:ext cx="6572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Purchases</a:t>
            </a:r>
            <a:endParaRPr lang="en-US" altLang="en-US" dirty="0" smtClean="0">
              <a:solidFill>
                <a:prstClr val="black"/>
              </a:solidFill>
              <a:cs typeface="Arial" pitchFamily="34" charset="0"/>
            </a:endParaRPr>
          </a:p>
        </p:txBody>
      </p:sp>
      <p:sp>
        <p:nvSpPr>
          <p:cNvPr id="363" name="Rectangle 37"/>
          <p:cNvSpPr>
            <a:spLocks noChangeArrowheads="1"/>
          </p:cNvSpPr>
          <p:nvPr/>
        </p:nvSpPr>
        <p:spPr bwMode="auto">
          <a:xfrm>
            <a:off x="1141413" y="1146175"/>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66,000</a:t>
            </a:r>
            <a:endParaRPr lang="en-US" altLang="en-US" dirty="0" smtClean="0">
              <a:solidFill>
                <a:prstClr val="black"/>
              </a:solidFill>
              <a:cs typeface="Arial" pitchFamily="34" charset="0"/>
            </a:endParaRPr>
          </a:p>
        </p:txBody>
      </p:sp>
      <p:sp>
        <p:nvSpPr>
          <p:cNvPr id="364" name="Rectangle 38"/>
          <p:cNvSpPr>
            <a:spLocks noChangeArrowheads="1"/>
          </p:cNvSpPr>
          <p:nvPr/>
        </p:nvSpPr>
        <p:spPr bwMode="auto">
          <a:xfrm>
            <a:off x="3224213" y="1146175"/>
            <a:ext cx="7302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Matls. Used</a:t>
            </a:r>
            <a:endParaRPr lang="en-US" altLang="en-US" dirty="0" smtClean="0">
              <a:solidFill>
                <a:prstClr val="black"/>
              </a:solidFill>
              <a:cs typeface="Arial" pitchFamily="34" charset="0"/>
            </a:endParaRPr>
          </a:p>
        </p:txBody>
      </p:sp>
      <p:sp>
        <p:nvSpPr>
          <p:cNvPr id="365" name="Rectangle 39"/>
          <p:cNvSpPr>
            <a:spLocks noChangeArrowheads="1"/>
          </p:cNvSpPr>
          <p:nvPr/>
        </p:nvSpPr>
        <p:spPr bwMode="auto">
          <a:xfrm>
            <a:off x="4156076" y="1146175"/>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70,900</a:t>
            </a:r>
            <a:endParaRPr lang="en-US" altLang="en-US" dirty="0" smtClean="0">
              <a:solidFill>
                <a:prstClr val="black"/>
              </a:solidFill>
              <a:cs typeface="Arial" pitchFamily="34" charset="0"/>
            </a:endParaRPr>
          </a:p>
        </p:txBody>
      </p:sp>
      <p:sp>
        <p:nvSpPr>
          <p:cNvPr id="366" name="Rectangle 40"/>
          <p:cNvSpPr>
            <a:spLocks noChangeArrowheads="1"/>
          </p:cNvSpPr>
          <p:nvPr/>
        </p:nvSpPr>
        <p:spPr bwMode="auto">
          <a:xfrm>
            <a:off x="6238876" y="1146175"/>
            <a:ext cx="6937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Cost of GM</a:t>
            </a:r>
            <a:endParaRPr lang="en-US" altLang="en-US" dirty="0" smtClean="0">
              <a:solidFill>
                <a:prstClr val="black"/>
              </a:solidFill>
              <a:cs typeface="Arial" pitchFamily="34" charset="0"/>
            </a:endParaRPr>
          </a:p>
        </p:txBody>
      </p:sp>
      <p:sp>
        <p:nvSpPr>
          <p:cNvPr id="367" name="Rectangle 41"/>
          <p:cNvSpPr>
            <a:spLocks noChangeArrowheads="1"/>
          </p:cNvSpPr>
          <p:nvPr/>
        </p:nvSpPr>
        <p:spPr bwMode="auto">
          <a:xfrm>
            <a:off x="7107238" y="1146175"/>
            <a:ext cx="520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173,900</a:t>
            </a:r>
            <a:endParaRPr lang="en-US" altLang="en-US" dirty="0" smtClean="0">
              <a:solidFill>
                <a:prstClr val="black"/>
              </a:solidFill>
              <a:cs typeface="Arial" pitchFamily="34" charset="0"/>
            </a:endParaRPr>
          </a:p>
        </p:txBody>
      </p:sp>
      <p:sp>
        <p:nvSpPr>
          <p:cNvPr id="368" name="Rectangle 42"/>
          <p:cNvSpPr>
            <a:spLocks noChangeArrowheads="1"/>
          </p:cNvSpPr>
          <p:nvPr/>
        </p:nvSpPr>
        <p:spPr bwMode="auto">
          <a:xfrm>
            <a:off x="3224213" y="1304925"/>
            <a:ext cx="69570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Direct Labor</a:t>
            </a:r>
            <a:endParaRPr lang="en-US" altLang="en-US" dirty="0" smtClean="0">
              <a:solidFill>
                <a:prstClr val="black"/>
              </a:solidFill>
              <a:cs typeface="Arial" pitchFamily="34" charset="0"/>
            </a:endParaRPr>
          </a:p>
        </p:txBody>
      </p:sp>
      <p:sp>
        <p:nvSpPr>
          <p:cNvPr id="369" name="Rectangle 43"/>
          <p:cNvSpPr>
            <a:spLocks noChangeArrowheads="1"/>
          </p:cNvSpPr>
          <p:nvPr/>
        </p:nvSpPr>
        <p:spPr bwMode="auto">
          <a:xfrm>
            <a:off x="4156076" y="1304925"/>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38,000</a:t>
            </a:r>
            <a:endParaRPr lang="en-US" altLang="en-US" dirty="0" smtClean="0">
              <a:solidFill>
                <a:prstClr val="black"/>
              </a:solidFill>
              <a:cs typeface="Arial" pitchFamily="34" charset="0"/>
            </a:endParaRPr>
          </a:p>
        </p:txBody>
      </p:sp>
      <p:sp>
        <p:nvSpPr>
          <p:cNvPr id="370" name="Rectangle 44"/>
          <p:cNvSpPr>
            <a:spLocks noChangeArrowheads="1"/>
          </p:cNvSpPr>
          <p:nvPr/>
        </p:nvSpPr>
        <p:spPr bwMode="auto">
          <a:xfrm>
            <a:off x="3224213" y="1463675"/>
            <a:ext cx="5667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Fact. OH</a:t>
            </a:r>
            <a:endParaRPr lang="en-US" altLang="en-US" dirty="0" smtClean="0">
              <a:solidFill>
                <a:prstClr val="black"/>
              </a:solidFill>
              <a:cs typeface="Arial" pitchFamily="34" charset="0"/>
            </a:endParaRPr>
          </a:p>
        </p:txBody>
      </p:sp>
      <p:sp>
        <p:nvSpPr>
          <p:cNvPr id="371" name="Rectangle 45"/>
          <p:cNvSpPr>
            <a:spLocks noChangeArrowheads="1"/>
          </p:cNvSpPr>
          <p:nvPr/>
        </p:nvSpPr>
        <p:spPr bwMode="auto">
          <a:xfrm>
            <a:off x="4156076" y="1463675"/>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80,000</a:t>
            </a:r>
            <a:endParaRPr lang="en-US" altLang="en-US" dirty="0" smtClean="0">
              <a:solidFill>
                <a:prstClr val="black"/>
              </a:solidFill>
              <a:cs typeface="Arial" pitchFamily="34" charset="0"/>
            </a:endParaRPr>
          </a:p>
        </p:txBody>
      </p:sp>
      <p:sp>
        <p:nvSpPr>
          <p:cNvPr id="372" name="Rectangle 46"/>
          <p:cNvSpPr>
            <a:spLocks noChangeArrowheads="1"/>
          </p:cNvSpPr>
          <p:nvPr/>
        </p:nvSpPr>
        <p:spPr bwMode="auto">
          <a:xfrm>
            <a:off x="209551" y="1622425"/>
            <a:ext cx="7762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Avail for Use</a:t>
            </a:r>
            <a:endParaRPr lang="en-US" altLang="en-US" dirty="0" smtClean="0">
              <a:solidFill>
                <a:prstClr val="black"/>
              </a:solidFill>
              <a:cs typeface="Arial" pitchFamily="34" charset="0"/>
            </a:endParaRPr>
          </a:p>
        </p:txBody>
      </p:sp>
      <p:sp>
        <p:nvSpPr>
          <p:cNvPr id="373" name="Rectangle 47"/>
          <p:cNvSpPr>
            <a:spLocks noChangeArrowheads="1"/>
          </p:cNvSpPr>
          <p:nvPr/>
        </p:nvSpPr>
        <p:spPr bwMode="auto">
          <a:xfrm>
            <a:off x="1141413" y="1622425"/>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81,500</a:t>
            </a:r>
            <a:endParaRPr lang="en-US" altLang="en-US" dirty="0" smtClean="0">
              <a:solidFill>
                <a:prstClr val="black"/>
              </a:solidFill>
              <a:cs typeface="Arial" pitchFamily="34" charset="0"/>
            </a:endParaRPr>
          </a:p>
        </p:txBody>
      </p:sp>
      <p:sp>
        <p:nvSpPr>
          <p:cNvPr id="374" name="Rectangle 48"/>
          <p:cNvSpPr>
            <a:spLocks noChangeArrowheads="1"/>
          </p:cNvSpPr>
          <p:nvPr/>
        </p:nvSpPr>
        <p:spPr bwMode="auto">
          <a:xfrm>
            <a:off x="3224213" y="1622425"/>
            <a:ext cx="7953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Avail for Mfg.</a:t>
            </a:r>
            <a:endParaRPr lang="en-US" altLang="en-US" dirty="0" smtClean="0">
              <a:solidFill>
                <a:prstClr val="black"/>
              </a:solidFill>
              <a:cs typeface="Arial" pitchFamily="34" charset="0"/>
            </a:endParaRPr>
          </a:p>
        </p:txBody>
      </p:sp>
      <p:sp>
        <p:nvSpPr>
          <p:cNvPr id="375" name="Rectangle 49"/>
          <p:cNvSpPr>
            <a:spLocks noChangeArrowheads="1"/>
          </p:cNvSpPr>
          <p:nvPr/>
        </p:nvSpPr>
        <p:spPr bwMode="auto">
          <a:xfrm>
            <a:off x="4092576" y="1622425"/>
            <a:ext cx="520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217,900</a:t>
            </a:r>
            <a:endParaRPr lang="en-US" altLang="en-US" dirty="0" smtClean="0">
              <a:solidFill>
                <a:prstClr val="black"/>
              </a:solidFill>
              <a:cs typeface="Arial" pitchFamily="34" charset="0"/>
            </a:endParaRPr>
          </a:p>
        </p:txBody>
      </p:sp>
      <p:sp>
        <p:nvSpPr>
          <p:cNvPr id="376" name="Rectangle 50"/>
          <p:cNvSpPr>
            <a:spLocks noChangeArrowheads="1"/>
          </p:cNvSpPr>
          <p:nvPr/>
        </p:nvSpPr>
        <p:spPr bwMode="auto">
          <a:xfrm>
            <a:off x="6238876" y="1622425"/>
            <a:ext cx="8032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Avail for Sale</a:t>
            </a:r>
            <a:endParaRPr lang="en-US" altLang="en-US" dirty="0" smtClean="0">
              <a:solidFill>
                <a:prstClr val="black"/>
              </a:solidFill>
              <a:cs typeface="Arial" pitchFamily="34" charset="0"/>
            </a:endParaRPr>
          </a:p>
        </p:txBody>
      </p:sp>
      <p:sp>
        <p:nvSpPr>
          <p:cNvPr id="377" name="Rectangle 51"/>
          <p:cNvSpPr>
            <a:spLocks noChangeArrowheads="1"/>
          </p:cNvSpPr>
          <p:nvPr/>
        </p:nvSpPr>
        <p:spPr bwMode="auto">
          <a:xfrm>
            <a:off x="7107238" y="1622425"/>
            <a:ext cx="520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197,900</a:t>
            </a:r>
            <a:endParaRPr lang="en-US" altLang="en-US" dirty="0" smtClean="0">
              <a:solidFill>
                <a:prstClr val="black"/>
              </a:solidFill>
              <a:cs typeface="Arial" pitchFamily="34" charset="0"/>
            </a:endParaRPr>
          </a:p>
        </p:txBody>
      </p:sp>
      <p:sp>
        <p:nvSpPr>
          <p:cNvPr id="378" name="Rectangle 52"/>
          <p:cNvSpPr>
            <a:spLocks noChangeArrowheads="1"/>
          </p:cNvSpPr>
          <p:nvPr/>
        </p:nvSpPr>
        <p:spPr bwMode="auto">
          <a:xfrm>
            <a:off x="1579563" y="1781175"/>
            <a:ext cx="7302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Matls. Used</a:t>
            </a:r>
            <a:endParaRPr lang="en-US" altLang="en-US" dirty="0" smtClean="0">
              <a:solidFill>
                <a:prstClr val="black"/>
              </a:solidFill>
              <a:cs typeface="Arial" pitchFamily="34" charset="0"/>
            </a:endParaRPr>
          </a:p>
        </p:txBody>
      </p:sp>
      <p:sp>
        <p:nvSpPr>
          <p:cNvPr id="379" name="Rectangle 53"/>
          <p:cNvSpPr>
            <a:spLocks noChangeArrowheads="1"/>
          </p:cNvSpPr>
          <p:nvPr/>
        </p:nvSpPr>
        <p:spPr bwMode="auto">
          <a:xfrm>
            <a:off x="2511426" y="1781175"/>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70,900</a:t>
            </a:r>
            <a:endParaRPr lang="en-US" altLang="en-US" dirty="0" smtClean="0">
              <a:solidFill>
                <a:prstClr val="black"/>
              </a:solidFill>
              <a:cs typeface="Arial" pitchFamily="34" charset="0"/>
            </a:endParaRPr>
          </a:p>
        </p:txBody>
      </p:sp>
      <p:sp>
        <p:nvSpPr>
          <p:cNvPr id="380" name="Rectangle 54"/>
          <p:cNvSpPr>
            <a:spLocks noChangeArrowheads="1"/>
          </p:cNvSpPr>
          <p:nvPr/>
        </p:nvSpPr>
        <p:spPr bwMode="auto">
          <a:xfrm>
            <a:off x="4594226" y="1781175"/>
            <a:ext cx="6937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Cost of GM</a:t>
            </a:r>
            <a:endParaRPr lang="en-US" altLang="en-US" dirty="0" smtClean="0">
              <a:solidFill>
                <a:prstClr val="black"/>
              </a:solidFill>
              <a:cs typeface="Arial" pitchFamily="34" charset="0"/>
            </a:endParaRPr>
          </a:p>
        </p:txBody>
      </p:sp>
      <p:sp>
        <p:nvSpPr>
          <p:cNvPr id="381" name="Rectangle 55"/>
          <p:cNvSpPr>
            <a:spLocks noChangeArrowheads="1"/>
          </p:cNvSpPr>
          <p:nvPr/>
        </p:nvSpPr>
        <p:spPr bwMode="auto">
          <a:xfrm>
            <a:off x="5462588" y="1781175"/>
            <a:ext cx="520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173,900</a:t>
            </a:r>
            <a:endParaRPr lang="en-US" altLang="en-US" dirty="0" smtClean="0">
              <a:solidFill>
                <a:prstClr val="black"/>
              </a:solidFill>
              <a:cs typeface="Arial" pitchFamily="34" charset="0"/>
            </a:endParaRPr>
          </a:p>
        </p:txBody>
      </p:sp>
      <p:sp>
        <p:nvSpPr>
          <p:cNvPr id="382" name="Rectangle 56"/>
          <p:cNvSpPr>
            <a:spLocks noChangeArrowheads="1"/>
          </p:cNvSpPr>
          <p:nvPr/>
        </p:nvSpPr>
        <p:spPr bwMode="auto">
          <a:xfrm>
            <a:off x="7608888" y="1781175"/>
            <a:ext cx="6762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Cost of GS</a:t>
            </a:r>
            <a:endParaRPr lang="en-US" altLang="en-US" dirty="0" smtClean="0">
              <a:solidFill>
                <a:prstClr val="black"/>
              </a:solidFill>
              <a:cs typeface="Arial" pitchFamily="34" charset="0"/>
            </a:endParaRPr>
          </a:p>
        </p:txBody>
      </p:sp>
      <p:sp>
        <p:nvSpPr>
          <p:cNvPr id="383" name="Rectangle 57"/>
          <p:cNvSpPr>
            <a:spLocks noChangeArrowheads="1"/>
          </p:cNvSpPr>
          <p:nvPr/>
        </p:nvSpPr>
        <p:spPr bwMode="auto">
          <a:xfrm>
            <a:off x="8477251" y="1781175"/>
            <a:ext cx="520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160,500</a:t>
            </a:r>
            <a:endParaRPr lang="en-US" altLang="en-US" dirty="0" smtClean="0">
              <a:solidFill>
                <a:prstClr val="black"/>
              </a:solidFill>
              <a:cs typeface="Arial" pitchFamily="34" charset="0"/>
            </a:endParaRPr>
          </a:p>
        </p:txBody>
      </p:sp>
      <p:sp>
        <p:nvSpPr>
          <p:cNvPr id="384" name="Rectangle 58"/>
          <p:cNvSpPr>
            <a:spLocks noChangeArrowheads="1"/>
          </p:cNvSpPr>
          <p:nvPr/>
        </p:nvSpPr>
        <p:spPr bwMode="auto">
          <a:xfrm>
            <a:off x="209551" y="1939925"/>
            <a:ext cx="557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End. Inv.</a:t>
            </a:r>
            <a:endParaRPr lang="en-US" altLang="en-US" dirty="0" smtClean="0">
              <a:solidFill>
                <a:prstClr val="black"/>
              </a:solidFill>
              <a:cs typeface="Arial" pitchFamily="34" charset="0"/>
            </a:endParaRPr>
          </a:p>
        </p:txBody>
      </p:sp>
      <p:sp>
        <p:nvSpPr>
          <p:cNvPr id="385" name="Rectangle 59"/>
          <p:cNvSpPr>
            <a:spLocks noChangeArrowheads="1"/>
          </p:cNvSpPr>
          <p:nvPr/>
        </p:nvSpPr>
        <p:spPr bwMode="auto">
          <a:xfrm>
            <a:off x="1141413" y="1939925"/>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10,600</a:t>
            </a:r>
            <a:endParaRPr lang="en-US" altLang="en-US" dirty="0" smtClean="0">
              <a:solidFill>
                <a:prstClr val="black"/>
              </a:solidFill>
              <a:cs typeface="Arial" pitchFamily="34" charset="0"/>
            </a:endParaRPr>
          </a:p>
        </p:txBody>
      </p:sp>
      <p:sp>
        <p:nvSpPr>
          <p:cNvPr id="386" name="Rectangle 60"/>
          <p:cNvSpPr>
            <a:spLocks noChangeArrowheads="1"/>
          </p:cNvSpPr>
          <p:nvPr/>
        </p:nvSpPr>
        <p:spPr bwMode="auto">
          <a:xfrm>
            <a:off x="3224213" y="1939925"/>
            <a:ext cx="557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End. Inv.</a:t>
            </a:r>
            <a:endParaRPr lang="en-US" altLang="en-US" dirty="0" smtClean="0">
              <a:solidFill>
                <a:prstClr val="black"/>
              </a:solidFill>
              <a:cs typeface="Arial" pitchFamily="34" charset="0"/>
            </a:endParaRPr>
          </a:p>
        </p:txBody>
      </p:sp>
      <p:sp>
        <p:nvSpPr>
          <p:cNvPr id="387" name="Rectangle 61"/>
          <p:cNvSpPr>
            <a:spLocks noChangeArrowheads="1"/>
          </p:cNvSpPr>
          <p:nvPr/>
        </p:nvSpPr>
        <p:spPr bwMode="auto">
          <a:xfrm>
            <a:off x="4156076" y="1939925"/>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44,000</a:t>
            </a:r>
            <a:endParaRPr lang="en-US" altLang="en-US" dirty="0" smtClean="0">
              <a:solidFill>
                <a:prstClr val="black"/>
              </a:solidFill>
              <a:cs typeface="Arial" pitchFamily="34" charset="0"/>
            </a:endParaRPr>
          </a:p>
        </p:txBody>
      </p:sp>
      <p:sp>
        <p:nvSpPr>
          <p:cNvPr id="388" name="Rectangle 62"/>
          <p:cNvSpPr>
            <a:spLocks noChangeArrowheads="1"/>
          </p:cNvSpPr>
          <p:nvPr/>
        </p:nvSpPr>
        <p:spPr bwMode="auto">
          <a:xfrm>
            <a:off x="6238876" y="1939925"/>
            <a:ext cx="557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End. Inv.</a:t>
            </a:r>
            <a:endParaRPr lang="en-US" altLang="en-US" dirty="0" smtClean="0">
              <a:solidFill>
                <a:prstClr val="black"/>
              </a:solidFill>
              <a:cs typeface="Arial" pitchFamily="34" charset="0"/>
            </a:endParaRPr>
          </a:p>
        </p:txBody>
      </p:sp>
      <p:sp>
        <p:nvSpPr>
          <p:cNvPr id="389" name="Rectangle 63"/>
          <p:cNvSpPr>
            <a:spLocks noChangeArrowheads="1"/>
          </p:cNvSpPr>
          <p:nvPr/>
        </p:nvSpPr>
        <p:spPr bwMode="auto">
          <a:xfrm>
            <a:off x="7170738" y="1939925"/>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Arial" pitchFamily="34" charset="0"/>
              </a:rPr>
              <a:t>37,400</a:t>
            </a:r>
            <a:endParaRPr lang="en-US" altLang="en-US" dirty="0" smtClean="0">
              <a:solidFill>
                <a:prstClr val="black"/>
              </a:solidFill>
              <a:cs typeface="Arial" pitchFamily="34" charset="0"/>
            </a:endParaRPr>
          </a:p>
        </p:txBody>
      </p:sp>
      <p:sp>
        <p:nvSpPr>
          <p:cNvPr id="390" name="Rectangle 64"/>
          <p:cNvSpPr>
            <a:spLocks noChangeArrowheads="1"/>
          </p:cNvSpPr>
          <p:nvPr/>
        </p:nvSpPr>
        <p:spPr bwMode="auto">
          <a:xfrm>
            <a:off x="6686551" y="790575"/>
            <a:ext cx="18732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smtClean="0">
                <a:solidFill>
                  <a:srgbClr val="000000"/>
                </a:solidFill>
                <a:cs typeface="Arial" pitchFamily="34" charset="0"/>
              </a:rPr>
              <a:t>Finished Goods Inventory</a:t>
            </a:r>
            <a:endParaRPr lang="en-US" altLang="en-US" dirty="0" smtClean="0">
              <a:solidFill>
                <a:prstClr val="black"/>
              </a:solidFill>
              <a:cs typeface="Arial" pitchFamily="34" charset="0"/>
            </a:endParaRPr>
          </a:p>
        </p:txBody>
      </p:sp>
      <p:sp>
        <p:nvSpPr>
          <p:cNvPr id="397" name="Rectangle 71"/>
          <p:cNvSpPr>
            <a:spLocks noChangeArrowheads="1"/>
          </p:cNvSpPr>
          <p:nvPr/>
        </p:nvSpPr>
        <p:spPr bwMode="auto">
          <a:xfrm>
            <a:off x="730251" y="790575"/>
            <a:ext cx="17446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smtClean="0">
                <a:solidFill>
                  <a:srgbClr val="000000"/>
                </a:solidFill>
                <a:cs typeface="Arial" pitchFamily="34" charset="0"/>
              </a:rPr>
              <a:t>Raw Materials Inventory</a:t>
            </a:r>
            <a:endParaRPr lang="en-US" altLang="en-US" dirty="0" smtClean="0">
              <a:solidFill>
                <a:prstClr val="black"/>
              </a:solidFill>
              <a:cs typeface="Arial" pitchFamily="34" charset="0"/>
            </a:endParaRPr>
          </a:p>
        </p:txBody>
      </p:sp>
      <p:sp>
        <p:nvSpPr>
          <p:cNvPr id="398" name="Rectangle 72"/>
          <p:cNvSpPr>
            <a:spLocks noChangeArrowheads="1"/>
          </p:cNvSpPr>
          <p:nvPr/>
        </p:nvSpPr>
        <p:spPr bwMode="auto">
          <a:xfrm>
            <a:off x="3654426" y="790575"/>
            <a:ext cx="19177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smtClean="0">
                <a:solidFill>
                  <a:srgbClr val="000000"/>
                </a:solidFill>
                <a:cs typeface="Arial" pitchFamily="34" charset="0"/>
              </a:rPr>
              <a:t>Work in Process Inventory</a:t>
            </a:r>
            <a:endParaRPr lang="en-US" altLang="en-US" dirty="0" smtClean="0">
              <a:solidFill>
                <a:prstClr val="black"/>
              </a:solidFill>
              <a:cs typeface="Arial" pitchFamily="34" charset="0"/>
            </a:endParaRPr>
          </a:p>
        </p:txBody>
      </p:sp>
      <p:sp>
        <p:nvSpPr>
          <p:cNvPr id="399" name="Rectangle 73"/>
          <p:cNvSpPr>
            <a:spLocks noChangeArrowheads="1"/>
          </p:cNvSpPr>
          <p:nvPr/>
        </p:nvSpPr>
        <p:spPr bwMode="auto">
          <a:xfrm>
            <a:off x="182563" y="762000"/>
            <a:ext cx="27495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00" name="Rectangle 74"/>
          <p:cNvSpPr>
            <a:spLocks noChangeArrowheads="1"/>
          </p:cNvSpPr>
          <p:nvPr/>
        </p:nvSpPr>
        <p:spPr bwMode="auto">
          <a:xfrm>
            <a:off x="3197226" y="762000"/>
            <a:ext cx="27495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01" name="Rectangle 75"/>
          <p:cNvSpPr>
            <a:spLocks noChangeArrowheads="1"/>
          </p:cNvSpPr>
          <p:nvPr/>
        </p:nvSpPr>
        <p:spPr bwMode="auto">
          <a:xfrm>
            <a:off x="182563" y="968375"/>
            <a:ext cx="27495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02" name="Rectangle 76"/>
          <p:cNvSpPr>
            <a:spLocks noChangeArrowheads="1"/>
          </p:cNvSpPr>
          <p:nvPr/>
        </p:nvSpPr>
        <p:spPr bwMode="auto">
          <a:xfrm>
            <a:off x="3197226" y="968375"/>
            <a:ext cx="27495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03" name="Line 77"/>
          <p:cNvSpPr>
            <a:spLocks noChangeShapeType="1"/>
          </p:cNvSpPr>
          <p:nvPr/>
        </p:nvSpPr>
        <p:spPr bwMode="auto">
          <a:xfrm>
            <a:off x="182563" y="1612900"/>
            <a:ext cx="2749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04" name="Rectangle 78"/>
          <p:cNvSpPr>
            <a:spLocks noChangeArrowheads="1"/>
          </p:cNvSpPr>
          <p:nvPr/>
        </p:nvSpPr>
        <p:spPr bwMode="auto">
          <a:xfrm>
            <a:off x="182563" y="1612900"/>
            <a:ext cx="27495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05" name="Line 79"/>
          <p:cNvSpPr>
            <a:spLocks noChangeShapeType="1"/>
          </p:cNvSpPr>
          <p:nvPr/>
        </p:nvSpPr>
        <p:spPr bwMode="auto">
          <a:xfrm>
            <a:off x="3197226" y="1612900"/>
            <a:ext cx="2749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06" name="Rectangle 80"/>
          <p:cNvSpPr>
            <a:spLocks noChangeArrowheads="1"/>
          </p:cNvSpPr>
          <p:nvPr/>
        </p:nvSpPr>
        <p:spPr bwMode="auto">
          <a:xfrm>
            <a:off x="3197226" y="1612900"/>
            <a:ext cx="27495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07" name="Line 81"/>
          <p:cNvSpPr>
            <a:spLocks noChangeShapeType="1"/>
          </p:cNvSpPr>
          <p:nvPr/>
        </p:nvSpPr>
        <p:spPr bwMode="auto">
          <a:xfrm>
            <a:off x="182563" y="1930400"/>
            <a:ext cx="2749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08" name="Rectangle 82"/>
          <p:cNvSpPr>
            <a:spLocks noChangeArrowheads="1"/>
          </p:cNvSpPr>
          <p:nvPr/>
        </p:nvSpPr>
        <p:spPr bwMode="auto">
          <a:xfrm>
            <a:off x="182563" y="1930400"/>
            <a:ext cx="27495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09" name="Line 83"/>
          <p:cNvSpPr>
            <a:spLocks noChangeShapeType="1"/>
          </p:cNvSpPr>
          <p:nvPr/>
        </p:nvSpPr>
        <p:spPr bwMode="auto">
          <a:xfrm>
            <a:off x="3197226" y="1930400"/>
            <a:ext cx="2749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10" name="Rectangle 84"/>
          <p:cNvSpPr>
            <a:spLocks noChangeArrowheads="1"/>
          </p:cNvSpPr>
          <p:nvPr/>
        </p:nvSpPr>
        <p:spPr bwMode="auto">
          <a:xfrm>
            <a:off x="3197226" y="1930400"/>
            <a:ext cx="27495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11" name="Line 85"/>
          <p:cNvSpPr>
            <a:spLocks noChangeShapeType="1"/>
          </p:cNvSpPr>
          <p:nvPr/>
        </p:nvSpPr>
        <p:spPr bwMode="auto">
          <a:xfrm>
            <a:off x="1552576" y="987425"/>
            <a:ext cx="0" cy="1111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12" name="Rectangle 86"/>
          <p:cNvSpPr>
            <a:spLocks noChangeArrowheads="1"/>
          </p:cNvSpPr>
          <p:nvPr/>
        </p:nvSpPr>
        <p:spPr bwMode="auto">
          <a:xfrm>
            <a:off x="1552576" y="987425"/>
            <a:ext cx="9525" cy="1111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13" name="Line 87"/>
          <p:cNvSpPr>
            <a:spLocks noChangeShapeType="1"/>
          </p:cNvSpPr>
          <p:nvPr/>
        </p:nvSpPr>
        <p:spPr bwMode="auto">
          <a:xfrm>
            <a:off x="4567238" y="987425"/>
            <a:ext cx="0" cy="1111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14" name="Rectangle 88"/>
          <p:cNvSpPr>
            <a:spLocks noChangeArrowheads="1"/>
          </p:cNvSpPr>
          <p:nvPr/>
        </p:nvSpPr>
        <p:spPr bwMode="auto">
          <a:xfrm>
            <a:off x="4567238" y="987425"/>
            <a:ext cx="9525" cy="1111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15" name="Line 89"/>
          <p:cNvSpPr>
            <a:spLocks noChangeShapeType="1"/>
          </p:cNvSpPr>
          <p:nvPr/>
        </p:nvSpPr>
        <p:spPr bwMode="auto">
          <a:xfrm>
            <a:off x="7581901" y="987425"/>
            <a:ext cx="0" cy="1111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16" name="Rectangle 90"/>
          <p:cNvSpPr>
            <a:spLocks noChangeArrowheads="1"/>
          </p:cNvSpPr>
          <p:nvPr/>
        </p:nvSpPr>
        <p:spPr bwMode="auto">
          <a:xfrm>
            <a:off x="7581901" y="987425"/>
            <a:ext cx="9525" cy="1111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17" name="Rectangle 91"/>
          <p:cNvSpPr>
            <a:spLocks noChangeArrowheads="1"/>
          </p:cNvSpPr>
          <p:nvPr/>
        </p:nvSpPr>
        <p:spPr bwMode="auto">
          <a:xfrm>
            <a:off x="6211888" y="762000"/>
            <a:ext cx="27495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18" name="Rectangle 92"/>
          <p:cNvSpPr>
            <a:spLocks noChangeArrowheads="1"/>
          </p:cNvSpPr>
          <p:nvPr/>
        </p:nvSpPr>
        <p:spPr bwMode="auto">
          <a:xfrm>
            <a:off x="6211888" y="968375"/>
            <a:ext cx="27495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19" name="Line 93"/>
          <p:cNvSpPr>
            <a:spLocks noChangeShapeType="1"/>
          </p:cNvSpPr>
          <p:nvPr/>
        </p:nvSpPr>
        <p:spPr bwMode="auto">
          <a:xfrm>
            <a:off x="6211888" y="1612900"/>
            <a:ext cx="2749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20" name="Rectangle 94"/>
          <p:cNvSpPr>
            <a:spLocks noChangeArrowheads="1"/>
          </p:cNvSpPr>
          <p:nvPr/>
        </p:nvSpPr>
        <p:spPr bwMode="auto">
          <a:xfrm>
            <a:off x="6211888" y="1612900"/>
            <a:ext cx="27495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21" name="Line 95"/>
          <p:cNvSpPr>
            <a:spLocks noChangeShapeType="1"/>
          </p:cNvSpPr>
          <p:nvPr/>
        </p:nvSpPr>
        <p:spPr bwMode="auto">
          <a:xfrm>
            <a:off x="6211888" y="1930400"/>
            <a:ext cx="2749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422" name="Rectangle 96"/>
          <p:cNvSpPr>
            <a:spLocks noChangeArrowheads="1"/>
          </p:cNvSpPr>
          <p:nvPr/>
        </p:nvSpPr>
        <p:spPr bwMode="auto">
          <a:xfrm>
            <a:off x="6211888" y="1930400"/>
            <a:ext cx="27495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Arial" pitchFamily="34" charset="0"/>
            </a:endParaRPr>
          </a:p>
        </p:txBody>
      </p:sp>
      <p:sp>
        <p:nvSpPr>
          <p:cNvPr id="7" name="Rectangle 5"/>
          <p:cNvSpPr>
            <a:spLocks noChangeArrowheads="1"/>
          </p:cNvSpPr>
          <p:nvPr/>
        </p:nvSpPr>
        <p:spPr bwMode="auto">
          <a:xfrm>
            <a:off x="2552701" y="2441575"/>
            <a:ext cx="1190625"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Balance Sheet</a:t>
            </a:r>
            <a:endParaRPr lang="en-US" altLang="en-US" dirty="0" smtClean="0">
              <a:solidFill>
                <a:prstClr val="black"/>
              </a:solidFill>
              <a:cs typeface="Arial" pitchFamily="34" charset="0"/>
            </a:endParaRPr>
          </a:p>
        </p:txBody>
      </p:sp>
      <p:sp>
        <p:nvSpPr>
          <p:cNvPr id="8" name="Rectangle 6"/>
          <p:cNvSpPr>
            <a:spLocks noChangeArrowheads="1"/>
          </p:cNvSpPr>
          <p:nvPr/>
        </p:nvSpPr>
        <p:spPr bwMode="auto">
          <a:xfrm>
            <a:off x="2552701" y="2659063"/>
            <a:ext cx="11715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Arial" pitchFamily="34" charset="0"/>
              </a:rPr>
              <a:t>Current assets:</a:t>
            </a:r>
            <a:endParaRPr lang="en-US" altLang="en-US" dirty="0" smtClean="0">
              <a:solidFill>
                <a:prstClr val="black"/>
              </a:solidFill>
              <a:cs typeface="Arial" pitchFamily="34" charset="0"/>
            </a:endParaRPr>
          </a:p>
        </p:txBody>
      </p:sp>
      <p:sp>
        <p:nvSpPr>
          <p:cNvPr id="9" name="Rectangle 7"/>
          <p:cNvSpPr>
            <a:spLocks noChangeArrowheads="1"/>
          </p:cNvSpPr>
          <p:nvPr/>
        </p:nvSpPr>
        <p:spPr bwMode="auto">
          <a:xfrm>
            <a:off x="2644776" y="2865438"/>
            <a:ext cx="18065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Arial" pitchFamily="34" charset="0"/>
              </a:rPr>
              <a:t>Raw Materials Inventory</a:t>
            </a:r>
            <a:endParaRPr lang="en-US" altLang="en-US" dirty="0" smtClean="0">
              <a:solidFill>
                <a:prstClr val="black"/>
              </a:solidFill>
              <a:cs typeface="Arial" pitchFamily="34" charset="0"/>
            </a:endParaRPr>
          </a:p>
        </p:txBody>
      </p:sp>
      <p:sp>
        <p:nvSpPr>
          <p:cNvPr id="11" name="Rectangle 8"/>
          <p:cNvSpPr>
            <a:spLocks noChangeArrowheads="1"/>
          </p:cNvSpPr>
          <p:nvPr/>
        </p:nvSpPr>
        <p:spPr bwMode="auto">
          <a:xfrm>
            <a:off x="5954713" y="286543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Arial" pitchFamily="34" charset="0"/>
              </a:rPr>
              <a:t>$10,600</a:t>
            </a:r>
            <a:endParaRPr lang="en-US" altLang="en-US" dirty="0" smtClean="0">
              <a:solidFill>
                <a:prstClr val="black"/>
              </a:solidFill>
              <a:cs typeface="Arial" pitchFamily="34" charset="0"/>
            </a:endParaRPr>
          </a:p>
        </p:txBody>
      </p:sp>
      <p:sp>
        <p:nvSpPr>
          <p:cNvPr id="12" name="Rectangle 9"/>
          <p:cNvSpPr>
            <a:spLocks noChangeArrowheads="1"/>
          </p:cNvSpPr>
          <p:nvPr/>
        </p:nvSpPr>
        <p:spPr bwMode="auto">
          <a:xfrm>
            <a:off x="2644776" y="3071813"/>
            <a:ext cx="1957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Arial" pitchFamily="34" charset="0"/>
              </a:rPr>
              <a:t>Work in Process Inventory</a:t>
            </a:r>
            <a:endParaRPr lang="en-US" altLang="en-US" dirty="0" smtClean="0">
              <a:solidFill>
                <a:prstClr val="black"/>
              </a:solidFill>
              <a:cs typeface="Arial" pitchFamily="34" charset="0"/>
            </a:endParaRPr>
          </a:p>
        </p:txBody>
      </p:sp>
      <p:sp>
        <p:nvSpPr>
          <p:cNvPr id="13" name="Rectangle 10"/>
          <p:cNvSpPr>
            <a:spLocks noChangeArrowheads="1"/>
          </p:cNvSpPr>
          <p:nvPr/>
        </p:nvSpPr>
        <p:spPr bwMode="auto">
          <a:xfrm>
            <a:off x="6045201" y="307181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Arial" pitchFamily="34" charset="0"/>
              </a:rPr>
              <a:t>44,000</a:t>
            </a:r>
            <a:endParaRPr lang="en-US" altLang="en-US" dirty="0" smtClean="0">
              <a:solidFill>
                <a:prstClr val="black"/>
              </a:solidFill>
              <a:cs typeface="Arial" pitchFamily="34" charset="0"/>
            </a:endParaRPr>
          </a:p>
        </p:txBody>
      </p:sp>
      <p:sp>
        <p:nvSpPr>
          <p:cNvPr id="14" name="Rectangle 11"/>
          <p:cNvSpPr>
            <a:spLocks noChangeArrowheads="1"/>
          </p:cNvSpPr>
          <p:nvPr/>
        </p:nvSpPr>
        <p:spPr bwMode="auto">
          <a:xfrm>
            <a:off x="2644776" y="3278188"/>
            <a:ext cx="19177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Arial" pitchFamily="34" charset="0"/>
              </a:rPr>
              <a:t>Finished Goods Inventory</a:t>
            </a:r>
            <a:endParaRPr lang="en-US" altLang="en-US" dirty="0" smtClean="0">
              <a:solidFill>
                <a:prstClr val="black"/>
              </a:solidFill>
              <a:cs typeface="Arial" pitchFamily="34" charset="0"/>
            </a:endParaRPr>
          </a:p>
        </p:txBody>
      </p:sp>
      <p:sp>
        <p:nvSpPr>
          <p:cNvPr id="15" name="Rectangle 12"/>
          <p:cNvSpPr>
            <a:spLocks noChangeArrowheads="1"/>
          </p:cNvSpPr>
          <p:nvPr/>
        </p:nvSpPr>
        <p:spPr bwMode="auto">
          <a:xfrm>
            <a:off x="6045201" y="327818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Arial" pitchFamily="34" charset="0"/>
              </a:rPr>
              <a:t>37,400</a:t>
            </a:r>
            <a:endParaRPr lang="en-US" altLang="en-US" dirty="0" smtClean="0">
              <a:solidFill>
                <a:prstClr val="black"/>
              </a:solidFill>
              <a:cs typeface="Arial" pitchFamily="34" charset="0"/>
            </a:endParaRPr>
          </a:p>
        </p:txBody>
      </p:sp>
      <p:sp>
        <p:nvSpPr>
          <p:cNvPr id="17" name="Rectangle 14"/>
          <p:cNvSpPr>
            <a:spLocks noChangeArrowheads="1"/>
          </p:cNvSpPr>
          <p:nvPr/>
        </p:nvSpPr>
        <p:spPr bwMode="auto">
          <a:xfrm>
            <a:off x="2552701" y="3898900"/>
            <a:ext cx="14732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Arial" pitchFamily="34" charset="0"/>
              </a:rPr>
              <a:t>Income Statement</a:t>
            </a:r>
            <a:endParaRPr lang="en-US" altLang="en-US" dirty="0" smtClean="0">
              <a:solidFill>
                <a:prstClr val="black"/>
              </a:solidFill>
              <a:cs typeface="Arial" pitchFamily="34" charset="0"/>
            </a:endParaRPr>
          </a:p>
        </p:txBody>
      </p:sp>
      <p:sp>
        <p:nvSpPr>
          <p:cNvPr id="18" name="Rectangle 15"/>
          <p:cNvSpPr>
            <a:spLocks noChangeArrowheads="1"/>
          </p:cNvSpPr>
          <p:nvPr/>
        </p:nvSpPr>
        <p:spPr bwMode="auto">
          <a:xfrm>
            <a:off x="2644776" y="4114800"/>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Arial" pitchFamily="34" charset="0"/>
              </a:rPr>
              <a:t>Sales</a:t>
            </a:r>
            <a:endParaRPr lang="en-US" altLang="en-US" dirty="0" smtClean="0">
              <a:solidFill>
                <a:prstClr val="black"/>
              </a:solidFill>
              <a:cs typeface="Arial" pitchFamily="34" charset="0"/>
            </a:endParaRPr>
          </a:p>
        </p:txBody>
      </p:sp>
      <p:sp>
        <p:nvSpPr>
          <p:cNvPr id="19" name="Rectangle 16"/>
          <p:cNvSpPr>
            <a:spLocks noChangeArrowheads="1"/>
          </p:cNvSpPr>
          <p:nvPr/>
        </p:nvSpPr>
        <p:spPr bwMode="auto">
          <a:xfrm>
            <a:off x="5884863" y="4114800"/>
            <a:ext cx="6969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Arial" pitchFamily="34" charset="0"/>
              </a:rPr>
              <a:t>$XXXXX</a:t>
            </a:r>
            <a:endParaRPr lang="en-US" altLang="en-US" dirty="0" smtClean="0">
              <a:solidFill>
                <a:prstClr val="black"/>
              </a:solidFill>
              <a:cs typeface="Arial" pitchFamily="34" charset="0"/>
            </a:endParaRPr>
          </a:p>
        </p:txBody>
      </p:sp>
      <p:sp>
        <p:nvSpPr>
          <p:cNvPr id="20" name="Rectangle 17"/>
          <p:cNvSpPr>
            <a:spLocks noChangeArrowheads="1"/>
          </p:cNvSpPr>
          <p:nvPr/>
        </p:nvSpPr>
        <p:spPr bwMode="auto">
          <a:xfrm>
            <a:off x="2644776" y="4321175"/>
            <a:ext cx="14732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Arial" pitchFamily="34" charset="0"/>
              </a:rPr>
              <a:t>Cost of Goods Sold</a:t>
            </a:r>
            <a:endParaRPr lang="en-US" altLang="en-US" dirty="0" smtClean="0">
              <a:solidFill>
                <a:prstClr val="black"/>
              </a:solidFill>
              <a:cs typeface="Arial" pitchFamily="34" charset="0"/>
            </a:endParaRPr>
          </a:p>
        </p:txBody>
      </p:sp>
      <p:sp>
        <p:nvSpPr>
          <p:cNvPr id="21" name="Rectangle 18"/>
          <p:cNvSpPr>
            <a:spLocks noChangeArrowheads="1"/>
          </p:cNvSpPr>
          <p:nvPr/>
        </p:nvSpPr>
        <p:spPr bwMode="auto">
          <a:xfrm>
            <a:off x="5903913" y="4321175"/>
            <a:ext cx="7667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Arial" pitchFamily="34" charset="0"/>
              </a:rPr>
              <a:t>(160,500)</a:t>
            </a:r>
            <a:endParaRPr lang="en-US" altLang="en-US" dirty="0" smtClean="0">
              <a:solidFill>
                <a:prstClr val="black"/>
              </a:solidFill>
              <a:cs typeface="Arial" pitchFamily="34" charset="0"/>
            </a:endParaRPr>
          </a:p>
        </p:txBody>
      </p:sp>
      <p:sp>
        <p:nvSpPr>
          <p:cNvPr id="80"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prstClr val="white"/>
                </a:solidFill>
                <a:latin typeface="Times New Roman" pitchFamily="18" charset="0"/>
                <a:cs typeface="Arial" pitchFamily="34" charset="0"/>
              </a:rPr>
              <a:t>P1/P </a:t>
            </a:r>
            <a:r>
              <a:rPr lang="en-US" sz="1400" dirty="0">
                <a:solidFill>
                  <a:prstClr val="white"/>
                </a:solidFill>
                <a:latin typeface="Times New Roman" pitchFamily="18" charset="0"/>
                <a:cs typeface="Arial" pitchFamily="34" charset="0"/>
              </a:rPr>
              <a:t>2</a:t>
            </a:r>
          </a:p>
        </p:txBody>
      </p:sp>
      <p:sp>
        <p:nvSpPr>
          <p:cNvPr id="81" name="Slide Number Placeholder 80"/>
          <p:cNvSpPr>
            <a:spLocks noGrp="1"/>
          </p:cNvSpPr>
          <p:nvPr>
            <p:ph type="sldNum" sz="quarter" idx="12"/>
          </p:nvPr>
        </p:nvSpPr>
        <p:spPr/>
        <p:txBody>
          <a:bodyPr/>
          <a:lstStyle/>
          <a:p>
            <a:fld id="{A2F34CF3-0044-4E21-BEB6-D1264E26E98D}" type="slidenum">
              <a:rPr lang="en-US" smtClean="0">
                <a:solidFill>
                  <a:prstClr val="black">
                    <a:tint val="75000"/>
                  </a:prstClr>
                </a:solidFill>
              </a:rPr>
              <a:pPr/>
              <a:t>44</a:t>
            </a:fld>
            <a:endParaRPr lang="en-US" dirty="0">
              <a:solidFill>
                <a:prstClr val="black">
                  <a:tint val="75000"/>
                </a:prstClr>
              </a:solidFill>
            </a:endParaRPr>
          </a:p>
        </p:txBody>
      </p:sp>
    </p:spTree>
    <p:extLst>
      <p:ext uri="{BB962C8B-B14F-4D97-AF65-F5344CB8AC3E}">
        <p14:creationId xmlns:p14="http://schemas.microsoft.com/office/powerpoint/2010/main" val="408635377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P spid="17" grpId="0"/>
      <p:bldP spid="18" grpId="0"/>
      <p:bldP spid="19"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685800" y="1828800"/>
            <a:ext cx="8001000" cy="4495800"/>
          </a:xfrm>
        </p:spPr>
        <p:txBody>
          <a:bodyPr>
            <a:normAutofit fontScale="90000"/>
          </a:bodyPr>
          <a:lstStyle/>
          <a:p>
            <a:r>
              <a:rPr lang="en-US" altLang="en-US" dirty="0" smtClean="0"/>
              <a:t/>
            </a:r>
            <a:br>
              <a:rPr lang="en-US" altLang="en-US" dirty="0" smtClean="0"/>
            </a:br>
            <a:r>
              <a:rPr lang="en-US" altLang="en-US" dirty="0" smtClean="0"/>
              <a:t/>
            </a:r>
            <a:br>
              <a:rPr lang="en-US" altLang="en-US" dirty="0" smtClean="0"/>
            </a:br>
            <a:r>
              <a:rPr lang="en-US" altLang="en-US" dirty="0" smtClean="0"/>
              <a:t>  	</a:t>
            </a:r>
            <a:r>
              <a:rPr lang="en-US" sz="6000" b="1" dirty="0" smtClean="0">
                <a:solidFill>
                  <a:schemeClr val="tx1"/>
                </a:solidFill>
              </a:rPr>
              <a:t>Trends in Managerial Accounting </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45</a:t>
            </a:fld>
            <a:endParaRPr lang="en-US" altLang="en-US" dirty="0" smtClean="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1066800" y="198120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Tree>
    <p:extLst>
      <p:ext uri="{BB962C8B-B14F-4D97-AF65-F5344CB8AC3E}">
        <p14:creationId xmlns:p14="http://schemas.microsoft.com/office/powerpoint/2010/main" val="305239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76200" y="533400"/>
            <a:ext cx="8915400" cy="533400"/>
          </a:xfrm>
        </p:spPr>
        <p:txBody>
          <a:bodyPr/>
          <a:lstStyle/>
          <a:p>
            <a:r>
              <a:rPr lang="en-US" altLang="en-US" sz="4400" b="1" dirty="0" smtClean="0">
                <a:solidFill>
                  <a:schemeClr val="tx1"/>
                </a:solidFill>
              </a:rPr>
              <a:t>Trends in Managerial Accounting</a:t>
            </a:r>
          </a:p>
        </p:txBody>
      </p:sp>
      <p:sp>
        <p:nvSpPr>
          <p:cNvPr id="18" name="Slide Number Placeholder 17"/>
          <p:cNvSpPr>
            <a:spLocks noGrp="1"/>
          </p:cNvSpPr>
          <p:nvPr>
            <p:ph type="sldNum" sz="quarter" idx="12"/>
          </p:nvPr>
        </p:nvSpPr>
        <p:spPr/>
        <p:txBody>
          <a:bodyPr/>
          <a:lstStyle/>
          <a:p>
            <a:pPr>
              <a:defRPr/>
            </a:pPr>
            <a:fld id="{2F856502-6931-4BB7-9E44-21AF6382F1C3}" type="slidenum">
              <a:rPr lang="en-US" smtClean="0">
                <a:solidFill>
                  <a:prstClr val="black">
                    <a:tint val="75000"/>
                  </a:prstClr>
                </a:solidFill>
              </a:rPr>
              <a:pPr>
                <a:defRPr/>
              </a:pPr>
              <a:t>46</a:t>
            </a:fld>
            <a:endParaRPr lang="en-US" dirty="0">
              <a:solidFill>
                <a:prstClr val="black">
                  <a:tint val="75000"/>
                </a:prstClr>
              </a:solidFill>
            </a:endParaRPr>
          </a:p>
        </p:txBody>
      </p:sp>
      <p:sp>
        <p:nvSpPr>
          <p:cNvPr id="4" name="Rounded Rectangle 3"/>
          <p:cNvSpPr/>
          <p:nvPr/>
        </p:nvSpPr>
        <p:spPr>
          <a:xfrm>
            <a:off x="1247775" y="1676400"/>
            <a:ext cx="29718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6868" name="TextBox 4"/>
          <p:cNvSpPr txBox="1">
            <a:spLocks noChangeArrowheads="1"/>
          </p:cNvSpPr>
          <p:nvPr/>
        </p:nvSpPr>
        <p:spPr bwMode="auto">
          <a:xfrm>
            <a:off x="1387475" y="1708150"/>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prstClr val="black"/>
                </a:solidFill>
                <a:latin typeface="Arial" pitchFamily="34" charset="0"/>
                <a:cs typeface="Arial" pitchFamily="34" charset="0"/>
              </a:rPr>
              <a:t>Customer Orientation</a:t>
            </a:r>
            <a:endParaRPr lang="en-US" altLang="en-US" sz="2400" dirty="0">
              <a:solidFill>
                <a:prstClr val="black"/>
              </a:solidFill>
              <a:latin typeface="Arial" pitchFamily="34" charset="0"/>
              <a:cs typeface="Arial" pitchFamily="34" charset="0"/>
            </a:endParaRPr>
          </a:p>
        </p:txBody>
      </p:sp>
      <p:sp>
        <p:nvSpPr>
          <p:cNvPr id="6" name="Rounded Rectangle 5"/>
          <p:cNvSpPr/>
          <p:nvPr/>
        </p:nvSpPr>
        <p:spPr>
          <a:xfrm>
            <a:off x="609600" y="3321050"/>
            <a:ext cx="2971800" cy="9144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6870" name="TextBox 6"/>
          <p:cNvSpPr txBox="1">
            <a:spLocks noChangeArrowheads="1"/>
          </p:cNvSpPr>
          <p:nvPr/>
        </p:nvSpPr>
        <p:spPr bwMode="auto">
          <a:xfrm>
            <a:off x="762000" y="3576638"/>
            <a:ext cx="266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prstClr val="black"/>
                </a:solidFill>
                <a:latin typeface="Arial" pitchFamily="34" charset="0"/>
                <a:cs typeface="Arial" pitchFamily="34" charset="0"/>
              </a:rPr>
              <a:t>E-Commerce</a:t>
            </a:r>
            <a:endParaRPr lang="en-US" altLang="en-US" sz="2400" dirty="0">
              <a:solidFill>
                <a:prstClr val="black"/>
              </a:solidFill>
              <a:latin typeface="Arial" pitchFamily="34" charset="0"/>
              <a:cs typeface="Arial" pitchFamily="34" charset="0"/>
            </a:endParaRPr>
          </a:p>
        </p:txBody>
      </p:sp>
      <p:sp>
        <p:nvSpPr>
          <p:cNvPr id="8" name="Rounded Rectangle 7"/>
          <p:cNvSpPr/>
          <p:nvPr/>
        </p:nvSpPr>
        <p:spPr>
          <a:xfrm>
            <a:off x="4905375" y="1676400"/>
            <a:ext cx="2971800" cy="914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6872" name="TextBox 8"/>
          <p:cNvSpPr txBox="1">
            <a:spLocks noChangeArrowheads="1"/>
          </p:cNvSpPr>
          <p:nvPr/>
        </p:nvSpPr>
        <p:spPr bwMode="auto">
          <a:xfrm>
            <a:off x="5057775" y="1708150"/>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prstClr val="black"/>
                </a:solidFill>
                <a:latin typeface="Arial" pitchFamily="34" charset="0"/>
                <a:cs typeface="Arial" pitchFamily="34" charset="0"/>
              </a:rPr>
              <a:t>Global </a:t>
            </a:r>
          </a:p>
          <a:p>
            <a:pPr algn="ctr" eaLnBrk="1" hangingPunct="1">
              <a:spcBef>
                <a:spcPct val="0"/>
              </a:spcBef>
              <a:buFontTx/>
              <a:buNone/>
            </a:pPr>
            <a:r>
              <a:rPr lang="en-US" altLang="en-US" sz="2400" b="1" dirty="0">
                <a:solidFill>
                  <a:prstClr val="black"/>
                </a:solidFill>
                <a:latin typeface="Arial" pitchFamily="34" charset="0"/>
                <a:cs typeface="Arial" pitchFamily="34" charset="0"/>
              </a:rPr>
              <a:t>Economy</a:t>
            </a:r>
            <a:endParaRPr lang="en-US" altLang="en-US" sz="2400" dirty="0">
              <a:solidFill>
                <a:prstClr val="black"/>
              </a:solidFill>
              <a:latin typeface="Arial" pitchFamily="34" charset="0"/>
              <a:cs typeface="Arial" pitchFamily="34" charset="0"/>
            </a:endParaRPr>
          </a:p>
        </p:txBody>
      </p:sp>
      <p:sp>
        <p:nvSpPr>
          <p:cNvPr id="10" name="Rounded Rectangle 9"/>
          <p:cNvSpPr/>
          <p:nvPr/>
        </p:nvSpPr>
        <p:spPr>
          <a:xfrm>
            <a:off x="5562600" y="3336925"/>
            <a:ext cx="2971800" cy="9144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6874" name="TextBox 10"/>
          <p:cNvSpPr txBox="1">
            <a:spLocks noChangeArrowheads="1"/>
          </p:cNvSpPr>
          <p:nvPr/>
        </p:nvSpPr>
        <p:spPr bwMode="auto">
          <a:xfrm>
            <a:off x="5715000" y="3368675"/>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prstClr val="black"/>
                </a:solidFill>
                <a:latin typeface="Arial" pitchFamily="34" charset="0"/>
                <a:cs typeface="Arial" pitchFamily="34" charset="0"/>
              </a:rPr>
              <a:t>Service Economy</a:t>
            </a:r>
            <a:endParaRPr lang="en-US" altLang="en-US" sz="2400" dirty="0">
              <a:solidFill>
                <a:prstClr val="black"/>
              </a:solidFill>
              <a:latin typeface="Arial" pitchFamily="34" charset="0"/>
              <a:cs typeface="Arial" pitchFamily="34" charset="0"/>
            </a:endParaRPr>
          </a:p>
        </p:txBody>
      </p:sp>
      <p:sp>
        <p:nvSpPr>
          <p:cNvPr id="12" name="Rounded Rectangle 11"/>
          <p:cNvSpPr/>
          <p:nvPr/>
        </p:nvSpPr>
        <p:spPr>
          <a:xfrm>
            <a:off x="1250950" y="4953000"/>
            <a:ext cx="2971800" cy="9144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6876" name="TextBox 12"/>
          <p:cNvSpPr txBox="1">
            <a:spLocks noChangeArrowheads="1"/>
          </p:cNvSpPr>
          <p:nvPr/>
        </p:nvSpPr>
        <p:spPr bwMode="auto">
          <a:xfrm>
            <a:off x="1403350" y="5132388"/>
            <a:ext cx="266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prstClr val="black"/>
                </a:solidFill>
                <a:latin typeface="Arial" pitchFamily="34" charset="0"/>
                <a:cs typeface="Arial" pitchFamily="34" charset="0"/>
              </a:rPr>
              <a:t>Lean Practices</a:t>
            </a:r>
            <a:endParaRPr lang="en-US" altLang="en-US" sz="2400" dirty="0">
              <a:solidFill>
                <a:prstClr val="black"/>
              </a:solidFill>
              <a:latin typeface="Arial" pitchFamily="34" charset="0"/>
              <a:cs typeface="Arial" pitchFamily="34" charset="0"/>
            </a:endParaRPr>
          </a:p>
        </p:txBody>
      </p:sp>
      <p:sp>
        <p:nvSpPr>
          <p:cNvPr id="14" name="Rounded Rectangle 13"/>
          <p:cNvSpPr/>
          <p:nvPr/>
        </p:nvSpPr>
        <p:spPr>
          <a:xfrm>
            <a:off x="4905375" y="4953000"/>
            <a:ext cx="2971800" cy="9144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6878" name="TextBox 14"/>
          <p:cNvSpPr txBox="1">
            <a:spLocks noChangeArrowheads="1"/>
          </p:cNvSpPr>
          <p:nvPr/>
        </p:nvSpPr>
        <p:spPr bwMode="auto">
          <a:xfrm>
            <a:off x="5060950" y="5176838"/>
            <a:ext cx="266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prstClr val="black"/>
                </a:solidFill>
                <a:latin typeface="Arial" pitchFamily="34" charset="0"/>
                <a:cs typeface="Arial" pitchFamily="34" charset="0"/>
              </a:rPr>
              <a:t>Value Chain</a:t>
            </a:r>
            <a:endParaRPr lang="en-US" altLang="en-US" sz="2400" dirty="0">
              <a:solidFill>
                <a:prstClr val="black"/>
              </a:solidFill>
              <a:latin typeface="Arial" pitchFamily="34" charset="0"/>
              <a:cs typeface="Arial" pitchFamily="34" charset="0"/>
            </a:endParaRPr>
          </a:p>
        </p:txBody>
      </p:sp>
      <p:sp>
        <p:nvSpPr>
          <p:cNvPr id="16"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cs typeface="Arial" pitchFamily="34" charset="0"/>
              </a:rPr>
              <a:t>C 6</a:t>
            </a:r>
          </a:p>
        </p:txBody>
      </p:sp>
    </p:spTree>
    <p:extLst>
      <p:ext uri="{BB962C8B-B14F-4D97-AF65-F5344CB8AC3E}">
        <p14:creationId xmlns:p14="http://schemas.microsoft.com/office/powerpoint/2010/main" val="4068761753"/>
      </p:ext>
    </p:extLst>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609600"/>
            <a:ext cx="8229600" cy="685800"/>
          </a:xfrm>
        </p:spPr>
        <p:txBody>
          <a:bodyPr/>
          <a:lstStyle/>
          <a:p>
            <a:r>
              <a:rPr lang="en-US" altLang="en-US" sz="4400" b="1" dirty="0" smtClean="0">
                <a:solidFill>
                  <a:schemeClr val="tx1"/>
                </a:solidFill>
              </a:rPr>
              <a:t>Customer Orientation</a:t>
            </a:r>
          </a:p>
        </p:txBody>
      </p:sp>
      <p:sp>
        <p:nvSpPr>
          <p:cNvPr id="6" name="Slide Number Placeholder 5"/>
          <p:cNvSpPr>
            <a:spLocks noGrp="1"/>
          </p:cNvSpPr>
          <p:nvPr>
            <p:ph type="sldNum" sz="quarter" idx="12"/>
          </p:nvPr>
        </p:nvSpPr>
        <p:spPr/>
        <p:txBody>
          <a:bodyPr/>
          <a:lstStyle/>
          <a:p>
            <a:pPr>
              <a:defRPr/>
            </a:pPr>
            <a:fld id="{2F856502-6931-4BB7-9E44-21AF6382F1C3}" type="slidenum">
              <a:rPr lang="en-US" smtClean="0">
                <a:solidFill>
                  <a:prstClr val="black">
                    <a:tint val="75000"/>
                  </a:prstClr>
                </a:solidFill>
              </a:rPr>
              <a:pPr>
                <a:defRPr/>
              </a:pPr>
              <a:t>47</a:t>
            </a:fld>
            <a:endParaRPr lang="en-US" dirty="0">
              <a:solidFill>
                <a:prstClr val="black">
                  <a:tint val="75000"/>
                </a:prstClr>
              </a:solidFill>
            </a:endParaRPr>
          </a:p>
        </p:txBody>
      </p:sp>
      <p:sp>
        <p:nvSpPr>
          <p:cNvPr id="10243"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cs typeface="Arial" pitchFamily="34" charset="0"/>
              </a:rPr>
              <a:t>C 6</a:t>
            </a:r>
          </a:p>
        </p:txBody>
      </p:sp>
      <p:pic>
        <p:nvPicPr>
          <p:cNvPr id="3789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3275" y="1676400"/>
            <a:ext cx="4981575" cy="497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2546077"/>
      </p:ext>
    </p:extLst>
  </p:cSld>
  <p:clrMapOvr>
    <a:masterClrMapping/>
  </p:clrMapOvr>
  <p:transition spd="med">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228600" y="1828800"/>
            <a:ext cx="3667125" cy="1196975"/>
          </a:xfrm>
          <a:prstGeom prst="rect">
            <a:avLst/>
          </a:prstGeom>
          <a:noFill/>
          <a:ln w="12700">
            <a:noFill/>
            <a:miter lim="800000"/>
            <a:headEnd/>
            <a:tailEnd/>
          </a:ln>
        </p:spPr>
        <p:txBody>
          <a:bodyPr wrap="none" lIns="90488" tIns="44450" rIns="90488" bIns="44450">
            <a:spAutoFit/>
          </a:bodyPr>
          <a:lstStyle/>
          <a:p>
            <a:pPr algn="ctr">
              <a:defRPr/>
            </a:pPr>
            <a:r>
              <a:rPr lang="en-US" sz="2400" b="1" dirty="0">
                <a:solidFill>
                  <a:srgbClr val="C0504D">
                    <a:lumMod val="75000"/>
                  </a:srgbClr>
                </a:solidFill>
                <a:latin typeface="Arial" pitchFamily="34" charset="0"/>
                <a:cs typeface="Arial" pitchFamily="34" charset="0"/>
              </a:rPr>
              <a:t>Quality </a:t>
            </a:r>
            <a:r>
              <a:rPr lang="en-US" sz="2400" b="1" dirty="0">
                <a:solidFill>
                  <a:srgbClr val="FF0000"/>
                </a:solidFill>
                <a:latin typeface="Arial" pitchFamily="34" charset="0"/>
                <a:cs typeface="Arial" pitchFamily="34" charset="0"/>
              </a:rPr>
              <a:t>improvement</a:t>
            </a:r>
          </a:p>
          <a:p>
            <a:pPr algn="ctr">
              <a:defRPr/>
            </a:pPr>
            <a:r>
              <a:rPr lang="en-US" sz="2400" b="1" dirty="0">
                <a:solidFill>
                  <a:srgbClr val="C0504D">
                    <a:lumMod val="75000"/>
                  </a:srgbClr>
                </a:solidFill>
                <a:latin typeface="Arial" pitchFamily="34" charset="0"/>
                <a:cs typeface="Arial" pitchFamily="34" charset="0"/>
              </a:rPr>
              <a:t>applied to all aspects of</a:t>
            </a:r>
          </a:p>
          <a:p>
            <a:pPr algn="ctr">
              <a:defRPr/>
            </a:pPr>
            <a:r>
              <a:rPr lang="en-US" sz="2400" b="1" dirty="0">
                <a:solidFill>
                  <a:srgbClr val="C0504D">
                    <a:lumMod val="75000"/>
                  </a:srgbClr>
                </a:solidFill>
                <a:latin typeface="Arial" pitchFamily="34" charset="0"/>
                <a:cs typeface="Arial" pitchFamily="34" charset="0"/>
              </a:rPr>
              <a:t>business activities.</a:t>
            </a:r>
          </a:p>
        </p:txBody>
      </p:sp>
      <p:sp>
        <p:nvSpPr>
          <p:cNvPr id="11267" name="Rectangle 8"/>
          <p:cNvSpPr>
            <a:spLocks noChangeArrowheads="1"/>
          </p:cNvSpPr>
          <p:nvPr/>
        </p:nvSpPr>
        <p:spPr bwMode="auto">
          <a:xfrm>
            <a:off x="5573713" y="1966913"/>
            <a:ext cx="2816225" cy="828675"/>
          </a:xfrm>
          <a:prstGeom prst="rect">
            <a:avLst/>
          </a:prstGeom>
          <a:noFill/>
          <a:ln w="12700">
            <a:noFill/>
            <a:miter lim="800000"/>
            <a:headEnd/>
            <a:tailEnd/>
          </a:ln>
        </p:spPr>
        <p:txBody>
          <a:bodyPr wrap="none" lIns="90488" tIns="44450" rIns="90488" bIns="44450">
            <a:spAutoFit/>
          </a:bodyPr>
          <a:lstStyle/>
          <a:p>
            <a:pPr algn="ctr">
              <a:defRPr/>
            </a:pPr>
            <a:r>
              <a:rPr lang="en-US" sz="2400" b="1" dirty="0">
                <a:solidFill>
                  <a:srgbClr val="C0504D">
                    <a:lumMod val="75000"/>
                  </a:srgbClr>
                </a:solidFill>
                <a:latin typeface="Arial" pitchFamily="34" charset="0"/>
                <a:cs typeface="Arial" pitchFamily="34" charset="0"/>
              </a:rPr>
              <a:t>Seek and uncover</a:t>
            </a:r>
          </a:p>
          <a:p>
            <a:pPr algn="ctr">
              <a:defRPr/>
            </a:pPr>
            <a:r>
              <a:rPr lang="en-US" sz="2400" b="1" dirty="0">
                <a:solidFill>
                  <a:srgbClr val="FF0000"/>
                </a:solidFill>
                <a:latin typeface="Arial" pitchFamily="34" charset="0"/>
                <a:cs typeface="Arial" pitchFamily="34" charset="0"/>
              </a:rPr>
              <a:t> waste</a:t>
            </a:r>
            <a:r>
              <a:rPr lang="en-US" sz="2400" b="1" dirty="0">
                <a:solidFill>
                  <a:srgbClr val="C0504D">
                    <a:lumMod val="75000"/>
                  </a:srgbClr>
                </a:solidFill>
                <a:latin typeface="Arial" pitchFamily="34" charset="0"/>
                <a:cs typeface="Arial" pitchFamily="34" charset="0"/>
              </a:rPr>
              <a:t>.</a:t>
            </a:r>
          </a:p>
        </p:txBody>
      </p:sp>
      <p:sp>
        <p:nvSpPr>
          <p:cNvPr id="11268" name="Rectangle 9"/>
          <p:cNvSpPr>
            <a:spLocks noChangeArrowheads="1"/>
          </p:cNvSpPr>
          <p:nvPr/>
        </p:nvSpPr>
        <p:spPr bwMode="auto">
          <a:xfrm>
            <a:off x="122238" y="5029200"/>
            <a:ext cx="3636962" cy="1197764"/>
          </a:xfrm>
          <a:prstGeom prst="rect">
            <a:avLst/>
          </a:prstGeom>
          <a:noFill/>
          <a:ln w="12700">
            <a:noFill/>
            <a:miter lim="800000"/>
            <a:headEnd/>
            <a:tailEnd/>
          </a:ln>
        </p:spPr>
        <p:txBody>
          <a:bodyPr wrap="square" lIns="90488" tIns="44450" rIns="90488" bIns="44450">
            <a:spAutoFit/>
          </a:bodyPr>
          <a:lstStyle/>
          <a:p>
            <a:pPr algn="ctr">
              <a:defRPr/>
            </a:pPr>
            <a:r>
              <a:rPr lang="en-US" sz="2400" b="1" dirty="0">
                <a:solidFill>
                  <a:srgbClr val="C0504D">
                    <a:lumMod val="75000"/>
                  </a:srgbClr>
                </a:solidFill>
                <a:latin typeface="Arial" pitchFamily="34" charset="0"/>
                <a:cs typeface="Arial" pitchFamily="34" charset="0"/>
              </a:rPr>
              <a:t>Employees encouraged</a:t>
            </a:r>
            <a:br>
              <a:rPr lang="en-US" sz="2400" b="1" dirty="0">
                <a:solidFill>
                  <a:srgbClr val="C0504D">
                    <a:lumMod val="75000"/>
                  </a:srgbClr>
                </a:solidFill>
                <a:latin typeface="Arial" pitchFamily="34" charset="0"/>
                <a:cs typeface="Arial" pitchFamily="34" charset="0"/>
              </a:rPr>
            </a:br>
            <a:r>
              <a:rPr lang="en-US" sz="2400" b="1" dirty="0">
                <a:solidFill>
                  <a:srgbClr val="C0504D">
                    <a:lumMod val="75000"/>
                  </a:srgbClr>
                </a:solidFill>
                <a:latin typeface="Arial" pitchFamily="34" charset="0"/>
                <a:cs typeface="Arial" pitchFamily="34" charset="0"/>
              </a:rPr>
              <a:t>to try </a:t>
            </a:r>
            <a:r>
              <a:rPr lang="en-US" sz="2400" b="1" dirty="0">
                <a:solidFill>
                  <a:srgbClr val="FF0000"/>
                </a:solidFill>
                <a:latin typeface="Arial" pitchFamily="34" charset="0"/>
                <a:cs typeface="Arial" pitchFamily="34" charset="0"/>
              </a:rPr>
              <a:t>new methods</a:t>
            </a:r>
            <a:r>
              <a:rPr lang="en-US" sz="2400" b="1" dirty="0">
                <a:solidFill>
                  <a:srgbClr val="C0504D">
                    <a:lumMod val="75000"/>
                  </a:srgbClr>
                </a:solidFill>
                <a:latin typeface="Arial" pitchFamily="34" charset="0"/>
                <a:cs typeface="Arial" pitchFamily="34" charset="0"/>
              </a:rPr>
              <a:t/>
            </a:r>
            <a:br>
              <a:rPr lang="en-US" sz="2400" b="1" dirty="0">
                <a:solidFill>
                  <a:srgbClr val="C0504D">
                    <a:lumMod val="75000"/>
                  </a:srgbClr>
                </a:solidFill>
                <a:latin typeface="Arial" pitchFamily="34" charset="0"/>
                <a:cs typeface="Arial" pitchFamily="34" charset="0"/>
              </a:rPr>
            </a:br>
            <a:r>
              <a:rPr lang="en-US" sz="2400" b="1" dirty="0">
                <a:solidFill>
                  <a:srgbClr val="C0504D">
                    <a:lumMod val="75000"/>
                  </a:srgbClr>
                </a:solidFill>
                <a:latin typeface="Arial" pitchFamily="34" charset="0"/>
                <a:cs typeface="Arial" pitchFamily="34" charset="0"/>
              </a:rPr>
              <a:t>to improve quality.</a:t>
            </a:r>
          </a:p>
        </p:txBody>
      </p:sp>
      <p:sp>
        <p:nvSpPr>
          <p:cNvPr id="11269" name="Rectangle 10"/>
          <p:cNvSpPr>
            <a:spLocks noChangeArrowheads="1"/>
          </p:cNvSpPr>
          <p:nvPr/>
        </p:nvSpPr>
        <p:spPr bwMode="auto">
          <a:xfrm>
            <a:off x="5291138" y="5029200"/>
            <a:ext cx="3665537" cy="1197764"/>
          </a:xfrm>
          <a:prstGeom prst="rect">
            <a:avLst/>
          </a:prstGeom>
          <a:noFill/>
          <a:ln w="12700">
            <a:noFill/>
            <a:miter lim="800000"/>
            <a:headEnd/>
            <a:tailEnd/>
          </a:ln>
        </p:spPr>
        <p:txBody>
          <a:bodyPr wrap="square" lIns="90488" tIns="44450" rIns="90488" bIns="44450">
            <a:spAutoFit/>
          </a:bodyPr>
          <a:lstStyle/>
          <a:p>
            <a:pPr algn="ctr">
              <a:defRPr/>
            </a:pPr>
            <a:r>
              <a:rPr lang="en-US" sz="2400" b="1" dirty="0">
                <a:solidFill>
                  <a:srgbClr val="C0504D">
                    <a:lumMod val="75000"/>
                  </a:srgbClr>
                </a:solidFill>
                <a:latin typeface="Arial" pitchFamily="34" charset="0"/>
                <a:cs typeface="Arial" pitchFamily="34" charset="0"/>
              </a:rPr>
              <a:t>Company emphasizes</a:t>
            </a:r>
            <a:br>
              <a:rPr lang="en-US" sz="2400" b="1" dirty="0">
                <a:solidFill>
                  <a:srgbClr val="C0504D">
                    <a:lumMod val="75000"/>
                  </a:srgbClr>
                </a:solidFill>
                <a:latin typeface="Arial" pitchFamily="34" charset="0"/>
                <a:cs typeface="Arial" pitchFamily="34" charset="0"/>
              </a:rPr>
            </a:br>
            <a:r>
              <a:rPr lang="en-US" sz="2400" b="1" dirty="0">
                <a:solidFill>
                  <a:srgbClr val="C0504D">
                    <a:lumMod val="75000"/>
                  </a:srgbClr>
                </a:solidFill>
                <a:latin typeface="Arial" pitchFamily="34" charset="0"/>
                <a:cs typeface="Arial" pitchFamily="34" charset="0"/>
              </a:rPr>
              <a:t>value of quality through</a:t>
            </a:r>
            <a:br>
              <a:rPr lang="en-US" sz="2400" b="1" dirty="0">
                <a:solidFill>
                  <a:srgbClr val="C0504D">
                    <a:lumMod val="75000"/>
                  </a:srgbClr>
                </a:solidFill>
                <a:latin typeface="Arial" pitchFamily="34" charset="0"/>
                <a:cs typeface="Arial" pitchFamily="34" charset="0"/>
              </a:rPr>
            </a:br>
            <a:r>
              <a:rPr lang="en-US" sz="2400" b="1" dirty="0">
                <a:solidFill>
                  <a:srgbClr val="FF0000"/>
                </a:solidFill>
                <a:latin typeface="Arial" pitchFamily="34" charset="0"/>
                <a:cs typeface="Arial" pitchFamily="34" charset="0"/>
              </a:rPr>
              <a:t>quality awards</a:t>
            </a:r>
            <a:r>
              <a:rPr lang="en-US" sz="2400" b="1" dirty="0">
                <a:solidFill>
                  <a:srgbClr val="C0504D">
                    <a:lumMod val="75000"/>
                  </a:srgbClr>
                </a:solidFill>
                <a:latin typeface="Arial" pitchFamily="34" charset="0"/>
                <a:cs typeface="Arial" pitchFamily="34" charset="0"/>
              </a:rPr>
              <a:t>.</a:t>
            </a:r>
          </a:p>
        </p:txBody>
      </p:sp>
      <p:sp>
        <p:nvSpPr>
          <p:cNvPr id="38918" name="Rectangle 11"/>
          <p:cNvSpPr>
            <a:spLocks noGrp="1" noChangeArrowheads="1"/>
          </p:cNvSpPr>
          <p:nvPr>
            <p:ph type="title"/>
          </p:nvPr>
        </p:nvSpPr>
        <p:spPr>
          <a:xfrm>
            <a:off x="457200" y="762000"/>
            <a:ext cx="8229600" cy="457200"/>
          </a:xfrm>
        </p:spPr>
        <p:txBody>
          <a:bodyPr/>
          <a:lstStyle/>
          <a:p>
            <a:r>
              <a:rPr lang="en-US" altLang="en-US" sz="4400" b="1" dirty="0" smtClean="0">
                <a:solidFill>
                  <a:schemeClr val="tx1"/>
                </a:solidFill>
              </a:rPr>
              <a:t>Total Quality Management</a:t>
            </a:r>
          </a:p>
        </p:txBody>
      </p:sp>
      <p:sp>
        <p:nvSpPr>
          <p:cNvPr id="10" name="Slide Number Placeholder 9"/>
          <p:cNvSpPr>
            <a:spLocks noGrp="1"/>
          </p:cNvSpPr>
          <p:nvPr>
            <p:ph type="sldNum" sz="quarter" idx="12"/>
          </p:nvPr>
        </p:nvSpPr>
        <p:spPr/>
        <p:txBody>
          <a:bodyPr/>
          <a:lstStyle/>
          <a:p>
            <a:pPr>
              <a:defRPr/>
            </a:pPr>
            <a:fld id="{2F856502-6931-4BB7-9E44-21AF6382F1C3}" type="slidenum">
              <a:rPr lang="en-US" smtClean="0">
                <a:solidFill>
                  <a:prstClr val="black">
                    <a:tint val="75000"/>
                  </a:prstClr>
                </a:solidFill>
              </a:rPr>
              <a:pPr>
                <a:defRPr/>
              </a:pPr>
              <a:t>48</a:t>
            </a:fld>
            <a:endParaRPr lang="en-US" dirty="0">
              <a:solidFill>
                <a:prstClr val="black">
                  <a:tint val="75000"/>
                </a:prstClr>
              </a:solidFill>
            </a:endParaRPr>
          </a:p>
        </p:txBody>
      </p:sp>
      <p:sp>
        <p:nvSpPr>
          <p:cNvPr id="11271"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cs typeface="Arial" pitchFamily="34" charset="0"/>
              </a:rPr>
              <a:t>C 6</a:t>
            </a:r>
          </a:p>
        </p:txBody>
      </p:sp>
      <p:sp>
        <p:nvSpPr>
          <p:cNvPr id="14" name="Rounded Rectangle 13"/>
          <p:cNvSpPr/>
          <p:nvPr/>
        </p:nvSpPr>
        <p:spPr>
          <a:xfrm>
            <a:off x="2895600" y="3200400"/>
            <a:ext cx="3352800" cy="1752600"/>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latin typeface="Arial" pitchFamily="34" charset="0"/>
                <a:cs typeface="Arial" pitchFamily="34" charset="0"/>
              </a:rPr>
              <a:t>Constant Focus on Higher Standards</a:t>
            </a:r>
          </a:p>
        </p:txBody>
      </p:sp>
    </p:spTree>
    <p:extLst>
      <p:ext uri="{BB962C8B-B14F-4D97-AF65-F5344CB8AC3E}">
        <p14:creationId xmlns:p14="http://schemas.microsoft.com/office/powerpoint/2010/main" val="96998688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up)">
                                      <p:cBhvr>
                                        <p:cTn id="7" dur="500"/>
                                        <p:tgtEl>
                                          <p:spTgt spid="11266"/>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wipe(up)">
                                      <p:cBhvr>
                                        <p:cTn id="12" dur="500"/>
                                        <p:tgtEl>
                                          <p:spTgt spid="11267"/>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268"/>
                                        </p:tgtEl>
                                        <p:attrNameLst>
                                          <p:attrName>style.visibility</p:attrName>
                                        </p:attrNameLst>
                                      </p:cBhvr>
                                      <p:to>
                                        <p:strVal val="visible"/>
                                      </p:to>
                                    </p:set>
                                    <p:animEffect transition="in" filter="wipe(up)">
                                      <p:cBhvr>
                                        <p:cTn id="17" dur="500"/>
                                        <p:tgtEl>
                                          <p:spTgt spid="11268"/>
                                        </p:tgtEl>
                                      </p:cBhvr>
                                    </p:animEffect>
                                  </p:childTnLst>
                                </p:cTn>
                              </p:par>
                            </p:childTnLst>
                          </p:cTn>
                        </p:par>
                      </p:childTnLst>
                    </p:cTn>
                  </p:par>
                  <p:par>
                    <p:cTn id="18" fill="hold">
                      <p:stCondLst>
                        <p:cond delay="indefinite"/>
                      </p:stCondLst>
                      <p:childTnLst>
                        <p:par>
                          <p:cTn id="19" fill="hold" nodeType="after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269"/>
                                        </p:tgtEl>
                                        <p:attrNameLst>
                                          <p:attrName>style.visibility</p:attrName>
                                        </p:attrNameLst>
                                      </p:cBhvr>
                                      <p:to>
                                        <p:strVal val="visible"/>
                                      </p:to>
                                    </p:set>
                                    <p:animEffect transition="in" filter="wipe(up)">
                                      <p:cBhvr>
                                        <p:cTn id="22"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p:bldP spid="11268" grpId="0"/>
      <p:bldP spid="1126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6032500" y="2147888"/>
            <a:ext cx="2982913" cy="1209675"/>
          </a:xfrm>
          <a:prstGeom prst="rect">
            <a:avLst/>
          </a:prstGeom>
          <a:solidFill>
            <a:schemeClr val="bg1">
              <a:lumMod val="95000"/>
            </a:schemeClr>
          </a:solidFill>
          <a:ln w="38100">
            <a:solidFill>
              <a:srgbClr val="002060"/>
            </a:solidFill>
            <a:miter lim="800000"/>
            <a:headEnd/>
            <a:tailEnd/>
          </a:ln>
        </p:spPr>
        <p:txBody>
          <a:bodyPr wrap="none" lIns="90488" tIns="44450" rIns="90488" bIns="44450">
            <a:spAutoFit/>
          </a:bodyPr>
          <a:lstStyle/>
          <a:p>
            <a:pPr algn="ctr">
              <a:defRPr/>
            </a:pPr>
            <a:r>
              <a:rPr lang="en-US" sz="2400" b="1" dirty="0">
                <a:solidFill>
                  <a:srgbClr val="002060"/>
                </a:solidFill>
                <a:latin typeface="Arial" pitchFamily="34" charset="0"/>
                <a:cs typeface="Arial" pitchFamily="34" charset="0"/>
              </a:rPr>
              <a:t>Complete products</a:t>
            </a:r>
            <a:br>
              <a:rPr lang="en-US" sz="2400" b="1" dirty="0">
                <a:solidFill>
                  <a:srgbClr val="002060"/>
                </a:solidFill>
                <a:latin typeface="Arial" pitchFamily="34" charset="0"/>
                <a:cs typeface="Arial" pitchFamily="34" charset="0"/>
              </a:rPr>
            </a:br>
            <a:r>
              <a:rPr lang="en-US" sz="2400" b="1" dirty="0">
                <a:solidFill>
                  <a:srgbClr val="FF0000"/>
                </a:solidFill>
                <a:latin typeface="Arial" pitchFamily="34" charset="0"/>
                <a:cs typeface="Arial" pitchFamily="34" charset="0"/>
              </a:rPr>
              <a:t>just-in-time </a:t>
            </a:r>
            <a:r>
              <a:rPr lang="en-US" sz="2400" b="1" dirty="0">
                <a:solidFill>
                  <a:srgbClr val="002060"/>
                </a:solidFill>
                <a:latin typeface="Arial" pitchFamily="34" charset="0"/>
                <a:cs typeface="Arial" pitchFamily="34" charset="0"/>
              </a:rPr>
              <a:t>to</a:t>
            </a:r>
            <a:br>
              <a:rPr lang="en-US" sz="2400" b="1" dirty="0">
                <a:solidFill>
                  <a:srgbClr val="002060"/>
                </a:solidFill>
                <a:latin typeface="Arial" pitchFamily="34" charset="0"/>
                <a:cs typeface="Arial" pitchFamily="34" charset="0"/>
              </a:rPr>
            </a:br>
            <a:r>
              <a:rPr lang="en-US" sz="2400" b="1" dirty="0">
                <a:solidFill>
                  <a:srgbClr val="002060"/>
                </a:solidFill>
                <a:latin typeface="Arial" pitchFamily="34" charset="0"/>
                <a:cs typeface="Arial" pitchFamily="34" charset="0"/>
              </a:rPr>
              <a:t>ship to </a:t>
            </a:r>
            <a:r>
              <a:rPr lang="en-US" sz="2400" b="1" dirty="0" smtClean="0">
                <a:solidFill>
                  <a:srgbClr val="002060"/>
                </a:solidFill>
                <a:latin typeface="Arial" pitchFamily="34" charset="0"/>
                <a:cs typeface="Arial" pitchFamily="34" charset="0"/>
              </a:rPr>
              <a:t>customers</a:t>
            </a:r>
            <a:endParaRPr lang="en-US" sz="2400" b="1" dirty="0">
              <a:solidFill>
                <a:srgbClr val="002060"/>
              </a:solidFill>
              <a:latin typeface="Arial" pitchFamily="34" charset="0"/>
              <a:cs typeface="Arial" pitchFamily="34" charset="0"/>
            </a:endParaRPr>
          </a:p>
        </p:txBody>
      </p:sp>
      <p:sp>
        <p:nvSpPr>
          <p:cNvPr id="2052" name="Line 3"/>
          <p:cNvSpPr>
            <a:spLocks noChangeShapeType="1"/>
          </p:cNvSpPr>
          <p:nvPr/>
        </p:nvSpPr>
        <p:spPr bwMode="auto">
          <a:xfrm>
            <a:off x="2949575" y="5581650"/>
            <a:ext cx="1651000" cy="0"/>
          </a:xfrm>
          <a:prstGeom prst="line">
            <a:avLst/>
          </a:prstGeom>
          <a:noFill/>
          <a:ln w="38100">
            <a:solidFill>
              <a:srgbClr val="00206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solidFill>
                <a:prstClr val="black"/>
              </a:solidFill>
              <a:latin typeface="Arial" pitchFamily="34" charset="0"/>
              <a:cs typeface="Arial" pitchFamily="34" charset="0"/>
            </a:endParaRPr>
          </a:p>
        </p:txBody>
      </p:sp>
      <p:sp>
        <p:nvSpPr>
          <p:cNvPr id="4101" name="Rectangle 5"/>
          <p:cNvSpPr>
            <a:spLocks noChangeArrowheads="1"/>
          </p:cNvSpPr>
          <p:nvPr/>
        </p:nvSpPr>
        <p:spPr bwMode="auto">
          <a:xfrm>
            <a:off x="4603750" y="4967288"/>
            <a:ext cx="3709988" cy="1209675"/>
          </a:xfrm>
          <a:prstGeom prst="rect">
            <a:avLst/>
          </a:prstGeom>
          <a:solidFill>
            <a:schemeClr val="bg1">
              <a:lumMod val="95000"/>
            </a:schemeClr>
          </a:solidFill>
          <a:ln w="38100">
            <a:solidFill>
              <a:srgbClr val="002060"/>
            </a:solidFill>
            <a:miter lim="800000"/>
            <a:headEnd/>
            <a:tailEnd/>
          </a:ln>
        </p:spPr>
        <p:txBody>
          <a:bodyPr wrap="none" lIns="90488" tIns="44450" rIns="90488" bIns="44450">
            <a:spAutoFit/>
          </a:bodyPr>
          <a:lstStyle/>
          <a:p>
            <a:pPr algn="ctr">
              <a:defRPr/>
            </a:pPr>
            <a:r>
              <a:rPr lang="en-US" sz="2400" b="1" dirty="0">
                <a:solidFill>
                  <a:srgbClr val="002060"/>
                </a:solidFill>
                <a:latin typeface="Arial" pitchFamily="34" charset="0"/>
                <a:cs typeface="Arial" pitchFamily="34" charset="0"/>
              </a:rPr>
              <a:t>Complete parts</a:t>
            </a:r>
            <a:br>
              <a:rPr lang="en-US" sz="2400" b="1" dirty="0">
                <a:solidFill>
                  <a:srgbClr val="002060"/>
                </a:solidFill>
                <a:latin typeface="Arial" pitchFamily="34" charset="0"/>
                <a:cs typeface="Arial" pitchFamily="34" charset="0"/>
              </a:rPr>
            </a:br>
            <a:r>
              <a:rPr lang="en-US" sz="2400" b="1" dirty="0">
                <a:solidFill>
                  <a:srgbClr val="FF0000"/>
                </a:solidFill>
                <a:latin typeface="Arial" pitchFamily="34" charset="0"/>
                <a:cs typeface="Arial" pitchFamily="34" charset="0"/>
              </a:rPr>
              <a:t>just-in-time </a:t>
            </a:r>
            <a:r>
              <a:rPr lang="en-US" sz="2400" b="1" dirty="0">
                <a:solidFill>
                  <a:srgbClr val="002060"/>
                </a:solidFill>
                <a:latin typeface="Arial" pitchFamily="34" charset="0"/>
                <a:cs typeface="Arial" pitchFamily="34" charset="0"/>
              </a:rPr>
              <a:t>for</a:t>
            </a:r>
            <a:br>
              <a:rPr lang="en-US" sz="2400" b="1" dirty="0">
                <a:solidFill>
                  <a:srgbClr val="002060"/>
                </a:solidFill>
                <a:latin typeface="Arial" pitchFamily="34" charset="0"/>
                <a:cs typeface="Arial" pitchFamily="34" charset="0"/>
              </a:rPr>
            </a:br>
            <a:r>
              <a:rPr lang="en-US" sz="2400" b="1" dirty="0">
                <a:solidFill>
                  <a:srgbClr val="002060"/>
                </a:solidFill>
                <a:latin typeface="Arial" pitchFamily="34" charset="0"/>
                <a:cs typeface="Arial" pitchFamily="34" charset="0"/>
              </a:rPr>
              <a:t>assembly into </a:t>
            </a:r>
            <a:r>
              <a:rPr lang="en-US" sz="2400" b="1" dirty="0" smtClean="0">
                <a:solidFill>
                  <a:srgbClr val="002060"/>
                </a:solidFill>
                <a:latin typeface="Arial" pitchFamily="34" charset="0"/>
                <a:cs typeface="Arial" pitchFamily="34" charset="0"/>
              </a:rPr>
              <a:t>products</a:t>
            </a:r>
            <a:endParaRPr lang="en-US" sz="2400" b="1" dirty="0">
              <a:solidFill>
                <a:srgbClr val="002060"/>
              </a:solidFill>
              <a:latin typeface="Arial" pitchFamily="34" charset="0"/>
              <a:cs typeface="Arial" pitchFamily="34" charset="0"/>
            </a:endParaRPr>
          </a:p>
        </p:txBody>
      </p:sp>
      <p:sp>
        <p:nvSpPr>
          <p:cNvPr id="2054" name="Line 6"/>
          <p:cNvSpPr>
            <a:spLocks noChangeShapeType="1"/>
          </p:cNvSpPr>
          <p:nvPr/>
        </p:nvSpPr>
        <p:spPr bwMode="auto">
          <a:xfrm>
            <a:off x="1676400" y="4038600"/>
            <a:ext cx="0" cy="833438"/>
          </a:xfrm>
          <a:prstGeom prst="line">
            <a:avLst/>
          </a:prstGeom>
          <a:noFill/>
          <a:ln w="38100">
            <a:solidFill>
              <a:srgbClr val="00206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solidFill>
                <a:prstClr val="black"/>
              </a:solidFill>
              <a:latin typeface="Arial" pitchFamily="34" charset="0"/>
              <a:cs typeface="Arial" pitchFamily="34" charset="0"/>
            </a:endParaRPr>
          </a:p>
        </p:txBody>
      </p:sp>
      <p:sp>
        <p:nvSpPr>
          <p:cNvPr id="4103" name="Rectangle 7"/>
          <p:cNvSpPr>
            <a:spLocks noChangeArrowheads="1"/>
          </p:cNvSpPr>
          <p:nvPr/>
        </p:nvSpPr>
        <p:spPr bwMode="auto">
          <a:xfrm>
            <a:off x="525463" y="3441700"/>
            <a:ext cx="2260600" cy="939800"/>
          </a:xfrm>
          <a:prstGeom prst="rect">
            <a:avLst/>
          </a:prstGeom>
          <a:solidFill>
            <a:schemeClr val="bg1">
              <a:lumMod val="95000"/>
            </a:schemeClr>
          </a:solidFill>
          <a:ln w="38100">
            <a:solidFill>
              <a:srgbClr val="002060"/>
            </a:solidFill>
            <a:miter lim="800000"/>
            <a:headEnd/>
            <a:tailEnd/>
          </a:ln>
        </p:spPr>
        <p:txBody>
          <a:bodyPr wrap="none" anchor="ctr"/>
          <a:lstStyle/>
          <a:p>
            <a:pPr algn="ctr">
              <a:defRPr/>
            </a:pPr>
            <a:r>
              <a:rPr lang="en-US" sz="2400" b="1" dirty="0">
                <a:solidFill>
                  <a:srgbClr val="002060"/>
                </a:solidFill>
                <a:latin typeface="Arial" pitchFamily="34" charset="0"/>
                <a:cs typeface="Arial" pitchFamily="34" charset="0"/>
              </a:rPr>
              <a:t>Schedule </a:t>
            </a:r>
          </a:p>
          <a:p>
            <a:pPr algn="ctr">
              <a:defRPr/>
            </a:pPr>
            <a:r>
              <a:rPr lang="en-US" sz="2400" b="1" dirty="0" smtClean="0">
                <a:solidFill>
                  <a:srgbClr val="002060"/>
                </a:solidFill>
                <a:latin typeface="Arial" pitchFamily="34" charset="0"/>
                <a:cs typeface="Arial" pitchFamily="34" charset="0"/>
              </a:rPr>
              <a:t>Production</a:t>
            </a:r>
            <a:endParaRPr lang="en-US" sz="2400" b="1" dirty="0">
              <a:solidFill>
                <a:srgbClr val="002060"/>
              </a:solidFill>
              <a:latin typeface="Arial" pitchFamily="34" charset="0"/>
              <a:cs typeface="Arial" pitchFamily="34" charset="0"/>
            </a:endParaRPr>
          </a:p>
        </p:txBody>
      </p:sp>
      <p:sp>
        <p:nvSpPr>
          <p:cNvPr id="2056" name="Line 8"/>
          <p:cNvSpPr>
            <a:spLocks noChangeShapeType="1"/>
          </p:cNvSpPr>
          <p:nvPr/>
        </p:nvSpPr>
        <p:spPr bwMode="auto">
          <a:xfrm>
            <a:off x="1655763" y="2928938"/>
            <a:ext cx="0" cy="508000"/>
          </a:xfrm>
          <a:prstGeom prst="line">
            <a:avLst/>
          </a:prstGeom>
          <a:noFill/>
          <a:ln w="38100">
            <a:solidFill>
              <a:srgbClr val="00206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solidFill>
                <a:prstClr val="black"/>
              </a:solidFill>
              <a:latin typeface="Arial" pitchFamily="34" charset="0"/>
              <a:cs typeface="Arial" pitchFamily="34" charset="0"/>
            </a:endParaRPr>
          </a:p>
        </p:txBody>
      </p:sp>
      <p:sp>
        <p:nvSpPr>
          <p:cNvPr id="4105" name="Rectangle 9"/>
          <p:cNvSpPr>
            <a:spLocks noChangeArrowheads="1"/>
          </p:cNvSpPr>
          <p:nvPr/>
        </p:nvSpPr>
        <p:spPr bwMode="auto">
          <a:xfrm>
            <a:off x="265113" y="4876800"/>
            <a:ext cx="2784475" cy="1197764"/>
          </a:xfrm>
          <a:prstGeom prst="rect">
            <a:avLst/>
          </a:prstGeom>
          <a:solidFill>
            <a:schemeClr val="bg1">
              <a:lumMod val="95000"/>
            </a:schemeClr>
          </a:solidFill>
          <a:ln w="38100">
            <a:solidFill>
              <a:srgbClr val="002060"/>
            </a:solidFill>
            <a:miter lim="800000"/>
            <a:headEnd/>
            <a:tailEnd/>
          </a:ln>
        </p:spPr>
        <p:txBody>
          <a:bodyPr wrap="square" lIns="90488" tIns="44450" rIns="90488" bIns="44450">
            <a:spAutoFit/>
          </a:bodyPr>
          <a:lstStyle/>
          <a:p>
            <a:pPr algn="ctr">
              <a:defRPr/>
            </a:pPr>
            <a:r>
              <a:rPr lang="en-US" sz="2400" b="1" dirty="0">
                <a:solidFill>
                  <a:srgbClr val="002060"/>
                </a:solidFill>
                <a:latin typeface="Arial" pitchFamily="34" charset="0"/>
                <a:cs typeface="Arial" pitchFamily="34" charset="0"/>
              </a:rPr>
              <a:t>Receive materials</a:t>
            </a:r>
            <a:br>
              <a:rPr lang="en-US" sz="2400" b="1" dirty="0">
                <a:solidFill>
                  <a:srgbClr val="002060"/>
                </a:solidFill>
                <a:latin typeface="Arial" pitchFamily="34" charset="0"/>
                <a:cs typeface="Arial" pitchFamily="34" charset="0"/>
              </a:rPr>
            </a:br>
            <a:r>
              <a:rPr lang="en-US" sz="2400" b="1" dirty="0">
                <a:solidFill>
                  <a:srgbClr val="FF0000"/>
                </a:solidFill>
                <a:latin typeface="Arial" pitchFamily="34" charset="0"/>
                <a:cs typeface="Arial" pitchFamily="34" charset="0"/>
              </a:rPr>
              <a:t>just-in-time </a:t>
            </a:r>
            <a:r>
              <a:rPr lang="en-US" sz="2400" b="1" dirty="0">
                <a:solidFill>
                  <a:srgbClr val="002060"/>
                </a:solidFill>
                <a:latin typeface="Arial" pitchFamily="34" charset="0"/>
                <a:cs typeface="Arial" pitchFamily="34" charset="0"/>
              </a:rPr>
              <a:t>for</a:t>
            </a:r>
            <a:br>
              <a:rPr lang="en-US" sz="2400" b="1" dirty="0">
                <a:solidFill>
                  <a:srgbClr val="002060"/>
                </a:solidFill>
                <a:latin typeface="Arial" pitchFamily="34" charset="0"/>
                <a:cs typeface="Arial" pitchFamily="34" charset="0"/>
              </a:rPr>
            </a:br>
            <a:r>
              <a:rPr lang="en-US" sz="2400" b="1" dirty="0" smtClean="0">
                <a:solidFill>
                  <a:srgbClr val="002060"/>
                </a:solidFill>
                <a:latin typeface="Arial" pitchFamily="34" charset="0"/>
                <a:cs typeface="Arial" pitchFamily="34" charset="0"/>
              </a:rPr>
              <a:t>production</a:t>
            </a:r>
            <a:endParaRPr lang="en-US" sz="2400" b="1" dirty="0">
              <a:solidFill>
                <a:srgbClr val="002060"/>
              </a:solidFill>
              <a:latin typeface="Arial" pitchFamily="34" charset="0"/>
              <a:cs typeface="Arial" pitchFamily="34" charset="0"/>
            </a:endParaRPr>
          </a:p>
        </p:txBody>
      </p:sp>
      <p:sp>
        <p:nvSpPr>
          <p:cNvPr id="2058" name="Line 10"/>
          <p:cNvSpPr>
            <a:spLocks noChangeShapeType="1"/>
          </p:cNvSpPr>
          <p:nvPr/>
        </p:nvSpPr>
        <p:spPr bwMode="auto">
          <a:xfrm flipV="1">
            <a:off x="6489700" y="3340100"/>
            <a:ext cx="965200" cy="1625600"/>
          </a:xfrm>
          <a:prstGeom prst="line">
            <a:avLst/>
          </a:prstGeom>
          <a:noFill/>
          <a:ln w="38100">
            <a:solidFill>
              <a:srgbClr val="00206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solidFill>
                <a:prstClr val="black"/>
              </a:solidFill>
              <a:latin typeface="Arial" pitchFamily="34" charset="0"/>
              <a:cs typeface="Arial" pitchFamily="34" charset="0"/>
            </a:endParaRPr>
          </a:p>
        </p:txBody>
      </p:sp>
      <p:sp>
        <p:nvSpPr>
          <p:cNvPr id="4108" name="Rectangle 12"/>
          <p:cNvSpPr>
            <a:spLocks noChangeArrowheads="1"/>
          </p:cNvSpPr>
          <p:nvPr/>
        </p:nvSpPr>
        <p:spPr bwMode="auto">
          <a:xfrm>
            <a:off x="866775" y="1725613"/>
            <a:ext cx="1579563" cy="1209675"/>
          </a:xfrm>
          <a:prstGeom prst="rect">
            <a:avLst/>
          </a:prstGeom>
          <a:solidFill>
            <a:schemeClr val="bg1">
              <a:lumMod val="95000"/>
            </a:schemeClr>
          </a:solidFill>
          <a:ln w="38100">
            <a:solidFill>
              <a:srgbClr val="002060"/>
            </a:solidFill>
            <a:miter lim="800000"/>
            <a:headEnd/>
            <a:tailEnd/>
          </a:ln>
        </p:spPr>
        <p:txBody>
          <a:bodyPr wrap="none" lIns="90488" tIns="44450" rIns="90488" bIns="44450">
            <a:spAutoFit/>
          </a:bodyPr>
          <a:lstStyle/>
          <a:p>
            <a:pPr algn="ctr">
              <a:defRPr/>
            </a:pPr>
            <a:r>
              <a:rPr lang="en-US" sz="2400" b="1" dirty="0">
                <a:solidFill>
                  <a:srgbClr val="002060"/>
                </a:solidFill>
                <a:latin typeface="Arial" pitchFamily="34" charset="0"/>
                <a:cs typeface="Arial" pitchFamily="34" charset="0"/>
              </a:rPr>
              <a:t>Receive</a:t>
            </a:r>
            <a:br>
              <a:rPr lang="en-US" sz="2400" b="1" dirty="0">
                <a:solidFill>
                  <a:srgbClr val="002060"/>
                </a:solidFill>
                <a:latin typeface="Arial" pitchFamily="34" charset="0"/>
                <a:cs typeface="Arial" pitchFamily="34" charset="0"/>
              </a:rPr>
            </a:br>
            <a:r>
              <a:rPr lang="en-US" sz="2400" b="1" dirty="0">
                <a:solidFill>
                  <a:srgbClr val="002060"/>
                </a:solidFill>
                <a:latin typeface="Arial" pitchFamily="34" charset="0"/>
                <a:cs typeface="Arial" pitchFamily="34" charset="0"/>
              </a:rPr>
              <a:t>customer</a:t>
            </a:r>
            <a:br>
              <a:rPr lang="en-US" sz="2400" b="1" dirty="0">
                <a:solidFill>
                  <a:srgbClr val="002060"/>
                </a:solidFill>
                <a:latin typeface="Arial" pitchFamily="34" charset="0"/>
                <a:cs typeface="Arial" pitchFamily="34" charset="0"/>
              </a:rPr>
            </a:br>
            <a:r>
              <a:rPr lang="en-US" sz="2400" b="1" dirty="0" smtClean="0">
                <a:solidFill>
                  <a:srgbClr val="002060"/>
                </a:solidFill>
                <a:latin typeface="Arial" pitchFamily="34" charset="0"/>
                <a:cs typeface="Arial" pitchFamily="34" charset="0"/>
              </a:rPr>
              <a:t>orders</a:t>
            </a:r>
            <a:endParaRPr lang="en-US" sz="2400" b="1" dirty="0">
              <a:solidFill>
                <a:srgbClr val="002060"/>
              </a:solidFill>
              <a:latin typeface="Arial" pitchFamily="34" charset="0"/>
              <a:cs typeface="Arial" pitchFamily="34" charset="0"/>
            </a:endParaRPr>
          </a:p>
        </p:txBody>
      </p:sp>
      <p:sp>
        <p:nvSpPr>
          <p:cNvPr id="39948" name="Rectangle 13"/>
          <p:cNvSpPr>
            <a:spLocks noGrp="1" noChangeArrowheads="1"/>
          </p:cNvSpPr>
          <p:nvPr>
            <p:ph type="title"/>
          </p:nvPr>
        </p:nvSpPr>
        <p:spPr>
          <a:xfrm>
            <a:off x="76201" y="609600"/>
            <a:ext cx="8939212" cy="381000"/>
          </a:xfrm>
        </p:spPr>
        <p:txBody>
          <a:bodyPr>
            <a:noAutofit/>
          </a:bodyPr>
          <a:lstStyle/>
          <a:p>
            <a:r>
              <a:rPr lang="en-US" altLang="en-US" sz="4400" b="1" dirty="0" smtClean="0">
                <a:solidFill>
                  <a:schemeClr val="tx1"/>
                </a:solidFill>
              </a:rPr>
              <a:t>Just-In-Time (JIT) Manufacturing</a:t>
            </a:r>
          </a:p>
        </p:txBody>
      </p:sp>
      <p:sp>
        <p:nvSpPr>
          <p:cNvPr id="14" name="Slide Number Placeholder 13"/>
          <p:cNvSpPr>
            <a:spLocks noGrp="1"/>
          </p:cNvSpPr>
          <p:nvPr>
            <p:ph type="sldNum" sz="quarter" idx="12"/>
          </p:nvPr>
        </p:nvSpPr>
        <p:spPr/>
        <p:txBody>
          <a:bodyPr/>
          <a:lstStyle/>
          <a:p>
            <a:pPr>
              <a:defRPr/>
            </a:pPr>
            <a:fld id="{2F856502-6931-4BB7-9E44-21AF6382F1C3}" type="slidenum">
              <a:rPr lang="en-US" smtClean="0">
                <a:solidFill>
                  <a:prstClr val="black">
                    <a:tint val="75000"/>
                  </a:prstClr>
                </a:solidFill>
              </a:rPr>
              <a:pPr>
                <a:defRPr/>
              </a:pPr>
              <a:t>49</a:t>
            </a:fld>
            <a:endParaRPr lang="en-US" dirty="0">
              <a:solidFill>
                <a:prstClr val="black">
                  <a:tint val="75000"/>
                </a:prstClr>
              </a:solidFill>
            </a:endParaRPr>
          </a:p>
        </p:txBody>
      </p:sp>
      <p:sp>
        <p:nvSpPr>
          <p:cNvPr id="2061"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cs typeface="Arial" pitchFamily="34" charset="0"/>
              </a:rPr>
              <a:t>C 6</a:t>
            </a:r>
          </a:p>
        </p:txBody>
      </p:sp>
    </p:spTree>
    <p:extLst>
      <p:ext uri="{BB962C8B-B14F-4D97-AF65-F5344CB8AC3E}">
        <p14:creationId xmlns:p14="http://schemas.microsoft.com/office/powerpoint/2010/main" val="10223804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wipe(up)">
                                      <p:cBhvr>
                                        <p:cTn id="7" dur="500"/>
                                        <p:tgtEl>
                                          <p:spTgt spid="20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108"/>
                                        </p:tgtEl>
                                        <p:attrNameLst>
                                          <p:attrName>style.visibility</p:attrName>
                                        </p:attrNameLst>
                                      </p:cBhvr>
                                      <p:to>
                                        <p:strVal val="visible"/>
                                      </p:to>
                                    </p:set>
                                    <p:animEffect transition="in" filter="wipe(up)">
                                      <p:cBhvr>
                                        <p:cTn id="12" dur="500"/>
                                        <p:tgtEl>
                                          <p:spTgt spid="410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103"/>
                                        </p:tgtEl>
                                        <p:attrNameLst>
                                          <p:attrName>style.visibility</p:attrName>
                                        </p:attrNameLst>
                                      </p:cBhvr>
                                      <p:to>
                                        <p:strVal val="visible"/>
                                      </p:to>
                                    </p:set>
                                    <p:animEffect transition="in" filter="wipe(up)">
                                      <p:cBhvr>
                                        <p:cTn id="17" dur="500"/>
                                        <p:tgtEl>
                                          <p:spTgt spid="410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056"/>
                                        </p:tgtEl>
                                        <p:attrNameLst>
                                          <p:attrName>style.visibility</p:attrName>
                                        </p:attrNameLst>
                                      </p:cBhvr>
                                      <p:to>
                                        <p:strVal val="visible"/>
                                      </p:to>
                                    </p:set>
                                    <p:animEffect transition="in" filter="wipe(up)">
                                      <p:cBhvr>
                                        <p:cTn id="22" dur="500"/>
                                        <p:tgtEl>
                                          <p:spTgt spid="20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105"/>
                                        </p:tgtEl>
                                        <p:attrNameLst>
                                          <p:attrName>style.visibility</p:attrName>
                                        </p:attrNameLst>
                                      </p:cBhvr>
                                      <p:to>
                                        <p:strVal val="visible"/>
                                      </p:to>
                                    </p:set>
                                    <p:animEffect transition="in" filter="wipe(up)">
                                      <p:cBhvr>
                                        <p:cTn id="27" dur="500"/>
                                        <p:tgtEl>
                                          <p:spTgt spid="4105"/>
                                        </p:tgtEl>
                                      </p:cBhvr>
                                    </p:animEffect>
                                  </p:childTnLst>
                                </p:cTn>
                              </p:par>
                            </p:childTnLst>
                          </p:cTn>
                        </p:par>
                      </p:childTnLst>
                    </p:cTn>
                  </p:par>
                  <p:par>
                    <p:cTn id="28" fill="hold">
                      <p:stCondLst>
                        <p:cond delay="indefinite"/>
                      </p:stCondLst>
                      <p:childTnLst>
                        <p:par>
                          <p:cTn id="29" fill="hold" nodeType="after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wipe(left)">
                                      <p:cBhvr>
                                        <p:cTn id="32" dur="500"/>
                                        <p:tgtEl>
                                          <p:spTgt spid="2052"/>
                                        </p:tgtEl>
                                      </p:cBhvr>
                                    </p:animEffect>
                                  </p:childTnLst>
                                </p:cTn>
                              </p:par>
                            </p:childTnLst>
                          </p:cTn>
                        </p:par>
                      </p:childTnLst>
                    </p:cTn>
                  </p:par>
                  <p:par>
                    <p:cTn id="33" fill="hold">
                      <p:stCondLst>
                        <p:cond delay="indefinite"/>
                      </p:stCondLst>
                      <p:childTnLst>
                        <p:par>
                          <p:cTn id="34" fill="hold" nodeType="after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101"/>
                                        </p:tgtEl>
                                        <p:attrNameLst>
                                          <p:attrName>style.visibility</p:attrName>
                                        </p:attrNameLst>
                                      </p:cBhvr>
                                      <p:to>
                                        <p:strVal val="visible"/>
                                      </p:to>
                                    </p:set>
                                    <p:animEffect transition="in" filter="wipe(left)">
                                      <p:cBhvr>
                                        <p:cTn id="37" dur="500"/>
                                        <p:tgtEl>
                                          <p:spTgt spid="4101"/>
                                        </p:tgtEl>
                                      </p:cBhvr>
                                    </p:animEffect>
                                  </p:childTnLst>
                                </p:cTn>
                              </p:par>
                            </p:childTnLst>
                          </p:cTn>
                        </p:par>
                      </p:childTnLst>
                    </p:cTn>
                  </p:par>
                  <p:par>
                    <p:cTn id="38" fill="hold">
                      <p:stCondLst>
                        <p:cond delay="indefinite"/>
                      </p:stCondLst>
                      <p:childTnLst>
                        <p:par>
                          <p:cTn id="39" fill="hold" nodeType="after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058"/>
                                        </p:tgtEl>
                                        <p:attrNameLst>
                                          <p:attrName>style.visibility</p:attrName>
                                        </p:attrNameLst>
                                      </p:cBhvr>
                                      <p:to>
                                        <p:strVal val="visible"/>
                                      </p:to>
                                    </p:set>
                                    <p:animEffect transition="in" filter="wipe(down)">
                                      <p:cBhvr>
                                        <p:cTn id="42" dur="500"/>
                                        <p:tgtEl>
                                          <p:spTgt spid="2058"/>
                                        </p:tgtEl>
                                      </p:cBhvr>
                                    </p:animEffect>
                                  </p:childTnLst>
                                </p:cTn>
                              </p:par>
                            </p:childTnLst>
                          </p:cTn>
                        </p:par>
                      </p:childTnLst>
                    </p:cTn>
                  </p:par>
                  <p:par>
                    <p:cTn id="43" fill="hold">
                      <p:stCondLst>
                        <p:cond delay="indefinite"/>
                      </p:stCondLst>
                      <p:childTnLst>
                        <p:par>
                          <p:cTn id="44" fill="hold" nodeType="after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147"/>
                                        </p:tgtEl>
                                        <p:attrNameLst>
                                          <p:attrName>style.visibility</p:attrName>
                                        </p:attrNameLst>
                                      </p:cBhvr>
                                      <p:to>
                                        <p:strVal val="visible"/>
                                      </p:to>
                                    </p:set>
                                    <p:animEffect transition="in" filter="wipe(down)">
                                      <p:cBhvr>
                                        <p:cTn id="4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2052" grpId="0" animBg="1"/>
      <p:bldP spid="4101" grpId="0" animBg="1"/>
      <p:bldP spid="2054" grpId="0" animBg="1"/>
      <p:bldP spid="4103" grpId="0" animBg="1"/>
      <p:bldP spid="2056" grpId="0" animBg="1"/>
      <p:bldP spid="4105" grpId="0" animBg="1"/>
      <p:bldP spid="2058" grpId="0" animBg="1"/>
      <p:bldP spid="410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609600"/>
            <a:ext cx="7772400" cy="2590800"/>
          </a:xfrm>
        </p:spPr>
        <p:txBody>
          <a:bodyPr/>
          <a:lstStyle/>
          <a:p>
            <a:pPr eaLnBrk="1" fontAlgn="auto" hangingPunct="1">
              <a:spcAft>
                <a:spcPts val="0"/>
              </a:spcAft>
              <a:defRPr/>
            </a:pPr>
            <a:r>
              <a:rPr lang="en-US" altLang="en-US" sz="7200" b="1" dirty="0" smtClean="0">
                <a:solidFill>
                  <a:schemeClr val="tx1"/>
                </a:solidFill>
                <a:latin typeface="Algerian" panose="04020705040A02060702" pitchFamily="82" charset="0"/>
              </a:rPr>
              <a:t>Chapter 01</a:t>
            </a:r>
          </a:p>
        </p:txBody>
      </p:sp>
      <p:sp>
        <p:nvSpPr>
          <p:cNvPr id="10243" name="Rectangle 3"/>
          <p:cNvSpPr>
            <a:spLocks noGrp="1" noChangeArrowheads="1"/>
          </p:cNvSpPr>
          <p:nvPr>
            <p:ph type="subTitle" idx="1"/>
          </p:nvPr>
        </p:nvSpPr>
        <p:spPr>
          <a:xfrm>
            <a:off x="533400" y="3657600"/>
            <a:ext cx="8305800" cy="2971800"/>
          </a:xfrm>
        </p:spPr>
        <p:txBody>
          <a:bodyPr rtlCol="0">
            <a:noAutofit/>
          </a:bodyPr>
          <a:lstStyle/>
          <a:p>
            <a:pPr eaLnBrk="1" fontAlgn="auto" hangingPunct="1">
              <a:spcAft>
                <a:spcPts val="0"/>
              </a:spcAft>
              <a:defRPr/>
            </a:pPr>
            <a:r>
              <a:rPr lang="en-US" altLang="en-US" sz="5400" b="1" dirty="0" smtClean="0">
                <a:solidFill>
                  <a:schemeClr val="tx1"/>
                </a:solidFill>
                <a:effectLst>
                  <a:outerShdw blurRad="63500" dist="38100" dir="5400000" algn="t" rotWithShape="0">
                    <a:prstClr val="black">
                      <a:alpha val="25000"/>
                    </a:prstClr>
                  </a:outerShdw>
                </a:effectLst>
                <a:latin typeface="Algerian" pitchFamily="82" charset="0"/>
                <a:ea typeface="+mj-ea"/>
                <a:cs typeface="+mj-cs"/>
              </a:rPr>
              <a:t>Managerial Accounting Concepts and</a:t>
            </a:r>
            <a:r>
              <a:rPr lang="en-US" altLang="en-US" sz="5400" b="1" dirty="0" smtClean="0">
                <a:solidFill>
                  <a:srgbClr val="FF0000"/>
                </a:solidFill>
                <a:effectLst>
                  <a:outerShdw blurRad="63500" dist="38100" dir="5400000" algn="t" rotWithShape="0">
                    <a:prstClr val="black">
                      <a:alpha val="25000"/>
                    </a:prstClr>
                  </a:outerShdw>
                </a:effectLst>
                <a:latin typeface="Algerian" pitchFamily="82" charset="0"/>
                <a:ea typeface="+mj-ea"/>
                <a:cs typeface="+mj-cs"/>
              </a:rPr>
              <a:t> </a:t>
            </a:r>
            <a:r>
              <a:rPr lang="en-US" altLang="en-US" sz="5400" b="1" u="sng" dirty="0" smtClean="0">
                <a:solidFill>
                  <a:srgbClr val="FF0000"/>
                </a:solidFill>
                <a:effectLst>
                  <a:outerShdw blurRad="63500" dist="38100" dir="5400000" algn="t" rotWithShape="0">
                    <a:prstClr val="black">
                      <a:alpha val="25000"/>
                    </a:prstClr>
                  </a:outerShdw>
                </a:effectLst>
                <a:latin typeface="Algerian" pitchFamily="82" charset="0"/>
                <a:ea typeface="+mj-ea"/>
                <a:cs typeface="+mj-cs"/>
              </a:rPr>
              <a:t>Principles</a:t>
            </a:r>
            <a:endParaRPr lang="en-US" altLang="en-US" sz="5400" b="1" u="sng" dirty="0">
              <a:solidFill>
                <a:srgbClr val="FF0000"/>
              </a:solidFill>
              <a:effectLst>
                <a:outerShdw blurRad="38100" dist="38100" dir="2700000" algn="tl">
                  <a:srgbClr val="000000">
                    <a:alpha val="43137"/>
                  </a:srgbClr>
                </a:outerShdw>
              </a:effectLst>
              <a:latin typeface="Algerian" pitchFamily="82" charset="0"/>
            </a:endParaRPr>
          </a:p>
        </p:txBody>
      </p:sp>
    </p:spTree>
    <p:extLst>
      <p:ext uri="{BB962C8B-B14F-4D97-AF65-F5344CB8AC3E}">
        <p14:creationId xmlns:p14="http://schemas.microsoft.com/office/powerpoint/2010/main" val="2341995770"/>
      </p:ext>
    </p:extLst>
  </p:cSld>
  <p:clrMapOvr>
    <a:masterClrMapping/>
  </p:clrMapOvr>
  <p:transition spd="slow">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685800"/>
            <a:ext cx="8229600" cy="685800"/>
          </a:xfrm>
        </p:spPr>
        <p:txBody>
          <a:bodyPr>
            <a:normAutofit fontScale="90000"/>
          </a:bodyPr>
          <a:lstStyle/>
          <a:p>
            <a:r>
              <a:rPr lang="en-US" altLang="en-US" sz="4400" b="1" dirty="0" smtClean="0">
                <a:solidFill>
                  <a:schemeClr val="tx1"/>
                </a:solidFill>
              </a:rPr>
              <a:t>Value Chain</a:t>
            </a:r>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solidFill>
                  <a:prstClr val="black">
                    <a:tint val="75000"/>
                  </a:prstClr>
                </a:solidFill>
              </a:rPr>
              <a:pPr>
                <a:defRPr/>
              </a:pPr>
              <a:t>50</a:t>
            </a:fld>
            <a:endParaRPr lang="en-US" dirty="0">
              <a:solidFill>
                <a:prstClr val="black">
                  <a:tint val="75000"/>
                </a:prstClr>
              </a:solidFill>
            </a:endParaRPr>
          </a:p>
        </p:txBody>
      </p:sp>
      <p:sp>
        <p:nvSpPr>
          <p:cNvPr id="4" name="TextBox 3"/>
          <p:cNvSpPr txBox="1"/>
          <p:nvPr/>
        </p:nvSpPr>
        <p:spPr>
          <a:xfrm>
            <a:off x="571500" y="1981200"/>
            <a:ext cx="8310563" cy="1570038"/>
          </a:xfrm>
          <a:prstGeom prst="rect">
            <a:avLst/>
          </a:prstGeom>
          <a:solidFill>
            <a:schemeClr val="accent2">
              <a:lumMod val="20000"/>
              <a:lumOff val="80000"/>
            </a:schemeClr>
          </a:solidFill>
          <a:ln>
            <a:solidFill>
              <a:schemeClr val="accent2">
                <a:lumMod val="50000"/>
              </a:schemeClr>
            </a:solidFill>
          </a:ln>
        </p:spPr>
        <p:txBody>
          <a:bodyPr wrap="square">
            <a:spAutoFit/>
          </a:bodyPr>
          <a:lstStyle/>
          <a:p>
            <a:pPr algn="ctr">
              <a:defRPr/>
            </a:pPr>
            <a:r>
              <a:rPr lang="en-US" sz="2400" b="1" dirty="0">
                <a:solidFill>
                  <a:prstClr val="black"/>
                </a:solidFill>
                <a:latin typeface="Arial" pitchFamily="34" charset="0"/>
                <a:cs typeface="Arial" pitchFamily="34" charset="0"/>
              </a:rPr>
              <a:t>The value chain refers to the </a:t>
            </a:r>
            <a:r>
              <a:rPr lang="en-US" sz="2400" b="1" dirty="0">
                <a:solidFill>
                  <a:srgbClr val="FF0000"/>
                </a:solidFill>
                <a:latin typeface="Arial" pitchFamily="34" charset="0"/>
                <a:cs typeface="Arial" pitchFamily="34" charset="0"/>
              </a:rPr>
              <a:t>series of activities </a:t>
            </a:r>
            <a:r>
              <a:rPr lang="en-US" sz="2400" b="1" dirty="0">
                <a:solidFill>
                  <a:prstClr val="black"/>
                </a:solidFill>
                <a:latin typeface="Arial" pitchFamily="34" charset="0"/>
                <a:cs typeface="Arial" pitchFamily="34" charset="0"/>
              </a:rPr>
              <a:t>that </a:t>
            </a:r>
            <a:r>
              <a:rPr lang="en-US" sz="2400" b="1" dirty="0">
                <a:solidFill>
                  <a:srgbClr val="FF0000"/>
                </a:solidFill>
                <a:latin typeface="Arial" pitchFamily="34" charset="0"/>
                <a:cs typeface="Arial" pitchFamily="34" charset="0"/>
              </a:rPr>
              <a:t>add value</a:t>
            </a:r>
            <a:r>
              <a:rPr lang="en-US" sz="2400" b="1" dirty="0">
                <a:solidFill>
                  <a:prstClr val="black"/>
                </a:solidFill>
                <a:latin typeface="Arial" pitchFamily="34" charset="0"/>
                <a:cs typeface="Arial" pitchFamily="34" charset="0"/>
              </a:rPr>
              <a:t> to a company’s products or services. Companies can use </a:t>
            </a:r>
            <a:r>
              <a:rPr lang="en-US" sz="2400" b="1" dirty="0">
                <a:solidFill>
                  <a:srgbClr val="FF0000"/>
                </a:solidFill>
                <a:latin typeface="Arial" pitchFamily="34" charset="0"/>
                <a:cs typeface="Arial" pitchFamily="34" charset="0"/>
              </a:rPr>
              <a:t>lean practices </a:t>
            </a:r>
            <a:r>
              <a:rPr lang="en-US" sz="2400" b="1" dirty="0">
                <a:solidFill>
                  <a:prstClr val="black"/>
                </a:solidFill>
                <a:latin typeface="Arial" pitchFamily="34" charset="0"/>
                <a:cs typeface="Arial" pitchFamily="34" charset="0"/>
              </a:rPr>
              <a:t>to increase efficiency and profits.</a:t>
            </a:r>
          </a:p>
        </p:txBody>
      </p:sp>
      <p:sp>
        <p:nvSpPr>
          <p:cNvPr id="5"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cs typeface="Arial" pitchFamily="34" charset="0"/>
              </a:rPr>
              <a:t>C 6</a:t>
            </a:r>
          </a:p>
        </p:txBody>
      </p:sp>
      <p:pic>
        <p:nvPicPr>
          <p:cNvPr id="4096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787" y="4191000"/>
            <a:ext cx="867727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7921899"/>
      </p:ext>
    </p:extLst>
  </p:cSld>
  <p:clrMapOvr>
    <a:masterClrMapping/>
  </p:clrMapOvr>
  <p:transition spd="slow">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5029200"/>
          </a:xfrm>
        </p:spPr>
        <p:txBody>
          <a:bodyPr>
            <a:normAutofit fontScale="90000"/>
          </a:bodyPr>
          <a:lstStyle/>
          <a:p>
            <a:r>
              <a:rPr lang="en-US" altLang="en-US" dirty="0" smtClean="0"/>
              <a:t/>
            </a:r>
            <a:br>
              <a:rPr lang="en-US" altLang="en-US" dirty="0" smtClean="0"/>
            </a:br>
            <a:r>
              <a:rPr lang="en-US" altLang="en-US" dirty="0" smtClean="0"/>
              <a:t/>
            </a:r>
            <a:br>
              <a:rPr lang="en-US" altLang="en-US" dirty="0" smtClean="0"/>
            </a:br>
            <a:r>
              <a:rPr lang="en-US" altLang="en-US" dirty="0" smtClean="0"/>
              <a:t>  	</a:t>
            </a:r>
            <a:r>
              <a:rPr lang="en-US" sz="6000" b="1" dirty="0" smtClean="0">
                <a:solidFill>
                  <a:schemeClr val="tx1"/>
                </a:solidFill>
              </a:rPr>
              <a:t>Raw Materials </a:t>
            </a:r>
            <a:r>
              <a:rPr lang="en-US" sz="6000" b="1" dirty="0" smtClean="0">
                <a:solidFill>
                  <a:srgbClr val="FF0000"/>
                </a:solidFill>
              </a:rPr>
              <a:t>Inventory Turnover </a:t>
            </a:r>
            <a:r>
              <a:rPr lang="en-US" sz="6000" b="1" dirty="0" smtClean="0">
                <a:solidFill>
                  <a:schemeClr val="tx1"/>
                </a:solidFill>
              </a:rPr>
              <a:t>and </a:t>
            </a:r>
            <a:r>
              <a:rPr lang="en-US" sz="6000" b="1" dirty="0" smtClean="0">
                <a:solidFill>
                  <a:srgbClr val="FF0000"/>
                </a:solidFill>
              </a:rPr>
              <a:t>Days’ Sales </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51</a:t>
            </a:fld>
            <a:endParaRPr lang="en-US" altLang="en-US" dirty="0" smtClean="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914400" y="205740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105400"/>
            <a:ext cx="7315200" cy="87313"/>
          </a:xfrm>
          <a:prstGeom prst="rect">
            <a:avLst/>
          </a:prstGeom>
          <a:noFill/>
          <a:ln w="9525">
            <a:noFill/>
            <a:miter lim="800000"/>
            <a:headEnd/>
            <a:tailEnd/>
          </a:ln>
        </p:spPr>
      </p:pic>
    </p:spTree>
    <p:extLst>
      <p:ext uri="{BB962C8B-B14F-4D97-AF65-F5344CB8AC3E}">
        <p14:creationId xmlns:p14="http://schemas.microsoft.com/office/powerpoint/2010/main" val="132108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609600"/>
            <a:ext cx="8229600" cy="1295400"/>
          </a:xfrm>
        </p:spPr>
        <p:txBody>
          <a:bodyPr/>
          <a:lstStyle/>
          <a:p>
            <a:r>
              <a:rPr lang="en-US" altLang="en-US" sz="4400" b="1" dirty="0" smtClean="0">
                <a:solidFill>
                  <a:srgbClr val="FF0000"/>
                </a:solidFill>
              </a:rPr>
              <a:t>1</a:t>
            </a:r>
            <a:r>
              <a:rPr lang="en-US" altLang="en-US" sz="4400" b="1" dirty="0" smtClean="0">
                <a:solidFill>
                  <a:schemeClr val="tx1"/>
                </a:solidFill>
              </a:rPr>
              <a:t>) Raw Materials Inventory Turnover</a:t>
            </a:r>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solidFill>
                  <a:prstClr val="black">
                    <a:tint val="75000"/>
                  </a:prstClr>
                </a:solidFill>
              </a:rPr>
              <a:pPr>
                <a:defRPr/>
              </a:pPr>
              <a:t>52</a:t>
            </a:fld>
            <a:endParaRPr lang="en-US" dirty="0">
              <a:solidFill>
                <a:prstClr val="black">
                  <a:tint val="75000"/>
                </a:prstClr>
              </a:solidFill>
            </a:endParaRPr>
          </a:p>
        </p:txBody>
      </p:sp>
      <p:sp>
        <p:nvSpPr>
          <p:cNvPr id="3"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cs typeface="Arial" pitchFamily="34" charset="0"/>
              </a:rPr>
              <a:t>A1</a:t>
            </a:r>
          </a:p>
        </p:txBody>
      </p:sp>
      <p:graphicFrame>
        <p:nvGraphicFramePr>
          <p:cNvPr id="5" name="Table 4"/>
          <p:cNvGraphicFramePr>
            <a:graphicFrameLocks noGrp="1"/>
          </p:cNvGraphicFramePr>
          <p:nvPr>
            <p:extLst>
              <p:ext uri="{D42A27DB-BD31-4B8C-83A1-F6EECF244321}">
                <p14:modId xmlns:p14="http://schemas.microsoft.com/office/powerpoint/2010/main" val="2335784687"/>
              </p:ext>
            </p:extLst>
          </p:nvPr>
        </p:nvGraphicFramePr>
        <p:xfrm>
          <a:off x="914400" y="3352800"/>
          <a:ext cx="7239000" cy="2057400"/>
        </p:xfrm>
        <a:graphic>
          <a:graphicData uri="http://schemas.openxmlformats.org/drawingml/2006/table">
            <a:tbl>
              <a:tblPr/>
              <a:tblGrid>
                <a:gridCol w="3554413"/>
                <a:gridCol w="3684587"/>
              </a:tblGrid>
              <a:tr h="644641">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FF"/>
                          </a:solidFill>
                          <a:effectLst/>
                          <a:latin typeface="Arial" charset="0"/>
                          <a:ea typeface="ＭＳ Ｐゴシック" pitchFamily="-65" charset="-128"/>
                          <a:cs typeface="Arial" charset="0"/>
                        </a:rPr>
                        <a:t>Raw materials</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FF"/>
                          </a:solidFill>
                          <a:effectLst/>
                          <a:latin typeface="Arial" charset="0"/>
                          <a:ea typeface="ＭＳ Ｐゴシック" pitchFamily="-65" charset="-128"/>
                          <a:cs typeface="Arial" charset="0"/>
                        </a:rPr>
                        <a:t>Inventory turnover = </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FFFFFF"/>
                        </a:solidFill>
                        <a:effectLst/>
                        <a:latin typeface="Arial" charset="0"/>
                        <a:ea typeface="ＭＳ Ｐゴシック" pitchFamily="-65" charset="-128"/>
                        <a:cs typeface="Arial" charset="0"/>
                      </a:endParaRPr>
                    </a:p>
                  </a:txBody>
                  <a:tcPr marL="9525" marR="9525" marT="9510"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A452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FF"/>
                          </a:solidFill>
                          <a:effectLst/>
                          <a:latin typeface="Arial" charset="0"/>
                          <a:ea typeface="ＭＳ Ｐゴシック" pitchFamily="-65" charset="-128"/>
                          <a:cs typeface="Arial" charset="0"/>
                        </a:rPr>
                        <a:t>Raw materials used</a:t>
                      </a:r>
                    </a:p>
                  </a:txBody>
                  <a:tcPr marL="9525" marR="9525" marT="951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4A452A"/>
                    </a:solidFill>
                  </a:tcPr>
                </a:tc>
              </a:tr>
              <a:tr h="1412759">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FF"/>
                          </a:solidFill>
                          <a:effectLst/>
                          <a:latin typeface="Arial" charset="0"/>
                          <a:ea typeface="ＭＳ Ｐゴシック" pitchFamily="-65" charset="-128"/>
                          <a:cs typeface="Arial" charset="0"/>
                        </a:rPr>
                        <a:t>Average materials inventory</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FFFFFF"/>
                        </a:solidFill>
                        <a:effectLst/>
                        <a:latin typeface="Arial" charset="0"/>
                        <a:ea typeface="ＭＳ Ｐゴシック" pitchFamily="-65" charset="-128"/>
                        <a:cs typeface="Arial" charset="0"/>
                      </a:endParaRPr>
                    </a:p>
                  </a:txBody>
                  <a:tcPr marL="9525" marR="9525" marT="951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A452A"/>
                    </a:solidFill>
                  </a:tcPr>
                </a:tc>
              </a:tr>
            </a:tbl>
          </a:graphicData>
        </a:graphic>
      </p:graphicFrame>
    </p:spTree>
    <p:extLst>
      <p:ext uri="{BB962C8B-B14F-4D97-AF65-F5344CB8AC3E}">
        <p14:creationId xmlns:p14="http://schemas.microsoft.com/office/powerpoint/2010/main" val="376417431"/>
      </p:ext>
    </p:extLst>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sz="4400" b="1" dirty="0" smtClean="0">
                <a:solidFill>
                  <a:schemeClr val="tx1"/>
                </a:solidFill>
              </a:rPr>
              <a:t>Important Stuff</a:t>
            </a:r>
            <a:endParaRPr lang="en-US" sz="4400" b="1" dirty="0">
              <a:solidFill>
                <a:schemeClr val="tx1"/>
              </a:solidFill>
            </a:endParaRPr>
          </a:p>
        </p:txBody>
      </p:sp>
      <p:sp>
        <p:nvSpPr>
          <p:cNvPr id="3" name="Content Placeholder 2"/>
          <p:cNvSpPr>
            <a:spLocks noGrp="1"/>
          </p:cNvSpPr>
          <p:nvPr>
            <p:ph idx="1"/>
          </p:nvPr>
        </p:nvSpPr>
        <p:spPr>
          <a:xfrm>
            <a:off x="304800" y="1600200"/>
            <a:ext cx="8610600" cy="5257800"/>
          </a:xfrm>
        </p:spPr>
        <p:txBody>
          <a:bodyPr/>
          <a:lstStyle/>
          <a:p>
            <a:pPr fontAlgn="ctr">
              <a:lnSpc>
                <a:spcPct val="150000"/>
              </a:lnSpc>
              <a:spcBef>
                <a:spcPts val="0"/>
              </a:spcBef>
              <a:buFont typeface="Wingdings" pitchFamily="2" charset="2"/>
              <a:buChar char="v"/>
            </a:pPr>
            <a:r>
              <a:rPr lang="en-US" sz="1800" b="1" dirty="0">
                <a:solidFill>
                  <a:schemeClr val="tx1"/>
                </a:solidFill>
                <a:latin typeface="Arial"/>
                <a:ea typeface="ＭＳ Ｐゴシック"/>
                <a:cs typeface="Arial"/>
              </a:rPr>
              <a:t>Raw </a:t>
            </a:r>
            <a:r>
              <a:rPr lang="en-US" sz="1800" b="1" dirty="0" smtClean="0">
                <a:solidFill>
                  <a:schemeClr val="tx1"/>
                </a:solidFill>
                <a:latin typeface="Arial"/>
                <a:ea typeface="ＭＳ Ｐゴシック"/>
                <a:cs typeface="Arial"/>
              </a:rPr>
              <a:t>materials Inventory </a:t>
            </a:r>
            <a:r>
              <a:rPr lang="en-US" sz="1800" b="1" dirty="0">
                <a:solidFill>
                  <a:schemeClr val="tx1"/>
                </a:solidFill>
                <a:latin typeface="Arial"/>
                <a:ea typeface="ＭＳ Ｐゴシック"/>
                <a:cs typeface="Arial"/>
              </a:rPr>
              <a:t>turnover </a:t>
            </a:r>
            <a:r>
              <a:rPr lang="en-US" sz="1800" b="1" dirty="0">
                <a:solidFill>
                  <a:srgbClr val="FF0000"/>
                </a:solidFill>
                <a:latin typeface="Arial"/>
                <a:ea typeface="ＭＳ Ｐゴシック"/>
                <a:cs typeface="Arial"/>
              </a:rPr>
              <a:t>=</a:t>
            </a:r>
            <a:r>
              <a:rPr lang="en-US" sz="1800" b="1" dirty="0">
                <a:solidFill>
                  <a:schemeClr val="tx1"/>
                </a:solidFill>
                <a:latin typeface="Arial"/>
                <a:ea typeface="ＭＳ Ｐゴシック"/>
                <a:cs typeface="Arial"/>
              </a:rPr>
              <a:t> </a:t>
            </a:r>
            <a:r>
              <a:rPr lang="en-US" sz="1800" b="1" dirty="0" smtClean="0">
                <a:solidFill>
                  <a:schemeClr val="tx1"/>
                </a:solidFill>
                <a:latin typeface="Arial"/>
                <a:ea typeface="ＭＳ Ｐゴシック"/>
                <a:cs typeface="Arial"/>
              </a:rPr>
              <a:t>Raw </a:t>
            </a:r>
            <a:r>
              <a:rPr lang="en-US" sz="1800" b="1" dirty="0">
                <a:solidFill>
                  <a:schemeClr val="tx1"/>
                </a:solidFill>
                <a:latin typeface="Arial"/>
                <a:ea typeface="ＭＳ Ｐゴシック"/>
                <a:cs typeface="Arial"/>
              </a:rPr>
              <a:t>materials </a:t>
            </a:r>
            <a:r>
              <a:rPr lang="en-US" sz="1800" b="1" dirty="0" smtClean="0">
                <a:solidFill>
                  <a:schemeClr val="tx1"/>
                </a:solidFill>
                <a:latin typeface="Arial"/>
                <a:ea typeface="ＭＳ Ｐゴシック"/>
                <a:cs typeface="Arial"/>
              </a:rPr>
              <a:t>used </a:t>
            </a:r>
            <a:r>
              <a:rPr lang="en-US" sz="1800" b="1" dirty="0" smtClean="0">
                <a:solidFill>
                  <a:srgbClr val="FF0000"/>
                </a:solidFill>
                <a:latin typeface="Arial"/>
                <a:ea typeface="ＭＳ Ｐゴシック"/>
                <a:cs typeface="Arial"/>
              </a:rPr>
              <a:t>/</a:t>
            </a:r>
            <a:r>
              <a:rPr lang="en-US" sz="1800" b="1" dirty="0" smtClean="0">
                <a:solidFill>
                  <a:schemeClr val="tx1"/>
                </a:solidFill>
                <a:latin typeface="Arial"/>
                <a:ea typeface="ＭＳ Ｐゴシック"/>
                <a:cs typeface="Arial"/>
              </a:rPr>
              <a:t> Average </a:t>
            </a:r>
            <a:r>
              <a:rPr lang="en-US" sz="1800" b="1" dirty="0">
                <a:solidFill>
                  <a:schemeClr val="tx1"/>
                </a:solidFill>
                <a:latin typeface="Arial"/>
                <a:ea typeface="ＭＳ Ｐゴシック"/>
                <a:cs typeface="Arial"/>
              </a:rPr>
              <a:t>materials </a:t>
            </a:r>
            <a:r>
              <a:rPr lang="en-US" sz="1800" b="1" dirty="0" smtClean="0">
                <a:solidFill>
                  <a:schemeClr val="tx1"/>
                </a:solidFill>
                <a:latin typeface="Arial"/>
                <a:ea typeface="ＭＳ Ｐゴシック"/>
                <a:cs typeface="Arial"/>
              </a:rPr>
              <a:t>inventory</a:t>
            </a:r>
          </a:p>
          <a:p>
            <a:pPr fontAlgn="ctr">
              <a:lnSpc>
                <a:spcPct val="150000"/>
              </a:lnSpc>
              <a:spcBef>
                <a:spcPts val="0"/>
              </a:spcBef>
              <a:buFont typeface="Wingdings" pitchFamily="2" charset="2"/>
              <a:buChar char="v"/>
            </a:pPr>
            <a:r>
              <a:rPr lang="en-US" sz="1800" b="1" dirty="0" smtClean="0">
                <a:solidFill>
                  <a:schemeClr val="tx1"/>
                </a:solidFill>
                <a:latin typeface="Arial"/>
                <a:ea typeface="ＭＳ Ｐゴシック"/>
                <a:cs typeface="Arial"/>
              </a:rPr>
              <a:t>Manufacturers cost of Goods Sold (COGS) </a:t>
            </a:r>
            <a:r>
              <a:rPr lang="en-US" sz="1800" b="1" dirty="0" smtClean="0">
                <a:solidFill>
                  <a:srgbClr val="FF0000"/>
                </a:solidFill>
                <a:latin typeface="Arial"/>
                <a:ea typeface="ＭＳ Ｐゴシック"/>
                <a:cs typeface="Arial"/>
              </a:rPr>
              <a:t>=</a:t>
            </a:r>
            <a:r>
              <a:rPr lang="en-US" sz="1800" b="1" dirty="0" smtClean="0">
                <a:solidFill>
                  <a:schemeClr val="tx1"/>
                </a:solidFill>
                <a:latin typeface="Arial"/>
                <a:ea typeface="ＭＳ Ｐゴシック"/>
                <a:cs typeface="Arial"/>
              </a:rPr>
              <a:t> Beg. Inventory </a:t>
            </a:r>
            <a:r>
              <a:rPr lang="en-US" sz="1800" b="1" dirty="0" smtClean="0">
                <a:solidFill>
                  <a:srgbClr val="FF0000"/>
                </a:solidFill>
                <a:latin typeface="Arial"/>
                <a:ea typeface="ＭＳ Ｐゴシック"/>
                <a:cs typeface="Arial"/>
              </a:rPr>
              <a:t>+</a:t>
            </a:r>
            <a:r>
              <a:rPr lang="en-US" sz="1800" b="1" dirty="0" smtClean="0">
                <a:solidFill>
                  <a:schemeClr val="tx1"/>
                </a:solidFill>
                <a:latin typeface="Arial"/>
                <a:ea typeface="ＭＳ Ｐゴシック"/>
                <a:cs typeface="Arial"/>
              </a:rPr>
              <a:t> Purchases Costs </a:t>
            </a:r>
            <a:r>
              <a:rPr lang="en-US" sz="1800" b="1" dirty="0" smtClean="0">
                <a:solidFill>
                  <a:srgbClr val="FF0000"/>
                </a:solidFill>
                <a:latin typeface="Arial"/>
                <a:ea typeface="ＭＳ Ｐゴシック"/>
                <a:cs typeface="Arial"/>
              </a:rPr>
              <a:t>–</a:t>
            </a:r>
            <a:r>
              <a:rPr lang="en-US" sz="1800" b="1" dirty="0" smtClean="0">
                <a:solidFill>
                  <a:schemeClr val="tx1"/>
                </a:solidFill>
                <a:latin typeface="Arial"/>
                <a:ea typeface="ＭＳ Ｐゴシック"/>
                <a:cs typeface="Arial"/>
              </a:rPr>
              <a:t> End. Inventory </a:t>
            </a:r>
            <a:r>
              <a:rPr lang="en-US" sz="1800" b="1" dirty="0" smtClean="0">
                <a:solidFill>
                  <a:srgbClr val="FF0000"/>
                </a:solidFill>
                <a:latin typeface="Arial"/>
                <a:ea typeface="ＭＳ Ｐゴシック"/>
                <a:cs typeface="Arial"/>
              </a:rPr>
              <a:t>=</a:t>
            </a:r>
            <a:r>
              <a:rPr lang="en-US" sz="1800" b="1" dirty="0" smtClean="0">
                <a:solidFill>
                  <a:schemeClr val="tx1"/>
                </a:solidFill>
                <a:latin typeface="Arial"/>
                <a:ea typeface="ＭＳ Ｐゴシック"/>
                <a:cs typeface="Arial"/>
              </a:rPr>
              <a:t> COGS</a:t>
            </a:r>
          </a:p>
          <a:p>
            <a:pPr lvl="0" fontAlgn="ctr">
              <a:lnSpc>
                <a:spcPct val="150000"/>
              </a:lnSpc>
              <a:spcBef>
                <a:spcPts val="0"/>
              </a:spcBef>
              <a:buFont typeface="Wingdings" pitchFamily="2" charset="2"/>
              <a:buChar char="v"/>
            </a:pPr>
            <a:r>
              <a:rPr lang="en-US" sz="1800" b="1" dirty="0" smtClean="0">
                <a:solidFill>
                  <a:schemeClr val="tx1"/>
                </a:solidFill>
                <a:latin typeface="Arial"/>
                <a:ea typeface="ＭＳ Ｐゴシック"/>
                <a:cs typeface="Arial"/>
              </a:rPr>
              <a:t>Merchandisers Cost of Goods Sold </a:t>
            </a:r>
            <a:r>
              <a:rPr lang="en-US" sz="1800" b="1" dirty="0" smtClean="0">
                <a:solidFill>
                  <a:srgbClr val="FF0000"/>
                </a:solidFill>
                <a:latin typeface="Arial"/>
                <a:ea typeface="ＭＳ Ｐゴシック"/>
                <a:cs typeface="Arial"/>
              </a:rPr>
              <a:t>=</a:t>
            </a:r>
            <a:r>
              <a:rPr lang="en-US" sz="1800" b="1" dirty="0" smtClean="0">
                <a:solidFill>
                  <a:schemeClr val="tx1"/>
                </a:solidFill>
                <a:latin typeface="Arial"/>
                <a:ea typeface="ＭＳ Ｐゴシック"/>
                <a:cs typeface="Arial"/>
              </a:rPr>
              <a:t> </a:t>
            </a:r>
            <a:r>
              <a:rPr lang="en-US" sz="1800" b="1" dirty="0">
                <a:solidFill>
                  <a:prstClr val="black"/>
                </a:solidFill>
                <a:latin typeface="Arial"/>
                <a:ea typeface="ＭＳ Ｐゴシック"/>
                <a:cs typeface="Arial"/>
              </a:rPr>
              <a:t>Beg. Inventory </a:t>
            </a:r>
            <a:r>
              <a:rPr lang="en-US" sz="1800" b="1" dirty="0">
                <a:solidFill>
                  <a:srgbClr val="FF0000"/>
                </a:solidFill>
                <a:latin typeface="Arial"/>
                <a:ea typeface="ＭＳ Ｐゴシック"/>
                <a:cs typeface="Arial"/>
              </a:rPr>
              <a:t>+</a:t>
            </a:r>
            <a:r>
              <a:rPr lang="en-US" sz="1800" b="1" dirty="0">
                <a:solidFill>
                  <a:prstClr val="black"/>
                </a:solidFill>
                <a:latin typeface="Arial"/>
                <a:ea typeface="ＭＳ Ｐゴシック"/>
                <a:cs typeface="Arial"/>
              </a:rPr>
              <a:t> </a:t>
            </a:r>
            <a:r>
              <a:rPr lang="en-US" sz="1800" b="1" dirty="0" smtClean="0">
                <a:solidFill>
                  <a:prstClr val="black"/>
                </a:solidFill>
                <a:latin typeface="Arial"/>
                <a:ea typeface="ＭＳ Ｐゴシック"/>
                <a:cs typeface="Arial"/>
              </a:rPr>
              <a:t>Cost of Goods Manufactured </a:t>
            </a:r>
            <a:r>
              <a:rPr lang="en-US" sz="1800" b="1" dirty="0" smtClean="0">
                <a:solidFill>
                  <a:srgbClr val="FF0000"/>
                </a:solidFill>
                <a:latin typeface="Arial"/>
                <a:ea typeface="ＭＳ Ｐゴシック"/>
                <a:cs typeface="Arial"/>
              </a:rPr>
              <a:t>–</a:t>
            </a:r>
            <a:r>
              <a:rPr lang="en-US" sz="1800" b="1" dirty="0" smtClean="0">
                <a:solidFill>
                  <a:prstClr val="black"/>
                </a:solidFill>
                <a:latin typeface="Arial"/>
                <a:ea typeface="ＭＳ Ｐゴシック"/>
                <a:cs typeface="Arial"/>
              </a:rPr>
              <a:t> </a:t>
            </a:r>
            <a:r>
              <a:rPr lang="en-US" sz="1800" b="1" dirty="0">
                <a:solidFill>
                  <a:prstClr val="black"/>
                </a:solidFill>
                <a:latin typeface="Arial"/>
                <a:ea typeface="ＭＳ Ｐゴシック"/>
                <a:cs typeface="Arial"/>
              </a:rPr>
              <a:t>End. Inventory </a:t>
            </a:r>
            <a:r>
              <a:rPr lang="en-US" sz="1800" b="1" dirty="0">
                <a:solidFill>
                  <a:srgbClr val="FF0000"/>
                </a:solidFill>
                <a:latin typeface="Arial"/>
                <a:ea typeface="ＭＳ Ｐゴシック"/>
                <a:cs typeface="Arial"/>
              </a:rPr>
              <a:t>=</a:t>
            </a:r>
            <a:r>
              <a:rPr lang="en-US" sz="1800" b="1" dirty="0">
                <a:solidFill>
                  <a:prstClr val="black"/>
                </a:solidFill>
                <a:latin typeface="Arial"/>
                <a:ea typeface="ＭＳ Ｐゴシック"/>
                <a:cs typeface="Arial"/>
              </a:rPr>
              <a:t> </a:t>
            </a:r>
            <a:r>
              <a:rPr lang="en-US" sz="1800" b="1" dirty="0" smtClean="0">
                <a:solidFill>
                  <a:prstClr val="black"/>
                </a:solidFill>
                <a:latin typeface="Arial"/>
                <a:ea typeface="ＭＳ Ｐゴシック"/>
                <a:cs typeface="Arial"/>
              </a:rPr>
              <a:t>COGS</a:t>
            </a:r>
          </a:p>
          <a:p>
            <a:pPr lvl="0" fontAlgn="ctr">
              <a:lnSpc>
                <a:spcPct val="150000"/>
              </a:lnSpc>
              <a:spcBef>
                <a:spcPts val="0"/>
              </a:spcBef>
              <a:buFont typeface="Wingdings" pitchFamily="2" charset="2"/>
              <a:buChar char="v"/>
            </a:pPr>
            <a:r>
              <a:rPr lang="en-US" sz="1800" b="1" dirty="0" smtClean="0">
                <a:solidFill>
                  <a:prstClr val="black"/>
                </a:solidFill>
                <a:latin typeface="Arial"/>
                <a:ea typeface="ＭＳ Ｐゴシック"/>
                <a:cs typeface="Arial"/>
              </a:rPr>
              <a:t>Cost of Goods Manufactured </a:t>
            </a:r>
            <a:r>
              <a:rPr lang="en-US" sz="1800" b="1" dirty="0" smtClean="0">
                <a:solidFill>
                  <a:srgbClr val="FF0000"/>
                </a:solidFill>
                <a:latin typeface="Arial"/>
                <a:ea typeface="ＭＳ Ｐゴシック"/>
                <a:cs typeface="Arial"/>
              </a:rPr>
              <a:t>=</a:t>
            </a:r>
            <a:r>
              <a:rPr lang="en-US" sz="1800" b="1" dirty="0" smtClean="0">
                <a:solidFill>
                  <a:prstClr val="black"/>
                </a:solidFill>
                <a:latin typeface="Arial"/>
                <a:ea typeface="ＭＳ Ｐゴシック"/>
                <a:cs typeface="Arial"/>
              </a:rPr>
              <a:t> Direct Materials </a:t>
            </a:r>
            <a:r>
              <a:rPr lang="en-US" sz="1800" b="1" dirty="0" smtClean="0">
                <a:solidFill>
                  <a:srgbClr val="FF0000"/>
                </a:solidFill>
                <a:latin typeface="Arial"/>
                <a:ea typeface="ＭＳ Ｐゴシック"/>
                <a:cs typeface="Arial"/>
              </a:rPr>
              <a:t>+</a:t>
            </a:r>
            <a:r>
              <a:rPr lang="en-US" sz="1800" b="1" dirty="0" smtClean="0">
                <a:solidFill>
                  <a:prstClr val="black"/>
                </a:solidFill>
                <a:latin typeface="Arial"/>
                <a:ea typeface="ＭＳ Ｐゴシック"/>
                <a:cs typeface="Arial"/>
              </a:rPr>
              <a:t> Direct Labors </a:t>
            </a:r>
            <a:r>
              <a:rPr lang="en-US" sz="1800" b="1" dirty="0" smtClean="0">
                <a:solidFill>
                  <a:srgbClr val="FF0000"/>
                </a:solidFill>
                <a:latin typeface="Arial"/>
                <a:ea typeface="ＭＳ Ｐゴシック"/>
                <a:cs typeface="Arial"/>
              </a:rPr>
              <a:t>+</a:t>
            </a:r>
            <a:r>
              <a:rPr lang="en-US" sz="1800" b="1" dirty="0" smtClean="0">
                <a:solidFill>
                  <a:prstClr val="black"/>
                </a:solidFill>
                <a:latin typeface="Arial"/>
                <a:ea typeface="ＭＳ Ｐゴシック"/>
                <a:cs typeface="Arial"/>
              </a:rPr>
              <a:t> Factory Overhead </a:t>
            </a:r>
            <a:r>
              <a:rPr lang="en-US" sz="1800" b="1" dirty="0" smtClean="0">
                <a:solidFill>
                  <a:srgbClr val="FF0000"/>
                </a:solidFill>
                <a:latin typeface="Arial"/>
                <a:ea typeface="ＭＳ Ｐゴシック"/>
                <a:cs typeface="Arial"/>
              </a:rPr>
              <a:t>= </a:t>
            </a:r>
            <a:r>
              <a:rPr lang="en-US" sz="1800" b="1" dirty="0" smtClean="0">
                <a:solidFill>
                  <a:prstClr val="black"/>
                </a:solidFill>
                <a:latin typeface="Arial"/>
                <a:ea typeface="ＭＳ Ｐゴシック"/>
                <a:cs typeface="Arial"/>
              </a:rPr>
              <a:t>Total Manufacturing Costs </a:t>
            </a:r>
            <a:r>
              <a:rPr lang="en-US" sz="1800" b="1" dirty="0" smtClean="0">
                <a:solidFill>
                  <a:srgbClr val="FF0000"/>
                </a:solidFill>
                <a:latin typeface="Arial"/>
                <a:ea typeface="ＭＳ Ｐゴシック"/>
                <a:cs typeface="Arial"/>
              </a:rPr>
              <a:t>+</a:t>
            </a:r>
            <a:r>
              <a:rPr lang="en-US" sz="1800" b="1" dirty="0" smtClean="0">
                <a:solidFill>
                  <a:prstClr val="black"/>
                </a:solidFill>
                <a:latin typeface="Arial"/>
                <a:ea typeface="ＭＳ Ｐゴシック"/>
                <a:cs typeface="Arial"/>
              </a:rPr>
              <a:t> Beg. Work in Progress </a:t>
            </a:r>
            <a:r>
              <a:rPr lang="en-US" sz="1800" b="1" dirty="0" smtClean="0">
                <a:solidFill>
                  <a:srgbClr val="FF0000"/>
                </a:solidFill>
                <a:latin typeface="Arial"/>
                <a:ea typeface="ＭＳ Ｐゴシック"/>
                <a:cs typeface="Arial"/>
              </a:rPr>
              <a:t>-</a:t>
            </a:r>
            <a:r>
              <a:rPr lang="en-US" sz="1800" b="1" dirty="0" smtClean="0">
                <a:solidFill>
                  <a:prstClr val="black"/>
                </a:solidFill>
                <a:latin typeface="Arial"/>
                <a:ea typeface="ＭＳ Ｐゴシック"/>
                <a:cs typeface="Arial"/>
              </a:rPr>
              <a:t> End. </a:t>
            </a:r>
            <a:r>
              <a:rPr lang="en-US" sz="1800" b="1" dirty="0">
                <a:solidFill>
                  <a:prstClr val="black"/>
                </a:solidFill>
                <a:latin typeface="Arial"/>
                <a:ea typeface="ＭＳ Ｐゴシック"/>
                <a:cs typeface="Arial"/>
              </a:rPr>
              <a:t>Work in Progress </a:t>
            </a:r>
            <a:r>
              <a:rPr lang="en-US" sz="1800" b="1" dirty="0" smtClean="0">
                <a:solidFill>
                  <a:srgbClr val="FF0000"/>
                </a:solidFill>
                <a:latin typeface="Arial"/>
                <a:ea typeface="ＭＳ Ｐゴシック"/>
                <a:cs typeface="Arial"/>
              </a:rPr>
              <a:t>=</a:t>
            </a:r>
            <a:r>
              <a:rPr lang="en-US" sz="1800" b="1" dirty="0" smtClean="0">
                <a:solidFill>
                  <a:prstClr val="black"/>
                </a:solidFill>
                <a:latin typeface="Arial"/>
                <a:ea typeface="ＭＳ Ｐゴシック"/>
                <a:cs typeface="Arial"/>
              </a:rPr>
              <a:t> Cost of Goods Manufactured</a:t>
            </a:r>
          </a:p>
          <a:p>
            <a:pPr lvl="0" fontAlgn="ctr">
              <a:lnSpc>
                <a:spcPct val="150000"/>
              </a:lnSpc>
              <a:spcBef>
                <a:spcPts val="0"/>
              </a:spcBef>
              <a:buFont typeface="Wingdings" pitchFamily="2" charset="2"/>
              <a:buChar char="v"/>
            </a:pPr>
            <a:endParaRPr lang="en-US" b="1" dirty="0">
              <a:solidFill>
                <a:prstClr val="black"/>
              </a:solidFill>
              <a:latin typeface="Arial"/>
              <a:ea typeface="ＭＳ Ｐゴシック"/>
              <a:cs typeface="Arial"/>
            </a:endParaRPr>
          </a:p>
          <a:p>
            <a:pPr fontAlgn="ctr">
              <a:lnSpc>
                <a:spcPct val="150000"/>
              </a:lnSpc>
              <a:spcBef>
                <a:spcPts val="0"/>
              </a:spcBef>
              <a:buFont typeface="Wingdings" pitchFamily="2" charset="2"/>
              <a:buChar char="v"/>
            </a:pPr>
            <a:endParaRPr lang="en-US" b="1" dirty="0">
              <a:solidFill>
                <a:schemeClr val="tx1"/>
              </a:solidFill>
              <a:latin typeface="Arial"/>
            </a:endParaRPr>
          </a:p>
          <a:p>
            <a:endParaRPr lang="en-US" dirty="0">
              <a:solidFill>
                <a:schemeClr val="tx1"/>
              </a:solidFill>
            </a:endParaRPr>
          </a:p>
        </p:txBody>
      </p:sp>
      <p:sp>
        <p:nvSpPr>
          <p:cNvPr id="4" name="Footer Placeholder 3"/>
          <p:cNvSpPr>
            <a:spLocks noGrp="1"/>
          </p:cNvSpPr>
          <p:nvPr>
            <p:ph type="ftr" sz="quarter" idx="11"/>
          </p:nvPr>
        </p:nvSpPr>
        <p:spPr/>
        <p:txBody>
          <a:bodyPr/>
          <a:lstStyle/>
          <a:p>
            <a:pPr>
              <a:defRPr/>
            </a:pPr>
            <a:r>
              <a:rPr lang="en-US" altLang="en-US" dirty="0" smtClean="0">
                <a:solidFill>
                  <a:prstClr val="black">
                    <a:lumMod val="65000"/>
                    <a:lumOff val="35000"/>
                  </a:prstClr>
                </a:solidFill>
              </a:rPr>
              <a:t>Atef Abuelaish</a:t>
            </a:r>
            <a:endParaRPr lang="en-US" alt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pPr>
              <a:defRPr/>
            </a:pPr>
            <a:fld id="{E6C3EC15-9CB2-459B-A1A8-8F066FE239C4}" type="slidenum">
              <a:rPr lang="en-US" altLang="en-US" smtClean="0">
                <a:solidFill>
                  <a:prstClr val="black">
                    <a:lumMod val="65000"/>
                    <a:lumOff val="35000"/>
                  </a:prstClr>
                </a:solidFill>
              </a:rPr>
              <a:pPr>
                <a:defRPr/>
              </a:pPr>
              <a:t>53</a:t>
            </a:fld>
            <a:endParaRPr lang="en-US" altLang="en-US" dirty="0">
              <a:solidFill>
                <a:prstClr val="black">
                  <a:lumMod val="65000"/>
                  <a:lumOff val="35000"/>
                </a:prstClr>
              </a:solidFill>
            </a:endParaRPr>
          </a:p>
        </p:txBody>
      </p:sp>
    </p:spTree>
    <p:extLst>
      <p:ext uri="{BB962C8B-B14F-4D97-AF65-F5344CB8AC3E}">
        <p14:creationId xmlns:p14="http://schemas.microsoft.com/office/powerpoint/2010/main" val="48634946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609600"/>
            <a:ext cx="7772400" cy="2590800"/>
          </a:xfrm>
        </p:spPr>
        <p:txBody>
          <a:bodyPr/>
          <a:lstStyle/>
          <a:p>
            <a:pPr eaLnBrk="1" fontAlgn="auto" hangingPunct="1">
              <a:spcAft>
                <a:spcPts val="0"/>
              </a:spcAft>
              <a:defRPr/>
            </a:pPr>
            <a:r>
              <a:rPr lang="en-US" altLang="en-US" sz="7200" b="1" dirty="0" smtClean="0">
                <a:solidFill>
                  <a:schemeClr val="tx1"/>
                </a:solidFill>
                <a:latin typeface="Algerian" panose="04020705040A02060702" pitchFamily="82" charset="0"/>
              </a:rPr>
              <a:t>Chapter 02</a:t>
            </a:r>
          </a:p>
        </p:txBody>
      </p:sp>
      <p:sp>
        <p:nvSpPr>
          <p:cNvPr id="10243" name="Rectangle 3"/>
          <p:cNvSpPr>
            <a:spLocks noGrp="1" noChangeArrowheads="1"/>
          </p:cNvSpPr>
          <p:nvPr>
            <p:ph type="subTitle" idx="1"/>
          </p:nvPr>
        </p:nvSpPr>
        <p:spPr>
          <a:xfrm>
            <a:off x="533400" y="3657600"/>
            <a:ext cx="8305800" cy="2971800"/>
          </a:xfrm>
        </p:spPr>
        <p:txBody>
          <a:bodyPr rtlCol="0">
            <a:noAutofit/>
          </a:bodyPr>
          <a:lstStyle/>
          <a:p>
            <a:pPr eaLnBrk="1" fontAlgn="auto" hangingPunct="1">
              <a:spcAft>
                <a:spcPts val="0"/>
              </a:spcAft>
              <a:defRPr/>
            </a:pPr>
            <a:r>
              <a:rPr lang="en-US" altLang="en-US" sz="5400" b="1" dirty="0" smtClean="0">
                <a:solidFill>
                  <a:srgbClr val="FF0000"/>
                </a:solidFill>
                <a:latin typeface="Algerian" pitchFamily="82" charset="0"/>
                <a:ea typeface="+mj-ea"/>
                <a:cs typeface="+mj-cs"/>
              </a:rPr>
              <a:t>Job Order Costing </a:t>
            </a:r>
            <a:r>
              <a:rPr lang="en-US" altLang="en-US" sz="5400" b="1" dirty="0" smtClean="0">
                <a:solidFill>
                  <a:schemeClr val="tx1"/>
                </a:solidFill>
                <a:latin typeface="Algerian" pitchFamily="82" charset="0"/>
                <a:ea typeface="+mj-ea"/>
                <a:cs typeface="+mj-cs"/>
              </a:rPr>
              <a:t>and</a:t>
            </a:r>
            <a:r>
              <a:rPr lang="en-US" altLang="en-US" sz="5400" b="1" dirty="0" smtClean="0">
                <a:solidFill>
                  <a:srgbClr val="FF0000"/>
                </a:solidFill>
                <a:latin typeface="Algerian" pitchFamily="82" charset="0"/>
                <a:ea typeface="+mj-ea"/>
                <a:cs typeface="+mj-cs"/>
              </a:rPr>
              <a:t>  </a:t>
            </a:r>
            <a:endParaRPr lang="en-US" altLang="en-US" sz="5400" b="1" u="sng" dirty="0">
              <a:solidFill>
                <a:srgbClr val="FF0000"/>
              </a:solidFill>
              <a:effectLst>
                <a:outerShdw blurRad="38100" dist="38100" dir="2700000" algn="tl">
                  <a:srgbClr val="000000">
                    <a:alpha val="43137"/>
                  </a:srgbClr>
                </a:outerShdw>
              </a:effectLst>
              <a:latin typeface="Algerian" pitchFamily="82" charset="0"/>
            </a:endParaRPr>
          </a:p>
        </p:txBody>
      </p:sp>
    </p:spTree>
    <p:extLst>
      <p:ext uri="{BB962C8B-B14F-4D97-AF65-F5344CB8AC3E}">
        <p14:creationId xmlns:p14="http://schemas.microsoft.com/office/powerpoint/2010/main" val="3992925339"/>
      </p:ext>
    </p:extLst>
  </p:cSld>
  <p:clrMapOvr>
    <a:masterClrMapping/>
  </p:clrMapOvr>
  <p:transition spd="slow">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609600"/>
            <a:ext cx="7772400" cy="2590800"/>
          </a:xfrm>
        </p:spPr>
        <p:txBody>
          <a:bodyPr/>
          <a:lstStyle/>
          <a:p>
            <a:pPr eaLnBrk="1" fontAlgn="auto" hangingPunct="1">
              <a:spcAft>
                <a:spcPts val="0"/>
              </a:spcAft>
              <a:defRPr/>
            </a:pPr>
            <a:r>
              <a:rPr lang="en-US" altLang="en-US" sz="7200" b="1" dirty="0" smtClean="0">
                <a:solidFill>
                  <a:schemeClr val="tx1"/>
                </a:solidFill>
                <a:latin typeface="Algerian" panose="04020705040A02060702" pitchFamily="82" charset="0"/>
              </a:rPr>
              <a:t>Chapter 02</a:t>
            </a:r>
          </a:p>
        </p:txBody>
      </p:sp>
      <p:sp>
        <p:nvSpPr>
          <p:cNvPr id="10243" name="Rectangle 3"/>
          <p:cNvSpPr>
            <a:spLocks noGrp="1" noChangeArrowheads="1"/>
          </p:cNvSpPr>
          <p:nvPr>
            <p:ph type="subTitle" idx="1"/>
          </p:nvPr>
        </p:nvSpPr>
        <p:spPr>
          <a:xfrm>
            <a:off x="533400" y="3657600"/>
            <a:ext cx="8305800" cy="2971800"/>
          </a:xfrm>
        </p:spPr>
        <p:txBody>
          <a:bodyPr rtlCol="0">
            <a:noAutofit/>
          </a:bodyPr>
          <a:lstStyle/>
          <a:p>
            <a:pPr eaLnBrk="1" fontAlgn="auto" hangingPunct="1">
              <a:spcAft>
                <a:spcPts val="0"/>
              </a:spcAft>
              <a:defRPr/>
            </a:pPr>
            <a:r>
              <a:rPr lang="en-US" altLang="en-US" sz="5400" b="1" dirty="0" smtClean="0">
                <a:solidFill>
                  <a:schemeClr val="tx1"/>
                </a:solidFill>
                <a:latin typeface="Algerian" pitchFamily="82" charset="0"/>
                <a:ea typeface="+mj-ea"/>
                <a:cs typeface="+mj-cs"/>
              </a:rPr>
              <a:t>Job Order Costing </a:t>
            </a:r>
            <a:r>
              <a:rPr lang="en-US" altLang="en-US" sz="5400" b="1" dirty="0" smtClean="0">
                <a:solidFill>
                  <a:srgbClr val="FF0000"/>
                </a:solidFill>
                <a:latin typeface="Algerian" pitchFamily="82" charset="0"/>
                <a:ea typeface="+mj-ea"/>
                <a:cs typeface="+mj-cs"/>
              </a:rPr>
              <a:t>and Analysis</a:t>
            </a:r>
            <a:endParaRPr lang="en-US" altLang="en-US" sz="5400" b="1" u="sng" dirty="0">
              <a:solidFill>
                <a:srgbClr val="FF0000"/>
              </a:solidFill>
              <a:effectLst>
                <a:outerShdw blurRad="38100" dist="38100" dir="2700000" algn="tl">
                  <a:srgbClr val="000000">
                    <a:alpha val="43137"/>
                  </a:srgbClr>
                </a:outerShdw>
              </a:effectLst>
              <a:latin typeface="Algerian" pitchFamily="82" charset="0"/>
            </a:endParaRPr>
          </a:p>
        </p:txBody>
      </p:sp>
    </p:spTree>
    <p:extLst>
      <p:ext uri="{BB962C8B-B14F-4D97-AF65-F5344CB8AC3E}">
        <p14:creationId xmlns:p14="http://schemas.microsoft.com/office/powerpoint/2010/main" val="1502231310"/>
      </p:ext>
    </p:extLst>
  </p:cSld>
  <p:clrMapOvr>
    <a:masterClrMapping/>
  </p:clrMapOvr>
  <p:transition spd="slow">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4648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a:t>
            </a:r>
            <a:r>
              <a:rPr lang="en-US" sz="5400" b="1" dirty="0" smtClean="0">
                <a:solidFill>
                  <a:srgbClr val="FF0000"/>
                </a:solidFill>
              </a:rPr>
              <a:t>Job Order Costing </a:t>
            </a:r>
            <a:r>
              <a:rPr lang="en-US" altLang="en-US" sz="5400" b="1" dirty="0" smtClean="0">
                <a:solidFill>
                  <a:schemeClr val="tx1"/>
                </a:solidFill>
              </a:rPr>
              <a:t/>
            </a:r>
            <a:br>
              <a:rPr lang="en-US" altLang="en-US" sz="5400" b="1" dirty="0" smtClean="0">
                <a:solidFill>
                  <a:schemeClr val="tx1"/>
                </a:solidFill>
              </a:rPr>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56</a:t>
            </a:fld>
            <a:endParaRPr lang="en-US" altLang="en-US" dirty="0" smtClean="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914400" y="236061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1517650" y="1600200"/>
            <a:ext cx="7051675" cy="2022475"/>
            <a:chOff x="956" y="968"/>
            <a:chExt cx="4442" cy="1274"/>
          </a:xfrm>
        </p:grpSpPr>
        <p:grpSp>
          <p:nvGrpSpPr>
            <p:cNvPr id="5129" name="Group 3"/>
            <p:cNvGrpSpPr>
              <a:grpSpLocks/>
            </p:cNvGrpSpPr>
            <p:nvPr/>
          </p:nvGrpSpPr>
          <p:grpSpPr bwMode="auto">
            <a:xfrm>
              <a:off x="976" y="968"/>
              <a:ext cx="4422" cy="1274"/>
              <a:chOff x="976" y="968"/>
              <a:chExt cx="4422" cy="1274"/>
            </a:xfrm>
          </p:grpSpPr>
          <p:sp>
            <p:nvSpPr>
              <p:cNvPr id="5136" name="Rectangle 4"/>
              <p:cNvSpPr>
                <a:spLocks noChangeArrowheads="1"/>
              </p:cNvSpPr>
              <p:nvPr/>
            </p:nvSpPr>
            <p:spPr bwMode="auto">
              <a:xfrm>
                <a:off x="977" y="972"/>
                <a:ext cx="1304" cy="774"/>
              </a:xfrm>
              <a:prstGeom prst="rect">
                <a:avLst/>
              </a:prstGeom>
              <a:solidFill>
                <a:srgbClr val="C0C0C0"/>
              </a:solidFill>
              <a:ln w="25400">
                <a:solidFill>
                  <a:srgbClr val="0000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charset="0"/>
                </a:endParaRPr>
              </a:p>
            </p:txBody>
          </p:sp>
          <p:sp>
            <p:nvSpPr>
              <p:cNvPr id="5137" name="Freeform 5"/>
              <p:cNvSpPr>
                <a:spLocks/>
              </p:cNvSpPr>
              <p:nvPr/>
            </p:nvSpPr>
            <p:spPr bwMode="auto">
              <a:xfrm>
                <a:off x="2286" y="968"/>
                <a:ext cx="3112" cy="1274"/>
              </a:xfrm>
              <a:custGeom>
                <a:avLst/>
                <a:gdLst>
                  <a:gd name="T0" fmla="*/ 0 w 3112"/>
                  <a:gd name="T1" fmla="*/ 0 h 2547"/>
                  <a:gd name="T2" fmla="*/ 3112 w 3112"/>
                  <a:gd name="T3" fmla="*/ 1 h 2547"/>
                  <a:gd name="T4" fmla="*/ 0 w 3112"/>
                  <a:gd name="T5" fmla="*/ 1 h 2547"/>
                  <a:gd name="T6" fmla="*/ 0 w 3112"/>
                  <a:gd name="T7" fmla="*/ 0 h 2547"/>
                  <a:gd name="T8" fmla="*/ 0 60000 65536"/>
                  <a:gd name="T9" fmla="*/ 0 60000 65536"/>
                  <a:gd name="T10" fmla="*/ 0 60000 65536"/>
                  <a:gd name="T11" fmla="*/ 0 60000 65536"/>
                  <a:gd name="T12" fmla="*/ 0 w 3112"/>
                  <a:gd name="T13" fmla="*/ 0 h 2547"/>
                  <a:gd name="T14" fmla="*/ 3112 w 3112"/>
                  <a:gd name="T15" fmla="*/ 2547 h 2547"/>
                </a:gdLst>
                <a:ahLst/>
                <a:cxnLst>
                  <a:cxn ang="T8">
                    <a:pos x="T0" y="T1"/>
                  </a:cxn>
                  <a:cxn ang="T9">
                    <a:pos x="T2" y="T3"/>
                  </a:cxn>
                  <a:cxn ang="T10">
                    <a:pos x="T4" y="T5"/>
                  </a:cxn>
                  <a:cxn ang="T11">
                    <a:pos x="T6" y="T7"/>
                  </a:cxn>
                </a:cxnLst>
                <a:rect l="T12" t="T13" r="T14" b="T15"/>
                <a:pathLst>
                  <a:path w="3112" h="2547">
                    <a:moveTo>
                      <a:pt x="0" y="0"/>
                    </a:moveTo>
                    <a:lnTo>
                      <a:pt x="3112" y="2547"/>
                    </a:lnTo>
                    <a:lnTo>
                      <a:pt x="0" y="1567"/>
                    </a:lnTo>
                    <a:lnTo>
                      <a:pt x="0" y="0"/>
                    </a:lnTo>
                    <a:close/>
                  </a:path>
                </a:pathLst>
              </a:custGeom>
              <a:solidFill>
                <a:srgbClr val="606060"/>
              </a:solidFill>
              <a:ln w="25400">
                <a:solidFill>
                  <a:srgbClr val="000000"/>
                </a:solidFill>
                <a:round/>
                <a:headEnd/>
                <a:tailEnd/>
              </a:ln>
            </p:spPr>
            <p:txBody>
              <a:bodyPr/>
              <a:lstStyle/>
              <a:p>
                <a:endParaRPr lang="en-GB" dirty="0"/>
              </a:p>
            </p:txBody>
          </p:sp>
          <p:sp>
            <p:nvSpPr>
              <p:cNvPr id="5138" name="Freeform 6"/>
              <p:cNvSpPr>
                <a:spLocks/>
              </p:cNvSpPr>
              <p:nvPr/>
            </p:nvSpPr>
            <p:spPr bwMode="auto">
              <a:xfrm>
                <a:off x="976" y="1751"/>
                <a:ext cx="4422" cy="491"/>
              </a:xfrm>
              <a:custGeom>
                <a:avLst/>
                <a:gdLst>
                  <a:gd name="T0" fmla="*/ 0 w 4422"/>
                  <a:gd name="T1" fmla="*/ 0 h 980"/>
                  <a:gd name="T2" fmla="*/ 1310 w 4422"/>
                  <a:gd name="T3" fmla="*/ 0 h 980"/>
                  <a:gd name="T4" fmla="*/ 4422 w 4422"/>
                  <a:gd name="T5" fmla="*/ 1 h 980"/>
                  <a:gd name="T6" fmla="*/ 0 w 4422"/>
                  <a:gd name="T7" fmla="*/ 0 h 980"/>
                  <a:gd name="T8" fmla="*/ 0 60000 65536"/>
                  <a:gd name="T9" fmla="*/ 0 60000 65536"/>
                  <a:gd name="T10" fmla="*/ 0 60000 65536"/>
                  <a:gd name="T11" fmla="*/ 0 60000 65536"/>
                  <a:gd name="T12" fmla="*/ 0 w 4422"/>
                  <a:gd name="T13" fmla="*/ 0 h 980"/>
                  <a:gd name="T14" fmla="*/ 4422 w 4422"/>
                  <a:gd name="T15" fmla="*/ 980 h 980"/>
                </a:gdLst>
                <a:ahLst/>
                <a:cxnLst>
                  <a:cxn ang="T8">
                    <a:pos x="T0" y="T1"/>
                  </a:cxn>
                  <a:cxn ang="T9">
                    <a:pos x="T2" y="T3"/>
                  </a:cxn>
                  <a:cxn ang="T10">
                    <a:pos x="T4" y="T5"/>
                  </a:cxn>
                  <a:cxn ang="T11">
                    <a:pos x="T6" y="T7"/>
                  </a:cxn>
                </a:cxnLst>
                <a:rect l="T12" t="T13" r="T14" b="T15"/>
                <a:pathLst>
                  <a:path w="4422" h="980">
                    <a:moveTo>
                      <a:pt x="0" y="0"/>
                    </a:moveTo>
                    <a:lnTo>
                      <a:pt x="1310" y="0"/>
                    </a:lnTo>
                    <a:lnTo>
                      <a:pt x="4422" y="980"/>
                    </a:lnTo>
                    <a:lnTo>
                      <a:pt x="0" y="0"/>
                    </a:lnTo>
                    <a:close/>
                  </a:path>
                </a:pathLst>
              </a:custGeom>
              <a:solidFill>
                <a:srgbClr val="404040"/>
              </a:solidFill>
              <a:ln w="25400">
                <a:solidFill>
                  <a:srgbClr val="000000"/>
                </a:solidFill>
                <a:round/>
                <a:headEnd/>
                <a:tailEnd/>
              </a:ln>
            </p:spPr>
            <p:txBody>
              <a:bodyPr/>
              <a:lstStyle/>
              <a:p>
                <a:endParaRPr lang="en-GB" dirty="0"/>
              </a:p>
            </p:txBody>
          </p:sp>
        </p:grpSp>
        <p:grpSp>
          <p:nvGrpSpPr>
            <p:cNvPr id="5130" name="Group 7"/>
            <p:cNvGrpSpPr>
              <a:grpSpLocks/>
            </p:cNvGrpSpPr>
            <p:nvPr/>
          </p:nvGrpSpPr>
          <p:grpSpPr bwMode="auto">
            <a:xfrm>
              <a:off x="2778" y="968"/>
              <a:ext cx="2620" cy="1274"/>
              <a:chOff x="2778" y="968"/>
              <a:chExt cx="2620" cy="1274"/>
            </a:xfrm>
          </p:grpSpPr>
          <p:sp>
            <p:nvSpPr>
              <p:cNvPr id="5133" name="Rectangle 8"/>
              <p:cNvSpPr>
                <a:spLocks noChangeArrowheads="1"/>
              </p:cNvSpPr>
              <p:nvPr/>
            </p:nvSpPr>
            <p:spPr bwMode="auto">
              <a:xfrm>
                <a:off x="2779" y="972"/>
                <a:ext cx="1304" cy="774"/>
              </a:xfrm>
              <a:prstGeom prst="rect">
                <a:avLst/>
              </a:prstGeom>
              <a:solidFill>
                <a:srgbClr val="FFFF00"/>
              </a:solidFill>
              <a:ln w="25400">
                <a:solidFill>
                  <a:srgbClr val="0000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charset="0"/>
                </a:endParaRPr>
              </a:p>
            </p:txBody>
          </p:sp>
          <p:sp>
            <p:nvSpPr>
              <p:cNvPr id="5134" name="Freeform 9"/>
              <p:cNvSpPr>
                <a:spLocks/>
              </p:cNvSpPr>
              <p:nvPr/>
            </p:nvSpPr>
            <p:spPr bwMode="auto">
              <a:xfrm>
                <a:off x="4088" y="968"/>
                <a:ext cx="1310" cy="1274"/>
              </a:xfrm>
              <a:custGeom>
                <a:avLst/>
                <a:gdLst>
                  <a:gd name="T0" fmla="*/ 0 w 1310"/>
                  <a:gd name="T1" fmla="*/ 0 h 2547"/>
                  <a:gd name="T2" fmla="*/ 1310 w 1310"/>
                  <a:gd name="T3" fmla="*/ 1 h 2547"/>
                  <a:gd name="T4" fmla="*/ 0 w 1310"/>
                  <a:gd name="T5" fmla="*/ 1 h 2547"/>
                  <a:gd name="T6" fmla="*/ 0 w 1310"/>
                  <a:gd name="T7" fmla="*/ 0 h 2547"/>
                  <a:gd name="T8" fmla="*/ 0 60000 65536"/>
                  <a:gd name="T9" fmla="*/ 0 60000 65536"/>
                  <a:gd name="T10" fmla="*/ 0 60000 65536"/>
                  <a:gd name="T11" fmla="*/ 0 60000 65536"/>
                  <a:gd name="T12" fmla="*/ 0 w 1310"/>
                  <a:gd name="T13" fmla="*/ 0 h 2547"/>
                  <a:gd name="T14" fmla="*/ 1310 w 1310"/>
                  <a:gd name="T15" fmla="*/ 2547 h 2547"/>
                </a:gdLst>
                <a:ahLst/>
                <a:cxnLst>
                  <a:cxn ang="T8">
                    <a:pos x="T0" y="T1"/>
                  </a:cxn>
                  <a:cxn ang="T9">
                    <a:pos x="T2" y="T3"/>
                  </a:cxn>
                  <a:cxn ang="T10">
                    <a:pos x="T4" y="T5"/>
                  </a:cxn>
                  <a:cxn ang="T11">
                    <a:pos x="T6" y="T7"/>
                  </a:cxn>
                </a:cxnLst>
                <a:rect l="T12" t="T13" r="T14" b="T15"/>
                <a:pathLst>
                  <a:path w="1310" h="2547">
                    <a:moveTo>
                      <a:pt x="0" y="0"/>
                    </a:moveTo>
                    <a:lnTo>
                      <a:pt x="1310" y="2547"/>
                    </a:lnTo>
                    <a:lnTo>
                      <a:pt x="0" y="1567"/>
                    </a:lnTo>
                    <a:lnTo>
                      <a:pt x="0" y="0"/>
                    </a:lnTo>
                    <a:close/>
                  </a:path>
                </a:pathLst>
              </a:custGeom>
              <a:solidFill>
                <a:srgbClr val="A0A000"/>
              </a:solidFill>
              <a:ln w="25400">
                <a:solidFill>
                  <a:srgbClr val="000000"/>
                </a:solidFill>
                <a:round/>
                <a:headEnd/>
                <a:tailEnd/>
              </a:ln>
            </p:spPr>
            <p:txBody>
              <a:bodyPr/>
              <a:lstStyle/>
              <a:p>
                <a:endParaRPr lang="en-GB" dirty="0"/>
              </a:p>
            </p:txBody>
          </p:sp>
          <p:sp>
            <p:nvSpPr>
              <p:cNvPr id="5135" name="Freeform 10"/>
              <p:cNvSpPr>
                <a:spLocks/>
              </p:cNvSpPr>
              <p:nvPr/>
            </p:nvSpPr>
            <p:spPr bwMode="auto">
              <a:xfrm>
                <a:off x="2778" y="1751"/>
                <a:ext cx="2620" cy="491"/>
              </a:xfrm>
              <a:custGeom>
                <a:avLst/>
                <a:gdLst>
                  <a:gd name="T0" fmla="*/ 0 w 2620"/>
                  <a:gd name="T1" fmla="*/ 0 h 980"/>
                  <a:gd name="T2" fmla="*/ 1310 w 2620"/>
                  <a:gd name="T3" fmla="*/ 0 h 980"/>
                  <a:gd name="T4" fmla="*/ 2620 w 2620"/>
                  <a:gd name="T5" fmla="*/ 1 h 980"/>
                  <a:gd name="T6" fmla="*/ 0 w 2620"/>
                  <a:gd name="T7" fmla="*/ 0 h 980"/>
                  <a:gd name="T8" fmla="*/ 0 60000 65536"/>
                  <a:gd name="T9" fmla="*/ 0 60000 65536"/>
                  <a:gd name="T10" fmla="*/ 0 60000 65536"/>
                  <a:gd name="T11" fmla="*/ 0 60000 65536"/>
                  <a:gd name="T12" fmla="*/ 0 w 2620"/>
                  <a:gd name="T13" fmla="*/ 0 h 980"/>
                  <a:gd name="T14" fmla="*/ 2620 w 2620"/>
                  <a:gd name="T15" fmla="*/ 980 h 980"/>
                </a:gdLst>
                <a:ahLst/>
                <a:cxnLst>
                  <a:cxn ang="T8">
                    <a:pos x="T0" y="T1"/>
                  </a:cxn>
                  <a:cxn ang="T9">
                    <a:pos x="T2" y="T3"/>
                  </a:cxn>
                  <a:cxn ang="T10">
                    <a:pos x="T4" y="T5"/>
                  </a:cxn>
                  <a:cxn ang="T11">
                    <a:pos x="T6" y="T7"/>
                  </a:cxn>
                </a:cxnLst>
                <a:rect l="T12" t="T13" r="T14" b="T15"/>
                <a:pathLst>
                  <a:path w="2620" h="980">
                    <a:moveTo>
                      <a:pt x="0" y="0"/>
                    </a:moveTo>
                    <a:lnTo>
                      <a:pt x="1310" y="0"/>
                    </a:lnTo>
                    <a:lnTo>
                      <a:pt x="2620" y="980"/>
                    </a:lnTo>
                    <a:lnTo>
                      <a:pt x="0" y="0"/>
                    </a:lnTo>
                    <a:close/>
                  </a:path>
                </a:pathLst>
              </a:custGeom>
              <a:solidFill>
                <a:srgbClr val="404000"/>
              </a:solidFill>
              <a:ln w="25400">
                <a:solidFill>
                  <a:srgbClr val="000000"/>
                </a:solidFill>
                <a:round/>
                <a:headEnd/>
                <a:tailEnd/>
              </a:ln>
            </p:spPr>
            <p:txBody>
              <a:bodyPr/>
              <a:lstStyle/>
              <a:p>
                <a:endParaRPr lang="en-GB" dirty="0"/>
              </a:p>
            </p:txBody>
          </p:sp>
        </p:grpSp>
        <p:sp>
          <p:nvSpPr>
            <p:cNvPr id="5131" name="Rectangle 11"/>
            <p:cNvSpPr>
              <a:spLocks noChangeArrowheads="1"/>
            </p:cNvSpPr>
            <p:nvPr/>
          </p:nvSpPr>
          <p:spPr bwMode="auto">
            <a:xfrm>
              <a:off x="956" y="993"/>
              <a:ext cx="1302"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3600" b="1" dirty="0">
                  <a:latin typeface="Arial" charset="0"/>
                </a:rPr>
                <a:t>Process</a:t>
              </a:r>
              <a:br>
                <a:rPr lang="en-US" altLang="en-US" sz="3600" b="1" dirty="0">
                  <a:latin typeface="Arial" charset="0"/>
                </a:rPr>
              </a:br>
              <a:r>
                <a:rPr lang="en-US" altLang="en-US" sz="3600" b="1" dirty="0">
                  <a:latin typeface="Arial" charset="0"/>
                </a:rPr>
                <a:t>Costing</a:t>
              </a:r>
            </a:p>
          </p:txBody>
        </p:sp>
        <p:sp>
          <p:nvSpPr>
            <p:cNvPr id="5132" name="Rectangle 12"/>
            <p:cNvSpPr>
              <a:spLocks noChangeArrowheads="1"/>
            </p:cNvSpPr>
            <p:nvPr/>
          </p:nvSpPr>
          <p:spPr bwMode="auto">
            <a:xfrm>
              <a:off x="2740" y="993"/>
              <a:ext cx="144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3600" b="1" dirty="0">
                  <a:latin typeface="Arial" charset="0"/>
                </a:rPr>
                <a:t>Job</a:t>
              </a:r>
              <a:br>
                <a:rPr lang="en-US" altLang="en-US" sz="3600" b="1" dirty="0">
                  <a:latin typeface="Arial" charset="0"/>
                </a:rPr>
              </a:br>
              <a:r>
                <a:rPr lang="en-US" altLang="en-US" sz="3600" b="1" dirty="0">
                  <a:latin typeface="Arial" charset="0"/>
                </a:rPr>
                <a:t>Costing</a:t>
              </a:r>
            </a:p>
          </p:txBody>
        </p:sp>
      </p:grpSp>
      <p:sp>
        <p:nvSpPr>
          <p:cNvPr id="5123" name="AutoShape 13"/>
          <p:cNvSpPr>
            <a:spLocks noChangeArrowheads="1"/>
          </p:cNvSpPr>
          <p:nvPr/>
        </p:nvSpPr>
        <p:spPr bwMode="auto">
          <a:xfrm rot="-5400000">
            <a:off x="4803775" y="3127375"/>
            <a:ext cx="1289050" cy="673100"/>
          </a:xfrm>
          <a:prstGeom prst="rightArrow">
            <a:avLst>
              <a:gd name="adj1" fmla="val 50000"/>
              <a:gd name="adj2" fmla="val 95764"/>
            </a:avLst>
          </a:prstGeom>
          <a:solidFill>
            <a:srgbClr val="FC0128"/>
          </a:solidFill>
          <a:ln w="12700">
            <a:solidFill>
              <a:srgbClr val="FC0128"/>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charset="0"/>
            </a:endParaRPr>
          </a:p>
        </p:txBody>
      </p:sp>
      <p:sp>
        <p:nvSpPr>
          <p:cNvPr id="186382" name="Rectangle 14"/>
          <p:cNvSpPr>
            <a:spLocks noChangeArrowheads="1"/>
          </p:cNvSpPr>
          <p:nvPr/>
        </p:nvSpPr>
        <p:spPr bwMode="auto">
          <a:xfrm>
            <a:off x="381000" y="4114800"/>
            <a:ext cx="8382000" cy="1985963"/>
          </a:xfrm>
          <a:prstGeom prst="rect">
            <a:avLst/>
          </a:prstGeom>
          <a:solidFill>
            <a:schemeClr val="accent2">
              <a:lumMod val="20000"/>
              <a:lumOff val="80000"/>
            </a:schemeClr>
          </a:solidFill>
          <a:ln w="38100" cmpd="dbl">
            <a:solidFill>
              <a:schemeClr val="tx1"/>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nSpc>
                <a:spcPct val="85000"/>
              </a:lnSpc>
              <a:spcBef>
                <a:spcPct val="50000"/>
              </a:spcBef>
              <a:buSzPct val="100000"/>
              <a:buFont typeface="Wingdings" pitchFamily="2" charset="2"/>
              <a:buChar char="§"/>
              <a:defRPr/>
            </a:pPr>
            <a:r>
              <a:rPr lang="en-US" sz="2800" b="1" dirty="0"/>
              <a:t> Used for production of </a:t>
            </a:r>
            <a:r>
              <a:rPr lang="en-US" sz="2800" b="1" u="sng" dirty="0">
                <a:solidFill>
                  <a:srgbClr val="FF0000"/>
                </a:solidFill>
              </a:rPr>
              <a:t>large</a:t>
            </a:r>
            <a:r>
              <a:rPr lang="en-US" sz="2800" b="1" dirty="0"/>
              <a:t>, </a:t>
            </a:r>
            <a:r>
              <a:rPr lang="en-US" sz="2800" b="1" u="sng" dirty="0">
                <a:solidFill>
                  <a:srgbClr val="FF0000"/>
                </a:solidFill>
              </a:rPr>
              <a:t>unique</a:t>
            </a:r>
            <a:r>
              <a:rPr lang="en-US" sz="2800" b="1" dirty="0"/>
              <a:t>, or </a:t>
            </a:r>
            <a:br>
              <a:rPr lang="en-US" sz="2800" b="1" dirty="0"/>
            </a:br>
            <a:r>
              <a:rPr lang="en-US" sz="2800" b="1" dirty="0"/>
              <a:t>   </a:t>
            </a:r>
            <a:r>
              <a:rPr lang="en-US" sz="2800" b="1" u="sng" dirty="0">
                <a:solidFill>
                  <a:srgbClr val="FF0000"/>
                </a:solidFill>
              </a:rPr>
              <a:t>high-cost items</a:t>
            </a:r>
            <a:r>
              <a:rPr lang="en-US" sz="2800" b="1" dirty="0"/>
              <a:t>. </a:t>
            </a:r>
          </a:p>
          <a:p>
            <a:pPr>
              <a:lnSpc>
                <a:spcPct val="85000"/>
              </a:lnSpc>
              <a:spcBef>
                <a:spcPct val="50000"/>
              </a:spcBef>
              <a:buSzPct val="100000"/>
              <a:buFont typeface="Wingdings" pitchFamily="2" charset="2"/>
              <a:buChar char="§"/>
              <a:defRPr/>
            </a:pPr>
            <a:r>
              <a:rPr lang="en-US" sz="2800" b="1" dirty="0"/>
              <a:t> Built to </a:t>
            </a:r>
            <a:r>
              <a:rPr lang="en-US" sz="2800" b="1" u="sng" dirty="0">
                <a:solidFill>
                  <a:srgbClr val="FF0000"/>
                </a:solidFill>
              </a:rPr>
              <a:t>order</a:t>
            </a:r>
            <a:r>
              <a:rPr lang="en-US" sz="2800" b="1" dirty="0"/>
              <a:t> rather than mass produced.</a:t>
            </a:r>
          </a:p>
          <a:p>
            <a:pPr>
              <a:lnSpc>
                <a:spcPct val="85000"/>
              </a:lnSpc>
              <a:spcBef>
                <a:spcPct val="50000"/>
              </a:spcBef>
              <a:buSzPct val="100000"/>
              <a:buFont typeface="Wingdings" pitchFamily="2" charset="2"/>
              <a:buChar char="§"/>
              <a:defRPr/>
            </a:pPr>
            <a:r>
              <a:rPr lang="en-US" sz="2800" b="1" dirty="0"/>
              <a:t> Many costs can be </a:t>
            </a:r>
            <a:r>
              <a:rPr lang="en-US" sz="2800" b="1" u="sng" dirty="0">
                <a:solidFill>
                  <a:srgbClr val="FF0000"/>
                </a:solidFill>
              </a:rPr>
              <a:t>directly traced to each job</a:t>
            </a:r>
            <a:r>
              <a:rPr lang="en-US" sz="2800" b="1" dirty="0"/>
              <a:t>.</a:t>
            </a:r>
          </a:p>
        </p:txBody>
      </p:sp>
      <p:sp>
        <p:nvSpPr>
          <p:cNvPr id="5125" name="Rectangle 15"/>
          <p:cNvSpPr>
            <a:spLocks noGrp="1" noChangeArrowheads="1"/>
          </p:cNvSpPr>
          <p:nvPr>
            <p:ph type="title"/>
          </p:nvPr>
        </p:nvSpPr>
        <p:spPr>
          <a:xfrm>
            <a:off x="457200" y="609600"/>
            <a:ext cx="8229600" cy="457200"/>
          </a:xfrm>
        </p:spPr>
        <p:txBody>
          <a:bodyPr/>
          <a:lstStyle/>
          <a:p>
            <a:r>
              <a:rPr lang="en-US" altLang="en-US" sz="4400" b="1" dirty="0" smtClean="0">
                <a:solidFill>
                  <a:schemeClr val="tx1"/>
                </a:solidFill>
              </a:rPr>
              <a:t>Cost Accounting Systems</a:t>
            </a:r>
          </a:p>
        </p:txBody>
      </p:sp>
      <p:sp>
        <p:nvSpPr>
          <p:cNvPr id="20" name="Slide Number Placeholder 19"/>
          <p:cNvSpPr>
            <a:spLocks noGrp="1"/>
          </p:cNvSpPr>
          <p:nvPr>
            <p:ph type="sldNum" sz="quarter" idx="12"/>
          </p:nvPr>
        </p:nvSpPr>
        <p:spPr/>
        <p:txBody>
          <a:bodyPr/>
          <a:lstStyle/>
          <a:p>
            <a:pPr>
              <a:defRPr/>
            </a:pPr>
            <a:fld id="{9456D29B-E423-4250-B2DC-38C30AE2A0FC}" type="slidenum">
              <a:rPr lang="en-US" smtClean="0"/>
              <a:pPr>
                <a:defRPr/>
              </a:pPr>
              <a:t>57</a:t>
            </a:fld>
            <a:endParaRPr lang="en-US" dirty="0"/>
          </a:p>
        </p:txBody>
      </p:sp>
      <p:sp>
        <p:nvSpPr>
          <p:cNvPr id="5126" name="AutoShape 16"/>
          <p:cNvSpPr>
            <a:spLocks noChangeArrowheads="1"/>
          </p:cNvSpPr>
          <p:nvPr/>
        </p:nvSpPr>
        <p:spPr bwMode="auto">
          <a:xfrm rot="-5400000">
            <a:off x="2247900" y="2940050"/>
            <a:ext cx="679450" cy="450850"/>
          </a:xfrm>
          <a:prstGeom prst="rightArrow">
            <a:avLst>
              <a:gd name="adj1" fmla="val 50000"/>
              <a:gd name="adj2" fmla="val 75359"/>
            </a:avLst>
          </a:prstGeom>
          <a:solidFill>
            <a:srgbClr val="FC0128"/>
          </a:solidFill>
          <a:ln w="12700">
            <a:solidFill>
              <a:srgbClr val="FC0128"/>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charset="0"/>
            </a:endParaRPr>
          </a:p>
        </p:txBody>
      </p:sp>
      <p:sp>
        <p:nvSpPr>
          <p:cNvPr id="5127" name="Rectangle 18"/>
          <p:cNvSpPr>
            <a:spLocks noChangeArrowheads="1"/>
          </p:cNvSpPr>
          <p:nvPr/>
        </p:nvSpPr>
        <p:spPr bwMode="auto">
          <a:xfrm>
            <a:off x="1771650" y="3375025"/>
            <a:ext cx="1644650" cy="477567"/>
          </a:xfrm>
          <a:prstGeom prst="rect">
            <a:avLst/>
          </a:prstGeom>
          <a:solidFill>
            <a:srgbClr val="F6E9B4"/>
          </a:solidFill>
          <a:ln w="38100" cmpd="dbl">
            <a:solidFill>
              <a:schemeClr val="tx1"/>
            </a:solidFill>
            <a:miter lim="800000"/>
            <a:headEnd/>
            <a:tailEnd/>
          </a:ln>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90000"/>
              </a:lnSpc>
              <a:spcBef>
                <a:spcPct val="30000"/>
              </a:spcBef>
              <a:buClr>
                <a:schemeClr val="hlink"/>
              </a:buClr>
              <a:buSzPct val="75000"/>
              <a:buFont typeface="Wingdings" pitchFamily="2" charset="2"/>
              <a:buNone/>
            </a:pPr>
            <a:r>
              <a:rPr lang="en-US" altLang="en-US" sz="2800" b="1" dirty="0">
                <a:latin typeface="Arial" charset="0"/>
              </a:rPr>
              <a:t> </a:t>
            </a:r>
            <a:r>
              <a:rPr lang="en-US" altLang="en-US" sz="2000" b="1" dirty="0">
                <a:solidFill>
                  <a:srgbClr val="FF0000"/>
                </a:solidFill>
                <a:effectLst>
                  <a:outerShdw blurRad="38100" dist="38100" dir="2700000" algn="tl">
                    <a:srgbClr val="000000">
                      <a:alpha val="43137"/>
                    </a:srgbClr>
                  </a:outerShdw>
                </a:effectLst>
                <a:latin typeface="Arial" charset="0"/>
              </a:rPr>
              <a:t>Chapter 7</a:t>
            </a:r>
          </a:p>
        </p:txBody>
      </p:sp>
      <p:sp>
        <p:nvSpPr>
          <p:cNvPr id="26632"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lumMod val="65000"/>
                <a:lumOff val="35000"/>
              </a:schemeClr>
            </a:solidFill>
            <a:miter lim="800000"/>
            <a:headEnd/>
            <a:tailEnd/>
          </a:ln>
        </p:spPr>
        <p:txBody>
          <a:bodyPr wrap="none" anchor="ctr"/>
          <a:lstStyle/>
          <a:p>
            <a:pPr algn="ctr">
              <a:defRPr/>
            </a:pPr>
            <a:r>
              <a:rPr lang="en-US" sz="1400" dirty="0">
                <a:solidFill>
                  <a:schemeClr val="bg1"/>
                </a:solidFill>
                <a:latin typeface="Times New Roman" pitchFamily="18" charset="0"/>
              </a:rPr>
              <a:t>C 1</a:t>
            </a:r>
          </a:p>
        </p:txBody>
      </p:sp>
    </p:spTree>
  </p:cSld>
  <p:clrMapOvr>
    <a:masterClrMapping/>
  </p:clrMapOvr>
  <p:transition spd="med">
    <p:zo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38"/>
          <p:cNvSpPr>
            <a:spLocks noGrp="1" noChangeArrowheads="1"/>
          </p:cNvSpPr>
          <p:nvPr>
            <p:ph type="title"/>
          </p:nvPr>
        </p:nvSpPr>
        <p:spPr>
          <a:xfrm>
            <a:off x="457200" y="533400"/>
            <a:ext cx="8229600" cy="838200"/>
          </a:xfrm>
        </p:spPr>
        <p:txBody>
          <a:bodyPr/>
          <a:lstStyle/>
          <a:p>
            <a:r>
              <a:rPr lang="en-US" altLang="en-US" sz="4400" b="1" dirty="0" smtClean="0">
                <a:solidFill>
                  <a:schemeClr val="tx1"/>
                </a:solidFill>
              </a:rPr>
              <a:t>Job Order Production</a:t>
            </a: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58</a:t>
            </a:fld>
            <a:endParaRPr lang="en-US" dirty="0"/>
          </a:p>
        </p:txBody>
      </p:sp>
      <p:sp>
        <p:nvSpPr>
          <p:cNvPr id="1033"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C 1</a:t>
            </a:r>
          </a:p>
        </p:txBody>
      </p:sp>
      <p:pic>
        <p:nvPicPr>
          <p:cNvPr id="399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752600"/>
            <a:ext cx="8110810" cy="2114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 name="Rectangle 30"/>
          <p:cNvSpPr>
            <a:spLocks noGrp="1" noChangeArrowheads="1"/>
          </p:cNvSpPr>
          <p:nvPr>
            <p:ph type="title"/>
          </p:nvPr>
        </p:nvSpPr>
        <p:spPr>
          <a:xfrm>
            <a:off x="0" y="685800"/>
            <a:ext cx="9143999" cy="723900"/>
          </a:xfrm>
        </p:spPr>
        <p:txBody>
          <a:bodyPr/>
          <a:lstStyle/>
          <a:p>
            <a:r>
              <a:rPr lang="en-US" altLang="en-US" dirty="0" smtClean="0"/>
              <a:t> </a:t>
            </a:r>
            <a:r>
              <a:rPr lang="en-US" altLang="en-US" sz="4400" b="1" dirty="0" smtClean="0">
                <a:solidFill>
                  <a:schemeClr val="tx1"/>
                </a:solidFill>
              </a:rPr>
              <a:t>Job Order Production Activities</a:t>
            </a: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59</a:t>
            </a:fld>
            <a:endParaRPr lang="en-US" dirty="0"/>
          </a:p>
        </p:txBody>
      </p:sp>
      <p:sp>
        <p:nvSpPr>
          <p:cNvPr id="27670"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C 1</a:t>
            </a:r>
          </a:p>
        </p:txBody>
      </p:sp>
      <p:pic>
        <p:nvPicPr>
          <p:cNvPr id="40963" name="Picture 3" descr="C:\Users\Beth\Documents\MH\wiL62279_19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752600"/>
            <a:ext cx="8046720"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228601" y="1981200"/>
            <a:ext cx="8153399" cy="4343400"/>
          </a:xfrm>
        </p:spPr>
        <p:txBody>
          <a:bodyPr>
            <a:normAutofit fontScale="90000"/>
          </a:bodyPr>
          <a:lstStyle/>
          <a:p>
            <a:r>
              <a:rPr lang="en-US" altLang="en-US" dirty="0" smtClean="0"/>
              <a:t/>
            </a:r>
            <a:br>
              <a:rPr lang="en-US" altLang="en-US" dirty="0" smtClean="0"/>
            </a:br>
            <a:r>
              <a:rPr lang="en-US" altLang="en-US" dirty="0" smtClean="0"/>
              <a:t/>
            </a:r>
            <a:br>
              <a:rPr lang="en-US" altLang="en-US" dirty="0" smtClean="0"/>
            </a:br>
            <a:r>
              <a:rPr lang="en-US" altLang="en-US" dirty="0" smtClean="0"/>
              <a:t>  	</a:t>
            </a:r>
            <a:r>
              <a:rPr lang="en-US" sz="6000" b="1" dirty="0" smtClean="0">
                <a:solidFill>
                  <a:srgbClr val="FF0000"/>
                </a:solidFill>
              </a:rPr>
              <a:t>Purpose</a:t>
            </a:r>
            <a:r>
              <a:rPr lang="en-US" sz="6000" b="1" dirty="0" smtClean="0">
                <a:solidFill>
                  <a:schemeClr val="tx1"/>
                </a:solidFill>
              </a:rPr>
              <a:t> of Managerial Accounting </a:t>
            </a:r>
            <a:r>
              <a:rPr lang="en-US" altLang="en-US" sz="6000" b="1" dirty="0" smtClean="0">
                <a:solidFill>
                  <a:schemeClr val="tx1"/>
                </a:solidFill>
              </a:rPr>
              <a:t/>
            </a:r>
            <a:br>
              <a:rPr lang="en-US" altLang="en-US" sz="6000" b="1" dirty="0" smtClean="0">
                <a:solidFill>
                  <a:schemeClr val="tx1"/>
                </a:solidFill>
              </a:rPr>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6</a:t>
            </a:fld>
            <a:endParaRPr lang="en-US" altLang="en-US" dirty="0" smtClean="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914400" y="205740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724400"/>
            <a:ext cx="7315200" cy="87313"/>
          </a:xfrm>
          <a:prstGeom prst="rect">
            <a:avLst/>
          </a:prstGeom>
          <a:noFill/>
          <a:ln w="9525">
            <a:noFill/>
            <a:miter lim="800000"/>
            <a:headEnd/>
            <a:tailEnd/>
          </a:ln>
        </p:spPr>
      </p:pic>
    </p:spTree>
    <p:extLst>
      <p:ext uri="{BB962C8B-B14F-4D97-AF65-F5344CB8AC3E}">
        <p14:creationId xmlns:p14="http://schemas.microsoft.com/office/powerpoint/2010/main" val="193114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41910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a:t>
            </a:r>
            <a:r>
              <a:rPr lang="en-US" sz="5400" b="1" dirty="0" smtClean="0">
                <a:solidFill>
                  <a:srgbClr val="FF0000"/>
                </a:solidFill>
              </a:rPr>
              <a:t>Job Cost Sheet </a:t>
            </a:r>
            <a:r>
              <a:rPr lang="en-US" altLang="en-US" sz="5400" b="1" dirty="0" smtClean="0">
                <a:solidFill>
                  <a:schemeClr val="tx1"/>
                </a:solidFill>
              </a:rPr>
              <a:t/>
            </a:r>
            <a:br>
              <a:rPr lang="en-US" altLang="en-US" sz="5400" b="1" dirty="0" smtClean="0">
                <a:solidFill>
                  <a:schemeClr val="tx1"/>
                </a:solidFill>
              </a:rPr>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60</a:t>
            </a:fld>
            <a:endParaRPr lang="en-US" altLang="en-US" dirty="0" smtClean="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914400" y="236061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title"/>
          </p:nvPr>
        </p:nvSpPr>
        <p:spPr>
          <a:xfrm>
            <a:off x="457200" y="533400"/>
            <a:ext cx="8229600" cy="609600"/>
          </a:xfrm>
        </p:spPr>
        <p:txBody>
          <a:bodyPr/>
          <a:lstStyle/>
          <a:p>
            <a:r>
              <a:rPr lang="en-US" altLang="en-US" sz="4400" b="1" dirty="0" smtClean="0">
                <a:solidFill>
                  <a:schemeClr val="tx1"/>
                </a:solidFill>
              </a:rPr>
              <a:t>Job Order Cost Documents</a:t>
            </a: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61</a:t>
            </a:fld>
            <a:endParaRPr lang="en-US" dirty="0"/>
          </a:p>
        </p:txBody>
      </p:sp>
      <p:sp>
        <p:nvSpPr>
          <p:cNvPr id="190466" name="Rectangle 2"/>
          <p:cNvSpPr>
            <a:spLocks noGrp="1" noChangeArrowheads="1"/>
          </p:cNvSpPr>
          <p:nvPr>
            <p:ph type="body" sz="half" idx="4294967295"/>
          </p:nvPr>
        </p:nvSpPr>
        <p:spPr>
          <a:xfrm>
            <a:off x="0" y="1828800"/>
            <a:ext cx="8763000" cy="2514600"/>
          </a:xfrm>
        </p:spPr>
        <p:txBody>
          <a:bodyPr lIns="90488" tIns="44450" rIns="90488" bIns="44450"/>
          <a:lstStyle/>
          <a:p>
            <a:pPr algn="ctr">
              <a:lnSpc>
                <a:spcPct val="150000"/>
              </a:lnSpc>
              <a:buFont typeface="Wingdings" pitchFamily="2" charset="2"/>
              <a:buNone/>
              <a:defRPr/>
            </a:pPr>
            <a:r>
              <a:rPr lang="en-US" b="1" dirty="0">
                <a:solidFill>
                  <a:schemeClr val="tx1"/>
                </a:solidFill>
              </a:rPr>
              <a:t>The primary document for tracking the costs associated with a given job is the </a:t>
            </a:r>
            <a:r>
              <a:rPr lang="en-US" b="1" dirty="0">
                <a:solidFill>
                  <a:srgbClr val="FF3300"/>
                </a:solidFill>
                <a:effectLst>
                  <a:outerShdw blurRad="38100" dist="38100" dir="2700000" algn="tl">
                    <a:srgbClr val="C0C0C0"/>
                  </a:outerShdw>
                </a:effectLst>
              </a:rPr>
              <a:t>job cost sheet</a:t>
            </a:r>
            <a:r>
              <a:rPr lang="en-US" b="1" dirty="0">
                <a:solidFill>
                  <a:srgbClr val="FF3300"/>
                </a:solidFill>
              </a:rPr>
              <a:t>.</a:t>
            </a:r>
          </a:p>
        </p:txBody>
      </p:sp>
      <p:sp>
        <p:nvSpPr>
          <p:cNvPr id="28678"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C 2</a:t>
            </a:r>
          </a:p>
        </p:txBody>
      </p:sp>
    </p:spTree>
  </p:cSld>
  <p:clrMapOvr>
    <a:masterClrMapping/>
  </p:clrMapOvr>
  <p:transition spd="med">
    <p:blinds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1"/>
          <p:cNvSpPr>
            <a:spLocks noGrp="1" noChangeArrowheads="1"/>
          </p:cNvSpPr>
          <p:nvPr>
            <p:ph type="title"/>
          </p:nvPr>
        </p:nvSpPr>
        <p:spPr>
          <a:xfrm>
            <a:off x="457200" y="609600"/>
            <a:ext cx="8229600" cy="533400"/>
          </a:xfrm>
        </p:spPr>
        <p:txBody>
          <a:bodyPr/>
          <a:lstStyle/>
          <a:p>
            <a:r>
              <a:rPr lang="en-US" altLang="en-US" sz="4400" b="1" dirty="0" smtClean="0">
                <a:solidFill>
                  <a:schemeClr val="tx1"/>
                </a:solidFill>
              </a:rPr>
              <a:t>Job Cost Sheet</a:t>
            </a: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62</a:t>
            </a:fld>
            <a:endParaRPr lang="en-US" dirty="0"/>
          </a:p>
        </p:txBody>
      </p:sp>
      <p:sp>
        <p:nvSpPr>
          <p:cNvPr id="3077"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C 2</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447798"/>
            <a:ext cx="6113942" cy="4601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a:t>
            </a:r>
            <a:br>
              <a:rPr lang="en-US" altLang="en-US" dirty="0" smtClean="0"/>
            </a:br>
            <a:r>
              <a:rPr lang="en-US" sz="5400" b="1" dirty="0">
                <a:solidFill>
                  <a:srgbClr val="FF0000"/>
                </a:solidFill>
              </a:rPr>
              <a:t>Materials Cost Flows </a:t>
            </a:r>
            <a:r>
              <a:rPr lang="en-US" sz="5400" b="1" dirty="0">
                <a:solidFill>
                  <a:schemeClr val="tx1"/>
                </a:solidFill>
              </a:rPr>
              <a:t>and</a:t>
            </a:r>
            <a:r>
              <a:rPr lang="en-US" sz="5400" b="1" dirty="0">
                <a:solidFill>
                  <a:srgbClr val="FF0000"/>
                </a:solidFill>
              </a:rPr>
              <a:t> Documents</a:t>
            </a: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63</a:t>
            </a:fld>
            <a:endParaRPr lang="en-US" altLang="en-US" dirty="0" smtClean="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914400" y="182880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
          <p:cNvSpPr>
            <a:spLocks noGrp="1" noChangeArrowheads="1"/>
          </p:cNvSpPr>
          <p:nvPr>
            <p:ph type="title"/>
          </p:nvPr>
        </p:nvSpPr>
        <p:spPr>
          <a:xfrm>
            <a:off x="457200" y="609600"/>
            <a:ext cx="8229600" cy="685800"/>
          </a:xfrm>
        </p:spPr>
        <p:txBody>
          <a:bodyPr/>
          <a:lstStyle/>
          <a:p>
            <a:r>
              <a:rPr lang="en-US" altLang="en-US" sz="4400" b="1" dirty="0" smtClean="0">
                <a:solidFill>
                  <a:schemeClr val="tx1"/>
                </a:solidFill>
              </a:rPr>
              <a:t>Materials Ledger Card</a:t>
            </a:r>
          </a:p>
        </p:txBody>
      </p:sp>
      <p:sp>
        <p:nvSpPr>
          <p:cNvPr id="8" name="Slide Number Placeholder 7"/>
          <p:cNvSpPr>
            <a:spLocks noGrp="1"/>
          </p:cNvSpPr>
          <p:nvPr>
            <p:ph type="sldNum" sz="quarter" idx="12"/>
          </p:nvPr>
        </p:nvSpPr>
        <p:spPr/>
        <p:txBody>
          <a:bodyPr/>
          <a:lstStyle/>
          <a:p>
            <a:pPr>
              <a:defRPr/>
            </a:pPr>
            <a:fld id="{9456D29B-E423-4250-B2DC-38C30AE2A0FC}" type="slidenum">
              <a:rPr lang="en-US" smtClean="0"/>
              <a:pPr>
                <a:defRPr/>
              </a:pPr>
              <a:t>64</a:t>
            </a:fld>
            <a:endParaRPr lang="en-US" dirty="0"/>
          </a:p>
        </p:txBody>
      </p:sp>
      <p:pic>
        <p:nvPicPr>
          <p:cNvPr id="16402" name="Picture 18" descr="C:\Users\Beth\Documents\MH\wiL62279_19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730828"/>
            <a:ext cx="7697132" cy="3222172"/>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1</a:t>
            </a:r>
          </a:p>
        </p:txBody>
      </p:sp>
    </p:spTree>
  </p:cSld>
  <p:clrMapOvr>
    <a:masterClrMapping/>
  </p:clrMapOvr>
  <p:transition spd="med">
    <p:split orient="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8"/>
          <p:cNvSpPr>
            <a:spLocks noGrp="1" noChangeArrowheads="1"/>
          </p:cNvSpPr>
          <p:nvPr>
            <p:ph type="title"/>
          </p:nvPr>
        </p:nvSpPr>
        <p:spPr>
          <a:xfrm>
            <a:off x="457200" y="609600"/>
            <a:ext cx="8229600" cy="609600"/>
          </a:xfrm>
        </p:spPr>
        <p:txBody>
          <a:bodyPr/>
          <a:lstStyle/>
          <a:p>
            <a:r>
              <a:rPr lang="en-US" altLang="en-US" sz="4400" b="1" dirty="0" smtClean="0">
                <a:solidFill>
                  <a:schemeClr val="tx1"/>
                </a:solidFill>
              </a:rPr>
              <a:t>Materials Requisition</a:t>
            </a: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65</a:t>
            </a:fld>
            <a:endParaRPr lang="en-US" dirty="0"/>
          </a:p>
        </p:txBody>
      </p:sp>
      <p:sp>
        <p:nvSpPr>
          <p:cNvPr id="5126"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1</a:t>
            </a:r>
          </a:p>
        </p:txBody>
      </p:sp>
      <p:pic>
        <p:nvPicPr>
          <p:cNvPr id="12311" name="Picture 23" descr="C:\Users\Beth\Documents\MH\wiL62279_19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752600"/>
            <a:ext cx="7044691" cy="2914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zoom dir="in"/>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0"/>
          <p:cNvSpPr>
            <a:spLocks noGrp="1" noChangeArrowheads="1"/>
          </p:cNvSpPr>
          <p:nvPr>
            <p:ph type="title"/>
          </p:nvPr>
        </p:nvSpPr>
        <p:spPr>
          <a:xfrm>
            <a:off x="457200" y="609600"/>
            <a:ext cx="8229600" cy="381000"/>
          </a:xfrm>
        </p:spPr>
        <p:txBody>
          <a:bodyPr/>
          <a:lstStyle/>
          <a:p>
            <a:r>
              <a:rPr lang="en-US" altLang="en-US" sz="4400" b="1" dirty="0" smtClean="0">
                <a:solidFill>
                  <a:schemeClr val="tx1"/>
                </a:solidFill>
              </a:rPr>
              <a:t>Materials Requisition</a:t>
            </a:r>
          </a:p>
        </p:txBody>
      </p:sp>
      <p:sp>
        <p:nvSpPr>
          <p:cNvPr id="7" name="Slide Number Placeholder 6"/>
          <p:cNvSpPr>
            <a:spLocks noGrp="1"/>
          </p:cNvSpPr>
          <p:nvPr>
            <p:ph type="sldNum" sz="quarter" idx="12"/>
          </p:nvPr>
        </p:nvSpPr>
        <p:spPr/>
        <p:txBody>
          <a:bodyPr/>
          <a:lstStyle/>
          <a:p>
            <a:pPr>
              <a:defRPr/>
            </a:pPr>
            <a:fld id="{9456D29B-E423-4250-B2DC-38C30AE2A0FC}" type="slidenum">
              <a:rPr lang="en-US" smtClean="0"/>
              <a:pPr>
                <a:defRPr/>
              </a:pPr>
              <a:t>66</a:t>
            </a:fld>
            <a:endParaRPr lang="en-US" dirty="0"/>
          </a:p>
        </p:txBody>
      </p:sp>
      <p:sp>
        <p:nvSpPr>
          <p:cNvPr id="8200"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1</a:t>
            </a:r>
          </a:p>
        </p:txBody>
      </p:sp>
      <p:pic>
        <p:nvPicPr>
          <p:cNvPr id="15386" name="Picture 26" descr="C:\Users\Beth\Documents\MH\wiL62279_untb19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5334000"/>
            <a:ext cx="6783555" cy="771525"/>
          </a:xfrm>
          <a:prstGeom prst="rect">
            <a:avLst/>
          </a:prstGeom>
          <a:noFill/>
          <a:extLst>
            <a:ext uri="{909E8E84-426E-40DD-AFC4-6F175D3DCCD1}">
              <a14:hiddenFill xmlns:a14="http://schemas.microsoft.com/office/drawing/2010/main">
                <a:solidFill>
                  <a:srgbClr val="FFFFFF"/>
                </a:solidFill>
              </a14:hiddenFill>
            </a:ext>
          </a:extLst>
        </p:spPr>
      </p:pic>
      <p:pic>
        <p:nvPicPr>
          <p:cNvPr id="15387" name="Picture 27" descr="C:\Users\Beth\Documents\MH\wiL62279_untb19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1371600"/>
            <a:ext cx="4897312" cy="31241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smtClean="0">
                <a:solidFill>
                  <a:prstClr val="white"/>
                </a:solidFill>
              </a:rPr>
              <a:t>NEED-TO-KNOW</a:t>
            </a:r>
            <a:endParaRPr lang="en-US" sz="2400" dirty="0">
              <a:solidFill>
                <a:prstClr val="white"/>
              </a:solidFill>
            </a:endParaRPr>
          </a:p>
        </p:txBody>
      </p:sp>
      <p:sp>
        <p:nvSpPr>
          <p:cNvPr id="16" name="Rectangle 5"/>
          <p:cNvSpPr>
            <a:spLocks noChangeArrowheads="1"/>
          </p:cNvSpPr>
          <p:nvPr/>
        </p:nvSpPr>
        <p:spPr bwMode="auto">
          <a:xfrm>
            <a:off x="1260476" y="1444625"/>
            <a:ext cx="5797550"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2" name="Rectangle 6"/>
          <p:cNvSpPr>
            <a:spLocks noChangeArrowheads="1"/>
          </p:cNvSpPr>
          <p:nvPr/>
        </p:nvSpPr>
        <p:spPr bwMode="auto">
          <a:xfrm>
            <a:off x="433388" y="3124200"/>
            <a:ext cx="3316288"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3" name="Rectangle 7"/>
          <p:cNvSpPr>
            <a:spLocks noChangeArrowheads="1"/>
          </p:cNvSpPr>
          <p:nvPr/>
        </p:nvSpPr>
        <p:spPr bwMode="auto">
          <a:xfrm>
            <a:off x="4567238" y="3124200"/>
            <a:ext cx="3316288"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4" name="Rectangle 8"/>
          <p:cNvSpPr>
            <a:spLocks noChangeArrowheads="1"/>
          </p:cNvSpPr>
          <p:nvPr/>
        </p:nvSpPr>
        <p:spPr bwMode="auto">
          <a:xfrm>
            <a:off x="4567238" y="4598987"/>
            <a:ext cx="1663700" cy="238125"/>
          </a:xfrm>
          <a:prstGeom prst="rect">
            <a:avLst/>
          </a:prstGeom>
          <a:solidFill>
            <a:srgbClr val="B4C6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5" name="Rectangle 9"/>
          <p:cNvSpPr>
            <a:spLocks noChangeArrowheads="1"/>
          </p:cNvSpPr>
          <p:nvPr/>
        </p:nvSpPr>
        <p:spPr bwMode="auto">
          <a:xfrm>
            <a:off x="6477000" y="4598987"/>
            <a:ext cx="1663700" cy="238125"/>
          </a:xfrm>
          <a:prstGeom prst="rect">
            <a:avLst/>
          </a:prstGeom>
          <a:solidFill>
            <a:srgbClr val="B4C6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6" name="Rectangle 10"/>
          <p:cNvSpPr>
            <a:spLocks noChangeArrowheads="1"/>
          </p:cNvSpPr>
          <p:nvPr/>
        </p:nvSpPr>
        <p:spPr bwMode="auto">
          <a:xfrm>
            <a:off x="473076" y="630238"/>
            <a:ext cx="7712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 manufacturing company purchased $1,200 of materials (on account) for use in production. The company</a:t>
            </a:r>
            <a:endParaRPr lang="en-US" altLang="en-US" dirty="0" smtClean="0">
              <a:solidFill>
                <a:prstClr val="black"/>
              </a:solidFill>
              <a:cs typeface="+mn-cs"/>
            </a:endParaRPr>
          </a:p>
        </p:txBody>
      </p:sp>
      <p:sp>
        <p:nvSpPr>
          <p:cNvPr id="27" name="Rectangle 11"/>
          <p:cNvSpPr>
            <a:spLocks noChangeArrowheads="1"/>
          </p:cNvSpPr>
          <p:nvPr/>
        </p:nvSpPr>
        <p:spPr bwMode="auto">
          <a:xfrm>
            <a:off x="473076" y="836613"/>
            <a:ext cx="72691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used $200 of direct materials on Job 1 and $350 of direct materials on Job 2. Prepare journal entries</a:t>
            </a:r>
            <a:endParaRPr lang="en-US" altLang="en-US" dirty="0" smtClean="0">
              <a:solidFill>
                <a:prstClr val="black"/>
              </a:solidFill>
              <a:cs typeface="+mn-cs"/>
            </a:endParaRPr>
          </a:p>
        </p:txBody>
      </p:sp>
      <p:sp>
        <p:nvSpPr>
          <p:cNvPr id="28" name="Rectangle 12"/>
          <p:cNvSpPr>
            <a:spLocks noChangeArrowheads="1"/>
          </p:cNvSpPr>
          <p:nvPr/>
        </p:nvSpPr>
        <p:spPr bwMode="auto">
          <a:xfrm>
            <a:off x="473076" y="1042988"/>
            <a:ext cx="24304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to record the above transactions.</a:t>
            </a:r>
            <a:endParaRPr lang="en-US" altLang="en-US" dirty="0" smtClean="0">
              <a:solidFill>
                <a:prstClr val="black"/>
              </a:solidFill>
              <a:cs typeface="+mn-cs"/>
            </a:endParaRPr>
          </a:p>
        </p:txBody>
      </p:sp>
      <p:sp>
        <p:nvSpPr>
          <p:cNvPr id="29" name="Rectangle 13"/>
          <p:cNvSpPr>
            <a:spLocks noChangeArrowheads="1"/>
          </p:cNvSpPr>
          <p:nvPr/>
        </p:nvSpPr>
        <p:spPr bwMode="auto">
          <a:xfrm>
            <a:off x="5614988" y="1465263"/>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Debit</a:t>
            </a:r>
            <a:endParaRPr lang="en-US" altLang="en-US" dirty="0" smtClean="0">
              <a:solidFill>
                <a:prstClr val="black"/>
              </a:solidFill>
              <a:cs typeface="+mn-cs"/>
            </a:endParaRPr>
          </a:p>
        </p:txBody>
      </p:sp>
      <p:sp>
        <p:nvSpPr>
          <p:cNvPr id="30" name="Rectangle 14"/>
          <p:cNvSpPr>
            <a:spLocks noChangeArrowheads="1"/>
          </p:cNvSpPr>
          <p:nvPr/>
        </p:nvSpPr>
        <p:spPr bwMode="auto">
          <a:xfrm>
            <a:off x="6411913" y="1465263"/>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Credit</a:t>
            </a:r>
            <a:endParaRPr lang="en-US" altLang="en-US" dirty="0" smtClean="0">
              <a:solidFill>
                <a:prstClr val="black"/>
              </a:solidFill>
              <a:cs typeface="+mn-cs"/>
            </a:endParaRPr>
          </a:p>
        </p:txBody>
      </p:sp>
      <p:sp>
        <p:nvSpPr>
          <p:cNvPr id="31" name="Rectangle 15"/>
          <p:cNvSpPr>
            <a:spLocks noChangeArrowheads="1"/>
          </p:cNvSpPr>
          <p:nvPr/>
        </p:nvSpPr>
        <p:spPr bwMode="auto">
          <a:xfrm>
            <a:off x="1350963" y="1692275"/>
            <a:ext cx="7556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Purchase</a:t>
            </a:r>
            <a:endParaRPr lang="en-US" altLang="en-US" dirty="0" smtClean="0">
              <a:solidFill>
                <a:prstClr val="black"/>
              </a:solidFill>
              <a:cs typeface="+mn-cs"/>
            </a:endParaRPr>
          </a:p>
        </p:txBody>
      </p:sp>
      <p:sp>
        <p:nvSpPr>
          <p:cNvPr id="64" name="Rectangle 16"/>
          <p:cNvSpPr>
            <a:spLocks noChangeArrowheads="1"/>
          </p:cNvSpPr>
          <p:nvPr/>
        </p:nvSpPr>
        <p:spPr bwMode="auto">
          <a:xfrm>
            <a:off x="2178051" y="1692275"/>
            <a:ext cx="1804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Raw Materials Inventory</a:t>
            </a:r>
            <a:endParaRPr lang="en-US" altLang="en-US" dirty="0" smtClean="0">
              <a:solidFill>
                <a:prstClr val="black"/>
              </a:solidFill>
              <a:cs typeface="+mn-cs"/>
            </a:endParaRPr>
          </a:p>
        </p:txBody>
      </p:sp>
      <p:sp>
        <p:nvSpPr>
          <p:cNvPr id="65" name="Rectangle 17"/>
          <p:cNvSpPr>
            <a:spLocks noChangeArrowheads="1"/>
          </p:cNvSpPr>
          <p:nvPr/>
        </p:nvSpPr>
        <p:spPr bwMode="auto">
          <a:xfrm>
            <a:off x="5737226" y="1692275"/>
            <a:ext cx="473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1,200</a:t>
            </a:r>
            <a:endParaRPr lang="en-US" altLang="en-US" dirty="0" smtClean="0">
              <a:solidFill>
                <a:prstClr val="black"/>
              </a:solidFill>
              <a:cs typeface="+mn-cs"/>
            </a:endParaRPr>
          </a:p>
        </p:txBody>
      </p:sp>
      <p:sp>
        <p:nvSpPr>
          <p:cNvPr id="66" name="Rectangle 18"/>
          <p:cNvSpPr>
            <a:spLocks noChangeArrowheads="1"/>
          </p:cNvSpPr>
          <p:nvPr/>
        </p:nvSpPr>
        <p:spPr bwMode="auto">
          <a:xfrm>
            <a:off x="2449513" y="1898650"/>
            <a:ext cx="1371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Accounts Payable</a:t>
            </a:r>
            <a:endParaRPr lang="en-US" altLang="en-US" dirty="0" smtClean="0">
              <a:solidFill>
                <a:prstClr val="black"/>
              </a:solidFill>
              <a:cs typeface="+mn-cs"/>
            </a:endParaRPr>
          </a:p>
        </p:txBody>
      </p:sp>
      <p:sp>
        <p:nvSpPr>
          <p:cNvPr id="67" name="Rectangle 19"/>
          <p:cNvSpPr>
            <a:spLocks noChangeArrowheads="1"/>
          </p:cNvSpPr>
          <p:nvPr/>
        </p:nvSpPr>
        <p:spPr bwMode="auto">
          <a:xfrm>
            <a:off x="6562726" y="1898650"/>
            <a:ext cx="473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1,200</a:t>
            </a:r>
            <a:endParaRPr lang="en-US" altLang="en-US" dirty="0" smtClean="0">
              <a:solidFill>
                <a:prstClr val="black"/>
              </a:solidFill>
              <a:cs typeface="+mn-cs"/>
            </a:endParaRPr>
          </a:p>
        </p:txBody>
      </p:sp>
      <p:sp>
        <p:nvSpPr>
          <p:cNvPr id="68" name="Rectangle 20"/>
          <p:cNvSpPr>
            <a:spLocks noChangeArrowheads="1"/>
          </p:cNvSpPr>
          <p:nvPr/>
        </p:nvSpPr>
        <p:spPr bwMode="auto">
          <a:xfrm>
            <a:off x="1350963" y="2309813"/>
            <a:ext cx="7556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Use - DM</a:t>
            </a:r>
            <a:endParaRPr lang="en-US" altLang="en-US" dirty="0" smtClean="0">
              <a:solidFill>
                <a:prstClr val="black"/>
              </a:solidFill>
              <a:cs typeface="+mn-cs"/>
            </a:endParaRPr>
          </a:p>
        </p:txBody>
      </p:sp>
      <p:sp>
        <p:nvSpPr>
          <p:cNvPr id="69" name="Rectangle 21"/>
          <p:cNvSpPr>
            <a:spLocks noChangeArrowheads="1"/>
          </p:cNvSpPr>
          <p:nvPr/>
        </p:nvSpPr>
        <p:spPr bwMode="auto">
          <a:xfrm>
            <a:off x="2178051" y="2309813"/>
            <a:ext cx="19653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Work in Process Inventory</a:t>
            </a:r>
            <a:endParaRPr lang="en-US" altLang="en-US" dirty="0" smtClean="0">
              <a:solidFill>
                <a:prstClr val="black"/>
              </a:solidFill>
              <a:cs typeface="+mn-cs"/>
            </a:endParaRPr>
          </a:p>
        </p:txBody>
      </p:sp>
      <p:sp>
        <p:nvSpPr>
          <p:cNvPr id="70" name="Rectangle 22"/>
          <p:cNvSpPr>
            <a:spLocks noChangeArrowheads="1"/>
          </p:cNvSpPr>
          <p:nvPr/>
        </p:nvSpPr>
        <p:spPr bwMode="auto">
          <a:xfrm>
            <a:off x="5867401" y="2309813"/>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550</a:t>
            </a:r>
            <a:endParaRPr lang="en-US" altLang="en-US" dirty="0" smtClean="0">
              <a:solidFill>
                <a:prstClr val="black"/>
              </a:solidFill>
              <a:cs typeface="+mn-cs"/>
            </a:endParaRPr>
          </a:p>
        </p:txBody>
      </p:sp>
      <p:sp>
        <p:nvSpPr>
          <p:cNvPr id="71" name="Rectangle 23"/>
          <p:cNvSpPr>
            <a:spLocks noChangeArrowheads="1"/>
          </p:cNvSpPr>
          <p:nvPr/>
        </p:nvSpPr>
        <p:spPr bwMode="auto">
          <a:xfrm>
            <a:off x="2449513" y="2516188"/>
            <a:ext cx="1804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Raw Materials Inventory</a:t>
            </a:r>
            <a:endParaRPr lang="en-US" altLang="en-US" dirty="0" smtClean="0">
              <a:solidFill>
                <a:prstClr val="black"/>
              </a:solidFill>
              <a:cs typeface="+mn-cs"/>
            </a:endParaRPr>
          </a:p>
        </p:txBody>
      </p:sp>
      <p:sp>
        <p:nvSpPr>
          <p:cNvPr id="72" name="Rectangle 24"/>
          <p:cNvSpPr>
            <a:spLocks noChangeArrowheads="1"/>
          </p:cNvSpPr>
          <p:nvPr/>
        </p:nvSpPr>
        <p:spPr bwMode="auto">
          <a:xfrm>
            <a:off x="6694488" y="2516188"/>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550</a:t>
            </a:r>
            <a:endParaRPr lang="en-US" altLang="en-US" dirty="0" smtClean="0">
              <a:solidFill>
                <a:prstClr val="black"/>
              </a:solidFill>
              <a:cs typeface="+mn-cs"/>
            </a:endParaRPr>
          </a:p>
        </p:txBody>
      </p:sp>
      <p:sp>
        <p:nvSpPr>
          <p:cNvPr id="74" name="Rectangle 25"/>
          <p:cNvSpPr>
            <a:spLocks noChangeArrowheads="1"/>
          </p:cNvSpPr>
          <p:nvPr/>
        </p:nvSpPr>
        <p:spPr bwMode="auto">
          <a:xfrm>
            <a:off x="463551" y="3392488"/>
            <a:ext cx="6143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Beg. Inv.</a:t>
            </a:r>
            <a:endParaRPr lang="en-US" altLang="en-US" dirty="0" smtClean="0">
              <a:solidFill>
                <a:prstClr val="black"/>
              </a:solidFill>
              <a:cs typeface="+mn-cs"/>
            </a:endParaRPr>
          </a:p>
        </p:txBody>
      </p:sp>
      <p:sp>
        <p:nvSpPr>
          <p:cNvPr id="75" name="Rectangle 26"/>
          <p:cNvSpPr>
            <a:spLocks noChangeArrowheads="1"/>
          </p:cNvSpPr>
          <p:nvPr/>
        </p:nvSpPr>
        <p:spPr bwMode="auto">
          <a:xfrm>
            <a:off x="1763713" y="3392488"/>
            <a:ext cx="3429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XXX</a:t>
            </a:r>
            <a:endParaRPr lang="en-US" altLang="en-US" dirty="0" smtClean="0">
              <a:solidFill>
                <a:prstClr val="black"/>
              </a:solidFill>
              <a:cs typeface="+mn-cs"/>
            </a:endParaRPr>
          </a:p>
        </p:txBody>
      </p:sp>
      <p:sp>
        <p:nvSpPr>
          <p:cNvPr id="76" name="Rectangle 27"/>
          <p:cNvSpPr>
            <a:spLocks noChangeArrowheads="1"/>
          </p:cNvSpPr>
          <p:nvPr/>
        </p:nvSpPr>
        <p:spPr bwMode="auto">
          <a:xfrm>
            <a:off x="4597401" y="3392488"/>
            <a:ext cx="6143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Beg. Inv.</a:t>
            </a:r>
            <a:endParaRPr lang="en-US" altLang="en-US" dirty="0" smtClean="0">
              <a:solidFill>
                <a:prstClr val="black"/>
              </a:solidFill>
              <a:cs typeface="+mn-cs"/>
            </a:endParaRPr>
          </a:p>
        </p:txBody>
      </p:sp>
      <p:sp>
        <p:nvSpPr>
          <p:cNvPr id="78" name="Rectangle 29"/>
          <p:cNvSpPr>
            <a:spLocks noChangeArrowheads="1"/>
          </p:cNvSpPr>
          <p:nvPr/>
        </p:nvSpPr>
        <p:spPr bwMode="auto">
          <a:xfrm>
            <a:off x="463551" y="3598863"/>
            <a:ext cx="7254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Purchases</a:t>
            </a:r>
            <a:endParaRPr lang="en-US" altLang="en-US" dirty="0" smtClean="0">
              <a:solidFill>
                <a:prstClr val="black"/>
              </a:solidFill>
              <a:cs typeface="+mn-cs"/>
            </a:endParaRPr>
          </a:p>
        </p:txBody>
      </p:sp>
      <p:sp>
        <p:nvSpPr>
          <p:cNvPr id="79" name="Rectangle 30"/>
          <p:cNvSpPr>
            <a:spLocks noChangeArrowheads="1"/>
          </p:cNvSpPr>
          <p:nvPr/>
        </p:nvSpPr>
        <p:spPr bwMode="auto">
          <a:xfrm>
            <a:off x="1703388" y="3598863"/>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1,200</a:t>
            </a:r>
            <a:endParaRPr lang="en-US" altLang="en-US" dirty="0" smtClean="0">
              <a:solidFill>
                <a:prstClr val="black"/>
              </a:solidFill>
              <a:cs typeface="+mn-cs"/>
            </a:endParaRPr>
          </a:p>
        </p:txBody>
      </p:sp>
      <p:sp>
        <p:nvSpPr>
          <p:cNvPr id="80" name="Rectangle 31"/>
          <p:cNvSpPr>
            <a:spLocks noChangeArrowheads="1"/>
          </p:cNvSpPr>
          <p:nvPr/>
        </p:nvSpPr>
        <p:spPr bwMode="auto">
          <a:xfrm>
            <a:off x="4597401" y="3598863"/>
            <a:ext cx="10382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Materials</a:t>
            </a:r>
            <a:endParaRPr lang="en-US" altLang="en-US" dirty="0" smtClean="0">
              <a:solidFill>
                <a:prstClr val="black"/>
              </a:solidFill>
              <a:cs typeface="+mn-cs"/>
            </a:endParaRPr>
          </a:p>
        </p:txBody>
      </p:sp>
      <p:sp>
        <p:nvSpPr>
          <p:cNvPr id="81" name="Rectangle 32"/>
          <p:cNvSpPr>
            <a:spLocks noChangeArrowheads="1"/>
          </p:cNvSpPr>
          <p:nvPr/>
        </p:nvSpPr>
        <p:spPr bwMode="auto">
          <a:xfrm>
            <a:off x="5948363" y="3598863"/>
            <a:ext cx="2921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550</a:t>
            </a:r>
            <a:endParaRPr lang="en-US" altLang="en-US" dirty="0" smtClean="0">
              <a:solidFill>
                <a:prstClr val="black"/>
              </a:solidFill>
              <a:cs typeface="+mn-cs"/>
            </a:endParaRPr>
          </a:p>
        </p:txBody>
      </p:sp>
      <p:sp>
        <p:nvSpPr>
          <p:cNvPr id="82" name="Rectangle 33"/>
          <p:cNvSpPr>
            <a:spLocks noChangeArrowheads="1"/>
          </p:cNvSpPr>
          <p:nvPr/>
        </p:nvSpPr>
        <p:spPr bwMode="auto">
          <a:xfrm>
            <a:off x="2117726" y="3805238"/>
            <a:ext cx="9683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Material</a:t>
            </a:r>
            <a:endParaRPr lang="en-US" altLang="en-US" dirty="0" smtClean="0">
              <a:solidFill>
                <a:prstClr val="black"/>
              </a:solidFill>
              <a:cs typeface="+mn-cs"/>
            </a:endParaRPr>
          </a:p>
        </p:txBody>
      </p:sp>
      <p:sp>
        <p:nvSpPr>
          <p:cNvPr id="83" name="Rectangle 34"/>
          <p:cNvSpPr>
            <a:spLocks noChangeArrowheads="1"/>
          </p:cNvSpPr>
          <p:nvPr/>
        </p:nvSpPr>
        <p:spPr bwMode="auto">
          <a:xfrm>
            <a:off x="3468688" y="3805238"/>
            <a:ext cx="2921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550</a:t>
            </a:r>
            <a:endParaRPr lang="en-US" altLang="en-US" dirty="0" smtClean="0">
              <a:solidFill>
                <a:prstClr val="black"/>
              </a:solidFill>
              <a:cs typeface="+mn-cs"/>
            </a:endParaRPr>
          </a:p>
        </p:txBody>
      </p:sp>
      <p:sp>
        <p:nvSpPr>
          <p:cNvPr id="84" name="Rectangle 35"/>
          <p:cNvSpPr>
            <a:spLocks noChangeArrowheads="1"/>
          </p:cNvSpPr>
          <p:nvPr/>
        </p:nvSpPr>
        <p:spPr bwMode="auto">
          <a:xfrm>
            <a:off x="4597401" y="3805238"/>
            <a:ext cx="8270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Labor</a:t>
            </a:r>
            <a:endParaRPr lang="en-US" altLang="en-US" dirty="0" smtClean="0">
              <a:solidFill>
                <a:prstClr val="black"/>
              </a:solidFill>
              <a:cs typeface="+mn-cs"/>
            </a:endParaRPr>
          </a:p>
        </p:txBody>
      </p:sp>
      <p:sp>
        <p:nvSpPr>
          <p:cNvPr id="86" name="Rectangle 37"/>
          <p:cNvSpPr>
            <a:spLocks noChangeArrowheads="1"/>
          </p:cNvSpPr>
          <p:nvPr/>
        </p:nvSpPr>
        <p:spPr bwMode="auto">
          <a:xfrm>
            <a:off x="4597401" y="4010025"/>
            <a:ext cx="7858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Factory OH</a:t>
            </a:r>
            <a:endParaRPr lang="en-US" altLang="en-US" dirty="0" smtClean="0">
              <a:solidFill>
                <a:prstClr val="black"/>
              </a:solidFill>
              <a:cs typeface="+mn-cs"/>
            </a:endParaRPr>
          </a:p>
        </p:txBody>
      </p:sp>
      <p:sp>
        <p:nvSpPr>
          <p:cNvPr id="88" name="Rectangle 39"/>
          <p:cNvSpPr>
            <a:spLocks noChangeArrowheads="1"/>
          </p:cNvSpPr>
          <p:nvPr/>
        </p:nvSpPr>
        <p:spPr bwMode="auto">
          <a:xfrm>
            <a:off x="4597401" y="4867275"/>
            <a:ext cx="10382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Materials</a:t>
            </a:r>
            <a:endParaRPr lang="en-US" altLang="en-US" dirty="0" smtClean="0">
              <a:solidFill>
                <a:prstClr val="black"/>
              </a:solidFill>
              <a:cs typeface="+mn-cs"/>
            </a:endParaRPr>
          </a:p>
        </p:txBody>
      </p:sp>
      <p:sp>
        <p:nvSpPr>
          <p:cNvPr id="89" name="Rectangle 40"/>
          <p:cNvSpPr>
            <a:spLocks noChangeArrowheads="1"/>
          </p:cNvSpPr>
          <p:nvPr/>
        </p:nvSpPr>
        <p:spPr bwMode="auto">
          <a:xfrm>
            <a:off x="5948363" y="4867275"/>
            <a:ext cx="2921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200</a:t>
            </a:r>
            <a:endParaRPr lang="en-US" altLang="en-US" dirty="0" smtClean="0">
              <a:solidFill>
                <a:prstClr val="black"/>
              </a:solidFill>
              <a:cs typeface="+mn-cs"/>
            </a:endParaRPr>
          </a:p>
        </p:txBody>
      </p:sp>
      <p:sp>
        <p:nvSpPr>
          <p:cNvPr id="90" name="Rectangle 41"/>
          <p:cNvSpPr>
            <a:spLocks noChangeArrowheads="1"/>
          </p:cNvSpPr>
          <p:nvPr/>
        </p:nvSpPr>
        <p:spPr bwMode="auto">
          <a:xfrm>
            <a:off x="6507163" y="4867275"/>
            <a:ext cx="10382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Materials</a:t>
            </a:r>
            <a:endParaRPr lang="en-US" altLang="en-US" dirty="0" smtClean="0">
              <a:solidFill>
                <a:prstClr val="black"/>
              </a:solidFill>
              <a:cs typeface="+mn-cs"/>
            </a:endParaRPr>
          </a:p>
        </p:txBody>
      </p:sp>
      <p:sp>
        <p:nvSpPr>
          <p:cNvPr id="91" name="Rectangle 42"/>
          <p:cNvSpPr>
            <a:spLocks noChangeArrowheads="1"/>
          </p:cNvSpPr>
          <p:nvPr/>
        </p:nvSpPr>
        <p:spPr bwMode="auto">
          <a:xfrm>
            <a:off x="7858125" y="4867275"/>
            <a:ext cx="2921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350</a:t>
            </a:r>
            <a:endParaRPr lang="en-US" altLang="en-US" dirty="0" smtClean="0">
              <a:solidFill>
                <a:prstClr val="black"/>
              </a:solidFill>
              <a:cs typeface="+mn-cs"/>
            </a:endParaRPr>
          </a:p>
        </p:txBody>
      </p:sp>
      <p:sp>
        <p:nvSpPr>
          <p:cNvPr id="92" name="Rectangle 43"/>
          <p:cNvSpPr>
            <a:spLocks noChangeArrowheads="1"/>
          </p:cNvSpPr>
          <p:nvPr/>
        </p:nvSpPr>
        <p:spPr bwMode="auto">
          <a:xfrm>
            <a:off x="4597401" y="5073650"/>
            <a:ext cx="8270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Labor</a:t>
            </a:r>
            <a:endParaRPr lang="en-US" altLang="en-US" dirty="0" smtClean="0">
              <a:solidFill>
                <a:prstClr val="black"/>
              </a:solidFill>
              <a:cs typeface="+mn-cs"/>
            </a:endParaRPr>
          </a:p>
        </p:txBody>
      </p:sp>
      <p:sp>
        <p:nvSpPr>
          <p:cNvPr id="94" name="Rectangle 45"/>
          <p:cNvSpPr>
            <a:spLocks noChangeArrowheads="1"/>
          </p:cNvSpPr>
          <p:nvPr/>
        </p:nvSpPr>
        <p:spPr bwMode="auto">
          <a:xfrm>
            <a:off x="6507163" y="5073650"/>
            <a:ext cx="8270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Labor</a:t>
            </a:r>
            <a:endParaRPr lang="en-US" altLang="en-US" dirty="0" smtClean="0">
              <a:solidFill>
                <a:prstClr val="black"/>
              </a:solidFill>
              <a:cs typeface="+mn-cs"/>
            </a:endParaRPr>
          </a:p>
        </p:txBody>
      </p:sp>
      <p:sp>
        <p:nvSpPr>
          <p:cNvPr id="352" name="Rectangle 47"/>
          <p:cNvSpPr>
            <a:spLocks noChangeArrowheads="1"/>
          </p:cNvSpPr>
          <p:nvPr/>
        </p:nvSpPr>
        <p:spPr bwMode="auto">
          <a:xfrm>
            <a:off x="4597401" y="5280025"/>
            <a:ext cx="7858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Factory OH</a:t>
            </a:r>
            <a:endParaRPr lang="en-US" altLang="en-US" dirty="0" smtClean="0">
              <a:solidFill>
                <a:prstClr val="black"/>
              </a:solidFill>
              <a:cs typeface="+mn-cs"/>
            </a:endParaRPr>
          </a:p>
        </p:txBody>
      </p:sp>
      <p:sp>
        <p:nvSpPr>
          <p:cNvPr id="354" name="Rectangle 49"/>
          <p:cNvSpPr>
            <a:spLocks noChangeArrowheads="1"/>
          </p:cNvSpPr>
          <p:nvPr/>
        </p:nvSpPr>
        <p:spPr bwMode="auto">
          <a:xfrm>
            <a:off x="6507163" y="5280025"/>
            <a:ext cx="7858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Factory OH</a:t>
            </a:r>
            <a:endParaRPr lang="en-US" altLang="en-US" dirty="0" smtClean="0">
              <a:solidFill>
                <a:prstClr val="black"/>
              </a:solidFill>
              <a:cs typeface="+mn-cs"/>
            </a:endParaRPr>
          </a:p>
        </p:txBody>
      </p:sp>
      <p:sp>
        <p:nvSpPr>
          <p:cNvPr id="392" name="Rectangle 51"/>
          <p:cNvSpPr>
            <a:spLocks noChangeArrowheads="1"/>
          </p:cNvSpPr>
          <p:nvPr/>
        </p:nvSpPr>
        <p:spPr bwMode="auto">
          <a:xfrm>
            <a:off x="5192713" y="4619625"/>
            <a:ext cx="504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Job 1</a:t>
            </a:r>
            <a:endParaRPr lang="en-US" altLang="en-US" dirty="0" smtClean="0">
              <a:solidFill>
                <a:prstClr val="black"/>
              </a:solidFill>
              <a:cs typeface="+mn-cs"/>
            </a:endParaRPr>
          </a:p>
        </p:txBody>
      </p:sp>
      <p:sp>
        <p:nvSpPr>
          <p:cNvPr id="393" name="Rectangle 52"/>
          <p:cNvSpPr>
            <a:spLocks noChangeArrowheads="1"/>
          </p:cNvSpPr>
          <p:nvPr/>
        </p:nvSpPr>
        <p:spPr bwMode="auto">
          <a:xfrm>
            <a:off x="7102475" y="4619625"/>
            <a:ext cx="504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Job 2</a:t>
            </a:r>
            <a:endParaRPr lang="en-US" altLang="en-US" dirty="0" smtClean="0">
              <a:solidFill>
                <a:prstClr val="black"/>
              </a:solidFill>
              <a:cs typeface="+mn-cs"/>
            </a:endParaRPr>
          </a:p>
        </p:txBody>
      </p:sp>
      <p:sp>
        <p:nvSpPr>
          <p:cNvPr id="394" name="Rectangle 53"/>
          <p:cNvSpPr>
            <a:spLocks noChangeArrowheads="1"/>
          </p:cNvSpPr>
          <p:nvPr/>
        </p:nvSpPr>
        <p:spPr bwMode="auto">
          <a:xfrm>
            <a:off x="3135313" y="1465263"/>
            <a:ext cx="1311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General Journal</a:t>
            </a:r>
            <a:endParaRPr lang="en-US" altLang="en-US" dirty="0" smtClean="0">
              <a:solidFill>
                <a:prstClr val="black"/>
              </a:solidFill>
              <a:cs typeface="+mn-cs"/>
            </a:endParaRPr>
          </a:p>
        </p:txBody>
      </p:sp>
      <p:sp>
        <p:nvSpPr>
          <p:cNvPr id="395" name="Rectangle 54"/>
          <p:cNvSpPr>
            <a:spLocks noChangeArrowheads="1"/>
          </p:cNvSpPr>
          <p:nvPr/>
        </p:nvSpPr>
        <p:spPr bwMode="auto">
          <a:xfrm>
            <a:off x="1179513" y="3144838"/>
            <a:ext cx="19351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Raw Materials Inventory</a:t>
            </a:r>
            <a:endParaRPr lang="en-US" altLang="en-US" dirty="0" smtClean="0">
              <a:solidFill>
                <a:prstClr val="black"/>
              </a:solidFill>
              <a:cs typeface="+mn-cs"/>
            </a:endParaRPr>
          </a:p>
        </p:txBody>
      </p:sp>
      <p:sp>
        <p:nvSpPr>
          <p:cNvPr id="396" name="Rectangle 55"/>
          <p:cNvSpPr>
            <a:spLocks noChangeArrowheads="1"/>
          </p:cNvSpPr>
          <p:nvPr/>
        </p:nvSpPr>
        <p:spPr bwMode="auto">
          <a:xfrm>
            <a:off x="5211763" y="3144838"/>
            <a:ext cx="2117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Work in Process Inventory</a:t>
            </a:r>
            <a:endParaRPr lang="en-US" altLang="en-US" dirty="0" smtClean="0">
              <a:solidFill>
                <a:prstClr val="black"/>
              </a:solidFill>
              <a:cs typeface="+mn-cs"/>
            </a:endParaRPr>
          </a:p>
        </p:txBody>
      </p:sp>
      <p:sp>
        <p:nvSpPr>
          <p:cNvPr id="423" name="Rectangle 56"/>
          <p:cNvSpPr>
            <a:spLocks noChangeArrowheads="1"/>
          </p:cNvSpPr>
          <p:nvPr/>
        </p:nvSpPr>
        <p:spPr bwMode="auto">
          <a:xfrm>
            <a:off x="1249363" y="1433513"/>
            <a:ext cx="20638"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4" name="Line 57"/>
          <p:cNvSpPr>
            <a:spLocks noChangeShapeType="1"/>
          </p:cNvSpPr>
          <p:nvPr/>
        </p:nvSpPr>
        <p:spPr bwMode="auto">
          <a:xfrm>
            <a:off x="2087563" y="1454150"/>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5" name="Rectangle 58"/>
          <p:cNvSpPr>
            <a:spLocks noChangeArrowheads="1"/>
          </p:cNvSpPr>
          <p:nvPr/>
        </p:nvSpPr>
        <p:spPr bwMode="auto">
          <a:xfrm>
            <a:off x="2087563" y="1454150"/>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6" name="Line 59"/>
          <p:cNvSpPr>
            <a:spLocks noChangeShapeType="1"/>
          </p:cNvSpPr>
          <p:nvPr/>
        </p:nvSpPr>
        <p:spPr bwMode="auto">
          <a:xfrm>
            <a:off x="5394326" y="1454150"/>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7" name="Rectangle 60"/>
          <p:cNvSpPr>
            <a:spLocks noChangeArrowheads="1"/>
          </p:cNvSpPr>
          <p:nvPr/>
        </p:nvSpPr>
        <p:spPr bwMode="auto">
          <a:xfrm>
            <a:off x="5394326" y="1454150"/>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8" name="Line 61"/>
          <p:cNvSpPr>
            <a:spLocks noChangeShapeType="1"/>
          </p:cNvSpPr>
          <p:nvPr/>
        </p:nvSpPr>
        <p:spPr bwMode="auto">
          <a:xfrm>
            <a:off x="6219826" y="1454150"/>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9" name="Rectangle 62"/>
          <p:cNvSpPr>
            <a:spLocks noChangeArrowheads="1"/>
          </p:cNvSpPr>
          <p:nvPr/>
        </p:nvSpPr>
        <p:spPr bwMode="auto">
          <a:xfrm>
            <a:off x="6219826" y="1454150"/>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0" name="Rectangle 63"/>
          <p:cNvSpPr>
            <a:spLocks noChangeArrowheads="1"/>
          </p:cNvSpPr>
          <p:nvPr/>
        </p:nvSpPr>
        <p:spPr bwMode="auto">
          <a:xfrm>
            <a:off x="7037388" y="1454150"/>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1" name="Rectangle 64"/>
          <p:cNvSpPr>
            <a:spLocks noChangeArrowheads="1"/>
          </p:cNvSpPr>
          <p:nvPr/>
        </p:nvSpPr>
        <p:spPr bwMode="auto">
          <a:xfrm>
            <a:off x="433388" y="3114675"/>
            <a:ext cx="33162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2" name="Line 65"/>
          <p:cNvSpPr>
            <a:spLocks noChangeShapeType="1"/>
          </p:cNvSpPr>
          <p:nvPr/>
        </p:nvSpPr>
        <p:spPr bwMode="auto">
          <a:xfrm>
            <a:off x="2087563" y="1681163"/>
            <a:ext cx="0" cy="10302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3" name="Rectangle 66"/>
          <p:cNvSpPr>
            <a:spLocks noChangeArrowheads="1"/>
          </p:cNvSpPr>
          <p:nvPr/>
        </p:nvSpPr>
        <p:spPr bwMode="auto">
          <a:xfrm>
            <a:off x="2087563" y="1681163"/>
            <a:ext cx="9525" cy="10302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4" name="Rectangle 67"/>
          <p:cNvSpPr>
            <a:spLocks noChangeArrowheads="1"/>
          </p:cNvSpPr>
          <p:nvPr/>
        </p:nvSpPr>
        <p:spPr bwMode="auto">
          <a:xfrm>
            <a:off x="433388" y="3340100"/>
            <a:ext cx="33162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5" name="Line 68"/>
          <p:cNvSpPr>
            <a:spLocks noChangeShapeType="1"/>
          </p:cNvSpPr>
          <p:nvPr/>
        </p:nvSpPr>
        <p:spPr bwMode="auto">
          <a:xfrm>
            <a:off x="6219826" y="1681163"/>
            <a:ext cx="0" cy="10302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6" name="Rectangle 69"/>
          <p:cNvSpPr>
            <a:spLocks noChangeArrowheads="1"/>
          </p:cNvSpPr>
          <p:nvPr/>
        </p:nvSpPr>
        <p:spPr bwMode="auto">
          <a:xfrm>
            <a:off x="6219826" y="1681163"/>
            <a:ext cx="11113" cy="10302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7" name="Rectangle 70"/>
          <p:cNvSpPr>
            <a:spLocks noChangeArrowheads="1"/>
          </p:cNvSpPr>
          <p:nvPr/>
        </p:nvSpPr>
        <p:spPr bwMode="auto">
          <a:xfrm>
            <a:off x="4567238" y="4589462"/>
            <a:ext cx="16637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8" name="Rectangle 71"/>
          <p:cNvSpPr>
            <a:spLocks noChangeArrowheads="1"/>
          </p:cNvSpPr>
          <p:nvPr/>
        </p:nvSpPr>
        <p:spPr bwMode="auto">
          <a:xfrm>
            <a:off x="4567238" y="4816475"/>
            <a:ext cx="16637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9" name="Line 72"/>
          <p:cNvSpPr>
            <a:spLocks noChangeShapeType="1"/>
          </p:cNvSpPr>
          <p:nvPr/>
        </p:nvSpPr>
        <p:spPr bwMode="auto">
          <a:xfrm>
            <a:off x="1260476" y="1681163"/>
            <a:ext cx="0" cy="10302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0" name="Rectangle 73"/>
          <p:cNvSpPr>
            <a:spLocks noChangeArrowheads="1"/>
          </p:cNvSpPr>
          <p:nvPr/>
        </p:nvSpPr>
        <p:spPr bwMode="auto">
          <a:xfrm>
            <a:off x="1260476" y="1681163"/>
            <a:ext cx="9525" cy="10302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1" name="Line 74"/>
          <p:cNvSpPr>
            <a:spLocks noChangeShapeType="1"/>
          </p:cNvSpPr>
          <p:nvPr/>
        </p:nvSpPr>
        <p:spPr bwMode="auto">
          <a:xfrm>
            <a:off x="2087563" y="3360738"/>
            <a:ext cx="0" cy="10318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2" name="Rectangle 75"/>
          <p:cNvSpPr>
            <a:spLocks noChangeArrowheads="1"/>
          </p:cNvSpPr>
          <p:nvPr/>
        </p:nvSpPr>
        <p:spPr bwMode="auto">
          <a:xfrm>
            <a:off x="2087563" y="3360738"/>
            <a:ext cx="9525" cy="1031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3" name="Line 76"/>
          <p:cNvSpPr>
            <a:spLocks noChangeShapeType="1"/>
          </p:cNvSpPr>
          <p:nvPr/>
        </p:nvSpPr>
        <p:spPr bwMode="auto">
          <a:xfrm>
            <a:off x="5394326" y="1681163"/>
            <a:ext cx="0" cy="10302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4" name="Rectangle 77"/>
          <p:cNvSpPr>
            <a:spLocks noChangeArrowheads="1"/>
          </p:cNvSpPr>
          <p:nvPr/>
        </p:nvSpPr>
        <p:spPr bwMode="auto">
          <a:xfrm>
            <a:off x="5394326" y="1681163"/>
            <a:ext cx="9525" cy="10302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5" name="Line 78"/>
          <p:cNvSpPr>
            <a:spLocks noChangeShapeType="1"/>
          </p:cNvSpPr>
          <p:nvPr/>
        </p:nvSpPr>
        <p:spPr bwMode="auto">
          <a:xfrm>
            <a:off x="6219826" y="3360738"/>
            <a:ext cx="0" cy="10318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6" name="Rectangle 79"/>
          <p:cNvSpPr>
            <a:spLocks noChangeArrowheads="1"/>
          </p:cNvSpPr>
          <p:nvPr/>
        </p:nvSpPr>
        <p:spPr bwMode="auto">
          <a:xfrm>
            <a:off x="6219826" y="3360738"/>
            <a:ext cx="11113" cy="1031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7" name="Line 80"/>
          <p:cNvSpPr>
            <a:spLocks noChangeShapeType="1"/>
          </p:cNvSpPr>
          <p:nvPr/>
        </p:nvSpPr>
        <p:spPr bwMode="auto">
          <a:xfrm>
            <a:off x="7046913" y="1681163"/>
            <a:ext cx="0" cy="10302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8" name="Rectangle 81"/>
          <p:cNvSpPr>
            <a:spLocks noChangeArrowheads="1"/>
          </p:cNvSpPr>
          <p:nvPr/>
        </p:nvSpPr>
        <p:spPr bwMode="auto">
          <a:xfrm>
            <a:off x="7046913" y="1681163"/>
            <a:ext cx="11113" cy="10302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9" name="Rectangle 82"/>
          <p:cNvSpPr>
            <a:spLocks noChangeArrowheads="1"/>
          </p:cNvSpPr>
          <p:nvPr/>
        </p:nvSpPr>
        <p:spPr bwMode="auto">
          <a:xfrm>
            <a:off x="1270001" y="1433513"/>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0" name="Rectangle 83"/>
          <p:cNvSpPr>
            <a:spLocks noChangeArrowheads="1"/>
          </p:cNvSpPr>
          <p:nvPr/>
        </p:nvSpPr>
        <p:spPr bwMode="auto">
          <a:xfrm>
            <a:off x="1270001" y="1660525"/>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1" name="Line 84"/>
          <p:cNvSpPr>
            <a:spLocks noChangeShapeType="1"/>
          </p:cNvSpPr>
          <p:nvPr/>
        </p:nvSpPr>
        <p:spPr bwMode="auto">
          <a:xfrm>
            <a:off x="1270001" y="1878013"/>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2" name="Rectangle 85"/>
          <p:cNvSpPr>
            <a:spLocks noChangeArrowheads="1"/>
          </p:cNvSpPr>
          <p:nvPr/>
        </p:nvSpPr>
        <p:spPr bwMode="auto">
          <a:xfrm>
            <a:off x="1270001" y="1878013"/>
            <a:ext cx="57880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3" name="Line 86"/>
          <p:cNvSpPr>
            <a:spLocks noChangeShapeType="1"/>
          </p:cNvSpPr>
          <p:nvPr/>
        </p:nvSpPr>
        <p:spPr bwMode="auto">
          <a:xfrm>
            <a:off x="1270001" y="2082800"/>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4" name="Rectangle 87"/>
          <p:cNvSpPr>
            <a:spLocks noChangeArrowheads="1"/>
          </p:cNvSpPr>
          <p:nvPr/>
        </p:nvSpPr>
        <p:spPr bwMode="auto">
          <a:xfrm>
            <a:off x="1270001" y="2082800"/>
            <a:ext cx="57880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5" name="Line 88"/>
          <p:cNvSpPr>
            <a:spLocks noChangeShapeType="1"/>
          </p:cNvSpPr>
          <p:nvPr/>
        </p:nvSpPr>
        <p:spPr bwMode="auto">
          <a:xfrm>
            <a:off x="1270001" y="2289175"/>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6" name="Rectangle 89"/>
          <p:cNvSpPr>
            <a:spLocks noChangeArrowheads="1"/>
          </p:cNvSpPr>
          <p:nvPr/>
        </p:nvSpPr>
        <p:spPr bwMode="auto">
          <a:xfrm>
            <a:off x="1270001" y="2289175"/>
            <a:ext cx="57880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7" name="Line 90"/>
          <p:cNvSpPr>
            <a:spLocks noChangeShapeType="1"/>
          </p:cNvSpPr>
          <p:nvPr/>
        </p:nvSpPr>
        <p:spPr bwMode="auto">
          <a:xfrm>
            <a:off x="1270001" y="2495550"/>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8" name="Rectangle 91"/>
          <p:cNvSpPr>
            <a:spLocks noChangeArrowheads="1"/>
          </p:cNvSpPr>
          <p:nvPr/>
        </p:nvSpPr>
        <p:spPr bwMode="auto">
          <a:xfrm>
            <a:off x="1270001" y="2495550"/>
            <a:ext cx="57880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9" name="Line 92"/>
          <p:cNvSpPr>
            <a:spLocks noChangeShapeType="1"/>
          </p:cNvSpPr>
          <p:nvPr/>
        </p:nvSpPr>
        <p:spPr bwMode="auto">
          <a:xfrm>
            <a:off x="1270001" y="2701925"/>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60" name="Rectangle 93"/>
          <p:cNvSpPr>
            <a:spLocks noChangeArrowheads="1"/>
          </p:cNvSpPr>
          <p:nvPr/>
        </p:nvSpPr>
        <p:spPr bwMode="auto">
          <a:xfrm>
            <a:off x="1270001" y="2701925"/>
            <a:ext cx="57880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61" name="Rectangle 94"/>
          <p:cNvSpPr>
            <a:spLocks noChangeArrowheads="1"/>
          </p:cNvSpPr>
          <p:nvPr/>
        </p:nvSpPr>
        <p:spPr bwMode="auto">
          <a:xfrm>
            <a:off x="4567238" y="3114675"/>
            <a:ext cx="33162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62" name="Rectangle 95"/>
          <p:cNvSpPr>
            <a:spLocks noChangeArrowheads="1"/>
          </p:cNvSpPr>
          <p:nvPr/>
        </p:nvSpPr>
        <p:spPr bwMode="auto">
          <a:xfrm>
            <a:off x="4567238" y="3340100"/>
            <a:ext cx="33162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63" name="Rectangle 96"/>
          <p:cNvSpPr>
            <a:spLocks noChangeArrowheads="1"/>
          </p:cNvSpPr>
          <p:nvPr/>
        </p:nvSpPr>
        <p:spPr bwMode="auto">
          <a:xfrm>
            <a:off x="6477000" y="4589462"/>
            <a:ext cx="16637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64" name="Rectangle 97"/>
          <p:cNvSpPr>
            <a:spLocks noChangeArrowheads="1"/>
          </p:cNvSpPr>
          <p:nvPr/>
        </p:nvSpPr>
        <p:spPr bwMode="auto">
          <a:xfrm>
            <a:off x="6477000" y="4816475"/>
            <a:ext cx="16637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3"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1</a:t>
            </a:r>
          </a:p>
        </p:txBody>
      </p:sp>
      <p:sp>
        <p:nvSpPr>
          <p:cNvPr id="95" name="Slide Number Placeholder 94"/>
          <p:cNvSpPr>
            <a:spLocks noGrp="1"/>
          </p:cNvSpPr>
          <p:nvPr>
            <p:ph type="sldNum" sz="quarter" idx="12"/>
          </p:nvPr>
        </p:nvSpPr>
        <p:spPr/>
        <p:txBody>
          <a:bodyPr/>
          <a:lstStyle/>
          <a:p>
            <a:fld id="{A2F34CF3-0044-4E21-BEB6-D1264E26E98D}" type="slidenum">
              <a:rPr lang="en-US" smtClean="0">
                <a:solidFill>
                  <a:prstClr val="black">
                    <a:tint val="75000"/>
                  </a:prstClr>
                </a:solidFill>
              </a:rPr>
              <a:pPr/>
              <a:t>67</a:t>
            </a:fld>
            <a:endParaRPr lang="en-US" dirty="0">
              <a:solidFill>
                <a:prstClr val="black">
                  <a:tint val="75000"/>
                </a:prstClr>
              </a:solidFill>
            </a:endParaRPr>
          </a:p>
        </p:txBody>
      </p:sp>
    </p:spTree>
    <p:extLst>
      <p:ext uri="{BB962C8B-B14F-4D97-AF65-F5344CB8AC3E}">
        <p14:creationId xmlns:p14="http://schemas.microsoft.com/office/powerpoint/2010/main" val="3861008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4"/>
                                        </p:tgtEl>
                                        <p:attrNameLst>
                                          <p:attrName>style.visibility</p:attrName>
                                        </p:attrNameLst>
                                      </p:cBhvr>
                                      <p:to>
                                        <p:strVal val="visible"/>
                                      </p:to>
                                    </p:set>
                                    <p:animEffect transition="in" filter="fade">
                                      <p:cBhvr>
                                        <p:cTn id="19" dur="500"/>
                                        <p:tgtEl>
                                          <p:spTgt spid="39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23"/>
                                        </p:tgtEl>
                                        <p:attrNameLst>
                                          <p:attrName>style.visibility</p:attrName>
                                        </p:attrNameLst>
                                      </p:cBhvr>
                                      <p:to>
                                        <p:strVal val="visible"/>
                                      </p:to>
                                    </p:set>
                                    <p:animEffect transition="in" filter="fade">
                                      <p:cBhvr>
                                        <p:cTn id="22" dur="500"/>
                                        <p:tgtEl>
                                          <p:spTgt spid="4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4"/>
                                        </p:tgtEl>
                                        <p:attrNameLst>
                                          <p:attrName>style.visibility</p:attrName>
                                        </p:attrNameLst>
                                      </p:cBhvr>
                                      <p:to>
                                        <p:strVal val="visible"/>
                                      </p:to>
                                    </p:set>
                                    <p:animEffect transition="in" filter="fade">
                                      <p:cBhvr>
                                        <p:cTn id="25" dur="500"/>
                                        <p:tgtEl>
                                          <p:spTgt spid="4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5"/>
                                        </p:tgtEl>
                                        <p:attrNameLst>
                                          <p:attrName>style.visibility</p:attrName>
                                        </p:attrNameLst>
                                      </p:cBhvr>
                                      <p:to>
                                        <p:strVal val="visible"/>
                                      </p:to>
                                    </p:set>
                                    <p:animEffect transition="in" filter="fade">
                                      <p:cBhvr>
                                        <p:cTn id="28" dur="500"/>
                                        <p:tgtEl>
                                          <p:spTgt spid="4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6"/>
                                        </p:tgtEl>
                                        <p:attrNameLst>
                                          <p:attrName>style.visibility</p:attrName>
                                        </p:attrNameLst>
                                      </p:cBhvr>
                                      <p:to>
                                        <p:strVal val="visible"/>
                                      </p:to>
                                    </p:set>
                                    <p:animEffect transition="in" filter="fade">
                                      <p:cBhvr>
                                        <p:cTn id="31" dur="500"/>
                                        <p:tgtEl>
                                          <p:spTgt spid="4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7"/>
                                        </p:tgtEl>
                                        <p:attrNameLst>
                                          <p:attrName>style.visibility</p:attrName>
                                        </p:attrNameLst>
                                      </p:cBhvr>
                                      <p:to>
                                        <p:strVal val="visible"/>
                                      </p:to>
                                    </p:set>
                                    <p:animEffect transition="in" filter="fade">
                                      <p:cBhvr>
                                        <p:cTn id="34" dur="500"/>
                                        <p:tgtEl>
                                          <p:spTgt spid="4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28"/>
                                        </p:tgtEl>
                                        <p:attrNameLst>
                                          <p:attrName>style.visibility</p:attrName>
                                        </p:attrNameLst>
                                      </p:cBhvr>
                                      <p:to>
                                        <p:strVal val="visible"/>
                                      </p:to>
                                    </p:set>
                                    <p:animEffect transition="in" filter="fade">
                                      <p:cBhvr>
                                        <p:cTn id="37" dur="500"/>
                                        <p:tgtEl>
                                          <p:spTgt spid="4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9"/>
                                        </p:tgtEl>
                                        <p:attrNameLst>
                                          <p:attrName>style.visibility</p:attrName>
                                        </p:attrNameLst>
                                      </p:cBhvr>
                                      <p:to>
                                        <p:strVal val="visible"/>
                                      </p:to>
                                    </p:set>
                                    <p:animEffect transition="in" filter="fade">
                                      <p:cBhvr>
                                        <p:cTn id="40" dur="500"/>
                                        <p:tgtEl>
                                          <p:spTgt spid="42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30"/>
                                        </p:tgtEl>
                                        <p:attrNameLst>
                                          <p:attrName>style.visibility</p:attrName>
                                        </p:attrNameLst>
                                      </p:cBhvr>
                                      <p:to>
                                        <p:strVal val="visible"/>
                                      </p:to>
                                    </p:set>
                                    <p:animEffect transition="in" filter="fade">
                                      <p:cBhvr>
                                        <p:cTn id="43" dur="500"/>
                                        <p:tgtEl>
                                          <p:spTgt spid="4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32"/>
                                        </p:tgtEl>
                                        <p:attrNameLst>
                                          <p:attrName>style.visibility</p:attrName>
                                        </p:attrNameLst>
                                      </p:cBhvr>
                                      <p:to>
                                        <p:strVal val="visible"/>
                                      </p:to>
                                    </p:set>
                                    <p:animEffect transition="in" filter="fade">
                                      <p:cBhvr>
                                        <p:cTn id="46" dur="500"/>
                                        <p:tgtEl>
                                          <p:spTgt spid="43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33"/>
                                        </p:tgtEl>
                                        <p:attrNameLst>
                                          <p:attrName>style.visibility</p:attrName>
                                        </p:attrNameLst>
                                      </p:cBhvr>
                                      <p:to>
                                        <p:strVal val="visible"/>
                                      </p:to>
                                    </p:set>
                                    <p:animEffect transition="in" filter="fade">
                                      <p:cBhvr>
                                        <p:cTn id="49" dur="500"/>
                                        <p:tgtEl>
                                          <p:spTgt spid="43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35"/>
                                        </p:tgtEl>
                                        <p:attrNameLst>
                                          <p:attrName>style.visibility</p:attrName>
                                        </p:attrNameLst>
                                      </p:cBhvr>
                                      <p:to>
                                        <p:strVal val="visible"/>
                                      </p:to>
                                    </p:set>
                                    <p:animEffect transition="in" filter="fade">
                                      <p:cBhvr>
                                        <p:cTn id="52" dur="500"/>
                                        <p:tgtEl>
                                          <p:spTgt spid="43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36"/>
                                        </p:tgtEl>
                                        <p:attrNameLst>
                                          <p:attrName>style.visibility</p:attrName>
                                        </p:attrNameLst>
                                      </p:cBhvr>
                                      <p:to>
                                        <p:strVal val="visible"/>
                                      </p:to>
                                    </p:set>
                                    <p:animEffect transition="in" filter="fade">
                                      <p:cBhvr>
                                        <p:cTn id="55" dur="500"/>
                                        <p:tgtEl>
                                          <p:spTgt spid="43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39"/>
                                        </p:tgtEl>
                                        <p:attrNameLst>
                                          <p:attrName>style.visibility</p:attrName>
                                        </p:attrNameLst>
                                      </p:cBhvr>
                                      <p:to>
                                        <p:strVal val="visible"/>
                                      </p:to>
                                    </p:set>
                                    <p:animEffect transition="in" filter="fade">
                                      <p:cBhvr>
                                        <p:cTn id="58" dur="500"/>
                                        <p:tgtEl>
                                          <p:spTgt spid="43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40"/>
                                        </p:tgtEl>
                                        <p:attrNameLst>
                                          <p:attrName>style.visibility</p:attrName>
                                        </p:attrNameLst>
                                      </p:cBhvr>
                                      <p:to>
                                        <p:strVal val="visible"/>
                                      </p:to>
                                    </p:set>
                                    <p:animEffect transition="in" filter="fade">
                                      <p:cBhvr>
                                        <p:cTn id="61" dur="500"/>
                                        <p:tgtEl>
                                          <p:spTgt spid="44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43"/>
                                        </p:tgtEl>
                                        <p:attrNameLst>
                                          <p:attrName>style.visibility</p:attrName>
                                        </p:attrNameLst>
                                      </p:cBhvr>
                                      <p:to>
                                        <p:strVal val="visible"/>
                                      </p:to>
                                    </p:set>
                                    <p:animEffect transition="in" filter="fade">
                                      <p:cBhvr>
                                        <p:cTn id="64" dur="500"/>
                                        <p:tgtEl>
                                          <p:spTgt spid="44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44"/>
                                        </p:tgtEl>
                                        <p:attrNameLst>
                                          <p:attrName>style.visibility</p:attrName>
                                        </p:attrNameLst>
                                      </p:cBhvr>
                                      <p:to>
                                        <p:strVal val="visible"/>
                                      </p:to>
                                    </p:set>
                                    <p:animEffect transition="in" filter="fade">
                                      <p:cBhvr>
                                        <p:cTn id="67" dur="500"/>
                                        <p:tgtEl>
                                          <p:spTgt spid="44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47"/>
                                        </p:tgtEl>
                                        <p:attrNameLst>
                                          <p:attrName>style.visibility</p:attrName>
                                        </p:attrNameLst>
                                      </p:cBhvr>
                                      <p:to>
                                        <p:strVal val="visible"/>
                                      </p:to>
                                    </p:set>
                                    <p:animEffect transition="in" filter="fade">
                                      <p:cBhvr>
                                        <p:cTn id="70" dur="500"/>
                                        <p:tgtEl>
                                          <p:spTgt spid="44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48"/>
                                        </p:tgtEl>
                                        <p:attrNameLst>
                                          <p:attrName>style.visibility</p:attrName>
                                        </p:attrNameLst>
                                      </p:cBhvr>
                                      <p:to>
                                        <p:strVal val="visible"/>
                                      </p:to>
                                    </p:set>
                                    <p:animEffect transition="in" filter="fade">
                                      <p:cBhvr>
                                        <p:cTn id="73" dur="500"/>
                                        <p:tgtEl>
                                          <p:spTgt spid="44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49"/>
                                        </p:tgtEl>
                                        <p:attrNameLst>
                                          <p:attrName>style.visibility</p:attrName>
                                        </p:attrNameLst>
                                      </p:cBhvr>
                                      <p:to>
                                        <p:strVal val="visible"/>
                                      </p:to>
                                    </p:set>
                                    <p:animEffect transition="in" filter="fade">
                                      <p:cBhvr>
                                        <p:cTn id="76" dur="500"/>
                                        <p:tgtEl>
                                          <p:spTgt spid="44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50"/>
                                        </p:tgtEl>
                                        <p:attrNameLst>
                                          <p:attrName>style.visibility</p:attrName>
                                        </p:attrNameLst>
                                      </p:cBhvr>
                                      <p:to>
                                        <p:strVal val="visible"/>
                                      </p:to>
                                    </p:set>
                                    <p:animEffect transition="in" filter="fade">
                                      <p:cBhvr>
                                        <p:cTn id="79" dur="500"/>
                                        <p:tgtEl>
                                          <p:spTgt spid="45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51"/>
                                        </p:tgtEl>
                                        <p:attrNameLst>
                                          <p:attrName>style.visibility</p:attrName>
                                        </p:attrNameLst>
                                      </p:cBhvr>
                                      <p:to>
                                        <p:strVal val="visible"/>
                                      </p:to>
                                    </p:set>
                                    <p:animEffect transition="in" filter="fade">
                                      <p:cBhvr>
                                        <p:cTn id="82" dur="500"/>
                                        <p:tgtEl>
                                          <p:spTgt spid="45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52"/>
                                        </p:tgtEl>
                                        <p:attrNameLst>
                                          <p:attrName>style.visibility</p:attrName>
                                        </p:attrNameLst>
                                      </p:cBhvr>
                                      <p:to>
                                        <p:strVal val="visible"/>
                                      </p:to>
                                    </p:set>
                                    <p:animEffect transition="in" filter="fade">
                                      <p:cBhvr>
                                        <p:cTn id="85" dur="500"/>
                                        <p:tgtEl>
                                          <p:spTgt spid="45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53"/>
                                        </p:tgtEl>
                                        <p:attrNameLst>
                                          <p:attrName>style.visibility</p:attrName>
                                        </p:attrNameLst>
                                      </p:cBhvr>
                                      <p:to>
                                        <p:strVal val="visible"/>
                                      </p:to>
                                    </p:set>
                                    <p:animEffect transition="in" filter="fade">
                                      <p:cBhvr>
                                        <p:cTn id="88" dur="500"/>
                                        <p:tgtEl>
                                          <p:spTgt spid="45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54"/>
                                        </p:tgtEl>
                                        <p:attrNameLst>
                                          <p:attrName>style.visibility</p:attrName>
                                        </p:attrNameLst>
                                      </p:cBhvr>
                                      <p:to>
                                        <p:strVal val="visible"/>
                                      </p:to>
                                    </p:set>
                                    <p:animEffect transition="in" filter="fade">
                                      <p:cBhvr>
                                        <p:cTn id="91" dur="500"/>
                                        <p:tgtEl>
                                          <p:spTgt spid="45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55"/>
                                        </p:tgtEl>
                                        <p:attrNameLst>
                                          <p:attrName>style.visibility</p:attrName>
                                        </p:attrNameLst>
                                      </p:cBhvr>
                                      <p:to>
                                        <p:strVal val="visible"/>
                                      </p:to>
                                    </p:set>
                                    <p:animEffect transition="in" filter="fade">
                                      <p:cBhvr>
                                        <p:cTn id="94" dur="500"/>
                                        <p:tgtEl>
                                          <p:spTgt spid="45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56"/>
                                        </p:tgtEl>
                                        <p:attrNameLst>
                                          <p:attrName>style.visibility</p:attrName>
                                        </p:attrNameLst>
                                      </p:cBhvr>
                                      <p:to>
                                        <p:strVal val="visible"/>
                                      </p:to>
                                    </p:set>
                                    <p:animEffect transition="in" filter="fade">
                                      <p:cBhvr>
                                        <p:cTn id="97" dur="500"/>
                                        <p:tgtEl>
                                          <p:spTgt spid="45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57"/>
                                        </p:tgtEl>
                                        <p:attrNameLst>
                                          <p:attrName>style.visibility</p:attrName>
                                        </p:attrNameLst>
                                      </p:cBhvr>
                                      <p:to>
                                        <p:strVal val="visible"/>
                                      </p:to>
                                    </p:set>
                                    <p:animEffect transition="in" filter="fade">
                                      <p:cBhvr>
                                        <p:cTn id="100" dur="500"/>
                                        <p:tgtEl>
                                          <p:spTgt spid="45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58"/>
                                        </p:tgtEl>
                                        <p:attrNameLst>
                                          <p:attrName>style.visibility</p:attrName>
                                        </p:attrNameLst>
                                      </p:cBhvr>
                                      <p:to>
                                        <p:strVal val="visible"/>
                                      </p:to>
                                    </p:set>
                                    <p:animEffect transition="in" filter="fade">
                                      <p:cBhvr>
                                        <p:cTn id="103" dur="500"/>
                                        <p:tgtEl>
                                          <p:spTgt spid="45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59"/>
                                        </p:tgtEl>
                                        <p:attrNameLst>
                                          <p:attrName>style.visibility</p:attrName>
                                        </p:attrNameLst>
                                      </p:cBhvr>
                                      <p:to>
                                        <p:strVal val="visible"/>
                                      </p:to>
                                    </p:set>
                                    <p:animEffect transition="in" filter="fade">
                                      <p:cBhvr>
                                        <p:cTn id="106" dur="500"/>
                                        <p:tgtEl>
                                          <p:spTgt spid="45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60"/>
                                        </p:tgtEl>
                                        <p:attrNameLst>
                                          <p:attrName>style.visibility</p:attrName>
                                        </p:attrNameLst>
                                      </p:cBhvr>
                                      <p:to>
                                        <p:strVal val="visible"/>
                                      </p:to>
                                    </p:set>
                                    <p:animEffect transition="in" filter="fade">
                                      <p:cBhvr>
                                        <p:cTn id="109" dur="500"/>
                                        <p:tgtEl>
                                          <p:spTgt spid="46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fade">
                                      <p:cBhvr>
                                        <p:cTn id="112" dur="500"/>
                                        <p:tgtEl>
                                          <p:spTgt spid="64"/>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500"/>
                                        <p:tgtEl>
                                          <p:spTgt spid="65"/>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6"/>
                                        </p:tgtEl>
                                        <p:attrNameLst>
                                          <p:attrName>style.visibility</p:attrName>
                                        </p:attrNameLst>
                                      </p:cBhvr>
                                      <p:to>
                                        <p:strVal val="visible"/>
                                      </p:to>
                                    </p:set>
                                    <p:animEffect transition="in" filter="fade">
                                      <p:cBhvr>
                                        <p:cTn id="118" dur="500"/>
                                        <p:tgtEl>
                                          <p:spTgt spid="66"/>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67"/>
                                        </p:tgtEl>
                                        <p:attrNameLst>
                                          <p:attrName>style.visibility</p:attrName>
                                        </p:attrNameLst>
                                      </p:cBhvr>
                                      <p:to>
                                        <p:strVal val="visible"/>
                                      </p:to>
                                    </p:set>
                                    <p:animEffect transition="in" filter="fade">
                                      <p:cBhvr>
                                        <p:cTn id="121" dur="500"/>
                                        <p:tgtEl>
                                          <p:spTgt spid="67"/>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2"/>
                                        </p:tgtEl>
                                        <p:attrNameLst>
                                          <p:attrName>style.visibility</p:attrName>
                                        </p:attrNameLst>
                                      </p:cBhvr>
                                      <p:to>
                                        <p:strVal val="visible"/>
                                      </p:to>
                                    </p:set>
                                    <p:animEffect transition="in" filter="fade">
                                      <p:cBhvr>
                                        <p:cTn id="126" dur="500"/>
                                        <p:tgtEl>
                                          <p:spTgt spid="22"/>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74"/>
                                        </p:tgtEl>
                                        <p:attrNameLst>
                                          <p:attrName>style.visibility</p:attrName>
                                        </p:attrNameLst>
                                      </p:cBhvr>
                                      <p:to>
                                        <p:strVal val="visible"/>
                                      </p:to>
                                    </p:set>
                                    <p:animEffect transition="in" filter="fade">
                                      <p:cBhvr>
                                        <p:cTn id="129" dur="500"/>
                                        <p:tgtEl>
                                          <p:spTgt spid="74"/>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75"/>
                                        </p:tgtEl>
                                        <p:attrNameLst>
                                          <p:attrName>style.visibility</p:attrName>
                                        </p:attrNameLst>
                                      </p:cBhvr>
                                      <p:to>
                                        <p:strVal val="visible"/>
                                      </p:to>
                                    </p:set>
                                    <p:animEffect transition="in" filter="fade">
                                      <p:cBhvr>
                                        <p:cTn id="132" dur="500"/>
                                        <p:tgtEl>
                                          <p:spTgt spid="75"/>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95"/>
                                        </p:tgtEl>
                                        <p:attrNameLst>
                                          <p:attrName>style.visibility</p:attrName>
                                        </p:attrNameLst>
                                      </p:cBhvr>
                                      <p:to>
                                        <p:strVal val="visible"/>
                                      </p:to>
                                    </p:set>
                                    <p:animEffect transition="in" filter="fade">
                                      <p:cBhvr>
                                        <p:cTn id="135" dur="500"/>
                                        <p:tgtEl>
                                          <p:spTgt spid="395"/>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431"/>
                                        </p:tgtEl>
                                        <p:attrNameLst>
                                          <p:attrName>style.visibility</p:attrName>
                                        </p:attrNameLst>
                                      </p:cBhvr>
                                      <p:to>
                                        <p:strVal val="visible"/>
                                      </p:to>
                                    </p:set>
                                    <p:animEffect transition="in" filter="fade">
                                      <p:cBhvr>
                                        <p:cTn id="138" dur="500"/>
                                        <p:tgtEl>
                                          <p:spTgt spid="431"/>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434"/>
                                        </p:tgtEl>
                                        <p:attrNameLst>
                                          <p:attrName>style.visibility</p:attrName>
                                        </p:attrNameLst>
                                      </p:cBhvr>
                                      <p:to>
                                        <p:strVal val="visible"/>
                                      </p:to>
                                    </p:set>
                                    <p:animEffect transition="in" filter="fade">
                                      <p:cBhvr>
                                        <p:cTn id="141" dur="500"/>
                                        <p:tgtEl>
                                          <p:spTgt spid="434"/>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441"/>
                                        </p:tgtEl>
                                        <p:attrNameLst>
                                          <p:attrName>style.visibility</p:attrName>
                                        </p:attrNameLst>
                                      </p:cBhvr>
                                      <p:to>
                                        <p:strVal val="visible"/>
                                      </p:to>
                                    </p:set>
                                    <p:animEffect transition="in" filter="fade">
                                      <p:cBhvr>
                                        <p:cTn id="144" dur="500"/>
                                        <p:tgtEl>
                                          <p:spTgt spid="441"/>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442"/>
                                        </p:tgtEl>
                                        <p:attrNameLst>
                                          <p:attrName>style.visibility</p:attrName>
                                        </p:attrNameLst>
                                      </p:cBhvr>
                                      <p:to>
                                        <p:strVal val="visible"/>
                                      </p:to>
                                    </p:set>
                                    <p:animEffect transition="in" filter="fade">
                                      <p:cBhvr>
                                        <p:cTn id="147" dur="500"/>
                                        <p:tgtEl>
                                          <p:spTgt spid="442"/>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78"/>
                                        </p:tgtEl>
                                        <p:attrNameLst>
                                          <p:attrName>style.visibility</p:attrName>
                                        </p:attrNameLst>
                                      </p:cBhvr>
                                      <p:to>
                                        <p:strVal val="visible"/>
                                      </p:to>
                                    </p:set>
                                    <p:animEffect transition="in" filter="fade">
                                      <p:cBhvr>
                                        <p:cTn id="150" dur="500"/>
                                        <p:tgtEl>
                                          <p:spTgt spid="78"/>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79"/>
                                        </p:tgtEl>
                                        <p:attrNameLst>
                                          <p:attrName>style.visibility</p:attrName>
                                        </p:attrNameLst>
                                      </p:cBhvr>
                                      <p:to>
                                        <p:strVal val="visible"/>
                                      </p:to>
                                    </p:set>
                                    <p:animEffect transition="in" filter="fade">
                                      <p:cBhvr>
                                        <p:cTn id="153" dur="500"/>
                                        <p:tgtEl>
                                          <p:spTgt spid="79"/>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68"/>
                                        </p:tgtEl>
                                        <p:attrNameLst>
                                          <p:attrName>style.visibility</p:attrName>
                                        </p:attrNameLst>
                                      </p:cBhvr>
                                      <p:to>
                                        <p:strVal val="visible"/>
                                      </p:to>
                                    </p:set>
                                    <p:animEffect transition="in" filter="fade">
                                      <p:cBhvr>
                                        <p:cTn id="156" dur="500"/>
                                        <p:tgtEl>
                                          <p:spTgt spid="68"/>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69"/>
                                        </p:tgtEl>
                                        <p:attrNameLst>
                                          <p:attrName>style.visibility</p:attrName>
                                        </p:attrNameLst>
                                      </p:cBhvr>
                                      <p:to>
                                        <p:strVal val="visible"/>
                                      </p:to>
                                    </p:set>
                                    <p:animEffect transition="in" filter="fade">
                                      <p:cBhvr>
                                        <p:cTn id="159" dur="500"/>
                                        <p:tgtEl>
                                          <p:spTgt spid="69"/>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70"/>
                                        </p:tgtEl>
                                        <p:attrNameLst>
                                          <p:attrName>style.visibility</p:attrName>
                                        </p:attrNameLst>
                                      </p:cBhvr>
                                      <p:to>
                                        <p:strVal val="visible"/>
                                      </p:to>
                                    </p:set>
                                    <p:animEffect transition="in" filter="fade">
                                      <p:cBhvr>
                                        <p:cTn id="162" dur="500"/>
                                        <p:tgtEl>
                                          <p:spTgt spid="70"/>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71"/>
                                        </p:tgtEl>
                                        <p:attrNameLst>
                                          <p:attrName>style.visibility</p:attrName>
                                        </p:attrNameLst>
                                      </p:cBhvr>
                                      <p:to>
                                        <p:strVal val="visible"/>
                                      </p:to>
                                    </p:set>
                                    <p:animEffect transition="in" filter="fade">
                                      <p:cBhvr>
                                        <p:cTn id="165" dur="500"/>
                                        <p:tgtEl>
                                          <p:spTgt spid="71"/>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72"/>
                                        </p:tgtEl>
                                        <p:attrNameLst>
                                          <p:attrName>style.visibility</p:attrName>
                                        </p:attrNameLst>
                                      </p:cBhvr>
                                      <p:to>
                                        <p:strVal val="visible"/>
                                      </p:to>
                                    </p:set>
                                    <p:animEffect transition="in" filter="fade">
                                      <p:cBhvr>
                                        <p:cTn id="168" dur="500"/>
                                        <p:tgtEl>
                                          <p:spTgt spid="72"/>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23"/>
                                        </p:tgtEl>
                                        <p:attrNameLst>
                                          <p:attrName>style.visibility</p:attrName>
                                        </p:attrNameLst>
                                      </p:cBhvr>
                                      <p:to>
                                        <p:strVal val="visible"/>
                                      </p:to>
                                    </p:set>
                                    <p:animEffect transition="in" filter="fade">
                                      <p:cBhvr>
                                        <p:cTn id="173" dur="500"/>
                                        <p:tgtEl>
                                          <p:spTgt spid="23"/>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76"/>
                                        </p:tgtEl>
                                        <p:attrNameLst>
                                          <p:attrName>style.visibility</p:attrName>
                                        </p:attrNameLst>
                                      </p:cBhvr>
                                      <p:to>
                                        <p:strVal val="visible"/>
                                      </p:to>
                                    </p:set>
                                    <p:animEffect transition="in" filter="fade">
                                      <p:cBhvr>
                                        <p:cTn id="176" dur="500"/>
                                        <p:tgtEl>
                                          <p:spTgt spid="76"/>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80"/>
                                        </p:tgtEl>
                                        <p:attrNameLst>
                                          <p:attrName>style.visibility</p:attrName>
                                        </p:attrNameLst>
                                      </p:cBhvr>
                                      <p:to>
                                        <p:strVal val="visible"/>
                                      </p:to>
                                    </p:set>
                                    <p:animEffect transition="in" filter="fade">
                                      <p:cBhvr>
                                        <p:cTn id="179" dur="500"/>
                                        <p:tgtEl>
                                          <p:spTgt spid="80"/>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84"/>
                                        </p:tgtEl>
                                        <p:attrNameLst>
                                          <p:attrName>style.visibility</p:attrName>
                                        </p:attrNameLst>
                                      </p:cBhvr>
                                      <p:to>
                                        <p:strVal val="visible"/>
                                      </p:to>
                                    </p:set>
                                    <p:animEffect transition="in" filter="fade">
                                      <p:cBhvr>
                                        <p:cTn id="182" dur="500"/>
                                        <p:tgtEl>
                                          <p:spTgt spid="84"/>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86"/>
                                        </p:tgtEl>
                                        <p:attrNameLst>
                                          <p:attrName>style.visibility</p:attrName>
                                        </p:attrNameLst>
                                      </p:cBhvr>
                                      <p:to>
                                        <p:strVal val="visible"/>
                                      </p:to>
                                    </p:set>
                                    <p:animEffect transition="in" filter="fade">
                                      <p:cBhvr>
                                        <p:cTn id="185" dur="500"/>
                                        <p:tgtEl>
                                          <p:spTgt spid="86"/>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396"/>
                                        </p:tgtEl>
                                        <p:attrNameLst>
                                          <p:attrName>style.visibility</p:attrName>
                                        </p:attrNameLst>
                                      </p:cBhvr>
                                      <p:to>
                                        <p:strVal val="visible"/>
                                      </p:to>
                                    </p:set>
                                    <p:animEffect transition="in" filter="fade">
                                      <p:cBhvr>
                                        <p:cTn id="188" dur="500"/>
                                        <p:tgtEl>
                                          <p:spTgt spid="396"/>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445"/>
                                        </p:tgtEl>
                                        <p:attrNameLst>
                                          <p:attrName>style.visibility</p:attrName>
                                        </p:attrNameLst>
                                      </p:cBhvr>
                                      <p:to>
                                        <p:strVal val="visible"/>
                                      </p:to>
                                    </p:set>
                                    <p:animEffect transition="in" filter="fade">
                                      <p:cBhvr>
                                        <p:cTn id="191" dur="500"/>
                                        <p:tgtEl>
                                          <p:spTgt spid="445"/>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446"/>
                                        </p:tgtEl>
                                        <p:attrNameLst>
                                          <p:attrName>style.visibility</p:attrName>
                                        </p:attrNameLst>
                                      </p:cBhvr>
                                      <p:to>
                                        <p:strVal val="visible"/>
                                      </p:to>
                                    </p:set>
                                    <p:animEffect transition="in" filter="fade">
                                      <p:cBhvr>
                                        <p:cTn id="194" dur="500"/>
                                        <p:tgtEl>
                                          <p:spTgt spid="446"/>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461"/>
                                        </p:tgtEl>
                                        <p:attrNameLst>
                                          <p:attrName>style.visibility</p:attrName>
                                        </p:attrNameLst>
                                      </p:cBhvr>
                                      <p:to>
                                        <p:strVal val="visible"/>
                                      </p:to>
                                    </p:set>
                                    <p:animEffect transition="in" filter="fade">
                                      <p:cBhvr>
                                        <p:cTn id="197" dur="500"/>
                                        <p:tgtEl>
                                          <p:spTgt spid="461"/>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462"/>
                                        </p:tgtEl>
                                        <p:attrNameLst>
                                          <p:attrName>style.visibility</p:attrName>
                                        </p:attrNameLst>
                                      </p:cBhvr>
                                      <p:to>
                                        <p:strVal val="visible"/>
                                      </p:to>
                                    </p:set>
                                    <p:animEffect transition="in" filter="fade">
                                      <p:cBhvr>
                                        <p:cTn id="200" dur="500"/>
                                        <p:tgtEl>
                                          <p:spTgt spid="462"/>
                                        </p:tgtEl>
                                      </p:cBhvr>
                                    </p:animEffec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grpId="0" nodeType="clickEffect">
                                  <p:stCondLst>
                                    <p:cond delay="0"/>
                                  </p:stCondLst>
                                  <p:childTnLst>
                                    <p:set>
                                      <p:cBhvr>
                                        <p:cTn id="204" dur="1" fill="hold">
                                          <p:stCondLst>
                                            <p:cond delay="0"/>
                                          </p:stCondLst>
                                        </p:cTn>
                                        <p:tgtEl>
                                          <p:spTgt spid="24"/>
                                        </p:tgtEl>
                                        <p:attrNameLst>
                                          <p:attrName>style.visibility</p:attrName>
                                        </p:attrNameLst>
                                      </p:cBhvr>
                                      <p:to>
                                        <p:strVal val="visible"/>
                                      </p:to>
                                    </p:set>
                                    <p:animEffect transition="in" filter="fade">
                                      <p:cBhvr>
                                        <p:cTn id="205" dur="500"/>
                                        <p:tgtEl>
                                          <p:spTgt spid="24"/>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88"/>
                                        </p:tgtEl>
                                        <p:attrNameLst>
                                          <p:attrName>style.visibility</p:attrName>
                                        </p:attrNameLst>
                                      </p:cBhvr>
                                      <p:to>
                                        <p:strVal val="visible"/>
                                      </p:to>
                                    </p:set>
                                    <p:animEffect transition="in" filter="fade">
                                      <p:cBhvr>
                                        <p:cTn id="208" dur="500"/>
                                        <p:tgtEl>
                                          <p:spTgt spid="88"/>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89"/>
                                        </p:tgtEl>
                                        <p:attrNameLst>
                                          <p:attrName>style.visibility</p:attrName>
                                        </p:attrNameLst>
                                      </p:cBhvr>
                                      <p:to>
                                        <p:strVal val="visible"/>
                                      </p:to>
                                    </p:set>
                                    <p:animEffect transition="in" filter="fade">
                                      <p:cBhvr>
                                        <p:cTn id="211" dur="500"/>
                                        <p:tgtEl>
                                          <p:spTgt spid="89"/>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92"/>
                                        </p:tgtEl>
                                        <p:attrNameLst>
                                          <p:attrName>style.visibility</p:attrName>
                                        </p:attrNameLst>
                                      </p:cBhvr>
                                      <p:to>
                                        <p:strVal val="visible"/>
                                      </p:to>
                                    </p:set>
                                    <p:animEffect transition="in" filter="fade">
                                      <p:cBhvr>
                                        <p:cTn id="214" dur="500"/>
                                        <p:tgtEl>
                                          <p:spTgt spid="92"/>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352"/>
                                        </p:tgtEl>
                                        <p:attrNameLst>
                                          <p:attrName>style.visibility</p:attrName>
                                        </p:attrNameLst>
                                      </p:cBhvr>
                                      <p:to>
                                        <p:strVal val="visible"/>
                                      </p:to>
                                    </p:set>
                                    <p:animEffect transition="in" filter="fade">
                                      <p:cBhvr>
                                        <p:cTn id="217" dur="500"/>
                                        <p:tgtEl>
                                          <p:spTgt spid="352"/>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392"/>
                                        </p:tgtEl>
                                        <p:attrNameLst>
                                          <p:attrName>style.visibility</p:attrName>
                                        </p:attrNameLst>
                                      </p:cBhvr>
                                      <p:to>
                                        <p:strVal val="visible"/>
                                      </p:to>
                                    </p:set>
                                    <p:animEffect transition="in" filter="fade">
                                      <p:cBhvr>
                                        <p:cTn id="220" dur="500"/>
                                        <p:tgtEl>
                                          <p:spTgt spid="392"/>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437"/>
                                        </p:tgtEl>
                                        <p:attrNameLst>
                                          <p:attrName>style.visibility</p:attrName>
                                        </p:attrNameLst>
                                      </p:cBhvr>
                                      <p:to>
                                        <p:strVal val="visible"/>
                                      </p:to>
                                    </p:set>
                                    <p:animEffect transition="in" filter="fade">
                                      <p:cBhvr>
                                        <p:cTn id="223" dur="500"/>
                                        <p:tgtEl>
                                          <p:spTgt spid="437"/>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438"/>
                                        </p:tgtEl>
                                        <p:attrNameLst>
                                          <p:attrName>style.visibility</p:attrName>
                                        </p:attrNameLst>
                                      </p:cBhvr>
                                      <p:to>
                                        <p:strVal val="visible"/>
                                      </p:to>
                                    </p:set>
                                    <p:animEffect transition="in" filter="fade">
                                      <p:cBhvr>
                                        <p:cTn id="226" dur="500"/>
                                        <p:tgtEl>
                                          <p:spTgt spid="438"/>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25"/>
                                        </p:tgtEl>
                                        <p:attrNameLst>
                                          <p:attrName>style.visibility</p:attrName>
                                        </p:attrNameLst>
                                      </p:cBhvr>
                                      <p:to>
                                        <p:strVal val="visible"/>
                                      </p:to>
                                    </p:set>
                                    <p:animEffect transition="in" filter="fade">
                                      <p:cBhvr>
                                        <p:cTn id="229" dur="500"/>
                                        <p:tgtEl>
                                          <p:spTgt spid="25"/>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90"/>
                                        </p:tgtEl>
                                        <p:attrNameLst>
                                          <p:attrName>style.visibility</p:attrName>
                                        </p:attrNameLst>
                                      </p:cBhvr>
                                      <p:to>
                                        <p:strVal val="visible"/>
                                      </p:to>
                                    </p:set>
                                    <p:animEffect transition="in" filter="fade">
                                      <p:cBhvr>
                                        <p:cTn id="232" dur="500"/>
                                        <p:tgtEl>
                                          <p:spTgt spid="90"/>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91"/>
                                        </p:tgtEl>
                                        <p:attrNameLst>
                                          <p:attrName>style.visibility</p:attrName>
                                        </p:attrNameLst>
                                      </p:cBhvr>
                                      <p:to>
                                        <p:strVal val="visible"/>
                                      </p:to>
                                    </p:set>
                                    <p:animEffect transition="in" filter="fade">
                                      <p:cBhvr>
                                        <p:cTn id="235" dur="500"/>
                                        <p:tgtEl>
                                          <p:spTgt spid="91"/>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94"/>
                                        </p:tgtEl>
                                        <p:attrNameLst>
                                          <p:attrName>style.visibility</p:attrName>
                                        </p:attrNameLst>
                                      </p:cBhvr>
                                      <p:to>
                                        <p:strVal val="visible"/>
                                      </p:to>
                                    </p:set>
                                    <p:animEffect transition="in" filter="fade">
                                      <p:cBhvr>
                                        <p:cTn id="238" dur="500"/>
                                        <p:tgtEl>
                                          <p:spTgt spid="94"/>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354"/>
                                        </p:tgtEl>
                                        <p:attrNameLst>
                                          <p:attrName>style.visibility</p:attrName>
                                        </p:attrNameLst>
                                      </p:cBhvr>
                                      <p:to>
                                        <p:strVal val="visible"/>
                                      </p:to>
                                    </p:set>
                                    <p:animEffect transition="in" filter="fade">
                                      <p:cBhvr>
                                        <p:cTn id="241" dur="500"/>
                                        <p:tgtEl>
                                          <p:spTgt spid="354"/>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393"/>
                                        </p:tgtEl>
                                        <p:attrNameLst>
                                          <p:attrName>style.visibility</p:attrName>
                                        </p:attrNameLst>
                                      </p:cBhvr>
                                      <p:to>
                                        <p:strVal val="visible"/>
                                      </p:to>
                                    </p:set>
                                    <p:animEffect transition="in" filter="fade">
                                      <p:cBhvr>
                                        <p:cTn id="244" dur="500"/>
                                        <p:tgtEl>
                                          <p:spTgt spid="393"/>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463"/>
                                        </p:tgtEl>
                                        <p:attrNameLst>
                                          <p:attrName>style.visibility</p:attrName>
                                        </p:attrNameLst>
                                      </p:cBhvr>
                                      <p:to>
                                        <p:strVal val="visible"/>
                                      </p:to>
                                    </p:set>
                                    <p:animEffect transition="in" filter="fade">
                                      <p:cBhvr>
                                        <p:cTn id="247" dur="500"/>
                                        <p:tgtEl>
                                          <p:spTgt spid="463"/>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464"/>
                                        </p:tgtEl>
                                        <p:attrNameLst>
                                          <p:attrName>style.visibility</p:attrName>
                                        </p:attrNameLst>
                                      </p:cBhvr>
                                      <p:to>
                                        <p:strVal val="visible"/>
                                      </p:to>
                                    </p:set>
                                    <p:animEffect transition="in" filter="fade">
                                      <p:cBhvr>
                                        <p:cTn id="250" dur="500"/>
                                        <p:tgtEl>
                                          <p:spTgt spid="464"/>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81"/>
                                        </p:tgtEl>
                                        <p:attrNameLst>
                                          <p:attrName>style.visibility</p:attrName>
                                        </p:attrNameLst>
                                      </p:cBhvr>
                                      <p:to>
                                        <p:strVal val="visible"/>
                                      </p:to>
                                    </p:set>
                                    <p:animEffect transition="in" filter="fade">
                                      <p:cBhvr>
                                        <p:cTn id="253" dur="500"/>
                                        <p:tgtEl>
                                          <p:spTgt spid="81"/>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82"/>
                                        </p:tgtEl>
                                        <p:attrNameLst>
                                          <p:attrName>style.visibility</p:attrName>
                                        </p:attrNameLst>
                                      </p:cBhvr>
                                      <p:to>
                                        <p:strVal val="visible"/>
                                      </p:to>
                                    </p:set>
                                    <p:animEffect transition="in" filter="fade">
                                      <p:cBhvr>
                                        <p:cTn id="256" dur="500"/>
                                        <p:tgtEl>
                                          <p:spTgt spid="82"/>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Effect transition="in" filter="fade">
                                      <p:cBhvr>
                                        <p:cTn id="25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23" grpId="0" animBg="1"/>
      <p:bldP spid="24" grpId="0" animBg="1"/>
      <p:bldP spid="25" grpId="0" animBg="1"/>
      <p:bldP spid="29" grpId="0"/>
      <p:bldP spid="30" grpId="0"/>
      <p:bldP spid="31" grpId="0"/>
      <p:bldP spid="64" grpId="0"/>
      <p:bldP spid="65" grpId="0"/>
      <p:bldP spid="66" grpId="0"/>
      <p:bldP spid="67" grpId="0"/>
      <p:bldP spid="68" grpId="0"/>
      <p:bldP spid="69" grpId="0"/>
      <p:bldP spid="70" grpId="0"/>
      <p:bldP spid="71" grpId="0"/>
      <p:bldP spid="72" grpId="0"/>
      <p:bldP spid="74" grpId="0"/>
      <p:bldP spid="75" grpId="0"/>
      <p:bldP spid="76" grpId="0"/>
      <p:bldP spid="78" grpId="0"/>
      <p:bldP spid="79" grpId="0"/>
      <p:bldP spid="80" grpId="0"/>
      <p:bldP spid="81" grpId="0"/>
      <p:bldP spid="82" grpId="0"/>
      <p:bldP spid="83" grpId="0"/>
      <p:bldP spid="84" grpId="0"/>
      <p:bldP spid="86" grpId="0"/>
      <p:bldP spid="88" grpId="0"/>
      <p:bldP spid="89" grpId="0"/>
      <p:bldP spid="90" grpId="0"/>
      <p:bldP spid="91" grpId="0"/>
      <p:bldP spid="92" grpId="0"/>
      <p:bldP spid="94" grpId="0"/>
      <p:bldP spid="352" grpId="0"/>
      <p:bldP spid="354" grpId="0"/>
      <p:bldP spid="392" grpId="0"/>
      <p:bldP spid="393" grpId="0"/>
      <p:bldP spid="394" grpId="0"/>
      <p:bldP spid="395" grpId="0"/>
      <p:bldP spid="396" grpId="0"/>
      <p:bldP spid="423" grpId="0" animBg="1"/>
      <p:bldP spid="424" grpId="0" animBg="1"/>
      <p:bldP spid="425" grpId="0" animBg="1"/>
      <p:bldP spid="426" grpId="0" animBg="1"/>
      <p:bldP spid="427" grpId="0" animBg="1"/>
      <p:bldP spid="428" grpId="0" animBg="1"/>
      <p:bldP spid="429" grpId="0" animBg="1"/>
      <p:bldP spid="430" grpId="0" animBg="1"/>
      <p:bldP spid="431" grpId="0" animBg="1"/>
      <p:bldP spid="432" grpId="0" animBg="1"/>
      <p:bldP spid="433" grpId="0" animBg="1"/>
      <p:bldP spid="434" grpId="0" animBg="1"/>
      <p:bldP spid="435" grpId="0" animBg="1"/>
      <p:bldP spid="436" grpId="0" animBg="1"/>
      <p:bldP spid="437" grpId="0" animBg="1"/>
      <p:bldP spid="438" grpId="0" animBg="1"/>
      <p:bldP spid="439" grpId="0" animBg="1"/>
      <p:bldP spid="440" grpId="0" animBg="1"/>
      <p:bldP spid="441" grpId="0" animBg="1"/>
      <p:bldP spid="442" grpId="0" animBg="1"/>
      <p:bldP spid="443" grpId="0" animBg="1"/>
      <p:bldP spid="444" grpId="0" animBg="1"/>
      <p:bldP spid="445" grpId="0" animBg="1"/>
      <p:bldP spid="446" grpId="0" animBg="1"/>
      <p:bldP spid="447" grpId="0" animBg="1"/>
      <p:bldP spid="448" grpId="0" animBg="1"/>
      <p:bldP spid="449" grpId="0" animBg="1"/>
      <p:bldP spid="450" grpId="0" animBg="1"/>
      <p:bldP spid="451" grpId="0" animBg="1"/>
      <p:bldP spid="452" grpId="0" animBg="1"/>
      <p:bldP spid="453" grpId="0" animBg="1"/>
      <p:bldP spid="454" grpId="0" animBg="1"/>
      <p:bldP spid="455" grpId="0" animBg="1"/>
      <p:bldP spid="456" grpId="0" animBg="1"/>
      <p:bldP spid="457" grpId="0" animBg="1"/>
      <p:bldP spid="458" grpId="0" animBg="1"/>
      <p:bldP spid="459" grpId="0" animBg="1"/>
      <p:bldP spid="460" grpId="0" animBg="1"/>
      <p:bldP spid="461" grpId="0" animBg="1"/>
      <p:bldP spid="462" grpId="0" animBg="1"/>
      <p:bldP spid="463" grpId="0" animBg="1"/>
      <p:bldP spid="46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4800600"/>
          </a:xfrm>
        </p:spPr>
        <p:txBody>
          <a:bodyPr>
            <a:normAutofit fontScale="90000"/>
          </a:bodyPr>
          <a:lstStyle/>
          <a:p>
            <a:r>
              <a:rPr lang="en-US" altLang="en-US" dirty="0" smtClean="0"/>
              <a:t/>
            </a:r>
            <a:br>
              <a:rPr lang="en-US" altLang="en-US" dirty="0" smtClean="0"/>
            </a:br>
            <a:r>
              <a:rPr lang="en-US" altLang="en-US" dirty="0" smtClean="0"/>
              <a:t/>
            </a:r>
            <a:br>
              <a:rPr lang="en-US" altLang="en-US" dirty="0" smtClean="0"/>
            </a:br>
            <a:r>
              <a:rPr lang="en-US" altLang="en-US" dirty="0" smtClean="0"/>
              <a:t>  </a:t>
            </a:r>
            <a:r>
              <a:rPr lang="en-US" sz="6000" b="1" dirty="0" smtClean="0">
                <a:solidFill>
                  <a:srgbClr val="FF0000"/>
                </a:solidFill>
              </a:rPr>
              <a:t>Labor Cost Flows </a:t>
            </a:r>
            <a:r>
              <a:rPr lang="en-US" sz="6000" b="1" dirty="0" smtClean="0">
                <a:solidFill>
                  <a:schemeClr val="tx1"/>
                </a:solidFill>
              </a:rPr>
              <a:t>and</a:t>
            </a:r>
            <a:r>
              <a:rPr lang="en-US" sz="6000" b="1" dirty="0" smtClean="0">
                <a:solidFill>
                  <a:srgbClr val="FF0000"/>
                </a:solidFill>
              </a:rPr>
              <a:t> Documents </a:t>
            </a:r>
            <a:r>
              <a:rPr lang="en-US" altLang="en-US" dirty="0" smtClean="0"/>
              <a:t>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68</a:t>
            </a:fld>
            <a:endParaRPr lang="en-US" altLang="en-US" dirty="0" smtClean="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914400" y="236061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0" name="Rectangle 16"/>
          <p:cNvSpPr>
            <a:spLocks noGrp="1" noChangeArrowheads="1"/>
          </p:cNvSpPr>
          <p:nvPr>
            <p:ph type="title"/>
          </p:nvPr>
        </p:nvSpPr>
        <p:spPr>
          <a:xfrm>
            <a:off x="457200" y="685800"/>
            <a:ext cx="8229600" cy="533400"/>
          </a:xfrm>
        </p:spPr>
        <p:txBody>
          <a:bodyPr/>
          <a:lstStyle/>
          <a:p>
            <a:r>
              <a:rPr lang="en-US" altLang="en-US" sz="4400" b="1" dirty="0" smtClean="0">
                <a:solidFill>
                  <a:schemeClr val="tx1"/>
                </a:solidFill>
              </a:rPr>
              <a:t>Labor Cost Flows</a:t>
            </a: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69</a:t>
            </a:fld>
            <a:endParaRPr lang="en-US" dirty="0"/>
          </a:p>
        </p:txBody>
      </p:sp>
      <p:sp>
        <p:nvSpPr>
          <p:cNvPr id="12304"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2</a:t>
            </a:r>
          </a:p>
        </p:txBody>
      </p:sp>
      <p:pic>
        <p:nvPicPr>
          <p:cNvPr id="19479" name="Picture 23" descr="C:\Users\Beth\Documents\MH\wiL62279_19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600200"/>
            <a:ext cx="6962958" cy="4456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2316876" y="1600861"/>
            <a:ext cx="5303124" cy="4764088"/>
            <a:chOff x="117" y="971"/>
            <a:chExt cx="2909" cy="3001"/>
          </a:xfrm>
        </p:grpSpPr>
        <p:sp>
          <p:nvSpPr>
            <p:cNvPr id="5130" name="Rectangle 3"/>
            <p:cNvSpPr>
              <a:spLocks noChangeArrowheads="1"/>
            </p:cNvSpPr>
            <p:nvPr/>
          </p:nvSpPr>
          <p:spPr bwMode="auto">
            <a:xfrm>
              <a:off x="204" y="1020"/>
              <a:ext cx="2568" cy="2952"/>
            </a:xfrm>
            <a:prstGeom prst="rect">
              <a:avLst/>
            </a:prstGeom>
            <a:solidFill>
              <a:srgbClr val="A2C1FE"/>
            </a:solidFill>
            <a:ln w="38100" cmpd="dbl">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solidFill>
                  <a:prstClr val="black"/>
                </a:solidFill>
                <a:latin typeface="Arial" pitchFamily="34" charset="0"/>
                <a:cs typeface="Arial" pitchFamily="34" charset="0"/>
              </a:endParaRPr>
            </a:p>
          </p:txBody>
        </p:sp>
        <p:sp>
          <p:nvSpPr>
            <p:cNvPr id="5131" name="Rectangle 4"/>
            <p:cNvSpPr>
              <a:spLocks noChangeArrowheads="1"/>
            </p:cNvSpPr>
            <p:nvPr/>
          </p:nvSpPr>
          <p:spPr bwMode="auto">
            <a:xfrm>
              <a:off x="117" y="971"/>
              <a:ext cx="2909" cy="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150000"/>
                </a:lnSpc>
                <a:spcBef>
                  <a:spcPct val="0"/>
                </a:spcBef>
                <a:buFontTx/>
                <a:buNone/>
              </a:pPr>
              <a:r>
                <a:rPr lang="en-US" altLang="en-US" sz="2800" b="1" dirty="0">
                  <a:solidFill>
                    <a:srgbClr val="C00000"/>
                  </a:solidFill>
                  <a:latin typeface="Arial" pitchFamily="34" charset="0"/>
                  <a:cs typeface="Arial" pitchFamily="34" charset="0"/>
                </a:rPr>
                <a:t>Managerial</a:t>
              </a:r>
              <a:r>
                <a:rPr lang="en-US" altLang="en-US" sz="2800" b="1" dirty="0">
                  <a:solidFill>
                    <a:prstClr val="black"/>
                  </a:solidFill>
                  <a:latin typeface="Arial" pitchFamily="34" charset="0"/>
                  <a:cs typeface="Arial" pitchFamily="34" charset="0"/>
                </a:rPr>
                <a:t> accounting</a:t>
              </a:r>
              <a:br>
                <a:rPr lang="en-US" altLang="en-US" sz="2800" b="1" dirty="0">
                  <a:solidFill>
                    <a:prstClr val="black"/>
                  </a:solidFill>
                  <a:latin typeface="Arial" pitchFamily="34" charset="0"/>
                  <a:cs typeface="Arial" pitchFamily="34" charset="0"/>
                </a:rPr>
              </a:br>
              <a:r>
                <a:rPr lang="en-US" altLang="en-US" sz="2800" b="1" dirty="0">
                  <a:solidFill>
                    <a:prstClr val="black"/>
                  </a:solidFill>
                  <a:latin typeface="Arial" pitchFamily="34" charset="0"/>
                  <a:cs typeface="Arial" pitchFamily="34" charset="0"/>
                </a:rPr>
                <a:t>provides </a:t>
              </a:r>
              <a:r>
                <a:rPr lang="en-US" altLang="en-US" sz="2800" b="1" u="sng" dirty="0">
                  <a:solidFill>
                    <a:prstClr val="black"/>
                  </a:solidFill>
                  <a:latin typeface="Arial" pitchFamily="34" charset="0"/>
                  <a:cs typeface="Arial" pitchFamily="34" charset="0"/>
                </a:rPr>
                <a:t>financial</a:t>
              </a:r>
              <a:r>
                <a:rPr lang="en-US" altLang="en-US" sz="2800" b="1" dirty="0">
                  <a:solidFill>
                    <a:prstClr val="black"/>
                  </a:solidFill>
                  <a:latin typeface="Arial" pitchFamily="34" charset="0"/>
                  <a:cs typeface="Arial" pitchFamily="34" charset="0"/>
                </a:rPr>
                <a:t> and </a:t>
              </a:r>
            </a:p>
            <a:p>
              <a:pPr algn="ctr" eaLnBrk="1" hangingPunct="1">
                <a:lnSpc>
                  <a:spcPct val="150000"/>
                </a:lnSpc>
                <a:spcBef>
                  <a:spcPct val="0"/>
                </a:spcBef>
                <a:buFontTx/>
                <a:buNone/>
              </a:pPr>
              <a:r>
                <a:rPr lang="en-US" altLang="en-US" sz="2800" b="1" u="sng" dirty="0">
                  <a:solidFill>
                    <a:prstClr val="black"/>
                  </a:solidFill>
                  <a:latin typeface="Arial" pitchFamily="34" charset="0"/>
                  <a:cs typeface="Arial" pitchFamily="34" charset="0"/>
                </a:rPr>
                <a:t>nonfinancial</a:t>
              </a:r>
              <a:r>
                <a:rPr lang="en-US" altLang="en-US" sz="2800" b="1" dirty="0">
                  <a:solidFill>
                    <a:prstClr val="black"/>
                  </a:solidFill>
                  <a:latin typeface="Arial" pitchFamily="34" charset="0"/>
                  <a:cs typeface="Arial" pitchFamily="34" charset="0"/>
                </a:rPr>
                <a:t> information</a:t>
              </a:r>
            </a:p>
            <a:p>
              <a:pPr algn="ctr" eaLnBrk="1" hangingPunct="1">
                <a:lnSpc>
                  <a:spcPct val="150000"/>
                </a:lnSpc>
                <a:spcBef>
                  <a:spcPct val="0"/>
                </a:spcBef>
                <a:buFontTx/>
                <a:buNone/>
              </a:pPr>
              <a:r>
                <a:rPr lang="en-US" altLang="en-US" sz="2800" b="1" dirty="0">
                  <a:solidFill>
                    <a:prstClr val="black"/>
                  </a:solidFill>
                  <a:latin typeface="Arial" pitchFamily="34" charset="0"/>
                  <a:cs typeface="Arial" pitchFamily="34" charset="0"/>
                </a:rPr>
                <a:t>for managers of an</a:t>
              </a:r>
              <a:br>
                <a:rPr lang="en-US" altLang="en-US" sz="2800" b="1" dirty="0">
                  <a:solidFill>
                    <a:prstClr val="black"/>
                  </a:solidFill>
                  <a:latin typeface="Arial" pitchFamily="34" charset="0"/>
                  <a:cs typeface="Arial" pitchFamily="34" charset="0"/>
                </a:rPr>
              </a:br>
              <a:r>
                <a:rPr lang="en-US" altLang="en-US" sz="2800" b="1" dirty="0">
                  <a:solidFill>
                    <a:prstClr val="black"/>
                  </a:solidFill>
                  <a:latin typeface="Arial" pitchFamily="34" charset="0"/>
                  <a:cs typeface="Arial" pitchFamily="34" charset="0"/>
                </a:rPr>
                <a:t>organization and other</a:t>
              </a:r>
            </a:p>
            <a:p>
              <a:pPr algn="ctr" eaLnBrk="1" hangingPunct="1">
                <a:lnSpc>
                  <a:spcPct val="150000"/>
                </a:lnSpc>
                <a:spcBef>
                  <a:spcPct val="0"/>
                </a:spcBef>
                <a:buFontTx/>
                <a:buNone/>
              </a:pPr>
              <a:r>
                <a:rPr lang="en-US" altLang="en-US" sz="2800" b="1" dirty="0">
                  <a:solidFill>
                    <a:prstClr val="black"/>
                  </a:solidFill>
                  <a:latin typeface="Arial" pitchFamily="34" charset="0"/>
                  <a:cs typeface="Arial" pitchFamily="34" charset="0"/>
                </a:rPr>
                <a:t>decision makers.</a:t>
              </a:r>
            </a:p>
          </p:txBody>
        </p:sp>
      </p:grpSp>
      <p:sp>
        <p:nvSpPr>
          <p:cNvPr id="5124" name="Rectangle 10"/>
          <p:cNvSpPr>
            <a:spLocks noGrp="1" noChangeArrowheads="1"/>
          </p:cNvSpPr>
          <p:nvPr>
            <p:ph type="title"/>
          </p:nvPr>
        </p:nvSpPr>
        <p:spPr>
          <a:xfrm>
            <a:off x="228600" y="609600"/>
            <a:ext cx="8763000" cy="914400"/>
          </a:xfrm>
        </p:spPr>
        <p:txBody>
          <a:bodyPr/>
          <a:lstStyle/>
          <a:p>
            <a:r>
              <a:rPr lang="en-US" altLang="en-US" b="1" dirty="0" smtClean="0">
                <a:solidFill>
                  <a:schemeClr val="tx1"/>
                </a:solidFill>
              </a:rPr>
              <a:t>Managerial Accounting Basics</a:t>
            </a:r>
          </a:p>
        </p:txBody>
      </p:sp>
      <p:sp>
        <p:nvSpPr>
          <p:cNvPr id="8" name="Slide Number Placeholder 7"/>
          <p:cNvSpPr>
            <a:spLocks noGrp="1"/>
          </p:cNvSpPr>
          <p:nvPr>
            <p:ph type="sldNum" sz="quarter" idx="12"/>
          </p:nvPr>
        </p:nvSpPr>
        <p:spPr/>
        <p:txBody>
          <a:bodyPr/>
          <a:lstStyle/>
          <a:p>
            <a:pPr>
              <a:defRPr/>
            </a:pPr>
            <a:fld id="{2F856502-6931-4BB7-9E44-21AF6382F1C3}" type="slidenum">
              <a:rPr lang="en-US" smtClean="0">
                <a:solidFill>
                  <a:prstClr val="black">
                    <a:tint val="75000"/>
                  </a:prstClr>
                </a:solidFill>
              </a:rPr>
              <a:pPr>
                <a:defRPr/>
              </a:pPr>
              <a:t>7</a:t>
            </a:fld>
            <a:endParaRPr lang="en-US" dirty="0">
              <a:solidFill>
                <a:prstClr val="black">
                  <a:tint val="75000"/>
                </a:prstClr>
              </a:solidFill>
            </a:endParaRPr>
          </a:p>
        </p:txBody>
      </p:sp>
      <p:sp>
        <p:nvSpPr>
          <p:cNvPr id="1031"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cs typeface="Arial" pitchFamily="34" charset="0"/>
              </a:rPr>
              <a:t>C 1</a:t>
            </a:r>
          </a:p>
        </p:txBody>
      </p:sp>
    </p:spTree>
    <p:extLst>
      <p:ext uri="{BB962C8B-B14F-4D97-AF65-F5344CB8AC3E}">
        <p14:creationId xmlns:p14="http://schemas.microsoft.com/office/powerpoint/2010/main" val="1171977644"/>
      </p:ext>
    </p:extLst>
  </p:cSld>
  <p:clrMapOvr>
    <a:masterClrMapping/>
  </p:clrMapOvr>
  <p:transition spd="med">
    <p:split orient="vert" dir="in"/>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0" name="Rectangle 16"/>
          <p:cNvSpPr>
            <a:spLocks noGrp="1" noChangeArrowheads="1"/>
          </p:cNvSpPr>
          <p:nvPr>
            <p:ph type="title"/>
          </p:nvPr>
        </p:nvSpPr>
        <p:spPr>
          <a:xfrm>
            <a:off x="457200" y="609600"/>
            <a:ext cx="8229600" cy="609600"/>
          </a:xfrm>
        </p:spPr>
        <p:txBody>
          <a:bodyPr/>
          <a:lstStyle/>
          <a:p>
            <a:r>
              <a:rPr lang="en-US" altLang="en-US" sz="4400" b="1" dirty="0" smtClean="0">
                <a:solidFill>
                  <a:schemeClr val="tx1"/>
                </a:solidFill>
              </a:rPr>
              <a:t>Labor Time Ticket</a:t>
            </a: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70</a:t>
            </a:fld>
            <a:endParaRPr lang="en-US" dirty="0"/>
          </a:p>
        </p:txBody>
      </p:sp>
      <p:sp>
        <p:nvSpPr>
          <p:cNvPr id="12304"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2</a:t>
            </a:r>
          </a:p>
        </p:txBody>
      </p:sp>
      <p:pic>
        <p:nvPicPr>
          <p:cNvPr id="39938" name="Picture 2" descr="C:\Users\Beth\Documents\MH\wiL62279_19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524000"/>
            <a:ext cx="8039177" cy="3574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074726"/>
      </p:ext>
    </p:extLst>
  </p:cSld>
  <p:clrMapOvr>
    <a:masterClrMapping/>
  </p:clrMapOvr>
  <p:transition spd="med">
    <p:zoom dir="in"/>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0" name="Rectangle 16"/>
          <p:cNvSpPr>
            <a:spLocks noGrp="1" noChangeArrowheads="1"/>
          </p:cNvSpPr>
          <p:nvPr>
            <p:ph type="title"/>
          </p:nvPr>
        </p:nvSpPr>
        <p:spPr>
          <a:xfrm>
            <a:off x="457200" y="533400"/>
            <a:ext cx="8229600" cy="457200"/>
          </a:xfrm>
        </p:spPr>
        <p:txBody>
          <a:bodyPr/>
          <a:lstStyle/>
          <a:p>
            <a:r>
              <a:rPr lang="en-US" altLang="en-US" sz="4400" b="1" dirty="0" smtClean="0">
                <a:solidFill>
                  <a:schemeClr val="tx1"/>
                </a:solidFill>
              </a:rPr>
              <a:t>Labor Time Ticket</a:t>
            </a:r>
          </a:p>
        </p:txBody>
      </p:sp>
      <p:sp>
        <p:nvSpPr>
          <p:cNvPr id="7" name="Slide Number Placeholder 6"/>
          <p:cNvSpPr>
            <a:spLocks noGrp="1"/>
          </p:cNvSpPr>
          <p:nvPr>
            <p:ph type="sldNum" sz="quarter" idx="12"/>
          </p:nvPr>
        </p:nvSpPr>
        <p:spPr/>
        <p:txBody>
          <a:bodyPr/>
          <a:lstStyle/>
          <a:p>
            <a:pPr>
              <a:defRPr/>
            </a:pPr>
            <a:fld id="{9456D29B-E423-4250-B2DC-38C30AE2A0FC}" type="slidenum">
              <a:rPr lang="en-US" smtClean="0"/>
              <a:pPr>
                <a:defRPr/>
              </a:pPr>
              <a:t>71</a:t>
            </a:fld>
            <a:endParaRPr lang="en-US" dirty="0"/>
          </a:p>
        </p:txBody>
      </p:sp>
      <p:sp>
        <p:nvSpPr>
          <p:cNvPr id="12304"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2</a:t>
            </a:r>
          </a:p>
        </p:txBody>
      </p:sp>
      <p:graphicFrame>
        <p:nvGraphicFramePr>
          <p:cNvPr id="2" name="Table 1"/>
          <p:cNvGraphicFramePr>
            <a:graphicFrameLocks noGrp="1"/>
          </p:cNvGraphicFramePr>
          <p:nvPr>
            <p:extLst>
              <p:ext uri="{D42A27DB-BD31-4B8C-83A1-F6EECF244321}">
                <p14:modId xmlns:p14="http://schemas.microsoft.com/office/powerpoint/2010/main" val="2322124121"/>
              </p:ext>
            </p:extLst>
          </p:nvPr>
        </p:nvGraphicFramePr>
        <p:xfrm>
          <a:off x="1905000" y="1295397"/>
          <a:ext cx="5257800" cy="3810005"/>
        </p:xfrm>
        <a:graphic>
          <a:graphicData uri="http://schemas.openxmlformats.org/drawingml/2006/table">
            <a:tbl>
              <a:tblPr firstRow="1" firstCol="1" lastRow="1" lastCol="1" bandRow="1" bandCol="1"/>
              <a:tblGrid>
                <a:gridCol w="4215397"/>
                <a:gridCol w="1042403"/>
              </a:tblGrid>
              <a:tr h="456993">
                <a:tc>
                  <a:txBody>
                    <a:bodyPr/>
                    <a:lstStyle/>
                    <a:p>
                      <a:pPr marL="152400" marR="0">
                        <a:spcBef>
                          <a:spcPts val="380"/>
                        </a:spcBef>
                        <a:spcAft>
                          <a:spcPts val="0"/>
                        </a:spcAft>
                      </a:pPr>
                      <a:r>
                        <a:rPr lang="en-US" sz="1400" b="1" spc="-5" dirty="0">
                          <a:solidFill>
                            <a:srgbClr val="231F20"/>
                          </a:solidFill>
                          <a:effectLst/>
                          <a:latin typeface="Calibri"/>
                          <a:ea typeface="Calibri"/>
                          <a:cs typeface="Calibri"/>
                        </a:rPr>
                        <a:t>Direct</a:t>
                      </a:r>
                      <a:r>
                        <a:rPr lang="en-US" sz="1400" b="1" spc="90" dirty="0">
                          <a:solidFill>
                            <a:srgbClr val="231F20"/>
                          </a:solidFill>
                          <a:effectLst/>
                          <a:latin typeface="Calibri"/>
                          <a:ea typeface="Calibri"/>
                          <a:cs typeface="Calibri"/>
                        </a:rPr>
                        <a:t> </a:t>
                      </a:r>
                      <a:r>
                        <a:rPr lang="en-US" sz="1400" b="1" spc="-5" dirty="0">
                          <a:solidFill>
                            <a:srgbClr val="231F20"/>
                          </a:solidFill>
                          <a:effectLst/>
                          <a:latin typeface="Calibri"/>
                          <a:ea typeface="Calibri"/>
                          <a:cs typeface="Calibri"/>
                        </a:rPr>
                        <a:t>labor—traceable</a:t>
                      </a:r>
                      <a:r>
                        <a:rPr lang="en-US" sz="1400" b="1" spc="90" dirty="0">
                          <a:solidFill>
                            <a:srgbClr val="231F20"/>
                          </a:solidFill>
                          <a:effectLst/>
                          <a:latin typeface="Calibri"/>
                          <a:ea typeface="Calibri"/>
                          <a:cs typeface="Calibri"/>
                        </a:rPr>
                        <a:t> </a:t>
                      </a:r>
                      <a:r>
                        <a:rPr lang="en-US" sz="1400" b="1" spc="-5" dirty="0">
                          <a:solidFill>
                            <a:srgbClr val="231F20"/>
                          </a:solidFill>
                          <a:effectLst/>
                          <a:latin typeface="Calibri"/>
                          <a:ea typeface="Calibri"/>
                          <a:cs typeface="Calibri"/>
                        </a:rPr>
                        <a:t>to</a:t>
                      </a:r>
                      <a:r>
                        <a:rPr lang="en-US" sz="1400" b="1" spc="95" dirty="0">
                          <a:solidFill>
                            <a:srgbClr val="231F20"/>
                          </a:solidFill>
                          <a:effectLst/>
                          <a:latin typeface="Calibri"/>
                          <a:ea typeface="Calibri"/>
                          <a:cs typeface="Calibri"/>
                        </a:rPr>
                        <a:t> </a:t>
                      </a:r>
                      <a:r>
                        <a:rPr lang="en-US" sz="1400" b="1" dirty="0">
                          <a:solidFill>
                            <a:srgbClr val="231F20"/>
                          </a:solidFill>
                          <a:effectLst/>
                          <a:latin typeface="Calibri"/>
                          <a:ea typeface="Calibri"/>
                          <a:cs typeface="Calibri"/>
                        </a:rPr>
                        <a:t>specific</a:t>
                      </a:r>
                      <a:r>
                        <a:rPr lang="en-US" sz="1400" b="1" spc="90" dirty="0">
                          <a:solidFill>
                            <a:srgbClr val="231F20"/>
                          </a:solidFill>
                          <a:effectLst/>
                          <a:latin typeface="Calibri"/>
                          <a:ea typeface="Calibri"/>
                          <a:cs typeface="Calibri"/>
                        </a:rPr>
                        <a:t> </a:t>
                      </a:r>
                      <a:r>
                        <a:rPr lang="en-US" sz="1400" b="1" dirty="0">
                          <a:solidFill>
                            <a:srgbClr val="231F20"/>
                          </a:solidFill>
                          <a:effectLst/>
                          <a:latin typeface="Calibri"/>
                          <a:ea typeface="Calibri"/>
                          <a:cs typeface="Calibri"/>
                        </a:rPr>
                        <a:t>jobs</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c>
                  <a:txBody>
                    <a:bodyPr/>
                    <a:lstStyle/>
                    <a:p>
                      <a:pPr marL="0" marR="0">
                        <a:spcBef>
                          <a:spcPts val="0"/>
                        </a:spcBef>
                        <a:spcAft>
                          <a:spcPts val="0"/>
                        </a:spcAft>
                      </a:pPr>
                      <a:r>
                        <a:rPr lang="en-US" sz="1400" dirty="0">
                          <a:effectLst/>
                          <a:latin typeface="Calibri"/>
                          <a:ea typeface="Calibri"/>
                          <a:cs typeface="Times New Roman"/>
                        </a:rPr>
                        <a:t> </a:t>
                      </a:r>
                    </a:p>
                  </a:txBody>
                  <a:tcPr marL="0" marR="0" marT="0" marB="0">
                    <a:lnL>
                      <a:noFill/>
                    </a:lnL>
                    <a:lnR>
                      <a:noFill/>
                    </a:lnR>
                    <a:lnT>
                      <a:noFill/>
                    </a:lnT>
                    <a:lnB>
                      <a:noFill/>
                    </a:lnB>
                    <a:solidFill>
                      <a:srgbClr val="DBE5DE"/>
                    </a:solidFill>
                  </a:tcPr>
                </a:tc>
              </a:tr>
              <a:tr h="415448">
                <a:tc>
                  <a:txBody>
                    <a:bodyPr/>
                    <a:lstStyle/>
                    <a:p>
                      <a:pPr marL="254000" marR="0">
                        <a:spcBef>
                          <a:spcPts val="75"/>
                        </a:spcBef>
                        <a:spcAft>
                          <a:spcPts val="0"/>
                        </a:spcAft>
                      </a:pPr>
                      <a:r>
                        <a:rPr lang="en-US" sz="1400" spc="-15" dirty="0">
                          <a:solidFill>
                            <a:srgbClr val="231F20"/>
                          </a:solidFill>
                          <a:effectLst/>
                          <a:latin typeface="Calibri"/>
                          <a:ea typeface="Calibri"/>
                          <a:cs typeface="Times New Roman"/>
                        </a:rPr>
                        <a:t>J</a:t>
                      </a:r>
                      <a:r>
                        <a:rPr lang="en-US" sz="1400" spc="-10" dirty="0">
                          <a:solidFill>
                            <a:srgbClr val="231F20"/>
                          </a:solidFill>
                          <a:effectLst/>
                          <a:latin typeface="Calibri"/>
                          <a:ea typeface="Calibri"/>
                          <a:cs typeface="Times New Roman"/>
                        </a:rPr>
                        <a:t>ob</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B15</a:t>
                      </a:r>
                      <a:r>
                        <a:rPr lang="en-US" sz="1400" spc="-8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c>
                  <a:txBody>
                    <a:bodyPr/>
                    <a:lstStyle/>
                    <a:p>
                      <a:pPr marL="44450" marR="0">
                        <a:spcBef>
                          <a:spcPts val="75"/>
                        </a:spcBef>
                        <a:spcAft>
                          <a:spcPts val="0"/>
                        </a:spcAft>
                      </a:pPr>
                      <a:r>
                        <a:rPr lang="en-US" sz="1400" dirty="0">
                          <a:solidFill>
                            <a:srgbClr val="231F20"/>
                          </a:solidFill>
                          <a:effectLst/>
                          <a:latin typeface="Calibri"/>
                          <a:ea typeface="Calibri"/>
                          <a:cs typeface="Times New Roman"/>
                        </a:rPr>
                        <a:t>$</a:t>
                      </a:r>
                      <a:r>
                        <a:rPr lang="en-US" sz="1400" spc="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1,000</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r>
              <a:tr h="415448">
                <a:tc>
                  <a:txBody>
                    <a:bodyPr/>
                    <a:lstStyle/>
                    <a:p>
                      <a:pPr marL="254000" marR="0">
                        <a:spcBef>
                          <a:spcPts val="75"/>
                        </a:spcBef>
                        <a:spcAft>
                          <a:spcPts val="0"/>
                        </a:spcAft>
                      </a:pPr>
                      <a:r>
                        <a:rPr lang="en-US" sz="1400" spc="-15" dirty="0">
                          <a:solidFill>
                            <a:srgbClr val="231F20"/>
                          </a:solidFill>
                          <a:effectLst/>
                          <a:latin typeface="Calibri"/>
                          <a:ea typeface="Calibri"/>
                          <a:cs typeface="Times New Roman"/>
                        </a:rPr>
                        <a:t>J</a:t>
                      </a:r>
                      <a:r>
                        <a:rPr lang="en-US" sz="1400" spc="-10" dirty="0">
                          <a:solidFill>
                            <a:srgbClr val="231F20"/>
                          </a:solidFill>
                          <a:effectLst/>
                          <a:latin typeface="Calibri"/>
                          <a:ea typeface="Calibri"/>
                          <a:cs typeface="Times New Roman"/>
                        </a:rPr>
                        <a:t>ob</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B16</a:t>
                      </a:r>
                      <a:r>
                        <a:rPr lang="en-US" sz="1400" spc="-8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c>
                  <a:txBody>
                    <a:bodyPr/>
                    <a:lstStyle/>
                    <a:p>
                      <a:pPr marL="200660" marR="0">
                        <a:spcBef>
                          <a:spcPts val="75"/>
                        </a:spcBef>
                        <a:spcAft>
                          <a:spcPts val="0"/>
                        </a:spcAft>
                      </a:pPr>
                      <a:r>
                        <a:rPr lang="en-US" sz="1400" dirty="0">
                          <a:solidFill>
                            <a:srgbClr val="231F20"/>
                          </a:solidFill>
                          <a:effectLst/>
                          <a:latin typeface="Calibri"/>
                          <a:ea typeface="Calibri"/>
                          <a:cs typeface="Times New Roman"/>
                        </a:rPr>
                        <a:t>800</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r>
              <a:tr h="415448">
                <a:tc>
                  <a:txBody>
                    <a:bodyPr/>
                    <a:lstStyle/>
                    <a:p>
                      <a:pPr marL="254000" marR="0">
                        <a:spcBef>
                          <a:spcPts val="75"/>
                        </a:spcBef>
                        <a:spcAft>
                          <a:spcPts val="0"/>
                        </a:spcAft>
                      </a:pPr>
                      <a:r>
                        <a:rPr lang="en-US" sz="1400" spc="-15" dirty="0">
                          <a:solidFill>
                            <a:srgbClr val="231F20"/>
                          </a:solidFill>
                          <a:effectLst/>
                          <a:latin typeface="Calibri"/>
                          <a:ea typeface="Calibri"/>
                          <a:cs typeface="Times New Roman"/>
                        </a:rPr>
                        <a:t>J</a:t>
                      </a:r>
                      <a:r>
                        <a:rPr lang="en-US" sz="1400" spc="-10" dirty="0">
                          <a:solidFill>
                            <a:srgbClr val="231F20"/>
                          </a:solidFill>
                          <a:effectLst/>
                          <a:latin typeface="Calibri"/>
                          <a:ea typeface="Calibri"/>
                          <a:cs typeface="Times New Roman"/>
                        </a:rPr>
                        <a:t>ob</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B17</a:t>
                      </a:r>
                      <a:r>
                        <a:rPr lang="en-US" sz="1400" spc="-8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c>
                  <a:txBody>
                    <a:bodyPr/>
                    <a:lstStyle/>
                    <a:p>
                      <a:pPr marL="127635" marR="0">
                        <a:spcBef>
                          <a:spcPts val="75"/>
                        </a:spcBef>
                        <a:spcAft>
                          <a:spcPts val="0"/>
                        </a:spcAft>
                      </a:pPr>
                      <a:r>
                        <a:rPr lang="en-US" sz="1400" dirty="0">
                          <a:solidFill>
                            <a:srgbClr val="231F20"/>
                          </a:solidFill>
                          <a:effectLst/>
                          <a:latin typeface="Calibri"/>
                          <a:ea typeface="Calibri"/>
                          <a:cs typeface="Times New Roman"/>
                        </a:rPr>
                        <a:t>1,100</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r>
              <a:tr h="415448">
                <a:tc>
                  <a:txBody>
                    <a:bodyPr/>
                    <a:lstStyle/>
                    <a:p>
                      <a:pPr marL="254000" marR="0">
                        <a:spcBef>
                          <a:spcPts val="75"/>
                        </a:spcBef>
                        <a:spcAft>
                          <a:spcPts val="0"/>
                        </a:spcAft>
                      </a:pPr>
                      <a:r>
                        <a:rPr lang="en-US" sz="1400" spc="-15" dirty="0">
                          <a:solidFill>
                            <a:srgbClr val="231F20"/>
                          </a:solidFill>
                          <a:effectLst/>
                          <a:latin typeface="Calibri"/>
                          <a:ea typeface="Calibri"/>
                          <a:cs typeface="Times New Roman"/>
                        </a:rPr>
                        <a:t>J</a:t>
                      </a:r>
                      <a:r>
                        <a:rPr lang="en-US" sz="1400" spc="-10" dirty="0">
                          <a:solidFill>
                            <a:srgbClr val="231F20"/>
                          </a:solidFill>
                          <a:effectLst/>
                          <a:latin typeface="Calibri"/>
                          <a:ea typeface="Calibri"/>
                          <a:cs typeface="Times New Roman"/>
                        </a:rPr>
                        <a:t>ob</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B18</a:t>
                      </a:r>
                      <a:r>
                        <a:rPr lang="en-US" sz="1400" spc="-8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c>
                  <a:txBody>
                    <a:bodyPr/>
                    <a:lstStyle/>
                    <a:p>
                      <a:pPr marL="200660" marR="0">
                        <a:spcBef>
                          <a:spcPts val="75"/>
                        </a:spcBef>
                        <a:spcAft>
                          <a:spcPts val="0"/>
                        </a:spcAft>
                      </a:pPr>
                      <a:r>
                        <a:rPr lang="en-US" sz="1400" dirty="0">
                          <a:solidFill>
                            <a:srgbClr val="231F20"/>
                          </a:solidFill>
                          <a:effectLst/>
                          <a:latin typeface="Calibri"/>
                          <a:ea typeface="Calibri"/>
                          <a:cs typeface="Times New Roman"/>
                        </a:rPr>
                        <a:t>700</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r>
              <a:tr h="415448">
                <a:tc>
                  <a:txBody>
                    <a:bodyPr/>
                    <a:lstStyle/>
                    <a:p>
                      <a:pPr marL="254000" marR="0">
                        <a:spcBef>
                          <a:spcPts val="75"/>
                        </a:spcBef>
                        <a:spcAft>
                          <a:spcPts val="0"/>
                        </a:spcAft>
                      </a:pPr>
                      <a:r>
                        <a:rPr lang="en-US" sz="1400" spc="-15" dirty="0">
                          <a:solidFill>
                            <a:srgbClr val="231F20"/>
                          </a:solidFill>
                          <a:effectLst/>
                          <a:latin typeface="Calibri"/>
                          <a:ea typeface="Calibri"/>
                          <a:cs typeface="Times New Roman"/>
                        </a:rPr>
                        <a:t>J</a:t>
                      </a:r>
                      <a:r>
                        <a:rPr lang="en-US" sz="1400" spc="-10" dirty="0">
                          <a:solidFill>
                            <a:srgbClr val="231F20"/>
                          </a:solidFill>
                          <a:effectLst/>
                          <a:latin typeface="Calibri"/>
                          <a:ea typeface="Calibri"/>
                          <a:cs typeface="Times New Roman"/>
                        </a:rPr>
                        <a:t>ob</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B19</a:t>
                      </a:r>
                      <a:r>
                        <a:rPr lang="en-US" sz="1400" spc="-8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c>
                  <a:txBody>
                    <a:bodyPr/>
                    <a:lstStyle/>
                    <a:p>
                      <a:pPr marL="49530" marR="0">
                        <a:spcBef>
                          <a:spcPts val="75"/>
                        </a:spcBef>
                        <a:spcAft>
                          <a:spcPts val="0"/>
                        </a:spcAft>
                      </a:pPr>
                      <a:r>
                        <a:rPr lang="en-US" sz="1400" u="sng" dirty="0">
                          <a:solidFill>
                            <a:srgbClr val="231F20"/>
                          </a:solidFill>
                          <a:effectLst/>
                          <a:uFill>
                            <a:solidFill>
                              <a:srgbClr val="231F20"/>
                            </a:solidFill>
                          </a:uFill>
                          <a:latin typeface="Calibri"/>
                          <a:ea typeface="Calibri"/>
                          <a:cs typeface="Times New Roman"/>
                        </a:rPr>
                        <a:t>     </a:t>
                      </a:r>
                      <a:r>
                        <a:rPr lang="en-US" sz="1400" u="sng" spc="60" dirty="0">
                          <a:solidFill>
                            <a:srgbClr val="231F20"/>
                          </a:solidFill>
                          <a:effectLst/>
                          <a:uFill>
                            <a:solidFill>
                              <a:srgbClr val="231F20"/>
                            </a:solidFill>
                          </a:uFill>
                          <a:latin typeface="Calibri"/>
                          <a:ea typeface="Calibri"/>
                          <a:cs typeface="Times New Roman"/>
                        </a:rPr>
                        <a:t> </a:t>
                      </a:r>
                      <a:r>
                        <a:rPr lang="en-US" sz="1400" u="sng" dirty="0">
                          <a:solidFill>
                            <a:srgbClr val="231F20"/>
                          </a:solidFill>
                          <a:effectLst/>
                          <a:uFill>
                            <a:solidFill>
                              <a:srgbClr val="231F20"/>
                            </a:solidFill>
                          </a:uFill>
                          <a:latin typeface="Calibri"/>
                          <a:ea typeface="Calibri"/>
                          <a:cs typeface="Times New Roman"/>
                        </a:rPr>
                        <a:t>600</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r>
              <a:tr h="415448">
                <a:tc>
                  <a:txBody>
                    <a:bodyPr/>
                    <a:lstStyle/>
                    <a:p>
                      <a:pPr marL="152400" marR="0">
                        <a:spcBef>
                          <a:spcPts val="75"/>
                        </a:spcBef>
                        <a:spcAft>
                          <a:spcPts val="0"/>
                        </a:spcAft>
                      </a:pPr>
                      <a:r>
                        <a:rPr lang="en-US" sz="1400" b="1" spc="-20" dirty="0">
                          <a:solidFill>
                            <a:srgbClr val="C1272D"/>
                          </a:solidFill>
                          <a:effectLst/>
                          <a:latin typeface="Calibri"/>
                          <a:ea typeface="Calibri"/>
                          <a:cs typeface="Times New Roman"/>
                        </a:rPr>
                        <a:t>T</a:t>
                      </a:r>
                      <a:r>
                        <a:rPr lang="en-US" sz="1400" b="1" spc="-25" dirty="0">
                          <a:solidFill>
                            <a:srgbClr val="C1272D"/>
                          </a:solidFill>
                          <a:effectLst/>
                          <a:latin typeface="Calibri"/>
                          <a:ea typeface="Calibri"/>
                          <a:cs typeface="Times New Roman"/>
                        </a:rPr>
                        <a:t>otal</a:t>
                      </a:r>
                      <a:r>
                        <a:rPr lang="en-US" sz="1400" b="1" spc="50" dirty="0">
                          <a:solidFill>
                            <a:srgbClr val="C1272D"/>
                          </a:solidFill>
                          <a:effectLst/>
                          <a:latin typeface="Calibri"/>
                          <a:ea typeface="Calibri"/>
                          <a:cs typeface="Times New Roman"/>
                        </a:rPr>
                        <a:t> </a:t>
                      </a:r>
                      <a:r>
                        <a:rPr lang="en-US" sz="1400" b="1" spc="-5" dirty="0">
                          <a:solidFill>
                            <a:srgbClr val="C1272D"/>
                          </a:solidFill>
                          <a:effectLst/>
                          <a:latin typeface="Calibri"/>
                          <a:ea typeface="Calibri"/>
                          <a:cs typeface="Times New Roman"/>
                        </a:rPr>
                        <a:t>direct</a:t>
                      </a:r>
                      <a:r>
                        <a:rPr lang="en-US" sz="1400" b="1" spc="55" dirty="0">
                          <a:solidFill>
                            <a:srgbClr val="C1272D"/>
                          </a:solidFill>
                          <a:effectLst/>
                          <a:latin typeface="Calibri"/>
                          <a:ea typeface="Calibri"/>
                          <a:cs typeface="Times New Roman"/>
                        </a:rPr>
                        <a:t> </a:t>
                      </a:r>
                      <a:r>
                        <a:rPr lang="en-US" sz="1400" b="1" dirty="0">
                          <a:solidFill>
                            <a:srgbClr val="C1272D"/>
                          </a:solidFill>
                          <a:effectLst/>
                          <a:latin typeface="Calibri"/>
                          <a:ea typeface="Calibri"/>
                          <a:cs typeface="Times New Roman"/>
                        </a:rPr>
                        <a:t>labor</a:t>
                      </a:r>
                      <a:r>
                        <a:rPr lang="en-US" sz="1400" b="1" spc="-40" dirty="0">
                          <a:solidFill>
                            <a:srgbClr val="C1272D"/>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55"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55"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c>
                  <a:txBody>
                    <a:bodyPr/>
                    <a:lstStyle/>
                    <a:p>
                      <a:pPr marL="46355" marR="0">
                        <a:spcBef>
                          <a:spcPts val="75"/>
                        </a:spcBef>
                        <a:spcAft>
                          <a:spcPts val="0"/>
                        </a:spcAft>
                      </a:pPr>
                      <a:r>
                        <a:rPr lang="en-US" sz="1400" b="1" dirty="0">
                          <a:solidFill>
                            <a:srgbClr val="C1272D"/>
                          </a:solidFill>
                          <a:effectLst/>
                          <a:latin typeface="Calibri"/>
                          <a:ea typeface="Calibri"/>
                          <a:cs typeface="Times New Roman"/>
                        </a:rPr>
                        <a:t>$4,200</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r>
              <a:tr h="415448">
                <a:tc>
                  <a:txBody>
                    <a:bodyPr/>
                    <a:lstStyle/>
                    <a:p>
                      <a:pPr marL="152400" marR="0">
                        <a:spcBef>
                          <a:spcPts val="75"/>
                        </a:spcBef>
                        <a:spcAft>
                          <a:spcPts val="0"/>
                        </a:spcAft>
                      </a:pPr>
                      <a:r>
                        <a:rPr lang="en-US" sz="1400" spc="-5" dirty="0">
                          <a:solidFill>
                            <a:srgbClr val="231F20"/>
                          </a:solidFill>
                          <a:effectLst/>
                          <a:latin typeface="Calibri"/>
                          <a:ea typeface="Calibri"/>
                          <a:cs typeface="Times New Roman"/>
                        </a:rPr>
                        <a:t>Indirect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labor</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c>
                  <a:txBody>
                    <a:bodyPr/>
                    <a:lstStyle/>
                    <a:p>
                      <a:pPr marL="49530" marR="0">
                        <a:spcBef>
                          <a:spcPts val="75"/>
                        </a:spcBef>
                        <a:spcAft>
                          <a:spcPts val="0"/>
                        </a:spcAft>
                      </a:pPr>
                      <a:r>
                        <a:rPr lang="en-US" sz="1400" u="sng" dirty="0">
                          <a:solidFill>
                            <a:srgbClr val="231F20"/>
                          </a:solidFill>
                          <a:effectLst/>
                          <a:uFill>
                            <a:solidFill>
                              <a:srgbClr val="231F20"/>
                            </a:solidFill>
                          </a:uFill>
                          <a:latin typeface="Calibri"/>
                          <a:ea typeface="Calibri"/>
                          <a:cs typeface="Times New Roman"/>
                        </a:rPr>
                        <a:t>  </a:t>
                      </a:r>
                      <a:r>
                        <a:rPr lang="en-US" sz="1400" u="sng" spc="30" dirty="0">
                          <a:solidFill>
                            <a:srgbClr val="231F20"/>
                          </a:solidFill>
                          <a:effectLst/>
                          <a:uFill>
                            <a:solidFill>
                              <a:srgbClr val="231F20"/>
                            </a:solidFill>
                          </a:uFill>
                          <a:latin typeface="Calibri"/>
                          <a:ea typeface="Calibri"/>
                          <a:cs typeface="Times New Roman"/>
                        </a:rPr>
                        <a:t> </a:t>
                      </a:r>
                      <a:r>
                        <a:rPr lang="en-US" sz="1400" u="sng" dirty="0">
                          <a:solidFill>
                            <a:srgbClr val="231F20"/>
                          </a:solidFill>
                          <a:effectLst/>
                          <a:uFill>
                            <a:solidFill>
                              <a:srgbClr val="231F20"/>
                            </a:solidFill>
                          </a:uFill>
                          <a:latin typeface="Calibri"/>
                          <a:ea typeface="Calibri"/>
                          <a:cs typeface="Times New Roman"/>
                        </a:rPr>
                        <a:t>1,100</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r>
              <a:tr h="444876">
                <a:tc>
                  <a:txBody>
                    <a:bodyPr/>
                    <a:lstStyle/>
                    <a:p>
                      <a:pPr marL="152400" marR="0">
                        <a:spcBef>
                          <a:spcPts val="75"/>
                        </a:spcBef>
                        <a:spcAft>
                          <a:spcPts val="0"/>
                        </a:spcAft>
                      </a:pPr>
                      <a:r>
                        <a:rPr lang="en-US" sz="1400" spc="-20" dirty="0">
                          <a:solidFill>
                            <a:srgbClr val="231F20"/>
                          </a:solidFill>
                          <a:effectLst/>
                          <a:latin typeface="Calibri"/>
                          <a:ea typeface="Calibri"/>
                          <a:cs typeface="Times New Roman"/>
                        </a:rPr>
                        <a:t>Tot</a:t>
                      </a:r>
                      <a:r>
                        <a:rPr lang="en-US" sz="1400" spc="-25" dirty="0">
                          <a:solidFill>
                            <a:srgbClr val="231F20"/>
                          </a:solidFill>
                          <a:effectLst/>
                          <a:latin typeface="Calibri"/>
                          <a:ea typeface="Calibri"/>
                          <a:cs typeface="Times New Roman"/>
                        </a:rPr>
                        <a:t>al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c>
                  <a:txBody>
                    <a:bodyPr/>
                    <a:lstStyle/>
                    <a:p>
                      <a:pPr marL="44450" marR="0">
                        <a:spcBef>
                          <a:spcPts val="75"/>
                        </a:spcBef>
                        <a:spcAft>
                          <a:spcPts val="0"/>
                        </a:spcAft>
                      </a:pPr>
                      <a:r>
                        <a:rPr lang="en-US" sz="1400" u="sng" dirty="0">
                          <a:solidFill>
                            <a:srgbClr val="231F20"/>
                          </a:solidFill>
                          <a:effectLst/>
                          <a:uFill>
                            <a:solidFill>
                              <a:srgbClr val="231F20"/>
                            </a:solidFill>
                          </a:uFill>
                          <a:latin typeface="Calibri"/>
                          <a:ea typeface="Calibri"/>
                          <a:cs typeface="Times New Roman"/>
                        </a:rPr>
                        <a:t>$</a:t>
                      </a:r>
                      <a:r>
                        <a:rPr lang="en-US" sz="1400" u="sng" spc="10" dirty="0">
                          <a:solidFill>
                            <a:srgbClr val="231F20"/>
                          </a:solidFill>
                          <a:effectLst/>
                          <a:uFill>
                            <a:solidFill>
                              <a:srgbClr val="231F20"/>
                            </a:solidFill>
                          </a:uFill>
                          <a:latin typeface="Calibri"/>
                          <a:ea typeface="Calibri"/>
                          <a:cs typeface="Times New Roman"/>
                        </a:rPr>
                        <a:t> </a:t>
                      </a:r>
                      <a:r>
                        <a:rPr lang="en-US" sz="1400" u="sng" dirty="0">
                          <a:solidFill>
                            <a:srgbClr val="231F20"/>
                          </a:solidFill>
                          <a:effectLst/>
                          <a:uFill>
                            <a:solidFill>
                              <a:srgbClr val="231F20"/>
                            </a:solidFill>
                          </a:uFill>
                          <a:latin typeface="Calibri"/>
                          <a:ea typeface="Calibri"/>
                          <a:cs typeface="Times New Roman"/>
                        </a:rPr>
                        <a:t>5,300</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r>
            </a:tbl>
          </a:graphicData>
        </a:graphic>
      </p:graphicFrame>
      <p:pic>
        <p:nvPicPr>
          <p:cNvPr id="409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5257800"/>
            <a:ext cx="7898524"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839208"/>
      </p:ext>
    </p:extLst>
  </p:cSld>
  <p:clrMapOvr>
    <a:masterClrMapping/>
  </p:clrMapOvr>
  <p:transition spd="med">
    <p:zoom dir="in"/>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smtClean="0">
                <a:solidFill>
                  <a:prstClr val="white"/>
                </a:solidFill>
              </a:rPr>
              <a:t>NEED-TO-KNOW</a:t>
            </a:r>
            <a:endParaRPr lang="en-US" sz="2400" dirty="0">
              <a:solidFill>
                <a:prstClr val="white"/>
              </a:solidFill>
            </a:endParaRPr>
          </a:p>
        </p:txBody>
      </p:sp>
      <p:sp>
        <p:nvSpPr>
          <p:cNvPr id="6" name="Rectangle 5"/>
          <p:cNvSpPr>
            <a:spLocks noChangeArrowheads="1"/>
          </p:cNvSpPr>
          <p:nvPr/>
        </p:nvSpPr>
        <p:spPr bwMode="auto">
          <a:xfrm>
            <a:off x="1673226" y="1727200"/>
            <a:ext cx="5797550"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 name="Rectangle 6"/>
          <p:cNvSpPr>
            <a:spLocks noChangeArrowheads="1"/>
          </p:cNvSpPr>
          <p:nvPr/>
        </p:nvSpPr>
        <p:spPr bwMode="auto">
          <a:xfrm>
            <a:off x="846138" y="2994025"/>
            <a:ext cx="3317875"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 name="Rectangle 7"/>
          <p:cNvSpPr>
            <a:spLocks noChangeArrowheads="1"/>
          </p:cNvSpPr>
          <p:nvPr/>
        </p:nvSpPr>
        <p:spPr bwMode="auto">
          <a:xfrm>
            <a:off x="4979988" y="2994025"/>
            <a:ext cx="3317875"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 name="Rectangle 8"/>
          <p:cNvSpPr>
            <a:spLocks noChangeArrowheads="1"/>
          </p:cNvSpPr>
          <p:nvPr/>
        </p:nvSpPr>
        <p:spPr bwMode="auto">
          <a:xfrm>
            <a:off x="609600" y="4673600"/>
            <a:ext cx="1663700" cy="238125"/>
          </a:xfrm>
          <a:prstGeom prst="rect">
            <a:avLst/>
          </a:prstGeom>
          <a:solidFill>
            <a:srgbClr val="B4C6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0" name="Rectangle 9"/>
          <p:cNvSpPr>
            <a:spLocks noChangeArrowheads="1"/>
          </p:cNvSpPr>
          <p:nvPr/>
        </p:nvSpPr>
        <p:spPr bwMode="auto">
          <a:xfrm>
            <a:off x="2582862" y="4673600"/>
            <a:ext cx="1663700" cy="238125"/>
          </a:xfrm>
          <a:prstGeom prst="rect">
            <a:avLst/>
          </a:prstGeom>
          <a:solidFill>
            <a:srgbClr val="B4C6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1" name="Rectangle 10"/>
          <p:cNvSpPr>
            <a:spLocks noChangeArrowheads="1"/>
          </p:cNvSpPr>
          <p:nvPr/>
        </p:nvSpPr>
        <p:spPr bwMode="auto">
          <a:xfrm>
            <a:off x="885826" y="706438"/>
            <a:ext cx="72707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 manufacturing company used $5,400 of direct labor in production activities in May. Of this amount,</a:t>
            </a:r>
            <a:endParaRPr lang="en-US" altLang="en-US" dirty="0" smtClean="0">
              <a:solidFill>
                <a:prstClr val="black"/>
              </a:solidFill>
              <a:cs typeface="+mn-cs"/>
            </a:endParaRPr>
          </a:p>
        </p:txBody>
      </p:sp>
      <p:sp>
        <p:nvSpPr>
          <p:cNvPr id="12" name="Rectangle 11"/>
          <p:cNvSpPr>
            <a:spLocks noChangeArrowheads="1"/>
          </p:cNvSpPr>
          <p:nvPr/>
        </p:nvSpPr>
        <p:spPr bwMode="auto">
          <a:xfrm>
            <a:off x="885826" y="912813"/>
            <a:ext cx="7421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$3,100 of direct labor was used on Job A1 and $2,300 of direct labor was used on Job A2. Prepare the</a:t>
            </a:r>
            <a:endParaRPr lang="en-US" altLang="en-US" dirty="0" smtClean="0">
              <a:solidFill>
                <a:prstClr val="black"/>
              </a:solidFill>
              <a:cs typeface="+mn-cs"/>
            </a:endParaRPr>
          </a:p>
        </p:txBody>
      </p:sp>
      <p:sp>
        <p:nvSpPr>
          <p:cNvPr id="13" name="Rectangle 12"/>
          <p:cNvSpPr>
            <a:spLocks noChangeArrowheads="1"/>
          </p:cNvSpPr>
          <p:nvPr/>
        </p:nvSpPr>
        <p:spPr bwMode="auto">
          <a:xfrm>
            <a:off x="885826" y="1119188"/>
            <a:ext cx="2933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journal entry to record direct labor used.</a:t>
            </a:r>
            <a:endParaRPr lang="en-US" altLang="en-US" dirty="0" smtClean="0">
              <a:solidFill>
                <a:prstClr val="black"/>
              </a:solidFill>
              <a:cs typeface="+mn-cs"/>
            </a:endParaRPr>
          </a:p>
        </p:txBody>
      </p:sp>
      <p:sp>
        <p:nvSpPr>
          <p:cNvPr id="14" name="Rectangle 13"/>
          <p:cNvSpPr>
            <a:spLocks noChangeArrowheads="1"/>
          </p:cNvSpPr>
          <p:nvPr/>
        </p:nvSpPr>
        <p:spPr bwMode="auto">
          <a:xfrm>
            <a:off x="6029326" y="1747838"/>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Debit</a:t>
            </a:r>
            <a:endParaRPr lang="en-US" altLang="en-US" dirty="0" smtClean="0">
              <a:solidFill>
                <a:prstClr val="black"/>
              </a:solidFill>
              <a:cs typeface="+mn-cs"/>
            </a:endParaRPr>
          </a:p>
        </p:txBody>
      </p:sp>
      <p:sp>
        <p:nvSpPr>
          <p:cNvPr id="15" name="Rectangle 14"/>
          <p:cNvSpPr>
            <a:spLocks noChangeArrowheads="1"/>
          </p:cNvSpPr>
          <p:nvPr/>
        </p:nvSpPr>
        <p:spPr bwMode="auto">
          <a:xfrm>
            <a:off x="6826251" y="1747838"/>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Credit</a:t>
            </a:r>
            <a:endParaRPr lang="en-US" altLang="en-US" dirty="0" smtClean="0">
              <a:solidFill>
                <a:prstClr val="black"/>
              </a:solidFill>
              <a:cs typeface="+mn-cs"/>
            </a:endParaRPr>
          </a:p>
        </p:txBody>
      </p:sp>
      <p:sp>
        <p:nvSpPr>
          <p:cNvPr id="17" name="Rectangle 15"/>
          <p:cNvSpPr>
            <a:spLocks noChangeArrowheads="1"/>
          </p:cNvSpPr>
          <p:nvPr/>
        </p:nvSpPr>
        <p:spPr bwMode="auto">
          <a:xfrm>
            <a:off x="2590801" y="1973263"/>
            <a:ext cx="19669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Work in Process Inventory</a:t>
            </a:r>
            <a:endParaRPr lang="en-US" altLang="en-US" dirty="0" smtClean="0">
              <a:solidFill>
                <a:prstClr val="black"/>
              </a:solidFill>
              <a:cs typeface="+mn-cs"/>
            </a:endParaRPr>
          </a:p>
        </p:txBody>
      </p:sp>
      <p:sp>
        <p:nvSpPr>
          <p:cNvPr id="18" name="Rectangle 16"/>
          <p:cNvSpPr>
            <a:spLocks noChangeArrowheads="1"/>
          </p:cNvSpPr>
          <p:nvPr/>
        </p:nvSpPr>
        <p:spPr bwMode="auto">
          <a:xfrm>
            <a:off x="6149976" y="1973263"/>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5,400</a:t>
            </a:r>
            <a:endParaRPr lang="en-US" altLang="en-US" dirty="0" smtClean="0">
              <a:solidFill>
                <a:prstClr val="black"/>
              </a:solidFill>
              <a:cs typeface="+mn-cs"/>
            </a:endParaRPr>
          </a:p>
        </p:txBody>
      </p:sp>
      <p:sp>
        <p:nvSpPr>
          <p:cNvPr id="19" name="Rectangle 17"/>
          <p:cNvSpPr>
            <a:spLocks noChangeArrowheads="1"/>
          </p:cNvSpPr>
          <p:nvPr/>
        </p:nvSpPr>
        <p:spPr bwMode="auto">
          <a:xfrm>
            <a:off x="2862263" y="2179638"/>
            <a:ext cx="17954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Factory Wages Payable</a:t>
            </a:r>
            <a:endParaRPr lang="en-US" altLang="en-US" dirty="0" smtClean="0">
              <a:solidFill>
                <a:prstClr val="black"/>
              </a:solidFill>
              <a:cs typeface="+mn-cs"/>
            </a:endParaRPr>
          </a:p>
        </p:txBody>
      </p:sp>
      <p:sp>
        <p:nvSpPr>
          <p:cNvPr id="20" name="Rectangle 18"/>
          <p:cNvSpPr>
            <a:spLocks noChangeArrowheads="1"/>
          </p:cNvSpPr>
          <p:nvPr/>
        </p:nvSpPr>
        <p:spPr bwMode="auto">
          <a:xfrm>
            <a:off x="6977063" y="2179638"/>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5,400</a:t>
            </a:r>
            <a:endParaRPr lang="en-US" altLang="en-US" dirty="0" smtClean="0">
              <a:solidFill>
                <a:prstClr val="black"/>
              </a:solidFill>
              <a:cs typeface="+mn-cs"/>
            </a:endParaRPr>
          </a:p>
        </p:txBody>
      </p:sp>
      <p:sp>
        <p:nvSpPr>
          <p:cNvPr id="21" name="Rectangle 19"/>
          <p:cNvSpPr>
            <a:spLocks noChangeArrowheads="1"/>
          </p:cNvSpPr>
          <p:nvPr/>
        </p:nvSpPr>
        <p:spPr bwMode="auto">
          <a:xfrm>
            <a:off x="876301" y="3262313"/>
            <a:ext cx="9683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Beginning Inv.</a:t>
            </a:r>
            <a:endParaRPr lang="en-US" altLang="en-US" dirty="0" smtClean="0">
              <a:solidFill>
                <a:prstClr val="black"/>
              </a:solidFill>
              <a:cs typeface="+mn-cs"/>
            </a:endParaRPr>
          </a:p>
        </p:txBody>
      </p:sp>
      <p:sp>
        <p:nvSpPr>
          <p:cNvPr id="465" name="Rectangle 20"/>
          <p:cNvSpPr>
            <a:spLocks noChangeArrowheads="1"/>
          </p:cNvSpPr>
          <p:nvPr/>
        </p:nvSpPr>
        <p:spPr bwMode="auto">
          <a:xfrm>
            <a:off x="876301" y="3468688"/>
            <a:ext cx="10493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Materials</a:t>
            </a:r>
            <a:endParaRPr lang="en-US" altLang="en-US" dirty="0" smtClean="0">
              <a:solidFill>
                <a:prstClr val="black"/>
              </a:solidFill>
              <a:cs typeface="+mn-cs"/>
            </a:endParaRPr>
          </a:p>
        </p:txBody>
      </p:sp>
      <p:sp>
        <p:nvSpPr>
          <p:cNvPr id="466" name="Rectangle 21"/>
          <p:cNvSpPr>
            <a:spLocks noChangeArrowheads="1"/>
          </p:cNvSpPr>
          <p:nvPr/>
        </p:nvSpPr>
        <p:spPr bwMode="auto">
          <a:xfrm>
            <a:off x="7904163" y="3468688"/>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5,400</a:t>
            </a:r>
            <a:endParaRPr lang="en-US" altLang="en-US" dirty="0" smtClean="0">
              <a:solidFill>
                <a:prstClr val="black"/>
              </a:solidFill>
              <a:cs typeface="+mn-cs"/>
            </a:endParaRPr>
          </a:p>
        </p:txBody>
      </p:sp>
      <p:sp>
        <p:nvSpPr>
          <p:cNvPr id="467" name="Rectangle 22"/>
          <p:cNvSpPr>
            <a:spLocks noChangeArrowheads="1"/>
          </p:cNvSpPr>
          <p:nvPr/>
        </p:nvSpPr>
        <p:spPr bwMode="auto">
          <a:xfrm>
            <a:off x="876301" y="3675063"/>
            <a:ext cx="8366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Labor</a:t>
            </a:r>
            <a:endParaRPr lang="en-US" altLang="en-US" dirty="0" smtClean="0">
              <a:solidFill>
                <a:prstClr val="black"/>
              </a:solidFill>
              <a:cs typeface="+mn-cs"/>
            </a:endParaRPr>
          </a:p>
        </p:txBody>
      </p:sp>
      <p:sp>
        <p:nvSpPr>
          <p:cNvPr id="468" name="Rectangle 23"/>
          <p:cNvSpPr>
            <a:spLocks noChangeArrowheads="1"/>
          </p:cNvSpPr>
          <p:nvPr/>
        </p:nvSpPr>
        <p:spPr bwMode="auto">
          <a:xfrm>
            <a:off x="2116138" y="3675063"/>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5,400</a:t>
            </a:r>
            <a:endParaRPr lang="en-US" altLang="en-US" dirty="0" smtClean="0">
              <a:solidFill>
                <a:prstClr val="black"/>
              </a:solidFill>
              <a:cs typeface="+mn-cs"/>
            </a:endParaRPr>
          </a:p>
        </p:txBody>
      </p:sp>
      <p:sp>
        <p:nvSpPr>
          <p:cNvPr id="469" name="Rectangle 24"/>
          <p:cNvSpPr>
            <a:spLocks noChangeArrowheads="1"/>
          </p:cNvSpPr>
          <p:nvPr/>
        </p:nvSpPr>
        <p:spPr bwMode="auto">
          <a:xfrm>
            <a:off x="876301" y="3879850"/>
            <a:ext cx="7858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Factory OH</a:t>
            </a:r>
            <a:endParaRPr lang="en-US" altLang="en-US" dirty="0" smtClean="0">
              <a:solidFill>
                <a:prstClr val="black"/>
              </a:solidFill>
              <a:cs typeface="+mn-cs"/>
            </a:endParaRPr>
          </a:p>
        </p:txBody>
      </p:sp>
      <p:sp>
        <p:nvSpPr>
          <p:cNvPr id="470" name="Rectangle 25"/>
          <p:cNvSpPr>
            <a:spLocks noChangeArrowheads="1"/>
          </p:cNvSpPr>
          <p:nvPr/>
        </p:nvSpPr>
        <p:spPr bwMode="auto">
          <a:xfrm>
            <a:off x="639763" y="4941888"/>
            <a:ext cx="10493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Materials</a:t>
            </a:r>
            <a:endParaRPr lang="en-US" altLang="en-US" dirty="0" smtClean="0">
              <a:solidFill>
                <a:prstClr val="black"/>
              </a:solidFill>
              <a:cs typeface="+mn-cs"/>
            </a:endParaRPr>
          </a:p>
        </p:txBody>
      </p:sp>
      <p:sp>
        <p:nvSpPr>
          <p:cNvPr id="471" name="Rectangle 26"/>
          <p:cNvSpPr>
            <a:spLocks noChangeArrowheads="1"/>
          </p:cNvSpPr>
          <p:nvPr/>
        </p:nvSpPr>
        <p:spPr bwMode="auto">
          <a:xfrm>
            <a:off x="2613024" y="4941888"/>
            <a:ext cx="10493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Materials</a:t>
            </a:r>
            <a:endParaRPr lang="en-US" altLang="en-US" dirty="0" smtClean="0">
              <a:solidFill>
                <a:prstClr val="black"/>
              </a:solidFill>
              <a:cs typeface="+mn-cs"/>
            </a:endParaRPr>
          </a:p>
        </p:txBody>
      </p:sp>
      <p:sp>
        <p:nvSpPr>
          <p:cNvPr id="472" name="Rectangle 27"/>
          <p:cNvSpPr>
            <a:spLocks noChangeArrowheads="1"/>
          </p:cNvSpPr>
          <p:nvPr/>
        </p:nvSpPr>
        <p:spPr bwMode="auto">
          <a:xfrm>
            <a:off x="639763" y="5148263"/>
            <a:ext cx="8366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Labor</a:t>
            </a:r>
            <a:endParaRPr lang="en-US" altLang="en-US" dirty="0" smtClean="0">
              <a:solidFill>
                <a:prstClr val="black"/>
              </a:solidFill>
              <a:cs typeface="+mn-cs"/>
            </a:endParaRPr>
          </a:p>
        </p:txBody>
      </p:sp>
      <p:sp>
        <p:nvSpPr>
          <p:cNvPr id="473" name="Rectangle 28"/>
          <p:cNvSpPr>
            <a:spLocks noChangeArrowheads="1"/>
          </p:cNvSpPr>
          <p:nvPr/>
        </p:nvSpPr>
        <p:spPr bwMode="auto">
          <a:xfrm>
            <a:off x="1879600" y="5148263"/>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3,100</a:t>
            </a:r>
            <a:endParaRPr lang="en-US" altLang="en-US" dirty="0" smtClean="0">
              <a:solidFill>
                <a:prstClr val="black"/>
              </a:solidFill>
              <a:cs typeface="+mn-cs"/>
            </a:endParaRPr>
          </a:p>
        </p:txBody>
      </p:sp>
      <p:sp>
        <p:nvSpPr>
          <p:cNvPr id="474" name="Rectangle 29"/>
          <p:cNvSpPr>
            <a:spLocks noChangeArrowheads="1"/>
          </p:cNvSpPr>
          <p:nvPr/>
        </p:nvSpPr>
        <p:spPr bwMode="auto">
          <a:xfrm>
            <a:off x="2613024" y="5148263"/>
            <a:ext cx="8366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Labor</a:t>
            </a:r>
            <a:endParaRPr lang="en-US" altLang="en-US" dirty="0" smtClean="0">
              <a:solidFill>
                <a:prstClr val="black"/>
              </a:solidFill>
              <a:cs typeface="+mn-cs"/>
            </a:endParaRPr>
          </a:p>
        </p:txBody>
      </p:sp>
      <p:sp>
        <p:nvSpPr>
          <p:cNvPr id="475" name="Rectangle 30"/>
          <p:cNvSpPr>
            <a:spLocks noChangeArrowheads="1"/>
          </p:cNvSpPr>
          <p:nvPr/>
        </p:nvSpPr>
        <p:spPr bwMode="auto">
          <a:xfrm>
            <a:off x="3852862" y="5148263"/>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2,300</a:t>
            </a:r>
            <a:endParaRPr lang="en-US" altLang="en-US" dirty="0" smtClean="0">
              <a:solidFill>
                <a:prstClr val="black"/>
              </a:solidFill>
              <a:cs typeface="+mn-cs"/>
            </a:endParaRPr>
          </a:p>
        </p:txBody>
      </p:sp>
      <p:sp>
        <p:nvSpPr>
          <p:cNvPr id="476" name="Rectangle 31"/>
          <p:cNvSpPr>
            <a:spLocks noChangeArrowheads="1"/>
          </p:cNvSpPr>
          <p:nvPr/>
        </p:nvSpPr>
        <p:spPr bwMode="auto">
          <a:xfrm>
            <a:off x="639763" y="5354638"/>
            <a:ext cx="7858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Factory OH</a:t>
            </a:r>
            <a:endParaRPr lang="en-US" altLang="en-US" dirty="0" smtClean="0">
              <a:solidFill>
                <a:prstClr val="black"/>
              </a:solidFill>
              <a:cs typeface="+mn-cs"/>
            </a:endParaRPr>
          </a:p>
        </p:txBody>
      </p:sp>
      <p:sp>
        <p:nvSpPr>
          <p:cNvPr id="477" name="Rectangle 32"/>
          <p:cNvSpPr>
            <a:spLocks noChangeArrowheads="1"/>
          </p:cNvSpPr>
          <p:nvPr/>
        </p:nvSpPr>
        <p:spPr bwMode="auto">
          <a:xfrm>
            <a:off x="2613024" y="5354638"/>
            <a:ext cx="7858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Factory OH</a:t>
            </a:r>
            <a:endParaRPr lang="en-US" altLang="en-US" dirty="0" smtClean="0">
              <a:solidFill>
                <a:prstClr val="black"/>
              </a:solidFill>
              <a:cs typeface="+mn-cs"/>
            </a:endParaRPr>
          </a:p>
        </p:txBody>
      </p:sp>
      <p:sp>
        <p:nvSpPr>
          <p:cNvPr id="478" name="Rectangle 33"/>
          <p:cNvSpPr>
            <a:spLocks noChangeArrowheads="1"/>
          </p:cNvSpPr>
          <p:nvPr/>
        </p:nvSpPr>
        <p:spPr bwMode="auto">
          <a:xfrm>
            <a:off x="1174750" y="4694238"/>
            <a:ext cx="614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Job A1</a:t>
            </a:r>
            <a:endParaRPr lang="en-US" altLang="en-US" dirty="0" smtClean="0">
              <a:solidFill>
                <a:prstClr val="black"/>
              </a:solidFill>
              <a:cs typeface="+mn-cs"/>
            </a:endParaRPr>
          </a:p>
        </p:txBody>
      </p:sp>
      <p:sp>
        <p:nvSpPr>
          <p:cNvPr id="479" name="Rectangle 34"/>
          <p:cNvSpPr>
            <a:spLocks noChangeArrowheads="1"/>
          </p:cNvSpPr>
          <p:nvPr/>
        </p:nvSpPr>
        <p:spPr bwMode="auto">
          <a:xfrm>
            <a:off x="3146424" y="4694238"/>
            <a:ext cx="614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Job A2</a:t>
            </a:r>
            <a:endParaRPr lang="en-US" altLang="en-US" dirty="0" smtClean="0">
              <a:solidFill>
                <a:prstClr val="black"/>
              </a:solidFill>
              <a:cs typeface="+mn-cs"/>
            </a:endParaRPr>
          </a:p>
        </p:txBody>
      </p:sp>
      <p:sp>
        <p:nvSpPr>
          <p:cNvPr id="73" name="Rectangle 35"/>
          <p:cNvSpPr>
            <a:spLocks noChangeArrowheads="1"/>
          </p:cNvSpPr>
          <p:nvPr/>
        </p:nvSpPr>
        <p:spPr bwMode="auto">
          <a:xfrm>
            <a:off x="3548063" y="1747838"/>
            <a:ext cx="1311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General Journal</a:t>
            </a:r>
            <a:endParaRPr lang="en-US" altLang="en-US" dirty="0" smtClean="0">
              <a:solidFill>
                <a:prstClr val="black"/>
              </a:solidFill>
              <a:cs typeface="+mn-cs"/>
            </a:endParaRPr>
          </a:p>
        </p:txBody>
      </p:sp>
      <p:sp>
        <p:nvSpPr>
          <p:cNvPr id="77" name="Rectangle 36"/>
          <p:cNvSpPr>
            <a:spLocks noChangeArrowheads="1"/>
          </p:cNvSpPr>
          <p:nvPr/>
        </p:nvSpPr>
        <p:spPr bwMode="auto">
          <a:xfrm>
            <a:off x="5737226" y="3014663"/>
            <a:ext cx="18859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Factory Wages Payable</a:t>
            </a:r>
            <a:endParaRPr lang="en-US" altLang="en-US" dirty="0" smtClean="0">
              <a:solidFill>
                <a:prstClr val="black"/>
              </a:solidFill>
              <a:cs typeface="+mn-cs"/>
            </a:endParaRPr>
          </a:p>
        </p:txBody>
      </p:sp>
      <p:sp>
        <p:nvSpPr>
          <p:cNvPr id="85" name="Rectangle 37"/>
          <p:cNvSpPr>
            <a:spLocks noChangeArrowheads="1"/>
          </p:cNvSpPr>
          <p:nvPr/>
        </p:nvSpPr>
        <p:spPr bwMode="auto">
          <a:xfrm>
            <a:off x="1492251" y="3014663"/>
            <a:ext cx="2117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Work in Process Inventory</a:t>
            </a:r>
            <a:endParaRPr lang="en-US" altLang="en-US" dirty="0" smtClean="0">
              <a:solidFill>
                <a:prstClr val="black"/>
              </a:solidFill>
              <a:cs typeface="+mn-cs"/>
            </a:endParaRPr>
          </a:p>
        </p:txBody>
      </p:sp>
      <p:sp>
        <p:nvSpPr>
          <p:cNvPr id="87" name="Rectangle 38"/>
          <p:cNvSpPr>
            <a:spLocks noChangeArrowheads="1"/>
          </p:cNvSpPr>
          <p:nvPr/>
        </p:nvSpPr>
        <p:spPr bwMode="auto">
          <a:xfrm>
            <a:off x="1663701" y="1716088"/>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3" name="Line 39"/>
          <p:cNvSpPr>
            <a:spLocks noChangeShapeType="1"/>
          </p:cNvSpPr>
          <p:nvPr/>
        </p:nvSpPr>
        <p:spPr bwMode="auto">
          <a:xfrm>
            <a:off x="2500313" y="17367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5" name="Rectangle 40"/>
          <p:cNvSpPr>
            <a:spLocks noChangeArrowheads="1"/>
          </p:cNvSpPr>
          <p:nvPr/>
        </p:nvSpPr>
        <p:spPr bwMode="auto">
          <a:xfrm>
            <a:off x="2500313" y="173672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3" name="Line 41"/>
          <p:cNvSpPr>
            <a:spLocks noChangeShapeType="1"/>
          </p:cNvSpPr>
          <p:nvPr/>
        </p:nvSpPr>
        <p:spPr bwMode="auto">
          <a:xfrm>
            <a:off x="5807076" y="17367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5" name="Rectangle 42"/>
          <p:cNvSpPr>
            <a:spLocks noChangeArrowheads="1"/>
          </p:cNvSpPr>
          <p:nvPr/>
        </p:nvSpPr>
        <p:spPr bwMode="auto">
          <a:xfrm>
            <a:off x="5807076" y="1736725"/>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6" name="Line 43"/>
          <p:cNvSpPr>
            <a:spLocks noChangeShapeType="1"/>
          </p:cNvSpPr>
          <p:nvPr/>
        </p:nvSpPr>
        <p:spPr bwMode="auto">
          <a:xfrm>
            <a:off x="6634163" y="17367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7" name="Rectangle 44"/>
          <p:cNvSpPr>
            <a:spLocks noChangeArrowheads="1"/>
          </p:cNvSpPr>
          <p:nvPr/>
        </p:nvSpPr>
        <p:spPr bwMode="auto">
          <a:xfrm>
            <a:off x="6634163" y="173672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8" name="Rectangle 45"/>
          <p:cNvSpPr>
            <a:spLocks noChangeArrowheads="1"/>
          </p:cNvSpPr>
          <p:nvPr/>
        </p:nvSpPr>
        <p:spPr bwMode="auto">
          <a:xfrm>
            <a:off x="7451726" y="1736725"/>
            <a:ext cx="19050"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9" name="Rectangle 46"/>
          <p:cNvSpPr>
            <a:spLocks noChangeArrowheads="1"/>
          </p:cNvSpPr>
          <p:nvPr/>
        </p:nvSpPr>
        <p:spPr bwMode="auto">
          <a:xfrm>
            <a:off x="846138" y="2984500"/>
            <a:ext cx="33178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0" name="Line 47"/>
          <p:cNvSpPr>
            <a:spLocks noChangeShapeType="1"/>
          </p:cNvSpPr>
          <p:nvPr/>
        </p:nvSpPr>
        <p:spPr bwMode="auto">
          <a:xfrm>
            <a:off x="2500313" y="1963738"/>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1" name="Rectangle 48"/>
          <p:cNvSpPr>
            <a:spLocks noChangeArrowheads="1"/>
          </p:cNvSpPr>
          <p:nvPr/>
        </p:nvSpPr>
        <p:spPr bwMode="auto">
          <a:xfrm>
            <a:off x="2500313" y="1963738"/>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3" name="Rectangle 49"/>
          <p:cNvSpPr>
            <a:spLocks noChangeArrowheads="1"/>
          </p:cNvSpPr>
          <p:nvPr/>
        </p:nvSpPr>
        <p:spPr bwMode="auto">
          <a:xfrm>
            <a:off x="846138" y="3211513"/>
            <a:ext cx="3317875"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4" name="Line 50"/>
          <p:cNvSpPr>
            <a:spLocks noChangeShapeType="1"/>
          </p:cNvSpPr>
          <p:nvPr/>
        </p:nvSpPr>
        <p:spPr bwMode="auto">
          <a:xfrm>
            <a:off x="6634163" y="1963738"/>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5" name="Rectangle 51"/>
          <p:cNvSpPr>
            <a:spLocks noChangeArrowheads="1"/>
          </p:cNvSpPr>
          <p:nvPr/>
        </p:nvSpPr>
        <p:spPr bwMode="auto">
          <a:xfrm>
            <a:off x="6634163" y="1963738"/>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6" name="Rectangle 52"/>
          <p:cNvSpPr>
            <a:spLocks noChangeArrowheads="1"/>
          </p:cNvSpPr>
          <p:nvPr/>
        </p:nvSpPr>
        <p:spPr bwMode="auto">
          <a:xfrm>
            <a:off x="609600" y="4664075"/>
            <a:ext cx="16637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7" name="Rectangle 53"/>
          <p:cNvSpPr>
            <a:spLocks noChangeArrowheads="1"/>
          </p:cNvSpPr>
          <p:nvPr/>
        </p:nvSpPr>
        <p:spPr bwMode="auto">
          <a:xfrm>
            <a:off x="609600" y="4891088"/>
            <a:ext cx="16637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8" name="Line 54"/>
          <p:cNvSpPr>
            <a:spLocks noChangeShapeType="1"/>
          </p:cNvSpPr>
          <p:nvPr/>
        </p:nvSpPr>
        <p:spPr bwMode="auto">
          <a:xfrm>
            <a:off x="1673226" y="1963738"/>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9" name="Rectangle 55"/>
          <p:cNvSpPr>
            <a:spLocks noChangeArrowheads="1"/>
          </p:cNvSpPr>
          <p:nvPr/>
        </p:nvSpPr>
        <p:spPr bwMode="auto">
          <a:xfrm>
            <a:off x="1673226" y="1963738"/>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0" name="Line 56"/>
          <p:cNvSpPr>
            <a:spLocks noChangeShapeType="1"/>
          </p:cNvSpPr>
          <p:nvPr/>
        </p:nvSpPr>
        <p:spPr bwMode="auto">
          <a:xfrm>
            <a:off x="2500313" y="3230563"/>
            <a:ext cx="0" cy="10318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1" name="Rectangle 57"/>
          <p:cNvSpPr>
            <a:spLocks noChangeArrowheads="1"/>
          </p:cNvSpPr>
          <p:nvPr/>
        </p:nvSpPr>
        <p:spPr bwMode="auto">
          <a:xfrm>
            <a:off x="2500313" y="3230563"/>
            <a:ext cx="9525" cy="1031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2" name="Line 58"/>
          <p:cNvSpPr>
            <a:spLocks noChangeShapeType="1"/>
          </p:cNvSpPr>
          <p:nvPr/>
        </p:nvSpPr>
        <p:spPr bwMode="auto">
          <a:xfrm>
            <a:off x="5807076" y="1963738"/>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3" name="Rectangle 59"/>
          <p:cNvSpPr>
            <a:spLocks noChangeArrowheads="1"/>
          </p:cNvSpPr>
          <p:nvPr/>
        </p:nvSpPr>
        <p:spPr bwMode="auto">
          <a:xfrm>
            <a:off x="5807076" y="1963738"/>
            <a:ext cx="11113"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4" name="Line 60"/>
          <p:cNvSpPr>
            <a:spLocks noChangeShapeType="1"/>
          </p:cNvSpPr>
          <p:nvPr/>
        </p:nvSpPr>
        <p:spPr bwMode="auto">
          <a:xfrm>
            <a:off x="6634163" y="3230563"/>
            <a:ext cx="0" cy="10318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5" name="Rectangle 61"/>
          <p:cNvSpPr>
            <a:spLocks noChangeArrowheads="1"/>
          </p:cNvSpPr>
          <p:nvPr/>
        </p:nvSpPr>
        <p:spPr bwMode="auto">
          <a:xfrm>
            <a:off x="6634163" y="3230563"/>
            <a:ext cx="9525" cy="1031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6" name="Line 62"/>
          <p:cNvSpPr>
            <a:spLocks noChangeShapeType="1"/>
          </p:cNvSpPr>
          <p:nvPr/>
        </p:nvSpPr>
        <p:spPr bwMode="auto">
          <a:xfrm>
            <a:off x="7461251" y="1963738"/>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7" name="Rectangle 63"/>
          <p:cNvSpPr>
            <a:spLocks noChangeArrowheads="1"/>
          </p:cNvSpPr>
          <p:nvPr/>
        </p:nvSpPr>
        <p:spPr bwMode="auto">
          <a:xfrm>
            <a:off x="7461251" y="1963738"/>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8" name="Rectangle 64"/>
          <p:cNvSpPr>
            <a:spLocks noChangeArrowheads="1"/>
          </p:cNvSpPr>
          <p:nvPr/>
        </p:nvSpPr>
        <p:spPr bwMode="auto">
          <a:xfrm>
            <a:off x="1682751" y="1716088"/>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9" name="Rectangle 65"/>
          <p:cNvSpPr>
            <a:spLocks noChangeArrowheads="1"/>
          </p:cNvSpPr>
          <p:nvPr/>
        </p:nvSpPr>
        <p:spPr bwMode="auto">
          <a:xfrm>
            <a:off x="1682751" y="1943100"/>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0" name="Line 66"/>
          <p:cNvSpPr>
            <a:spLocks noChangeShapeType="1"/>
          </p:cNvSpPr>
          <p:nvPr/>
        </p:nvSpPr>
        <p:spPr bwMode="auto">
          <a:xfrm>
            <a:off x="1682751" y="2159000"/>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1" name="Rectangle 67"/>
          <p:cNvSpPr>
            <a:spLocks noChangeArrowheads="1"/>
          </p:cNvSpPr>
          <p:nvPr/>
        </p:nvSpPr>
        <p:spPr bwMode="auto">
          <a:xfrm>
            <a:off x="1682751" y="2159000"/>
            <a:ext cx="57880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2" name="Line 68"/>
          <p:cNvSpPr>
            <a:spLocks noChangeShapeType="1"/>
          </p:cNvSpPr>
          <p:nvPr/>
        </p:nvSpPr>
        <p:spPr bwMode="auto">
          <a:xfrm>
            <a:off x="1682751" y="2365375"/>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3" name="Rectangle 69"/>
          <p:cNvSpPr>
            <a:spLocks noChangeArrowheads="1"/>
          </p:cNvSpPr>
          <p:nvPr/>
        </p:nvSpPr>
        <p:spPr bwMode="auto">
          <a:xfrm>
            <a:off x="1682751" y="2365375"/>
            <a:ext cx="57880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4" name="Line 70"/>
          <p:cNvSpPr>
            <a:spLocks noChangeShapeType="1"/>
          </p:cNvSpPr>
          <p:nvPr/>
        </p:nvSpPr>
        <p:spPr bwMode="auto">
          <a:xfrm>
            <a:off x="1682751" y="2571750"/>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5" name="Rectangle 71"/>
          <p:cNvSpPr>
            <a:spLocks noChangeArrowheads="1"/>
          </p:cNvSpPr>
          <p:nvPr/>
        </p:nvSpPr>
        <p:spPr bwMode="auto">
          <a:xfrm>
            <a:off x="1682751" y="2571750"/>
            <a:ext cx="57880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6" name="Rectangle 72"/>
          <p:cNvSpPr>
            <a:spLocks noChangeArrowheads="1"/>
          </p:cNvSpPr>
          <p:nvPr/>
        </p:nvSpPr>
        <p:spPr bwMode="auto">
          <a:xfrm>
            <a:off x="4979988" y="2984500"/>
            <a:ext cx="33178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7" name="Rectangle 73"/>
          <p:cNvSpPr>
            <a:spLocks noChangeArrowheads="1"/>
          </p:cNvSpPr>
          <p:nvPr/>
        </p:nvSpPr>
        <p:spPr bwMode="auto">
          <a:xfrm>
            <a:off x="4979988" y="3211513"/>
            <a:ext cx="3317875"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8" name="Rectangle 74"/>
          <p:cNvSpPr>
            <a:spLocks noChangeArrowheads="1"/>
          </p:cNvSpPr>
          <p:nvPr/>
        </p:nvSpPr>
        <p:spPr bwMode="auto">
          <a:xfrm>
            <a:off x="2582862" y="4664075"/>
            <a:ext cx="16637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9" name="Rectangle 75"/>
          <p:cNvSpPr>
            <a:spLocks noChangeArrowheads="1"/>
          </p:cNvSpPr>
          <p:nvPr/>
        </p:nvSpPr>
        <p:spPr bwMode="auto">
          <a:xfrm>
            <a:off x="2582862" y="4891088"/>
            <a:ext cx="16637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4"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2</a:t>
            </a:r>
          </a:p>
        </p:txBody>
      </p:sp>
      <p:sp>
        <p:nvSpPr>
          <p:cNvPr id="75" name="Slide Number Placeholder 74"/>
          <p:cNvSpPr>
            <a:spLocks noGrp="1"/>
          </p:cNvSpPr>
          <p:nvPr>
            <p:ph type="sldNum" sz="quarter" idx="12"/>
          </p:nvPr>
        </p:nvSpPr>
        <p:spPr/>
        <p:txBody>
          <a:bodyPr/>
          <a:lstStyle/>
          <a:p>
            <a:fld id="{A2F34CF3-0044-4E21-BEB6-D1264E26E98D}" type="slidenum">
              <a:rPr lang="en-US" smtClean="0">
                <a:solidFill>
                  <a:prstClr val="black">
                    <a:tint val="75000"/>
                  </a:prstClr>
                </a:solidFill>
              </a:rPr>
              <a:pPr/>
              <a:t>72</a:t>
            </a:fld>
            <a:endParaRPr lang="en-US" dirty="0">
              <a:solidFill>
                <a:prstClr val="black">
                  <a:tint val="75000"/>
                </a:prstClr>
              </a:solidFill>
            </a:endParaRPr>
          </a:p>
        </p:txBody>
      </p:sp>
    </p:spTree>
    <p:extLst>
      <p:ext uri="{BB962C8B-B14F-4D97-AF65-F5344CB8AC3E}">
        <p14:creationId xmlns:p14="http://schemas.microsoft.com/office/powerpoint/2010/main" val="2274380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500"/>
                                        <p:tgtEl>
                                          <p:spTgt spid="8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500"/>
                                        <p:tgtEl>
                                          <p:spTgt spid="9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fade">
                                      <p:cBhvr>
                                        <p:cTn id="25" dur="500"/>
                                        <p:tgtEl>
                                          <p:spTgt spid="9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3"/>
                                        </p:tgtEl>
                                        <p:attrNameLst>
                                          <p:attrName>style.visibility</p:attrName>
                                        </p:attrNameLst>
                                      </p:cBhvr>
                                      <p:to>
                                        <p:strVal val="visible"/>
                                      </p:to>
                                    </p:set>
                                    <p:animEffect transition="in" filter="fade">
                                      <p:cBhvr>
                                        <p:cTn id="28" dur="500"/>
                                        <p:tgtEl>
                                          <p:spTgt spid="35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5"/>
                                        </p:tgtEl>
                                        <p:attrNameLst>
                                          <p:attrName>style.visibility</p:attrName>
                                        </p:attrNameLst>
                                      </p:cBhvr>
                                      <p:to>
                                        <p:strVal val="visible"/>
                                      </p:to>
                                    </p:set>
                                    <p:animEffect transition="in" filter="fade">
                                      <p:cBhvr>
                                        <p:cTn id="31" dur="500"/>
                                        <p:tgtEl>
                                          <p:spTgt spid="35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6"/>
                                        </p:tgtEl>
                                        <p:attrNameLst>
                                          <p:attrName>style.visibility</p:attrName>
                                        </p:attrNameLst>
                                      </p:cBhvr>
                                      <p:to>
                                        <p:strVal val="visible"/>
                                      </p:to>
                                    </p:set>
                                    <p:animEffect transition="in" filter="fade">
                                      <p:cBhvr>
                                        <p:cTn id="34" dur="500"/>
                                        <p:tgtEl>
                                          <p:spTgt spid="35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57"/>
                                        </p:tgtEl>
                                        <p:attrNameLst>
                                          <p:attrName>style.visibility</p:attrName>
                                        </p:attrNameLst>
                                      </p:cBhvr>
                                      <p:to>
                                        <p:strVal val="visible"/>
                                      </p:to>
                                    </p:set>
                                    <p:animEffect transition="in" filter="fade">
                                      <p:cBhvr>
                                        <p:cTn id="37" dur="500"/>
                                        <p:tgtEl>
                                          <p:spTgt spid="35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58"/>
                                        </p:tgtEl>
                                        <p:attrNameLst>
                                          <p:attrName>style.visibility</p:attrName>
                                        </p:attrNameLst>
                                      </p:cBhvr>
                                      <p:to>
                                        <p:strVal val="visible"/>
                                      </p:to>
                                    </p:set>
                                    <p:animEffect transition="in" filter="fade">
                                      <p:cBhvr>
                                        <p:cTn id="40" dur="500"/>
                                        <p:tgtEl>
                                          <p:spTgt spid="35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0"/>
                                        </p:tgtEl>
                                        <p:attrNameLst>
                                          <p:attrName>style.visibility</p:attrName>
                                        </p:attrNameLst>
                                      </p:cBhvr>
                                      <p:to>
                                        <p:strVal val="visible"/>
                                      </p:to>
                                    </p:set>
                                    <p:animEffect transition="in" filter="fade">
                                      <p:cBhvr>
                                        <p:cTn id="43" dur="500"/>
                                        <p:tgtEl>
                                          <p:spTgt spid="36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1"/>
                                        </p:tgtEl>
                                        <p:attrNameLst>
                                          <p:attrName>style.visibility</p:attrName>
                                        </p:attrNameLst>
                                      </p:cBhvr>
                                      <p:to>
                                        <p:strVal val="visible"/>
                                      </p:to>
                                    </p:set>
                                    <p:animEffect transition="in" filter="fade">
                                      <p:cBhvr>
                                        <p:cTn id="46" dur="500"/>
                                        <p:tgtEl>
                                          <p:spTgt spid="36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64"/>
                                        </p:tgtEl>
                                        <p:attrNameLst>
                                          <p:attrName>style.visibility</p:attrName>
                                        </p:attrNameLst>
                                      </p:cBhvr>
                                      <p:to>
                                        <p:strVal val="visible"/>
                                      </p:to>
                                    </p:set>
                                    <p:animEffect transition="in" filter="fade">
                                      <p:cBhvr>
                                        <p:cTn id="49" dur="500"/>
                                        <p:tgtEl>
                                          <p:spTgt spid="36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65"/>
                                        </p:tgtEl>
                                        <p:attrNameLst>
                                          <p:attrName>style.visibility</p:attrName>
                                        </p:attrNameLst>
                                      </p:cBhvr>
                                      <p:to>
                                        <p:strVal val="visible"/>
                                      </p:to>
                                    </p:set>
                                    <p:animEffect transition="in" filter="fade">
                                      <p:cBhvr>
                                        <p:cTn id="52" dur="500"/>
                                        <p:tgtEl>
                                          <p:spTgt spid="36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68"/>
                                        </p:tgtEl>
                                        <p:attrNameLst>
                                          <p:attrName>style.visibility</p:attrName>
                                        </p:attrNameLst>
                                      </p:cBhvr>
                                      <p:to>
                                        <p:strVal val="visible"/>
                                      </p:to>
                                    </p:set>
                                    <p:animEffect transition="in" filter="fade">
                                      <p:cBhvr>
                                        <p:cTn id="55" dur="500"/>
                                        <p:tgtEl>
                                          <p:spTgt spid="36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69"/>
                                        </p:tgtEl>
                                        <p:attrNameLst>
                                          <p:attrName>style.visibility</p:attrName>
                                        </p:attrNameLst>
                                      </p:cBhvr>
                                      <p:to>
                                        <p:strVal val="visible"/>
                                      </p:to>
                                    </p:set>
                                    <p:animEffect transition="in" filter="fade">
                                      <p:cBhvr>
                                        <p:cTn id="58" dur="500"/>
                                        <p:tgtEl>
                                          <p:spTgt spid="36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72"/>
                                        </p:tgtEl>
                                        <p:attrNameLst>
                                          <p:attrName>style.visibility</p:attrName>
                                        </p:attrNameLst>
                                      </p:cBhvr>
                                      <p:to>
                                        <p:strVal val="visible"/>
                                      </p:to>
                                    </p:set>
                                    <p:animEffect transition="in" filter="fade">
                                      <p:cBhvr>
                                        <p:cTn id="61" dur="500"/>
                                        <p:tgtEl>
                                          <p:spTgt spid="37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73"/>
                                        </p:tgtEl>
                                        <p:attrNameLst>
                                          <p:attrName>style.visibility</p:attrName>
                                        </p:attrNameLst>
                                      </p:cBhvr>
                                      <p:to>
                                        <p:strVal val="visible"/>
                                      </p:to>
                                    </p:set>
                                    <p:animEffect transition="in" filter="fade">
                                      <p:cBhvr>
                                        <p:cTn id="64" dur="500"/>
                                        <p:tgtEl>
                                          <p:spTgt spid="37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76"/>
                                        </p:tgtEl>
                                        <p:attrNameLst>
                                          <p:attrName>style.visibility</p:attrName>
                                        </p:attrNameLst>
                                      </p:cBhvr>
                                      <p:to>
                                        <p:strVal val="visible"/>
                                      </p:to>
                                    </p:set>
                                    <p:animEffect transition="in" filter="fade">
                                      <p:cBhvr>
                                        <p:cTn id="67" dur="500"/>
                                        <p:tgtEl>
                                          <p:spTgt spid="37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77"/>
                                        </p:tgtEl>
                                        <p:attrNameLst>
                                          <p:attrName>style.visibility</p:attrName>
                                        </p:attrNameLst>
                                      </p:cBhvr>
                                      <p:to>
                                        <p:strVal val="visible"/>
                                      </p:to>
                                    </p:set>
                                    <p:animEffect transition="in" filter="fade">
                                      <p:cBhvr>
                                        <p:cTn id="70" dur="500"/>
                                        <p:tgtEl>
                                          <p:spTgt spid="37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78"/>
                                        </p:tgtEl>
                                        <p:attrNameLst>
                                          <p:attrName>style.visibility</p:attrName>
                                        </p:attrNameLst>
                                      </p:cBhvr>
                                      <p:to>
                                        <p:strVal val="visible"/>
                                      </p:to>
                                    </p:set>
                                    <p:animEffect transition="in" filter="fade">
                                      <p:cBhvr>
                                        <p:cTn id="73" dur="500"/>
                                        <p:tgtEl>
                                          <p:spTgt spid="37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79"/>
                                        </p:tgtEl>
                                        <p:attrNameLst>
                                          <p:attrName>style.visibility</p:attrName>
                                        </p:attrNameLst>
                                      </p:cBhvr>
                                      <p:to>
                                        <p:strVal val="visible"/>
                                      </p:to>
                                    </p:set>
                                    <p:animEffect transition="in" filter="fade">
                                      <p:cBhvr>
                                        <p:cTn id="76" dur="500"/>
                                        <p:tgtEl>
                                          <p:spTgt spid="37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80"/>
                                        </p:tgtEl>
                                        <p:attrNameLst>
                                          <p:attrName>style.visibility</p:attrName>
                                        </p:attrNameLst>
                                      </p:cBhvr>
                                      <p:to>
                                        <p:strVal val="visible"/>
                                      </p:to>
                                    </p:set>
                                    <p:animEffect transition="in" filter="fade">
                                      <p:cBhvr>
                                        <p:cTn id="79" dur="500"/>
                                        <p:tgtEl>
                                          <p:spTgt spid="38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81"/>
                                        </p:tgtEl>
                                        <p:attrNameLst>
                                          <p:attrName>style.visibility</p:attrName>
                                        </p:attrNameLst>
                                      </p:cBhvr>
                                      <p:to>
                                        <p:strVal val="visible"/>
                                      </p:to>
                                    </p:set>
                                    <p:animEffect transition="in" filter="fade">
                                      <p:cBhvr>
                                        <p:cTn id="82" dur="500"/>
                                        <p:tgtEl>
                                          <p:spTgt spid="38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82"/>
                                        </p:tgtEl>
                                        <p:attrNameLst>
                                          <p:attrName>style.visibility</p:attrName>
                                        </p:attrNameLst>
                                      </p:cBhvr>
                                      <p:to>
                                        <p:strVal val="visible"/>
                                      </p:to>
                                    </p:set>
                                    <p:animEffect transition="in" filter="fade">
                                      <p:cBhvr>
                                        <p:cTn id="85" dur="500"/>
                                        <p:tgtEl>
                                          <p:spTgt spid="38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83"/>
                                        </p:tgtEl>
                                        <p:attrNameLst>
                                          <p:attrName>style.visibility</p:attrName>
                                        </p:attrNameLst>
                                      </p:cBhvr>
                                      <p:to>
                                        <p:strVal val="visible"/>
                                      </p:to>
                                    </p:set>
                                    <p:animEffect transition="in" filter="fade">
                                      <p:cBhvr>
                                        <p:cTn id="88" dur="500"/>
                                        <p:tgtEl>
                                          <p:spTgt spid="38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84"/>
                                        </p:tgtEl>
                                        <p:attrNameLst>
                                          <p:attrName>style.visibility</p:attrName>
                                        </p:attrNameLst>
                                      </p:cBhvr>
                                      <p:to>
                                        <p:strVal val="visible"/>
                                      </p:to>
                                    </p:set>
                                    <p:animEffect transition="in" filter="fade">
                                      <p:cBhvr>
                                        <p:cTn id="91" dur="500"/>
                                        <p:tgtEl>
                                          <p:spTgt spid="38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85"/>
                                        </p:tgtEl>
                                        <p:attrNameLst>
                                          <p:attrName>style.visibility</p:attrName>
                                        </p:attrNameLst>
                                      </p:cBhvr>
                                      <p:to>
                                        <p:strVal val="visible"/>
                                      </p:to>
                                    </p:set>
                                    <p:animEffect transition="in" filter="fade">
                                      <p:cBhvr>
                                        <p:cTn id="94" dur="500"/>
                                        <p:tgtEl>
                                          <p:spTgt spid="38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500"/>
                                        <p:tgtEl>
                                          <p:spTgt spid="1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fade">
                                      <p:cBhvr>
                                        <p:cTn id="100" dur="500"/>
                                        <p:tgtEl>
                                          <p:spTgt spid="1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fade">
                                      <p:cBhvr>
                                        <p:cTn id="103" dur="500"/>
                                        <p:tgtEl>
                                          <p:spTgt spid="1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fade">
                                      <p:cBhvr>
                                        <p:cTn id="106" dur="500"/>
                                        <p:tgtEl>
                                          <p:spTgt spid="20"/>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7"/>
                                        </p:tgtEl>
                                        <p:attrNameLst>
                                          <p:attrName>style.visibility</p:attrName>
                                        </p:attrNameLst>
                                      </p:cBhvr>
                                      <p:to>
                                        <p:strVal val="visible"/>
                                      </p:to>
                                    </p:set>
                                    <p:animEffect transition="in" filter="fade">
                                      <p:cBhvr>
                                        <p:cTn id="111" dur="500"/>
                                        <p:tgtEl>
                                          <p:spTgt spid="7"/>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1"/>
                                        </p:tgtEl>
                                        <p:attrNameLst>
                                          <p:attrName>style.visibility</p:attrName>
                                        </p:attrNameLst>
                                      </p:cBhvr>
                                      <p:to>
                                        <p:strVal val="visible"/>
                                      </p:to>
                                    </p:set>
                                    <p:animEffect transition="in" filter="fade">
                                      <p:cBhvr>
                                        <p:cTn id="114" dur="500"/>
                                        <p:tgtEl>
                                          <p:spTgt spid="21"/>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65"/>
                                        </p:tgtEl>
                                        <p:attrNameLst>
                                          <p:attrName>style.visibility</p:attrName>
                                        </p:attrNameLst>
                                      </p:cBhvr>
                                      <p:to>
                                        <p:strVal val="visible"/>
                                      </p:to>
                                    </p:set>
                                    <p:animEffect transition="in" filter="fade">
                                      <p:cBhvr>
                                        <p:cTn id="117" dur="500"/>
                                        <p:tgtEl>
                                          <p:spTgt spid="465"/>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67"/>
                                        </p:tgtEl>
                                        <p:attrNameLst>
                                          <p:attrName>style.visibility</p:attrName>
                                        </p:attrNameLst>
                                      </p:cBhvr>
                                      <p:to>
                                        <p:strVal val="visible"/>
                                      </p:to>
                                    </p:set>
                                    <p:animEffect transition="in" filter="fade">
                                      <p:cBhvr>
                                        <p:cTn id="120" dur="500"/>
                                        <p:tgtEl>
                                          <p:spTgt spid="467"/>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68"/>
                                        </p:tgtEl>
                                        <p:attrNameLst>
                                          <p:attrName>style.visibility</p:attrName>
                                        </p:attrNameLst>
                                      </p:cBhvr>
                                      <p:to>
                                        <p:strVal val="visible"/>
                                      </p:to>
                                    </p:set>
                                    <p:animEffect transition="in" filter="fade">
                                      <p:cBhvr>
                                        <p:cTn id="123" dur="500"/>
                                        <p:tgtEl>
                                          <p:spTgt spid="468"/>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69"/>
                                        </p:tgtEl>
                                        <p:attrNameLst>
                                          <p:attrName>style.visibility</p:attrName>
                                        </p:attrNameLst>
                                      </p:cBhvr>
                                      <p:to>
                                        <p:strVal val="visible"/>
                                      </p:to>
                                    </p:set>
                                    <p:animEffect transition="in" filter="fade">
                                      <p:cBhvr>
                                        <p:cTn id="126" dur="500"/>
                                        <p:tgtEl>
                                          <p:spTgt spid="469"/>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85"/>
                                        </p:tgtEl>
                                        <p:attrNameLst>
                                          <p:attrName>style.visibility</p:attrName>
                                        </p:attrNameLst>
                                      </p:cBhvr>
                                      <p:to>
                                        <p:strVal val="visible"/>
                                      </p:to>
                                    </p:set>
                                    <p:animEffect transition="in" filter="fade">
                                      <p:cBhvr>
                                        <p:cTn id="129" dur="500"/>
                                        <p:tgtEl>
                                          <p:spTgt spid="85"/>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59"/>
                                        </p:tgtEl>
                                        <p:attrNameLst>
                                          <p:attrName>style.visibility</p:attrName>
                                        </p:attrNameLst>
                                      </p:cBhvr>
                                      <p:to>
                                        <p:strVal val="visible"/>
                                      </p:to>
                                    </p:set>
                                    <p:animEffect transition="in" filter="fade">
                                      <p:cBhvr>
                                        <p:cTn id="132" dur="500"/>
                                        <p:tgtEl>
                                          <p:spTgt spid="359"/>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63"/>
                                        </p:tgtEl>
                                        <p:attrNameLst>
                                          <p:attrName>style.visibility</p:attrName>
                                        </p:attrNameLst>
                                      </p:cBhvr>
                                      <p:to>
                                        <p:strVal val="visible"/>
                                      </p:to>
                                    </p:set>
                                    <p:animEffect transition="in" filter="fade">
                                      <p:cBhvr>
                                        <p:cTn id="135" dur="500"/>
                                        <p:tgtEl>
                                          <p:spTgt spid="363"/>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370"/>
                                        </p:tgtEl>
                                        <p:attrNameLst>
                                          <p:attrName>style.visibility</p:attrName>
                                        </p:attrNameLst>
                                      </p:cBhvr>
                                      <p:to>
                                        <p:strVal val="visible"/>
                                      </p:to>
                                    </p:set>
                                    <p:animEffect transition="in" filter="fade">
                                      <p:cBhvr>
                                        <p:cTn id="138" dur="500"/>
                                        <p:tgtEl>
                                          <p:spTgt spid="370"/>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371"/>
                                        </p:tgtEl>
                                        <p:attrNameLst>
                                          <p:attrName>style.visibility</p:attrName>
                                        </p:attrNameLst>
                                      </p:cBhvr>
                                      <p:to>
                                        <p:strVal val="visible"/>
                                      </p:to>
                                    </p:set>
                                    <p:animEffect transition="in" filter="fade">
                                      <p:cBhvr>
                                        <p:cTn id="141" dur="500"/>
                                        <p:tgtEl>
                                          <p:spTgt spid="371"/>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8"/>
                                        </p:tgtEl>
                                        <p:attrNameLst>
                                          <p:attrName>style.visibility</p:attrName>
                                        </p:attrNameLst>
                                      </p:cBhvr>
                                      <p:to>
                                        <p:strVal val="visible"/>
                                      </p:to>
                                    </p:set>
                                    <p:animEffect transition="in" filter="fade">
                                      <p:cBhvr>
                                        <p:cTn id="146" dur="500"/>
                                        <p:tgtEl>
                                          <p:spTgt spid="8"/>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466"/>
                                        </p:tgtEl>
                                        <p:attrNameLst>
                                          <p:attrName>style.visibility</p:attrName>
                                        </p:attrNameLst>
                                      </p:cBhvr>
                                      <p:to>
                                        <p:strVal val="visible"/>
                                      </p:to>
                                    </p:set>
                                    <p:animEffect transition="in" filter="fade">
                                      <p:cBhvr>
                                        <p:cTn id="149" dur="500"/>
                                        <p:tgtEl>
                                          <p:spTgt spid="466"/>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77"/>
                                        </p:tgtEl>
                                        <p:attrNameLst>
                                          <p:attrName>style.visibility</p:attrName>
                                        </p:attrNameLst>
                                      </p:cBhvr>
                                      <p:to>
                                        <p:strVal val="visible"/>
                                      </p:to>
                                    </p:set>
                                    <p:animEffect transition="in" filter="fade">
                                      <p:cBhvr>
                                        <p:cTn id="152" dur="500"/>
                                        <p:tgtEl>
                                          <p:spTgt spid="77"/>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374"/>
                                        </p:tgtEl>
                                        <p:attrNameLst>
                                          <p:attrName>style.visibility</p:attrName>
                                        </p:attrNameLst>
                                      </p:cBhvr>
                                      <p:to>
                                        <p:strVal val="visible"/>
                                      </p:to>
                                    </p:set>
                                    <p:animEffect transition="in" filter="fade">
                                      <p:cBhvr>
                                        <p:cTn id="155" dur="500"/>
                                        <p:tgtEl>
                                          <p:spTgt spid="374"/>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375"/>
                                        </p:tgtEl>
                                        <p:attrNameLst>
                                          <p:attrName>style.visibility</p:attrName>
                                        </p:attrNameLst>
                                      </p:cBhvr>
                                      <p:to>
                                        <p:strVal val="visible"/>
                                      </p:to>
                                    </p:set>
                                    <p:animEffect transition="in" filter="fade">
                                      <p:cBhvr>
                                        <p:cTn id="158" dur="500"/>
                                        <p:tgtEl>
                                          <p:spTgt spid="375"/>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386"/>
                                        </p:tgtEl>
                                        <p:attrNameLst>
                                          <p:attrName>style.visibility</p:attrName>
                                        </p:attrNameLst>
                                      </p:cBhvr>
                                      <p:to>
                                        <p:strVal val="visible"/>
                                      </p:to>
                                    </p:set>
                                    <p:animEffect transition="in" filter="fade">
                                      <p:cBhvr>
                                        <p:cTn id="161" dur="500"/>
                                        <p:tgtEl>
                                          <p:spTgt spid="386"/>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387"/>
                                        </p:tgtEl>
                                        <p:attrNameLst>
                                          <p:attrName>style.visibility</p:attrName>
                                        </p:attrNameLst>
                                      </p:cBhvr>
                                      <p:to>
                                        <p:strVal val="visible"/>
                                      </p:to>
                                    </p:set>
                                    <p:animEffect transition="in" filter="fade">
                                      <p:cBhvr>
                                        <p:cTn id="164" dur="500"/>
                                        <p:tgtEl>
                                          <p:spTgt spid="387"/>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9"/>
                                        </p:tgtEl>
                                        <p:attrNameLst>
                                          <p:attrName>style.visibility</p:attrName>
                                        </p:attrNameLst>
                                      </p:cBhvr>
                                      <p:to>
                                        <p:strVal val="visible"/>
                                      </p:to>
                                    </p:set>
                                    <p:animEffect transition="in" filter="fade">
                                      <p:cBhvr>
                                        <p:cTn id="169" dur="500"/>
                                        <p:tgtEl>
                                          <p:spTgt spid="9"/>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470"/>
                                        </p:tgtEl>
                                        <p:attrNameLst>
                                          <p:attrName>style.visibility</p:attrName>
                                        </p:attrNameLst>
                                      </p:cBhvr>
                                      <p:to>
                                        <p:strVal val="visible"/>
                                      </p:to>
                                    </p:set>
                                    <p:animEffect transition="in" filter="fade">
                                      <p:cBhvr>
                                        <p:cTn id="172" dur="500"/>
                                        <p:tgtEl>
                                          <p:spTgt spid="470"/>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472"/>
                                        </p:tgtEl>
                                        <p:attrNameLst>
                                          <p:attrName>style.visibility</p:attrName>
                                        </p:attrNameLst>
                                      </p:cBhvr>
                                      <p:to>
                                        <p:strVal val="visible"/>
                                      </p:to>
                                    </p:set>
                                    <p:animEffect transition="in" filter="fade">
                                      <p:cBhvr>
                                        <p:cTn id="175" dur="500"/>
                                        <p:tgtEl>
                                          <p:spTgt spid="472"/>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473"/>
                                        </p:tgtEl>
                                        <p:attrNameLst>
                                          <p:attrName>style.visibility</p:attrName>
                                        </p:attrNameLst>
                                      </p:cBhvr>
                                      <p:to>
                                        <p:strVal val="visible"/>
                                      </p:to>
                                    </p:set>
                                    <p:animEffect transition="in" filter="fade">
                                      <p:cBhvr>
                                        <p:cTn id="178" dur="500"/>
                                        <p:tgtEl>
                                          <p:spTgt spid="473"/>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476"/>
                                        </p:tgtEl>
                                        <p:attrNameLst>
                                          <p:attrName>style.visibility</p:attrName>
                                        </p:attrNameLst>
                                      </p:cBhvr>
                                      <p:to>
                                        <p:strVal val="visible"/>
                                      </p:to>
                                    </p:set>
                                    <p:animEffect transition="in" filter="fade">
                                      <p:cBhvr>
                                        <p:cTn id="181" dur="500"/>
                                        <p:tgtEl>
                                          <p:spTgt spid="476"/>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478"/>
                                        </p:tgtEl>
                                        <p:attrNameLst>
                                          <p:attrName>style.visibility</p:attrName>
                                        </p:attrNameLst>
                                      </p:cBhvr>
                                      <p:to>
                                        <p:strVal val="visible"/>
                                      </p:to>
                                    </p:set>
                                    <p:animEffect transition="in" filter="fade">
                                      <p:cBhvr>
                                        <p:cTn id="184" dur="500"/>
                                        <p:tgtEl>
                                          <p:spTgt spid="478"/>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366"/>
                                        </p:tgtEl>
                                        <p:attrNameLst>
                                          <p:attrName>style.visibility</p:attrName>
                                        </p:attrNameLst>
                                      </p:cBhvr>
                                      <p:to>
                                        <p:strVal val="visible"/>
                                      </p:to>
                                    </p:set>
                                    <p:animEffect transition="in" filter="fade">
                                      <p:cBhvr>
                                        <p:cTn id="187" dur="500"/>
                                        <p:tgtEl>
                                          <p:spTgt spid="366"/>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367"/>
                                        </p:tgtEl>
                                        <p:attrNameLst>
                                          <p:attrName>style.visibility</p:attrName>
                                        </p:attrNameLst>
                                      </p:cBhvr>
                                      <p:to>
                                        <p:strVal val="visible"/>
                                      </p:to>
                                    </p:set>
                                    <p:animEffect transition="in" filter="fade">
                                      <p:cBhvr>
                                        <p:cTn id="190" dur="500"/>
                                        <p:tgtEl>
                                          <p:spTgt spid="367"/>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10"/>
                                        </p:tgtEl>
                                        <p:attrNameLst>
                                          <p:attrName>style.visibility</p:attrName>
                                        </p:attrNameLst>
                                      </p:cBhvr>
                                      <p:to>
                                        <p:strVal val="visible"/>
                                      </p:to>
                                    </p:set>
                                    <p:animEffect transition="in" filter="fade">
                                      <p:cBhvr>
                                        <p:cTn id="193" dur="500"/>
                                        <p:tgtEl>
                                          <p:spTgt spid="10"/>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471"/>
                                        </p:tgtEl>
                                        <p:attrNameLst>
                                          <p:attrName>style.visibility</p:attrName>
                                        </p:attrNameLst>
                                      </p:cBhvr>
                                      <p:to>
                                        <p:strVal val="visible"/>
                                      </p:to>
                                    </p:set>
                                    <p:animEffect transition="in" filter="fade">
                                      <p:cBhvr>
                                        <p:cTn id="196" dur="500"/>
                                        <p:tgtEl>
                                          <p:spTgt spid="471"/>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474"/>
                                        </p:tgtEl>
                                        <p:attrNameLst>
                                          <p:attrName>style.visibility</p:attrName>
                                        </p:attrNameLst>
                                      </p:cBhvr>
                                      <p:to>
                                        <p:strVal val="visible"/>
                                      </p:to>
                                    </p:set>
                                    <p:animEffect transition="in" filter="fade">
                                      <p:cBhvr>
                                        <p:cTn id="199" dur="500"/>
                                        <p:tgtEl>
                                          <p:spTgt spid="474"/>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475"/>
                                        </p:tgtEl>
                                        <p:attrNameLst>
                                          <p:attrName>style.visibility</p:attrName>
                                        </p:attrNameLst>
                                      </p:cBhvr>
                                      <p:to>
                                        <p:strVal val="visible"/>
                                      </p:to>
                                    </p:set>
                                    <p:animEffect transition="in" filter="fade">
                                      <p:cBhvr>
                                        <p:cTn id="202" dur="500"/>
                                        <p:tgtEl>
                                          <p:spTgt spid="475"/>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477"/>
                                        </p:tgtEl>
                                        <p:attrNameLst>
                                          <p:attrName>style.visibility</p:attrName>
                                        </p:attrNameLst>
                                      </p:cBhvr>
                                      <p:to>
                                        <p:strVal val="visible"/>
                                      </p:to>
                                    </p:set>
                                    <p:animEffect transition="in" filter="fade">
                                      <p:cBhvr>
                                        <p:cTn id="205" dur="500"/>
                                        <p:tgtEl>
                                          <p:spTgt spid="477"/>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479"/>
                                        </p:tgtEl>
                                        <p:attrNameLst>
                                          <p:attrName>style.visibility</p:attrName>
                                        </p:attrNameLst>
                                      </p:cBhvr>
                                      <p:to>
                                        <p:strVal val="visible"/>
                                      </p:to>
                                    </p:set>
                                    <p:animEffect transition="in" filter="fade">
                                      <p:cBhvr>
                                        <p:cTn id="208" dur="500"/>
                                        <p:tgtEl>
                                          <p:spTgt spid="479"/>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388"/>
                                        </p:tgtEl>
                                        <p:attrNameLst>
                                          <p:attrName>style.visibility</p:attrName>
                                        </p:attrNameLst>
                                      </p:cBhvr>
                                      <p:to>
                                        <p:strVal val="visible"/>
                                      </p:to>
                                    </p:set>
                                    <p:animEffect transition="in" filter="fade">
                                      <p:cBhvr>
                                        <p:cTn id="211" dur="500"/>
                                        <p:tgtEl>
                                          <p:spTgt spid="388"/>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389"/>
                                        </p:tgtEl>
                                        <p:attrNameLst>
                                          <p:attrName>style.visibility</p:attrName>
                                        </p:attrNameLst>
                                      </p:cBhvr>
                                      <p:to>
                                        <p:strVal val="visible"/>
                                      </p:to>
                                    </p:set>
                                    <p:animEffect transition="in" filter="fade">
                                      <p:cBhvr>
                                        <p:cTn id="214" dur="5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4" grpId="0"/>
      <p:bldP spid="15" grpId="0"/>
      <p:bldP spid="17" grpId="0"/>
      <p:bldP spid="18" grpId="0"/>
      <p:bldP spid="19" grpId="0"/>
      <p:bldP spid="20" grpId="0"/>
      <p:bldP spid="21" grpId="0"/>
      <p:bldP spid="465" grpId="0"/>
      <p:bldP spid="466" grpId="0"/>
      <p:bldP spid="467" grpId="0"/>
      <p:bldP spid="468" grpId="0"/>
      <p:bldP spid="469" grpId="0"/>
      <p:bldP spid="470" grpId="0"/>
      <p:bldP spid="471" grpId="0"/>
      <p:bldP spid="472" grpId="0"/>
      <p:bldP spid="473" grpId="0"/>
      <p:bldP spid="474" grpId="0"/>
      <p:bldP spid="475" grpId="0"/>
      <p:bldP spid="476" grpId="0"/>
      <p:bldP spid="477" grpId="0"/>
      <p:bldP spid="478" grpId="0"/>
      <p:bldP spid="479" grpId="0"/>
      <p:bldP spid="73" grpId="0"/>
      <p:bldP spid="77" grpId="0"/>
      <p:bldP spid="85" grpId="0"/>
      <p:bldP spid="87" grpId="0" animBg="1"/>
      <p:bldP spid="93" grpId="0" animBg="1"/>
      <p:bldP spid="95" grpId="0" animBg="1"/>
      <p:bldP spid="353" grpId="0" animBg="1"/>
      <p:bldP spid="355" grpId="0" animBg="1"/>
      <p:bldP spid="356" grpId="0" animBg="1"/>
      <p:bldP spid="357" grpId="0" animBg="1"/>
      <p:bldP spid="358" grpId="0" animBg="1"/>
      <p:bldP spid="359" grpId="0" animBg="1"/>
      <p:bldP spid="360" grpId="0" animBg="1"/>
      <p:bldP spid="361"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5029200"/>
          </a:xfrm>
        </p:spPr>
        <p:txBody>
          <a:bodyPr>
            <a:normAutofit fontScale="90000"/>
          </a:bodyPr>
          <a:lstStyle/>
          <a:p>
            <a:r>
              <a:rPr lang="en-US" altLang="en-US" dirty="0" smtClean="0"/>
              <a:t/>
            </a:r>
            <a:br>
              <a:rPr lang="en-US" altLang="en-US" dirty="0" smtClean="0"/>
            </a:br>
            <a:r>
              <a:rPr lang="en-US" altLang="en-US" dirty="0" smtClean="0"/>
              <a:t/>
            </a:r>
            <a:br>
              <a:rPr lang="en-US" altLang="en-US" dirty="0" smtClean="0"/>
            </a:br>
            <a:r>
              <a:rPr lang="en-US" altLang="en-US" dirty="0" smtClean="0"/>
              <a:t>  </a:t>
            </a:r>
            <a:r>
              <a:rPr lang="en-US" sz="6000" b="1" dirty="0" smtClean="0">
                <a:solidFill>
                  <a:srgbClr val="FF0000"/>
                </a:solidFill>
              </a:rPr>
              <a:t>Overhead Cost Flows </a:t>
            </a:r>
            <a:r>
              <a:rPr lang="en-US" sz="6000" b="1" dirty="0" smtClean="0">
                <a:solidFill>
                  <a:schemeClr val="tx1"/>
                </a:solidFill>
              </a:rPr>
              <a:t>and </a:t>
            </a:r>
            <a:r>
              <a:rPr lang="en-US" sz="6000" b="1" dirty="0" smtClean="0">
                <a:solidFill>
                  <a:srgbClr val="FF0000"/>
                </a:solidFill>
              </a:rPr>
              <a:t>Documents</a:t>
            </a:r>
            <a:r>
              <a:rPr lang="en-US" sz="6000" b="1" dirty="0" smtClean="0">
                <a:solidFill>
                  <a:schemeClr val="tx1"/>
                </a:solidFill>
              </a:rPr>
              <a:t> </a:t>
            </a:r>
            <a:r>
              <a:rPr lang="en-US" altLang="en-US" dirty="0" smtClean="0"/>
              <a:t>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73</a:t>
            </a:fld>
            <a:endParaRPr lang="en-US" altLang="en-US" dirty="0" smtClean="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1219200" y="152400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04800" y="1676400"/>
            <a:ext cx="81851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Tx/>
              <a:buNone/>
            </a:pPr>
            <a:endParaRPr lang="en-US" altLang="en-US" dirty="0">
              <a:latin typeface="Arial" charset="0"/>
            </a:endParaRPr>
          </a:p>
        </p:txBody>
      </p:sp>
      <p:sp>
        <p:nvSpPr>
          <p:cNvPr id="23556" name="Rectangle 12"/>
          <p:cNvSpPr>
            <a:spLocks noGrp="1" noChangeArrowheads="1"/>
          </p:cNvSpPr>
          <p:nvPr>
            <p:ph type="title"/>
          </p:nvPr>
        </p:nvSpPr>
        <p:spPr>
          <a:xfrm>
            <a:off x="838200" y="609600"/>
            <a:ext cx="8001000" cy="1066800"/>
          </a:xfrm>
        </p:spPr>
        <p:txBody>
          <a:bodyPr/>
          <a:lstStyle/>
          <a:p>
            <a:r>
              <a:rPr lang="en-US" altLang="en-US" sz="4400" b="1" dirty="0" smtClean="0">
                <a:solidFill>
                  <a:schemeClr val="tx1"/>
                </a:solidFill>
              </a:rPr>
              <a:t>Overhead Cost Flows and Predetermined Overhead Rate</a:t>
            </a:r>
          </a:p>
        </p:txBody>
      </p:sp>
      <p:sp>
        <p:nvSpPr>
          <p:cNvPr id="7" name="Slide Number Placeholder 6"/>
          <p:cNvSpPr>
            <a:spLocks noGrp="1"/>
          </p:cNvSpPr>
          <p:nvPr>
            <p:ph type="sldNum" sz="quarter" idx="12"/>
          </p:nvPr>
        </p:nvSpPr>
        <p:spPr/>
        <p:txBody>
          <a:bodyPr/>
          <a:lstStyle/>
          <a:p>
            <a:pPr>
              <a:defRPr/>
            </a:pPr>
            <a:fld id="{9456D29B-E423-4250-B2DC-38C30AE2A0FC}" type="slidenum">
              <a:rPr lang="en-US" smtClean="0"/>
              <a:pPr>
                <a:defRPr/>
              </a:pPr>
              <a:t>74</a:t>
            </a:fld>
            <a:endParaRPr lang="en-US" dirty="0"/>
          </a:p>
        </p:txBody>
      </p:sp>
      <p:sp>
        <p:nvSpPr>
          <p:cNvPr id="29701"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3</a:t>
            </a:r>
          </a:p>
        </p:txBody>
      </p:sp>
      <p:pic>
        <p:nvPicPr>
          <p:cNvPr id="41986" name="Picture 2" descr="C:\Users\Beth\Documents\MH\wiL62279_19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286000"/>
            <a:ext cx="8712894"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blinds dir="ver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04800" y="1447800"/>
            <a:ext cx="81851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Tx/>
              <a:buNone/>
            </a:pPr>
            <a:r>
              <a:rPr lang="en-US" altLang="en-US" dirty="0">
                <a:solidFill>
                  <a:schemeClr val="bg2"/>
                </a:solidFill>
                <a:latin typeface="Arial" charset="0"/>
              </a:rPr>
              <a:t>   </a:t>
            </a:r>
            <a:r>
              <a:rPr lang="en-US" altLang="en-US" b="1" dirty="0">
                <a:latin typeface="Arial" charset="0"/>
              </a:rPr>
              <a:t>Road Warriors uses a</a:t>
            </a:r>
            <a:r>
              <a:rPr lang="en-US" altLang="en-US" b="1" dirty="0">
                <a:solidFill>
                  <a:schemeClr val="hlink"/>
                </a:solidFill>
                <a:latin typeface="Arial" charset="0"/>
              </a:rPr>
              <a:t> </a:t>
            </a:r>
            <a:r>
              <a:rPr lang="en-US" altLang="en-US" b="1" dirty="0">
                <a:solidFill>
                  <a:srgbClr val="FF3300"/>
                </a:solidFill>
                <a:latin typeface="Arial" charset="0"/>
              </a:rPr>
              <a:t>predetermined</a:t>
            </a:r>
            <a:r>
              <a:rPr lang="en-US" altLang="en-US" b="1" dirty="0">
                <a:solidFill>
                  <a:schemeClr val="hlink"/>
                </a:solidFill>
                <a:latin typeface="Arial" charset="0"/>
              </a:rPr>
              <a:t> </a:t>
            </a:r>
            <a:r>
              <a:rPr lang="en-US" altLang="en-US" b="1" dirty="0">
                <a:solidFill>
                  <a:srgbClr val="FF0000"/>
                </a:solidFill>
                <a:latin typeface="Arial" charset="0"/>
              </a:rPr>
              <a:t>overhead rate </a:t>
            </a:r>
            <a:r>
              <a:rPr lang="en-US" altLang="en-US" b="1" dirty="0">
                <a:latin typeface="Arial" charset="0"/>
              </a:rPr>
              <a:t>(POHR) based on direct labor cost to apply overhead to jobs.</a:t>
            </a:r>
          </a:p>
        </p:txBody>
      </p:sp>
      <p:sp>
        <p:nvSpPr>
          <p:cNvPr id="23556" name="Rectangle 12"/>
          <p:cNvSpPr>
            <a:spLocks noGrp="1" noChangeArrowheads="1"/>
          </p:cNvSpPr>
          <p:nvPr>
            <p:ph type="title"/>
          </p:nvPr>
        </p:nvSpPr>
        <p:spPr>
          <a:xfrm>
            <a:off x="838200" y="609600"/>
            <a:ext cx="8001000" cy="457200"/>
          </a:xfrm>
        </p:spPr>
        <p:txBody>
          <a:bodyPr/>
          <a:lstStyle/>
          <a:p>
            <a:r>
              <a:rPr lang="en-US" altLang="en-US" sz="4400" b="1" dirty="0" smtClean="0">
                <a:solidFill>
                  <a:schemeClr val="tx1"/>
                </a:solidFill>
              </a:rPr>
              <a:t>Predetermined Overhead Rate</a:t>
            </a:r>
          </a:p>
        </p:txBody>
      </p:sp>
      <p:sp>
        <p:nvSpPr>
          <p:cNvPr id="15" name="Slide Number Placeholder 14"/>
          <p:cNvSpPr>
            <a:spLocks noGrp="1"/>
          </p:cNvSpPr>
          <p:nvPr>
            <p:ph type="sldNum" sz="quarter" idx="12"/>
          </p:nvPr>
        </p:nvSpPr>
        <p:spPr/>
        <p:txBody>
          <a:bodyPr/>
          <a:lstStyle/>
          <a:p>
            <a:pPr>
              <a:defRPr/>
            </a:pPr>
            <a:fld id="{9456D29B-E423-4250-B2DC-38C30AE2A0FC}" type="slidenum">
              <a:rPr lang="en-US" smtClean="0"/>
              <a:pPr>
                <a:defRPr/>
              </a:pPr>
              <a:t>75</a:t>
            </a:fld>
            <a:endParaRPr lang="en-US" dirty="0"/>
          </a:p>
        </p:txBody>
      </p:sp>
      <p:sp>
        <p:nvSpPr>
          <p:cNvPr id="29701"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3</a:t>
            </a:r>
          </a:p>
        </p:txBody>
      </p:sp>
      <p:pic>
        <p:nvPicPr>
          <p:cNvPr id="1026" name="Picture 2" descr="C:\Users\Beth\Documents\MH\Digital_request_MH02183\wiL62279_ch19\wiL62279_19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090" y="3657600"/>
            <a:ext cx="8617820" cy="1046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293877"/>
      </p:ext>
    </p:extLst>
  </p:cSld>
  <p:clrMapOvr>
    <a:masterClrMapping/>
  </p:clrMapOvr>
  <p:transition spd="med">
    <p:blinds dir="ver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12"/>
          <p:cNvSpPr>
            <a:spLocks noGrp="1" noChangeArrowheads="1"/>
          </p:cNvSpPr>
          <p:nvPr>
            <p:ph type="title"/>
          </p:nvPr>
        </p:nvSpPr>
        <p:spPr>
          <a:xfrm>
            <a:off x="838200" y="533400"/>
            <a:ext cx="8001000" cy="533400"/>
          </a:xfrm>
        </p:spPr>
        <p:txBody>
          <a:bodyPr/>
          <a:lstStyle/>
          <a:p>
            <a:r>
              <a:rPr lang="en-US" altLang="en-US" sz="4400" b="1" dirty="0" smtClean="0">
                <a:solidFill>
                  <a:schemeClr val="tx1"/>
                </a:solidFill>
              </a:rPr>
              <a:t>Predetermined Overhead Rate</a:t>
            </a:r>
          </a:p>
        </p:txBody>
      </p:sp>
      <p:sp>
        <p:nvSpPr>
          <p:cNvPr id="7" name="Slide Number Placeholder 6"/>
          <p:cNvSpPr>
            <a:spLocks noGrp="1"/>
          </p:cNvSpPr>
          <p:nvPr>
            <p:ph type="sldNum" sz="quarter" idx="12"/>
          </p:nvPr>
        </p:nvSpPr>
        <p:spPr/>
        <p:txBody>
          <a:bodyPr/>
          <a:lstStyle/>
          <a:p>
            <a:pPr>
              <a:defRPr/>
            </a:pPr>
            <a:fld id="{9456D29B-E423-4250-B2DC-38C30AE2A0FC}" type="slidenum">
              <a:rPr lang="en-US" smtClean="0"/>
              <a:pPr>
                <a:defRPr/>
              </a:pPr>
              <a:t>76</a:t>
            </a:fld>
            <a:endParaRPr lang="en-US" dirty="0"/>
          </a:p>
        </p:txBody>
      </p:sp>
      <p:sp>
        <p:nvSpPr>
          <p:cNvPr id="29701"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3</a:t>
            </a:r>
          </a:p>
        </p:txBody>
      </p:sp>
      <p:pic>
        <p:nvPicPr>
          <p:cNvPr id="43010" name="Picture 2" descr="C:\Users\Beth\Documents\MH\wiL62279_19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3151414"/>
            <a:ext cx="7362804" cy="2209800"/>
          </a:xfrm>
          <a:prstGeom prst="rect">
            <a:avLst/>
          </a:prstGeom>
          <a:noFill/>
          <a:extLst>
            <a:ext uri="{909E8E84-426E-40DD-AFC4-6F175D3DCCD1}">
              <a14:hiddenFill xmlns:a14="http://schemas.microsoft.com/office/drawing/2010/main">
                <a:solidFill>
                  <a:srgbClr val="FFFFFF"/>
                </a:solidFill>
              </a14:hiddenFill>
            </a:ext>
          </a:extLst>
        </p:spPr>
      </p:pic>
      <p:pic>
        <p:nvPicPr>
          <p:cNvPr id="43011" name="Picture 3" descr="C:\Users\Beth\Documents\MH\wiL62279_untb19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343" y="1524000"/>
            <a:ext cx="8134914"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639734"/>
      </p:ext>
    </p:extLst>
  </p:cSld>
  <p:clrMapOvr>
    <a:masterClrMapping/>
  </p:clrMapOvr>
  <p:transition spd="med">
    <p:blinds dir="ver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smtClean="0">
                <a:solidFill>
                  <a:prstClr val="white"/>
                </a:solidFill>
              </a:rPr>
              <a:t>NEED-TO-KNOW</a:t>
            </a:r>
            <a:endParaRPr lang="en-US" sz="2400" dirty="0">
              <a:solidFill>
                <a:prstClr val="white"/>
              </a:solidFill>
            </a:endParaRPr>
          </a:p>
        </p:txBody>
      </p:sp>
      <p:sp>
        <p:nvSpPr>
          <p:cNvPr id="72" name="Rectangle 41"/>
          <p:cNvSpPr>
            <a:spLocks noChangeArrowheads="1"/>
          </p:cNvSpPr>
          <p:nvPr/>
        </p:nvSpPr>
        <p:spPr bwMode="auto">
          <a:xfrm>
            <a:off x="846138" y="2657474"/>
            <a:ext cx="7451725" cy="25717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4" name="Rectangle 42"/>
          <p:cNvSpPr>
            <a:spLocks noChangeArrowheads="1"/>
          </p:cNvSpPr>
          <p:nvPr/>
        </p:nvSpPr>
        <p:spPr bwMode="auto">
          <a:xfrm>
            <a:off x="1673226" y="4097337"/>
            <a:ext cx="5797550"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5" name="Rectangle 43"/>
          <p:cNvSpPr>
            <a:spLocks noChangeArrowheads="1"/>
          </p:cNvSpPr>
          <p:nvPr/>
        </p:nvSpPr>
        <p:spPr bwMode="auto">
          <a:xfrm>
            <a:off x="885826" y="630238"/>
            <a:ext cx="7754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 manufacturing company estimates it will incur $240,000 of overhead costs in the next year. The company</a:t>
            </a:r>
            <a:endParaRPr lang="en-US" altLang="en-US" dirty="0" smtClean="0">
              <a:solidFill>
                <a:prstClr val="black"/>
              </a:solidFill>
              <a:cs typeface="+mn-cs"/>
            </a:endParaRPr>
          </a:p>
        </p:txBody>
      </p:sp>
      <p:sp>
        <p:nvSpPr>
          <p:cNvPr id="76" name="Rectangle 44"/>
          <p:cNvSpPr>
            <a:spLocks noChangeArrowheads="1"/>
          </p:cNvSpPr>
          <p:nvPr/>
        </p:nvSpPr>
        <p:spPr bwMode="auto">
          <a:xfrm>
            <a:off x="885826" y="836613"/>
            <a:ext cx="75326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allocates overhead using machine hours, and estimates it will use 1,600 machine hours in the next year.</a:t>
            </a:r>
            <a:endParaRPr lang="en-US" altLang="en-US" dirty="0" smtClean="0">
              <a:solidFill>
                <a:prstClr val="black"/>
              </a:solidFill>
              <a:cs typeface="+mn-cs"/>
            </a:endParaRPr>
          </a:p>
        </p:txBody>
      </p:sp>
      <p:sp>
        <p:nvSpPr>
          <p:cNvPr id="78" name="Rectangle 45"/>
          <p:cNvSpPr>
            <a:spLocks noChangeArrowheads="1"/>
          </p:cNvSpPr>
          <p:nvPr/>
        </p:nvSpPr>
        <p:spPr bwMode="auto">
          <a:xfrm>
            <a:off x="885826" y="1042988"/>
            <a:ext cx="76628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During the month of June, the company used 80 machine hours on Job 1 and 70 machine hours on Job 2.</a:t>
            </a:r>
            <a:endParaRPr lang="en-US" altLang="en-US" dirty="0" smtClean="0">
              <a:solidFill>
                <a:prstClr val="black"/>
              </a:solidFill>
              <a:cs typeface="+mn-cs"/>
            </a:endParaRPr>
          </a:p>
        </p:txBody>
      </p:sp>
      <p:sp>
        <p:nvSpPr>
          <p:cNvPr id="79" name="Rectangle 46"/>
          <p:cNvSpPr>
            <a:spLocks noChangeArrowheads="1"/>
          </p:cNvSpPr>
          <p:nvPr/>
        </p:nvSpPr>
        <p:spPr bwMode="auto">
          <a:xfrm>
            <a:off x="885826" y="1249363"/>
            <a:ext cx="6624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 Compute the predetermined overhead rate to be used to apply overhead during the year.</a:t>
            </a:r>
            <a:endParaRPr lang="en-US" altLang="en-US" dirty="0" smtClean="0">
              <a:solidFill>
                <a:prstClr val="black"/>
              </a:solidFill>
              <a:cs typeface="+mn-cs"/>
            </a:endParaRPr>
          </a:p>
        </p:txBody>
      </p:sp>
      <p:sp>
        <p:nvSpPr>
          <p:cNvPr id="80" name="Rectangle 47"/>
          <p:cNvSpPr>
            <a:spLocks noChangeArrowheads="1"/>
          </p:cNvSpPr>
          <p:nvPr/>
        </p:nvSpPr>
        <p:spPr bwMode="auto">
          <a:xfrm>
            <a:off x="885826" y="2363786"/>
            <a:ext cx="60499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 Determine how much overhead should be applied to Job 1 and to Job 2 for June.</a:t>
            </a:r>
            <a:endParaRPr lang="en-US" altLang="en-US" dirty="0" smtClean="0">
              <a:solidFill>
                <a:prstClr val="black"/>
              </a:solidFill>
              <a:cs typeface="+mn-cs"/>
            </a:endParaRPr>
          </a:p>
        </p:txBody>
      </p:sp>
      <p:sp>
        <p:nvSpPr>
          <p:cNvPr id="81" name="Rectangle 48"/>
          <p:cNvSpPr>
            <a:spLocks noChangeArrowheads="1"/>
          </p:cNvSpPr>
          <p:nvPr/>
        </p:nvSpPr>
        <p:spPr bwMode="auto">
          <a:xfrm>
            <a:off x="885826" y="3811586"/>
            <a:ext cx="4689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3. Prepare the journal entry to record overhead applied for June.</a:t>
            </a:r>
            <a:endParaRPr lang="en-US" altLang="en-US" dirty="0" smtClean="0">
              <a:solidFill>
                <a:prstClr val="black"/>
              </a:solidFill>
              <a:cs typeface="+mn-cs"/>
            </a:endParaRPr>
          </a:p>
        </p:txBody>
      </p:sp>
      <p:sp>
        <p:nvSpPr>
          <p:cNvPr id="82" name="Rectangle 49"/>
          <p:cNvSpPr>
            <a:spLocks noChangeArrowheads="1"/>
          </p:cNvSpPr>
          <p:nvPr/>
        </p:nvSpPr>
        <p:spPr bwMode="auto">
          <a:xfrm>
            <a:off x="3205163" y="1957388"/>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t>
            </a:r>
            <a:endParaRPr lang="en-US" altLang="en-US" dirty="0" smtClean="0">
              <a:solidFill>
                <a:prstClr val="black"/>
              </a:solidFill>
              <a:cs typeface="+mn-cs"/>
            </a:endParaRPr>
          </a:p>
        </p:txBody>
      </p:sp>
      <p:sp>
        <p:nvSpPr>
          <p:cNvPr id="83" name="Rectangle 50"/>
          <p:cNvSpPr>
            <a:spLocks noChangeArrowheads="1"/>
          </p:cNvSpPr>
          <p:nvPr/>
        </p:nvSpPr>
        <p:spPr bwMode="auto">
          <a:xfrm>
            <a:off x="3457576" y="1957388"/>
            <a:ext cx="174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$150 per machine hour</a:t>
            </a:r>
            <a:endParaRPr lang="en-US" altLang="en-US" dirty="0" smtClean="0">
              <a:solidFill>
                <a:prstClr val="black"/>
              </a:solidFill>
              <a:cs typeface="+mn-cs"/>
            </a:endParaRPr>
          </a:p>
        </p:txBody>
      </p:sp>
      <p:sp>
        <p:nvSpPr>
          <p:cNvPr id="84" name="Rectangle 51"/>
          <p:cNvSpPr>
            <a:spLocks noChangeArrowheads="1"/>
          </p:cNvSpPr>
          <p:nvPr/>
        </p:nvSpPr>
        <p:spPr bwMode="auto">
          <a:xfrm>
            <a:off x="1712913" y="2678112"/>
            <a:ext cx="16843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Machine Hours Used</a:t>
            </a:r>
            <a:endParaRPr lang="en-US" altLang="en-US" dirty="0" smtClean="0">
              <a:solidFill>
                <a:prstClr val="black"/>
              </a:solidFill>
              <a:cs typeface="+mn-cs"/>
            </a:endParaRPr>
          </a:p>
        </p:txBody>
      </p:sp>
      <p:sp>
        <p:nvSpPr>
          <p:cNvPr id="86" name="Rectangle 52"/>
          <p:cNvSpPr>
            <a:spLocks noChangeArrowheads="1"/>
          </p:cNvSpPr>
          <p:nvPr/>
        </p:nvSpPr>
        <p:spPr bwMode="auto">
          <a:xfrm>
            <a:off x="885826" y="2925762"/>
            <a:ext cx="4635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Job 1</a:t>
            </a:r>
            <a:endParaRPr lang="en-US" altLang="en-US" dirty="0" smtClean="0">
              <a:solidFill>
                <a:prstClr val="black"/>
              </a:solidFill>
              <a:cs typeface="+mn-cs"/>
            </a:endParaRPr>
          </a:p>
        </p:txBody>
      </p:sp>
      <p:sp>
        <p:nvSpPr>
          <p:cNvPr id="88" name="Rectangle 53"/>
          <p:cNvSpPr>
            <a:spLocks noChangeArrowheads="1"/>
          </p:cNvSpPr>
          <p:nvPr/>
        </p:nvSpPr>
        <p:spPr bwMode="auto">
          <a:xfrm>
            <a:off x="885826" y="3130549"/>
            <a:ext cx="4635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Job 2</a:t>
            </a:r>
            <a:endParaRPr lang="en-US" altLang="en-US" dirty="0" smtClean="0">
              <a:solidFill>
                <a:prstClr val="black"/>
              </a:solidFill>
              <a:cs typeface="+mn-cs"/>
            </a:endParaRPr>
          </a:p>
        </p:txBody>
      </p:sp>
      <p:sp>
        <p:nvSpPr>
          <p:cNvPr id="89" name="Rectangle 54"/>
          <p:cNvSpPr>
            <a:spLocks noChangeArrowheads="1"/>
          </p:cNvSpPr>
          <p:nvPr/>
        </p:nvSpPr>
        <p:spPr bwMode="auto">
          <a:xfrm>
            <a:off x="885826" y="3336924"/>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Total</a:t>
            </a:r>
            <a:endParaRPr lang="en-US" altLang="en-US" dirty="0" smtClean="0">
              <a:solidFill>
                <a:prstClr val="black"/>
              </a:solidFill>
              <a:cs typeface="+mn-cs"/>
            </a:endParaRPr>
          </a:p>
        </p:txBody>
      </p:sp>
      <p:sp>
        <p:nvSpPr>
          <p:cNvPr id="90" name="Rectangle 55"/>
          <p:cNvSpPr>
            <a:spLocks noChangeArrowheads="1"/>
          </p:cNvSpPr>
          <p:nvPr/>
        </p:nvSpPr>
        <p:spPr bwMode="auto">
          <a:xfrm>
            <a:off x="6029326" y="4117974"/>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Debit</a:t>
            </a:r>
            <a:endParaRPr lang="en-US" altLang="en-US" dirty="0" smtClean="0">
              <a:solidFill>
                <a:prstClr val="black"/>
              </a:solidFill>
              <a:cs typeface="+mn-cs"/>
            </a:endParaRPr>
          </a:p>
        </p:txBody>
      </p:sp>
      <p:sp>
        <p:nvSpPr>
          <p:cNvPr id="91" name="Rectangle 56"/>
          <p:cNvSpPr>
            <a:spLocks noChangeArrowheads="1"/>
          </p:cNvSpPr>
          <p:nvPr/>
        </p:nvSpPr>
        <p:spPr bwMode="auto">
          <a:xfrm>
            <a:off x="6826251" y="4117974"/>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Credit</a:t>
            </a:r>
            <a:endParaRPr lang="en-US" altLang="en-US" dirty="0" smtClean="0">
              <a:solidFill>
                <a:prstClr val="black"/>
              </a:solidFill>
              <a:cs typeface="+mn-cs"/>
            </a:endParaRPr>
          </a:p>
        </p:txBody>
      </p:sp>
      <p:sp>
        <p:nvSpPr>
          <p:cNvPr id="92" name="Rectangle 57"/>
          <p:cNvSpPr>
            <a:spLocks noChangeArrowheads="1"/>
          </p:cNvSpPr>
          <p:nvPr/>
        </p:nvSpPr>
        <p:spPr bwMode="auto">
          <a:xfrm>
            <a:off x="2590801" y="4344987"/>
            <a:ext cx="19669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Work in Process Inventory</a:t>
            </a:r>
            <a:endParaRPr lang="en-US" altLang="en-US" dirty="0" smtClean="0">
              <a:solidFill>
                <a:prstClr val="black"/>
              </a:solidFill>
              <a:cs typeface="+mn-cs"/>
            </a:endParaRPr>
          </a:p>
        </p:txBody>
      </p:sp>
      <p:sp>
        <p:nvSpPr>
          <p:cNvPr id="94" name="Rectangle 58"/>
          <p:cNvSpPr>
            <a:spLocks noChangeArrowheads="1"/>
          </p:cNvSpPr>
          <p:nvPr/>
        </p:nvSpPr>
        <p:spPr bwMode="auto">
          <a:xfrm>
            <a:off x="6096000" y="4344987"/>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22,500</a:t>
            </a:r>
            <a:endParaRPr lang="en-US" altLang="en-US" dirty="0" smtClean="0">
              <a:solidFill>
                <a:prstClr val="black"/>
              </a:solidFill>
              <a:cs typeface="+mn-cs"/>
            </a:endParaRPr>
          </a:p>
        </p:txBody>
      </p:sp>
      <p:sp>
        <p:nvSpPr>
          <p:cNvPr id="352" name="Rectangle 59"/>
          <p:cNvSpPr>
            <a:spLocks noChangeArrowheads="1"/>
          </p:cNvSpPr>
          <p:nvPr/>
        </p:nvSpPr>
        <p:spPr bwMode="auto">
          <a:xfrm>
            <a:off x="2862263" y="4551362"/>
            <a:ext cx="1371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Factory Overhead</a:t>
            </a:r>
            <a:endParaRPr lang="en-US" altLang="en-US" dirty="0" smtClean="0">
              <a:solidFill>
                <a:prstClr val="black"/>
              </a:solidFill>
              <a:cs typeface="+mn-cs"/>
            </a:endParaRPr>
          </a:p>
        </p:txBody>
      </p:sp>
      <p:sp>
        <p:nvSpPr>
          <p:cNvPr id="354" name="Rectangle 60"/>
          <p:cNvSpPr>
            <a:spLocks noChangeArrowheads="1"/>
          </p:cNvSpPr>
          <p:nvPr/>
        </p:nvSpPr>
        <p:spPr bwMode="auto">
          <a:xfrm>
            <a:off x="6934200" y="4551362"/>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22,500</a:t>
            </a:r>
            <a:endParaRPr lang="en-US" altLang="en-US" dirty="0" smtClean="0">
              <a:solidFill>
                <a:prstClr val="black"/>
              </a:solidFill>
              <a:cs typeface="+mn-cs"/>
            </a:endParaRPr>
          </a:p>
        </p:txBody>
      </p:sp>
      <p:sp>
        <p:nvSpPr>
          <p:cNvPr id="390" name="Rectangle 61"/>
          <p:cNvSpPr>
            <a:spLocks noChangeArrowheads="1"/>
          </p:cNvSpPr>
          <p:nvPr/>
        </p:nvSpPr>
        <p:spPr bwMode="auto">
          <a:xfrm>
            <a:off x="2238376" y="3336924"/>
            <a:ext cx="796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150 hours</a:t>
            </a:r>
            <a:endParaRPr lang="en-US" altLang="en-US" dirty="0" smtClean="0">
              <a:solidFill>
                <a:prstClr val="black"/>
              </a:solidFill>
              <a:cs typeface="+mn-cs"/>
            </a:endParaRPr>
          </a:p>
        </p:txBody>
      </p:sp>
      <p:sp>
        <p:nvSpPr>
          <p:cNvPr id="391" name="Rectangle 62"/>
          <p:cNvSpPr>
            <a:spLocks noChangeArrowheads="1"/>
          </p:cNvSpPr>
          <p:nvPr/>
        </p:nvSpPr>
        <p:spPr bwMode="auto">
          <a:xfrm>
            <a:off x="4032251" y="3336924"/>
            <a:ext cx="12096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x $150 per hour</a:t>
            </a:r>
            <a:endParaRPr lang="en-US" altLang="en-US" dirty="0" smtClean="0">
              <a:solidFill>
                <a:prstClr val="black"/>
              </a:solidFill>
              <a:cs typeface="+mn-cs"/>
            </a:endParaRPr>
          </a:p>
        </p:txBody>
      </p:sp>
      <p:sp>
        <p:nvSpPr>
          <p:cNvPr id="392" name="Rectangle 63"/>
          <p:cNvSpPr>
            <a:spLocks noChangeArrowheads="1"/>
          </p:cNvSpPr>
          <p:nvPr/>
        </p:nvSpPr>
        <p:spPr bwMode="auto">
          <a:xfrm>
            <a:off x="3548063" y="4117974"/>
            <a:ext cx="1311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General Journal</a:t>
            </a:r>
            <a:endParaRPr lang="en-US" altLang="en-US" dirty="0" smtClean="0">
              <a:solidFill>
                <a:prstClr val="black"/>
              </a:solidFill>
              <a:cs typeface="+mn-cs"/>
            </a:endParaRPr>
          </a:p>
        </p:txBody>
      </p:sp>
      <p:sp>
        <p:nvSpPr>
          <p:cNvPr id="393" name="Rectangle 64"/>
          <p:cNvSpPr>
            <a:spLocks noChangeArrowheads="1"/>
          </p:cNvSpPr>
          <p:nvPr/>
        </p:nvSpPr>
        <p:spPr bwMode="auto">
          <a:xfrm>
            <a:off x="3638551" y="2678112"/>
            <a:ext cx="1976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x Predetermined OH rate</a:t>
            </a:r>
            <a:endParaRPr lang="en-US" altLang="en-US" dirty="0" smtClean="0">
              <a:solidFill>
                <a:prstClr val="black"/>
              </a:solidFill>
              <a:cs typeface="+mn-cs"/>
            </a:endParaRPr>
          </a:p>
        </p:txBody>
      </p:sp>
      <p:sp>
        <p:nvSpPr>
          <p:cNvPr id="394" name="Rectangle 65"/>
          <p:cNvSpPr>
            <a:spLocks noChangeArrowheads="1"/>
          </p:cNvSpPr>
          <p:nvPr/>
        </p:nvSpPr>
        <p:spPr bwMode="auto">
          <a:xfrm>
            <a:off x="5848351" y="2678112"/>
            <a:ext cx="1098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 OH Applied</a:t>
            </a:r>
            <a:endParaRPr lang="en-US" altLang="en-US" dirty="0" smtClean="0">
              <a:solidFill>
                <a:prstClr val="black"/>
              </a:solidFill>
              <a:cs typeface="+mn-cs"/>
            </a:endParaRPr>
          </a:p>
        </p:txBody>
      </p:sp>
      <p:sp>
        <p:nvSpPr>
          <p:cNvPr id="395" name="Rectangle 66"/>
          <p:cNvSpPr>
            <a:spLocks noChangeArrowheads="1"/>
          </p:cNvSpPr>
          <p:nvPr/>
        </p:nvSpPr>
        <p:spPr bwMode="auto">
          <a:xfrm>
            <a:off x="2328863" y="2925762"/>
            <a:ext cx="7064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80 hours</a:t>
            </a:r>
            <a:endParaRPr lang="en-US" altLang="en-US" dirty="0" smtClean="0">
              <a:solidFill>
                <a:prstClr val="black"/>
              </a:solidFill>
              <a:cs typeface="+mn-cs"/>
            </a:endParaRPr>
          </a:p>
        </p:txBody>
      </p:sp>
      <p:sp>
        <p:nvSpPr>
          <p:cNvPr id="396" name="Rectangle 67"/>
          <p:cNvSpPr>
            <a:spLocks noChangeArrowheads="1"/>
          </p:cNvSpPr>
          <p:nvPr/>
        </p:nvSpPr>
        <p:spPr bwMode="auto">
          <a:xfrm>
            <a:off x="2328863" y="3130549"/>
            <a:ext cx="7064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70 hours</a:t>
            </a:r>
            <a:endParaRPr lang="en-US" altLang="en-US" dirty="0" smtClean="0">
              <a:solidFill>
                <a:prstClr val="black"/>
              </a:solidFill>
              <a:cs typeface="+mn-cs"/>
            </a:endParaRPr>
          </a:p>
        </p:txBody>
      </p:sp>
      <p:sp>
        <p:nvSpPr>
          <p:cNvPr id="397" name="Rectangle 68"/>
          <p:cNvSpPr>
            <a:spLocks noChangeArrowheads="1"/>
          </p:cNvSpPr>
          <p:nvPr/>
        </p:nvSpPr>
        <p:spPr bwMode="auto">
          <a:xfrm>
            <a:off x="4032251" y="2925762"/>
            <a:ext cx="12096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x $150 per hour</a:t>
            </a:r>
            <a:endParaRPr lang="en-US" altLang="en-US" dirty="0" smtClean="0">
              <a:solidFill>
                <a:prstClr val="black"/>
              </a:solidFill>
              <a:cs typeface="+mn-cs"/>
            </a:endParaRPr>
          </a:p>
        </p:txBody>
      </p:sp>
      <p:sp>
        <p:nvSpPr>
          <p:cNvPr id="398" name="Rectangle 69"/>
          <p:cNvSpPr>
            <a:spLocks noChangeArrowheads="1"/>
          </p:cNvSpPr>
          <p:nvPr/>
        </p:nvSpPr>
        <p:spPr bwMode="auto">
          <a:xfrm>
            <a:off x="4032251" y="3130549"/>
            <a:ext cx="12096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x $150 per hour</a:t>
            </a:r>
            <a:endParaRPr lang="en-US" altLang="en-US" dirty="0" smtClean="0">
              <a:solidFill>
                <a:prstClr val="black"/>
              </a:solidFill>
              <a:cs typeface="+mn-cs"/>
            </a:endParaRPr>
          </a:p>
        </p:txBody>
      </p:sp>
      <p:sp>
        <p:nvSpPr>
          <p:cNvPr id="399" name="Rectangle 70"/>
          <p:cNvSpPr>
            <a:spLocks noChangeArrowheads="1"/>
          </p:cNvSpPr>
          <p:nvPr/>
        </p:nvSpPr>
        <p:spPr bwMode="auto">
          <a:xfrm>
            <a:off x="5908676" y="2925762"/>
            <a:ext cx="163025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 $12,000 OH applied</a:t>
            </a:r>
            <a:endParaRPr lang="en-US" altLang="en-US" dirty="0" smtClean="0">
              <a:solidFill>
                <a:prstClr val="black"/>
              </a:solidFill>
              <a:cs typeface="+mn-cs"/>
            </a:endParaRPr>
          </a:p>
        </p:txBody>
      </p:sp>
      <p:sp>
        <p:nvSpPr>
          <p:cNvPr id="400" name="Rectangle 71"/>
          <p:cNvSpPr>
            <a:spLocks noChangeArrowheads="1"/>
          </p:cNvSpPr>
          <p:nvPr/>
        </p:nvSpPr>
        <p:spPr bwMode="auto">
          <a:xfrm>
            <a:off x="5908676" y="3130549"/>
            <a:ext cx="163025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 $10,500 OH applied</a:t>
            </a:r>
            <a:endParaRPr lang="en-US" altLang="en-US" dirty="0" smtClean="0">
              <a:solidFill>
                <a:prstClr val="black"/>
              </a:solidFill>
              <a:cs typeface="+mn-cs"/>
            </a:endParaRPr>
          </a:p>
        </p:txBody>
      </p:sp>
      <p:sp>
        <p:nvSpPr>
          <p:cNvPr id="401" name="Rectangle 72"/>
          <p:cNvSpPr>
            <a:spLocks noChangeArrowheads="1"/>
          </p:cNvSpPr>
          <p:nvPr/>
        </p:nvSpPr>
        <p:spPr bwMode="auto">
          <a:xfrm>
            <a:off x="5908676" y="3336924"/>
            <a:ext cx="163025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 $22,500 OH applied</a:t>
            </a:r>
            <a:endParaRPr lang="en-US" altLang="en-US" dirty="0" smtClean="0">
              <a:solidFill>
                <a:prstClr val="black"/>
              </a:solidFill>
              <a:cs typeface="+mn-cs"/>
            </a:endParaRPr>
          </a:p>
        </p:txBody>
      </p:sp>
      <p:sp>
        <p:nvSpPr>
          <p:cNvPr id="402" name="Rectangle 73"/>
          <p:cNvSpPr>
            <a:spLocks noChangeArrowheads="1"/>
          </p:cNvSpPr>
          <p:nvPr/>
        </p:nvSpPr>
        <p:spPr bwMode="auto">
          <a:xfrm>
            <a:off x="6570663" y="1524000"/>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$240,000</a:t>
            </a:r>
            <a:endParaRPr lang="en-US" altLang="en-US" dirty="0" smtClean="0">
              <a:solidFill>
                <a:prstClr val="black"/>
              </a:solidFill>
              <a:cs typeface="+mn-cs"/>
            </a:endParaRPr>
          </a:p>
        </p:txBody>
      </p:sp>
      <p:sp>
        <p:nvSpPr>
          <p:cNvPr id="403" name="Rectangle 74"/>
          <p:cNvSpPr>
            <a:spLocks noChangeArrowheads="1"/>
          </p:cNvSpPr>
          <p:nvPr/>
        </p:nvSpPr>
        <p:spPr bwMode="auto">
          <a:xfrm>
            <a:off x="6197600" y="1739900"/>
            <a:ext cx="15827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1,600 machine hours</a:t>
            </a:r>
            <a:endParaRPr lang="en-US" altLang="en-US" dirty="0" smtClean="0">
              <a:solidFill>
                <a:prstClr val="black"/>
              </a:solidFill>
              <a:cs typeface="+mn-cs"/>
            </a:endParaRPr>
          </a:p>
        </p:txBody>
      </p:sp>
      <p:sp>
        <p:nvSpPr>
          <p:cNvPr id="404" name="Rectangle 75"/>
          <p:cNvSpPr>
            <a:spLocks noChangeArrowheads="1"/>
          </p:cNvSpPr>
          <p:nvPr/>
        </p:nvSpPr>
        <p:spPr bwMode="auto">
          <a:xfrm>
            <a:off x="855663" y="1524000"/>
            <a:ext cx="25415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Predetermined Overhead Rate =</a:t>
            </a:r>
            <a:endParaRPr lang="en-US" altLang="en-US" dirty="0" smtClean="0">
              <a:solidFill>
                <a:prstClr val="black"/>
              </a:solidFill>
              <a:cs typeface="+mn-cs"/>
            </a:endParaRPr>
          </a:p>
        </p:txBody>
      </p:sp>
      <p:sp>
        <p:nvSpPr>
          <p:cNvPr id="405" name="Rectangle 76"/>
          <p:cNvSpPr>
            <a:spLocks noChangeArrowheads="1"/>
          </p:cNvSpPr>
          <p:nvPr/>
        </p:nvSpPr>
        <p:spPr bwMode="auto">
          <a:xfrm>
            <a:off x="3548063" y="1524000"/>
            <a:ext cx="2138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Estimated Overhead Costs</a:t>
            </a:r>
            <a:endParaRPr lang="en-US" altLang="en-US" dirty="0" smtClean="0">
              <a:solidFill>
                <a:prstClr val="black"/>
              </a:solidFill>
              <a:cs typeface="+mn-cs"/>
            </a:endParaRPr>
          </a:p>
        </p:txBody>
      </p:sp>
      <p:sp>
        <p:nvSpPr>
          <p:cNvPr id="406" name="Rectangle 77"/>
          <p:cNvSpPr>
            <a:spLocks noChangeArrowheads="1"/>
          </p:cNvSpPr>
          <p:nvPr/>
        </p:nvSpPr>
        <p:spPr bwMode="auto">
          <a:xfrm>
            <a:off x="3670301" y="1739900"/>
            <a:ext cx="19161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Estimated Activity Base</a:t>
            </a:r>
            <a:endParaRPr lang="en-US" altLang="en-US" dirty="0" smtClean="0">
              <a:solidFill>
                <a:prstClr val="black"/>
              </a:solidFill>
              <a:cs typeface="+mn-cs"/>
            </a:endParaRPr>
          </a:p>
        </p:txBody>
      </p:sp>
      <p:sp>
        <p:nvSpPr>
          <p:cNvPr id="407" name="Line 78"/>
          <p:cNvSpPr>
            <a:spLocks noChangeShapeType="1"/>
          </p:cNvSpPr>
          <p:nvPr/>
        </p:nvSpPr>
        <p:spPr bwMode="auto">
          <a:xfrm>
            <a:off x="3327401" y="1719263"/>
            <a:ext cx="24907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8" name="Rectangle 79"/>
          <p:cNvSpPr>
            <a:spLocks noChangeArrowheads="1"/>
          </p:cNvSpPr>
          <p:nvPr/>
        </p:nvSpPr>
        <p:spPr bwMode="auto">
          <a:xfrm>
            <a:off x="3327401" y="1719263"/>
            <a:ext cx="24907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9" name="Rectangle 80"/>
          <p:cNvSpPr>
            <a:spLocks noChangeArrowheads="1"/>
          </p:cNvSpPr>
          <p:nvPr/>
        </p:nvSpPr>
        <p:spPr bwMode="auto">
          <a:xfrm>
            <a:off x="1663701" y="4087812"/>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0" name="Line 81"/>
          <p:cNvSpPr>
            <a:spLocks noChangeShapeType="1"/>
          </p:cNvSpPr>
          <p:nvPr/>
        </p:nvSpPr>
        <p:spPr bwMode="auto">
          <a:xfrm>
            <a:off x="2500313" y="4108449"/>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1" name="Rectangle 82"/>
          <p:cNvSpPr>
            <a:spLocks noChangeArrowheads="1"/>
          </p:cNvSpPr>
          <p:nvPr/>
        </p:nvSpPr>
        <p:spPr bwMode="auto">
          <a:xfrm>
            <a:off x="2500313" y="4108449"/>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2" name="Line 83"/>
          <p:cNvSpPr>
            <a:spLocks noChangeShapeType="1"/>
          </p:cNvSpPr>
          <p:nvPr/>
        </p:nvSpPr>
        <p:spPr bwMode="auto">
          <a:xfrm>
            <a:off x="5807076" y="4108449"/>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3" name="Rectangle 84"/>
          <p:cNvSpPr>
            <a:spLocks noChangeArrowheads="1"/>
          </p:cNvSpPr>
          <p:nvPr/>
        </p:nvSpPr>
        <p:spPr bwMode="auto">
          <a:xfrm>
            <a:off x="5807076" y="4108449"/>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4" name="Line 85"/>
          <p:cNvSpPr>
            <a:spLocks noChangeShapeType="1"/>
          </p:cNvSpPr>
          <p:nvPr/>
        </p:nvSpPr>
        <p:spPr bwMode="auto">
          <a:xfrm>
            <a:off x="6634163" y="4108449"/>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5" name="Rectangle 86"/>
          <p:cNvSpPr>
            <a:spLocks noChangeArrowheads="1"/>
          </p:cNvSpPr>
          <p:nvPr/>
        </p:nvSpPr>
        <p:spPr bwMode="auto">
          <a:xfrm>
            <a:off x="6634163" y="4108449"/>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0" name="Rectangle 87"/>
          <p:cNvSpPr>
            <a:spLocks noChangeArrowheads="1"/>
          </p:cNvSpPr>
          <p:nvPr/>
        </p:nvSpPr>
        <p:spPr bwMode="auto">
          <a:xfrm>
            <a:off x="7451726" y="4108449"/>
            <a:ext cx="19050"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1" name="Rectangle 88"/>
          <p:cNvSpPr>
            <a:spLocks noChangeArrowheads="1"/>
          </p:cNvSpPr>
          <p:nvPr/>
        </p:nvSpPr>
        <p:spPr bwMode="auto">
          <a:xfrm>
            <a:off x="836613" y="2646362"/>
            <a:ext cx="19050" cy="268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2" name="Rectangle 89"/>
          <p:cNvSpPr>
            <a:spLocks noChangeArrowheads="1"/>
          </p:cNvSpPr>
          <p:nvPr/>
        </p:nvSpPr>
        <p:spPr bwMode="auto">
          <a:xfrm>
            <a:off x="8277226" y="2666999"/>
            <a:ext cx="20638"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3" name="Line 90"/>
          <p:cNvSpPr>
            <a:spLocks noChangeShapeType="1"/>
          </p:cNvSpPr>
          <p:nvPr/>
        </p:nvSpPr>
        <p:spPr bwMode="auto">
          <a:xfrm>
            <a:off x="1673226" y="4335462"/>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4" name="Rectangle 91"/>
          <p:cNvSpPr>
            <a:spLocks noChangeArrowheads="1"/>
          </p:cNvSpPr>
          <p:nvPr/>
        </p:nvSpPr>
        <p:spPr bwMode="auto">
          <a:xfrm>
            <a:off x="1673226" y="4335462"/>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5" name="Line 92"/>
          <p:cNvSpPr>
            <a:spLocks noChangeShapeType="1"/>
          </p:cNvSpPr>
          <p:nvPr/>
        </p:nvSpPr>
        <p:spPr bwMode="auto">
          <a:xfrm>
            <a:off x="2500313" y="4335462"/>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6" name="Rectangle 93"/>
          <p:cNvSpPr>
            <a:spLocks noChangeArrowheads="1"/>
          </p:cNvSpPr>
          <p:nvPr/>
        </p:nvSpPr>
        <p:spPr bwMode="auto">
          <a:xfrm>
            <a:off x="2500313" y="4335462"/>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7" name="Line 94"/>
          <p:cNvSpPr>
            <a:spLocks noChangeShapeType="1"/>
          </p:cNvSpPr>
          <p:nvPr/>
        </p:nvSpPr>
        <p:spPr bwMode="auto">
          <a:xfrm>
            <a:off x="5807076" y="4335462"/>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8" name="Rectangle 95"/>
          <p:cNvSpPr>
            <a:spLocks noChangeArrowheads="1"/>
          </p:cNvSpPr>
          <p:nvPr/>
        </p:nvSpPr>
        <p:spPr bwMode="auto">
          <a:xfrm>
            <a:off x="5807076" y="4335462"/>
            <a:ext cx="11113"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9" name="Line 96"/>
          <p:cNvSpPr>
            <a:spLocks noChangeShapeType="1"/>
          </p:cNvSpPr>
          <p:nvPr/>
        </p:nvSpPr>
        <p:spPr bwMode="auto">
          <a:xfrm>
            <a:off x="6634163" y="4335462"/>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0" name="Rectangle 97"/>
          <p:cNvSpPr>
            <a:spLocks noChangeArrowheads="1"/>
          </p:cNvSpPr>
          <p:nvPr/>
        </p:nvSpPr>
        <p:spPr bwMode="auto">
          <a:xfrm>
            <a:off x="6634163" y="4335462"/>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1" name="Line 98"/>
          <p:cNvSpPr>
            <a:spLocks noChangeShapeType="1"/>
          </p:cNvSpPr>
          <p:nvPr/>
        </p:nvSpPr>
        <p:spPr bwMode="auto">
          <a:xfrm>
            <a:off x="7461251" y="4335462"/>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2" name="Rectangle 99"/>
          <p:cNvSpPr>
            <a:spLocks noChangeArrowheads="1"/>
          </p:cNvSpPr>
          <p:nvPr/>
        </p:nvSpPr>
        <p:spPr bwMode="auto">
          <a:xfrm>
            <a:off x="7461251" y="4335462"/>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3" name="Line 100"/>
          <p:cNvSpPr>
            <a:spLocks noChangeShapeType="1"/>
          </p:cNvSpPr>
          <p:nvPr/>
        </p:nvSpPr>
        <p:spPr bwMode="auto">
          <a:xfrm>
            <a:off x="6096000" y="1719263"/>
            <a:ext cx="16637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4" name="Rectangle 101"/>
          <p:cNvSpPr>
            <a:spLocks noChangeArrowheads="1"/>
          </p:cNvSpPr>
          <p:nvPr/>
        </p:nvSpPr>
        <p:spPr bwMode="auto">
          <a:xfrm>
            <a:off x="6096000" y="1719263"/>
            <a:ext cx="16637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5" name="Rectangle 102"/>
          <p:cNvSpPr>
            <a:spLocks noChangeArrowheads="1"/>
          </p:cNvSpPr>
          <p:nvPr/>
        </p:nvSpPr>
        <p:spPr bwMode="auto">
          <a:xfrm>
            <a:off x="855663" y="2646362"/>
            <a:ext cx="74422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6" name="Rectangle 103"/>
          <p:cNvSpPr>
            <a:spLocks noChangeArrowheads="1"/>
          </p:cNvSpPr>
          <p:nvPr/>
        </p:nvSpPr>
        <p:spPr bwMode="auto">
          <a:xfrm>
            <a:off x="855663" y="2894012"/>
            <a:ext cx="74422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7" name="Line 104"/>
          <p:cNvSpPr>
            <a:spLocks noChangeShapeType="1"/>
          </p:cNvSpPr>
          <p:nvPr/>
        </p:nvSpPr>
        <p:spPr bwMode="auto">
          <a:xfrm>
            <a:off x="1673226" y="3316287"/>
            <a:ext cx="5797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8" name="Rectangle 105"/>
          <p:cNvSpPr>
            <a:spLocks noChangeArrowheads="1"/>
          </p:cNvSpPr>
          <p:nvPr/>
        </p:nvSpPr>
        <p:spPr bwMode="auto">
          <a:xfrm>
            <a:off x="1673226" y="3316287"/>
            <a:ext cx="57975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9" name="Rectangle 106"/>
          <p:cNvSpPr>
            <a:spLocks noChangeArrowheads="1"/>
          </p:cNvSpPr>
          <p:nvPr/>
        </p:nvSpPr>
        <p:spPr bwMode="auto">
          <a:xfrm>
            <a:off x="1682751" y="4087812"/>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0" name="Rectangle 107"/>
          <p:cNvSpPr>
            <a:spLocks noChangeArrowheads="1"/>
          </p:cNvSpPr>
          <p:nvPr/>
        </p:nvSpPr>
        <p:spPr bwMode="auto">
          <a:xfrm>
            <a:off x="1682751" y="4314824"/>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1" name="Line 108"/>
          <p:cNvSpPr>
            <a:spLocks noChangeShapeType="1"/>
          </p:cNvSpPr>
          <p:nvPr/>
        </p:nvSpPr>
        <p:spPr bwMode="auto">
          <a:xfrm>
            <a:off x="1682751" y="4530724"/>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2" name="Rectangle 109"/>
          <p:cNvSpPr>
            <a:spLocks noChangeArrowheads="1"/>
          </p:cNvSpPr>
          <p:nvPr/>
        </p:nvSpPr>
        <p:spPr bwMode="auto">
          <a:xfrm>
            <a:off x="1682751" y="4530724"/>
            <a:ext cx="57880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3" name="Line 110"/>
          <p:cNvSpPr>
            <a:spLocks noChangeShapeType="1"/>
          </p:cNvSpPr>
          <p:nvPr/>
        </p:nvSpPr>
        <p:spPr bwMode="auto">
          <a:xfrm>
            <a:off x="1682751" y="4737099"/>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4" name="Rectangle 111"/>
          <p:cNvSpPr>
            <a:spLocks noChangeArrowheads="1"/>
          </p:cNvSpPr>
          <p:nvPr/>
        </p:nvSpPr>
        <p:spPr bwMode="auto">
          <a:xfrm>
            <a:off x="1682751" y="4737099"/>
            <a:ext cx="57880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5" name="Line 112"/>
          <p:cNvSpPr>
            <a:spLocks noChangeShapeType="1"/>
          </p:cNvSpPr>
          <p:nvPr/>
        </p:nvSpPr>
        <p:spPr bwMode="auto">
          <a:xfrm>
            <a:off x="1682751" y="4943474"/>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6" name="Rectangle 113"/>
          <p:cNvSpPr>
            <a:spLocks noChangeArrowheads="1"/>
          </p:cNvSpPr>
          <p:nvPr/>
        </p:nvSpPr>
        <p:spPr bwMode="auto">
          <a:xfrm>
            <a:off x="1682751" y="4943474"/>
            <a:ext cx="57880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7"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3</a:t>
            </a:r>
          </a:p>
        </p:txBody>
      </p:sp>
      <p:sp>
        <p:nvSpPr>
          <p:cNvPr id="85" name="Slide Number Placeholder 84"/>
          <p:cNvSpPr>
            <a:spLocks noGrp="1"/>
          </p:cNvSpPr>
          <p:nvPr>
            <p:ph type="sldNum" sz="quarter" idx="12"/>
          </p:nvPr>
        </p:nvSpPr>
        <p:spPr/>
        <p:txBody>
          <a:bodyPr/>
          <a:lstStyle/>
          <a:p>
            <a:fld id="{A2F34CF3-0044-4E21-BEB6-D1264E26E98D}" type="slidenum">
              <a:rPr lang="en-US" smtClean="0">
                <a:solidFill>
                  <a:prstClr val="black">
                    <a:tint val="75000"/>
                  </a:prstClr>
                </a:solidFill>
              </a:rPr>
              <a:pPr/>
              <a:t>77</a:t>
            </a:fld>
            <a:endParaRPr lang="en-US" dirty="0">
              <a:solidFill>
                <a:prstClr val="black">
                  <a:tint val="75000"/>
                </a:prstClr>
              </a:solidFill>
            </a:endParaRPr>
          </a:p>
        </p:txBody>
      </p:sp>
    </p:spTree>
    <p:extLst>
      <p:ext uri="{BB962C8B-B14F-4D97-AF65-F5344CB8AC3E}">
        <p14:creationId xmlns:p14="http://schemas.microsoft.com/office/powerpoint/2010/main" val="3955687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4"/>
                                        </p:tgtEl>
                                        <p:attrNameLst>
                                          <p:attrName>style.visibility</p:attrName>
                                        </p:attrNameLst>
                                      </p:cBhvr>
                                      <p:to>
                                        <p:strVal val="visible"/>
                                      </p:to>
                                    </p:set>
                                    <p:animEffect transition="in" filter="fade">
                                      <p:cBhvr>
                                        <p:cTn id="7" dur="500"/>
                                        <p:tgtEl>
                                          <p:spTgt spid="40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5"/>
                                        </p:tgtEl>
                                        <p:attrNameLst>
                                          <p:attrName>style.visibility</p:attrName>
                                        </p:attrNameLst>
                                      </p:cBhvr>
                                      <p:to>
                                        <p:strVal val="visible"/>
                                      </p:to>
                                    </p:set>
                                    <p:animEffect transition="in" filter="fade">
                                      <p:cBhvr>
                                        <p:cTn id="10" dur="500"/>
                                        <p:tgtEl>
                                          <p:spTgt spid="40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07"/>
                                        </p:tgtEl>
                                        <p:attrNameLst>
                                          <p:attrName>style.visibility</p:attrName>
                                        </p:attrNameLst>
                                      </p:cBhvr>
                                      <p:to>
                                        <p:strVal val="visible"/>
                                      </p:to>
                                    </p:set>
                                    <p:animEffect transition="in" filter="wipe(left)">
                                      <p:cBhvr>
                                        <p:cTn id="13" dur="500"/>
                                        <p:tgtEl>
                                          <p:spTgt spid="40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08"/>
                                        </p:tgtEl>
                                        <p:attrNameLst>
                                          <p:attrName>style.visibility</p:attrName>
                                        </p:attrNameLst>
                                      </p:cBhvr>
                                      <p:to>
                                        <p:strVal val="visible"/>
                                      </p:to>
                                    </p:set>
                                    <p:animEffect transition="in" filter="wipe(left)">
                                      <p:cBhvr>
                                        <p:cTn id="16" dur="500"/>
                                        <p:tgtEl>
                                          <p:spTgt spid="40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6"/>
                                        </p:tgtEl>
                                        <p:attrNameLst>
                                          <p:attrName>style.visibility</p:attrName>
                                        </p:attrNameLst>
                                      </p:cBhvr>
                                      <p:to>
                                        <p:strVal val="visible"/>
                                      </p:to>
                                    </p:set>
                                    <p:animEffect transition="in" filter="fade">
                                      <p:cBhvr>
                                        <p:cTn id="19" dur="500"/>
                                        <p:tgtEl>
                                          <p:spTgt spid="40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2"/>
                                        </p:tgtEl>
                                        <p:attrNameLst>
                                          <p:attrName>style.visibility</p:attrName>
                                        </p:attrNameLst>
                                      </p:cBhvr>
                                      <p:to>
                                        <p:strVal val="visible"/>
                                      </p:to>
                                    </p:set>
                                    <p:animEffect transition="in" filter="fade">
                                      <p:cBhvr>
                                        <p:cTn id="22" dur="500"/>
                                        <p:tgtEl>
                                          <p:spTgt spid="40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93"/>
                                        </p:tgtEl>
                                        <p:attrNameLst>
                                          <p:attrName>style.visibility</p:attrName>
                                        </p:attrNameLst>
                                      </p:cBhvr>
                                      <p:to>
                                        <p:strVal val="visible"/>
                                      </p:to>
                                    </p:set>
                                    <p:animEffect transition="in" filter="wipe(left)">
                                      <p:cBhvr>
                                        <p:cTn id="25" dur="500"/>
                                        <p:tgtEl>
                                          <p:spTgt spid="49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94"/>
                                        </p:tgtEl>
                                        <p:attrNameLst>
                                          <p:attrName>style.visibility</p:attrName>
                                        </p:attrNameLst>
                                      </p:cBhvr>
                                      <p:to>
                                        <p:strVal val="visible"/>
                                      </p:to>
                                    </p:set>
                                    <p:animEffect transition="in" filter="wipe(left)">
                                      <p:cBhvr>
                                        <p:cTn id="28" dur="500"/>
                                        <p:tgtEl>
                                          <p:spTgt spid="49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3"/>
                                        </p:tgtEl>
                                        <p:attrNameLst>
                                          <p:attrName>style.visibility</p:attrName>
                                        </p:attrNameLst>
                                      </p:cBhvr>
                                      <p:to>
                                        <p:strVal val="visible"/>
                                      </p:to>
                                    </p:set>
                                    <p:animEffect transition="in" filter="fade">
                                      <p:cBhvr>
                                        <p:cTn id="31" dur="500"/>
                                        <p:tgtEl>
                                          <p:spTgt spid="40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fade">
                                      <p:cBhvr>
                                        <p:cTn id="34" dur="500"/>
                                        <p:tgtEl>
                                          <p:spTgt spid="8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fade">
                                      <p:cBhvr>
                                        <p:cTn id="37" dur="500"/>
                                        <p:tgtEl>
                                          <p:spTgt spid="8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500"/>
                                        <p:tgtEl>
                                          <p:spTgt spid="7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fade">
                                      <p:cBhvr>
                                        <p:cTn id="45" dur="500"/>
                                        <p:tgtEl>
                                          <p:spTgt spid="8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fade">
                                      <p:cBhvr>
                                        <p:cTn id="48" dur="500"/>
                                        <p:tgtEl>
                                          <p:spTgt spid="8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81"/>
                                        </p:tgtEl>
                                        <p:attrNameLst>
                                          <p:attrName>style.visibility</p:attrName>
                                        </p:attrNameLst>
                                      </p:cBhvr>
                                      <p:to>
                                        <p:strVal val="visible"/>
                                      </p:to>
                                    </p:set>
                                    <p:animEffect transition="in" filter="fade">
                                      <p:cBhvr>
                                        <p:cTn id="51" dur="500"/>
                                        <p:tgtEl>
                                          <p:spTgt spid="48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82"/>
                                        </p:tgtEl>
                                        <p:attrNameLst>
                                          <p:attrName>style.visibility</p:attrName>
                                        </p:attrNameLst>
                                      </p:cBhvr>
                                      <p:to>
                                        <p:strVal val="visible"/>
                                      </p:to>
                                    </p:set>
                                    <p:animEffect transition="in" filter="fade">
                                      <p:cBhvr>
                                        <p:cTn id="54" dur="500"/>
                                        <p:tgtEl>
                                          <p:spTgt spid="48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95"/>
                                        </p:tgtEl>
                                        <p:attrNameLst>
                                          <p:attrName>style.visibility</p:attrName>
                                        </p:attrNameLst>
                                      </p:cBhvr>
                                      <p:to>
                                        <p:strVal val="visible"/>
                                      </p:to>
                                    </p:set>
                                    <p:animEffect transition="in" filter="fade">
                                      <p:cBhvr>
                                        <p:cTn id="57" dur="500"/>
                                        <p:tgtEl>
                                          <p:spTgt spid="49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96"/>
                                        </p:tgtEl>
                                        <p:attrNameLst>
                                          <p:attrName>style.visibility</p:attrName>
                                        </p:attrNameLst>
                                      </p:cBhvr>
                                      <p:to>
                                        <p:strVal val="visible"/>
                                      </p:to>
                                    </p:set>
                                    <p:animEffect transition="in" filter="fade">
                                      <p:cBhvr>
                                        <p:cTn id="60" dur="500"/>
                                        <p:tgtEl>
                                          <p:spTgt spid="49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fade">
                                      <p:cBhvr>
                                        <p:cTn id="63" dur="500"/>
                                        <p:tgtEl>
                                          <p:spTgt spid="8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95"/>
                                        </p:tgtEl>
                                        <p:attrNameLst>
                                          <p:attrName>style.visibility</p:attrName>
                                        </p:attrNameLst>
                                      </p:cBhvr>
                                      <p:to>
                                        <p:strVal val="visible"/>
                                      </p:to>
                                    </p:set>
                                    <p:animEffect transition="in" filter="fade">
                                      <p:cBhvr>
                                        <p:cTn id="66" dur="500"/>
                                        <p:tgtEl>
                                          <p:spTgt spid="39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93"/>
                                        </p:tgtEl>
                                        <p:attrNameLst>
                                          <p:attrName>style.visibility</p:attrName>
                                        </p:attrNameLst>
                                      </p:cBhvr>
                                      <p:to>
                                        <p:strVal val="visible"/>
                                      </p:to>
                                    </p:set>
                                    <p:animEffect transition="in" filter="fade">
                                      <p:cBhvr>
                                        <p:cTn id="69" dur="500"/>
                                        <p:tgtEl>
                                          <p:spTgt spid="39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97"/>
                                        </p:tgtEl>
                                        <p:attrNameLst>
                                          <p:attrName>style.visibility</p:attrName>
                                        </p:attrNameLst>
                                      </p:cBhvr>
                                      <p:to>
                                        <p:strVal val="visible"/>
                                      </p:to>
                                    </p:set>
                                    <p:animEffect transition="in" filter="fade">
                                      <p:cBhvr>
                                        <p:cTn id="72" dur="500"/>
                                        <p:tgtEl>
                                          <p:spTgt spid="39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4"/>
                                        </p:tgtEl>
                                        <p:attrNameLst>
                                          <p:attrName>style.visibility</p:attrName>
                                        </p:attrNameLst>
                                      </p:cBhvr>
                                      <p:to>
                                        <p:strVal val="visible"/>
                                      </p:to>
                                    </p:set>
                                    <p:animEffect transition="in" filter="fade">
                                      <p:cBhvr>
                                        <p:cTn id="75" dur="500"/>
                                        <p:tgtEl>
                                          <p:spTgt spid="39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99"/>
                                        </p:tgtEl>
                                        <p:attrNameLst>
                                          <p:attrName>style.visibility</p:attrName>
                                        </p:attrNameLst>
                                      </p:cBhvr>
                                      <p:to>
                                        <p:strVal val="visible"/>
                                      </p:to>
                                    </p:set>
                                    <p:animEffect transition="in" filter="fade">
                                      <p:cBhvr>
                                        <p:cTn id="78" dur="500"/>
                                        <p:tgtEl>
                                          <p:spTgt spid="39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96"/>
                                        </p:tgtEl>
                                        <p:attrNameLst>
                                          <p:attrName>style.visibility</p:attrName>
                                        </p:attrNameLst>
                                      </p:cBhvr>
                                      <p:to>
                                        <p:strVal val="visible"/>
                                      </p:to>
                                    </p:set>
                                    <p:animEffect transition="in" filter="fade">
                                      <p:cBhvr>
                                        <p:cTn id="81" dur="500"/>
                                        <p:tgtEl>
                                          <p:spTgt spid="39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98"/>
                                        </p:tgtEl>
                                        <p:attrNameLst>
                                          <p:attrName>style.visibility</p:attrName>
                                        </p:attrNameLst>
                                      </p:cBhvr>
                                      <p:to>
                                        <p:strVal val="visible"/>
                                      </p:to>
                                    </p:set>
                                    <p:animEffect transition="in" filter="fade">
                                      <p:cBhvr>
                                        <p:cTn id="84" dur="500"/>
                                        <p:tgtEl>
                                          <p:spTgt spid="39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00"/>
                                        </p:tgtEl>
                                        <p:attrNameLst>
                                          <p:attrName>style.visibility</p:attrName>
                                        </p:attrNameLst>
                                      </p:cBhvr>
                                      <p:to>
                                        <p:strVal val="visible"/>
                                      </p:to>
                                    </p:set>
                                    <p:animEffect transition="in" filter="fade">
                                      <p:cBhvr>
                                        <p:cTn id="87" dur="500"/>
                                        <p:tgtEl>
                                          <p:spTgt spid="40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89"/>
                                        </p:tgtEl>
                                        <p:attrNameLst>
                                          <p:attrName>style.visibility</p:attrName>
                                        </p:attrNameLst>
                                      </p:cBhvr>
                                      <p:to>
                                        <p:strVal val="visible"/>
                                      </p:to>
                                    </p:set>
                                    <p:animEffect transition="in" filter="fade">
                                      <p:cBhvr>
                                        <p:cTn id="90" dur="500"/>
                                        <p:tgtEl>
                                          <p:spTgt spid="8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90"/>
                                        </p:tgtEl>
                                        <p:attrNameLst>
                                          <p:attrName>style.visibility</p:attrName>
                                        </p:attrNameLst>
                                      </p:cBhvr>
                                      <p:to>
                                        <p:strVal val="visible"/>
                                      </p:to>
                                    </p:set>
                                    <p:animEffect transition="in" filter="fade">
                                      <p:cBhvr>
                                        <p:cTn id="93" dur="500"/>
                                        <p:tgtEl>
                                          <p:spTgt spid="39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97"/>
                                        </p:tgtEl>
                                        <p:attrNameLst>
                                          <p:attrName>style.visibility</p:attrName>
                                        </p:attrNameLst>
                                      </p:cBhvr>
                                      <p:to>
                                        <p:strVal val="visible"/>
                                      </p:to>
                                    </p:set>
                                    <p:animEffect transition="in" filter="fade">
                                      <p:cBhvr>
                                        <p:cTn id="96" dur="500"/>
                                        <p:tgtEl>
                                          <p:spTgt spid="49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98"/>
                                        </p:tgtEl>
                                        <p:attrNameLst>
                                          <p:attrName>style.visibility</p:attrName>
                                        </p:attrNameLst>
                                      </p:cBhvr>
                                      <p:to>
                                        <p:strVal val="visible"/>
                                      </p:to>
                                    </p:set>
                                    <p:animEffect transition="in" filter="fade">
                                      <p:cBhvr>
                                        <p:cTn id="99" dur="500"/>
                                        <p:tgtEl>
                                          <p:spTgt spid="49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91"/>
                                        </p:tgtEl>
                                        <p:attrNameLst>
                                          <p:attrName>style.visibility</p:attrName>
                                        </p:attrNameLst>
                                      </p:cBhvr>
                                      <p:to>
                                        <p:strVal val="visible"/>
                                      </p:to>
                                    </p:set>
                                    <p:animEffect transition="in" filter="fade">
                                      <p:cBhvr>
                                        <p:cTn id="102" dur="500"/>
                                        <p:tgtEl>
                                          <p:spTgt spid="39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01"/>
                                        </p:tgtEl>
                                        <p:attrNameLst>
                                          <p:attrName>style.visibility</p:attrName>
                                        </p:attrNameLst>
                                      </p:cBhvr>
                                      <p:to>
                                        <p:strVal val="visible"/>
                                      </p:to>
                                    </p:set>
                                    <p:animEffect transition="in" filter="fade">
                                      <p:cBhvr>
                                        <p:cTn id="105" dur="500"/>
                                        <p:tgtEl>
                                          <p:spTgt spid="401"/>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500"/>
                                        <p:tgtEl>
                                          <p:spTgt spid="7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90"/>
                                        </p:tgtEl>
                                        <p:attrNameLst>
                                          <p:attrName>style.visibility</p:attrName>
                                        </p:attrNameLst>
                                      </p:cBhvr>
                                      <p:to>
                                        <p:strVal val="visible"/>
                                      </p:to>
                                    </p:set>
                                    <p:animEffect transition="in" filter="fade">
                                      <p:cBhvr>
                                        <p:cTn id="113" dur="500"/>
                                        <p:tgtEl>
                                          <p:spTgt spid="90"/>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91"/>
                                        </p:tgtEl>
                                        <p:attrNameLst>
                                          <p:attrName>style.visibility</p:attrName>
                                        </p:attrNameLst>
                                      </p:cBhvr>
                                      <p:to>
                                        <p:strVal val="visible"/>
                                      </p:to>
                                    </p:set>
                                    <p:animEffect transition="in" filter="fade">
                                      <p:cBhvr>
                                        <p:cTn id="116" dur="500"/>
                                        <p:tgtEl>
                                          <p:spTgt spid="91"/>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92"/>
                                        </p:tgtEl>
                                        <p:attrNameLst>
                                          <p:attrName>style.visibility</p:attrName>
                                        </p:attrNameLst>
                                      </p:cBhvr>
                                      <p:to>
                                        <p:strVal val="visible"/>
                                      </p:to>
                                    </p:set>
                                    <p:animEffect transition="in" filter="fade">
                                      <p:cBhvr>
                                        <p:cTn id="119" dur="500"/>
                                        <p:tgtEl>
                                          <p:spTgt spid="392"/>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409"/>
                                        </p:tgtEl>
                                        <p:attrNameLst>
                                          <p:attrName>style.visibility</p:attrName>
                                        </p:attrNameLst>
                                      </p:cBhvr>
                                      <p:to>
                                        <p:strVal val="visible"/>
                                      </p:to>
                                    </p:set>
                                    <p:animEffect transition="in" filter="fade">
                                      <p:cBhvr>
                                        <p:cTn id="122" dur="500"/>
                                        <p:tgtEl>
                                          <p:spTgt spid="409"/>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410"/>
                                        </p:tgtEl>
                                        <p:attrNameLst>
                                          <p:attrName>style.visibility</p:attrName>
                                        </p:attrNameLst>
                                      </p:cBhvr>
                                      <p:to>
                                        <p:strVal val="visible"/>
                                      </p:to>
                                    </p:set>
                                    <p:animEffect transition="in" filter="fade">
                                      <p:cBhvr>
                                        <p:cTn id="125" dur="500"/>
                                        <p:tgtEl>
                                          <p:spTgt spid="410"/>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411"/>
                                        </p:tgtEl>
                                        <p:attrNameLst>
                                          <p:attrName>style.visibility</p:attrName>
                                        </p:attrNameLst>
                                      </p:cBhvr>
                                      <p:to>
                                        <p:strVal val="visible"/>
                                      </p:to>
                                    </p:set>
                                    <p:animEffect transition="in" filter="fade">
                                      <p:cBhvr>
                                        <p:cTn id="128" dur="500"/>
                                        <p:tgtEl>
                                          <p:spTgt spid="41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412"/>
                                        </p:tgtEl>
                                        <p:attrNameLst>
                                          <p:attrName>style.visibility</p:attrName>
                                        </p:attrNameLst>
                                      </p:cBhvr>
                                      <p:to>
                                        <p:strVal val="visible"/>
                                      </p:to>
                                    </p:set>
                                    <p:animEffect transition="in" filter="fade">
                                      <p:cBhvr>
                                        <p:cTn id="131" dur="500"/>
                                        <p:tgtEl>
                                          <p:spTgt spid="412"/>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413"/>
                                        </p:tgtEl>
                                        <p:attrNameLst>
                                          <p:attrName>style.visibility</p:attrName>
                                        </p:attrNameLst>
                                      </p:cBhvr>
                                      <p:to>
                                        <p:strVal val="visible"/>
                                      </p:to>
                                    </p:set>
                                    <p:animEffect transition="in" filter="fade">
                                      <p:cBhvr>
                                        <p:cTn id="134" dur="500"/>
                                        <p:tgtEl>
                                          <p:spTgt spid="413"/>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414"/>
                                        </p:tgtEl>
                                        <p:attrNameLst>
                                          <p:attrName>style.visibility</p:attrName>
                                        </p:attrNameLst>
                                      </p:cBhvr>
                                      <p:to>
                                        <p:strVal val="visible"/>
                                      </p:to>
                                    </p:set>
                                    <p:animEffect transition="in" filter="fade">
                                      <p:cBhvr>
                                        <p:cTn id="137" dur="500"/>
                                        <p:tgtEl>
                                          <p:spTgt spid="414"/>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415"/>
                                        </p:tgtEl>
                                        <p:attrNameLst>
                                          <p:attrName>style.visibility</p:attrName>
                                        </p:attrNameLst>
                                      </p:cBhvr>
                                      <p:to>
                                        <p:strVal val="visible"/>
                                      </p:to>
                                    </p:set>
                                    <p:animEffect transition="in" filter="fade">
                                      <p:cBhvr>
                                        <p:cTn id="140" dur="500"/>
                                        <p:tgtEl>
                                          <p:spTgt spid="415"/>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480"/>
                                        </p:tgtEl>
                                        <p:attrNameLst>
                                          <p:attrName>style.visibility</p:attrName>
                                        </p:attrNameLst>
                                      </p:cBhvr>
                                      <p:to>
                                        <p:strVal val="visible"/>
                                      </p:to>
                                    </p:set>
                                    <p:animEffect transition="in" filter="fade">
                                      <p:cBhvr>
                                        <p:cTn id="143" dur="500"/>
                                        <p:tgtEl>
                                          <p:spTgt spid="480"/>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483"/>
                                        </p:tgtEl>
                                        <p:attrNameLst>
                                          <p:attrName>style.visibility</p:attrName>
                                        </p:attrNameLst>
                                      </p:cBhvr>
                                      <p:to>
                                        <p:strVal val="visible"/>
                                      </p:to>
                                    </p:set>
                                    <p:animEffect transition="in" filter="fade">
                                      <p:cBhvr>
                                        <p:cTn id="146" dur="500"/>
                                        <p:tgtEl>
                                          <p:spTgt spid="483"/>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484"/>
                                        </p:tgtEl>
                                        <p:attrNameLst>
                                          <p:attrName>style.visibility</p:attrName>
                                        </p:attrNameLst>
                                      </p:cBhvr>
                                      <p:to>
                                        <p:strVal val="visible"/>
                                      </p:to>
                                    </p:set>
                                    <p:animEffect transition="in" filter="fade">
                                      <p:cBhvr>
                                        <p:cTn id="149" dur="500"/>
                                        <p:tgtEl>
                                          <p:spTgt spid="484"/>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485"/>
                                        </p:tgtEl>
                                        <p:attrNameLst>
                                          <p:attrName>style.visibility</p:attrName>
                                        </p:attrNameLst>
                                      </p:cBhvr>
                                      <p:to>
                                        <p:strVal val="visible"/>
                                      </p:to>
                                    </p:set>
                                    <p:animEffect transition="in" filter="fade">
                                      <p:cBhvr>
                                        <p:cTn id="152" dur="500"/>
                                        <p:tgtEl>
                                          <p:spTgt spid="485"/>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486"/>
                                        </p:tgtEl>
                                        <p:attrNameLst>
                                          <p:attrName>style.visibility</p:attrName>
                                        </p:attrNameLst>
                                      </p:cBhvr>
                                      <p:to>
                                        <p:strVal val="visible"/>
                                      </p:to>
                                    </p:set>
                                    <p:animEffect transition="in" filter="fade">
                                      <p:cBhvr>
                                        <p:cTn id="155" dur="500"/>
                                        <p:tgtEl>
                                          <p:spTgt spid="486"/>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487"/>
                                        </p:tgtEl>
                                        <p:attrNameLst>
                                          <p:attrName>style.visibility</p:attrName>
                                        </p:attrNameLst>
                                      </p:cBhvr>
                                      <p:to>
                                        <p:strVal val="visible"/>
                                      </p:to>
                                    </p:set>
                                    <p:animEffect transition="in" filter="fade">
                                      <p:cBhvr>
                                        <p:cTn id="158" dur="500"/>
                                        <p:tgtEl>
                                          <p:spTgt spid="487"/>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488"/>
                                        </p:tgtEl>
                                        <p:attrNameLst>
                                          <p:attrName>style.visibility</p:attrName>
                                        </p:attrNameLst>
                                      </p:cBhvr>
                                      <p:to>
                                        <p:strVal val="visible"/>
                                      </p:to>
                                    </p:set>
                                    <p:animEffect transition="in" filter="fade">
                                      <p:cBhvr>
                                        <p:cTn id="161" dur="500"/>
                                        <p:tgtEl>
                                          <p:spTgt spid="488"/>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489"/>
                                        </p:tgtEl>
                                        <p:attrNameLst>
                                          <p:attrName>style.visibility</p:attrName>
                                        </p:attrNameLst>
                                      </p:cBhvr>
                                      <p:to>
                                        <p:strVal val="visible"/>
                                      </p:to>
                                    </p:set>
                                    <p:animEffect transition="in" filter="fade">
                                      <p:cBhvr>
                                        <p:cTn id="164" dur="500"/>
                                        <p:tgtEl>
                                          <p:spTgt spid="489"/>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490"/>
                                        </p:tgtEl>
                                        <p:attrNameLst>
                                          <p:attrName>style.visibility</p:attrName>
                                        </p:attrNameLst>
                                      </p:cBhvr>
                                      <p:to>
                                        <p:strVal val="visible"/>
                                      </p:to>
                                    </p:set>
                                    <p:animEffect transition="in" filter="fade">
                                      <p:cBhvr>
                                        <p:cTn id="167" dur="500"/>
                                        <p:tgtEl>
                                          <p:spTgt spid="490"/>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491"/>
                                        </p:tgtEl>
                                        <p:attrNameLst>
                                          <p:attrName>style.visibility</p:attrName>
                                        </p:attrNameLst>
                                      </p:cBhvr>
                                      <p:to>
                                        <p:strVal val="visible"/>
                                      </p:to>
                                    </p:set>
                                    <p:animEffect transition="in" filter="fade">
                                      <p:cBhvr>
                                        <p:cTn id="170" dur="500"/>
                                        <p:tgtEl>
                                          <p:spTgt spid="491"/>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492"/>
                                        </p:tgtEl>
                                        <p:attrNameLst>
                                          <p:attrName>style.visibility</p:attrName>
                                        </p:attrNameLst>
                                      </p:cBhvr>
                                      <p:to>
                                        <p:strVal val="visible"/>
                                      </p:to>
                                    </p:set>
                                    <p:animEffect transition="in" filter="fade">
                                      <p:cBhvr>
                                        <p:cTn id="173" dur="500"/>
                                        <p:tgtEl>
                                          <p:spTgt spid="492"/>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499"/>
                                        </p:tgtEl>
                                        <p:attrNameLst>
                                          <p:attrName>style.visibility</p:attrName>
                                        </p:attrNameLst>
                                      </p:cBhvr>
                                      <p:to>
                                        <p:strVal val="visible"/>
                                      </p:to>
                                    </p:set>
                                    <p:animEffect transition="in" filter="fade">
                                      <p:cBhvr>
                                        <p:cTn id="176" dur="500"/>
                                        <p:tgtEl>
                                          <p:spTgt spid="499"/>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500"/>
                                        </p:tgtEl>
                                        <p:attrNameLst>
                                          <p:attrName>style.visibility</p:attrName>
                                        </p:attrNameLst>
                                      </p:cBhvr>
                                      <p:to>
                                        <p:strVal val="visible"/>
                                      </p:to>
                                    </p:set>
                                    <p:animEffect transition="in" filter="fade">
                                      <p:cBhvr>
                                        <p:cTn id="179" dur="500"/>
                                        <p:tgtEl>
                                          <p:spTgt spid="500"/>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501"/>
                                        </p:tgtEl>
                                        <p:attrNameLst>
                                          <p:attrName>style.visibility</p:attrName>
                                        </p:attrNameLst>
                                      </p:cBhvr>
                                      <p:to>
                                        <p:strVal val="visible"/>
                                      </p:to>
                                    </p:set>
                                    <p:animEffect transition="in" filter="fade">
                                      <p:cBhvr>
                                        <p:cTn id="182" dur="500"/>
                                        <p:tgtEl>
                                          <p:spTgt spid="501"/>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502"/>
                                        </p:tgtEl>
                                        <p:attrNameLst>
                                          <p:attrName>style.visibility</p:attrName>
                                        </p:attrNameLst>
                                      </p:cBhvr>
                                      <p:to>
                                        <p:strVal val="visible"/>
                                      </p:to>
                                    </p:set>
                                    <p:animEffect transition="in" filter="fade">
                                      <p:cBhvr>
                                        <p:cTn id="185" dur="500"/>
                                        <p:tgtEl>
                                          <p:spTgt spid="502"/>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503"/>
                                        </p:tgtEl>
                                        <p:attrNameLst>
                                          <p:attrName>style.visibility</p:attrName>
                                        </p:attrNameLst>
                                      </p:cBhvr>
                                      <p:to>
                                        <p:strVal val="visible"/>
                                      </p:to>
                                    </p:set>
                                    <p:animEffect transition="in" filter="fade">
                                      <p:cBhvr>
                                        <p:cTn id="188" dur="500"/>
                                        <p:tgtEl>
                                          <p:spTgt spid="503"/>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504"/>
                                        </p:tgtEl>
                                        <p:attrNameLst>
                                          <p:attrName>style.visibility</p:attrName>
                                        </p:attrNameLst>
                                      </p:cBhvr>
                                      <p:to>
                                        <p:strVal val="visible"/>
                                      </p:to>
                                    </p:set>
                                    <p:animEffect transition="in" filter="fade">
                                      <p:cBhvr>
                                        <p:cTn id="191" dur="500"/>
                                        <p:tgtEl>
                                          <p:spTgt spid="504"/>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505"/>
                                        </p:tgtEl>
                                        <p:attrNameLst>
                                          <p:attrName>style.visibility</p:attrName>
                                        </p:attrNameLst>
                                      </p:cBhvr>
                                      <p:to>
                                        <p:strVal val="visible"/>
                                      </p:to>
                                    </p:set>
                                    <p:animEffect transition="in" filter="fade">
                                      <p:cBhvr>
                                        <p:cTn id="194" dur="500"/>
                                        <p:tgtEl>
                                          <p:spTgt spid="505"/>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506"/>
                                        </p:tgtEl>
                                        <p:attrNameLst>
                                          <p:attrName>style.visibility</p:attrName>
                                        </p:attrNameLst>
                                      </p:cBhvr>
                                      <p:to>
                                        <p:strVal val="visible"/>
                                      </p:to>
                                    </p:set>
                                    <p:animEffect transition="in" filter="fade">
                                      <p:cBhvr>
                                        <p:cTn id="197" dur="500"/>
                                        <p:tgtEl>
                                          <p:spTgt spid="506"/>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92"/>
                                        </p:tgtEl>
                                        <p:attrNameLst>
                                          <p:attrName>style.visibility</p:attrName>
                                        </p:attrNameLst>
                                      </p:cBhvr>
                                      <p:to>
                                        <p:strVal val="visible"/>
                                      </p:to>
                                    </p:set>
                                    <p:animEffect transition="in" filter="fade">
                                      <p:cBhvr>
                                        <p:cTn id="200" dur="500"/>
                                        <p:tgtEl>
                                          <p:spTgt spid="92"/>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94"/>
                                        </p:tgtEl>
                                        <p:attrNameLst>
                                          <p:attrName>style.visibility</p:attrName>
                                        </p:attrNameLst>
                                      </p:cBhvr>
                                      <p:to>
                                        <p:strVal val="visible"/>
                                      </p:to>
                                    </p:set>
                                    <p:animEffect transition="in" filter="fade">
                                      <p:cBhvr>
                                        <p:cTn id="203" dur="500"/>
                                        <p:tgtEl>
                                          <p:spTgt spid="94"/>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352"/>
                                        </p:tgtEl>
                                        <p:attrNameLst>
                                          <p:attrName>style.visibility</p:attrName>
                                        </p:attrNameLst>
                                      </p:cBhvr>
                                      <p:to>
                                        <p:strVal val="visible"/>
                                      </p:to>
                                    </p:set>
                                    <p:animEffect transition="in" filter="fade">
                                      <p:cBhvr>
                                        <p:cTn id="206" dur="500"/>
                                        <p:tgtEl>
                                          <p:spTgt spid="352"/>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354"/>
                                        </p:tgtEl>
                                        <p:attrNameLst>
                                          <p:attrName>style.visibility</p:attrName>
                                        </p:attrNameLst>
                                      </p:cBhvr>
                                      <p:to>
                                        <p:strVal val="visible"/>
                                      </p:to>
                                    </p:set>
                                    <p:animEffect transition="in" filter="fade">
                                      <p:cBhvr>
                                        <p:cTn id="209" dur="500"/>
                                        <p:tgtEl>
                                          <p:spTgt spid="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4" grpId="0" animBg="1"/>
      <p:bldP spid="82" grpId="0"/>
      <p:bldP spid="83" grpId="0"/>
      <p:bldP spid="84" grpId="0"/>
      <p:bldP spid="86" grpId="0"/>
      <p:bldP spid="88" grpId="0"/>
      <p:bldP spid="89" grpId="0"/>
      <p:bldP spid="90" grpId="0"/>
      <p:bldP spid="91" grpId="0"/>
      <p:bldP spid="92" grpId="0"/>
      <p:bldP spid="94" grpId="0"/>
      <p:bldP spid="352" grpId="0"/>
      <p:bldP spid="354" grpId="0"/>
      <p:bldP spid="390" grpId="0"/>
      <p:bldP spid="391" grpId="0"/>
      <p:bldP spid="392" grpId="0"/>
      <p:bldP spid="393" grpId="0"/>
      <p:bldP spid="394" grpId="0"/>
      <p:bldP spid="395" grpId="0"/>
      <p:bldP spid="396" grpId="0"/>
      <p:bldP spid="397" grpId="0"/>
      <p:bldP spid="398" grpId="0"/>
      <p:bldP spid="399" grpId="0"/>
      <p:bldP spid="400" grpId="0"/>
      <p:bldP spid="401" grpId="0"/>
      <p:bldP spid="402" grpId="0"/>
      <p:bldP spid="403" grpId="0"/>
      <p:bldP spid="404" grpId="0"/>
      <p:bldP spid="405" grpId="0"/>
      <p:bldP spid="406" grpId="0"/>
      <p:bldP spid="407" grpId="0" animBg="1"/>
      <p:bldP spid="408" grpId="0" animBg="1"/>
      <p:bldP spid="409" grpId="0" animBg="1"/>
      <p:bldP spid="410" grpId="0" animBg="1"/>
      <p:bldP spid="411" grpId="0" animBg="1"/>
      <p:bldP spid="412" grpId="0" animBg="1"/>
      <p:bldP spid="413" grpId="0" animBg="1"/>
      <p:bldP spid="414" grpId="0" animBg="1"/>
      <p:bldP spid="415"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304800" y="685800"/>
            <a:ext cx="8534400" cy="304800"/>
          </a:xfrm>
          <a:prstGeom prst="rect">
            <a:avLst/>
          </a:prstGeom>
        </p:spPr>
        <p:txBody>
          <a:bodyPr anchor="ctr"/>
          <a:lstStyle/>
          <a:p>
            <a:pPr algn="ctr" eaLnBrk="0" hangingPunct="0">
              <a:defRPr/>
            </a:pPr>
            <a:r>
              <a:rPr lang="en-US" sz="4400" b="1" cap="small" dirty="0" smtClean="0">
                <a:latin typeface="Arial" pitchFamily="34" charset="0"/>
                <a:ea typeface="+mj-ea"/>
                <a:cs typeface="Arial" pitchFamily="34" charset="0"/>
              </a:rPr>
              <a:t>Recording Actual Overhead</a:t>
            </a:r>
            <a:endParaRPr lang="en-US" sz="4400" b="1" cap="small" dirty="0">
              <a:latin typeface="Arial" pitchFamily="34" charset="0"/>
              <a:ea typeface="+mj-ea"/>
              <a:cs typeface="Arial" pitchFamily="34" charset="0"/>
            </a:endParaRPr>
          </a:p>
        </p:txBody>
      </p:sp>
      <p:pic>
        <p:nvPicPr>
          <p:cNvPr id="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536700"/>
            <a:ext cx="6238875"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667000" y="2743200"/>
            <a:ext cx="3962400" cy="1754326"/>
          </a:xfrm>
          <a:prstGeom prst="rect">
            <a:avLst/>
          </a:prstGeom>
          <a:noFill/>
        </p:spPr>
        <p:txBody>
          <a:bodyPr wrap="square" rtlCol="0">
            <a:spAutoFit/>
          </a:bodyPr>
          <a:lstStyle/>
          <a:p>
            <a:r>
              <a:rPr lang="en-US" sz="3600" b="1" dirty="0" smtClean="0"/>
              <a:t>Indirect Material</a:t>
            </a:r>
          </a:p>
          <a:p>
            <a:r>
              <a:rPr lang="en-US" sz="3600" b="1" dirty="0" smtClean="0"/>
              <a:t>Indirect Labor</a:t>
            </a:r>
          </a:p>
          <a:p>
            <a:r>
              <a:rPr lang="en-US" sz="3600" b="1" dirty="0" smtClean="0"/>
              <a:t>Other</a:t>
            </a:r>
            <a:endParaRPr lang="en-US" sz="3600" b="1" dirty="0"/>
          </a:p>
        </p:txBody>
      </p:sp>
      <p:sp>
        <p:nvSpPr>
          <p:cNvPr id="8"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3</a:t>
            </a:r>
          </a:p>
        </p:txBody>
      </p:sp>
      <p:sp>
        <p:nvSpPr>
          <p:cNvPr id="9" name="Slide Number Placeholder 8"/>
          <p:cNvSpPr>
            <a:spLocks noGrp="1"/>
          </p:cNvSpPr>
          <p:nvPr>
            <p:ph type="sldNum" sz="quarter" idx="12"/>
          </p:nvPr>
        </p:nvSpPr>
        <p:spPr/>
        <p:txBody>
          <a:bodyPr/>
          <a:lstStyle/>
          <a:p>
            <a:pPr>
              <a:defRPr/>
            </a:pPr>
            <a:fld id="{9456D29B-E423-4250-B2DC-38C30AE2A0FC}" type="slidenum">
              <a:rPr lang="en-US" smtClean="0"/>
              <a:pPr>
                <a:defRPr/>
              </a:pPr>
              <a:t>78</a:t>
            </a:fld>
            <a:endParaRPr lang="en-US" dirty="0"/>
          </a:p>
        </p:txBody>
      </p:sp>
    </p:spTree>
  </p:cSld>
  <p:clrMapOvr>
    <a:masterClrMapping/>
  </p:clrMapOvr>
  <p:transition spd="med">
    <p:zo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0" y="533400"/>
            <a:ext cx="9144000" cy="533400"/>
          </a:xfrm>
          <a:prstGeom prst="rect">
            <a:avLst/>
          </a:prstGeom>
        </p:spPr>
        <p:txBody>
          <a:bodyPr anchor="ctr"/>
          <a:lstStyle/>
          <a:p>
            <a:pPr algn="ctr" eaLnBrk="0" hangingPunct="0">
              <a:defRPr/>
            </a:pPr>
            <a:r>
              <a:rPr lang="en-US" sz="4400" b="1" cap="small" dirty="0" smtClean="0">
                <a:latin typeface="Arial" pitchFamily="34" charset="0"/>
                <a:ea typeface="+mj-ea"/>
                <a:cs typeface="Arial" pitchFamily="34" charset="0"/>
              </a:rPr>
              <a:t>Recording Indirect Materials Used</a:t>
            </a:r>
            <a:endParaRPr lang="en-US" sz="4400" b="1" cap="small" dirty="0">
              <a:latin typeface="Arial" pitchFamily="34" charset="0"/>
              <a:ea typeface="+mj-ea"/>
              <a:cs typeface="Arial" pitchFamily="34" charset="0"/>
            </a:endParaRPr>
          </a:p>
        </p:txBody>
      </p:sp>
      <p:pic>
        <p:nvPicPr>
          <p:cNvPr id="44034" name="Picture 2" descr="C:\Users\Beth\Documents\MH\wiL62279_untb19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209800"/>
            <a:ext cx="7076676"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3</a:t>
            </a:r>
          </a:p>
        </p:txBody>
      </p:sp>
      <p:sp>
        <p:nvSpPr>
          <p:cNvPr id="7" name="Slide Number Placeholder 6"/>
          <p:cNvSpPr>
            <a:spLocks noGrp="1"/>
          </p:cNvSpPr>
          <p:nvPr>
            <p:ph type="sldNum" sz="quarter" idx="12"/>
          </p:nvPr>
        </p:nvSpPr>
        <p:spPr/>
        <p:txBody>
          <a:bodyPr/>
          <a:lstStyle/>
          <a:p>
            <a:pPr>
              <a:defRPr/>
            </a:pPr>
            <a:fld id="{9456D29B-E423-4250-B2DC-38C30AE2A0FC}" type="slidenum">
              <a:rPr lang="en-US" smtClean="0"/>
              <a:pPr>
                <a:defRPr/>
              </a:pPr>
              <a:t>79</a:t>
            </a:fld>
            <a:endParaRPr lang="en-US" dirty="0"/>
          </a:p>
        </p:txBody>
      </p:sp>
    </p:spTree>
    <p:extLst>
      <p:ext uri="{BB962C8B-B14F-4D97-AF65-F5344CB8AC3E}">
        <p14:creationId xmlns:p14="http://schemas.microsoft.com/office/powerpoint/2010/main" val="519507382"/>
      </p:ext>
    </p:extLst>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450" y="1524000"/>
            <a:ext cx="72771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1368425"/>
            <a:ext cx="6767513"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11"/>
          <p:cNvSpPr>
            <a:spLocks noGrp="1" noChangeArrowheads="1"/>
          </p:cNvSpPr>
          <p:nvPr>
            <p:ph type="title"/>
          </p:nvPr>
        </p:nvSpPr>
        <p:spPr>
          <a:xfrm>
            <a:off x="228600" y="609600"/>
            <a:ext cx="8763000" cy="914400"/>
          </a:xfrm>
        </p:spPr>
        <p:txBody>
          <a:bodyPr>
            <a:noAutofit/>
          </a:bodyPr>
          <a:lstStyle/>
          <a:p>
            <a:r>
              <a:rPr lang="en-US" altLang="en-US" b="1" dirty="0" smtClean="0">
                <a:solidFill>
                  <a:srgbClr val="FF0000"/>
                </a:solidFill>
              </a:rPr>
              <a:t>Purpose</a:t>
            </a:r>
            <a:r>
              <a:rPr lang="en-US" altLang="en-US" b="1" dirty="0" smtClean="0">
                <a:solidFill>
                  <a:schemeClr val="tx1"/>
                </a:solidFill>
              </a:rPr>
              <a:t> of Managerial Accounting</a:t>
            </a:r>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solidFill>
                  <a:prstClr val="black">
                    <a:tint val="75000"/>
                  </a:prstClr>
                </a:solidFill>
              </a:rPr>
              <a:pPr>
                <a:defRPr/>
              </a:pPr>
              <a:t>8</a:t>
            </a:fld>
            <a:endParaRPr lang="en-US" dirty="0">
              <a:solidFill>
                <a:prstClr val="black">
                  <a:tint val="75000"/>
                </a:prstClr>
              </a:solidFill>
            </a:endParaRPr>
          </a:p>
        </p:txBody>
      </p:sp>
      <p:sp>
        <p:nvSpPr>
          <p:cNvPr id="8195"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cs typeface="Arial" pitchFamily="34" charset="0"/>
              </a:rPr>
              <a:t>C 1</a:t>
            </a:r>
          </a:p>
        </p:txBody>
      </p:sp>
    </p:spTree>
    <p:extLst>
      <p:ext uri="{BB962C8B-B14F-4D97-AF65-F5344CB8AC3E}">
        <p14:creationId xmlns:p14="http://schemas.microsoft.com/office/powerpoint/2010/main" val="3839391629"/>
      </p:ext>
    </p:extLst>
  </p:cSld>
  <p:clrMapOvr>
    <a:masterClrMapping/>
  </p:clrMapOvr>
  <p:transition spd="med">
    <p:zo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304800" y="533400"/>
            <a:ext cx="8534400" cy="762000"/>
          </a:xfrm>
          <a:prstGeom prst="rect">
            <a:avLst/>
          </a:prstGeom>
        </p:spPr>
        <p:txBody>
          <a:bodyPr anchor="ctr"/>
          <a:lstStyle/>
          <a:p>
            <a:pPr algn="ctr" eaLnBrk="0" hangingPunct="0">
              <a:defRPr/>
            </a:pPr>
            <a:r>
              <a:rPr lang="en-US" sz="4400" b="1" cap="small" dirty="0" smtClean="0">
                <a:latin typeface="Arial" pitchFamily="34" charset="0"/>
                <a:ea typeface="+mj-ea"/>
                <a:cs typeface="Arial" pitchFamily="34" charset="0"/>
              </a:rPr>
              <a:t>Recording Indirect Labor Used</a:t>
            </a:r>
            <a:endParaRPr lang="en-US" sz="4400" b="1" cap="small" dirty="0">
              <a:latin typeface="Arial" pitchFamily="34" charset="0"/>
              <a:ea typeface="+mj-ea"/>
              <a:cs typeface="Arial" pitchFamily="34" charset="0"/>
            </a:endParaRPr>
          </a:p>
        </p:txBody>
      </p:sp>
      <p:pic>
        <p:nvPicPr>
          <p:cNvPr id="45058" name="Picture 2" descr="C:\Users\Beth\Documents\MH\wiL62279_untb19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60108"/>
            <a:ext cx="7746657" cy="88106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3</a:t>
            </a:r>
          </a:p>
        </p:txBody>
      </p:sp>
      <p:sp>
        <p:nvSpPr>
          <p:cNvPr id="7" name="Slide Number Placeholder 6"/>
          <p:cNvSpPr>
            <a:spLocks noGrp="1"/>
          </p:cNvSpPr>
          <p:nvPr>
            <p:ph type="sldNum" sz="quarter" idx="12"/>
          </p:nvPr>
        </p:nvSpPr>
        <p:spPr/>
        <p:txBody>
          <a:bodyPr/>
          <a:lstStyle/>
          <a:p>
            <a:pPr>
              <a:defRPr/>
            </a:pPr>
            <a:fld id="{9456D29B-E423-4250-B2DC-38C30AE2A0FC}" type="slidenum">
              <a:rPr lang="en-US" smtClean="0"/>
              <a:pPr>
                <a:defRPr/>
              </a:pPr>
              <a:t>80</a:t>
            </a:fld>
            <a:endParaRPr lang="en-US" dirty="0"/>
          </a:p>
        </p:txBody>
      </p:sp>
    </p:spTree>
    <p:extLst>
      <p:ext uri="{BB962C8B-B14F-4D97-AF65-F5344CB8AC3E}">
        <p14:creationId xmlns:p14="http://schemas.microsoft.com/office/powerpoint/2010/main" val="1139539422"/>
      </p:ext>
    </p:extLst>
  </p:cSld>
  <p:clrMapOvr>
    <a:masterClrMapping/>
  </p:clrMapOvr>
  <p:transition spd="med">
    <p:zo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304800" y="609600"/>
            <a:ext cx="8534400" cy="381000"/>
          </a:xfrm>
          <a:prstGeom prst="rect">
            <a:avLst/>
          </a:prstGeom>
        </p:spPr>
        <p:txBody>
          <a:bodyPr anchor="ctr"/>
          <a:lstStyle/>
          <a:p>
            <a:pPr algn="ctr" eaLnBrk="0" hangingPunct="0">
              <a:defRPr/>
            </a:pPr>
            <a:r>
              <a:rPr lang="en-US" sz="4400" b="1" cap="small" dirty="0" smtClean="0">
                <a:latin typeface="Arial" pitchFamily="34" charset="0"/>
                <a:ea typeface="+mj-ea"/>
                <a:cs typeface="Arial" pitchFamily="34" charset="0"/>
              </a:rPr>
              <a:t>Recording Other Overhead Costs</a:t>
            </a:r>
            <a:endParaRPr lang="en-US" sz="4400" b="1" cap="small" dirty="0">
              <a:latin typeface="Arial" pitchFamily="34" charset="0"/>
              <a:ea typeface="+mj-ea"/>
              <a:cs typeface="Arial" pitchFamily="34" charset="0"/>
            </a:endParaRPr>
          </a:p>
        </p:txBody>
      </p:sp>
      <p:pic>
        <p:nvPicPr>
          <p:cNvPr id="46082" name="Picture 2" descr="C:\Users\Beth\Documents\MH\wiL62279_untb19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676400"/>
            <a:ext cx="7912535" cy="17526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3</a:t>
            </a:r>
          </a:p>
        </p:txBody>
      </p:sp>
      <p:sp>
        <p:nvSpPr>
          <p:cNvPr id="7" name="Slide Number Placeholder 6"/>
          <p:cNvSpPr>
            <a:spLocks noGrp="1"/>
          </p:cNvSpPr>
          <p:nvPr>
            <p:ph type="sldNum" sz="quarter" idx="12"/>
          </p:nvPr>
        </p:nvSpPr>
        <p:spPr/>
        <p:txBody>
          <a:bodyPr/>
          <a:lstStyle/>
          <a:p>
            <a:pPr>
              <a:defRPr/>
            </a:pPr>
            <a:fld id="{9456D29B-E423-4250-B2DC-38C30AE2A0FC}" type="slidenum">
              <a:rPr lang="en-US" smtClean="0"/>
              <a:pPr>
                <a:defRPr/>
              </a:pPr>
              <a:t>81</a:t>
            </a:fld>
            <a:endParaRPr lang="en-US" dirty="0"/>
          </a:p>
        </p:txBody>
      </p:sp>
    </p:spTree>
    <p:extLst>
      <p:ext uri="{BB962C8B-B14F-4D97-AF65-F5344CB8AC3E}">
        <p14:creationId xmlns:p14="http://schemas.microsoft.com/office/powerpoint/2010/main" val="400983787"/>
      </p:ext>
    </p:extLst>
  </p:cSld>
  <p:clrMapOvr>
    <a:masterClrMapping/>
  </p:clrMapOvr>
  <p:transition spd="med">
    <p:zo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smtClean="0">
                <a:solidFill>
                  <a:prstClr val="white"/>
                </a:solidFill>
              </a:rPr>
              <a:t>NEED-TO-KNOW</a:t>
            </a:r>
            <a:endParaRPr lang="en-US" sz="2400" dirty="0">
              <a:solidFill>
                <a:prstClr val="white"/>
              </a:solidFill>
            </a:endParaRPr>
          </a:p>
        </p:txBody>
      </p:sp>
      <p:sp>
        <p:nvSpPr>
          <p:cNvPr id="6" name="Rectangle 5"/>
          <p:cNvSpPr>
            <a:spLocks noChangeArrowheads="1"/>
          </p:cNvSpPr>
          <p:nvPr/>
        </p:nvSpPr>
        <p:spPr bwMode="auto">
          <a:xfrm>
            <a:off x="1228725" y="1652588"/>
            <a:ext cx="6624638"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 name="Rectangle 6"/>
          <p:cNvSpPr>
            <a:spLocks noChangeArrowheads="1"/>
          </p:cNvSpPr>
          <p:nvPr/>
        </p:nvSpPr>
        <p:spPr bwMode="auto">
          <a:xfrm>
            <a:off x="885826" y="630238"/>
            <a:ext cx="7451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 manufacturing company used $400 of indirect materials and $2,000 of indirect labor during the month.</a:t>
            </a:r>
            <a:endParaRPr lang="en-US" altLang="en-US" dirty="0" smtClean="0">
              <a:solidFill>
                <a:prstClr val="black"/>
              </a:solidFill>
              <a:cs typeface="+mn-cs"/>
            </a:endParaRPr>
          </a:p>
        </p:txBody>
      </p:sp>
      <p:sp>
        <p:nvSpPr>
          <p:cNvPr id="8" name="Rectangle 7"/>
          <p:cNvSpPr>
            <a:spLocks noChangeArrowheads="1"/>
          </p:cNvSpPr>
          <p:nvPr/>
        </p:nvSpPr>
        <p:spPr bwMode="auto">
          <a:xfrm>
            <a:off x="885826" y="836613"/>
            <a:ext cx="73707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The company also incurred $1,200 of depreciation on factory equipment, $500 of depreciation on office</a:t>
            </a:r>
            <a:endParaRPr lang="en-US" altLang="en-US" dirty="0" smtClean="0">
              <a:solidFill>
                <a:prstClr val="black"/>
              </a:solidFill>
              <a:cs typeface="+mn-cs"/>
            </a:endParaRPr>
          </a:p>
        </p:txBody>
      </p:sp>
      <p:sp>
        <p:nvSpPr>
          <p:cNvPr id="9" name="Rectangle 8"/>
          <p:cNvSpPr>
            <a:spLocks noChangeArrowheads="1"/>
          </p:cNvSpPr>
          <p:nvPr/>
        </p:nvSpPr>
        <p:spPr bwMode="auto">
          <a:xfrm>
            <a:off x="885826" y="1042988"/>
            <a:ext cx="74818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equipment, and $300 of factory utilities. Prepare the journal entry to record actual factory overhead costs</a:t>
            </a:r>
            <a:endParaRPr lang="en-US" altLang="en-US" dirty="0" smtClean="0">
              <a:solidFill>
                <a:prstClr val="black"/>
              </a:solidFill>
              <a:cs typeface="+mn-cs"/>
            </a:endParaRPr>
          </a:p>
        </p:txBody>
      </p:sp>
      <p:sp>
        <p:nvSpPr>
          <p:cNvPr id="10" name="Rectangle 9"/>
          <p:cNvSpPr>
            <a:spLocks noChangeArrowheads="1"/>
          </p:cNvSpPr>
          <p:nvPr/>
        </p:nvSpPr>
        <p:spPr bwMode="auto">
          <a:xfrm>
            <a:off x="885826" y="1249363"/>
            <a:ext cx="19462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incurred during the month.</a:t>
            </a:r>
            <a:endParaRPr lang="en-US" altLang="en-US" dirty="0" smtClean="0">
              <a:solidFill>
                <a:prstClr val="black"/>
              </a:solidFill>
              <a:cs typeface="+mn-cs"/>
            </a:endParaRPr>
          </a:p>
        </p:txBody>
      </p:sp>
      <p:sp>
        <p:nvSpPr>
          <p:cNvPr id="11" name="Rectangle 10"/>
          <p:cNvSpPr>
            <a:spLocks noChangeArrowheads="1"/>
          </p:cNvSpPr>
          <p:nvPr/>
        </p:nvSpPr>
        <p:spPr bwMode="auto">
          <a:xfrm>
            <a:off x="6411912" y="1673225"/>
            <a:ext cx="48418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Debit</a:t>
            </a:r>
            <a:endParaRPr lang="en-US" altLang="en-US" dirty="0" smtClean="0">
              <a:solidFill>
                <a:prstClr val="black"/>
              </a:solidFill>
              <a:cs typeface="+mn-cs"/>
            </a:endParaRPr>
          </a:p>
        </p:txBody>
      </p:sp>
      <p:sp>
        <p:nvSpPr>
          <p:cNvPr id="12" name="Rectangle 11"/>
          <p:cNvSpPr>
            <a:spLocks noChangeArrowheads="1"/>
          </p:cNvSpPr>
          <p:nvPr/>
        </p:nvSpPr>
        <p:spPr bwMode="auto">
          <a:xfrm>
            <a:off x="7208837" y="1673225"/>
            <a:ext cx="54451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Credit</a:t>
            </a:r>
            <a:endParaRPr lang="en-US" altLang="en-US" dirty="0" smtClean="0">
              <a:solidFill>
                <a:prstClr val="black"/>
              </a:solidFill>
              <a:cs typeface="+mn-cs"/>
            </a:endParaRPr>
          </a:p>
        </p:txBody>
      </p:sp>
      <p:sp>
        <p:nvSpPr>
          <p:cNvPr id="13" name="Rectangle 12"/>
          <p:cNvSpPr>
            <a:spLocks noChangeArrowheads="1"/>
          </p:cNvSpPr>
          <p:nvPr/>
        </p:nvSpPr>
        <p:spPr bwMode="auto">
          <a:xfrm>
            <a:off x="2146300" y="1900238"/>
            <a:ext cx="1362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Factory Overhead</a:t>
            </a:r>
            <a:endParaRPr lang="en-US" altLang="en-US" dirty="0" smtClean="0">
              <a:solidFill>
                <a:prstClr val="black"/>
              </a:solidFill>
              <a:cs typeface="+mn-cs"/>
            </a:endParaRPr>
          </a:p>
        </p:txBody>
      </p:sp>
      <p:sp>
        <p:nvSpPr>
          <p:cNvPr id="14" name="Rectangle 13"/>
          <p:cNvSpPr>
            <a:spLocks noChangeArrowheads="1"/>
          </p:cNvSpPr>
          <p:nvPr/>
        </p:nvSpPr>
        <p:spPr bwMode="auto">
          <a:xfrm>
            <a:off x="6532562" y="1900238"/>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3,900</a:t>
            </a:r>
            <a:endParaRPr lang="en-US" altLang="en-US" dirty="0" smtClean="0">
              <a:solidFill>
                <a:prstClr val="black"/>
              </a:solidFill>
              <a:cs typeface="+mn-cs"/>
            </a:endParaRPr>
          </a:p>
        </p:txBody>
      </p:sp>
      <p:sp>
        <p:nvSpPr>
          <p:cNvPr id="15" name="Rectangle 14"/>
          <p:cNvSpPr>
            <a:spLocks noChangeArrowheads="1"/>
          </p:cNvSpPr>
          <p:nvPr/>
        </p:nvSpPr>
        <p:spPr bwMode="auto">
          <a:xfrm>
            <a:off x="2417762" y="2106613"/>
            <a:ext cx="17954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Raw Materials Inventory</a:t>
            </a:r>
            <a:endParaRPr lang="en-US" altLang="en-US" dirty="0" smtClean="0">
              <a:solidFill>
                <a:prstClr val="black"/>
              </a:solidFill>
              <a:cs typeface="+mn-cs"/>
            </a:endParaRPr>
          </a:p>
        </p:txBody>
      </p:sp>
      <p:sp>
        <p:nvSpPr>
          <p:cNvPr id="16" name="Rectangle 15"/>
          <p:cNvSpPr>
            <a:spLocks noChangeArrowheads="1"/>
          </p:cNvSpPr>
          <p:nvPr/>
        </p:nvSpPr>
        <p:spPr bwMode="auto">
          <a:xfrm>
            <a:off x="7489825" y="2106613"/>
            <a:ext cx="3333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400</a:t>
            </a:r>
            <a:endParaRPr lang="en-US" altLang="en-US" dirty="0" smtClean="0">
              <a:solidFill>
                <a:prstClr val="black"/>
              </a:solidFill>
              <a:cs typeface="+mn-cs"/>
            </a:endParaRPr>
          </a:p>
        </p:txBody>
      </p:sp>
      <p:sp>
        <p:nvSpPr>
          <p:cNvPr id="17" name="Rectangle 16"/>
          <p:cNvSpPr>
            <a:spLocks noChangeArrowheads="1"/>
          </p:cNvSpPr>
          <p:nvPr/>
        </p:nvSpPr>
        <p:spPr bwMode="auto">
          <a:xfrm>
            <a:off x="2417762" y="2312988"/>
            <a:ext cx="1774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Factory Wages Payable</a:t>
            </a:r>
            <a:endParaRPr lang="en-US" altLang="en-US" dirty="0" smtClean="0">
              <a:solidFill>
                <a:prstClr val="black"/>
              </a:solidFill>
              <a:cs typeface="+mn-cs"/>
            </a:endParaRPr>
          </a:p>
        </p:txBody>
      </p:sp>
      <p:sp>
        <p:nvSpPr>
          <p:cNvPr id="18" name="Rectangle 17"/>
          <p:cNvSpPr>
            <a:spLocks noChangeArrowheads="1"/>
          </p:cNvSpPr>
          <p:nvPr/>
        </p:nvSpPr>
        <p:spPr bwMode="auto">
          <a:xfrm>
            <a:off x="7359650" y="2312988"/>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2,000</a:t>
            </a:r>
            <a:endParaRPr lang="en-US" altLang="en-US" dirty="0" smtClean="0">
              <a:solidFill>
                <a:prstClr val="black"/>
              </a:solidFill>
              <a:cs typeface="+mn-cs"/>
            </a:endParaRPr>
          </a:p>
        </p:txBody>
      </p:sp>
      <p:sp>
        <p:nvSpPr>
          <p:cNvPr id="19" name="Rectangle 18"/>
          <p:cNvSpPr>
            <a:spLocks noChangeArrowheads="1"/>
          </p:cNvSpPr>
          <p:nvPr/>
        </p:nvSpPr>
        <p:spPr bwMode="auto">
          <a:xfrm>
            <a:off x="2417762" y="2519363"/>
            <a:ext cx="34385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Accumulated Depreciation - Factory Equipment</a:t>
            </a:r>
            <a:endParaRPr lang="en-US" altLang="en-US" dirty="0" smtClean="0">
              <a:solidFill>
                <a:prstClr val="black"/>
              </a:solidFill>
              <a:cs typeface="+mn-cs"/>
            </a:endParaRPr>
          </a:p>
        </p:txBody>
      </p:sp>
      <p:sp>
        <p:nvSpPr>
          <p:cNvPr id="20" name="Rectangle 19"/>
          <p:cNvSpPr>
            <a:spLocks noChangeArrowheads="1"/>
          </p:cNvSpPr>
          <p:nvPr/>
        </p:nvSpPr>
        <p:spPr bwMode="auto">
          <a:xfrm>
            <a:off x="7359650" y="2519363"/>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1,200</a:t>
            </a:r>
            <a:endParaRPr lang="en-US" altLang="en-US" dirty="0" smtClean="0">
              <a:solidFill>
                <a:prstClr val="black"/>
              </a:solidFill>
              <a:cs typeface="+mn-cs"/>
            </a:endParaRPr>
          </a:p>
        </p:txBody>
      </p:sp>
      <p:sp>
        <p:nvSpPr>
          <p:cNvPr id="21" name="Rectangle 20"/>
          <p:cNvSpPr>
            <a:spLocks noChangeArrowheads="1"/>
          </p:cNvSpPr>
          <p:nvPr/>
        </p:nvSpPr>
        <p:spPr bwMode="auto">
          <a:xfrm>
            <a:off x="2417762" y="2725738"/>
            <a:ext cx="12207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Utilities Payable</a:t>
            </a:r>
            <a:endParaRPr lang="en-US" altLang="en-US" dirty="0" smtClean="0">
              <a:solidFill>
                <a:prstClr val="black"/>
              </a:solidFill>
              <a:cs typeface="+mn-cs"/>
            </a:endParaRPr>
          </a:p>
        </p:txBody>
      </p:sp>
      <p:sp>
        <p:nvSpPr>
          <p:cNvPr id="22" name="Rectangle 21"/>
          <p:cNvSpPr>
            <a:spLocks noChangeArrowheads="1"/>
          </p:cNvSpPr>
          <p:nvPr/>
        </p:nvSpPr>
        <p:spPr bwMode="auto">
          <a:xfrm>
            <a:off x="7489825" y="2725738"/>
            <a:ext cx="3333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300</a:t>
            </a:r>
            <a:endParaRPr lang="en-US" altLang="en-US" dirty="0" smtClean="0">
              <a:solidFill>
                <a:prstClr val="black"/>
              </a:solidFill>
              <a:cs typeface="+mn-cs"/>
            </a:endParaRPr>
          </a:p>
        </p:txBody>
      </p:sp>
      <p:sp>
        <p:nvSpPr>
          <p:cNvPr id="23" name="Rectangle 22"/>
          <p:cNvSpPr>
            <a:spLocks noChangeArrowheads="1"/>
          </p:cNvSpPr>
          <p:nvPr/>
        </p:nvSpPr>
        <p:spPr bwMode="auto">
          <a:xfrm>
            <a:off x="3517900" y="1673225"/>
            <a:ext cx="130016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General Journal</a:t>
            </a:r>
            <a:endParaRPr lang="en-US" altLang="en-US" dirty="0" smtClean="0">
              <a:solidFill>
                <a:prstClr val="black"/>
              </a:solidFill>
              <a:cs typeface="+mn-cs"/>
            </a:endParaRPr>
          </a:p>
        </p:txBody>
      </p:sp>
      <p:sp>
        <p:nvSpPr>
          <p:cNvPr id="24" name="Rectangle 23"/>
          <p:cNvSpPr>
            <a:spLocks noChangeArrowheads="1"/>
          </p:cNvSpPr>
          <p:nvPr/>
        </p:nvSpPr>
        <p:spPr bwMode="auto">
          <a:xfrm>
            <a:off x="1219200" y="1641475"/>
            <a:ext cx="19050" cy="249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5" name="Line 24"/>
          <p:cNvSpPr>
            <a:spLocks noChangeShapeType="1"/>
          </p:cNvSpPr>
          <p:nvPr/>
        </p:nvSpPr>
        <p:spPr bwMode="auto">
          <a:xfrm>
            <a:off x="2055812" y="1662113"/>
            <a:ext cx="0" cy="2079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6" name="Rectangle 25"/>
          <p:cNvSpPr>
            <a:spLocks noChangeArrowheads="1"/>
          </p:cNvSpPr>
          <p:nvPr/>
        </p:nvSpPr>
        <p:spPr bwMode="auto">
          <a:xfrm>
            <a:off x="2055812" y="1662113"/>
            <a:ext cx="9525" cy="207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7" name="Line 26"/>
          <p:cNvSpPr>
            <a:spLocks noChangeShapeType="1"/>
          </p:cNvSpPr>
          <p:nvPr/>
        </p:nvSpPr>
        <p:spPr bwMode="auto">
          <a:xfrm>
            <a:off x="6189662" y="1662113"/>
            <a:ext cx="0" cy="2079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8" name="Rectangle 27"/>
          <p:cNvSpPr>
            <a:spLocks noChangeArrowheads="1"/>
          </p:cNvSpPr>
          <p:nvPr/>
        </p:nvSpPr>
        <p:spPr bwMode="auto">
          <a:xfrm>
            <a:off x="6189662" y="1662113"/>
            <a:ext cx="9525" cy="207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9" name="Line 28"/>
          <p:cNvSpPr>
            <a:spLocks noChangeShapeType="1"/>
          </p:cNvSpPr>
          <p:nvPr/>
        </p:nvSpPr>
        <p:spPr bwMode="auto">
          <a:xfrm>
            <a:off x="7016750" y="1662113"/>
            <a:ext cx="0" cy="2079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0" name="Rectangle 29"/>
          <p:cNvSpPr>
            <a:spLocks noChangeArrowheads="1"/>
          </p:cNvSpPr>
          <p:nvPr/>
        </p:nvSpPr>
        <p:spPr bwMode="auto">
          <a:xfrm>
            <a:off x="7016750" y="1662113"/>
            <a:ext cx="9525" cy="207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1" name="Rectangle 30"/>
          <p:cNvSpPr>
            <a:spLocks noChangeArrowheads="1"/>
          </p:cNvSpPr>
          <p:nvPr/>
        </p:nvSpPr>
        <p:spPr bwMode="auto">
          <a:xfrm>
            <a:off x="7832725" y="1662113"/>
            <a:ext cx="20638" cy="228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7" name="Line 31"/>
          <p:cNvSpPr>
            <a:spLocks noChangeShapeType="1"/>
          </p:cNvSpPr>
          <p:nvPr/>
        </p:nvSpPr>
        <p:spPr bwMode="auto">
          <a:xfrm>
            <a:off x="1228725" y="1890713"/>
            <a:ext cx="0" cy="12382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8" name="Rectangle 32"/>
          <p:cNvSpPr>
            <a:spLocks noChangeArrowheads="1"/>
          </p:cNvSpPr>
          <p:nvPr/>
        </p:nvSpPr>
        <p:spPr bwMode="auto">
          <a:xfrm>
            <a:off x="1228725" y="1890713"/>
            <a:ext cx="9525" cy="12382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9" name="Line 33"/>
          <p:cNvSpPr>
            <a:spLocks noChangeShapeType="1"/>
          </p:cNvSpPr>
          <p:nvPr/>
        </p:nvSpPr>
        <p:spPr bwMode="auto">
          <a:xfrm>
            <a:off x="2055812" y="1890713"/>
            <a:ext cx="0" cy="12382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0" name="Rectangle 34"/>
          <p:cNvSpPr>
            <a:spLocks noChangeArrowheads="1"/>
          </p:cNvSpPr>
          <p:nvPr/>
        </p:nvSpPr>
        <p:spPr bwMode="auto">
          <a:xfrm>
            <a:off x="2055812" y="1890713"/>
            <a:ext cx="9525" cy="12382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1" name="Line 35"/>
          <p:cNvSpPr>
            <a:spLocks noChangeShapeType="1"/>
          </p:cNvSpPr>
          <p:nvPr/>
        </p:nvSpPr>
        <p:spPr bwMode="auto">
          <a:xfrm>
            <a:off x="6189662" y="1890713"/>
            <a:ext cx="0" cy="12382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4" name="Rectangle 36"/>
          <p:cNvSpPr>
            <a:spLocks noChangeArrowheads="1"/>
          </p:cNvSpPr>
          <p:nvPr/>
        </p:nvSpPr>
        <p:spPr bwMode="auto">
          <a:xfrm>
            <a:off x="6189662" y="1890713"/>
            <a:ext cx="9525" cy="12382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5" name="Line 37"/>
          <p:cNvSpPr>
            <a:spLocks noChangeShapeType="1"/>
          </p:cNvSpPr>
          <p:nvPr/>
        </p:nvSpPr>
        <p:spPr bwMode="auto">
          <a:xfrm>
            <a:off x="7016750" y="1890713"/>
            <a:ext cx="0" cy="12382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6" name="Rectangle 38"/>
          <p:cNvSpPr>
            <a:spLocks noChangeArrowheads="1"/>
          </p:cNvSpPr>
          <p:nvPr/>
        </p:nvSpPr>
        <p:spPr bwMode="auto">
          <a:xfrm>
            <a:off x="7016750" y="1890713"/>
            <a:ext cx="9525" cy="12382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7" name="Line 39"/>
          <p:cNvSpPr>
            <a:spLocks noChangeShapeType="1"/>
          </p:cNvSpPr>
          <p:nvPr/>
        </p:nvSpPr>
        <p:spPr bwMode="auto">
          <a:xfrm>
            <a:off x="7843837" y="1890713"/>
            <a:ext cx="0" cy="12382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8" name="Rectangle 40"/>
          <p:cNvSpPr>
            <a:spLocks noChangeArrowheads="1"/>
          </p:cNvSpPr>
          <p:nvPr/>
        </p:nvSpPr>
        <p:spPr bwMode="auto">
          <a:xfrm>
            <a:off x="7843837" y="1890713"/>
            <a:ext cx="9525" cy="12382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9" name="Rectangle 41"/>
          <p:cNvSpPr>
            <a:spLocks noChangeArrowheads="1"/>
          </p:cNvSpPr>
          <p:nvPr/>
        </p:nvSpPr>
        <p:spPr bwMode="auto">
          <a:xfrm>
            <a:off x="1238250" y="1641475"/>
            <a:ext cx="66151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0" name="Rectangle 42"/>
          <p:cNvSpPr>
            <a:spLocks noChangeArrowheads="1"/>
          </p:cNvSpPr>
          <p:nvPr/>
        </p:nvSpPr>
        <p:spPr bwMode="auto">
          <a:xfrm>
            <a:off x="1238250" y="1870075"/>
            <a:ext cx="66151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1" name="Line 43"/>
          <p:cNvSpPr>
            <a:spLocks noChangeShapeType="1"/>
          </p:cNvSpPr>
          <p:nvPr/>
        </p:nvSpPr>
        <p:spPr bwMode="auto">
          <a:xfrm>
            <a:off x="1238250" y="2085975"/>
            <a:ext cx="66151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3" name="Rectangle 44"/>
          <p:cNvSpPr>
            <a:spLocks noChangeArrowheads="1"/>
          </p:cNvSpPr>
          <p:nvPr/>
        </p:nvSpPr>
        <p:spPr bwMode="auto">
          <a:xfrm>
            <a:off x="1238250" y="2085975"/>
            <a:ext cx="66151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7" name="Line 45"/>
          <p:cNvSpPr>
            <a:spLocks noChangeShapeType="1"/>
          </p:cNvSpPr>
          <p:nvPr/>
        </p:nvSpPr>
        <p:spPr bwMode="auto">
          <a:xfrm>
            <a:off x="1238250" y="2292350"/>
            <a:ext cx="66151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5" name="Rectangle 46"/>
          <p:cNvSpPr>
            <a:spLocks noChangeArrowheads="1"/>
          </p:cNvSpPr>
          <p:nvPr/>
        </p:nvSpPr>
        <p:spPr bwMode="auto">
          <a:xfrm>
            <a:off x="1238250" y="2292350"/>
            <a:ext cx="66151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7" name="Line 47"/>
          <p:cNvSpPr>
            <a:spLocks noChangeShapeType="1"/>
          </p:cNvSpPr>
          <p:nvPr/>
        </p:nvSpPr>
        <p:spPr bwMode="auto">
          <a:xfrm>
            <a:off x="1238250" y="2498725"/>
            <a:ext cx="66151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3" name="Rectangle 48"/>
          <p:cNvSpPr>
            <a:spLocks noChangeArrowheads="1"/>
          </p:cNvSpPr>
          <p:nvPr/>
        </p:nvSpPr>
        <p:spPr bwMode="auto">
          <a:xfrm>
            <a:off x="1238250" y="2498725"/>
            <a:ext cx="66151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5" name="Line 49"/>
          <p:cNvSpPr>
            <a:spLocks noChangeShapeType="1"/>
          </p:cNvSpPr>
          <p:nvPr/>
        </p:nvSpPr>
        <p:spPr bwMode="auto">
          <a:xfrm>
            <a:off x="1238250" y="2705100"/>
            <a:ext cx="66151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3" name="Rectangle 50"/>
          <p:cNvSpPr>
            <a:spLocks noChangeArrowheads="1"/>
          </p:cNvSpPr>
          <p:nvPr/>
        </p:nvSpPr>
        <p:spPr bwMode="auto">
          <a:xfrm>
            <a:off x="1238250" y="2705100"/>
            <a:ext cx="66151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5" name="Line 51"/>
          <p:cNvSpPr>
            <a:spLocks noChangeShapeType="1"/>
          </p:cNvSpPr>
          <p:nvPr/>
        </p:nvSpPr>
        <p:spPr bwMode="auto">
          <a:xfrm>
            <a:off x="1238250" y="2913063"/>
            <a:ext cx="66151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6" name="Rectangle 52"/>
          <p:cNvSpPr>
            <a:spLocks noChangeArrowheads="1"/>
          </p:cNvSpPr>
          <p:nvPr/>
        </p:nvSpPr>
        <p:spPr bwMode="auto">
          <a:xfrm>
            <a:off x="1238250" y="2913063"/>
            <a:ext cx="66151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7" name="Line 53"/>
          <p:cNvSpPr>
            <a:spLocks noChangeShapeType="1"/>
          </p:cNvSpPr>
          <p:nvPr/>
        </p:nvSpPr>
        <p:spPr bwMode="auto">
          <a:xfrm>
            <a:off x="1238250" y="3119438"/>
            <a:ext cx="66151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8" name="Rectangle 54"/>
          <p:cNvSpPr>
            <a:spLocks noChangeArrowheads="1"/>
          </p:cNvSpPr>
          <p:nvPr/>
        </p:nvSpPr>
        <p:spPr bwMode="auto">
          <a:xfrm>
            <a:off x="1238250" y="3119438"/>
            <a:ext cx="66151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5" name="Rectangle 70"/>
          <p:cNvSpPr>
            <a:spLocks noChangeArrowheads="1"/>
          </p:cNvSpPr>
          <p:nvPr/>
        </p:nvSpPr>
        <p:spPr bwMode="auto">
          <a:xfrm>
            <a:off x="2909888" y="3352800"/>
            <a:ext cx="3324225"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6" name="Rectangle 71"/>
          <p:cNvSpPr>
            <a:spLocks noChangeArrowheads="1"/>
          </p:cNvSpPr>
          <p:nvPr/>
        </p:nvSpPr>
        <p:spPr bwMode="auto">
          <a:xfrm>
            <a:off x="2940051" y="3621088"/>
            <a:ext cx="1354138"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dirty="0" smtClean="0">
                <a:solidFill>
                  <a:srgbClr val="C00000"/>
                </a:solidFill>
                <a:cs typeface="+mn-cs"/>
              </a:rPr>
              <a:t>Actual OH Incurred</a:t>
            </a:r>
            <a:endParaRPr lang="en-US" altLang="en-US" dirty="0" smtClean="0">
              <a:solidFill>
                <a:prstClr val="black"/>
              </a:solidFill>
              <a:cs typeface="+mn-cs"/>
            </a:endParaRPr>
          </a:p>
        </p:txBody>
      </p:sp>
      <p:sp>
        <p:nvSpPr>
          <p:cNvPr id="377" name="Rectangle 72"/>
          <p:cNvSpPr>
            <a:spLocks noChangeArrowheads="1"/>
          </p:cNvSpPr>
          <p:nvPr/>
        </p:nvSpPr>
        <p:spPr bwMode="auto">
          <a:xfrm>
            <a:off x="4597401" y="3621088"/>
            <a:ext cx="178911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dirty="0" smtClean="0">
                <a:solidFill>
                  <a:srgbClr val="C00000"/>
                </a:solidFill>
                <a:cs typeface="+mn-cs"/>
              </a:rPr>
              <a:t>OH Applied to Production</a:t>
            </a:r>
            <a:endParaRPr lang="en-US" altLang="en-US" dirty="0" smtClean="0">
              <a:solidFill>
                <a:prstClr val="black"/>
              </a:solidFill>
              <a:cs typeface="+mn-cs"/>
            </a:endParaRPr>
          </a:p>
        </p:txBody>
      </p:sp>
      <p:sp>
        <p:nvSpPr>
          <p:cNvPr id="378" name="Rectangle 73"/>
          <p:cNvSpPr>
            <a:spLocks noChangeArrowheads="1"/>
          </p:cNvSpPr>
          <p:nvPr/>
        </p:nvSpPr>
        <p:spPr bwMode="auto">
          <a:xfrm>
            <a:off x="2940051" y="3838575"/>
            <a:ext cx="9096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Ind. Materials</a:t>
            </a:r>
            <a:endParaRPr lang="en-US" altLang="en-US" dirty="0" smtClean="0">
              <a:solidFill>
                <a:prstClr val="black"/>
              </a:solidFill>
              <a:cs typeface="+mn-cs"/>
            </a:endParaRPr>
          </a:p>
        </p:txBody>
      </p:sp>
      <p:sp>
        <p:nvSpPr>
          <p:cNvPr id="379" name="Rectangle 74"/>
          <p:cNvSpPr>
            <a:spLocks noChangeArrowheads="1"/>
          </p:cNvSpPr>
          <p:nvPr/>
        </p:nvSpPr>
        <p:spPr bwMode="auto">
          <a:xfrm>
            <a:off x="4294188" y="3838575"/>
            <a:ext cx="2936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400</a:t>
            </a:r>
            <a:endParaRPr lang="en-US" altLang="en-US" dirty="0" smtClean="0">
              <a:solidFill>
                <a:prstClr val="black"/>
              </a:solidFill>
              <a:cs typeface="+mn-cs"/>
            </a:endParaRPr>
          </a:p>
        </p:txBody>
      </p:sp>
      <p:sp>
        <p:nvSpPr>
          <p:cNvPr id="380" name="Rectangle 75"/>
          <p:cNvSpPr>
            <a:spLocks noChangeArrowheads="1"/>
          </p:cNvSpPr>
          <p:nvPr/>
        </p:nvSpPr>
        <p:spPr bwMode="auto">
          <a:xfrm>
            <a:off x="2940051" y="4046538"/>
            <a:ext cx="69691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Ind. Labor</a:t>
            </a:r>
            <a:endParaRPr lang="en-US" altLang="en-US" dirty="0" smtClean="0">
              <a:solidFill>
                <a:prstClr val="black"/>
              </a:solidFill>
              <a:cs typeface="+mn-cs"/>
            </a:endParaRPr>
          </a:p>
        </p:txBody>
      </p:sp>
      <p:sp>
        <p:nvSpPr>
          <p:cNvPr id="381" name="Rectangle 76"/>
          <p:cNvSpPr>
            <a:spLocks noChangeArrowheads="1"/>
          </p:cNvSpPr>
          <p:nvPr/>
        </p:nvSpPr>
        <p:spPr bwMode="auto">
          <a:xfrm>
            <a:off x="4183063" y="4046538"/>
            <a:ext cx="4143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2,000</a:t>
            </a:r>
            <a:endParaRPr lang="en-US" altLang="en-US" dirty="0" smtClean="0">
              <a:solidFill>
                <a:prstClr val="black"/>
              </a:solidFill>
              <a:cs typeface="+mn-cs"/>
            </a:endParaRPr>
          </a:p>
        </p:txBody>
      </p:sp>
      <p:sp>
        <p:nvSpPr>
          <p:cNvPr id="382" name="Rectangle 77"/>
          <p:cNvSpPr>
            <a:spLocks noChangeArrowheads="1"/>
          </p:cNvSpPr>
          <p:nvPr/>
        </p:nvSpPr>
        <p:spPr bwMode="auto">
          <a:xfrm>
            <a:off x="2940051" y="4252913"/>
            <a:ext cx="9096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Fact. Deprec.</a:t>
            </a:r>
            <a:endParaRPr lang="en-US" altLang="en-US" dirty="0" smtClean="0">
              <a:solidFill>
                <a:prstClr val="black"/>
              </a:solidFill>
              <a:cs typeface="+mn-cs"/>
            </a:endParaRPr>
          </a:p>
        </p:txBody>
      </p:sp>
      <p:sp>
        <p:nvSpPr>
          <p:cNvPr id="383" name="Rectangle 78"/>
          <p:cNvSpPr>
            <a:spLocks noChangeArrowheads="1"/>
          </p:cNvSpPr>
          <p:nvPr/>
        </p:nvSpPr>
        <p:spPr bwMode="auto">
          <a:xfrm>
            <a:off x="4183063" y="4252913"/>
            <a:ext cx="4143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1,200</a:t>
            </a:r>
            <a:endParaRPr lang="en-US" altLang="en-US" dirty="0" smtClean="0">
              <a:solidFill>
                <a:prstClr val="black"/>
              </a:solidFill>
              <a:cs typeface="+mn-cs"/>
            </a:endParaRPr>
          </a:p>
        </p:txBody>
      </p:sp>
      <p:sp>
        <p:nvSpPr>
          <p:cNvPr id="384" name="Rectangle 79"/>
          <p:cNvSpPr>
            <a:spLocks noChangeArrowheads="1"/>
          </p:cNvSpPr>
          <p:nvPr/>
        </p:nvSpPr>
        <p:spPr bwMode="auto">
          <a:xfrm>
            <a:off x="2940051" y="4459288"/>
            <a:ext cx="86836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Fact. Utilities</a:t>
            </a:r>
            <a:endParaRPr lang="en-US" altLang="en-US" dirty="0" smtClean="0">
              <a:solidFill>
                <a:prstClr val="black"/>
              </a:solidFill>
              <a:cs typeface="+mn-cs"/>
            </a:endParaRPr>
          </a:p>
        </p:txBody>
      </p:sp>
      <p:sp>
        <p:nvSpPr>
          <p:cNvPr id="385" name="Rectangle 80"/>
          <p:cNvSpPr>
            <a:spLocks noChangeArrowheads="1"/>
          </p:cNvSpPr>
          <p:nvPr/>
        </p:nvSpPr>
        <p:spPr bwMode="auto">
          <a:xfrm>
            <a:off x="4294188" y="4459288"/>
            <a:ext cx="2936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300</a:t>
            </a:r>
            <a:endParaRPr lang="en-US" altLang="en-US" dirty="0" smtClean="0">
              <a:solidFill>
                <a:prstClr val="black"/>
              </a:solidFill>
              <a:cs typeface="+mn-cs"/>
            </a:endParaRPr>
          </a:p>
        </p:txBody>
      </p:sp>
      <p:sp>
        <p:nvSpPr>
          <p:cNvPr id="386" name="Rectangle 81"/>
          <p:cNvSpPr>
            <a:spLocks noChangeArrowheads="1"/>
          </p:cNvSpPr>
          <p:nvPr/>
        </p:nvSpPr>
        <p:spPr bwMode="auto">
          <a:xfrm>
            <a:off x="4183063" y="4667250"/>
            <a:ext cx="4143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3,900</a:t>
            </a:r>
            <a:endParaRPr lang="en-US" altLang="en-US" dirty="0" smtClean="0">
              <a:solidFill>
                <a:prstClr val="black"/>
              </a:solidFill>
              <a:cs typeface="+mn-cs"/>
            </a:endParaRPr>
          </a:p>
        </p:txBody>
      </p:sp>
      <p:sp>
        <p:nvSpPr>
          <p:cNvPr id="387" name="Rectangle 82"/>
          <p:cNvSpPr>
            <a:spLocks noChangeArrowheads="1"/>
          </p:cNvSpPr>
          <p:nvPr/>
        </p:nvSpPr>
        <p:spPr bwMode="auto">
          <a:xfrm>
            <a:off x="3889376" y="3373438"/>
            <a:ext cx="144462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Factory Overhead</a:t>
            </a:r>
            <a:endParaRPr lang="en-US" altLang="en-US" dirty="0" smtClean="0">
              <a:solidFill>
                <a:prstClr val="black"/>
              </a:solidFill>
              <a:cs typeface="+mn-cs"/>
            </a:endParaRPr>
          </a:p>
        </p:txBody>
      </p:sp>
      <p:sp>
        <p:nvSpPr>
          <p:cNvPr id="388" name="Line 83"/>
          <p:cNvSpPr>
            <a:spLocks noChangeShapeType="1"/>
          </p:cNvSpPr>
          <p:nvPr/>
        </p:nvSpPr>
        <p:spPr bwMode="auto">
          <a:xfrm>
            <a:off x="4567238" y="3590925"/>
            <a:ext cx="0" cy="12525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9" name="Rectangle 84"/>
          <p:cNvSpPr>
            <a:spLocks noChangeArrowheads="1"/>
          </p:cNvSpPr>
          <p:nvPr/>
        </p:nvSpPr>
        <p:spPr bwMode="auto">
          <a:xfrm>
            <a:off x="4567238" y="3590925"/>
            <a:ext cx="9525" cy="1252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2" name="Rectangle 85"/>
          <p:cNvSpPr>
            <a:spLocks noChangeArrowheads="1"/>
          </p:cNvSpPr>
          <p:nvPr/>
        </p:nvSpPr>
        <p:spPr bwMode="auto">
          <a:xfrm>
            <a:off x="2909888" y="3343275"/>
            <a:ext cx="3324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3" name="Rectangle 86"/>
          <p:cNvSpPr>
            <a:spLocks noChangeArrowheads="1"/>
          </p:cNvSpPr>
          <p:nvPr/>
        </p:nvSpPr>
        <p:spPr bwMode="auto">
          <a:xfrm>
            <a:off x="2909888" y="3570288"/>
            <a:ext cx="3324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4" name="Line 87"/>
          <p:cNvSpPr>
            <a:spLocks noChangeShapeType="1"/>
          </p:cNvSpPr>
          <p:nvPr/>
        </p:nvSpPr>
        <p:spPr bwMode="auto">
          <a:xfrm>
            <a:off x="2909888" y="4625975"/>
            <a:ext cx="33242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5" name="Rectangle 88"/>
          <p:cNvSpPr>
            <a:spLocks noChangeArrowheads="1"/>
          </p:cNvSpPr>
          <p:nvPr/>
        </p:nvSpPr>
        <p:spPr bwMode="auto">
          <a:xfrm>
            <a:off x="2909888" y="4625975"/>
            <a:ext cx="33242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2"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3</a:t>
            </a:r>
          </a:p>
        </p:txBody>
      </p:sp>
      <p:sp>
        <p:nvSpPr>
          <p:cNvPr id="74" name="Slide Number Placeholder 73"/>
          <p:cNvSpPr>
            <a:spLocks noGrp="1"/>
          </p:cNvSpPr>
          <p:nvPr>
            <p:ph type="sldNum" sz="quarter" idx="12"/>
          </p:nvPr>
        </p:nvSpPr>
        <p:spPr/>
        <p:txBody>
          <a:bodyPr/>
          <a:lstStyle/>
          <a:p>
            <a:fld id="{A2F34CF3-0044-4E21-BEB6-D1264E26E98D}" type="slidenum">
              <a:rPr lang="en-US" smtClean="0">
                <a:solidFill>
                  <a:prstClr val="black">
                    <a:tint val="75000"/>
                  </a:prstClr>
                </a:solidFill>
              </a:rPr>
              <a:pPr/>
              <a:t>82</a:t>
            </a:fld>
            <a:endParaRPr lang="en-US" dirty="0">
              <a:solidFill>
                <a:prstClr val="black">
                  <a:tint val="75000"/>
                </a:prstClr>
              </a:solidFill>
            </a:endParaRPr>
          </a:p>
        </p:txBody>
      </p:sp>
    </p:spTree>
    <p:extLst>
      <p:ext uri="{BB962C8B-B14F-4D97-AF65-F5344CB8AC3E}">
        <p14:creationId xmlns:p14="http://schemas.microsoft.com/office/powerpoint/2010/main" val="1682925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07"/>
                                        </p:tgtEl>
                                        <p:attrNameLst>
                                          <p:attrName>style.visibility</p:attrName>
                                        </p:attrNameLst>
                                      </p:cBhvr>
                                      <p:to>
                                        <p:strVal val="visible"/>
                                      </p:to>
                                    </p:set>
                                    <p:animEffect transition="in" filter="fade">
                                      <p:cBhvr>
                                        <p:cTn id="43" dur="500"/>
                                        <p:tgtEl>
                                          <p:spTgt spid="50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08"/>
                                        </p:tgtEl>
                                        <p:attrNameLst>
                                          <p:attrName>style.visibility</p:attrName>
                                        </p:attrNameLst>
                                      </p:cBhvr>
                                      <p:to>
                                        <p:strVal val="visible"/>
                                      </p:to>
                                    </p:set>
                                    <p:animEffect transition="in" filter="fade">
                                      <p:cBhvr>
                                        <p:cTn id="46" dur="500"/>
                                        <p:tgtEl>
                                          <p:spTgt spid="50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09"/>
                                        </p:tgtEl>
                                        <p:attrNameLst>
                                          <p:attrName>style.visibility</p:attrName>
                                        </p:attrNameLst>
                                      </p:cBhvr>
                                      <p:to>
                                        <p:strVal val="visible"/>
                                      </p:to>
                                    </p:set>
                                    <p:animEffect transition="in" filter="fade">
                                      <p:cBhvr>
                                        <p:cTn id="49" dur="500"/>
                                        <p:tgtEl>
                                          <p:spTgt spid="50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10"/>
                                        </p:tgtEl>
                                        <p:attrNameLst>
                                          <p:attrName>style.visibility</p:attrName>
                                        </p:attrNameLst>
                                      </p:cBhvr>
                                      <p:to>
                                        <p:strVal val="visible"/>
                                      </p:to>
                                    </p:set>
                                    <p:animEffect transition="in" filter="fade">
                                      <p:cBhvr>
                                        <p:cTn id="52" dur="500"/>
                                        <p:tgtEl>
                                          <p:spTgt spid="51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11"/>
                                        </p:tgtEl>
                                        <p:attrNameLst>
                                          <p:attrName>style.visibility</p:attrName>
                                        </p:attrNameLst>
                                      </p:cBhvr>
                                      <p:to>
                                        <p:strVal val="visible"/>
                                      </p:to>
                                    </p:set>
                                    <p:animEffect transition="in" filter="fade">
                                      <p:cBhvr>
                                        <p:cTn id="55" dur="500"/>
                                        <p:tgtEl>
                                          <p:spTgt spid="51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500"/>
                                        <p:tgtEl>
                                          <p:spTgt spid="6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500"/>
                                        <p:tgtEl>
                                          <p:spTgt spid="6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fade">
                                      <p:cBhvr>
                                        <p:cTn id="64" dur="500"/>
                                        <p:tgtEl>
                                          <p:spTgt spid="6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500"/>
                                        <p:tgtEl>
                                          <p:spTgt spid="6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fade">
                                      <p:cBhvr>
                                        <p:cTn id="70" dur="500"/>
                                        <p:tgtEl>
                                          <p:spTgt spid="6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fade">
                                      <p:cBhvr>
                                        <p:cTn id="73" dur="500"/>
                                        <p:tgtEl>
                                          <p:spTgt spid="6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fade">
                                      <p:cBhvr>
                                        <p:cTn id="76" dur="500"/>
                                        <p:tgtEl>
                                          <p:spTgt spid="7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1"/>
                                        </p:tgtEl>
                                        <p:attrNameLst>
                                          <p:attrName>style.visibility</p:attrName>
                                        </p:attrNameLst>
                                      </p:cBhvr>
                                      <p:to>
                                        <p:strVal val="visible"/>
                                      </p:to>
                                    </p:set>
                                    <p:animEffect transition="in" filter="fade">
                                      <p:cBhvr>
                                        <p:cTn id="79" dur="500"/>
                                        <p:tgtEl>
                                          <p:spTgt spid="7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500"/>
                                        <p:tgtEl>
                                          <p:spTgt spid="7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500"/>
                                        <p:tgtEl>
                                          <p:spTgt spid="7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85"/>
                                        </p:tgtEl>
                                        <p:attrNameLst>
                                          <p:attrName>style.visibility</p:attrName>
                                        </p:attrNameLst>
                                      </p:cBhvr>
                                      <p:to>
                                        <p:strVal val="visible"/>
                                      </p:to>
                                    </p:set>
                                    <p:animEffect transition="in" filter="fade">
                                      <p:cBhvr>
                                        <p:cTn id="88" dur="500"/>
                                        <p:tgtEl>
                                          <p:spTgt spid="8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fade">
                                      <p:cBhvr>
                                        <p:cTn id="91" dur="500"/>
                                        <p:tgtEl>
                                          <p:spTgt spid="8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fade">
                                      <p:cBhvr>
                                        <p:cTn id="94" dur="500"/>
                                        <p:tgtEl>
                                          <p:spTgt spid="9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95"/>
                                        </p:tgtEl>
                                        <p:attrNameLst>
                                          <p:attrName>style.visibility</p:attrName>
                                        </p:attrNameLst>
                                      </p:cBhvr>
                                      <p:to>
                                        <p:strVal val="visible"/>
                                      </p:to>
                                    </p:set>
                                    <p:animEffect transition="in" filter="fade">
                                      <p:cBhvr>
                                        <p:cTn id="97" dur="500"/>
                                        <p:tgtEl>
                                          <p:spTgt spid="9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53"/>
                                        </p:tgtEl>
                                        <p:attrNameLst>
                                          <p:attrName>style.visibility</p:attrName>
                                        </p:attrNameLst>
                                      </p:cBhvr>
                                      <p:to>
                                        <p:strVal val="visible"/>
                                      </p:to>
                                    </p:set>
                                    <p:animEffect transition="in" filter="fade">
                                      <p:cBhvr>
                                        <p:cTn id="100" dur="500"/>
                                        <p:tgtEl>
                                          <p:spTgt spid="35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55"/>
                                        </p:tgtEl>
                                        <p:attrNameLst>
                                          <p:attrName>style.visibility</p:attrName>
                                        </p:attrNameLst>
                                      </p:cBhvr>
                                      <p:to>
                                        <p:strVal val="visible"/>
                                      </p:to>
                                    </p:set>
                                    <p:animEffect transition="in" filter="fade">
                                      <p:cBhvr>
                                        <p:cTn id="103" dur="500"/>
                                        <p:tgtEl>
                                          <p:spTgt spid="35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56"/>
                                        </p:tgtEl>
                                        <p:attrNameLst>
                                          <p:attrName>style.visibility</p:attrName>
                                        </p:attrNameLst>
                                      </p:cBhvr>
                                      <p:to>
                                        <p:strVal val="visible"/>
                                      </p:to>
                                    </p:set>
                                    <p:animEffect transition="in" filter="fade">
                                      <p:cBhvr>
                                        <p:cTn id="106" dur="500"/>
                                        <p:tgtEl>
                                          <p:spTgt spid="35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57"/>
                                        </p:tgtEl>
                                        <p:attrNameLst>
                                          <p:attrName>style.visibility</p:attrName>
                                        </p:attrNameLst>
                                      </p:cBhvr>
                                      <p:to>
                                        <p:strVal val="visible"/>
                                      </p:to>
                                    </p:set>
                                    <p:animEffect transition="in" filter="fade">
                                      <p:cBhvr>
                                        <p:cTn id="109" dur="500"/>
                                        <p:tgtEl>
                                          <p:spTgt spid="35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58"/>
                                        </p:tgtEl>
                                        <p:attrNameLst>
                                          <p:attrName>style.visibility</p:attrName>
                                        </p:attrNameLst>
                                      </p:cBhvr>
                                      <p:to>
                                        <p:strVal val="visible"/>
                                      </p:to>
                                    </p:set>
                                    <p:animEffect transition="in" filter="fade">
                                      <p:cBhvr>
                                        <p:cTn id="112" dur="500"/>
                                        <p:tgtEl>
                                          <p:spTgt spid="358"/>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75"/>
                                        </p:tgtEl>
                                        <p:attrNameLst>
                                          <p:attrName>style.visibility</p:attrName>
                                        </p:attrNameLst>
                                      </p:cBhvr>
                                      <p:to>
                                        <p:strVal val="visible"/>
                                      </p:to>
                                    </p:set>
                                    <p:animEffect transition="in" filter="fade">
                                      <p:cBhvr>
                                        <p:cTn id="115" dur="500"/>
                                        <p:tgtEl>
                                          <p:spTgt spid="375"/>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87"/>
                                        </p:tgtEl>
                                        <p:attrNameLst>
                                          <p:attrName>style.visibility</p:attrName>
                                        </p:attrNameLst>
                                      </p:cBhvr>
                                      <p:to>
                                        <p:strVal val="visible"/>
                                      </p:to>
                                    </p:set>
                                    <p:animEffect transition="in" filter="fade">
                                      <p:cBhvr>
                                        <p:cTn id="118" dur="500"/>
                                        <p:tgtEl>
                                          <p:spTgt spid="387"/>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388"/>
                                        </p:tgtEl>
                                        <p:attrNameLst>
                                          <p:attrName>style.visibility</p:attrName>
                                        </p:attrNameLst>
                                      </p:cBhvr>
                                      <p:to>
                                        <p:strVal val="visible"/>
                                      </p:to>
                                    </p:set>
                                    <p:animEffect transition="in" filter="fade">
                                      <p:cBhvr>
                                        <p:cTn id="121" dur="500"/>
                                        <p:tgtEl>
                                          <p:spTgt spid="388"/>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389"/>
                                        </p:tgtEl>
                                        <p:attrNameLst>
                                          <p:attrName>style.visibility</p:attrName>
                                        </p:attrNameLst>
                                      </p:cBhvr>
                                      <p:to>
                                        <p:strVal val="visible"/>
                                      </p:to>
                                    </p:set>
                                    <p:animEffect transition="in" filter="fade">
                                      <p:cBhvr>
                                        <p:cTn id="124" dur="500"/>
                                        <p:tgtEl>
                                          <p:spTgt spid="38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512"/>
                                        </p:tgtEl>
                                        <p:attrNameLst>
                                          <p:attrName>style.visibility</p:attrName>
                                        </p:attrNameLst>
                                      </p:cBhvr>
                                      <p:to>
                                        <p:strVal val="visible"/>
                                      </p:to>
                                    </p:set>
                                    <p:animEffect transition="in" filter="fade">
                                      <p:cBhvr>
                                        <p:cTn id="127" dur="500"/>
                                        <p:tgtEl>
                                          <p:spTgt spid="512"/>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513"/>
                                        </p:tgtEl>
                                        <p:attrNameLst>
                                          <p:attrName>style.visibility</p:attrName>
                                        </p:attrNameLst>
                                      </p:cBhvr>
                                      <p:to>
                                        <p:strVal val="visible"/>
                                      </p:to>
                                    </p:set>
                                    <p:animEffect transition="in" filter="fade">
                                      <p:cBhvr>
                                        <p:cTn id="130" dur="500"/>
                                        <p:tgtEl>
                                          <p:spTgt spid="513"/>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376"/>
                                        </p:tgtEl>
                                        <p:attrNameLst>
                                          <p:attrName>style.visibility</p:attrName>
                                        </p:attrNameLst>
                                      </p:cBhvr>
                                      <p:to>
                                        <p:strVal val="visible"/>
                                      </p:to>
                                    </p:set>
                                    <p:animEffect transition="in" filter="fade">
                                      <p:cBhvr>
                                        <p:cTn id="133" dur="500"/>
                                        <p:tgtEl>
                                          <p:spTgt spid="376"/>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377"/>
                                        </p:tgtEl>
                                        <p:attrNameLst>
                                          <p:attrName>style.visibility</p:attrName>
                                        </p:attrNameLst>
                                      </p:cBhvr>
                                      <p:to>
                                        <p:strVal val="visible"/>
                                      </p:to>
                                    </p:set>
                                    <p:animEffect transition="in" filter="fade">
                                      <p:cBhvr>
                                        <p:cTn id="136" dur="500"/>
                                        <p:tgtEl>
                                          <p:spTgt spid="377"/>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13"/>
                                        </p:tgtEl>
                                        <p:attrNameLst>
                                          <p:attrName>style.visibility</p:attrName>
                                        </p:attrNameLst>
                                      </p:cBhvr>
                                      <p:to>
                                        <p:strVal val="visible"/>
                                      </p:to>
                                    </p:set>
                                    <p:animEffect transition="in" filter="fade">
                                      <p:cBhvr>
                                        <p:cTn id="141" dur="500"/>
                                        <p:tgtEl>
                                          <p:spTgt spid="13"/>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378"/>
                                        </p:tgtEl>
                                        <p:attrNameLst>
                                          <p:attrName>style.visibility</p:attrName>
                                        </p:attrNameLst>
                                      </p:cBhvr>
                                      <p:to>
                                        <p:strVal val="visible"/>
                                      </p:to>
                                    </p:set>
                                    <p:animEffect transition="in" filter="fade">
                                      <p:cBhvr>
                                        <p:cTn id="144" dur="500"/>
                                        <p:tgtEl>
                                          <p:spTgt spid="378"/>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379"/>
                                        </p:tgtEl>
                                        <p:attrNameLst>
                                          <p:attrName>style.visibility</p:attrName>
                                        </p:attrNameLst>
                                      </p:cBhvr>
                                      <p:to>
                                        <p:strVal val="visible"/>
                                      </p:to>
                                    </p:set>
                                    <p:animEffect transition="in" filter="fade">
                                      <p:cBhvr>
                                        <p:cTn id="147" dur="500"/>
                                        <p:tgtEl>
                                          <p:spTgt spid="379"/>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500"/>
                                        <p:tgtEl>
                                          <p:spTgt spid="15"/>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6"/>
                                        </p:tgtEl>
                                        <p:attrNameLst>
                                          <p:attrName>style.visibility</p:attrName>
                                        </p:attrNameLst>
                                      </p:cBhvr>
                                      <p:to>
                                        <p:strVal val="visible"/>
                                      </p:to>
                                    </p:set>
                                    <p:animEffect transition="in" filter="fade">
                                      <p:cBhvr>
                                        <p:cTn id="153" dur="500"/>
                                        <p:tgtEl>
                                          <p:spTgt spid="16"/>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380"/>
                                        </p:tgtEl>
                                        <p:attrNameLst>
                                          <p:attrName>style.visibility</p:attrName>
                                        </p:attrNameLst>
                                      </p:cBhvr>
                                      <p:to>
                                        <p:strVal val="visible"/>
                                      </p:to>
                                    </p:set>
                                    <p:animEffect transition="in" filter="fade">
                                      <p:cBhvr>
                                        <p:cTn id="156" dur="500"/>
                                        <p:tgtEl>
                                          <p:spTgt spid="380"/>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381"/>
                                        </p:tgtEl>
                                        <p:attrNameLst>
                                          <p:attrName>style.visibility</p:attrName>
                                        </p:attrNameLst>
                                      </p:cBhvr>
                                      <p:to>
                                        <p:strVal val="visible"/>
                                      </p:to>
                                    </p:set>
                                    <p:animEffect transition="in" filter="fade">
                                      <p:cBhvr>
                                        <p:cTn id="159" dur="500"/>
                                        <p:tgtEl>
                                          <p:spTgt spid="381"/>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Effect transition="in" filter="fade">
                                      <p:cBhvr>
                                        <p:cTn id="162" dur="500"/>
                                        <p:tgtEl>
                                          <p:spTgt spid="17"/>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Effect transition="in" filter="fade">
                                      <p:cBhvr>
                                        <p:cTn id="165" dur="500"/>
                                        <p:tgtEl>
                                          <p:spTgt spid="18"/>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382"/>
                                        </p:tgtEl>
                                        <p:attrNameLst>
                                          <p:attrName>style.visibility</p:attrName>
                                        </p:attrNameLst>
                                      </p:cBhvr>
                                      <p:to>
                                        <p:strVal val="visible"/>
                                      </p:to>
                                    </p:set>
                                    <p:animEffect transition="in" filter="fade">
                                      <p:cBhvr>
                                        <p:cTn id="170" dur="500"/>
                                        <p:tgtEl>
                                          <p:spTgt spid="382"/>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383"/>
                                        </p:tgtEl>
                                        <p:attrNameLst>
                                          <p:attrName>style.visibility</p:attrName>
                                        </p:attrNameLst>
                                      </p:cBhvr>
                                      <p:to>
                                        <p:strVal val="visible"/>
                                      </p:to>
                                    </p:set>
                                    <p:animEffect transition="in" filter="fade">
                                      <p:cBhvr>
                                        <p:cTn id="173" dur="500"/>
                                        <p:tgtEl>
                                          <p:spTgt spid="383"/>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9"/>
                                        </p:tgtEl>
                                        <p:attrNameLst>
                                          <p:attrName>style.visibility</p:attrName>
                                        </p:attrNameLst>
                                      </p:cBhvr>
                                      <p:to>
                                        <p:strVal val="visible"/>
                                      </p:to>
                                    </p:set>
                                    <p:animEffect transition="in" filter="fade">
                                      <p:cBhvr>
                                        <p:cTn id="176" dur="500"/>
                                        <p:tgtEl>
                                          <p:spTgt spid="19"/>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20"/>
                                        </p:tgtEl>
                                        <p:attrNameLst>
                                          <p:attrName>style.visibility</p:attrName>
                                        </p:attrNameLst>
                                      </p:cBhvr>
                                      <p:to>
                                        <p:strVal val="visible"/>
                                      </p:to>
                                    </p:set>
                                    <p:animEffect transition="in" filter="fade">
                                      <p:cBhvr>
                                        <p:cTn id="179" dur="500"/>
                                        <p:tgtEl>
                                          <p:spTgt spid="20"/>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384"/>
                                        </p:tgtEl>
                                        <p:attrNameLst>
                                          <p:attrName>style.visibility</p:attrName>
                                        </p:attrNameLst>
                                      </p:cBhvr>
                                      <p:to>
                                        <p:strVal val="visible"/>
                                      </p:to>
                                    </p:set>
                                    <p:animEffect transition="in" filter="fade">
                                      <p:cBhvr>
                                        <p:cTn id="182" dur="500"/>
                                        <p:tgtEl>
                                          <p:spTgt spid="384"/>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385"/>
                                        </p:tgtEl>
                                        <p:attrNameLst>
                                          <p:attrName>style.visibility</p:attrName>
                                        </p:attrNameLst>
                                      </p:cBhvr>
                                      <p:to>
                                        <p:strVal val="visible"/>
                                      </p:to>
                                    </p:set>
                                    <p:animEffect transition="in" filter="fade">
                                      <p:cBhvr>
                                        <p:cTn id="185" dur="500"/>
                                        <p:tgtEl>
                                          <p:spTgt spid="385"/>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21"/>
                                        </p:tgtEl>
                                        <p:attrNameLst>
                                          <p:attrName>style.visibility</p:attrName>
                                        </p:attrNameLst>
                                      </p:cBhvr>
                                      <p:to>
                                        <p:strVal val="visible"/>
                                      </p:to>
                                    </p:set>
                                    <p:animEffect transition="in" filter="fade">
                                      <p:cBhvr>
                                        <p:cTn id="188" dur="500"/>
                                        <p:tgtEl>
                                          <p:spTgt spid="21"/>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22"/>
                                        </p:tgtEl>
                                        <p:attrNameLst>
                                          <p:attrName>style.visibility</p:attrName>
                                        </p:attrNameLst>
                                      </p:cBhvr>
                                      <p:to>
                                        <p:strVal val="visible"/>
                                      </p:to>
                                    </p:set>
                                    <p:animEffect transition="in" filter="fade">
                                      <p:cBhvr>
                                        <p:cTn id="191" dur="500"/>
                                        <p:tgtEl>
                                          <p:spTgt spid="22"/>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386"/>
                                        </p:tgtEl>
                                        <p:attrNameLst>
                                          <p:attrName>style.visibility</p:attrName>
                                        </p:attrNameLst>
                                      </p:cBhvr>
                                      <p:to>
                                        <p:strVal val="visible"/>
                                      </p:to>
                                    </p:set>
                                    <p:animEffect transition="in" filter="fade">
                                      <p:cBhvr>
                                        <p:cTn id="194" dur="500"/>
                                        <p:tgtEl>
                                          <p:spTgt spid="386"/>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514"/>
                                        </p:tgtEl>
                                        <p:attrNameLst>
                                          <p:attrName>style.visibility</p:attrName>
                                        </p:attrNameLst>
                                      </p:cBhvr>
                                      <p:to>
                                        <p:strVal val="visible"/>
                                      </p:to>
                                    </p:set>
                                    <p:animEffect transition="in" filter="fade">
                                      <p:cBhvr>
                                        <p:cTn id="197" dur="500"/>
                                        <p:tgtEl>
                                          <p:spTgt spid="514"/>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515"/>
                                        </p:tgtEl>
                                        <p:attrNameLst>
                                          <p:attrName>style.visibility</p:attrName>
                                        </p:attrNameLst>
                                      </p:cBhvr>
                                      <p:to>
                                        <p:strVal val="visible"/>
                                      </p:to>
                                    </p:set>
                                    <p:animEffect transition="in" filter="fade">
                                      <p:cBhvr>
                                        <p:cTn id="200" dur="500"/>
                                        <p:tgtEl>
                                          <p:spTgt spid="515"/>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14"/>
                                        </p:tgtEl>
                                        <p:attrNameLst>
                                          <p:attrName>style.visibility</p:attrName>
                                        </p:attrNameLst>
                                      </p:cBhvr>
                                      <p:to>
                                        <p:strVal val="visible"/>
                                      </p:to>
                                    </p:set>
                                    <p:animEffect transition="in" filter="fade">
                                      <p:cBhvr>
                                        <p:cTn id="20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animBg="1"/>
      <p:bldP spid="25" grpId="0" animBg="1"/>
      <p:bldP spid="26" grpId="0" animBg="1"/>
      <p:bldP spid="27" grpId="0" animBg="1"/>
      <p:bldP spid="28" grpId="0" animBg="1"/>
      <p:bldP spid="29" grpId="0" animBg="1"/>
      <p:bldP spid="30" grpId="0" animBg="1"/>
      <p:bldP spid="31" grpId="0" animBg="1"/>
      <p:bldP spid="507" grpId="0" animBg="1"/>
      <p:bldP spid="508" grpId="0" animBg="1"/>
      <p:bldP spid="509" grpId="0" animBg="1"/>
      <p:bldP spid="510" grpId="0" animBg="1"/>
      <p:bldP spid="511" grpId="0" animBg="1"/>
      <p:bldP spid="64" grpId="0" animBg="1"/>
      <p:bldP spid="65" grpId="0" animBg="1"/>
      <p:bldP spid="66" grpId="0" animBg="1"/>
      <p:bldP spid="67" grpId="0" animBg="1"/>
      <p:bldP spid="68" grpId="0" animBg="1"/>
      <p:bldP spid="69" grpId="0" animBg="1"/>
      <p:bldP spid="70" grpId="0" animBg="1"/>
      <p:bldP spid="71" grpId="0" animBg="1"/>
      <p:bldP spid="73" grpId="0" animBg="1"/>
      <p:bldP spid="77" grpId="0" animBg="1"/>
      <p:bldP spid="85" grpId="0" animBg="1"/>
      <p:bldP spid="87" grpId="0" animBg="1"/>
      <p:bldP spid="93" grpId="0" animBg="1"/>
      <p:bldP spid="95" grpId="0" animBg="1"/>
      <p:bldP spid="353" grpId="0" animBg="1"/>
      <p:bldP spid="355" grpId="0" animBg="1"/>
      <p:bldP spid="356" grpId="0" animBg="1"/>
      <p:bldP spid="357" grpId="0" animBg="1"/>
      <p:bldP spid="358" grpId="0" animBg="1"/>
      <p:bldP spid="375" grpId="0" animBg="1"/>
      <p:bldP spid="376" grpId="0"/>
      <p:bldP spid="377" grpId="0"/>
      <p:bldP spid="378" grpId="0"/>
      <p:bldP spid="379" grpId="0"/>
      <p:bldP spid="380" grpId="0"/>
      <p:bldP spid="381" grpId="0"/>
      <p:bldP spid="382" grpId="0"/>
      <p:bldP spid="383" grpId="0"/>
      <p:bldP spid="384" grpId="0"/>
      <p:bldP spid="385" grpId="0"/>
      <p:bldP spid="386" grpId="0"/>
      <p:bldP spid="387" grpId="0"/>
      <p:bldP spid="388" grpId="0" animBg="1"/>
      <p:bldP spid="389" grpId="0" animBg="1"/>
      <p:bldP spid="512" grpId="0" animBg="1"/>
      <p:bldP spid="513" grpId="0" animBg="1"/>
      <p:bldP spid="514" grpId="0" animBg="1"/>
      <p:bldP spid="51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381000" y="762000"/>
            <a:ext cx="830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5000"/>
              </a:lnSpc>
              <a:spcBef>
                <a:spcPct val="0"/>
              </a:spcBef>
              <a:buFontTx/>
              <a:buNone/>
            </a:pPr>
            <a:r>
              <a:rPr lang="en-US" altLang="en-US" sz="4400" b="1" dirty="0">
                <a:latin typeface="Arial" charset="0"/>
              </a:rPr>
              <a:t>Summary of Cost Flows</a:t>
            </a:r>
          </a:p>
        </p:txBody>
      </p:sp>
      <p:pic>
        <p:nvPicPr>
          <p:cNvPr id="47106" name="Picture 2" descr="C:\Users\Beth\Documents\MH\wiL62279_19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676400"/>
            <a:ext cx="8498892" cy="1709738"/>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3</a:t>
            </a: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83</a:t>
            </a:fld>
            <a:endParaRPr lang="en-US" dirty="0"/>
          </a:p>
        </p:txBody>
      </p:sp>
    </p:spTree>
  </p:cSld>
  <p:clrMapOvr>
    <a:masterClrMapping/>
  </p:clrMapOvr>
  <p:transition spd="med">
    <p:zo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381000" y="304800"/>
            <a:ext cx="8305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5000"/>
              </a:lnSpc>
              <a:spcBef>
                <a:spcPct val="0"/>
              </a:spcBef>
              <a:buFontTx/>
              <a:buNone/>
            </a:pPr>
            <a:r>
              <a:rPr lang="en-US" altLang="en-US" sz="4400" b="1" dirty="0">
                <a:latin typeface="Arial" charset="0"/>
              </a:rPr>
              <a:t>Summary of Cost Flows</a:t>
            </a:r>
          </a:p>
        </p:txBody>
      </p:sp>
      <p:pic>
        <p:nvPicPr>
          <p:cNvPr id="48130" name="Picture 2" descr="C:\Users\Beth\Documents\MH\wiL62279_19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219200"/>
            <a:ext cx="6718373" cy="490537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3</a:t>
            </a: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84</a:t>
            </a:fld>
            <a:endParaRPr lang="en-US" dirty="0"/>
          </a:p>
        </p:txBody>
      </p:sp>
    </p:spTree>
    <p:extLst>
      <p:ext uri="{BB962C8B-B14F-4D97-AF65-F5344CB8AC3E}">
        <p14:creationId xmlns:p14="http://schemas.microsoft.com/office/powerpoint/2010/main" val="720648457"/>
      </p:ext>
    </p:extLst>
  </p:cSld>
  <p:clrMapOvr>
    <a:masterClrMapping/>
  </p:clrMapOvr>
  <p:transition spd="med">
    <p:zo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381000" y="381000"/>
            <a:ext cx="830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5000"/>
              </a:lnSpc>
              <a:spcBef>
                <a:spcPct val="0"/>
              </a:spcBef>
              <a:buFontTx/>
              <a:buNone/>
            </a:pPr>
            <a:r>
              <a:rPr lang="en-US" altLang="en-US" sz="4400" b="1" dirty="0">
                <a:latin typeface="Arial" charset="0"/>
              </a:rPr>
              <a:t>Summary of Cost Flows</a:t>
            </a:r>
          </a:p>
        </p:txBody>
      </p:sp>
      <p:pic>
        <p:nvPicPr>
          <p:cNvPr id="49154" name="Picture 2" descr="C:\Users\Beth\Documents\MH\wiL62279_19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043" y="1395411"/>
            <a:ext cx="8857557" cy="342250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3</a:t>
            </a: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85</a:t>
            </a:fld>
            <a:endParaRPr lang="en-US" dirty="0"/>
          </a:p>
        </p:txBody>
      </p:sp>
    </p:spTree>
    <p:extLst>
      <p:ext uri="{BB962C8B-B14F-4D97-AF65-F5344CB8AC3E}">
        <p14:creationId xmlns:p14="http://schemas.microsoft.com/office/powerpoint/2010/main" val="3494093308"/>
      </p:ext>
    </p:extLst>
  </p:cSld>
  <p:clrMapOvr>
    <a:masterClrMapping/>
  </p:clrMapOvr>
  <p:transition spd="med">
    <p:zo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381000" y="304800"/>
            <a:ext cx="8305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5000"/>
              </a:lnSpc>
              <a:spcBef>
                <a:spcPct val="0"/>
              </a:spcBef>
              <a:buFontTx/>
              <a:buNone/>
            </a:pPr>
            <a:r>
              <a:rPr lang="en-US" altLang="en-US" sz="4400" b="1" dirty="0" smtClean="0">
                <a:latin typeface="Arial" charset="0"/>
              </a:rPr>
              <a:t>Schedule of Cost of Goods Manufactured</a:t>
            </a:r>
            <a:endParaRPr lang="en-US" altLang="en-US" sz="4400" b="1" dirty="0">
              <a:latin typeface="Arial" charset="0"/>
            </a:endParaRPr>
          </a:p>
        </p:txBody>
      </p:sp>
      <p:pic>
        <p:nvPicPr>
          <p:cNvPr id="50178" name="Picture 2" descr="C:\Users\Beth\Documents\MH\wiL62279_19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828800"/>
            <a:ext cx="7030251" cy="25908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3</a:t>
            </a: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86</a:t>
            </a:fld>
            <a:endParaRPr lang="en-US" dirty="0"/>
          </a:p>
        </p:txBody>
      </p:sp>
    </p:spTree>
    <p:extLst>
      <p:ext uri="{BB962C8B-B14F-4D97-AF65-F5344CB8AC3E}">
        <p14:creationId xmlns:p14="http://schemas.microsoft.com/office/powerpoint/2010/main" val="4119300975"/>
      </p:ext>
    </p:extLst>
  </p:cSld>
  <p:clrMapOvr>
    <a:masterClrMapping/>
  </p:clrMapOvr>
  <p:transition spd="med">
    <p:zo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685800"/>
            <a:ext cx="8229600" cy="457200"/>
          </a:xfrm>
        </p:spPr>
        <p:txBody>
          <a:bodyPr/>
          <a:lstStyle/>
          <a:p>
            <a:r>
              <a:rPr lang="en-US" altLang="en-US" sz="4400" b="1" dirty="0" smtClean="0">
                <a:solidFill>
                  <a:schemeClr val="tx1"/>
                </a:solidFill>
              </a:rPr>
              <a:t>Adjusting Factory Overhead </a:t>
            </a:r>
          </a:p>
        </p:txBody>
      </p:sp>
      <p:sp>
        <p:nvSpPr>
          <p:cNvPr id="7" name="Slide Number Placeholder 6"/>
          <p:cNvSpPr>
            <a:spLocks noGrp="1"/>
          </p:cNvSpPr>
          <p:nvPr>
            <p:ph type="sldNum" sz="quarter" idx="12"/>
          </p:nvPr>
        </p:nvSpPr>
        <p:spPr/>
        <p:txBody>
          <a:bodyPr/>
          <a:lstStyle/>
          <a:p>
            <a:pPr>
              <a:defRPr/>
            </a:pPr>
            <a:fld id="{9456D29B-E423-4250-B2DC-38C30AE2A0FC}" type="slidenum">
              <a:rPr lang="en-US" smtClean="0"/>
              <a:pPr>
                <a:defRPr/>
              </a:pPr>
              <a:t>87</a:t>
            </a:fld>
            <a:endParaRPr lang="en-US" dirty="0"/>
          </a:p>
        </p:txBody>
      </p:sp>
      <p:sp>
        <p:nvSpPr>
          <p:cNvPr id="34821"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3</a:t>
            </a:r>
          </a:p>
        </p:txBody>
      </p:sp>
      <p:pic>
        <p:nvPicPr>
          <p:cNvPr id="39938" name="Picture 2" descr="C:\Users\Beth\Documents\MH\wiL62279_19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986" y="1904999"/>
            <a:ext cx="8569803" cy="1762125"/>
          </a:xfrm>
          <a:prstGeom prst="rect">
            <a:avLst/>
          </a:prstGeom>
          <a:noFill/>
          <a:extLst>
            <a:ext uri="{909E8E84-426E-40DD-AFC4-6F175D3DCCD1}">
              <a14:hiddenFill xmlns:a14="http://schemas.microsoft.com/office/drawing/2010/main">
                <a:solidFill>
                  <a:srgbClr val="FFFFFF"/>
                </a:solidFill>
              </a14:hiddenFill>
            </a:ext>
          </a:extLst>
        </p:spPr>
      </p:pic>
      <p:pic>
        <p:nvPicPr>
          <p:cNvPr id="39939" name="Picture 3" descr="C:\Users\Beth\Documents\MH\wiL62279_19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4343400"/>
            <a:ext cx="7984351" cy="16764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5029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a:t>
            </a:r>
            <a:r>
              <a:rPr lang="en-US" sz="4400" b="1" dirty="0" smtClean="0">
                <a:solidFill>
                  <a:srgbClr val="FF0000"/>
                </a:solidFill>
              </a:rPr>
              <a:t>Under</a:t>
            </a:r>
            <a:r>
              <a:rPr lang="en-US" sz="4400" b="1" dirty="0" smtClean="0">
                <a:solidFill>
                  <a:schemeClr val="tx1"/>
                </a:solidFill>
              </a:rPr>
              <a:t>applied or </a:t>
            </a:r>
            <a:r>
              <a:rPr lang="en-US" sz="4400" b="1" dirty="0" smtClean="0">
                <a:solidFill>
                  <a:srgbClr val="FF0000"/>
                </a:solidFill>
              </a:rPr>
              <a:t>Over</a:t>
            </a:r>
            <a:r>
              <a:rPr lang="en-US" sz="4400" b="1" dirty="0" smtClean="0">
                <a:solidFill>
                  <a:schemeClr val="tx1"/>
                </a:solidFill>
              </a:rPr>
              <a:t>applied Overhead </a:t>
            </a:r>
            <a:r>
              <a:rPr lang="en-US" altLang="en-US" sz="4400" b="1" dirty="0" smtClean="0">
                <a:solidFill>
                  <a:schemeClr val="tx1"/>
                </a:solidFill>
              </a:rPr>
              <a:t>	</a:t>
            </a:r>
            <a:br>
              <a:rPr lang="en-US" altLang="en-US" sz="4400" b="1" dirty="0" smtClean="0">
                <a:solidFill>
                  <a:schemeClr val="tx1"/>
                </a:solidFill>
              </a:rPr>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88</a:t>
            </a:fld>
            <a:endParaRPr lang="en-US" altLang="en-US" dirty="0" smtClean="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914400" y="236061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r>
              <a:rPr lang="en-US" sz="4400" b="1" dirty="0" smtClean="0">
                <a:solidFill>
                  <a:schemeClr val="tx1"/>
                </a:solidFill>
              </a:rPr>
              <a:t>Underapplied or Overapplied Overhead</a:t>
            </a:r>
            <a:endParaRPr lang="en-US" sz="4400" b="1" dirty="0">
              <a:solidFill>
                <a:schemeClr val="tx1"/>
              </a:solidFill>
            </a:endParaRP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89</a:t>
            </a:fld>
            <a:endParaRPr lang="en-US" dirty="0"/>
          </a:p>
        </p:txBody>
      </p:sp>
      <p:pic>
        <p:nvPicPr>
          <p:cNvPr id="40962" name="Picture 2" descr="C:\Users\Beth\Documents\MH\wiL62279_untb19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81200"/>
            <a:ext cx="8416638" cy="1143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a:t>
            </a:r>
            <a:r>
              <a:rPr lang="en-US" sz="1400" dirty="0" smtClean="0">
                <a:solidFill>
                  <a:schemeClr val="bg1"/>
                </a:solidFill>
                <a:latin typeface="Times New Roman" pitchFamily="18" charset="0"/>
              </a:rPr>
              <a:t>4</a:t>
            </a:r>
            <a:endParaRPr lang="en-US" sz="1400" dirty="0">
              <a:solidFill>
                <a:schemeClr val="bg1"/>
              </a:solidFill>
              <a:latin typeface="Times New Roman" pitchFamily="18" charset="0"/>
            </a:endParaRPr>
          </a:p>
        </p:txBody>
      </p:sp>
    </p:spTree>
    <p:extLst>
      <p:ext uri="{BB962C8B-B14F-4D97-AF65-F5344CB8AC3E}">
        <p14:creationId xmlns:p14="http://schemas.microsoft.com/office/powerpoint/2010/main" val="365119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524000"/>
            <a:ext cx="8443913"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1" name="Rectangle 3"/>
          <p:cNvSpPr>
            <a:spLocks noGrp="1" noChangeArrowheads="1"/>
          </p:cNvSpPr>
          <p:nvPr>
            <p:ph type="title"/>
          </p:nvPr>
        </p:nvSpPr>
        <p:spPr>
          <a:xfrm>
            <a:off x="457200" y="381000"/>
            <a:ext cx="8229600" cy="1143000"/>
          </a:xfrm>
        </p:spPr>
        <p:txBody>
          <a:bodyPr/>
          <a:lstStyle/>
          <a:p>
            <a:r>
              <a:rPr lang="en-US" altLang="en-US" b="1" dirty="0" smtClean="0">
                <a:solidFill>
                  <a:srgbClr val="FF0000"/>
                </a:solidFill>
              </a:rPr>
              <a:t>Nature</a:t>
            </a:r>
            <a:r>
              <a:rPr lang="en-US" altLang="en-US" b="1" dirty="0" smtClean="0">
                <a:solidFill>
                  <a:schemeClr val="tx1"/>
                </a:solidFill>
              </a:rPr>
              <a:t> of Managerial Accounting</a:t>
            </a:r>
          </a:p>
        </p:txBody>
      </p:sp>
      <p:sp>
        <p:nvSpPr>
          <p:cNvPr id="6" name="Slide Number Placeholder 5"/>
          <p:cNvSpPr>
            <a:spLocks noGrp="1"/>
          </p:cNvSpPr>
          <p:nvPr>
            <p:ph type="sldNum" sz="quarter" idx="12"/>
          </p:nvPr>
        </p:nvSpPr>
        <p:spPr/>
        <p:txBody>
          <a:bodyPr/>
          <a:lstStyle/>
          <a:p>
            <a:pPr>
              <a:defRPr/>
            </a:pPr>
            <a:fld id="{2F856502-6931-4BB7-9E44-21AF6382F1C3}" type="slidenum">
              <a:rPr lang="en-US" smtClean="0">
                <a:solidFill>
                  <a:prstClr val="black">
                    <a:tint val="75000"/>
                  </a:prstClr>
                </a:solidFill>
              </a:rPr>
              <a:pPr>
                <a:defRPr/>
              </a:pPr>
              <a:t>9</a:t>
            </a:fld>
            <a:endParaRPr lang="en-US" dirty="0">
              <a:solidFill>
                <a:prstClr val="black">
                  <a:tint val="75000"/>
                </a:prstClr>
              </a:solidFill>
            </a:endParaRPr>
          </a:p>
        </p:txBody>
      </p:sp>
      <p:sp>
        <p:nvSpPr>
          <p:cNvPr id="9219"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cs typeface="Arial" pitchFamily="34" charset="0"/>
              </a:rPr>
              <a:t>C 1</a:t>
            </a:r>
          </a:p>
        </p:txBody>
      </p:sp>
    </p:spTree>
    <p:extLst>
      <p:ext uri="{BB962C8B-B14F-4D97-AF65-F5344CB8AC3E}">
        <p14:creationId xmlns:p14="http://schemas.microsoft.com/office/powerpoint/2010/main" val="2930327262"/>
      </p:ext>
    </p:extLst>
  </p:cSld>
  <p:clrMapOvr>
    <a:masterClrMapping/>
  </p:clrMapOvr>
  <p:transition spd="med">
    <p:wipe di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smtClean="0">
                <a:solidFill>
                  <a:prstClr val="white"/>
                </a:solidFill>
              </a:rPr>
              <a:t>NEED-TO-KNOW</a:t>
            </a:r>
            <a:endParaRPr lang="en-US" sz="2400" dirty="0">
              <a:solidFill>
                <a:prstClr val="white"/>
              </a:solidFill>
            </a:endParaRPr>
          </a:p>
        </p:txBody>
      </p:sp>
      <p:sp>
        <p:nvSpPr>
          <p:cNvPr id="480" name="Rectangle 5"/>
          <p:cNvSpPr>
            <a:spLocks noChangeArrowheads="1"/>
          </p:cNvSpPr>
          <p:nvPr/>
        </p:nvSpPr>
        <p:spPr bwMode="auto">
          <a:xfrm>
            <a:off x="2039938" y="1819274"/>
            <a:ext cx="3317875"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1" name="Rectangle 6"/>
          <p:cNvSpPr>
            <a:spLocks noChangeArrowheads="1"/>
          </p:cNvSpPr>
          <p:nvPr/>
        </p:nvSpPr>
        <p:spPr bwMode="auto">
          <a:xfrm>
            <a:off x="1212850" y="3106737"/>
            <a:ext cx="5797550"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4" name="Rectangle 9"/>
          <p:cNvSpPr>
            <a:spLocks noChangeArrowheads="1"/>
          </p:cNvSpPr>
          <p:nvPr/>
        </p:nvSpPr>
        <p:spPr bwMode="auto">
          <a:xfrm>
            <a:off x="885826" y="706438"/>
            <a:ext cx="7542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 manufacturing company applied $300,000 of overhead to its jobs during the year. For the independent</a:t>
            </a:r>
            <a:endParaRPr lang="en-US" altLang="en-US" dirty="0" smtClean="0">
              <a:solidFill>
                <a:prstClr val="black"/>
              </a:solidFill>
              <a:cs typeface="+mn-cs"/>
            </a:endParaRPr>
          </a:p>
        </p:txBody>
      </p:sp>
      <p:sp>
        <p:nvSpPr>
          <p:cNvPr id="485" name="Rectangle 10"/>
          <p:cNvSpPr>
            <a:spLocks noChangeArrowheads="1"/>
          </p:cNvSpPr>
          <p:nvPr/>
        </p:nvSpPr>
        <p:spPr bwMode="auto">
          <a:xfrm>
            <a:off x="885826" y="912813"/>
            <a:ext cx="7845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scenarios below, prepare the journal entry to adjust over- or underapplied overhead. Assume the adjustment</a:t>
            </a:r>
            <a:endParaRPr lang="en-US" altLang="en-US" dirty="0" smtClean="0">
              <a:solidFill>
                <a:prstClr val="black"/>
              </a:solidFill>
              <a:cs typeface="+mn-cs"/>
            </a:endParaRPr>
          </a:p>
        </p:txBody>
      </p:sp>
      <p:sp>
        <p:nvSpPr>
          <p:cNvPr id="486" name="Rectangle 11"/>
          <p:cNvSpPr>
            <a:spLocks noChangeArrowheads="1"/>
          </p:cNvSpPr>
          <p:nvPr/>
        </p:nvSpPr>
        <p:spPr bwMode="auto">
          <a:xfrm>
            <a:off x="885826" y="1119188"/>
            <a:ext cx="19065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amounts are not material.</a:t>
            </a:r>
            <a:endParaRPr lang="en-US" altLang="en-US" dirty="0" smtClean="0">
              <a:solidFill>
                <a:prstClr val="black"/>
              </a:solidFill>
              <a:cs typeface="+mn-cs"/>
            </a:endParaRPr>
          </a:p>
        </p:txBody>
      </p:sp>
      <p:sp>
        <p:nvSpPr>
          <p:cNvPr id="487" name="Rectangle 12"/>
          <p:cNvSpPr>
            <a:spLocks noChangeArrowheads="1"/>
          </p:cNvSpPr>
          <p:nvPr/>
        </p:nvSpPr>
        <p:spPr bwMode="auto">
          <a:xfrm>
            <a:off x="885826" y="1416049"/>
            <a:ext cx="4810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 Actual overhead costs incurred during the year equal $305,000.</a:t>
            </a:r>
            <a:endParaRPr lang="en-US" altLang="en-US" dirty="0" smtClean="0">
              <a:solidFill>
                <a:prstClr val="black"/>
              </a:solidFill>
              <a:cs typeface="+mn-cs"/>
            </a:endParaRPr>
          </a:p>
        </p:txBody>
      </p:sp>
      <p:sp>
        <p:nvSpPr>
          <p:cNvPr id="488" name="Rectangle 13"/>
          <p:cNvSpPr>
            <a:spLocks noChangeArrowheads="1"/>
          </p:cNvSpPr>
          <p:nvPr/>
        </p:nvSpPr>
        <p:spPr bwMode="auto">
          <a:xfrm>
            <a:off x="3168650" y="2312987"/>
            <a:ext cx="5746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305,000</a:t>
            </a:r>
            <a:endParaRPr lang="en-US" altLang="en-US" dirty="0" smtClean="0">
              <a:solidFill>
                <a:prstClr val="black"/>
              </a:solidFill>
              <a:cs typeface="+mn-cs"/>
            </a:endParaRPr>
          </a:p>
        </p:txBody>
      </p:sp>
      <p:sp>
        <p:nvSpPr>
          <p:cNvPr id="489" name="Rectangle 14"/>
          <p:cNvSpPr>
            <a:spLocks noChangeArrowheads="1"/>
          </p:cNvSpPr>
          <p:nvPr/>
        </p:nvSpPr>
        <p:spPr bwMode="auto">
          <a:xfrm>
            <a:off x="4822825" y="2312987"/>
            <a:ext cx="5746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300,000</a:t>
            </a:r>
            <a:endParaRPr lang="en-US" altLang="en-US" dirty="0" smtClean="0">
              <a:solidFill>
                <a:prstClr val="black"/>
              </a:solidFill>
              <a:cs typeface="+mn-cs"/>
            </a:endParaRPr>
          </a:p>
        </p:txBody>
      </p:sp>
      <p:sp>
        <p:nvSpPr>
          <p:cNvPr id="490" name="Rectangle 15"/>
          <p:cNvSpPr>
            <a:spLocks noChangeArrowheads="1"/>
          </p:cNvSpPr>
          <p:nvPr/>
        </p:nvSpPr>
        <p:spPr bwMode="auto">
          <a:xfrm>
            <a:off x="2070100" y="2725737"/>
            <a:ext cx="11588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Underapplied OH</a:t>
            </a:r>
            <a:endParaRPr lang="en-US" altLang="en-US" dirty="0" smtClean="0">
              <a:solidFill>
                <a:prstClr val="black"/>
              </a:solidFill>
              <a:cs typeface="+mn-cs"/>
            </a:endParaRPr>
          </a:p>
        </p:txBody>
      </p:sp>
      <p:sp>
        <p:nvSpPr>
          <p:cNvPr id="491" name="Rectangle 16"/>
          <p:cNvSpPr>
            <a:spLocks noChangeArrowheads="1"/>
          </p:cNvSpPr>
          <p:nvPr/>
        </p:nvSpPr>
        <p:spPr bwMode="auto">
          <a:xfrm>
            <a:off x="3309938" y="2725737"/>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5,000</a:t>
            </a:r>
            <a:endParaRPr lang="en-US" altLang="en-US" dirty="0" smtClean="0">
              <a:solidFill>
                <a:prstClr val="black"/>
              </a:solidFill>
              <a:cs typeface="+mn-cs"/>
            </a:endParaRPr>
          </a:p>
        </p:txBody>
      </p:sp>
      <p:sp>
        <p:nvSpPr>
          <p:cNvPr id="492" name="Rectangle 17"/>
          <p:cNvSpPr>
            <a:spLocks noChangeArrowheads="1"/>
          </p:cNvSpPr>
          <p:nvPr/>
        </p:nvSpPr>
        <p:spPr bwMode="auto">
          <a:xfrm>
            <a:off x="5568950" y="3127374"/>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Debit</a:t>
            </a:r>
            <a:endParaRPr lang="en-US" altLang="en-US" dirty="0" smtClean="0">
              <a:solidFill>
                <a:prstClr val="black"/>
              </a:solidFill>
              <a:cs typeface="+mn-cs"/>
            </a:endParaRPr>
          </a:p>
        </p:txBody>
      </p:sp>
      <p:sp>
        <p:nvSpPr>
          <p:cNvPr id="493" name="Rectangle 18"/>
          <p:cNvSpPr>
            <a:spLocks noChangeArrowheads="1"/>
          </p:cNvSpPr>
          <p:nvPr/>
        </p:nvSpPr>
        <p:spPr bwMode="auto">
          <a:xfrm>
            <a:off x="6365875" y="3127374"/>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Credit</a:t>
            </a:r>
            <a:endParaRPr lang="en-US" altLang="en-US" dirty="0" smtClean="0">
              <a:solidFill>
                <a:prstClr val="black"/>
              </a:solidFill>
              <a:cs typeface="+mn-cs"/>
            </a:endParaRPr>
          </a:p>
        </p:txBody>
      </p:sp>
      <p:sp>
        <p:nvSpPr>
          <p:cNvPr id="494" name="Rectangle 19"/>
          <p:cNvSpPr>
            <a:spLocks noChangeArrowheads="1"/>
          </p:cNvSpPr>
          <p:nvPr/>
        </p:nvSpPr>
        <p:spPr bwMode="auto">
          <a:xfrm>
            <a:off x="2130425" y="3354387"/>
            <a:ext cx="1471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Cost of Goods Sold</a:t>
            </a:r>
            <a:endParaRPr lang="en-US" altLang="en-US" dirty="0" smtClean="0">
              <a:solidFill>
                <a:prstClr val="black"/>
              </a:solidFill>
              <a:cs typeface="+mn-cs"/>
            </a:endParaRPr>
          </a:p>
        </p:txBody>
      </p:sp>
      <p:sp>
        <p:nvSpPr>
          <p:cNvPr id="495" name="Rectangle 20"/>
          <p:cNvSpPr>
            <a:spLocks noChangeArrowheads="1"/>
          </p:cNvSpPr>
          <p:nvPr/>
        </p:nvSpPr>
        <p:spPr bwMode="auto">
          <a:xfrm>
            <a:off x="5689600" y="3354387"/>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5,000</a:t>
            </a:r>
            <a:endParaRPr lang="en-US" altLang="en-US" dirty="0" smtClean="0">
              <a:solidFill>
                <a:prstClr val="black"/>
              </a:solidFill>
              <a:cs typeface="+mn-cs"/>
            </a:endParaRPr>
          </a:p>
        </p:txBody>
      </p:sp>
      <p:sp>
        <p:nvSpPr>
          <p:cNvPr id="496" name="Rectangle 21"/>
          <p:cNvSpPr>
            <a:spLocks noChangeArrowheads="1"/>
          </p:cNvSpPr>
          <p:nvPr/>
        </p:nvSpPr>
        <p:spPr bwMode="auto">
          <a:xfrm>
            <a:off x="2403475" y="3559174"/>
            <a:ext cx="1371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Factory Overhead</a:t>
            </a:r>
            <a:endParaRPr lang="en-US" altLang="en-US" dirty="0" smtClean="0">
              <a:solidFill>
                <a:prstClr val="black"/>
              </a:solidFill>
              <a:cs typeface="+mn-cs"/>
            </a:endParaRPr>
          </a:p>
        </p:txBody>
      </p:sp>
      <p:sp>
        <p:nvSpPr>
          <p:cNvPr id="497" name="Rectangle 22"/>
          <p:cNvSpPr>
            <a:spLocks noChangeArrowheads="1"/>
          </p:cNvSpPr>
          <p:nvPr/>
        </p:nvSpPr>
        <p:spPr bwMode="auto">
          <a:xfrm>
            <a:off x="6516688" y="3559174"/>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5,000</a:t>
            </a:r>
            <a:endParaRPr lang="en-US" altLang="en-US" dirty="0" smtClean="0">
              <a:solidFill>
                <a:prstClr val="black"/>
              </a:solidFill>
              <a:cs typeface="+mn-cs"/>
            </a:endParaRPr>
          </a:p>
        </p:txBody>
      </p:sp>
      <p:sp>
        <p:nvSpPr>
          <p:cNvPr id="80" name="Rectangle 38"/>
          <p:cNvSpPr>
            <a:spLocks noChangeArrowheads="1"/>
          </p:cNvSpPr>
          <p:nvPr/>
        </p:nvSpPr>
        <p:spPr bwMode="auto">
          <a:xfrm>
            <a:off x="3017838" y="1839912"/>
            <a:ext cx="146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Factory Overhead</a:t>
            </a:r>
            <a:endParaRPr lang="en-US" altLang="en-US" dirty="0" smtClean="0">
              <a:solidFill>
                <a:prstClr val="black"/>
              </a:solidFill>
              <a:cs typeface="+mn-cs"/>
            </a:endParaRPr>
          </a:p>
        </p:txBody>
      </p:sp>
      <p:sp>
        <p:nvSpPr>
          <p:cNvPr id="81" name="Rectangle 39"/>
          <p:cNvSpPr>
            <a:spLocks noChangeArrowheads="1"/>
          </p:cNvSpPr>
          <p:nvPr/>
        </p:nvSpPr>
        <p:spPr bwMode="auto">
          <a:xfrm>
            <a:off x="2070100" y="2097087"/>
            <a:ext cx="136207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dirty="0" smtClean="0">
                <a:solidFill>
                  <a:srgbClr val="C00000"/>
                </a:solidFill>
                <a:cs typeface="+mn-cs"/>
              </a:rPr>
              <a:t>Actual OH Incurred</a:t>
            </a:r>
            <a:endParaRPr lang="en-US" altLang="en-US" dirty="0" smtClean="0">
              <a:solidFill>
                <a:prstClr val="black"/>
              </a:solidFill>
              <a:cs typeface="+mn-cs"/>
            </a:endParaRPr>
          </a:p>
        </p:txBody>
      </p:sp>
      <p:sp>
        <p:nvSpPr>
          <p:cNvPr id="82" name="Rectangle 40"/>
          <p:cNvSpPr>
            <a:spLocks noChangeArrowheads="1"/>
          </p:cNvSpPr>
          <p:nvPr/>
        </p:nvSpPr>
        <p:spPr bwMode="auto">
          <a:xfrm>
            <a:off x="3814763" y="2097087"/>
            <a:ext cx="179546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dirty="0" smtClean="0">
                <a:solidFill>
                  <a:srgbClr val="C00000"/>
                </a:solidFill>
                <a:cs typeface="+mn-cs"/>
              </a:rPr>
              <a:t>OH Applied to Production</a:t>
            </a:r>
            <a:endParaRPr lang="en-US" altLang="en-US" dirty="0" smtClean="0">
              <a:solidFill>
                <a:prstClr val="black"/>
              </a:solidFill>
              <a:cs typeface="+mn-cs"/>
            </a:endParaRPr>
          </a:p>
        </p:txBody>
      </p:sp>
      <p:sp>
        <p:nvSpPr>
          <p:cNvPr id="83" name="Rectangle 41"/>
          <p:cNvSpPr>
            <a:spLocks noChangeArrowheads="1"/>
          </p:cNvSpPr>
          <p:nvPr/>
        </p:nvSpPr>
        <p:spPr bwMode="auto">
          <a:xfrm>
            <a:off x="3087688" y="3127374"/>
            <a:ext cx="1311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General Journal</a:t>
            </a:r>
            <a:endParaRPr lang="en-US" altLang="en-US" dirty="0" smtClean="0">
              <a:solidFill>
                <a:prstClr val="black"/>
              </a:solidFill>
              <a:cs typeface="+mn-cs"/>
            </a:endParaRPr>
          </a:p>
        </p:txBody>
      </p:sp>
      <p:sp>
        <p:nvSpPr>
          <p:cNvPr id="84" name="Rectangle 42"/>
          <p:cNvSpPr>
            <a:spLocks noChangeArrowheads="1"/>
          </p:cNvSpPr>
          <p:nvPr/>
        </p:nvSpPr>
        <p:spPr bwMode="auto">
          <a:xfrm>
            <a:off x="1203325" y="3095624"/>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6" name="Line 43"/>
          <p:cNvSpPr>
            <a:spLocks noChangeShapeType="1"/>
          </p:cNvSpPr>
          <p:nvPr/>
        </p:nvSpPr>
        <p:spPr bwMode="auto">
          <a:xfrm>
            <a:off x="2039938" y="3116262"/>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8" name="Rectangle 44"/>
          <p:cNvSpPr>
            <a:spLocks noChangeArrowheads="1"/>
          </p:cNvSpPr>
          <p:nvPr/>
        </p:nvSpPr>
        <p:spPr bwMode="auto">
          <a:xfrm>
            <a:off x="2039938" y="3116262"/>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9" name="Line 45"/>
          <p:cNvSpPr>
            <a:spLocks noChangeShapeType="1"/>
          </p:cNvSpPr>
          <p:nvPr/>
        </p:nvSpPr>
        <p:spPr bwMode="auto">
          <a:xfrm>
            <a:off x="5346700" y="3116262"/>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0" name="Rectangle 46"/>
          <p:cNvSpPr>
            <a:spLocks noChangeArrowheads="1"/>
          </p:cNvSpPr>
          <p:nvPr/>
        </p:nvSpPr>
        <p:spPr bwMode="auto">
          <a:xfrm>
            <a:off x="5346700" y="3116262"/>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1" name="Line 47"/>
          <p:cNvSpPr>
            <a:spLocks noChangeShapeType="1"/>
          </p:cNvSpPr>
          <p:nvPr/>
        </p:nvSpPr>
        <p:spPr bwMode="auto">
          <a:xfrm>
            <a:off x="6173788" y="3116262"/>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2" name="Rectangle 48"/>
          <p:cNvSpPr>
            <a:spLocks noChangeArrowheads="1"/>
          </p:cNvSpPr>
          <p:nvPr/>
        </p:nvSpPr>
        <p:spPr bwMode="auto">
          <a:xfrm>
            <a:off x="6173788" y="3116262"/>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4" name="Rectangle 49"/>
          <p:cNvSpPr>
            <a:spLocks noChangeArrowheads="1"/>
          </p:cNvSpPr>
          <p:nvPr/>
        </p:nvSpPr>
        <p:spPr bwMode="auto">
          <a:xfrm>
            <a:off x="6991350" y="3116262"/>
            <a:ext cx="19050"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6" name="Line 50"/>
          <p:cNvSpPr>
            <a:spLocks noChangeShapeType="1"/>
          </p:cNvSpPr>
          <p:nvPr/>
        </p:nvSpPr>
        <p:spPr bwMode="auto">
          <a:xfrm>
            <a:off x="3694113" y="2055812"/>
            <a:ext cx="0" cy="8445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7" name="Rectangle 51"/>
          <p:cNvSpPr>
            <a:spLocks noChangeArrowheads="1"/>
          </p:cNvSpPr>
          <p:nvPr/>
        </p:nvSpPr>
        <p:spPr bwMode="auto">
          <a:xfrm>
            <a:off x="3694113" y="2055812"/>
            <a:ext cx="9525" cy="844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8" name="Line 52"/>
          <p:cNvSpPr>
            <a:spLocks noChangeShapeType="1"/>
          </p:cNvSpPr>
          <p:nvPr/>
        </p:nvSpPr>
        <p:spPr bwMode="auto">
          <a:xfrm>
            <a:off x="1212850" y="3343274"/>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9" name="Rectangle 53"/>
          <p:cNvSpPr>
            <a:spLocks noChangeArrowheads="1"/>
          </p:cNvSpPr>
          <p:nvPr/>
        </p:nvSpPr>
        <p:spPr bwMode="auto">
          <a:xfrm>
            <a:off x="1212850" y="3343274"/>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20" name="Line 54"/>
          <p:cNvSpPr>
            <a:spLocks noChangeShapeType="1"/>
          </p:cNvSpPr>
          <p:nvPr/>
        </p:nvSpPr>
        <p:spPr bwMode="auto">
          <a:xfrm>
            <a:off x="2039938" y="3343274"/>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21" name="Rectangle 55"/>
          <p:cNvSpPr>
            <a:spLocks noChangeArrowheads="1"/>
          </p:cNvSpPr>
          <p:nvPr/>
        </p:nvSpPr>
        <p:spPr bwMode="auto">
          <a:xfrm>
            <a:off x="2039938" y="3343274"/>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22" name="Line 56"/>
          <p:cNvSpPr>
            <a:spLocks noChangeShapeType="1"/>
          </p:cNvSpPr>
          <p:nvPr/>
        </p:nvSpPr>
        <p:spPr bwMode="auto">
          <a:xfrm>
            <a:off x="5346700" y="3343274"/>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23" name="Rectangle 57"/>
          <p:cNvSpPr>
            <a:spLocks noChangeArrowheads="1"/>
          </p:cNvSpPr>
          <p:nvPr/>
        </p:nvSpPr>
        <p:spPr bwMode="auto">
          <a:xfrm>
            <a:off x="5346700" y="3343274"/>
            <a:ext cx="11113"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24" name="Line 58"/>
          <p:cNvSpPr>
            <a:spLocks noChangeShapeType="1"/>
          </p:cNvSpPr>
          <p:nvPr/>
        </p:nvSpPr>
        <p:spPr bwMode="auto">
          <a:xfrm>
            <a:off x="6173788" y="3343274"/>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25" name="Rectangle 59"/>
          <p:cNvSpPr>
            <a:spLocks noChangeArrowheads="1"/>
          </p:cNvSpPr>
          <p:nvPr/>
        </p:nvSpPr>
        <p:spPr bwMode="auto">
          <a:xfrm>
            <a:off x="6173788" y="3343274"/>
            <a:ext cx="11113"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26" name="Line 60"/>
          <p:cNvSpPr>
            <a:spLocks noChangeShapeType="1"/>
          </p:cNvSpPr>
          <p:nvPr/>
        </p:nvSpPr>
        <p:spPr bwMode="auto">
          <a:xfrm>
            <a:off x="7000875" y="3343274"/>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27" name="Rectangle 61"/>
          <p:cNvSpPr>
            <a:spLocks noChangeArrowheads="1"/>
          </p:cNvSpPr>
          <p:nvPr/>
        </p:nvSpPr>
        <p:spPr bwMode="auto">
          <a:xfrm>
            <a:off x="7000875" y="3343274"/>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1" name="Rectangle 82"/>
          <p:cNvSpPr>
            <a:spLocks noChangeArrowheads="1"/>
          </p:cNvSpPr>
          <p:nvPr/>
        </p:nvSpPr>
        <p:spPr bwMode="auto">
          <a:xfrm>
            <a:off x="2039938" y="1808162"/>
            <a:ext cx="33178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3" name="Rectangle 83"/>
          <p:cNvSpPr>
            <a:spLocks noChangeArrowheads="1"/>
          </p:cNvSpPr>
          <p:nvPr/>
        </p:nvSpPr>
        <p:spPr bwMode="auto">
          <a:xfrm>
            <a:off x="2039938" y="2035174"/>
            <a:ext cx="33178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4" name="Line 84"/>
          <p:cNvSpPr>
            <a:spLocks noChangeShapeType="1"/>
          </p:cNvSpPr>
          <p:nvPr/>
        </p:nvSpPr>
        <p:spPr bwMode="auto">
          <a:xfrm>
            <a:off x="2039938" y="2684462"/>
            <a:ext cx="3317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5" name="Rectangle 85"/>
          <p:cNvSpPr>
            <a:spLocks noChangeArrowheads="1"/>
          </p:cNvSpPr>
          <p:nvPr/>
        </p:nvSpPr>
        <p:spPr bwMode="auto">
          <a:xfrm>
            <a:off x="2039938" y="2684462"/>
            <a:ext cx="33178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6" name="Rectangle 86"/>
          <p:cNvSpPr>
            <a:spLocks noChangeArrowheads="1"/>
          </p:cNvSpPr>
          <p:nvPr/>
        </p:nvSpPr>
        <p:spPr bwMode="auto">
          <a:xfrm>
            <a:off x="1222375" y="3095624"/>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7" name="Rectangle 87"/>
          <p:cNvSpPr>
            <a:spLocks noChangeArrowheads="1"/>
          </p:cNvSpPr>
          <p:nvPr/>
        </p:nvSpPr>
        <p:spPr bwMode="auto">
          <a:xfrm>
            <a:off x="1222375" y="3322637"/>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8" name="Line 88"/>
          <p:cNvSpPr>
            <a:spLocks noChangeShapeType="1"/>
          </p:cNvSpPr>
          <p:nvPr/>
        </p:nvSpPr>
        <p:spPr bwMode="auto">
          <a:xfrm>
            <a:off x="1222375" y="3538537"/>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9" name="Rectangle 89"/>
          <p:cNvSpPr>
            <a:spLocks noChangeArrowheads="1"/>
          </p:cNvSpPr>
          <p:nvPr/>
        </p:nvSpPr>
        <p:spPr bwMode="auto">
          <a:xfrm>
            <a:off x="1222375" y="3538537"/>
            <a:ext cx="57880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0" name="Line 90"/>
          <p:cNvSpPr>
            <a:spLocks noChangeShapeType="1"/>
          </p:cNvSpPr>
          <p:nvPr/>
        </p:nvSpPr>
        <p:spPr bwMode="auto">
          <a:xfrm>
            <a:off x="1222375" y="3744912"/>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1" name="Rectangle 91"/>
          <p:cNvSpPr>
            <a:spLocks noChangeArrowheads="1"/>
          </p:cNvSpPr>
          <p:nvPr/>
        </p:nvSpPr>
        <p:spPr bwMode="auto">
          <a:xfrm>
            <a:off x="1222375" y="3744912"/>
            <a:ext cx="57880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2" name="Line 92"/>
          <p:cNvSpPr>
            <a:spLocks noChangeShapeType="1"/>
          </p:cNvSpPr>
          <p:nvPr/>
        </p:nvSpPr>
        <p:spPr bwMode="auto">
          <a:xfrm>
            <a:off x="1222375" y="3951287"/>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3" name="Rectangle 93"/>
          <p:cNvSpPr>
            <a:spLocks noChangeArrowheads="1"/>
          </p:cNvSpPr>
          <p:nvPr/>
        </p:nvSpPr>
        <p:spPr bwMode="auto">
          <a:xfrm>
            <a:off x="1222375" y="3951287"/>
            <a:ext cx="57880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5"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a:t>
            </a:r>
            <a:r>
              <a:rPr lang="en-US" sz="1400" dirty="0" smtClean="0">
                <a:solidFill>
                  <a:schemeClr val="bg1"/>
                </a:solidFill>
                <a:latin typeface="Times New Roman" pitchFamily="18" charset="0"/>
              </a:rPr>
              <a:t>4</a:t>
            </a:r>
            <a:endParaRPr lang="en-US" sz="1400" dirty="0">
              <a:solidFill>
                <a:schemeClr val="bg1"/>
              </a:solidFill>
              <a:latin typeface="Times New Roman" pitchFamily="18" charset="0"/>
            </a:endParaRPr>
          </a:p>
        </p:txBody>
      </p:sp>
      <p:sp>
        <p:nvSpPr>
          <p:cNvPr id="56" name="Slide Number Placeholder 55"/>
          <p:cNvSpPr>
            <a:spLocks noGrp="1"/>
          </p:cNvSpPr>
          <p:nvPr>
            <p:ph type="sldNum" sz="quarter" idx="12"/>
          </p:nvPr>
        </p:nvSpPr>
        <p:spPr/>
        <p:txBody>
          <a:bodyPr/>
          <a:lstStyle/>
          <a:p>
            <a:fld id="{A2F34CF3-0044-4E21-BEB6-D1264E26E98D}" type="slidenum">
              <a:rPr lang="en-US" smtClean="0">
                <a:solidFill>
                  <a:prstClr val="black">
                    <a:tint val="75000"/>
                  </a:prstClr>
                </a:solidFill>
              </a:rPr>
              <a:pPr/>
              <a:t>90</a:t>
            </a:fld>
            <a:endParaRPr lang="en-US" dirty="0">
              <a:solidFill>
                <a:prstClr val="black">
                  <a:tint val="75000"/>
                </a:prstClr>
              </a:solidFill>
            </a:endParaRPr>
          </a:p>
        </p:txBody>
      </p:sp>
    </p:spTree>
    <p:extLst>
      <p:ext uri="{BB962C8B-B14F-4D97-AF65-F5344CB8AC3E}">
        <p14:creationId xmlns:p14="http://schemas.microsoft.com/office/powerpoint/2010/main" val="3885691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0"/>
                                        </p:tgtEl>
                                        <p:attrNameLst>
                                          <p:attrName>style.visibility</p:attrName>
                                        </p:attrNameLst>
                                      </p:cBhvr>
                                      <p:to>
                                        <p:strVal val="visible"/>
                                      </p:to>
                                    </p:set>
                                    <p:animEffect transition="in" filter="fade">
                                      <p:cBhvr>
                                        <p:cTn id="7" dur="500"/>
                                        <p:tgtEl>
                                          <p:spTgt spid="4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500"/>
                                        <p:tgtEl>
                                          <p:spTgt spid="8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6"/>
                                        </p:tgtEl>
                                        <p:attrNameLst>
                                          <p:attrName>style.visibility</p:attrName>
                                        </p:attrNameLst>
                                      </p:cBhvr>
                                      <p:to>
                                        <p:strVal val="visible"/>
                                      </p:to>
                                    </p:set>
                                    <p:animEffect transition="in" filter="fade">
                                      <p:cBhvr>
                                        <p:cTn id="13" dur="500"/>
                                        <p:tgtEl>
                                          <p:spTgt spid="5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17"/>
                                        </p:tgtEl>
                                        <p:attrNameLst>
                                          <p:attrName>style.visibility</p:attrName>
                                        </p:attrNameLst>
                                      </p:cBhvr>
                                      <p:to>
                                        <p:strVal val="visible"/>
                                      </p:to>
                                    </p:set>
                                    <p:animEffect transition="in" filter="fade">
                                      <p:cBhvr>
                                        <p:cTn id="16" dur="500"/>
                                        <p:tgtEl>
                                          <p:spTgt spid="5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1"/>
                                        </p:tgtEl>
                                        <p:attrNameLst>
                                          <p:attrName>style.visibility</p:attrName>
                                        </p:attrNameLst>
                                      </p:cBhvr>
                                      <p:to>
                                        <p:strVal val="visible"/>
                                      </p:to>
                                    </p:set>
                                    <p:animEffect transition="in" filter="fade">
                                      <p:cBhvr>
                                        <p:cTn id="19" dur="500"/>
                                        <p:tgtEl>
                                          <p:spTgt spid="36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3"/>
                                        </p:tgtEl>
                                        <p:attrNameLst>
                                          <p:attrName>style.visibility</p:attrName>
                                        </p:attrNameLst>
                                      </p:cBhvr>
                                      <p:to>
                                        <p:strVal val="visible"/>
                                      </p:to>
                                    </p:set>
                                    <p:animEffect transition="in" filter="fade">
                                      <p:cBhvr>
                                        <p:cTn id="22" dur="500"/>
                                        <p:tgtEl>
                                          <p:spTgt spid="36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fade">
                                      <p:cBhvr>
                                        <p:cTn id="25" dur="500"/>
                                        <p:tgtEl>
                                          <p:spTgt spid="8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fade">
                                      <p:cBhvr>
                                        <p:cTn id="28" dur="500"/>
                                        <p:tgtEl>
                                          <p:spTgt spid="8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88"/>
                                        </p:tgtEl>
                                        <p:attrNameLst>
                                          <p:attrName>style.visibility</p:attrName>
                                        </p:attrNameLst>
                                      </p:cBhvr>
                                      <p:to>
                                        <p:strVal val="visible"/>
                                      </p:to>
                                    </p:set>
                                    <p:animEffect transition="in" filter="fade">
                                      <p:cBhvr>
                                        <p:cTn id="31" dur="500"/>
                                        <p:tgtEl>
                                          <p:spTgt spid="48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9"/>
                                        </p:tgtEl>
                                        <p:attrNameLst>
                                          <p:attrName>style.visibility</p:attrName>
                                        </p:attrNameLst>
                                      </p:cBhvr>
                                      <p:to>
                                        <p:strVal val="visible"/>
                                      </p:to>
                                    </p:set>
                                    <p:animEffect transition="in" filter="fade">
                                      <p:cBhvr>
                                        <p:cTn id="34" dur="500"/>
                                        <p:tgtEl>
                                          <p:spTgt spid="48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91"/>
                                        </p:tgtEl>
                                        <p:attrNameLst>
                                          <p:attrName>style.visibility</p:attrName>
                                        </p:attrNameLst>
                                      </p:cBhvr>
                                      <p:to>
                                        <p:strVal val="visible"/>
                                      </p:to>
                                    </p:set>
                                    <p:animEffect transition="in" filter="fade">
                                      <p:cBhvr>
                                        <p:cTn id="37" dur="500"/>
                                        <p:tgtEl>
                                          <p:spTgt spid="49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64"/>
                                        </p:tgtEl>
                                        <p:attrNameLst>
                                          <p:attrName>style.visibility</p:attrName>
                                        </p:attrNameLst>
                                      </p:cBhvr>
                                      <p:to>
                                        <p:strVal val="visible"/>
                                      </p:to>
                                    </p:set>
                                    <p:animEffect transition="in" filter="fade">
                                      <p:cBhvr>
                                        <p:cTn id="40" dur="500"/>
                                        <p:tgtEl>
                                          <p:spTgt spid="36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fade">
                                      <p:cBhvr>
                                        <p:cTn id="43" dur="500"/>
                                        <p:tgtEl>
                                          <p:spTgt spid="36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90"/>
                                        </p:tgtEl>
                                        <p:attrNameLst>
                                          <p:attrName>style.visibility</p:attrName>
                                        </p:attrNameLst>
                                      </p:cBhvr>
                                      <p:to>
                                        <p:strVal val="visible"/>
                                      </p:to>
                                    </p:set>
                                    <p:animEffect transition="in" filter="fade">
                                      <p:cBhvr>
                                        <p:cTn id="46" dur="500"/>
                                        <p:tgtEl>
                                          <p:spTgt spid="49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81"/>
                                        </p:tgtEl>
                                        <p:attrNameLst>
                                          <p:attrName>style.visibility</p:attrName>
                                        </p:attrNameLst>
                                      </p:cBhvr>
                                      <p:to>
                                        <p:strVal val="visible"/>
                                      </p:to>
                                    </p:set>
                                    <p:animEffect transition="in" filter="fade">
                                      <p:cBhvr>
                                        <p:cTn id="51" dur="500"/>
                                        <p:tgtEl>
                                          <p:spTgt spid="48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92"/>
                                        </p:tgtEl>
                                        <p:attrNameLst>
                                          <p:attrName>style.visibility</p:attrName>
                                        </p:attrNameLst>
                                      </p:cBhvr>
                                      <p:to>
                                        <p:strVal val="visible"/>
                                      </p:to>
                                    </p:set>
                                    <p:animEffect transition="in" filter="fade">
                                      <p:cBhvr>
                                        <p:cTn id="54" dur="500"/>
                                        <p:tgtEl>
                                          <p:spTgt spid="49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93"/>
                                        </p:tgtEl>
                                        <p:attrNameLst>
                                          <p:attrName>style.visibility</p:attrName>
                                        </p:attrNameLst>
                                      </p:cBhvr>
                                      <p:to>
                                        <p:strVal val="visible"/>
                                      </p:to>
                                    </p:set>
                                    <p:animEffect transition="in" filter="fade">
                                      <p:cBhvr>
                                        <p:cTn id="57" dur="500"/>
                                        <p:tgtEl>
                                          <p:spTgt spid="49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500"/>
                                        <p:tgtEl>
                                          <p:spTgt spid="8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fade">
                                      <p:cBhvr>
                                        <p:cTn id="63" dur="500"/>
                                        <p:tgtEl>
                                          <p:spTgt spid="8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500"/>
                                        <p:tgtEl>
                                          <p:spTgt spid="8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8"/>
                                        </p:tgtEl>
                                        <p:attrNameLst>
                                          <p:attrName>style.visibility</p:attrName>
                                        </p:attrNameLst>
                                      </p:cBhvr>
                                      <p:to>
                                        <p:strVal val="visible"/>
                                      </p:to>
                                    </p:set>
                                    <p:animEffect transition="in" filter="fade">
                                      <p:cBhvr>
                                        <p:cTn id="69" dur="500"/>
                                        <p:tgtEl>
                                          <p:spTgt spid="8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9"/>
                                        </p:tgtEl>
                                        <p:attrNameLst>
                                          <p:attrName>style.visibility</p:attrName>
                                        </p:attrNameLst>
                                      </p:cBhvr>
                                      <p:to>
                                        <p:strVal val="visible"/>
                                      </p:to>
                                    </p:set>
                                    <p:animEffect transition="in" filter="fade">
                                      <p:cBhvr>
                                        <p:cTn id="72" dur="500"/>
                                        <p:tgtEl>
                                          <p:spTgt spid="8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90"/>
                                        </p:tgtEl>
                                        <p:attrNameLst>
                                          <p:attrName>style.visibility</p:attrName>
                                        </p:attrNameLst>
                                      </p:cBhvr>
                                      <p:to>
                                        <p:strVal val="visible"/>
                                      </p:to>
                                    </p:set>
                                    <p:animEffect transition="in" filter="fade">
                                      <p:cBhvr>
                                        <p:cTn id="75" dur="500"/>
                                        <p:tgtEl>
                                          <p:spTgt spid="9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91"/>
                                        </p:tgtEl>
                                        <p:attrNameLst>
                                          <p:attrName>style.visibility</p:attrName>
                                        </p:attrNameLst>
                                      </p:cBhvr>
                                      <p:to>
                                        <p:strVal val="visible"/>
                                      </p:to>
                                    </p:set>
                                    <p:animEffect transition="in" filter="fade">
                                      <p:cBhvr>
                                        <p:cTn id="78" dur="500"/>
                                        <p:tgtEl>
                                          <p:spTgt spid="9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fade">
                                      <p:cBhvr>
                                        <p:cTn id="81" dur="500"/>
                                        <p:tgtEl>
                                          <p:spTgt spid="9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4"/>
                                        </p:tgtEl>
                                        <p:attrNameLst>
                                          <p:attrName>style.visibility</p:attrName>
                                        </p:attrNameLst>
                                      </p:cBhvr>
                                      <p:to>
                                        <p:strVal val="visible"/>
                                      </p:to>
                                    </p:set>
                                    <p:animEffect transition="in" filter="fade">
                                      <p:cBhvr>
                                        <p:cTn id="84" dur="500"/>
                                        <p:tgtEl>
                                          <p:spTgt spid="9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18"/>
                                        </p:tgtEl>
                                        <p:attrNameLst>
                                          <p:attrName>style.visibility</p:attrName>
                                        </p:attrNameLst>
                                      </p:cBhvr>
                                      <p:to>
                                        <p:strVal val="visible"/>
                                      </p:to>
                                    </p:set>
                                    <p:animEffect transition="in" filter="fade">
                                      <p:cBhvr>
                                        <p:cTn id="87" dur="500"/>
                                        <p:tgtEl>
                                          <p:spTgt spid="51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19"/>
                                        </p:tgtEl>
                                        <p:attrNameLst>
                                          <p:attrName>style.visibility</p:attrName>
                                        </p:attrNameLst>
                                      </p:cBhvr>
                                      <p:to>
                                        <p:strVal val="visible"/>
                                      </p:to>
                                    </p:set>
                                    <p:animEffect transition="in" filter="fade">
                                      <p:cBhvr>
                                        <p:cTn id="90" dur="500"/>
                                        <p:tgtEl>
                                          <p:spTgt spid="51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20"/>
                                        </p:tgtEl>
                                        <p:attrNameLst>
                                          <p:attrName>style.visibility</p:attrName>
                                        </p:attrNameLst>
                                      </p:cBhvr>
                                      <p:to>
                                        <p:strVal val="visible"/>
                                      </p:to>
                                    </p:set>
                                    <p:animEffect transition="in" filter="fade">
                                      <p:cBhvr>
                                        <p:cTn id="93" dur="500"/>
                                        <p:tgtEl>
                                          <p:spTgt spid="52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21"/>
                                        </p:tgtEl>
                                        <p:attrNameLst>
                                          <p:attrName>style.visibility</p:attrName>
                                        </p:attrNameLst>
                                      </p:cBhvr>
                                      <p:to>
                                        <p:strVal val="visible"/>
                                      </p:to>
                                    </p:set>
                                    <p:animEffect transition="in" filter="fade">
                                      <p:cBhvr>
                                        <p:cTn id="96" dur="500"/>
                                        <p:tgtEl>
                                          <p:spTgt spid="52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22"/>
                                        </p:tgtEl>
                                        <p:attrNameLst>
                                          <p:attrName>style.visibility</p:attrName>
                                        </p:attrNameLst>
                                      </p:cBhvr>
                                      <p:to>
                                        <p:strVal val="visible"/>
                                      </p:to>
                                    </p:set>
                                    <p:animEffect transition="in" filter="fade">
                                      <p:cBhvr>
                                        <p:cTn id="99" dur="500"/>
                                        <p:tgtEl>
                                          <p:spTgt spid="52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23"/>
                                        </p:tgtEl>
                                        <p:attrNameLst>
                                          <p:attrName>style.visibility</p:attrName>
                                        </p:attrNameLst>
                                      </p:cBhvr>
                                      <p:to>
                                        <p:strVal val="visible"/>
                                      </p:to>
                                    </p:set>
                                    <p:animEffect transition="in" filter="fade">
                                      <p:cBhvr>
                                        <p:cTn id="102" dur="500"/>
                                        <p:tgtEl>
                                          <p:spTgt spid="52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24"/>
                                        </p:tgtEl>
                                        <p:attrNameLst>
                                          <p:attrName>style.visibility</p:attrName>
                                        </p:attrNameLst>
                                      </p:cBhvr>
                                      <p:to>
                                        <p:strVal val="visible"/>
                                      </p:to>
                                    </p:set>
                                    <p:animEffect transition="in" filter="fade">
                                      <p:cBhvr>
                                        <p:cTn id="105" dur="500"/>
                                        <p:tgtEl>
                                          <p:spTgt spid="52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25"/>
                                        </p:tgtEl>
                                        <p:attrNameLst>
                                          <p:attrName>style.visibility</p:attrName>
                                        </p:attrNameLst>
                                      </p:cBhvr>
                                      <p:to>
                                        <p:strVal val="visible"/>
                                      </p:to>
                                    </p:set>
                                    <p:animEffect transition="in" filter="fade">
                                      <p:cBhvr>
                                        <p:cTn id="108" dur="500"/>
                                        <p:tgtEl>
                                          <p:spTgt spid="525"/>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526"/>
                                        </p:tgtEl>
                                        <p:attrNameLst>
                                          <p:attrName>style.visibility</p:attrName>
                                        </p:attrNameLst>
                                      </p:cBhvr>
                                      <p:to>
                                        <p:strVal val="visible"/>
                                      </p:to>
                                    </p:set>
                                    <p:animEffect transition="in" filter="fade">
                                      <p:cBhvr>
                                        <p:cTn id="111" dur="500"/>
                                        <p:tgtEl>
                                          <p:spTgt spid="526"/>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27"/>
                                        </p:tgtEl>
                                        <p:attrNameLst>
                                          <p:attrName>style.visibility</p:attrName>
                                        </p:attrNameLst>
                                      </p:cBhvr>
                                      <p:to>
                                        <p:strVal val="visible"/>
                                      </p:to>
                                    </p:set>
                                    <p:animEffect transition="in" filter="fade">
                                      <p:cBhvr>
                                        <p:cTn id="114" dur="500"/>
                                        <p:tgtEl>
                                          <p:spTgt spid="527"/>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66"/>
                                        </p:tgtEl>
                                        <p:attrNameLst>
                                          <p:attrName>style.visibility</p:attrName>
                                        </p:attrNameLst>
                                      </p:cBhvr>
                                      <p:to>
                                        <p:strVal val="visible"/>
                                      </p:to>
                                    </p:set>
                                    <p:animEffect transition="in" filter="fade">
                                      <p:cBhvr>
                                        <p:cTn id="117" dur="500"/>
                                        <p:tgtEl>
                                          <p:spTgt spid="366"/>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67"/>
                                        </p:tgtEl>
                                        <p:attrNameLst>
                                          <p:attrName>style.visibility</p:attrName>
                                        </p:attrNameLst>
                                      </p:cBhvr>
                                      <p:to>
                                        <p:strVal val="visible"/>
                                      </p:to>
                                    </p:set>
                                    <p:animEffect transition="in" filter="fade">
                                      <p:cBhvr>
                                        <p:cTn id="120" dur="500"/>
                                        <p:tgtEl>
                                          <p:spTgt spid="367"/>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68"/>
                                        </p:tgtEl>
                                        <p:attrNameLst>
                                          <p:attrName>style.visibility</p:attrName>
                                        </p:attrNameLst>
                                      </p:cBhvr>
                                      <p:to>
                                        <p:strVal val="visible"/>
                                      </p:to>
                                    </p:set>
                                    <p:animEffect transition="in" filter="fade">
                                      <p:cBhvr>
                                        <p:cTn id="123" dur="500"/>
                                        <p:tgtEl>
                                          <p:spTgt spid="368"/>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69"/>
                                        </p:tgtEl>
                                        <p:attrNameLst>
                                          <p:attrName>style.visibility</p:attrName>
                                        </p:attrNameLst>
                                      </p:cBhvr>
                                      <p:to>
                                        <p:strVal val="visible"/>
                                      </p:to>
                                    </p:set>
                                    <p:animEffect transition="in" filter="fade">
                                      <p:cBhvr>
                                        <p:cTn id="126" dur="500"/>
                                        <p:tgtEl>
                                          <p:spTgt spid="369"/>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370"/>
                                        </p:tgtEl>
                                        <p:attrNameLst>
                                          <p:attrName>style.visibility</p:attrName>
                                        </p:attrNameLst>
                                      </p:cBhvr>
                                      <p:to>
                                        <p:strVal val="visible"/>
                                      </p:to>
                                    </p:set>
                                    <p:animEffect transition="in" filter="fade">
                                      <p:cBhvr>
                                        <p:cTn id="129" dur="500"/>
                                        <p:tgtEl>
                                          <p:spTgt spid="370"/>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71"/>
                                        </p:tgtEl>
                                        <p:attrNameLst>
                                          <p:attrName>style.visibility</p:attrName>
                                        </p:attrNameLst>
                                      </p:cBhvr>
                                      <p:to>
                                        <p:strVal val="visible"/>
                                      </p:to>
                                    </p:set>
                                    <p:animEffect transition="in" filter="fade">
                                      <p:cBhvr>
                                        <p:cTn id="132" dur="500"/>
                                        <p:tgtEl>
                                          <p:spTgt spid="371"/>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72"/>
                                        </p:tgtEl>
                                        <p:attrNameLst>
                                          <p:attrName>style.visibility</p:attrName>
                                        </p:attrNameLst>
                                      </p:cBhvr>
                                      <p:to>
                                        <p:strVal val="visible"/>
                                      </p:to>
                                    </p:set>
                                    <p:animEffect transition="in" filter="fade">
                                      <p:cBhvr>
                                        <p:cTn id="135" dur="500"/>
                                        <p:tgtEl>
                                          <p:spTgt spid="372"/>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373"/>
                                        </p:tgtEl>
                                        <p:attrNameLst>
                                          <p:attrName>style.visibility</p:attrName>
                                        </p:attrNameLst>
                                      </p:cBhvr>
                                      <p:to>
                                        <p:strVal val="visible"/>
                                      </p:to>
                                    </p:set>
                                    <p:animEffect transition="in" filter="fade">
                                      <p:cBhvr>
                                        <p:cTn id="138" dur="500"/>
                                        <p:tgtEl>
                                          <p:spTgt spid="373"/>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496"/>
                                        </p:tgtEl>
                                        <p:attrNameLst>
                                          <p:attrName>style.visibility</p:attrName>
                                        </p:attrNameLst>
                                      </p:cBhvr>
                                      <p:to>
                                        <p:strVal val="visible"/>
                                      </p:to>
                                    </p:set>
                                    <p:animEffect transition="in" filter="fade">
                                      <p:cBhvr>
                                        <p:cTn id="141" dur="500"/>
                                        <p:tgtEl>
                                          <p:spTgt spid="496"/>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497"/>
                                        </p:tgtEl>
                                        <p:attrNameLst>
                                          <p:attrName>style.visibility</p:attrName>
                                        </p:attrNameLst>
                                      </p:cBhvr>
                                      <p:to>
                                        <p:strVal val="visible"/>
                                      </p:to>
                                    </p:set>
                                    <p:animEffect transition="in" filter="fade">
                                      <p:cBhvr>
                                        <p:cTn id="144" dur="500"/>
                                        <p:tgtEl>
                                          <p:spTgt spid="497"/>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494"/>
                                        </p:tgtEl>
                                        <p:attrNameLst>
                                          <p:attrName>style.visibility</p:attrName>
                                        </p:attrNameLst>
                                      </p:cBhvr>
                                      <p:to>
                                        <p:strVal val="visible"/>
                                      </p:to>
                                    </p:set>
                                    <p:animEffect transition="in" filter="fade">
                                      <p:cBhvr>
                                        <p:cTn id="147" dur="500"/>
                                        <p:tgtEl>
                                          <p:spTgt spid="494"/>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495"/>
                                        </p:tgtEl>
                                        <p:attrNameLst>
                                          <p:attrName>style.visibility</p:attrName>
                                        </p:attrNameLst>
                                      </p:cBhvr>
                                      <p:to>
                                        <p:strVal val="visible"/>
                                      </p:to>
                                    </p:set>
                                    <p:animEffect transition="in" filter="fade">
                                      <p:cBhvr>
                                        <p:cTn id="150" dur="500"/>
                                        <p:tgtEl>
                                          <p:spTgt spid="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 grpId="0" animBg="1"/>
      <p:bldP spid="481" grpId="0" animBg="1"/>
      <p:bldP spid="488" grpId="0"/>
      <p:bldP spid="489" grpId="0"/>
      <p:bldP spid="490" grpId="0"/>
      <p:bldP spid="491" grpId="0"/>
      <p:bldP spid="492" grpId="0"/>
      <p:bldP spid="493" grpId="0"/>
      <p:bldP spid="494" grpId="0"/>
      <p:bldP spid="495" grpId="0"/>
      <p:bldP spid="496" grpId="0"/>
      <p:bldP spid="497" grpId="0"/>
      <p:bldP spid="80" grpId="0"/>
      <p:bldP spid="81" grpId="0"/>
      <p:bldP spid="82" grpId="0"/>
      <p:bldP spid="83" grpId="0"/>
      <p:bldP spid="84" grpId="0" animBg="1"/>
      <p:bldP spid="86" grpId="0" animBg="1"/>
      <p:bldP spid="88" grpId="0" animBg="1"/>
      <p:bldP spid="89" grpId="0" animBg="1"/>
      <p:bldP spid="90" grpId="0" animBg="1"/>
      <p:bldP spid="91" grpId="0" animBg="1"/>
      <p:bldP spid="92" grpId="0" animBg="1"/>
      <p:bldP spid="94"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361"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smtClean="0">
                <a:solidFill>
                  <a:prstClr val="white"/>
                </a:solidFill>
              </a:rPr>
              <a:t>NEED-TO-KNOW</a:t>
            </a:r>
            <a:endParaRPr lang="en-US" sz="2400" dirty="0">
              <a:solidFill>
                <a:prstClr val="white"/>
              </a:solidFill>
            </a:endParaRPr>
          </a:p>
        </p:txBody>
      </p:sp>
      <p:sp>
        <p:nvSpPr>
          <p:cNvPr id="482" name="Rectangle 7"/>
          <p:cNvSpPr>
            <a:spLocks noChangeArrowheads="1"/>
          </p:cNvSpPr>
          <p:nvPr/>
        </p:nvSpPr>
        <p:spPr bwMode="auto">
          <a:xfrm>
            <a:off x="2039938" y="1849438"/>
            <a:ext cx="3317875"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3" name="Rectangle 8"/>
          <p:cNvSpPr>
            <a:spLocks noChangeArrowheads="1"/>
          </p:cNvSpPr>
          <p:nvPr/>
        </p:nvSpPr>
        <p:spPr bwMode="auto">
          <a:xfrm>
            <a:off x="1212850" y="3136900"/>
            <a:ext cx="5797550"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4" name="Rectangle 9"/>
          <p:cNvSpPr>
            <a:spLocks noChangeArrowheads="1"/>
          </p:cNvSpPr>
          <p:nvPr/>
        </p:nvSpPr>
        <p:spPr bwMode="auto">
          <a:xfrm>
            <a:off x="885826" y="706438"/>
            <a:ext cx="7542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 manufacturing company applied $300,000 of overhead to its jobs during the year. For the independent</a:t>
            </a:r>
            <a:endParaRPr lang="en-US" altLang="en-US" dirty="0" smtClean="0">
              <a:solidFill>
                <a:prstClr val="black"/>
              </a:solidFill>
              <a:cs typeface="+mn-cs"/>
            </a:endParaRPr>
          </a:p>
        </p:txBody>
      </p:sp>
      <p:sp>
        <p:nvSpPr>
          <p:cNvPr id="485" name="Rectangle 10"/>
          <p:cNvSpPr>
            <a:spLocks noChangeArrowheads="1"/>
          </p:cNvSpPr>
          <p:nvPr/>
        </p:nvSpPr>
        <p:spPr bwMode="auto">
          <a:xfrm>
            <a:off x="885826" y="912813"/>
            <a:ext cx="7845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scenarios below, prepare the journal entry to adjust over- or underapplied overhead. Assume the adjustment</a:t>
            </a:r>
            <a:endParaRPr lang="en-US" altLang="en-US" dirty="0" smtClean="0">
              <a:solidFill>
                <a:prstClr val="black"/>
              </a:solidFill>
              <a:cs typeface="+mn-cs"/>
            </a:endParaRPr>
          </a:p>
        </p:txBody>
      </p:sp>
      <p:sp>
        <p:nvSpPr>
          <p:cNvPr id="486" name="Rectangle 11"/>
          <p:cNvSpPr>
            <a:spLocks noChangeArrowheads="1"/>
          </p:cNvSpPr>
          <p:nvPr/>
        </p:nvSpPr>
        <p:spPr bwMode="auto">
          <a:xfrm>
            <a:off x="885826" y="1119188"/>
            <a:ext cx="19065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amounts are not material.</a:t>
            </a:r>
            <a:endParaRPr lang="en-US" altLang="en-US" dirty="0" smtClean="0">
              <a:solidFill>
                <a:prstClr val="black"/>
              </a:solidFill>
              <a:cs typeface="+mn-cs"/>
            </a:endParaRPr>
          </a:p>
        </p:txBody>
      </p:sp>
      <p:sp>
        <p:nvSpPr>
          <p:cNvPr id="498" name="Rectangle 23"/>
          <p:cNvSpPr>
            <a:spLocks noChangeArrowheads="1"/>
          </p:cNvSpPr>
          <p:nvPr/>
        </p:nvSpPr>
        <p:spPr bwMode="auto">
          <a:xfrm>
            <a:off x="885826" y="1447800"/>
            <a:ext cx="4810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 Actual overhead costs incurred during the year equal $298,500.</a:t>
            </a:r>
            <a:endParaRPr lang="en-US" altLang="en-US" dirty="0" smtClean="0">
              <a:solidFill>
                <a:prstClr val="black"/>
              </a:solidFill>
              <a:cs typeface="+mn-cs"/>
            </a:endParaRPr>
          </a:p>
        </p:txBody>
      </p:sp>
      <p:sp>
        <p:nvSpPr>
          <p:cNvPr id="499" name="Rectangle 24"/>
          <p:cNvSpPr>
            <a:spLocks noChangeArrowheads="1"/>
          </p:cNvSpPr>
          <p:nvPr/>
        </p:nvSpPr>
        <p:spPr bwMode="auto">
          <a:xfrm>
            <a:off x="3168650" y="2343150"/>
            <a:ext cx="5746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298,500</a:t>
            </a:r>
            <a:endParaRPr lang="en-US" altLang="en-US" dirty="0" smtClean="0">
              <a:solidFill>
                <a:prstClr val="black"/>
              </a:solidFill>
              <a:cs typeface="+mn-cs"/>
            </a:endParaRPr>
          </a:p>
        </p:txBody>
      </p:sp>
      <p:sp>
        <p:nvSpPr>
          <p:cNvPr id="500" name="Rectangle 25"/>
          <p:cNvSpPr>
            <a:spLocks noChangeArrowheads="1"/>
          </p:cNvSpPr>
          <p:nvPr/>
        </p:nvSpPr>
        <p:spPr bwMode="auto">
          <a:xfrm>
            <a:off x="4822825" y="2343150"/>
            <a:ext cx="5746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300,000</a:t>
            </a:r>
            <a:endParaRPr lang="en-US" altLang="en-US" dirty="0" smtClean="0">
              <a:solidFill>
                <a:prstClr val="black"/>
              </a:solidFill>
              <a:cs typeface="+mn-cs"/>
            </a:endParaRPr>
          </a:p>
        </p:txBody>
      </p:sp>
      <p:sp>
        <p:nvSpPr>
          <p:cNvPr id="501" name="Rectangle 26"/>
          <p:cNvSpPr>
            <a:spLocks noChangeArrowheads="1"/>
          </p:cNvSpPr>
          <p:nvPr/>
        </p:nvSpPr>
        <p:spPr bwMode="auto">
          <a:xfrm>
            <a:off x="3724275" y="2755900"/>
            <a:ext cx="8270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Overapplied</a:t>
            </a:r>
            <a:endParaRPr lang="en-US" altLang="en-US" dirty="0" smtClean="0">
              <a:solidFill>
                <a:prstClr val="black"/>
              </a:solidFill>
              <a:cs typeface="+mn-cs"/>
            </a:endParaRPr>
          </a:p>
        </p:txBody>
      </p:sp>
      <p:sp>
        <p:nvSpPr>
          <p:cNvPr id="502" name="Rectangle 27"/>
          <p:cNvSpPr>
            <a:spLocks noChangeArrowheads="1"/>
          </p:cNvSpPr>
          <p:nvPr/>
        </p:nvSpPr>
        <p:spPr bwMode="auto">
          <a:xfrm>
            <a:off x="4964113" y="2755900"/>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1,500</a:t>
            </a:r>
            <a:endParaRPr lang="en-US" altLang="en-US" dirty="0" smtClean="0">
              <a:solidFill>
                <a:prstClr val="black"/>
              </a:solidFill>
              <a:cs typeface="+mn-cs"/>
            </a:endParaRPr>
          </a:p>
        </p:txBody>
      </p:sp>
      <p:sp>
        <p:nvSpPr>
          <p:cNvPr id="503" name="Rectangle 28"/>
          <p:cNvSpPr>
            <a:spLocks noChangeArrowheads="1"/>
          </p:cNvSpPr>
          <p:nvPr/>
        </p:nvSpPr>
        <p:spPr bwMode="auto">
          <a:xfrm>
            <a:off x="5568950" y="3157538"/>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Debit</a:t>
            </a:r>
            <a:endParaRPr lang="en-US" altLang="en-US" dirty="0" smtClean="0">
              <a:solidFill>
                <a:prstClr val="black"/>
              </a:solidFill>
              <a:cs typeface="+mn-cs"/>
            </a:endParaRPr>
          </a:p>
        </p:txBody>
      </p:sp>
      <p:sp>
        <p:nvSpPr>
          <p:cNvPr id="504" name="Rectangle 29"/>
          <p:cNvSpPr>
            <a:spLocks noChangeArrowheads="1"/>
          </p:cNvSpPr>
          <p:nvPr/>
        </p:nvSpPr>
        <p:spPr bwMode="auto">
          <a:xfrm>
            <a:off x="6365875" y="3157538"/>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Credit</a:t>
            </a:r>
            <a:endParaRPr lang="en-US" altLang="en-US" dirty="0" smtClean="0">
              <a:solidFill>
                <a:prstClr val="black"/>
              </a:solidFill>
              <a:cs typeface="+mn-cs"/>
            </a:endParaRPr>
          </a:p>
        </p:txBody>
      </p:sp>
      <p:sp>
        <p:nvSpPr>
          <p:cNvPr id="505" name="Rectangle 30"/>
          <p:cNvSpPr>
            <a:spLocks noChangeArrowheads="1"/>
          </p:cNvSpPr>
          <p:nvPr/>
        </p:nvSpPr>
        <p:spPr bwMode="auto">
          <a:xfrm>
            <a:off x="2130425" y="3384550"/>
            <a:ext cx="1371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Factory Overhead</a:t>
            </a:r>
            <a:endParaRPr lang="en-US" altLang="en-US" dirty="0" smtClean="0">
              <a:solidFill>
                <a:prstClr val="black"/>
              </a:solidFill>
              <a:cs typeface="+mn-cs"/>
            </a:endParaRPr>
          </a:p>
        </p:txBody>
      </p:sp>
      <p:sp>
        <p:nvSpPr>
          <p:cNvPr id="506" name="Rectangle 31"/>
          <p:cNvSpPr>
            <a:spLocks noChangeArrowheads="1"/>
          </p:cNvSpPr>
          <p:nvPr/>
        </p:nvSpPr>
        <p:spPr bwMode="auto">
          <a:xfrm>
            <a:off x="5689600" y="338455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1,500</a:t>
            </a:r>
            <a:endParaRPr lang="en-US" altLang="en-US" dirty="0" smtClean="0">
              <a:solidFill>
                <a:prstClr val="black"/>
              </a:solidFill>
              <a:cs typeface="+mn-cs"/>
            </a:endParaRPr>
          </a:p>
        </p:txBody>
      </p:sp>
      <p:sp>
        <p:nvSpPr>
          <p:cNvPr id="72" name="Rectangle 32"/>
          <p:cNvSpPr>
            <a:spLocks noChangeArrowheads="1"/>
          </p:cNvSpPr>
          <p:nvPr/>
        </p:nvSpPr>
        <p:spPr bwMode="auto">
          <a:xfrm>
            <a:off x="2403475" y="3590925"/>
            <a:ext cx="1471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Cost of Goods Sold</a:t>
            </a:r>
            <a:endParaRPr lang="en-US" altLang="en-US" dirty="0" smtClean="0">
              <a:solidFill>
                <a:prstClr val="black"/>
              </a:solidFill>
              <a:cs typeface="+mn-cs"/>
            </a:endParaRPr>
          </a:p>
        </p:txBody>
      </p:sp>
      <p:sp>
        <p:nvSpPr>
          <p:cNvPr id="74" name="Rectangle 33"/>
          <p:cNvSpPr>
            <a:spLocks noChangeArrowheads="1"/>
          </p:cNvSpPr>
          <p:nvPr/>
        </p:nvSpPr>
        <p:spPr bwMode="auto">
          <a:xfrm>
            <a:off x="6516688" y="359092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1,500</a:t>
            </a:r>
            <a:endParaRPr lang="en-US" altLang="en-US" dirty="0" smtClean="0">
              <a:solidFill>
                <a:prstClr val="black"/>
              </a:solidFill>
              <a:cs typeface="+mn-cs"/>
            </a:endParaRPr>
          </a:p>
        </p:txBody>
      </p:sp>
      <p:sp>
        <p:nvSpPr>
          <p:cNvPr id="75" name="Rectangle 34"/>
          <p:cNvSpPr>
            <a:spLocks noChangeArrowheads="1"/>
          </p:cNvSpPr>
          <p:nvPr/>
        </p:nvSpPr>
        <p:spPr bwMode="auto">
          <a:xfrm>
            <a:off x="3017838" y="1870075"/>
            <a:ext cx="146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Factory Overhead</a:t>
            </a:r>
            <a:endParaRPr lang="en-US" altLang="en-US" dirty="0" smtClean="0">
              <a:solidFill>
                <a:prstClr val="black"/>
              </a:solidFill>
              <a:cs typeface="+mn-cs"/>
            </a:endParaRPr>
          </a:p>
        </p:txBody>
      </p:sp>
      <p:sp>
        <p:nvSpPr>
          <p:cNvPr id="76" name="Rectangle 35"/>
          <p:cNvSpPr>
            <a:spLocks noChangeArrowheads="1"/>
          </p:cNvSpPr>
          <p:nvPr/>
        </p:nvSpPr>
        <p:spPr bwMode="auto">
          <a:xfrm>
            <a:off x="2070100" y="2127250"/>
            <a:ext cx="136207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dirty="0" smtClean="0">
                <a:solidFill>
                  <a:srgbClr val="C00000"/>
                </a:solidFill>
                <a:cs typeface="+mn-cs"/>
              </a:rPr>
              <a:t>Actual OH Incurred</a:t>
            </a:r>
            <a:endParaRPr lang="en-US" altLang="en-US" dirty="0" smtClean="0">
              <a:solidFill>
                <a:prstClr val="black"/>
              </a:solidFill>
              <a:cs typeface="+mn-cs"/>
            </a:endParaRPr>
          </a:p>
        </p:txBody>
      </p:sp>
      <p:sp>
        <p:nvSpPr>
          <p:cNvPr id="78" name="Rectangle 36"/>
          <p:cNvSpPr>
            <a:spLocks noChangeArrowheads="1"/>
          </p:cNvSpPr>
          <p:nvPr/>
        </p:nvSpPr>
        <p:spPr bwMode="auto">
          <a:xfrm>
            <a:off x="3814763" y="2127250"/>
            <a:ext cx="179546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dirty="0" smtClean="0">
                <a:solidFill>
                  <a:srgbClr val="C00000"/>
                </a:solidFill>
                <a:cs typeface="+mn-cs"/>
              </a:rPr>
              <a:t>OH Applied to Production</a:t>
            </a:r>
            <a:endParaRPr lang="en-US" altLang="en-US" dirty="0" smtClean="0">
              <a:solidFill>
                <a:prstClr val="black"/>
              </a:solidFill>
              <a:cs typeface="+mn-cs"/>
            </a:endParaRPr>
          </a:p>
        </p:txBody>
      </p:sp>
      <p:sp>
        <p:nvSpPr>
          <p:cNvPr id="79" name="Rectangle 37"/>
          <p:cNvSpPr>
            <a:spLocks noChangeArrowheads="1"/>
          </p:cNvSpPr>
          <p:nvPr/>
        </p:nvSpPr>
        <p:spPr bwMode="auto">
          <a:xfrm>
            <a:off x="3087688" y="3157538"/>
            <a:ext cx="1311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General Journal</a:t>
            </a:r>
            <a:endParaRPr lang="en-US" altLang="en-US" dirty="0" smtClean="0">
              <a:solidFill>
                <a:prstClr val="black"/>
              </a:solidFill>
              <a:cs typeface="+mn-cs"/>
            </a:endParaRPr>
          </a:p>
        </p:txBody>
      </p:sp>
      <p:sp>
        <p:nvSpPr>
          <p:cNvPr id="528" name="Rectangle 62"/>
          <p:cNvSpPr>
            <a:spLocks noChangeArrowheads="1"/>
          </p:cNvSpPr>
          <p:nvPr/>
        </p:nvSpPr>
        <p:spPr bwMode="auto">
          <a:xfrm>
            <a:off x="1203325" y="312737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29" name="Line 63"/>
          <p:cNvSpPr>
            <a:spLocks noChangeShapeType="1"/>
          </p:cNvSpPr>
          <p:nvPr/>
        </p:nvSpPr>
        <p:spPr bwMode="auto">
          <a:xfrm>
            <a:off x="2039938" y="31480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0" name="Rectangle 64"/>
          <p:cNvSpPr>
            <a:spLocks noChangeArrowheads="1"/>
          </p:cNvSpPr>
          <p:nvPr/>
        </p:nvSpPr>
        <p:spPr bwMode="auto">
          <a:xfrm>
            <a:off x="2039938" y="314801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1" name="Line 65"/>
          <p:cNvSpPr>
            <a:spLocks noChangeShapeType="1"/>
          </p:cNvSpPr>
          <p:nvPr/>
        </p:nvSpPr>
        <p:spPr bwMode="auto">
          <a:xfrm>
            <a:off x="5346700" y="31480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2" name="Rectangle 66"/>
          <p:cNvSpPr>
            <a:spLocks noChangeArrowheads="1"/>
          </p:cNvSpPr>
          <p:nvPr/>
        </p:nvSpPr>
        <p:spPr bwMode="auto">
          <a:xfrm>
            <a:off x="5346700" y="3148013"/>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3" name="Line 67"/>
          <p:cNvSpPr>
            <a:spLocks noChangeShapeType="1"/>
          </p:cNvSpPr>
          <p:nvPr/>
        </p:nvSpPr>
        <p:spPr bwMode="auto">
          <a:xfrm>
            <a:off x="6173788" y="31480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4" name="Rectangle 68"/>
          <p:cNvSpPr>
            <a:spLocks noChangeArrowheads="1"/>
          </p:cNvSpPr>
          <p:nvPr/>
        </p:nvSpPr>
        <p:spPr bwMode="auto">
          <a:xfrm>
            <a:off x="6173788" y="3148013"/>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5" name="Rectangle 69"/>
          <p:cNvSpPr>
            <a:spLocks noChangeArrowheads="1"/>
          </p:cNvSpPr>
          <p:nvPr/>
        </p:nvSpPr>
        <p:spPr bwMode="auto">
          <a:xfrm>
            <a:off x="6991350" y="3148013"/>
            <a:ext cx="19050"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6" name="Line 70"/>
          <p:cNvSpPr>
            <a:spLocks noChangeShapeType="1"/>
          </p:cNvSpPr>
          <p:nvPr/>
        </p:nvSpPr>
        <p:spPr bwMode="auto">
          <a:xfrm>
            <a:off x="3694113" y="2085975"/>
            <a:ext cx="0" cy="8445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7" name="Rectangle 71"/>
          <p:cNvSpPr>
            <a:spLocks noChangeArrowheads="1"/>
          </p:cNvSpPr>
          <p:nvPr/>
        </p:nvSpPr>
        <p:spPr bwMode="auto">
          <a:xfrm>
            <a:off x="3694113" y="2085975"/>
            <a:ext cx="9525" cy="844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8" name="Line 72"/>
          <p:cNvSpPr>
            <a:spLocks noChangeShapeType="1"/>
          </p:cNvSpPr>
          <p:nvPr/>
        </p:nvSpPr>
        <p:spPr bwMode="auto">
          <a:xfrm>
            <a:off x="1212850" y="3375025"/>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9" name="Rectangle 73"/>
          <p:cNvSpPr>
            <a:spLocks noChangeArrowheads="1"/>
          </p:cNvSpPr>
          <p:nvPr/>
        </p:nvSpPr>
        <p:spPr bwMode="auto">
          <a:xfrm>
            <a:off x="1212850" y="3375025"/>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40" name="Line 74"/>
          <p:cNvSpPr>
            <a:spLocks noChangeShapeType="1"/>
          </p:cNvSpPr>
          <p:nvPr/>
        </p:nvSpPr>
        <p:spPr bwMode="auto">
          <a:xfrm>
            <a:off x="2039938" y="3375025"/>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41" name="Rectangle 75"/>
          <p:cNvSpPr>
            <a:spLocks noChangeArrowheads="1"/>
          </p:cNvSpPr>
          <p:nvPr/>
        </p:nvSpPr>
        <p:spPr bwMode="auto">
          <a:xfrm>
            <a:off x="2039938" y="3375025"/>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42" name="Line 76"/>
          <p:cNvSpPr>
            <a:spLocks noChangeShapeType="1"/>
          </p:cNvSpPr>
          <p:nvPr/>
        </p:nvSpPr>
        <p:spPr bwMode="auto">
          <a:xfrm>
            <a:off x="5346700" y="3375025"/>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43" name="Rectangle 77"/>
          <p:cNvSpPr>
            <a:spLocks noChangeArrowheads="1"/>
          </p:cNvSpPr>
          <p:nvPr/>
        </p:nvSpPr>
        <p:spPr bwMode="auto">
          <a:xfrm>
            <a:off x="5346700" y="3375025"/>
            <a:ext cx="11113"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2" name="Line 78"/>
          <p:cNvSpPr>
            <a:spLocks noChangeShapeType="1"/>
          </p:cNvSpPr>
          <p:nvPr/>
        </p:nvSpPr>
        <p:spPr bwMode="auto">
          <a:xfrm>
            <a:off x="6173788" y="3375025"/>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4" name="Rectangle 79"/>
          <p:cNvSpPr>
            <a:spLocks noChangeArrowheads="1"/>
          </p:cNvSpPr>
          <p:nvPr/>
        </p:nvSpPr>
        <p:spPr bwMode="auto">
          <a:xfrm>
            <a:off x="6173788" y="3375025"/>
            <a:ext cx="11113"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9" name="Line 80"/>
          <p:cNvSpPr>
            <a:spLocks noChangeShapeType="1"/>
          </p:cNvSpPr>
          <p:nvPr/>
        </p:nvSpPr>
        <p:spPr bwMode="auto">
          <a:xfrm>
            <a:off x="7000875" y="3375025"/>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0" name="Rectangle 81"/>
          <p:cNvSpPr>
            <a:spLocks noChangeArrowheads="1"/>
          </p:cNvSpPr>
          <p:nvPr/>
        </p:nvSpPr>
        <p:spPr bwMode="auto">
          <a:xfrm>
            <a:off x="7000875" y="3375025"/>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4" name="Rectangle 94"/>
          <p:cNvSpPr>
            <a:spLocks noChangeArrowheads="1"/>
          </p:cNvSpPr>
          <p:nvPr/>
        </p:nvSpPr>
        <p:spPr bwMode="auto">
          <a:xfrm>
            <a:off x="2039938" y="1838325"/>
            <a:ext cx="33178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0" name="Rectangle 95"/>
          <p:cNvSpPr>
            <a:spLocks noChangeArrowheads="1"/>
          </p:cNvSpPr>
          <p:nvPr/>
        </p:nvSpPr>
        <p:spPr bwMode="auto">
          <a:xfrm>
            <a:off x="2039938" y="2065338"/>
            <a:ext cx="33178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1" name="Line 96"/>
          <p:cNvSpPr>
            <a:spLocks noChangeShapeType="1"/>
          </p:cNvSpPr>
          <p:nvPr/>
        </p:nvSpPr>
        <p:spPr bwMode="auto">
          <a:xfrm>
            <a:off x="2039938" y="2714625"/>
            <a:ext cx="3317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2" name="Rectangle 97"/>
          <p:cNvSpPr>
            <a:spLocks noChangeArrowheads="1"/>
          </p:cNvSpPr>
          <p:nvPr/>
        </p:nvSpPr>
        <p:spPr bwMode="auto">
          <a:xfrm>
            <a:off x="2039938" y="2714625"/>
            <a:ext cx="33178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3" name="Rectangle 98"/>
          <p:cNvSpPr>
            <a:spLocks noChangeArrowheads="1"/>
          </p:cNvSpPr>
          <p:nvPr/>
        </p:nvSpPr>
        <p:spPr bwMode="auto">
          <a:xfrm>
            <a:off x="1222375" y="3127375"/>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4" name="Rectangle 99"/>
          <p:cNvSpPr>
            <a:spLocks noChangeArrowheads="1"/>
          </p:cNvSpPr>
          <p:nvPr/>
        </p:nvSpPr>
        <p:spPr bwMode="auto">
          <a:xfrm>
            <a:off x="1222375" y="3354388"/>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5" name="Line 100"/>
          <p:cNvSpPr>
            <a:spLocks noChangeShapeType="1"/>
          </p:cNvSpPr>
          <p:nvPr/>
        </p:nvSpPr>
        <p:spPr bwMode="auto">
          <a:xfrm>
            <a:off x="1222375" y="3570288"/>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6" name="Rectangle 101"/>
          <p:cNvSpPr>
            <a:spLocks noChangeArrowheads="1"/>
          </p:cNvSpPr>
          <p:nvPr/>
        </p:nvSpPr>
        <p:spPr bwMode="auto">
          <a:xfrm>
            <a:off x="1222375" y="3570288"/>
            <a:ext cx="57880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7" name="Line 102"/>
          <p:cNvSpPr>
            <a:spLocks noChangeShapeType="1"/>
          </p:cNvSpPr>
          <p:nvPr/>
        </p:nvSpPr>
        <p:spPr bwMode="auto">
          <a:xfrm>
            <a:off x="1222375" y="3776663"/>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8" name="Rectangle 103"/>
          <p:cNvSpPr>
            <a:spLocks noChangeArrowheads="1"/>
          </p:cNvSpPr>
          <p:nvPr/>
        </p:nvSpPr>
        <p:spPr bwMode="auto">
          <a:xfrm>
            <a:off x="1222375" y="3776663"/>
            <a:ext cx="57880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9" name="Line 104"/>
          <p:cNvSpPr>
            <a:spLocks noChangeShapeType="1"/>
          </p:cNvSpPr>
          <p:nvPr/>
        </p:nvSpPr>
        <p:spPr bwMode="auto">
          <a:xfrm>
            <a:off x="1222375" y="3981450"/>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0" name="Rectangle 105"/>
          <p:cNvSpPr>
            <a:spLocks noChangeArrowheads="1"/>
          </p:cNvSpPr>
          <p:nvPr/>
        </p:nvSpPr>
        <p:spPr bwMode="auto">
          <a:xfrm>
            <a:off x="1222375" y="3981450"/>
            <a:ext cx="57880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5"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a:t>
            </a:r>
            <a:r>
              <a:rPr lang="en-US" sz="1400" dirty="0" smtClean="0">
                <a:solidFill>
                  <a:schemeClr val="bg1"/>
                </a:solidFill>
                <a:latin typeface="Times New Roman" pitchFamily="18" charset="0"/>
              </a:rPr>
              <a:t>4</a:t>
            </a:r>
            <a:endParaRPr lang="en-US" sz="1400" dirty="0">
              <a:solidFill>
                <a:schemeClr val="bg1"/>
              </a:solidFill>
              <a:latin typeface="Times New Roman" pitchFamily="18" charset="0"/>
            </a:endParaRPr>
          </a:p>
        </p:txBody>
      </p:sp>
      <p:sp>
        <p:nvSpPr>
          <p:cNvPr id="56" name="Slide Number Placeholder 55"/>
          <p:cNvSpPr>
            <a:spLocks noGrp="1"/>
          </p:cNvSpPr>
          <p:nvPr>
            <p:ph type="sldNum" sz="quarter" idx="12"/>
          </p:nvPr>
        </p:nvSpPr>
        <p:spPr/>
        <p:txBody>
          <a:bodyPr/>
          <a:lstStyle/>
          <a:p>
            <a:fld id="{A2F34CF3-0044-4E21-BEB6-D1264E26E98D}" type="slidenum">
              <a:rPr lang="en-US" smtClean="0">
                <a:solidFill>
                  <a:prstClr val="black">
                    <a:tint val="75000"/>
                  </a:prstClr>
                </a:solidFill>
              </a:rPr>
              <a:pPr/>
              <a:t>91</a:t>
            </a:fld>
            <a:endParaRPr lang="en-US" dirty="0">
              <a:solidFill>
                <a:prstClr val="black">
                  <a:tint val="75000"/>
                </a:prstClr>
              </a:solidFill>
            </a:endParaRPr>
          </a:p>
        </p:txBody>
      </p:sp>
    </p:spTree>
    <p:extLst>
      <p:ext uri="{BB962C8B-B14F-4D97-AF65-F5344CB8AC3E}">
        <p14:creationId xmlns:p14="http://schemas.microsoft.com/office/powerpoint/2010/main" val="4174625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2"/>
                                        </p:tgtEl>
                                        <p:attrNameLst>
                                          <p:attrName>style.visibility</p:attrName>
                                        </p:attrNameLst>
                                      </p:cBhvr>
                                      <p:to>
                                        <p:strVal val="visible"/>
                                      </p:to>
                                    </p:set>
                                    <p:animEffect transition="in" filter="fade">
                                      <p:cBhvr>
                                        <p:cTn id="7" dur="500"/>
                                        <p:tgtEl>
                                          <p:spTgt spid="4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0"/>
                                        </p:tgtEl>
                                        <p:attrNameLst>
                                          <p:attrName>style.visibility</p:attrName>
                                        </p:attrNameLst>
                                      </p:cBhvr>
                                      <p:to>
                                        <p:strVal val="visible"/>
                                      </p:to>
                                    </p:set>
                                    <p:animEffect transition="in" filter="fade">
                                      <p:cBhvr>
                                        <p:cTn id="10" dur="500"/>
                                        <p:tgtEl>
                                          <p:spTgt spid="50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500"/>
                                        <p:tgtEl>
                                          <p:spTgt spid="7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fade">
                                      <p:cBhvr>
                                        <p:cTn id="16" dur="500"/>
                                        <p:tgtEl>
                                          <p:spTgt spid="7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500"/>
                                        <p:tgtEl>
                                          <p:spTgt spid="7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6"/>
                                        </p:tgtEl>
                                        <p:attrNameLst>
                                          <p:attrName>style.visibility</p:attrName>
                                        </p:attrNameLst>
                                      </p:cBhvr>
                                      <p:to>
                                        <p:strVal val="visible"/>
                                      </p:to>
                                    </p:set>
                                    <p:animEffect transition="in" filter="fade">
                                      <p:cBhvr>
                                        <p:cTn id="22" dur="500"/>
                                        <p:tgtEl>
                                          <p:spTgt spid="5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37"/>
                                        </p:tgtEl>
                                        <p:attrNameLst>
                                          <p:attrName>style.visibility</p:attrName>
                                        </p:attrNameLst>
                                      </p:cBhvr>
                                      <p:to>
                                        <p:strVal val="visible"/>
                                      </p:to>
                                    </p:set>
                                    <p:animEffect transition="in" filter="fade">
                                      <p:cBhvr>
                                        <p:cTn id="25" dur="500"/>
                                        <p:tgtEl>
                                          <p:spTgt spid="5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4"/>
                                        </p:tgtEl>
                                        <p:attrNameLst>
                                          <p:attrName>style.visibility</p:attrName>
                                        </p:attrNameLst>
                                      </p:cBhvr>
                                      <p:to>
                                        <p:strVal val="visible"/>
                                      </p:to>
                                    </p:set>
                                    <p:animEffect transition="in" filter="fade">
                                      <p:cBhvr>
                                        <p:cTn id="28" dur="500"/>
                                        <p:tgtEl>
                                          <p:spTgt spid="37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0"/>
                                        </p:tgtEl>
                                        <p:attrNameLst>
                                          <p:attrName>style.visibility</p:attrName>
                                        </p:attrNameLst>
                                      </p:cBhvr>
                                      <p:to>
                                        <p:strVal val="visible"/>
                                      </p:to>
                                    </p:set>
                                    <p:animEffect transition="in" filter="fade">
                                      <p:cBhvr>
                                        <p:cTn id="31" dur="500"/>
                                        <p:tgtEl>
                                          <p:spTgt spid="39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9"/>
                                        </p:tgtEl>
                                        <p:attrNameLst>
                                          <p:attrName>style.visibility</p:attrName>
                                        </p:attrNameLst>
                                      </p:cBhvr>
                                      <p:to>
                                        <p:strVal val="visible"/>
                                      </p:to>
                                    </p:set>
                                    <p:animEffect transition="in" filter="fade">
                                      <p:cBhvr>
                                        <p:cTn id="34" dur="500"/>
                                        <p:tgtEl>
                                          <p:spTgt spid="49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02"/>
                                        </p:tgtEl>
                                        <p:attrNameLst>
                                          <p:attrName>style.visibility</p:attrName>
                                        </p:attrNameLst>
                                      </p:cBhvr>
                                      <p:to>
                                        <p:strVal val="visible"/>
                                      </p:to>
                                    </p:set>
                                    <p:animEffect transition="in" filter="fade">
                                      <p:cBhvr>
                                        <p:cTn id="37" dur="500"/>
                                        <p:tgtEl>
                                          <p:spTgt spid="50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1"/>
                                        </p:tgtEl>
                                        <p:attrNameLst>
                                          <p:attrName>style.visibility</p:attrName>
                                        </p:attrNameLst>
                                      </p:cBhvr>
                                      <p:to>
                                        <p:strVal val="visible"/>
                                      </p:to>
                                    </p:set>
                                    <p:animEffect transition="in" filter="fade">
                                      <p:cBhvr>
                                        <p:cTn id="40" dur="500"/>
                                        <p:tgtEl>
                                          <p:spTgt spid="39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92"/>
                                        </p:tgtEl>
                                        <p:attrNameLst>
                                          <p:attrName>style.visibility</p:attrName>
                                        </p:attrNameLst>
                                      </p:cBhvr>
                                      <p:to>
                                        <p:strVal val="visible"/>
                                      </p:to>
                                    </p:set>
                                    <p:animEffect transition="in" filter="fade">
                                      <p:cBhvr>
                                        <p:cTn id="43" dur="500"/>
                                        <p:tgtEl>
                                          <p:spTgt spid="39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01"/>
                                        </p:tgtEl>
                                        <p:attrNameLst>
                                          <p:attrName>style.visibility</p:attrName>
                                        </p:attrNameLst>
                                      </p:cBhvr>
                                      <p:to>
                                        <p:strVal val="visible"/>
                                      </p:to>
                                    </p:set>
                                    <p:animEffect transition="in" filter="fade">
                                      <p:cBhvr>
                                        <p:cTn id="46" dur="500"/>
                                        <p:tgtEl>
                                          <p:spTgt spid="50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83"/>
                                        </p:tgtEl>
                                        <p:attrNameLst>
                                          <p:attrName>style.visibility</p:attrName>
                                        </p:attrNameLst>
                                      </p:cBhvr>
                                      <p:to>
                                        <p:strVal val="visible"/>
                                      </p:to>
                                    </p:set>
                                    <p:animEffect transition="in" filter="fade">
                                      <p:cBhvr>
                                        <p:cTn id="51" dur="500"/>
                                        <p:tgtEl>
                                          <p:spTgt spid="48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03"/>
                                        </p:tgtEl>
                                        <p:attrNameLst>
                                          <p:attrName>style.visibility</p:attrName>
                                        </p:attrNameLst>
                                      </p:cBhvr>
                                      <p:to>
                                        <p:strVal val="visible"/>
                                      </p:to>
                                    </p:set>
                                    <p:animEffect transition="in" filter="fade">
                                      <p:cBhvr>
                                        <p:cTn id="54" dur="500"/>
                                        <p:tgtEl>
                                          <p:spTgt spid="50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04"/>
                                        </p:tgtEl>
                                        <p:attrNameLst>
                                          <p:attrName>style.visibility</p:attrName>
                                        </p:attrNameLst>
                                      </p:cBhvr>
                                      <p:to>
                                        <p:strVal val="visible"/>
                                      </p:to>
                                    </p:set>
                                    <p:animEffect transition="in" filter="fade">
                                      <p:cBhvr>
                                        <p:cTn id="57" dur="500"/>
                                        <p:tgtEl>
                                          <p:spTgt spid="50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fade">
                                      <p:cBhvr>
                                        <p:cTn id="60" dur="500"/>
                                        <p:tgtEl>
                                          <p:spTgt spid="7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28"/>
                                        </p:tgtEl>
                                        <p:attrNameLst>
                                          <p:attrName>style.visibility</p:attrName>
                                        </p:attrNameLst>
                                      </p:cBhvr>
                                      <p:to>
                                        <p:strVal val="visible"/>
                                      </p:to>
                                    </p:set>
                                    <p:animEffect transition="in" filter="fade">
                                      <p:cBhvr>
                                        <p:cTn id="63" dur="500"/>
                                        <p:tgtEl>
                                          <p:spTgt spid="52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29"/>
                                        </p:tgtEl>
                                        <p:attrNameLst>
                                          <p:attrName>style.visibility</p:attrName>
                                        </p:attrNameLst>
                                      </p:cBhvr>
                                      <p:to>
                                        <p:strVal val="visible"/>
                                      </p:to>
                                    </p:set>
                                    <p:animEffect transition="in" filter="fade">
                                      <p:cBhvr>
                                        <p:cTn id="66" dur="500"/>
                                        <p:tgtEl>
                                          <p:spTgt spid="52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30"/>
                                        </p:tgtEl>
                                        <p:attrNameLst>
                                          <p:attrName>style.visibility</p:attrName>
                                        </p:attrNameLst>
                                      </p:cBhvr>
                                      <p:to>
                                        <p:strVal val="visible"/>
                                      </p:to>
                                    </p:set>
                                    <p:animEffect transition="in" filter="fade">
                                      <p:cBhvr>
                                        <p:cTn id="69" dur="500"/>
                                        <p:tgtEl>
                                          <p:spTgt spid="53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31"/>
                                        </p:tgtEl>
                                        <p:attrNameLst>
                                          <p:attrName>style.visibility</p:attrName>
                                        </p:attrNameLst>
                                      </p:cBhvr>
                                      <p:to>
                                        <p:strVal val="visible"/>
                                      </p:to>
                                    </p:set>
                                    <p:animEffect transition="in" filter="fade">
                                      <p:cBhvr>
                                        <p:cTn id="72" dur="500"/>
                                        <p:tgtEl>
                                          <p:spTgt spid="53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32"/>
                                        </p:tgtEl>
                                        <p:attrNameLst>
                                          <p:attrName>style.visibility</p:attrName>
                                        </p:attrNameLst>
                                      </p:cBhvr>
                                      <p:to>
                                        <p:strVal val="visible"/>
                                      </p:to>
                                    </p:set>
                                    <p:animEffect transition="in" filter="fade">
                                      <p:cBhvr>
                                        <p:cTn id="75" dur="500"/>
                                        <p:tgtEl>
                                          <p:spTgt spid="53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33"/>
                                        </p:tgtEl>
                                        <p:attrNameLst>
                                          <p:attrName>style.visibility</p:attrName>
                                        </p:attrNameLst>
                                      </p:cBhvr>
                                      <p:to>
                                        <p:strVal val="visible"/>
                                      </p:to>
                                    </p:set>
                                    <p:animEffect transition="in" filter="fade">
                                      <p:cBhvr>
                                        <p:cTn id="78" dur="500"/>
                                        <p:tgtEl>
                                          <p:spTgt spid="53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34"/>
                                        </p:tgtEl>
                                        <p:attrNameLst>
                                          <p:attrName>style.visibility</p:attrName>
                                        </p:attrNameLst>
                                      </p:cBhvr>
                                      <p:to>
                                        <p:strVal val="visible"/>
                                      </p:to>
                                    </p:set>
                                    <p:animEffect transition="in" filter="fade">
                                      <p:cBhvr>
                                        <p:cTn id="81" dur="500"/>
                                        <p:tgtEl>
                                          <p:spTgt spid="53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35"/>
                                        </p:tgtEl>
                                        <p:attrNameLst>
                                          <p:attrName>style.visibility</p:attrName>
                                        </p:attrNameLst>
                                      </p:cBhvr>
                                      <p:to>
                                        <p:strVal val="visible"/>
                                      </p:to>
                                    </p:set>
                                    <p:animEffect transition="in" filter="fade">
                                      <p:cBhvr>
                                        <p:cTn id="84" dur="500"/>
                                        <p:tgtEl>
                                          <p:spTgt spid="53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38"/>
                                        </p:tgtEl>
                                        <p:attrNameLst>
                                          <p:attrName>style.visibility</p:attrName>
                                        </p:attrNameLst>
                                      </p:cBhvr>
                                      <p:to>
                                        <p:strVal val="visible"/>
                                      </p:to>
                                    </p:set>
                                    <p:animEffect transition="in" filter="fade">
                                      <p:cBhvr>
                                        <p:cTn id="87" dur="500"/>
                                        <p:tgtEl>
                                          <p:spTgt spid="53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39"/>
                                        </p:tgtEl>
                                        <p:attrNameLst>
                                          <p:attrName>style.visibility</p:attrName>
                                        </p:attrNameLst>
                                      </p:cBhvr>
                                      <p:to>
                                        <p:strVal val="visible"/>
                                      </p:to>
                                    </p:set>
                                    <p:animEffect transition="in" filter="fade">
                                      <p:cBhvr>
                                        <p:cTn id="90" dur="500"/>
                                        <p:tgtEl>
                                          <p:spTgt spid="53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40"/>
                                        </p:tgtEl>
                                        <p:attrNameLst>
                                          <p:attrName>style.visibility</p:attrName>
                                        </p:attrNameLst>
                                      </p:cBhvr>
                                      <p:to>
                                        <p:strVal val="visible"/>
                                      </p:to>
                                    </p:set>
                                    <p:animEffect transition="in" filter="fade">
                                      <p:cBhvr>
                                        <p:cTn id="93" dur="500"/>
                                        <p:tgtEl>
                                          <p:spTgt spid="54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41"/>
                                        </p:tgtEl>
                                        <p:attrNameLst>
                                          <p:attrName>style.visibility</p:attrName>
                                        </p:attrNameLst>
                                      </p:cBhvr>
                                      <p:to>
                                        <p:strVal val="visible"/>
                                      </p:to>
                                    </p:set>
                                    <p:animEffect transition="in" filter="fade">
                                      <p:cBhvr>
                                        <p:cTn id="96" dur="500"/>
                                        <p:tgtEl>
                                          <p:spTgt spid="54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42"/>
                                        </p:tgtEl>
                                        <p:attrNameLst>
                                          <p:attrName>style.visibility</p:attrName>
                                        </p:attrNameLst>
                                      </p:cBhvr>
                                      <p:to>
                                        <p:strVal val="visible"/>
                                      </p:to>
                                    </p:set>
                                    <p:animEffect transition="in" filter="fade">
                                      <p:cBhvr>
                                        <p:cTn id="99" dur="500"/>
                                        <p:tgtEl>
                                          <p:spTgt spid="54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43"/>
                                        </p:tgtEl>
                                        <p:attrNameLst>
                                          <p:attrName>style.visibility</p:attrName>
                                        </p:attrNameLst>
                                      </p:cBhvr>
                                      <p:to>
                                        <p:strVal val="visible"/>
                                      </p:to>
                                    </p:set>
                                    <p:animEffect transition="in" filter="fade">
                                      <p:cBhvr>
                                        <p:cTn id="102" dur="500"/>
                                        <p:tgtEl>
                                          <p:spTgt spid="54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52"/>
                                        </p:tgtEl>
                                        <p:attrNameLst>
                                          <p:attrName>style.visibility</p:attrName>
                                        </p:attrNameLst>
                                      </p:cBhvr>
                                      <p:to>
                                        <p:strVal val="visible"/>
                                      </p:to>
                                    </p:set>
                                    <p:animEffect transition="in" filter="fade">
                                      <p:cBhvr>
                                        <p:cTn id="105" dur="500"/>
                                        <p:tgtEl>
                                          <p:spTgt spid="352"/>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54"/>
                                        </p:tgtEl>
                                        <p:attrNameLst>
                                          <p:attrName>style.visibility</p:attrName>
                                        </p:attrNameLst>
                                      </p:cBhvr>
                                      <p:to>
                                        <p:strVal val="visible"/>
                                      </p:to>
                                    </p:set>
                                    <p:animEffect transition="in" filter="fade">
                                      <p:cBhvr>
                                        <p:cTn id="108" dur="500"/>
                                        <p:tgtEl>
                                          <p:spTgt spid="35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59"/>
                                        </p:tgtEl>
                                        <p:attrNameLst>
                                          <p:attrName>style.visibility</p:attrName>
                                        </p:attrNameLst>
                                      </p:cBhvr>
                                      <p:to>
                                        <p:strVal val="visible"/>
                                      </p:to>
                                    </p:set>
                                    <p:animEffect transition="in" filter="fade">
                                      <p:cBhvr>
                                        <p:cTn id="111" dur="500"/>
                                        <p:tgtEl>
                                          <p:spTgt spid="35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60"/>
                                        </p:tgtEl>
                                        <p:attrNameLst>
                                          <p:attrName>style.visibility</p:attrName>
                                        </p:attrNameLst>
                                      </p:cBhvr>
                                      <p:to>
                                        <p:strVal val="visible"/>
                                      </p:to>
                                    </p:set>
                                    <p:animEffect transition="in" filter="fade">
                                      <p:cBhvr>
                                        <p:cTn id="114" dur="500"/>
                                        <p:tgtEl>
                                          <p:spTgt spid="360"/>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93"/>
                                        </p:tgtEl>
                                        <p:attrNameLst>
                                          <p:attrName>style.visibility</p:attrName>
                                        </p:attrNameLst>
                                      </p:cBhvr>
                                      <p:to>
                                        <p:strVal val="visible"/>
                                      </p:to>
                                    </p:set>
                                    <p:animEffect transition="in" filter="fade">
                                      <p:cBhvr>
                                        <p:cTn id="117" dur="500"/>
                                        <p:tgtEl>
                                          <p:spTgt spid="393"/>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94"/>
                                        </p:tgtEl>
                                        <p:attrNameLst>
                                          <p:attrName>style.visibility</p:attrName>
                                        </p:attrNameLst>
                                      </p:cBhvr>
                                      <p:to>
                                        <p:strVal val="visible"/>
                                      </p:to>
                                    </p:set>
                                    <p:animEffect transition="in" filter="fade">
                                      <p:cBhvr>
                                        <p:cTn id="120" dur="500"/>
                                        <p:tgtEl>
                                          <p:spTgt spid="394"/>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95"/>
                                        </p:tgtEl>
                                        <p:attrNameLst>
                                          <p:attrName>style.visibility</p:attrName>
                                        </p:attrNameLst>
                                      </p:cBhvr>
                                      <p:to>
                                        <p:strVal val="visible"/>
                                      </p:to>
                                    </p:set>
                                    <p:animEffect transition="in" filter="fade">
                                      <p:cBhvr>
                                        <p:cTn id="123" dur="500"/>
                                        <p:tgtEl>
                                          <p:spTgt spid="395"/>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96"/>
                                        </p:tgtEl>
                                        <p:attrNameLst>
                                          <p:attrName>style.visibility</p:attrName>
                                        </p:attrNameLst>
                                      </p:cBhvr>
                                      <p:to>
                                        <p:strVal val="visible"/>
                                      </p:to>
                                    </p:set>
                                    <p:animEffect transition="in" filter="fade">
                                      <p:cBhvr>
                                        <p:cTn id="126" dur="500"/>
                                        <p:tgtEl>
                                          <p:spTgt spid="396"/>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397"/>
                                        </p:tgtEl>
                                        <p:attrNameLst>
                                          <p:attrName>style.visibility</p:attrName>
                                        </p:attrNameLst>
                                      </p:cBhvr>
                                      <p:to>
                                        <p:strVal val="visible"/>
                                      </p:to>
                                    </p:set>
                                    <p:animEffect transition="in" filter="fade">
                                      <p:cBhvr>
                                        <p:cTn id="129" dur="500"/>
                                        <p:tgtEl>
                                          <p:spTgt spid="397"/>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98"/>
                                        </p:tgtEl>
                                        <p:attrNameLst>
                                          <p:attrName>style.visibility</p:attrName>
                                        </p:attrNameLst>
                                      </p:cBhvr>
                                      <p:to>
                                        <p:strVal val="visible"/>
                                      </p:to>
                                    </p:set>
                                    <p:animEffect transition="in" filter="fade">
                                      <p:cBhvr>
                                        <p:cTn id="132" dur="500"/>
                                        <p:tgtEl>
                                          <p:spTgt spid="398"/>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99"/>
                                        </p:tgtEl>
                                        <p:attrNameLst>
                                          <p:attrName>style.visibility</p:attrName>
                                        </p:attrNameLst>
                                      </p:cBhvr>
                                      <p:to>
                                        <p:strVal val="visible"/>
                                      </p:to>
                                    </p:set>
                                    <p:animEffect transition="in" filter="fade">
                                      <p:cBhvr>
                                        <p:cTn id="135" dur="500"/>
                                        <p:tgtEl>
                                          <p:spTgt spid="399"/>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400"/>
                                        </p:tgtEl>
                                        <p:attrNameLst>
                                          <p:attrName>style.visibility</p:attrName>
                                        </p:attrNameLst>
                                      </p:cBhvr>
                                      <p:to>
                                        <p:strVal val="visible"/>
                                      </p:to>
                                    </p:set>
                                    <p:animEffect transition="in" filter="fade">
                                      <p:cBhvr>
                                        <p:cTn id="138" dur="500"/>
                                        <p:tgtEl>
                                          <p:spTgt spid="400"/>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505"/>
                                        </p:tgtEl>
                                        <p:attrNameLst>
                                          <p:attrName>style.visibility</p:attrName>
                                        </p:attrNameLst>
                                      </p:cBhvr>
                                      <p:to>
                                        <p:strVal val="visible"/>
                                      </p:to>
                                    </p:set>
                                    <p:animEffect transition="in" filter="fade">
                                      <p:cBhvr>
                                        <p:cTn id="141" dur="500"/>
                                        <p:tgtEl>
                                          <p:spTgt spid="505"/>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506"/>
                                        </p:tgtEl>
                                        <p:attrNameLst>
                                          <p:attrName>style.visibility</p:attrName>
                                        </p:attrNameLst>
                                      </p:cBhvr>
                                      <p:to>
                                        <p:strVal val="visible"/>
                                      </p:to>
                                    </p:set>
                                    <p:animEffect transition="in" filter="fade">
                                      <p:cBhvr>
                                        <p:cTn id="144" dur="500"/>
                                        <p:tgtEl>
                                          <p:spTgt spid="506"/>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72"/>
                                        </p:tgtEl>
                                        <p:attrNameLst>
                                          <p:attrName>style.visibility</p:attrName>
                                        </p:attrNameLst>
                                      </p:cBhvr>
                                      <p:to>
                                        <p:strVal val="visible"/>
                                      </p:to>
                                    </p:set>
                                    <p:animEffect transition="in" filter="fade">
                                      <p:cBhvr>
                                        <p:cTn id="147" dur="500"/>
                                        <p:tgtEl>
                                          <p:spTgt spid="72"/>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74"/>
                                        </p:tgtEl>
                                        <p:attrNameLst>
                                          <p:attrName>style.visibility</p:attrName>
                                        </p:attrNameLst>
                                      </p:cBhvr>
                                      <p:to>
                                        <p:strVal val="visible"/>
                                      </p:to>
                                    </p:set>
                                    <p:animEffect transition="in" filter="fade">
                                      <p:cBhvr>
                                        <p:cTn id="15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 grpId="0" animBg="1"/>
      <p:bldP spid="483" grpId="0" animBg="1"/>
      <p:bldP spid="499" grpId="0"/>
      <p:bldP spid="500" grpId="0"/>
      <p:bldP spid="501" grpId="0"/>
      <p:bldP spid="502" grpId="0"/>
      <p:bldP spid="503" grpId="0"/>
      <p:bldP spid="504" grpId="0"/>
      <p:bldP spid="505" grpId="0"/>
      <p:bldP spid="506" grpId="0"/>
      <p:bldP spid="72" grpId="0"/>
      <p:bldP spid="74" grpId="0"/>
      <p:bldP spid="75" grpId="0"/>
      <p:bldP spid="76" grpId="0"/>
      <p:bldP spid="78" grpId="0"/>
      <p:bldP spid="79" grpId="0"/>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352" grpId="0" animBg="1"/>
      <p:bldP spid="354" grpId="0" animBg="1"/>
      <p:bldP spid="359" grpId="0" animBg="1"/>
      <p:bldP spid="360" grpId="0" animBg="1"/>
      <p:bldP spid="374"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229600" cy="609600"/>
          </a:xfrm>
        </p:spPr>
        <p:txBody>
          <a:bodyPr/>
          <a:lstStyle/>
          <a:p>
            <a:pPr>
              <a:defRPr/>
            </a:pPr>
            <a:r>
              <a:rPr lang="en-US" sz="4400" b="1" dirty="0" smtClean="0">
                <a:solidFill>
                  <a:schemeClr val="tx1"/>
                </a:solidFill>
              </a:rPr>
              <a:t>Global View</a:t>
            </a:r>
            <a:endParaRPr lang="en-US" sz="4400" b="1" dirty="0">
              <a:solidFill>
                <a:schemeClr val="tx1"/>
              </a:solidFill>
            </a:endParaRPr>
          </a:p>
        </p:txBody>
      </p:sp>
      <p:sp>
        <p:nvSpPr>
          <p:cNvPr id="4" name="Slide Number Placeholder 3"/>
          <p:cNvSpPr>
            <a:spLocks noGrp="1"/>
          </p:cNvSpPr>
          <p:nvPr>
            <p:ph type="sldNum" sz="quarter" idx="12"/>
          </p:nvPr>
        </p:nvSpPr>
        <p:spPr/>
        <p:txBody>
          <a:bodyPr/>
          <a:lstStyle/>
          <a:p>
            <a:pPr>
              <a:defRPr/>
            </a:pPr>
            <a:fld id="{9456D29B-E423-4250-B2DC-38C30AE2A0FC}" type="slidenum">
              <a:rPr lang="en-US" smtClean="0"/>
              <a:pPr>
                <a:defRPr/>
              </a:pPr>
              <a:t>92</a:t>
            </a:fld>
            <a:endParaRPr lang="en-US" dirty="0"/>
          </a:p>
        </p:txBody>
      </p:sp>
      <p:sp>
        <p:nvSpPr>
          <p:cNvPr id="2" name="Rectangle 1"/>
          <p:cNvSpPr/>
          <p:nvPr/>
        </p:nvSpPr>
        <p:spPr>
          <a:xfrm>
            <a:off x="381000" y="1219200"/>
            <a:ext cx="8534400" cy="5078313"/>
          </a:xfrm>
          <a:prstGeom prst="rect">
            <a:avLst/>
          </a:prstGeom>
        </p:spPr>
        <p:txBody>
          <a:bodyPr wrap="square">
            <a:spAutoFit/>
          </a:bodyPr>
          <a:lstStyle/>
          <a:p>
            <a:pPr defTabSz="939363">
              <a:lnSpc>
                <a:spcPct val="150000"/>
              </a:lnSpc>
              <a:defRPr/>
            </a:pPr>
            <a:r>
              <a:rPr lang="en-US" sz="2400" b="1" dirty="0"/>
              <a:t>Porsche AG manufactures high-performance cars. Each car is built according to individual customer specifications. Customers can use the Internet to place orders for their dream cars. Porsche employs just-in-time inventory techniques to ensure a flexible production process that can respond rapidly to customer orders. For a recent year, Porsche reported €33,781 million in costs of materials and €9,038 million in personnel costs, which helped generate €57,081 million in revenue.</a:t>
            </a:r>
          </a:p>
        </p:txBody>
      </p:sp>
    </p:spTree>
  </p:cSld>
  <p:clrMapOvr>
    <a:masterClrMapping/>
  </p:clrMapOvr>
  <p:transition>
    <p:strips dir="rd"/>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1417638"/>
          </a:xfrm>
        </p:spPr>
        <p:txBody>
          <a:bodyPr>
            <a:normAutofit/>
          </a:bodyPr>
          <a:lstStyle/>
          <a:p>
            <a:pPr eaLnBrk="1" fontAlgn="auto" hangingPunct="1">
              <a:spcAft>
                <a:spcPts val="0"/>
              </a:spcAft>
              <a:defRPr/>
            </a:pPr>
            <a:r>
              <a:rPr lang="en-US" b="1" u="sng" dirty="0">
                <a:solidFill>
                  <a:prstClr val="black"/>
                </a:solidFill>
                <a:effectLst>
                  <a:outerShdw blurRad="38100" dist="38100" dir="2700000" algn="tl">
                    <a:srgbClr val="000000">
                      <a:alpha val="43137"/>
                    </a:srgbClr>
                  </a:outerShdw>
                </a:effectLst>
              </a:rPr>
              <a:t>Homework assignment</a:t>
            </a:r>
            <a:endParaRPr lang="en-US" b="1" u="sng" dirty="0" smtClean="0">
              <a:effectLst>
                <a:outerShdw blurRad="38100" dist="38100" dir="2700000" algn="tl">
                  <a:srgbClr val="000000">
                    <a:alpha val="43137"/>
                  </a:srgbClr>
                </a:outerShdw>
              </a:effectLst>
            </a:endParaRPr>
          </a:p>
        </p:txBody>
      </p:sp>
      <p:sp>
        <p:nvSpPr>
          <p:cNvPr id="35843" name="Rectangle 3"/>
          <p:cNvSpPr>
            <a:spLocks noGrp="1" noChangeArrowheads="1"/>
          </p:cNvSpPr>
          <p:nvPr>
            <p:ph idx="1"/>
          </p:nvPr>
        </p:nvSpPr>
        <p:spPr>
          <a:xfrm>
            <a:off x="0" y="1828800"/>
            <a:ext cx="9144000" cy="5029200"/>
          </a:xfrm>
        </p:spPr>
        <p:txBody>
          <a:bodyPr rtlCol="0">
            <a:normAutofit lnSpcReduction="10000"/>
          </a:bodyPr>
          <a:lstStyle/>
          <a:p>
            <a:pPr lvl="0" eaLnBrk="1" fontAlgn="auto" hangingPunct="1">
              <a:spcBef>
                <a:spcPts val="0"/>
              </a:spcBef>
              <a:spcAft>
                <a:spcPts val="0"/>
              </a:spcAft>
              <a:buFont typeface="Wingdings" pitchFamily="2" charset="2"/>
              <a:buChar char="Ø"/>
            </a:pPr>
            <a:r>
              <a:rPr lang="en-US" b="1" dirty="0">
                <a:solidFill>
                  <a:schemeClr val="tx1"/>
                </a:solidFill>
              </a:rPr>
              <a:t>Using Connect – </a:t>
            </a:r>
            <a:r>
              <a:rPr lang="en-US" b="1" dirty="0" smtClean="0">
                <a:solidFill>
                  <a:srgbClr val="FF0000"/>
                </a:solidFill>
                <a:effectLst>
                  <a:outerShdw blurRad="38100" dist="38100" dir="2700000" algn="tl">
                    <a:srgbClr val="000000">
                      <a:alpha val="43137"/>
                    </a:srgbClr>
                  </a:outerShdw>
                </a:effectLst>
              </a:rPr>
              <a:t>6</a:t>
            </a:r>
            <a:r>
              <a:rPr lang="en-US" b="1" dirty="0" smtClean="0">
                <a:solidFill>
                  <a:schemeClr val="tx1"/>
                </a:solidFill>
              </a:rPr>
              <a:t> </a:t>
            </a:r>
            <a:r>
              <a:rPr lang="en-US" b="1" dirty="0">
                <a:solidFill>
                  <a:schemeClr val="tx1"/>
                </a:solidFill>
              </a:rPr>
              <a:t>Questions for </a:t>
            </a:r>
            <a:r>
              <a:rPr lang="en-US" b="1" dirty="0">
                <a:solidFill>
                  <a:srgbClr val="FF0000"/>
                </a:solidFill>
                <a:effectLst>
                  <a:outerShdw blurRad="38100" dist="38100" dir="2700000" algn="tl">
                    <a:srgbClr val="000000">
                      <a:alpha val="43137"/>
                    </a:srgbClr>
                  </a:outerShdw>
                </a:effectLst>
              </a:rPr>
              <a:t>60</a:t>
            </a:r>
            <a:r>
              <a:rPr lang="en-US" b="1" dirty="0">
                <a:solidFill>
                  <a:schemeClr val="tx1"/>
                </a:solidFill>
              </a:rPr>
              <a:t> Points</a:t>
            </a:r>
            <a:r>
              <a:rPr lang="en-US" b="1" dirty="0" smtClean="0">
                <a:solidFill>
                  <a:schemeClr val="tx1"/>
                </a:solidFill>
              </a:rPr>
              <a:t>.</a:t>
            </a:r>
          </a:p>
          <a:p>
            <a:pPr marL="0" lvl="0" indent="0" eaLnBrk="1" fontAlgn="auto" hangingPunct="1">
              <a:spcBef>
                <a:spcPts val="0"/>
              </a:spcBef>
              <a:spcAft>
                <a:spcPts val="0"/>
              </a:spcAft>
              <a:buNone/>
            </a:pPr>
            <a:endParaRPr lang="en-US" b="1" dirty="0" smtClean="0">
              <a:solidFill>
                <a:schemeClr val="tx1"/>
              </a:solidFill>
            </a:endParaRPr>
          </a:p>
          <a:p>
            <a:pPr lvl="0" eaLnBrk="1" fontAlgn="auto" hangingPunct="1">
              <a:spcBef>
                <a:spcPts val="0"/>
              </a:spcBef>
              <a:spcAft>
                <a:spcPts val="0"/>
              </a:spcAft>
              <a:buFont typeface="Wingdings" pitchFamily="2" charset="2"/>
              <a:buChar char="Ø"/>
            </a:pPr>
            <a:r>
              <a:rPr lang="en-US" b="1" dirty="0" smtClean="0">
                <a:solidFill>
                  <a:schemeClr val="tx1"/>
                </a:solidFill>
              </a:rPr>
              <a:t>Complete the “Connect Orientation” at Connect web site for </a:t>
            </a:r>
            <a:r>
              <a:rPr lang="en-US" b="1" dirty="0" smtClean="0">
                <a:solidFill>
                  <a:srgbClr val="FF0000"/>
                </a:solidFill>
                <a:effectLst>
                  <a:outerShdw blurRad="38100" dist="38100" dir="2700000" algn="tl">
                    <a:srgbClr val="000000">
                      <a:alpha val="43137"/>
                    </a:srgbClr>
                  </a:outerShdw>
                </a:effectLst>
              </a:rPr>
              <a:t>10</a:t>
            </a:r>
            <a:r>
              <a:rPr lang="en-US" b="1" dirty="0" smtClean="0">
                <a:solidFill>
                  <a:schemeClr val="tx1"/>
                </a:solidFill>
              </a:rPr>
              <a:t> points, before 2/15/2016.</a:t>
            </a:r>
            <a:endParaRPr lang="en-US" b="1" dirty="0">
              <a:solidFill>
                <a:schemeClr val="tx1"/>
              </a:solidFill>
            </a:endParaRPr>
          </a:p>
          <a:p>
            <a:pPr eaLnBrk="1" fontAlgn="auto" hangingPunct="1">
              <a:spcAft>
                <a:spcPts val="0"/>
              </a:spcAft>
              <a:buFont typeface="Wingdings" pitchFamily="2" charset="2"/>
              <a:buChar char="Ø"/>
              <a:defRPr/>
            </a:pPr>
            <a:r>
              <a:rPr lang="en-US" b="1" dirty="0" smtClean="0">
                <a:solidFill>
                  <a:schemeClr val="tx1"/>
                </a:solidFill>
              </a:rPr>
              <a:t> Prepare chapter </a:t>
            </a:r>
            <a:r>
              <a:rPr lang="en-US" sz="4000" b="1" dirty="0" smtClean="0">
                <a:solidFill>
                  <a:srgbClr val="FF0000"/>
                </a:solidFill>
              </a:rPr>
              <a:t>3</a:t>
            </a:r>
            <a:r>
              <a:rPr lang="en-US" b="1" dirty="0" smtClean="0">
                <a:solidFill>
                  <a:schemeClr val="tx1"/>
                </a:solidFill>
                <a:effectLst>
                  <a:outerShdw blurRad="38100" dist="38100" dir="2700000" algn="tl">
                    <a:srgbClr val="000000">
                      <a:alpha val="43137"/>
                    </a:srgbClr>
                  </a:outerShdw>
                </a:effectLst>
              </a:rPr>
              <a:t> </a:t>
            </a:r>
            <a:r>
              <a:rPr lang="en-US" b="1" dirty="0" smtClean="0">
                <a:solidFill>
                  <a:schemeClr val="tx1"/>
                </a:solidFill>
              </a:rPr>
              <a:t>“</a:t>
            </a:r>
            <a:r>
              <a:rPr lang="en-US" sz="4000" b="1" dirty="0" smtClean="0">
                <a:solidFill>
                  <a:srgbClr val="FF0000"/>
                </a:solidFill>
              </a:rPr>
              <a:t>Process Costing and Analysis</a:t>
            </a:r>
            <a:r>
              <a:rPr lang="en-US" sz="4000" b="1" dirty="0" smtClean="0">
                <a:solidFill>
                  <a:schemeClr val="tx1"/>
                </a:solidFill>
              </a:rPr>
              <a:t>.</a:t>
            </a:r>
            <a:r>
              <a:rPr lang="en-US" b="1" dirty="0" smtClean="0">
                <a:solidFill>
                  <a:schemeClr val="tx1"/>
                </a:solidFill>
              </a:rPr>
              <a:t>”</a:t>
            </a:r>
          </a:p>
          <a:p>
            <a:pPr marL="0" indent="0" eaLnBrk="1" fontAlgn="auto" hangingPunct="1">
              <a:spcAft>
                <a:spcPts val="0"/>
              </a:spcAft>
              <a:buNone/>
              <a:defRPr/>
            </a:pPr>
            <a:endParaRPr lang="en-US" b="1" dirty="0" smtClean="0">
              <a:solidFill>
                <a:schemeClr val="tx1"/>
              </a:solidFill>
            </a:endParaRPr>
          </a:p>
          <a:p>
            <a:pPr algn="ctr" eaLnBrk="1" fontAlgn="auto" hangingPunct="1">
              <a:spcAft>
                <a:spcPts val="0"/>
              </a:spcAft>
              <a:buFont typeface="Arial" panose="020B0604020202020204" pitchFamily="34" charset="0"/>
              <a:buNone/>
              <a:defRPr/>
            </a:pPr>
            <a:r>
              <a:rPr lang="en-US" sz="4800" b="1" i="1" u="sng" dirty="0" smtClean="0">
                <a:solidFill>
                  <a:schemeClr val="tx1"/>
                </a:solidFill>
                <a:effectLst>
                  <a:outerShdw blurRad="38100" dist="38100" dir="2700000" algn="tl">
                    <a:srgbClr val="000000">
                      <a:alpha val="43137"/>
                    </a:srgbClr>
                  </a:outerShdw>
                </a:effectLst>
              </a:rPr>
              <a:t>Happiness is having all homework up to date </a:t>
            </a:r>
          </a:p>
          <a:p>
            <a:pPr algn="r" eaLnBrk="1" fontAlgn="auto" hangingPunct="1">
              <a:spcAft>
                <a:spcPts val="0"/>
              </a:spcAft>
              <a:buFontTx/>
              <a:buNone/>
              <a:defRPr/>
            </a:pPr>
            <a:r>
              <a:rPr lang="en-US" b="1" u="sng" dirty="0" smtClean="0">
                <a:effectLst>
                  <a:outerShdw blurRad="38100" dist="38100" dir="2700000" algn="tl">
                    <a:srgbClr val="000000">
                      <a:alpha val="43137"/>
                    </a:srgbClr>
                  </a:outerShdw>
                </a:effectLst>
              </a:rPr>
              <a:t> </a:t>
            </a:r>
          </a:p>
          <a:p>
            <a:pPr eaLnBrk="1" fontAlgn="auto" hangingPunct="1">
              <a:spcAft>
                <a:spcPts val="0"/>
              </a:spcAft>
              <a:buFont typeface="Arial" panose="020B0604020202020204" pitchFamily="34" charset="0"/>
              <a:buChar char="•"/>
              <a:defRPr/>
            </a:pPr>
            <a:endParaRPr lang="en-US" dirty="0" smtClean="0"/>
          </a:p>
        </p:txBody>
      </p:sp>
      <p:sp>
        <p:nvSpPr>
          <p:cNvPr id="15667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r>
              <a:rPr lang="en-US" altLang="en-US" sz="1200" smtClean="0">
                <a:solidFill>
                  <a:srgbClr val="898989"/>
                </a:solidFill>
                <a:latin typeface="Arial" charset="0"/>
              </a:rPr>
              <a:t>Atef Abuelaish</a:t>
            </a:r>
          </a:p>
        </p:txBody>
      </p:sp>
      <p:sp>
        <p:nvSpPr>
          <p:cNvPr id="15667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fld id="{029A19C9-2F29-4B85-807B-7797A3CFAD52}" type="slidenum">
              <a:rPr lang="en-US" altLang="en-US" sz="1200">
                <a:solidFill>
                  <a:srgbClr val="898989"/>
                </a:solidFill>
                <a:latin typeface="Arial" charset="0"/>
              </a:rPr>
              <a:pPr>
                <a:spcBef>
                  <a:spcPct val="0"/>
                </a:spcBef>
                <a:buFontTx/>
                <a:buNone/>
              </a:pPr>
              <a:t>93</a:t>
            </a:fld>
            <a:endParaRPr lang="en-US" altLang="en-US" sz="1200">
              <a:solidFill>
                <a:srgbClr val="898989"/>
              </a:solidFill>
              <a:latin typeface="Arial" charset="0"/>
            </a:endParaRPr>
          </a:p>
        </p:txBody>
      </p:sp>
    </p:spTree>
    <p:extLst>
      <p:ext uri="{BB962C8B-B14F-4D97-AF65-F5344CB8AC3E}">
        <p14:creationId xmlns:p14="http://schemas.microsoft.com/office/powerpoint/2010/main" val="3621793571"/>
      </p:ext>
    </p:extLst>
  </p:cSld>
  <p:clrMapOvr>
    <a:masterClrMapping/>
  </p:clrMapOvr>
  <p:transition spd="slow">
    <p:checke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fontScale="90000"/>
          </a:bodyPr>
          <a:lstStyle/>
          <a:p>
            <a:pPr eaLnBrk="1" fontAlgn="auto" hangingPunct="1">
              <a:lnSpc>
                <a:spcPct val="150000"/>
              </a:lnSpc>
              <a:spcAft>
                <a:spcPts val="0"/>
              </a:spcAft>
              <a:defRPr/>
            </a:pPr>
            <a:r>
              <a:rPr lang="en-US" sz="6600" b="1" u="sng" dirty="0" smtClean="0">
                <a:solidFill>
                  <a:srgbClr val="FF0000"/>
                </a:solidFill>
                <a:effectLst>
                  <a:outerShdw blurRad="38100" dist="38100" dir="2700000" algn="tl">
                    <a:srgbClr val="000000">
                      <a:alpha val="43137"/>
                    </a:srgbClr>
                  </a:outerShdw>
                </a:effectLst>
              </a:rPr>
              <a:t>Thank you </a:t>
            </a:r>
            <a:r>
              <a:rPr lang="en-US" sz="6600" b="1" u="sng" dirty="0" smtClean="0">
                <a:solidFill>
                  <a:schemeClr val="tx1"/>
                </a:solidFill>
                <a:effectLst>
                  <a:outerShdw blurRad="38100" dist="38100" dir="2700000" algn="tl">
                    <a:srgbClr val="000000">
                      <a:alpha val="43137"/>
                    </a:srgbClr>
                  </a:outerShdw>
                </a:effectLst>
              </a:rPr>
              <a:t>and See You </a:t>
            </a:r>
            <a:r>
              <a:rPr lang="en-US" sz="6600" b="1" u="sng" dirty="0" smtClean="0">
                <a:solidFill>
                  <a:srgbClr val="FF0000"/>
                </a:solidFill>
                <a:effectLst>
                  <a:outerShdw blurRad="38100" dist="38100" dir="2700000" algn="tl">
                    <a:srgbClr val="000000">
                      <a:alpha val="43137"/>
                    </a:srgbClr>
                  </a:outerShdw>
                </a:effectLst>
              </a:rPr>
              <a:t>Wednesday </a:t>
            </a:r>
            <a:r>
              <a:rPr lang="en-US" sz="6600" b="1" u="sng" dirty="0" smtClean="0">
                <a:solidFill>
                  <a:schemeClr val="tx1"/>
                </a:solidFill>
                <a:effectLst>
                  <a:outerShdw blurRad="38100" dist="38100" dir="2700000" algn="tl">
                    <a:srgbClr val="000000">
                      <a:alpha val="43137"/>
                    </a:srgbClr>
                  </a:outerShdw>
                </a:effectLst>
              </a:rPr>
              <a:t>at the Same Time, </a:t>
            </a:r>
            <a:r>
              <a:rPr lang="en-US" sz="6600" b="1" u="sng" dirty="0" smtClean="0">
                <a:solidFill>
                  <a:srgbClr val="FF0000"/>
                </a:solidFill>
                <a:effectLst>
                  <a:outerShdw blurRad="38100" dist="38100" dir="2700000" algn="tl">
                    <a:srgbClr val="000000">
                      <a:alpha val="43137"/>
                    </a:srgbClr>
                  </a:outerShdw>
                </a:effectLst>
              </a:rPr>
              <a:t>Take Care</a:t>
            </a:r>
            <a:r>
              <a:rPr lang="en-US" sz="6600" b="1" dirty="0" smtClean="0">
                <a:solidFill>
                  <a:srgbClr val="FF0000"/>
                </a:solidFill>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i="1" u="sng" dirty="0" smtClean="0">
                <a:effectLst>
                  <a:outerShdw blurRad="38100" dist="38100" dir="2700000" algn="tl">
                    <a:srgbClr val="000000">
                      <a:alpha val="43137"/>
                    </a:srgbClr>
                  </a:outerShdw>
                </a:effectLst>
              </a:rPr>
              <a:t> </a:t>
            </a:r>
            <a:endParaRPr lang="en-US" i="1" u="sng" dirty="0" smtClean="0"/>
          </a:p>
        </p:txBody>
      </p:sp>
      <p:sp>
        <p:nvSpPr>
          <p:cNvPr id="157699"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r>
              <a:rPr lang="en-US" altLang="en-US" sz="1200" smtClean="0">
                <a:solidFill>
                  <a:srgbClr val="898989"/>
                </a:solidFill>
                <a:latin typeface="Arial" charset="0"/>
              </a:rPr>
              <a:t>Atef Abuelaish</a:t>
            </a:r>
          </a:p>
        </p:txBody>
      </p:sp>
      <p:sp>
        <p:nvSpPr>
          <p:cNvPr id="157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fld id="{4699EDDF-13E1-4A0C-A39D-74E0F4352B8F}" type="slidenum">
              <a:rPr lang="en-US" altLang="en-US" sz="1200">
                <a:solidFill>
                  <a:srgbClr val="898989"/>
                </a:solidFill>
                <a:latin typeface="Arial" charset="0"/>
              </a:rPr>
              <a:pPr>
                <a:spcBef>
                  <a:spcPct val="0"/>
                </a:spcBef>
                <a:buFontTx/>
                <a:buNone/>
              </a:pPr>
              <a:t>94</a:t>
            </a:fld>
            <a:endParaRPr lang="en-US" altLang="en-US" sz="1200">
              <a:solidFill>
                <a:srgbClr val="898989"/>
              </a:solidFill>
              <a:latin typeface="Arial" charset="0"/>
            </a:endParaRPr>
          </a:p>
        </p:txBody>
      </p:sp>
    </p:spTree>
    <p:extLst>
      <p:ext uri="{BB962C8B-B14F-4D97-AF65-F5344CB8AC3E}">
        <p14:creationId xmlns:p14="http://schemas.microsoft.com/office/powerpoint/2010/main" val="900408435"/>
      </p:ext>
    </p:extLst>
  </p:cSld>
  <p:clrMapOvr>
    <a:masterClrMapping/>
  </p:clrMapOvr>
  <p:transition spd="slow">
    <p:wheel spokes="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2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7816</TotalTime>
  <Words>10067</Words>
  <Application>Microsoft Office PowerPoint</Application>
  <PresentationFormat>On-screen Show (4:3)</PresentationFormat>
  <Paragraphs>975</Paragraphs>
  <Slides>94</Slides>
  <Notes>84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94</vt:i4>
      </vt:variant>
    </vt:vector>
  </HeadingPairs>
  <TitlesOfParts>
    <vt:vector size="97" baseType="lpstr">
      <vt:lpstr>3_Executive</vt:lpstr>
      <vt:lpstr>2_Executive</vt:lpstr>
      <vt:lpstr>Clip</vt:lpstr>
      <vt:lpstr>Welcome Back</vt:lpstr>
      <vt:lpstr>Welcome Back</vt:lpstr>
      <vt:lpstr>PowerPoint Presentation</vt:lpstr>
      <vt:lpstr>Chapter 01</vt:lpstr>
      <vt:lpstr>Chapter 01</vt:lpstr>
      <vt:lpstr>     Purpose of Managerial Accounting   </vt:lpstr>
      <vt:lpstr>Managerial Accounting Basics</vt:lpstr>
      <vt:lpstr>Purpose of Managerial Accounting</vt:lpstr>
      <vt:lpstr>Nature of Managerial Accounting</vt:lpstr>
      <vt:lpstr>Fraud and Ethics in Managerial Accounting</vt:lpstr>
      <vt:lpstr>     Cost Classifications   </vt:lpstr>
      <vt:lpstr>Types of Cost Classifications Classification by Behavior</vt:lpstr>
      <vt:lpstr>Types of Cost Classifications Classification by Traceability</vt:lpstr>
      <vt:lpstr> Comparing Product and Period Costs   </vt:lpstr>
      <vt:lpstr>Types of Cost Classifications Classification by Function</vt:lpstr>
      <vt:lpstr>Period and Product Costs in Financial Statements</vt:lpstr>
      <vt:lpstr>Identifications of  Cost Classifications</vt:lpstr>
      <vt:lpstr>Cost Concepts for Service Companies</vt:lpstr>
      <vt:lpstr>PowerPoint Presentation</vt:lpstr>
      <vt:lpstr>Manufacturer’s Costs</vt:lpstr>
      <vt:lpstr>Direct Materials</vt:lpstr>
      <vt:lpstr>Direct Labor</vt:lpstr>
      <vt:lpstr>Factory Overhead</vt:lpstr>
      <vt:lpstr>Prime and Conversion Costs</vt:lpstr>
      <vt:lpstr>     Balance Sheet   </vt:lpstr>
      <vt:lpstr>Reporting Manufacturing Activities</vt:lpstr>
      <vt:lpstr>Manufacturer’s Balance Sheet</vt:lpstr>
      <vt:lpstr>Manufacturer’s Balance Sheet</vt:lpstr>
      <vt:lpstr>     Income Statement   </vt:lpstr>
      <vt:lpstr>Manufacturer’s Income Statement </vt:lpstr>
      <vt:lpstr>Cost of Goods Sold for a Merchandiser and Manufacturer</vt:lpstr>
      <vt:lpstr>PowerPoint Presentation</vt:lpstr>
      <vt:lpstr>     Flow of Manufacturing Activities   </vt:lpstr>
      <vt:lpstr>Activities and Cost Flows in Manufacturing </vt:lpstr>
      <vt:lpstr>     Schedule of Cost of Goods Manufactured   </vt:lpstr>
      <vt:lpstr>Schedule of Cost of Good Manufactured</vt:lpstr>
      <vt:lpstr>Manufacturing Statement</vt:lpstr>
      <vt:lpstr>Manufacturing Statement</vt:lpstr>
      <vt:lpstr>Manufacturing Statement</vt:lpstr>
      <vt:lpstr>Manufacturing Statement</vt:lpstr>
      <vt:lpstr>Manufacturing Statement</vt:lpstr>
      <vt:lpstr>Overhead Cost Flows Across Accounting Reports</vt:lpstr>
      <vt:lpstr>PowerPoint Presentation</vt:lpstr>
      <vt:lpstr>PowerPoint Presentation</vt:lpstr>
      <vt:lpstr>     Trends in Managerial Accounting   </vt:lpstr>
      <vt:lpstr>Trends in Managerial Accounting</vt:lpstr>
      <vt:lpstr>Customer Orientation</vt:lpstr>
      <vt:lpstr>Total Quality Management</vt:lpstr>
      <vt:lpstr>Just-In-Time (JIT) Manufacturing</vt:lpstr>
      <vt:lpstr>Value Chain</vt:lpstr>
      <vt:lpstr>     Raw Materials Inventory Turnover and Days’ Sales   </vt:lpstr>
      <vt:lpstr>1) Raw Materials Inventory Turnover</vt:lpstr>
      <vt:lpstr>Important Stuff</vt:lpstr>
      <vt:lpstr>Chapter 02</vt:lpstr>
      <vt:lpstr>Chapter 02</vt:lpstr>
      <vt:lpstr>     Job Order Costing   </vt:lpstr>
      <vt:lpstr>Cost Accounting Systems</vt:lpstr>
      <vt:lpstr>Job Order Production</vt:lpstr>
      <vt:lpstr> Job Order Production Activities</vt:lpstr>
      <vt:lpstr>     Job Cost Sheet   </vt:lpstr>
      <vt:lpstr>Job Order Cost Documents</vt:lpstr>
      <vt:lpstr>Job Cost Sheet</vt:lpstr>
      <vt:lpstr>    Materials Cost Flows and Documents </vt:lpstr>
      <vt:lpstr>Materials Ledger Card</vt:lpstr>
      <vt:lpstr>Materials Requisition</vt:lpstr>
      <vt:lpstr>Materials Requisition</vt:lpstr>
      <vt:lpstr>PowerPoint Presentation</vt:lpstr>
      <vt:lpstr>    Labor Cost Flows and Documents    </vt:lpstr>
      <vt:lpstr>Labor Cost Flows</vt:lpstr>
      <vt:lpstr>Labor Time Ticket</vt:lpstr>
      <vt:lpstr>Labor Time Ticket</vt:lpstr>
      <vt:lpstr>PowerPoint Presentation</vt:lpstr>
      <vt:lpstr>    Overhead Cost Flows and Documents    </vt:lpstr>
      <vt:lpstr>Overhead Cost Flows and Predetermined Overhead Rate</vt:lpstr>
      <vt:lpstr>Predetermined Overhead Rate</vt:lpstr>
      <vt:lpstr>Predetermined Overhead 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Adjusting Factory Overhead </vt:lpstr>
      <vt:lpstr>     Underapplied or Overapplied Overhead    </vt:lpstr>
      <vt:lpstr>Underapplied or Overapplied Overhead</vt:lpstr>
      <vt:lpstr>PowerPoint Presentation</vt:lpstr>
      <vt:lpstr>PowerPoint Presentation</vt:lpstr>
      <vt:lpstr>Global View</vt:lpstr>
      <vt:lpstr>Homework assignment</vt:lpstr>
      <vt:lpstr>Thank you and See You Wednesday at the Same Time, Take Care   </vt:lpstr>
    </vt:vector>
  </TitlesOfParts>
  <Company>Jon A. Booker, Ph.D., CPA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Atef Abuelaish</cp:lastModifiedBy>
  <cp:revision>740</cp:revision>
  <dcterms:created xsi:type="dcterms:W3CDTF">2008-06-11T19:43:46Z</dcterms:created>
  <dcterms:modified xsi:type="dcterms:W3CDTF">2016-02-02T19:55:04Z</dcterms:modified>
</cp:coreProperties>
</file>