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0.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2.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3.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4.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5.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6.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7.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8.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9.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0.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1.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2.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23.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 id="2147483886" r:id="rId2"/>
    <p:sldMasterId id="2147483828" r:id="rId3"/>
    <p:sldMasterId id="2147483845" r:id="rId4"/>
    <p:sldMasterId id="2147483859" r:id="rId5"/>
    <p:sldMasterId id="2147483873" r:id="rId6"/>
    <p:sldMasterId id="2147483792" r:id="rId7"/>
    <p:sldMasterId id="2147483816" r:id="rId8"/>
    <p:sldMasterId id="2147483804" r:id="rId9"/>
    <p:sldMasterId id="2147483899" r:id="rId10"/>
    <p:sldMasterId id="2147483949" r:id="rId11"/>
    <p:sldMasterId id="2147483961" r:id="rId12"/>
    <p:sldMasterId id="2147483975" r:id="rId13"/>
    <p:sldMasterId id="2147483987" r:id="rId14"/>
    <p:sldMasterId id="2147483999" r:id="rId15"/>
    <p:sldMasterId id="2147484011" r:id="rId16"/>
    <p:sldMasterId id="2147484023" r:id="rId17"/>
    <p:sldMasterId id="2147484035" r:id="rId18"/>
    <p:sldMasterId id="2147484047" r:id="rId19"/>
    <p:sldMasterId id="2147484059" r:id="rId20"/>
    <p:sldMasterId id="2147484071" r:id="rId21"/>
    <p:sldMasterId id="2147484084" r:id="rId22"/>
    <p:sldMasterId id="2147486456" r:id="rId23"/>
    <p:sldMasterId id="2147486546" r:id="rId24"/>
  </p:sldMasterIdLst>
  <p:notesMasterIdLst>
    <p:notesMasterId r:id="rId80"/>
  </p:notesMasterIdLst>
  <p:handoutMasterIdLst>
    <p:handoutMasterId r:id="rId81"/>
  </p:handoutMasterIdLst>
  <p:sldIdLst>
    <p:sldId id="353" r:id="rId25"/>
    <p:sldId id="354" r:id="rId26"/>
    <p:sldId id="359" r:id="rId27"/>
    <p:sldId id="356" r:id="rId28"/>
    <p:sldId id="357" r:id="rId29"/>
    <p:sldId id="328" r:id="rId30"/>
    <p:sldId id="264" r:id="rId31"/>
    <p:sldId id="262" r:id="rId32"/>
    <p:sldId id="333" r:id="rId33"/>
    <p:sldId id="263" r:id="rId34"/>
    <p:sldId id="266" r:id="rId35"/>
    <p:sldId id="269" r:id="rId36"/>
    <p:sldId id="270" r:id="rId37"/>
    <p:sldId id="313" r:id="rId38"/>
    <p:sldId id="334" r:id="rId39"/>
    <p:sldId id="336" r:id="rId40"/>
    <p:sldId id="274" r:id="rId41"/>
    <p:sldId id="275" r:id="rId42"/>
    <p:sldId id="276" r:id="rId43"/>
    <p:sldId id="277" r:id="rId44"/>
    <p:sldId id="278" r:id="rId45"/>
    <p:sldId id="281" r:id="rId46"/>
    <p:sldId id="347" r:id="rId47"/>
    <p:sldId id="337" r:id="rId48"/>
    <p:sldId id="338" r:id="rId49"/>
    <p:sldId id="342" r:id="rId50"/>
    <p:sldId id="340" r:id="rId51"/>
    <p:sldId id="341" r:id="rId52"/>
    <p:sldId id="335" r:id="rId53"/>
    <p:sldId id="288" r:id="rId54"/>
    <p:sldId id="327" r:id="rId55"/>
    <p:sldId id="296" r:id="rId56"/>
    <p:sldId id="295" r:id="rId57"/>
    <p:sldId id="297" r:id="rId58"/>
    <p:sldId id="298" r:id="rId59"/>
    <p:sldId id="299" r:id="rId60"/>
    <p:sldId id="301" r:id="rId61"/>
    <p:sldId id="302" r:id="rId62"/>
    <p:sldId id="303" r:id="rId63"/>
    <p:sldId id="306" r:id="rId64"/>
    <p:sldId id="307" r:id="rId65"/>
    <p:sldId id="308" r:id="rId66"/>
    <p:sldId id="346" r:id="rId67"/>
    <p:sldId id="343" r:id="rId68"/>
    <p:sldId id="344" r:id="rId69"/>
    <p:sldId id="348" r:id="rId70"/>
    <p:sldId id="349" r:id="rId71"/>
    <p:sldId id="330" r:id="rId72"/>
    <p:sldId id="322" r:id="rId73"/>
    <p:sldId id="323" r:id="rId74"/>
    <p:sldId id="324" r:id="rId75"/>
    <p:sldId id="325" r:id="rId76"/>
    <p:sldId id="326" r:id="rId77"/>
    <p:sldId id="361" r:id="rId78"/>
    <p:sldId id="350" r:id="rId79"/>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7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937"/>
    <a:srgbClr val="CCFFFF"/>
    <a:srgbClr val="FFFF66"/>
    <a:srgbClr val="CCFF99"/>
    <a:srgbClr val="FFCCFF"/>
    <a:srgbClr val="FFCC99"/>
    <a:srgbClr val="CC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49" autoAdjust="0"/>
    <p:restoredTop sz="83808" autoAdjust="0"/>
  </p:normalViewPr>
  <p:slideViewPr>
    <p:cSldViewPr>
      <p:cViewPr varScale="1">
        <p:scale>
          <a:sx n="74" d="100"/>
          <a:sy n="74" d="100"/>
        </p:scale>
        <p:origin x="-10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998"/>
    </p:cViewPr>
  </p:sorterViewPr>
  <p:notesViewPr>
    <p:cSldViewPr>
      <p:cViewPr varScale="1">
        <p:scale>
          <a:sx n="60" d="100"/>
          <a:sy n="60" d="100"/>
        </p:scale>
        <p:origin x="-1699" y="-72"/>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eaLnBrk="1" hangingPunct="1">
              <a:defRPr sz="1200">
                <a:latin typeface="Arial" charset="0"/>
              </a:defRPr>
            </a:lvl1pPr>
          </a:lstStyle>
          <a:p>
            <a:pPr>
              <a:defRPr/>
            </a:pPr>
            <a:fld id="{300FC689-FE8D-4E47-AD82-E0E47008288F}" type="datetimeFigureOut">
              <a:rPr lang="en-US"/>
              <a:pPr>
                <a:defRPr/>
              </a:pPr>
              <a:t>2/25/2016</a:t>
            </a:fld>
            <a:endParaRPr lang="en-US"/>
          </a:p>
        </p:txBody>
      </p:sp>
      <p:sp>
        <p:nvSpPr>
          <p:cNvPr id="4" name="Footer Placeholder 3"/>
          <p:cNvSpPr>
            <a:spLocks noGrp="1"/>
          </p:cNvSpPr>
          <p:nvPr>
            <p:ph type="ftr" sz="quarter" idx="2"/>
          </p:nvPr>
        </p:nvSpPr>
        <p:spPr>
          <a:xfrm>
            <a:off x="0" y="8659813"/>
            <a:ext cx="2971800" cy="4556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59813"/>
            <a:ext cx="2971800" cy="4556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FB1CC60-6EDB-4DA2-83C1-680F4C57CE7A}" type="slidenum">
              <a:rPr lang="en-US" altLang="en-US"/>
              <a:pPr/>
              <a:t>‹#›</a:t>
            </a:fld>
            <a:endParaRPr lang="en-US" altLang="en-US"/>
          </a:p>
        </p:txBody>
      </p:sp>
    </p:spTree>
    <p:extLst>
      <p:ext uri="{BB962C8B-B14F-4D97-AF65-F5344CB8AC3E}">
        <p14:creationId xmlns:p14="http://schemas.microsoft.com/office/powerpoint/2010/main" val="4135221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0708"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B54D48C-23AC-4A12-9E6F-8764BD2A5CF7}" type="slidenum">
              <a:rPr lang="en-US" altLang="en-US"/>
              <a:pPr/>
              <a:t>‹#›</a:t>
            </a:fld>
            <a:endParaRPr lang="en-US" altLang="en-US"/>
          </a:p>
        </p:txBody>
      </p:sp>
    </p:spTree>
    <p:extLst>
      <p:ext uri="{BB962C8B-B14F-4D97-AF65-F5344CB8AC3E}">
        <p14:creationId xmlns:p14="http://schemas.microsoft.com/office/powerpoint/2010/main" val="1281162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44412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7657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757418-1E0E-4890-9994-9E70847DA2AA}" type="slidenum">
              <a:rPr lang="en-US" altLang="en-US"/>
              <a:pPr/>
              <a:t>16</a:t>
            </a:fld>
            <a:endParaRPr lang="en-US" altLang="en-US"/>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Exhibit 4.5 in your text, shows that under the departmental overhead rate method, overhead costs are first determined separately for each production department.  Next, an overhead rate is computed for each production department to allocate the overhead costs of each product to products passing through that department.  The departmental overhead rate method allows each department to have its own overhead rate and its own allocation base.  </a:t>
            </a:r>
          </a:p>
        </p:txBody>
      </p:sp>
    </p:spTree>
    <p:extLst>
      <p:ext uri="{BB962C8B-B14F-4D97-AF65-F5344CB8AC3E}">
        <p14:creationId xmlns:p14="http://schemas.microsoft.com/office/powerpoint/2010/main" val="104569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5696C2-4D46-409D-B820-876596772564}" type="slidenum">
              <a:rPr lang="en-US" altLang="en-US"/>
              <a:pPr/>
              <a:t>17</a:t>
            </a:fld>
            <a:endParaRPr lang="en-US" altLang="en-US"/>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smtClean="0"/>
              <a:t>Let’s return to KartCo and calculate their departmental overhead rates.  The first stage requires that KartCo assign its $4,800,000 overhead cost to its two production departments.  KartCo determines from an analysis of its indirect labor and factory utilities that $4,200,000 of its overhead costs are traceable to its machining department and the remaining $600,000 are traceable to its assembly department.</a:t>
            </a:r>
          </a:p>
        </p:txBody>
      </p:sp>
    </p:spTree>
    <p:extLst>
      <p:ext uri="{BB962C8B-B14F-4D97-AF65-F5344CB8AC3E}">
        <p14:creationId xmlns:p14="http://schemas.microsoft.com/office/powerpoint/2010/main" val="1603263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24C586-6BAD-4FC5-9077-345A12A31BDA}" type="slidenum">
              <a:rPr lang="en-US" altLang="en-US"/>
              <a:pPr/>
              <a:t>18</a:t>
            </a:fld>
            <a:endParaRPr lang="en-US" altLang="en-US"/>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second step requires each department to determine an allocation base.  For KartCo, the Machining Department uses machine hours (MH) as a base for allocating its overhead and the Assembly Department uses direct labor hours (DLH) as the base for allocating its overhead.  </a:t>
            </a:r>
          </a:p>
        </p:txBody>
      </p:sp>
    </p:spTree>
    <p:extLst>
      <p:ext uri="{BB962C8B-B14F-4D97-AF65-F5344CB8AC3E}">
        <p14:creationId xmlns:p14="http://schemas.microsoft.com/office/powerpoint/2010/main" val="1636943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8BEB1A-EF40-420E-B479-403EF3F80195}" type="slidenum">
              <a:rPr lang="en-US" altLang="en-US"/>
              <a:pPr/>
              <a:t>19</a:t>
            </a:fld>
            <a:endParaRPr lang="en-US" altLang="en-US"/>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Here is the departmental information about KartCo’s machining and assembly departments.  They will be using machine hours as the allocation base in Machining, and direct labor hours in Assembly.</a:t>
            </a:r>
          </a:p>
        </p:txBody>
      </p:sp>
    </p:spTree>
    <p:extLst>
      <p:ext uri="{BB962C8B-B14F-4D97-AF65-F5344CB8AC3E}">
        <p14:creationId xmlns:p14="http://schemas.microsoft.com/office/powerpoint/2010/main" val="4187467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9DCB34-B517-4B01-AD02-B5CD9D48BE77}" type="slidenum">
              <a:rPr lang="en-US" altLang="en-US"/>
              <a:pPr/>
              <a:t>20</a:t>
            </a:fld>
            <a:endParaRPr lang="en-US" altLang="en-US"/>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In the third step, each department computes its own overhead rate using the following formula:</a:t>
            </a:r>
          </a:p>
          <a:p>
            <a:pPr eaLnBrk="1" hangingPunct="1">
              <a:spcBef>
                <a:spcPct val="0"/>
              </a:spcBef>
            </a:pPr>
            <a:r>
              <a:rPr lang="en-US" altLang="en-US" smtClean="0"/>
              <a:t>Departmental overhead rate = Total budgeted departmental overhead costs / Total amount of departmental allocation base.</a:t>
            </a:r>
          </a:p>
          <a:p>
            <a:pPr eaLnBrk="1" hangingPunct="1">
              <a:spcBef>
                <a:spcPct val="0"/>
              </a:spcBef>
            </a:pPr>
            <a:endParaRPr lang="en-US" altLang="en-US" smtClean="0"/>
          </a:p>
          <a:p>
            <a:pPr eaLnBrk="1" hangingPunct="1">
              <a:spcBef>
                <a:spcPct val="0"/>
              </a:spcBef>
            </a:pPr>
            <a:endParaRPr lang="en-US" altLang="en-US" smtClean="0"/>
          </a:p>
          <a:p>
            <a:pPr eaLnBrk="1" hangingPunct="1"/>
            <a:endParaRPr lang="en-US" altLang="en-US" smtClean="0"/>
          </a:p>
        </p:txBody>
      </p:sp>
    </p:spTree>
    <p:extLst>
      <p:ext uri="{BB962C8B-B14F-4D97-AF65-F5344CB8AC3E}">
        <p14:creationId xmlns:p14="http://schemas.microsoft.com/office/powerpoint/2010/main" val="162309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1988FF-7385-4443-935B-0B1F229A01A5}" type="slidenum">
              <a:rPr lang="en-US" altLang="en-US"/>
              <a:pPr/>
              <a:t>21</a:t>
            </a:fld>
            <a:endParaRPr lang="en-US" altLang="en-US"/>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For KartCo, it’s departmental overhead rates are computed as follows:</a:t>
            </a:r>
          </a:p>
          <a:p>
            <a:pPr eaLnBrk="1" hangingPunct="1"/>
            <a:r>
              <a:rPr lang="en-US" altLang="en-US" smtClean="0"/>
              <a:t>Machining department overhead rate = $4,200,000 / 70,000 MH</a:t>
            </a:r>
          </a:p>
          <a:p>
            <a:pPr eaLnBrk="1" hangingPunct="1"/>
            <a:r>
              <a:rPr lang="en-US" altLang="en-US" smtClean="0"/>
              <a:t>                                                     = $60 per MH</a:t>
            </a:r>
          </a:p>
          <a:p>
            <a:pPr eaLnBrk="1" hangingPunct="1"/>
            <a:r>
              <a:rPr lang="en-US" altLang="en-US" smtClean="0"/>
              <a:t>Assembly department overhead rate = $600,000 / 30,000 DLH</a:t>
            </a:r>
          </a:p>
          <a:p>
            <a:pPr eaLnBrk="1" hangingPunct="1"/>
            <a:r>
              <a:rPr lang="en-US" altLang="en-US" smtClean="0"/>
              <a:t>                                                     = $20 per DLH</a:t>
            </a:r>
          </a:p>
          <a:p>
            <a:pPr eaLnBrk="1" hangingPunct="1"/>
            <a:endParaRPr lang="en-US" altLang="en-US" smtClean="0"/>
          </a:p>
        </p:txBody>
      </p:sp>
    </p:spTree>
    <p:extLst>
      <p:ext uri="{BB962C8B-B14F-4D97-AF65-F5344CB8AC3E}">
        <p14:creationId xmlns:p14="http://schemas.microsoft.com/office/powerpoint/2010/main" val="29464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A0A5F2-AFBC-4E76-9E93-7C45A4539BAD}" type="slidenum">
              <a:rPr lang="en-US" altLang="en-US"/>
              <a:pPr/>
              <a:t>22</a:t>
            </a:fld>
            <a:endParaRPr lang="en-US" altLang="en-US"/>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Step 4 is to apply overhead costs to each product based on departmental overhead rates.  For </a:t>
            </a:r>
            <a:r>
              <a:rPr lang="en-US" altLang="en-US" dirty="0" err="1" smtClean="0"/>
              <a:t>KartCo</a:t>
            </a:r>
            <a:r>
              <a:rPr lang="en-US" altLang="en-US" dirty="0" smtClean="0"/>
              <a:t>, since each standard go-kart requires 10 MH from the Machining Department and 5 DLH from the Assembly Department, the overhead cost allocated to each standard go-kart is $600 from Machining Department (10 MH X $60/MH) and $100 from the Assembly Department (5 DLH X $20/DLH).  The same procedure is applied for its custom go-kart. Next, we can compare the allocated overhead costs for standard and custom go-karts under the single plant wide overhead rate and the departmental overhead rate methods. The overhead cost allocated to each standard go-kart decreased from $720 under the plant wide overhead rate method to $700 under the departmental overhead rate method, whereas overhead cost allocated to each custom go-kart increased from $1,200 to $1,300. These differences occur because the custom go-kart requires more hours in the machining department (20 MH) than the standard go-kart requires (10 MH).</a:t>
            </a:r>
          </a:p>
        </p:txBody>
      </p:sp>
    </p:spTree>
    <p:extLst>
      <p:ext uri="{BB962C8B-B14F-4D97-AF65-F5344CB8AC3E}">
        <p14:creationId xmlns:p14="http://schemas.microsoft.com/office/powerpoint/2010/main" val="4204487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Know 4.1:</a:t>
            </a:r>
          </a:p>
          <a:p>
            <a:r>
              <a:rPr lang="en-US" dirty="0" smtClean="0"/>
              <a:t>A manufacturer reports the following budgeted data for its two production departments.  	</a:t>
            </a:r>
          </a:p>
          <a:p>
            <a:endParaRPr lang="en-US" dirty="0" smtClean="0"/>
          </a:p>
          <a:p>
            <a:endParaRPr lang="en-US" dirty="0" smtClean="0"/>
          </a:p>
          <a:p>
            <a:r>
              <a:rPr lang="en-US" dirty="0" smtClean="0"/>
              <a:t>1. What is the company’s single plantwide overhead rate based on direct labor hours?	</a:t>
            </a:r>
          </a:p>
          <a:p>
            <a:endParaRPr lang="en-US" dirty="0" smtClean="0"/>
          </a:p>
          <a:p>
            <a:r>
              <a:rPr lang="en-US" dirty="0" smtClean="0"/>
              <a:t>To calculate the plantwide overhead rate, we divide the total overhead costs incurred in the plant,$600,000 in the Machining Department and $300,000 in the Assembly Department, $900,000,</a:t>
            </a:r>
          </a:p>
          <a:p>
            <a:endParaRPr lang="en-US" dirty="0" smtClean="0"/>
          </a:p>
          <a:p>
            <a:r>
              <a:rPr lang="en-US" dirty="0" smtClean="0"/>
              <a:t>by the total direct labor hours used in the plant (20,000 hours in the Machining Department and 5,000 hours in the Assembly Department)</a:t>
            </a:r>
          </a:p>
          <a:p>
            <a:endParaRPr lang="en-US" dirty="0" smtClean="0"/>
          </a:p>
          <a:p>
            <a:r>
              <a:rPr lang="en-US" dirty="0" smtClean="0"/>
              <a:t>25,000 total direct labor hours.  The plantwide overhead rate is $36 per direct labor hour.</a:t>
            </a:r>
          </a:p>
          <a:p>
            <a:endParaRPr lang="en-US" dirty="0" smtClean="0"/>
          </a:p>
          <a:p>
            <a:r>
              <a:rPr lang="en-US" dirty="0" smtClean="0"/>
              <a:t>2. What are the company’s departmental overhead rates if the Machining Department assigns overhead based on machine hours</a:t>
            </a:r>
            <a:r>
              <a:rPr lang="en-US" baseline="0" dirty="0" smtClean="0"/>
              <a:t> </a:t>
            </a:r>
            <a:r>
              <a:rPr lang="en-US" dirty="0" smtClean="0"/>
              <a:t>and the Assembly Department assigns overhead based on direct labor hours?  </a:t>
            </a:r>
          </a:p>
          <a:p>
            <a:endParaRPr lang="en-US" dirty="0" smtClean="0"/>
          </a:p>
          <a:p>
            <a:r>
              <a:rPr lang="en-US" dirty="0" smtClean="0"/>
              <a:t>To calculate the Machining Department’s overhead rate, we divide the overhead costs incurred in the Machining Department, $600,000, </a:t>
            </a:r>
          </a:p>
          <a:p>
            <a:endParaRPr lang="en-US" dirty="0" smtClean="0"/>
          </a:p>
          <a:p>
            <a:r>
              <a:rPr lang="en-US" dirty="0" smtClean="0"/>
              <a:t>by the 20,000 machine hours used in the Machining Department; the overhead rate is $30 per machine hour.  </a:t>
            </a:r>
          </a:p>
          <a:p>
            <a:endParaRPr lang="en-US" dirty="0" smtClean="0"/>
          </a:p>
          <a:p>
            <a:r>
              <a:rPr lang="en-US" dirty="0" smtClean="0"/>
              <a:t>To calculate the Assembly Department’s overhead rate, we divide the overhead costs incurred in the Assembly Department, $300,000, by the 5,000 direct labor hours used in the Assembly Department; the overhead rate is $60 per direct labor hour.</a:t>
            </a:r>
          </a:p>
          <a:p>
            <a:endParaRPr lang="en-US" dirty="0" smtClean="0"/>
          </a:p>
          <a:p>
            <a:r>
              <a:rPr lang="en-US" dirty="0" smtClean="0"/>
              <a:t>3. Using the departmental overhead rates from part 2, how much overhead should be assigned to a job that uses 16 machine hours in the Machining </a:t>
            </a:r>
          </a:p>
          <a:p>
            <a:r>
              <a:rPr lang="en-US" dirty="0" smtClean="0"/>
              <a:t>Department and 5 direct labor hours in the Assembly Department?  </a:t>
            </a:r>
          </a:p>
          <a:p>
            <a:endParaRPr lang="en-US" dirty="0" smtClean="0"/>
          </a:p>
          <a:p>
            <a:r>
              <a:rPr lang="en-US" dirty="0" smtClean="0"/>
              <a:t>For each of the 16 machine hours used in the Machining Department, the job will be charged with $30 of Machining overhead costs, $480 of overhead.  </a:t>
            </a:r>
          </a:p>
          <a:p>
            <a:endParaRPr lang="en-US" dirty="0" smtClean="0"/>
          </a:p>
          <a:p>
            <a:r>
              <a:rPr lang="en-US" dirty="0" smtClean="0"/>
              <a:t>For each of the 5 direct labor hours used in the Assembly Department, the job will be charged with $60 of Assembly overhead costs, $300 of overhead.  Total overhead charged to the job is $780.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805FAF2-67D1-47E3-BD22-65273AD88232}" type="slidenum">
              <a:rPr lang="en-US" smtClean="0"/>
              <a:pPr/>
              <a:t>23</a:t>
            </a:fld>
            <a:endParaRPr lang="en-US"/>
          </a:p>
        </p:txBody>
      </p:sp>
    </p:spTree>
    <p:extLst>
      <p:ext uri="{BB962C8B-B14F-4D97-AF65-F5344CB8AC3E}">
        <p14:creationId xmlns:p14="http://schemas.microsoft.com/office/powerpoint/2010/main" val="1858811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7022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CEF2F2-C21E-4ADA-999A-943BC757A58C}" type="slidenum">
              <a:rPr lang="en-US" altLang="en-US"/>
              <a:pPr/>
              <a:t>7</a:t>
            </a:fld>
            <a:endParaRPr lang="en-US" altLang="en-US"/>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Recall from Chapter 2 that factory overhead costs cannot be directly traced to products and must be allocated.  We learned that we must develop a predetermined overhead rate to allocate the factory overhead to the goods in process.</a:t>
            </a:r>
          </a:p>
        </p:txBody>
      </p:sp>
    </p:spTree>
    <p:extLst>
      <p:ext uri="{BB962C8B-B14F-4D97-AF65-F5344CB8AC3E}">
        <p14:creationId xmlns:p14="http://schemas.microsoft.com/office/powerpoint/2010/main" val="1587267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Take a moment to review the advantages and disadvantages of allocating overhead using the Plantwide Overhead Rate</a:t>
            </a: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A20C65-F36E-4183-A45D-D7E22C0C5839}" type="slidenum">
              <a:rPr lang="en-US" altLang="en-US"/>
              <a:pPr/>
              <a:t>25</a:t>
            </a:fld>
            <a:endParaRPr lang="en-US" altLang="en-US"/>
          </a:p>
        </p:txBody>
      </p:sp>
    </p:spTree>
    <p:extLst>
      <p:ext uri="{BB962C8B-B14F-4D97-AF65-F5344CB8AC3E}">
        <p14:creationId xmlns:p14="http://schemas.microsoft.com/office/powerpoint/2010/main" val="1615435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AEC3FA-B734-4998-8753-C0DDBF50E28F}" type="slidenum">
              <a:rPr lang="en-US" altLang="en-US"/>
              <a:pPr/>
              <a:t>26</a:t>
            </a:fld>
            <a:endParaRPr lang="en-US" altLang="en-US"/>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smtClean="0"/>
              <a:t>Now let’s take a moment to look at the advantages and disadvantages of using departmental overhead rates. </a:t>
            </a:r>
          </a:p>
          <a:p>
            <a:pPr marL="228600" indent="-228600" eaLnBrk="1" hangingPunct="1">
              <a:buFontTx/>
              <a:buChar char="•"/>
            </a:pPr>
            <a:endParaRPr lang="en-US" altLang="en-US" dirty="0" smtClean="0"/>
          </a:p>
        </p:txBody>
      </p:sp>
    </p:spTree>
    <p:extLst>
      <p:ext uri="{BB962C8B-B14F-4D97-AF65-F5344CB8AC3E}">
        <p14:creationId xmlns:p14="http://schemas.microsoft.com/office/powerpoint/2010/main" val="1347176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4606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26FD41-AE28-42B9-9802-754C4C696800}" type="slidenum">
              <a:rPr lang="en-US" altLang="en-US"/>
              <a:pPr/>
              <a:t>28</a:t>
            </a:fld>
            <a:endParaRPr lang="en-US" altLang="en-US"/>
          </a:p>
        </p:txBody>
      </p:sp>
      <p:sp>
        <p:nvSpPr>
          <p:cNvPr id="25907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ln/>
          <a:extLst/>
        </p:spPr>
        <p:txBody>
          <a:bodyPr/>
          <a:lstStyle/>
          <a:p>
            <a:pPr eaLnBrk="1" hangingPunct="1">
              <a:defRPr/>
            </a:pPr>
            <a:r>
              <a:rPr lang="en-US" dirty="0" smtClean="0">
                <a:latin typeface="Arial" panose="020B0604020202020204" pitchFamily="34" charset="0"/>
              </a:rPr>
              <a:t>Activity-based costing (ABC) attempts to more accurately assign overhead costs to the users of overhead by focusing on </a:t>
            </a:r>
            <a:r>
              <a:rPr lang="en-US" i="1" dirty="0" smtClean="0">
                <a:latin typeface="Arial" panose="020B0604020202020204" pitchFamily="34" charset="0"/>
              </a:rPr>
              <a:t>activities</a:t>
            </a:r>
            <a:r>
              <a:rPr lang="en-US" dirty="0" smtClean="0">
                <a:latin typeface="Arial" panose="020B0604020202020204" pitchFamily="34" charset="0"/>
              </a:rPr>
              <a:t>. </a:t>
            </a:r>
          </a:p>
          <a:p>
            <a:pPr eaLnBrk="1" hangingPunct="1">
              <a:defRPr/>
            </a:pPr>
            <a:endParaRPr lang="en-US" dirty="0" smtClean="0">
              <a:latin typeface="Arial" panose="020B0604020202020204" pitchFamily="34" charset="0"/>
            </a:endParaRPr>
          </a:p>
          <a:p>
            <a:pPr eaLnBrk="1" hangingPunct="1">
              <a:defRPr/>
            </a:pPr>
            <a:r>
              <a:rPr lang="en-US" dirty="0" smtClean="0">
                <a:latin typeface="Arial" panose="020B0604020202020204" pitchFamily="34" charset="0"/>
              </a:rPr>
              <a:t>The basic principle underlying activity-based costing is that </a:t>
            </a:r>
            <a:r>
              <a:rPr lang="en-US" b="1" dirty="0" smtClean="0">
                <a:latin typeface="Arial" panose="020B0604020202020204" pitchFamily="34" charset="0"/>
              </a:rPr>
              <a:t>activities, </a:t>
            </a:r>
            <a:r>
              <a:rPr lang="en-US" dirty="0" smtClean="0">
                <a:latin typeface="Arial" panose="020B0604020202020204" pitchFamily="34" charset="0"/>
              </a:rPr>
              <a:t>which are tasks, operations, or procedures, are what cause costs to be incurred.  An </a:t>
            </a:r>
            <a:r>
              <a:rPr lang="en-US" b="1" dirty="0" smtClean="0">
                <a:latin typeface="Arial" panose="020B0604020202020204" pitchFamily="34" charset="0"/>
              </a:rPr>
              <a:t>activity</a:t>
            </a:r>
            <a:r>
              <a:rPr lang="en-US" dirty="0" smtClean="0">
                <a:latin typeface="Arial" panose="020B0604020202020204" pitchFamily="34" charset="0"/>
              </a:rPr>
              <a:t> </a:t>
            </a:r>
            <a:r>
              <a:rPr lang="en-US" b="1" dirty="0" smtClean="0">
                <a:latin typeface="Arial" panose="020B0604020202020204" pitchFamily="34" charset="0"/>
              </a:rPr>
              <a:t>cost pool</a:t>
            </a:r>
            <a:r>
              <a:rPr lang="en-US" dirty="0" smtClean="0">
                <a:latin typeface="Arial" panose="020B0604020202020204" pitchFamily="34" charset="0"/>
              </a:rPr>
              <a:t> is a collection of costs that are related to the same or similar activity.  Pooling costs to determine an </a:t>
            </a:r>
            <a:r>
              <a:rPr lang="en-US" b="1" dirty="0" smtClean="0">
                <a:latin typeface="Arial" panose="020B0604020202020204" pitchFamily="34" charset="0"/>
              </a:rPr>
              <a:t>activity overhead (pool) rate</a:t>
            </a:r>
            <a:r>
              <a:rPr lang="en-US" dirty="0" smtClean="0">
                <a:latin typeface="Arial" panose="020B0604020202020204" pitchFamily="34" charset="0"/>
              </a:rPr>
              <a:t> for all costs incurred by the same activity reduces the number of cost assignments required.</a:t>
            </a:r>
          </a:p>
          <a:p>
            <a:pPr eaLnBrk="1" hangingPunct="1">
              <a:defRPr/>
            </a:pPr>
            <a:r>
              <a:rPr lang="en-US" dirty="0" smtClean="0">
                <a:latin typeface="Arial" panose="020B0604020202020204" pitchFamily="34" charset="0"/>
              </a:rPr>
              <a:t>The four basic steps to the ABC method are:</a:t>
            </a:r>
          </a:p>
          <a:p>
            <a:pPr marL="228600" indent="-228600" eaLnBrk="1" hangingPunct="1">
              <a:buFontTx/>
              <a:buAutoNum type="arabicPeriod"/>
              <a:defRPr/>
            </a:pPr>
            <a:r>
              <a:rPr lang="en-US" dirty="0" smtClean="0">
                <a:latin typeface="Arial" panose="020B0604020202020204" pitchFamily="34" charset="0"/>
              </a:rPr>
              <a:t>Identify activities and the overhead costs they cause.</a:t>
            </a:r>
          </a:p>
          <a:p>
            <a:pPr marL="228600" indent="-228600" eaLnBrk="1" hangingPunct="1">
              <a:buFontTx/>
              <a:buAutoNum type="arabicPeriod"/>
              <a:defRPr/>
            </a:pPr>
            <a:r>
              <a:rPr lang="en-US" dirty="0" smtClean="0">
                <a:latin typeface="Arial" panose="020B0604020202020204" pitchFamily="34" charset="0"/>
              </a:rPr>
              <a:t>Trace overhead costs to cost pools.</a:t>
            </a:r>
          </a:p>
          <a:p>
            <a:pPr marL="228600" indent="-228600" eaLnBrk="1" hangingPunct="1">
              <a:buFontTx/>
              <a:buAutoNum type="arabicPeriod"/>
              <a:defRPr/>
            </a:pPr>
            <a:r>
              <a:rPr lang="en-US" dirty="0" smtClean="0">
                <a:latin typeface="Arial" panose="020B0604020202020204" pitchFamily="34" charset="0"/>
              </a:rPr>
              <a:t>Determine activity rates.</a:t>
            </a:r>
          </a:p>
          <a:p>
            <a:pPr marL="228600" indent="-228600" eaLnBrk="1" hangingPunct="1">
              <a:buFontTx/>
              <a:buAutoNum type="arabicPeriod"/>
              <a:defRPr/>
            </a:pPr>
            <a:r>
              <a:rPr lang="en-US" dirty="0" smtClean="0">
                <a:latin typeface="Arial" panose="020B0604020202020204" pitchFamily="34" charset="0"/>
              </a:rPr>
              <a:t>Use the activity overhead rates to assign overhead costs to cost objects (products).</a:t>
            </a:r>
          </a:p>
          <a:p>
            <a:pPr marL="228600" indent="-228600" eaLnBrk="1" hangingPunct="1">
              <a:defRPr/>
            </a:pPr>
            <a:r>
              <a:rPr lang="en-US" dirty="0" smtClean="0">
                <a:latin typeface="Arial" panose="020B0604020202020204" pitchFamily="34" charset="0"/>
              </a:rPr>
              <a:t>……..Let’s take a closer look at the four basic steps of activity based costing.</a:t>
            </a:r>
          </a:p>
        </p:txBody>
      </p:sp>
    </p:spTree>
    <p:extLst>
      <p:ext uri="{BB962C8B-B14F-4D97-AF65-F5344CB8AC3E}">
        <p14:creationId xmlns:p14="http://schemas.microsoft.com/office/powerpoint/2010/main" val="1740024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00228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BADBA9-23DE-47FE-BF9C-9C6A3678AD8D}" type="slidenum">
              <a:rPr lang="en-US" altLang="en-US"/>
              <a:pPr/>
              <a:t>30</a:t>
            </a:fld>
            <a:endParaRPr lang="en-US" altLang="en-US"/>
          </a:p>
        </p:txBody>
      </p:sp>
      <p:sp>
        <p:nvSpPr>
          <p:cNvPr id="263171"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ln/>
          <a:extLst/>
        </p:spPr>
        <p:txBody>
          <a:bodyPr/>
          <a:lstStyle/>
          <a:p>
            <a:pPr marL="228600" indent="-228600" eaLnBrk="1" hangingPunct="1">
              <a:defRPr/>
            </a:pPr>
            <a:r>
              <a:rPr lang="en-US" dirty="0" smtClean="0"/>
              <a:t>ABC differs from using multiple departmental rates in how overhead cost pools are identified and in how overhead cost in each pool is allocated.</a:t>
            </a:r>
          </a:p>
          <a:p>
            <a:pPr marL="228600" indent="-228600" eaLnBrk="1" hangingPunct="1">
              <a:defRPr/>
            </a:pPr>
            <a:r>
              <a:rPr lang="en-US" dirty="0" smtClean="0"/>
              <a:t>ABC accumulates costing overhead costs into activity pools and then allocates those costs to products using activity rates.  </a:t>
            </a:r>
            <a:r>
              <a:rPr lang="en-US" b="1" u="sng" dirty="0" smtClean="0"/>
              <a:t>This involves four steps:</a:t>
            </a:r>
          </a:p>
          <a:p>
            <a:pPr eaLnBrk="1" hangingPunct="1">
              <a:buFont typeface="Wingdings" pitchFamily="2" charset="2"/>
              <a:buNone/>
              <a:defRPr/>
            </a:pPr>
            <a:r>
              <a:rPr lang="en-US" dirty="0" smtClean="0"/>
              <a:t>1. Identify activities and the costs they cause.</a:t>
            </a:r>
          </a:p>
          <a:p>
            <a:pPr eaLnBrk="1" hangingPunct="1">
              <a:buFont typeface="Wingdings" pitchFamily="2" charset="2"/>
              <a:buNone/>
              <a:defRPr/>
            </a:pPr>
            <a:r>
              <a:rPr lang="en-US" dirty="0" smtClean="0"/>
              <a:t>2. Trace overhead costs to cost pools.</a:t>
            </a:r>
          </a:p>
          <a:p>
            <a:pPr eaLnBrk="1" hangingPunct="1">
              <a:buFont typeface="Wingdings" pitchFamily="2" charset="2"/>
              <a:buNone/>
              <a:defRPr/>
            </a:pPr>
            <a:r>
              <a:rPr lang="en-US" dirty="0" smtClean="0"/>
              <a:t>3. Determine activity rates.</a:t>
            </a:r>
          </a:p>
          <a:p>
            <a:pPr eaLnBrk="1" hangingPunct="1">
              <a:buFont typeface="Wingdings" pitchFamily="2" charset="2"/>
              <a:buNone/>
              <a:defRPr/>
            </a:pPr>
            <a:r>
              <a:rPr lang="en-US" dirty="0" smtClean="0"/>
              <a:t>4. Assign overhead costs to cost objects. </a:t>
            </a:r>
          </a:p>
          <a:p>
            <a:pPr marL="228600" indent="-228600" eaLnBrk="1" hangingPunct="1">
              <a:defRPr/>
            </a:pPr>
            <a:endParaRPr lang="en-US" dirty="0" smtClean="0"/>
          </a:p>
        </p:txBody>
      </p:sp>
    </p:spTree>
    <p:extLst>
      <p:ext uri="{BB962C8B-B14F-4D97-AF65-F5344CB8AC3E}">
        <p14:creationId xmlns:p14="http://schemas.microsoft.com/office/powerpoint/2010/main" val="3034595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Step 1 in applying ABC is to identify activities and the costs they cause. This is one of the biggest challenges. This is done mainly through discussions with employees in the production departments and reviewing production activities.  However, tracking too many activities makes the system cumbersome and costly to maintain. The aim of this first step is to understand actions performed in the organization that drive costs.</a:t>
            </a:r>
          </a:p>
        </p:txBody>
      </p:sp>
    </p:spTree>
    <p:extLst>
      <p:ext uri="{BB962C8B-B14F-4D97-AF65-F5344CB8AC3E}">
        <p14:creationId xmlns:p14="http://schemas.microsoft.com/office/powerpoint/2010/main" val="2908312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57C4DC-B3B2-4E05-8860-33F66754D99B}" type="slidenum">
              <a:rPr lang="en-US" altLang="en-US"/>
              <a:pPr/>
              <a:t>32</a:t>
            </a:fld>
            <a:endParaRPr lang="en-US" alt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Recall that a premise of ABC is that operations are a series of activities that cause costs to be incurred.  Instead of combining costs from different activities into one plant wide pool or multiple departmental pools, ABC focuses on activities as the cost object in the first step of cost assignment.  We are then able to trace costs to a cost object and then combine activities that are used by products in similar ways to reduce the number of cost allocations.  </a:t>
            </a:r>
          </a:p>
          <a:p>
            <a:pPr eaLnBrk="1" hangingPunct="1"/>
            <a:endParaRPr lang="en-US" altLang="en-US" dirty="0" smtClean="0"/>
          </a:p>
          <a:p>
            <a:pPr eaLnBrk="1" hangingPunct="1"/>
            <a:r>
              <a:rPr lang="en-US" altLang="en-US" dirty="0" err="1" smtClean="0"/>
              <a:t>KartCo</a:t>
            </a:r>
            <a:r>
              <a:rPr lang="en-US" altLang="en-US" dirty="0" smtClean="0"/>
              <a:t> has total overhead cost of $4,800,000 consisting of $4,000,000 indirect labor costs and $800,000 factory utilities cost.  Details gathered by </a:t>
            </a:r>
            <a:r>
              <a:rPr lang="en-US" altLang="en-US" dirty="0" err="1" smtClean="0"/>
              <a:t>KartCo</a:t>
            </a:r>
            <a:r>
              <a:rPr lang="en-US" altLang="en-US" dirty="0" smtClean="0"/>
              <a:t> about its overhead costs are shown in Exhibit 4.10.  Column totals for indirect labor and factory utilities correspond to amounts in previous exhibits.  ABC provides more detail about the activities and the costs they cause than is provided from traditional costing methods.</a:t>
            </a:r>
          </a:p>
        </p:txBody>
      </p:sp>
    </p:spTree>
    <p:extLst>
      <p:ext uri="{BB962C8B-B14F-4D97-AF65-F5344CB8AC3E}">
        <p14:creationId xmlns:p14="http://schemas.microsoft.com/office/powerpoint/2010/main" val="1346146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DBDDE0-692F-47E6-ADC6-C288F36D8768}" type="slidenum">
              <a:rPr lang="en-US" altLang="en-US"/>
              <a:pPr/>
              <a:t>33</a:t>
            </a:fld>
            <a:endParaRPr lang="en-US" altLang="en-US"/>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Step 2 in applying ABC is to assign activities and their overhead costs to cost pools.  Overhead costs are commonly accumulated by each department in a traditional accounting system. After review and analysis of its activities, </a:t>
            </a:r>
            <a:r>
              <a:rPr lang="en-US" altLang="en-US" dirty="0" err="1" smtClean="0"/>
              <a:t>KartCo</a:t>
            </a:r>
            <a:r>
              <a:rPr lang="en-US" altLang="en-US" dirty="0" smtClean="0"/>
              <a:t> management assigns its overhead costs into four activity cost pools: Craftsmanship, Setup, Design modification and Plant Services</a:t>
            </a:r>
          </a:p>
          <a:p>
            <a:pPr eaLnBrk="1" hangingPunct="1"/>
            <a:endParaRPr lang="en-US" altLang="en-US" dirty="0" smtClean="0"/>
          </a:p>
        </p:txBody>
      </p:sp>
    </p:spTree>
    <p:extLst>
      <p:ext uri="{BB962C8B-B14F-4D97-AF65-F5344CB8AC3E}">
        <p14:creationId xmlns:p14="http://schemas.microsoft.com/office/powerpoint/2010/main" val="2234554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24B8A8-143A-44DE-8388-98F9F50A2544}" type="slidenum">
              <a:rPr lang="en-US" altLang="en-US"/>
              <a:pPr/>
              <a:t>34</a:t>
            </a:fld>
            <a:endParaRPr lang="en-US" altLang="en-US"/>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Exhibit 4.11 shows how </a:t>
            </a:r>
            <a:r>
              <a:rPr lang="en-US" altLang="en-US" dirty="0" err="1" smtClean="0"/>
              <a:t>KartCo’s</a:t>
            </a:r>
            <a:r>
              <a:rPr lang="en-US" altLang="en-US" dirty="0" smtClean="0"/>
              <a:t> management assigned its overhead costs into the four activity cost pools.  To form cost pools we look for costs that are caused by the same activities within each activity level.  For </a:t>
            </a:r>
            <a:r>
              <a:rPr lang="en-US" altLang="en-US" dirty="0" err="1" smtClean="0"/>
              <a:t>KartCo</a:t>
            </a:r>
            <a:r>
              <a:rPr lang="en-US" altLang="en-US" dirty="0" smtClean="0"/>
              <a:t>, there is only one activity driver within each activity pool, but that is not always the case.  It is common to see several different activity drivers within each level of activity pool.  We pool only those costs that are related to the same driver.</a:t>
            </a:r>
          </a:p>
          <a:p>
            <a:pPr eaLnBrk="1" hangingPunct="1"/>
            <a:endParaRPr lang="en-US" altLang="en-US" dirty="0" smtClean="0"/>
          </a:p>
          <a:p>
            <a:pPr eaLnBrk="1" hangingPunct="1"/>
            <a:r>
              <a:rPr lang="en-US" altLang="en-US" dirty="0" smtClean="0"/>
              <a:t>The exhibit above shows that $600,000 of its overhead costs are assigned to the craftsmanship activity pool, $2,000,000 to the set-up cost pool, $1,200,000 to the design modification cost pool, and $1,000,000 to the plant services cost pool.  This reduces the potential number of overhead rates from six (one for each of its six activities) to four (one for each pool).  </a:t>
            </a:r>
          </a:p>
        </p:txBody>
      </p:sp>
    </p:spTree>
    <p:extLst>
      <p:ext uri="{BB962C8B-B14F-4D97-AF65-F5344CB8AC3E}">
        <p14:creationId xmlns:p14="http://schemas.microsoft.com/office/powerpoint/2010/main" val="251025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51A5F8-0D6D-4336-B71C-112F53C3B4C2}" type="slidenum">
              <a:rPr lang="en-US" altLang="en-US"/>
              <a:pPr/>
              <a:t>8</a:t>
            </a:fld>
            <a:endParaRPr lang="en-US" altLang="en-US"/>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smtClean="0"/>
              <a:t>Let’s take a look at the first method, the “single plantwide overhead rate method” or simply the “</a:t>
            </a:r>
            <a:r>
              <a:rPr lang="en-US" altLang="en-US" b="1" dirty="0" smtClean="0"/>
              <a:t>plantwide</a:t>
            </a:r>
            <a:r>
              <a:rPr lang="en-US" altLang="en-US" dirty="0" smtClean="0"/>
              <a:t> overhead rate method.”</a:t>
            </a:r>
          </a:p>
        </p:txBody>
      </p:sp>
    </p:spTree>
    <p:extLst>
      <p:ext uri="{BB962C8B-B14F-4D97-AF65-F5344CB8AC3E}">
        <p14:creationId xmlns:p14="http://schemas.microsoft.com/office/powerpoint/2010/main" val="20019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A3C6A4-8759-485F-A6ED-1517573DC90A}" type="slidenum">
              <a:rPr lang="en-US" altLang="en-US"/>
              <a:pPr/>
              <a:t>35</a:t>
            </a:fld>
            <a:endParaRPr lang="en-US" altLang="en-US"/>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Step 3 is to compute the activity rates used to assign overhead costs to final cost objects such as products.</a:t>
            </a:r>
          </a:p>
          <a:p>
            <a:pPr eaLnBrk="1" hangingPunct="1"/>
            <a:endParaRPr lang="en-US" altLang="en-US" smtClean="0"/>
          </a:p>
        </p:txBody>
      </p:sp>
    </p:spTree>
    <p:extLst>
      <p:ext uri="{BB962C8B-B14F-4D97-AF65-F5344CB8AC3E}">
        <p14:creationId xmlns:p14="http://schemas.microsoft.com/office/powerpoint/2010/main" val="3445188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466FEE-B73D-4F2C-98CC-3D6245ACDBC7}" type="slidenum">
              <a:rPr lang="en-US" altLang="en-US"/>
              <a:pPr/>
              <a:t>36</a:t>
            </a:fld>
            <a:endParaRPr lang="en-US" altLang="en-US"/>
          </a:p>
        </p:txBody>
      </p:sp>
      <p:sp>
        <p:nvSpPr>
          <p:cNvPr id="275459"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ln/>
        </p:spPr>
        <p:txBody>
          <a:bodyPr/>
          <a:lstStyle/>
          <a:p>
            <a:pPr eaLnBrk="1" hangingPunct="1">
              <a:defRPr/>
            </a:pPr>
            <a:r>
              <a:rPr lang="en-US" dirty="0" smtClean="0"/>
              <a:t>Proper determination of activity rates depends on:</a:t>
            </a:r>
          </a:p>
          <a:p>
            <a:pPr marL="228600" indent="-228600" eaLnBrk="1" hangingPunct="1">
              <a:buFont typeface="Wingdings" pitchFamily="2" charset="2"/>
              <a:buAutoNum type="arabicPeriod"/>
              <a:defRPr/>
            </a:pPr>
            <a:r>
              <a:rPr lang="en-US" dirty="0" smtClean="0"/>
              <a:t>Proper identification of the factor that drives the cost in each activity cost pool.</a:t>
            </a:r>
          </a:p>
          <a:p>
            <a:pPr marL="228600" indent="-228600" eaLnBrk="1" hangingPunct="1">
              <a:buFont typeface="Wingdings" pitchFamily="2" charset="2"/>
              <a:buAutoNum type="arabicPeriod"/>
              <a:defRPr/>
            </a:pPr>
            <a:r>
              <a:rPr lang="en-US" dirty="0" smtClean="0"/>
              <a:t>Proper measures of activities. </a:t>
            </a:r>
          </a:p>
          <a:p>
            <a:pPr marL="228600" indent="-228600" eaLnBrk="1" hangingPunct="1">
              <a:buFont typeface="Wingdings" pitchFamily="2" charset="2"/>
              <a:buNone/>
              <a:defRPr/>
            </a:pPr>
            <a:r>
              <a:rPr lang="en-US" dirty="0" smtClean="0"/>
              <a:t>A cost driver is that activity causing the costs in the pool to be incurred.  An activity driver is a measure of activity level and is determined for use as the allocation base.</a:t>
            </a:r>
          </a:p>
          <a:p>
            <a:pPr eaLnBrk="1" hangingPunct="1">
              <a:defRPr/>
            </a:pPr>
            <a:endParaRPr lang="en-US" dirty="0" smtClean="0"/>
          </a:p>
          <a:p>
            <a:pPr eaLnBrk="1" hangingPunct="1">
              <a:defRPr/>
            </a:pPr>
            <a:endParaRPr lang="en-US" dirty="0" smtClean="0"/>
          </a:p>
          <a:p>
            <a:pPr eaLnBrk="1" hangingPunct="1">
              <a:buFont typeface="Wingdings" pitchFamily="2" charset="2"/>
              <a:buNone/>
              <a:defRPr/>
            </a:pPr>
            <a:endParaRPr lang="en-US" dirty="0" smtClean="0"/>
          </a:p>
          <a:p>
            <a:pPr eaLnBrk="1" hangingPunct="1">
              <a:defRPr/>
            </a:pPr>
            <a:endParaRPr lang="en-US" dirty="0" smtClean="0"/>
          </a:p>
          <a:p>
            <a:pPr eaLnBrk="1" hangingPunct="1">
              <a:buFont typeface="Wingdings" pitchFamily="2" charset="2"/>
              <a:buNone/>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3446290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In this step the activity rate is determined by dividing the overhead costs assigned to an activity pool by the expected activity level.</a:t>
            </a:r>
          </a:p>
          <a:p>
            <a:pPr eaLnBrk="1" hangingPunct="1"/>
            <a:endParaRPr lang="en-US" altLang="en-US" dirty="0" smtClean="0"/>
          </a:p>
          <a:p>
            <a:pPr eaLnBrk="1" hangingPunct="1"/>
            <a:r>
              <a:rPr lang="en-US" altLang="en-US" dirty="0" smtClean="0"/>
              <a:t>For example:</a:t>
            </a:r>
          </a:p>
          <a:p>
            <a:pPr eaLnBrk="1" hangingPunct="1"/>
            <a:r>
              <a:rPr lang="en-US" altLang="en-US" dirty="0" smtClean="0"/>
              <a:t>For </a:t>
            </a:r>
            <a:r>
              <a:rPr lang="en-US" altLang="en-US" dirty="0" err="1" smtClean="0"/>
              <a:t>KartCo</a:t>
            </a:r>
            <a:r>
              <a:rPr lang="en-US" altLang="en-US" dirty="0" smtClean="0"/>
              <a:t>, the activity rate for the craftsmanship cost pool is computed as:</a:t>
            </a:r>
          </a:p>
          <a:p>
            <a:pPr eaLnBrk="1" hangingPunct="1"/>
            <a:r>
              <a:rPr lang="en-US" altLang="en-US" dirty="0" smtClean="0"/>
              <a:t>Craftsmanship cost pool activity rate = $600,000 divided by 30,000 direct labor hours equals $20 per direct labor hour.</a:t>
            </a:r>
          </a:p>
          <a:p>
            <a:pPr eaLnBrk="1" hangingPunct="1"/>
            <a:r>
              <a:rPr lang="en-US" altLang="en-US" dirty="0" smtClean="0"/>
              <a:t>The activity rate computations for </a:t>
            </a:r>
            <a:r>
              <a:rPr lang="en-US" altLang="en-US" dirty="0" err="1" smtClean="0"/>
              <a:t>KartCo</a:t>
            </a:r>
            <a:r>
              <a:rPr lang="en-US" altLang="en-US" dirty="0" smtClean="0"/>
              <a:t> are summarized on the next slide.</a:t>
            </a:r>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F6F21D-EAD8-4582-8722-F6687C73055A}" type="slidenum">
              <a:rPr lang="en-US" altLang="en-US"/>
              <a:pPr/>
              <a:t>37</a:t>
            </a:fld>
            <a:endParaRPr lang="en-US" altLang="en-US"/>
          </a:p>
        </p:txBody>
      </p:sp>
    </p:spTree>
    <p:extLst>
      <p:ext uri="{BB962C8B-B14F-4D97-AF65-F5344CB8AC3E}">
        <p14:creationId xmlns:p14="http://schemas.microsoft.com/office/powerpoint/2010/main" val="3428012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Take a moment to review how the activity rates were calculated for each of the pools.</a:t>
            </a:r>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ED0813-EA8D-4CFD-B794-3D7D7885EB8D}" type="slidenum">
              <a:rPr lang="en-US" altLang="en-US"/>
              <a:pPr/>
              <a:t>38</a:t>
            </a:fld>
            <a:endParaRPr lang="en-US" altLang="en-US"/>
          </a:p>
        </p:txBody>
      </p:sp>
    </p:spTree>
    <p:extLst>
      <p:ext uri="{BB962C8B-B14F-4D97-AF65-F5344CB8AC3E}">
        <p14:creationId xmlns:p14="http://schemas.microsoft.com/office/powerpoint/2010/main" val="3922144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B74017-210C-4E06-ABA6-2EAB454DCA9D}" type="slidenum">
              <a:rPr lang="en-US" altLang="en-US"/>
              <a:pPr/>
              <a:t>39</a:t>
            </a:fld>
            <a:endParaRPr lang="en-US" alt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Step 4 is to assign overhead costs in each activity cost pool to final cost objects using activity rates.</a:t>
            </a:r>
          </a:p>
          <a:p>
            <a:r>
              <a:rPr lang="en-US" altLang="en-US" dirty="0" smtClean="0"/>
              <a:t>To do this, overhead costs are allocated to products based on the actual levels of activities used. </a:t>
            </a:r>
          </a:p>
          <a:p>
            <a:pPr eaLnBrk="1" hangingPunct="1"/>
            <a:endParaRPr lang="en-US" altLang="en-US" dirty="0" smtClean="0"/>
          </a:p>
        </p:txBody>
      </p:sp>
    </p:spTree>
    <p:extLst>
      <p:ext uri="{BB962C8B-B14F-4D97-AF65-F5344CB8AC3E}">
        <p14:creationId xmlns:p14="http://schemas.microsoft.com/office/powerpoint/2010/main" val="1895705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32F280-AD46-4EBD-B272-CA633F8022A1}" type="slidenum">
              <a:rPr lang="en-US" altLang="en-US"/>
              <a:pPr/>
              <a:t>40</a:t>
            </a:fld>
            <a:endParaRPr lang="en-US" altLang="en-US"/>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To illustrate, the $500,000 of overhead costs in the craftsmanship pool is allocated to standard go-karts as follows:</a:t>
            </a:r>
          </a:p>
          <a:p>
            <a:pPr eaLnBrk="1" hangingPunct="1"/>
            <a:endParaRPr lang="en-US" altLang="en-US" sz="800" i="1" dirty="0" smtClean="0"/>
          </a:p>
          <a:p>
            <a:pPr eaLnBrk="1" hangingPunct="1"/>
            <a:r>
              <a:rPr lang="en-US" altLang="en-US" dirty="0" smtClean="0"/>
              <a:t>Overhead allocated to standard go-kart = Activities consumed X Activity rate</a:t>
            </a:r>
          </a:p>
          <a:p>
            <a:pPr eaLnBrk="1" hangingPunct="1"/>
            <a:r>
              <a:rPr lang="en-US" altLang="en-US" sz="900" i="1" dirty="0" smtClean="0">
                <a:solidFill>
                  <a:schemeClr val="accent1"/>
                </a:solidFill>
              </a:rPr>
              <a:t>                                                        </a:t>
            </a:r>
            <a:r>
              <a:rPr lang="en-US" altLang="en-US" sz="600" b="1" i="1" dirty="0" smtClean="0">
                <a:solidFill>
                  <a:schemeClr val="accent1"/>
                </a:solidFill>
              </a:rPr>
              <a:t>=25,000 DLH            x     $20</a:t>
            </a:r>
          </a:p>
          <a:p>
            <a:pPr eaLnBrk="1" hangingPunct="1"/>
            <a:r>
              <a:rPr lang="en-US" altLang="en-US" sz="600" b="1" i="1" dirty="0" smtClean="0">
                <a:solidFill>
                  <a:schemeClr val="accent1"/>
                </a:solidFill>
              </a:rPr>
              <a:t>                                                            =$500,000</a:t>
            </a:r>
          </a:p>
          <a:p>
            <a:pPr eaLnBrk="1" hangingPunct="1"/>
            <a:endParaRPr lang="en-US" altLang="en-US" dirty="0" smtClean="0"/>
          </a:p>
        </p:txBody>
      </p:sp>
    </p:spTree>
    <p:extLst>
      <p:ext uri="{BB962C8B-B14F-4D97-AF65-F5344CB8AC3E}">
        <p14:creationId xmlns:p14="http://schemas.microsoft.com/office/powerpoint/2010/main" val="2015783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6214A2-DB51-4BE4-9668-71D19F6E85AA}" type="slidenum">
              <a:rPr lang="en-US" altLang="en-US"/>
              <a:pPr/>
              <a:t>41</a:t>
            </a:fld>
            <a:endParaRPr lang="en-US" altLang="en-US"/>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Overhead costs allocated to Standard and Custom Go-karts under ABC for </a:t>
            </a:r>
            <a:r>
              <a:rPr lang="en-US" altLang="en-US" dirty="0" err="1" smtClean="0"/>
              <a:t>KartCo</a:t>
            </a:r>
            <a:r>
              <a:rPr lang="en-US" altLang="en-US" dirty="0" smtClean="0"/>
              <a:t> are summarized in Exhibit 4.13.  This exhibit uses the activity rates from exhibit 4.12 to assign costs to Standard Go-karts and Custom Go-karts.  We know that Standard Go-karts require 25,000 direct labor hours and the activity rate for craftsmanship is $20 per direct labor hour.  Multiplying the number of direct labor hours by the activity rate yields the craftsmanship costs assigned to Standard Go-karts. Custom Go-karts consumed 5,000 direct labor hours, so we assign $100,000 (5,000 DLH @ $20/DLH) to that product line.  Similarly, we assign set-up costs, design modification costs, and plant services costs based on the quantity of activities related to costs consumed to produce each type of go-kart.                                                                                          </a:t>
            </a:r>
          </a:p>
        </p:txBody>
      </p:sp>
    </p:spTree>
    <p:extLst>
      <p:ext uri="{BB962C8B-B14F-4D97-AF65-F5344CB8AC3E}">
        <p14:creationId xmlns:p14="http://schemas.microsoft.com/office/powerpoint/2010/main" val="2752998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E3F798-FC2D-4770-9DE8-F469D5BB92D5}" type="slidenum">
              <a:rPr lang="en-US" altLang="en-US"/>
              <a:pPr/>
              <a:t>42</a:t>
            </a:fld>
            <a:endParaRPr lang="en-US" altLang="en-US"/>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unit overhead costs is computed by dividing total overhead cost allocated to each product by the number of product units.  </a:t>
            </a:r>
            <a:r>
              <a:rPr lang="en-US" altLang="en-US" dirty="0" err="1" smtClean="0"/>
              <a:t>KartCo’s</a:t>
            </a:r>
            <a:r>
              <a:rPr lang="en-US" altLang="en-US" dirty="0" smtClean="0"/>
              <a:t> overhead cost per unit for it’s standard and custom go-karts is computed and shown in Exhibit 4.14.</a:t>
            </a:r>
          </a:p>
          <a:p>
            <a:pPr eaLnBrk="1" hangingPunct="1"/>
            <a:endParaRPr lang="en-US" altLang="en-US" dirty="0" smtClean="0"/>
          </a:p>
        </p:txBody>
      </p:sp>
    </p:spTree>
    <p:extLst>
      <p:ext uri="{BB962C8B-B14F-4D97-AF65-F5344CB8AC3E}">
        <p14:creationId xmlns:p14="http://schemas.microsoft.com/office/powerpoint/2010/main" val="3805286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316ECC-D4D2-46E5-9F5D-8886573718B0}" type="slidenum">
              <a:rPr lang="en-US" altLang="en-US"/>
              <a:pPr/>
              <a:t>43</a:t>
            </a:fld>
            <a:endParaRPr lang="en-US" altLang="en-US"/>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t>Does the method of overhead allocation really make a difference?  Overhead allocation to the standard go-karts is much less under ABC than under either of the volume-based costing methods. One reason for this difference is the large design modification costs that were spread over all go-karts under both the plantwide and departmental rate methods even though standard go-karts require no engineering modification.</a:t>
            </a:r>
          </a:p>
        </p:txBody>
      </p:sp>
    </p:spTree>
    <p:extLst>
      <p:ext uri="{BB962C8B-B14F-4D97-AF65-F5344CB8AC3E}">
        <p14:creationId xmlns:p14="http://schemas.microsoft.com/office/powerpoint/2010/main" val="997758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6694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87622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Take a minute to look over the advantages and disadvantages of activity based costing.  As with all cost information, managers must be able to interpret the data and must use caution when making management decisions.  While activity based costing improves the overall accuracy of the overhead cost allocations to products, it also has its limitations, and these must be weighed to determine the best approach for the company.  It is also important to note that ABC is not acceptable under GAAP for external financial reporting.</a:t>
            </a:r>
          </a:p>
          <a:p>
            <a:pPr eaLnBrk="1" hangingPunct="1"/>
            <a:endParaRPr lang="en-US" altLang="en-US" dirty="0" smtClean="0"/>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08F544D-8130-445B-B5E1-9F9CF3D51F9B}" type="slidenum">
              <a:rPr lang="en-US" altLang="en-US"/>
              <a:pPr/>
              <a:t>45</a:t>
            </a:fld>
            <a:endParaRPr lang="en-US" altLang="en-US"/>
          </a:p>
        </p:txBody>
      </p:sp>
    </p:spTree>
    <p:extLst>
      <p:ext uri="{BB962C8B-B14F-4D97-AF65-F5344CB8AC3E}">
        <p14:creationId xmlns:p14="http://schemas.microsoft.com/office/powerpoint/2010/main" val="636996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Need-to-Know</a:t>
            </a:r>
            <a:r>
              <a:rPr lang="en-US" baseline="0" dirty="0" smtClean="0"/>
              <a:t> 4.2</a:t>
            </a:r>
            <a:endParaRPr lang="en-US" dirty="0" smtClean="0"/>
          </a:p>
          <a:p>
            <a:endParaRPr lang="en-US" dirty="0" smtClean="0"/>
          </a:p>
          <a:p>
            <a:r>
              <a:rPr lang="en-US" dirty="0" smtClean="0"/>
              <a:t>A manufacturer makes two types of snowmobiles, Basic and Deluxe, and reports the following data to be used in applying activity-based costing. </a:t>
            </a:r>
          </a:p>
          <a:p>
            <a:endParaRPr lang="en-US" dirty="0" smtClean="0"/>
          </a:p>
          <a:p>
            <a:r>
              <a:rPr lang="en-US" dirty="0" smtClean="0"/>
              <a:t>The company budgets production of 6,000 Basic snowmobiles and 2,000 Deluxe snowmobiles.</a:t>
            </a:r>
          </a:p>
          <a:p>
            <a:endParaRPr lang="en-US" dirty="0" smtClean="0"/>
          </a:p>
          <a:p>
            <a:r>
              <a:rPr lang="en-US" dirty="0" smtClean="0"/>
              <a:t>Compute overhead activity rates for each cost pool using ABC.  </a:t>
            </a:r>
          </a:p>
          <a:p>
            <a:endParaRPr lang="en-US" dirty="0" smtClean="0"/>
          </a:p>
          <a:p>
            <a:r>
              <a:rPr lang="en-US" dirty="0" smtClean="0"/>
              <a:t>The activity rate for machine setups is calculated by taking the setup cost of $150,000 and dividing by the total setups (200 basic setups and 300 deluxe setups) 500 setups.  The activity rate is $300 per setup.  </a:t>
            </a:r>
          </a:p>
          <a:p>
            <a:endParaRPr lang="en-US" dirty="0" smtClean="0"/>
          </a:p>
          <a:p>
            <a:r>
              <a:rPr lang="en-US" dirty="0" smtClean="0"/>
              <a:t>The activity rate for materials handling is calculated by taking the materials handling cost of $250,000 and dividing by the total number of parts.  </a:t>
            </a:r>
          </a:p>
          <a:p>
            <a:endParaRPr lang="en-US" dirty="0" smtClean="0"/>
          </a:p>
          <a:p>
            <a:r>
              <a:rPr lang="en-US" dirty="0" smtClean="0"/>
              <a:t>Each of the 6,000 Basic snowmobiles has 10 parts; 60,000 parts for Basic snowmobiles. </a:t>
            </a:r>
          </a:p>
          <a:p>
            <a:endParaRPr lang="en-US" dirty="0" smtClean="0"/>
          </a:p>
          <a:p>
            <a:r>
              <a:rPr lang="en-US" dirty="0" smtClean="0"/>
              <a:t>Each of the 2,000 Deluxe snowmobiles has 20 parts; 40,000 parts for Deluxe snowmobiles.  $250,000 divided by 100,000 total parts is an activity rate of $2.50 per part.  </a:t>
            </a:r>
          </a:p>
          <a:p>
            <a:endParaRPr lang="en-US" dirty="0" smtClean="0"/>
          </a:p>
          <a:p>
            <a:r>
              <a:rPr lang="en-US" dirty="0" smtClean="0"/>
              <a:t>The activity rate for machine depreciation is calculated by taking the depreciation cost of $720,000</a:t>
            </a:r>
            <a:r>
              <a:rPr lang="en-US" baseline="0" dirty="0" smtClean="0"/>
              <a:t> </a:t>
            </a:r>
            <a:r>
              <a:rPr lang="en-US" dirty="0" smtClean="0"/>
              <a:t>and dividing by the total number of machine hours.  </a:t>
            </a:r>
          </a:p>
          <a:p>
            <a:endParaRPr lang="en-US" dirty="0" smtClean="0"/>
          </a:p>
          <a:p>
            <a:r>
              <a:rPr lang="en-US" dirty="0" smtClean="0"/>
              <a:t>Each of the 6,000 Basic snowmobiles requires 1 machine hour; 6,000 machine hours for Basic snowmobiles. </a:t>
            </a:r>
          </a:p>
          <a:p>
            <a:endParaRPr lang="en-US" dirty="0" smtClean="0"/>
          </a:p>
          <a:p>
            <a:r>
              <a:rPr lang="en-US" dirty="0" smtClean="0"/>
              <a:t>Each of the 2,000 Deluxe snowmobiles requires 1.5 machine hours; 3,000 machine hours for Deluxe snowmobiles.  $720,000 divided by 9,000 total machine hours is an activity rate of $80 per machine hour.  </a:t>
            </a:r>
          </a:p>
          <a:p>
            <a:endParaRPr lang="en-US" dirty="0" smtClean="0"/>
          </a:p>
          <a:p>
            <a:r>
              <a:rPr lang="en-US" dirty="0" smtClean="0"/>
              <a:t>2. Compute the total amount of overhead cost to be allocated to each of the company’s product lines using ABC.</a:t>
            </a:r>
          </a:p>
          <a:p>
            <a:endParaRPr lang="en-US" dirty="0" smtClean="0"/>
          </a:p>
          <a:p>
            <a:r>
              <a:rPr lang="en-US" dirty="0" smtClean="0"/>
              <a:t>The Basic snowmobiles require 200 setups.  For each setup, $300 of machine setup cost is assigned; $60,000.  </a:t>
            </a:r>
          </a:p>
          <a:p>
            <a:r>
              <a:rPr lang="en-US" dirty="0" smtClean="0"/>
              <a:t>The Basic snowmobiles used 60,000 parts (6,000 units x 10 parts per unit).  </a:t>
            </a:r>
          </a:p>
          <a:p>
            <a:endParaRPr lang="en-US" dirty="0" smtClean="0"/>
          </a:p>
          <a:p>
            <a:r>
              <a:rPr lang="en-US" dirty="0" smtClean="0"/>
              <a:t>For each part, $2.50 of materials handling cost is assigned; $150,000.  </a:t>
            </a:r>
          </a:p>
          <a:p>
            <a:endParaRPr lang="en-US" dirty="0" smtClean="0"/>
          </a:p>
          <a:p>
            <a:r>
              <a:rPr lang="en-US" dirty="0" smtClean="0"/>
              <a:t>The Basic snowmobiles used 6,000 machine hours (6,000 units x 1 MH per unit).  </a:t>
            </a:r>
          </a:p>
          <a:p>
            <a:endParaRPr lang="en-US" dirty="0" smtClean="0"/>
          </a:p>
          <a:p>
            <a:r>
              <a:rPr lang="en-US" dirty="0" smtClean="0"/>
              <a:t>For each machine hour, $80 of depreciation cost is assigned; $480,000.  </a:t>
            </a:r>
          </a:p>
          <a:p>
            <a:endParaRPr lang="en-US" dirty="0" smtClean="0"/>
          </a:p>
          <a:p>
            <a:r>
              <a:rPr lang="en-US" dirty="0" smtClean="0"/>
              <a:t>Total overhead assigned to the Basic snowmobiles, $690,000.</a:t>
            </a:r>
          </a:p>
          <a:p>
            <a:endParaRPr lang="en-US" dirty="0" smtClean="0"/>
          </a:p>
          <a:p>
            <a:r>
              <a:rPr lang="en-US" dirty="0" smtClean="0"/>
              <a:t>The Deluxe snowmobiles require 300 setups.  For each setup, $300 of machine setup cost is assigned; $90,000.  </a:t>
            </a:r>
          </a:p>
          <a:p>
            <a:endParaRPr lang="en-US" dirty="0" smtClean="0"/>
          </a:p>
          <a:p>
            <a:r>
              <a:rPr lang="en-US" dirty="0" smtClean="0"/>
              <a:t>The Deluxe snowmobiles used 40,000 parts (2,000 units x 20 parts per unit).  </a:t>
            </a:r>
          </a:p>
          <a:p>
            <a:r>
              <a:rPr lang="en-US" dirty="0" smtClean="0"/>
              <a:t>For each part, $2.50 of materials handling cost is assigned; $100,000.  </a:t>
            </a:r>
          </a:p>
          <a:p>
            <a:endParaRPr lang="en-US" dirty="0" smtClean="0"/>
          </a:p>
          <a:p>
            <a:r>
              <a:rPr lang="en-US" dirty="0" smtClean="0"/>
              <a:t>The Deluxe snowmobiles used 3,000 machine hours (2,000 units x 1.5 MHs per unit).  </a:t>
            </a:r>
          </a:p>
          <a:p>
            <a:endParaRPr lang="en-US" dirty="0" smtClean="0"/>
          </a:p>
          <a:p>
            <a:r>
              <a:rPr lang="en-US" dirty="0" smtClean="0"/>
              <a:t>For each machine hour, $80 of depreciation cost is assigned; $240,000.  </a:t>
            </a:r>
          </a:p>
          <a:p>
            <a:endParaRPr lang="en-US" dirty="0" smtClean="0"/>
          </a:p>
          <a:p>
            <a:r>
              <a:rPr lang="en-US" dirty="0" smtClean="0"/>
              <a:t>Total overhead assigned to the Deluxe snowmobiles, $430,000.  </a:t>
            </a:r>
          </a:p>
          <a:p>
            <a:endParaRPr lang="en-US" dirty="0" smtClean="0"/>
          </a:p>
          <a:p>
            <a:r>
              <a:rPr lang="en-US" dirty="0" smtClean="0"/>
              <a:t>All $1,120,000 of overhead costs have been assigned; $690,000 to Basic and $430,000 to Deluxe.</a:t>
            </a:r>
          </a:p>
          <a:p>
            <a:endParaRPr lang="en-US" dirty="0" smtClean="0"/>
          </a:p>
        </p:txBody>
      </p:sp>
      <p:sp>
        <p:nvSpPr>
          <p:cNvPr id="4" name="Slide Number Placeholder 3"/>
          <p:cNvSpPr>
            <a:spLocks noGrp="1"/>
          </p:cNvSpPr>
          <p:nvPr>
            <p:ph type="sldNum" sz="quarter" idx="10"/>
          </p:nvPr>
        </p:nvSpPr>
        <p:spPr/>
        <p:txBody>
          <a:bodyPr/>
          <a:lstStyle/>
          <a:p>
            <a:fld id="{8805FAF2-67D1-47E3-BD22-65273AD88232}" type="slidenum">
              <a:rPr lang="en-US" smtClean="0"/>
              <a:pPr/>
              <a:t>46</a:t>
            </a:fld>
            <a:endParaRPr lang="en-US"/>
          </a:p>
        </p:txBody>
      </p:sp>
    </p:spTree>
    <p:extLst>
      <p:ext uri="{BB962C8B-B14F-4D97-AF65-F5344CB8AC3E}">
        <p14:creationId xmlns:p14="http://schemas.microsoft.com/office/powerpoint/2010/main" val="3705631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Need-to-Know</a:t>
            </a:r>
            <a:r>
              <a:rPr lang="en-US" baseline="0" dirty="0" smtClean="0"/>
              <a:t> 4.2 (continued)</a:t>
            </a:r>
          </a:p>
          <a:p>
            <a:endParaRPr lang="en-US" dirty="0" smtClean="0"/>
          </a:p>
          <a:p>
            <a:r>
              <a:rPr lang="en-US" dirty="0" smtClean="0"/>
              <a:t>3. Compute the overhead cost per unit for each product line using ABC.</a:t>
            </a:r>
          </a:p>
          <a:p>
            <a:endParaRPr lang="en-US" dirty="0" smtClean="0"/>
          </a:p>
          <a:p>
            <a:endParaRPr lang="en-US" dirty="0" smtClean="0"/>
          </a:p>
          <a:p>
            <a:r>
              <a:rPr lang="en-US" dirty="0" smtClean="0"/>
              <a:t>$690,000 in total overhead divided by 6,000 Basic snowmobiles produced is a cost of $115 per unit.</a:t>
            </a:r>
          </a:p>
          <a:p>
            <a:endParaRPr lang="en-US" dirty="0" smtClean="0"/>
          </a:p>
          <a:p>
            <a:r>
              <a:rPr lang="en-US" dirty="0" smtClean="0"/>
              <a:t>$430,000 in overhead divided by the 2,000 Deluxe snowmobiles produced is a cost of $215 per unit.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805FAF2-67D1-47E3-BD22-65273AD88232}" type="slidenum">
              <a:rPr lang="en-US" smtClean="0"/>
              <a:pPr/>
              <a:t>47</a:t>
            </a:fld>
            <a:endParaRPr lang="en-US"/>
          </a:p>
        </p:txBody>
      </p:sp>
    </p:spTree>
    <p:extLst>
      <p:ext uri="{BB962C8B-B14F-4D97-AF65-F5344CB8AC3E}">
        <p14:creationId xmlns:p14="http://schemas.microsoft.com/office/powerpoint/2010/main" val="4273900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37796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E8B57C8-FCEB-4806-901C-B9B232DC6A06}" type="slidenum">
              <a:rPr lang="en-US" altLang="en-US" sz="1200"/>
              <a:pPr algn="r" eaLnBrk="1" hangingPunct="1"/>
              <a:t>49</a:t>
            </a:fld>
            <a:endParaRPr lang="en-US" altLang="en-US" sz="120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smtClean="0"/>
              <a:t>There are four types of activities that cause overhead costs.  As mentioned earlier in this presentation, one of the biggest challenges is to identify the activities which cause the costs to occur. </a:t>
            </a:r>
          </a:p>
          <a:p>
            <a:pPr marL="228600" indent="-228600" eaLnBrk="1" hangingPunct="1"/>
            <a:endParaRPr lang="en-US" altLang="en-US" dirty="0" smtClean="0"/>
          </a:p>
          <a:p>
            <a:pPr marL="228600" indent="-228600" eaLnBrk="1" hangingPunct="1"/>
            <a:r>
              <a:rPr lang="en-US" altLang="en-US" dirty="0" smtClean="0"/>
              <a:t>Activities causing overhead cost in an organization are typically separated into four levels:</a:t>
            </a:r>
          </a:p>
          <a:p>
            <a:pPr marL="228600" indent="-228600" eaLnBrk="1" hangingPunct="1">
              <a:buFont typeface="Wingdings" pitchFamily="-107" charset="2"/>
              <a:buAutoNum type="arabicPeriod"/>
            </a:pPr>
            <a:r>
              <a:rPr lang="en-US" altLang="en-US" dirty="0" smtClean="0"/>
              <a:t>Unit-level activities</a:t>
            </a:r>
          </a:p>
          <a:p>
            <a:pPr marL="228600" indent="-228600" eaLnBrk="1" hangingPunct="1">
              <a:buFont typeface="Wingdings" pitchFamily="-107" charset="2"/>
              <a:buAutoNum type="arabicPeriod"/>
            </a:pPr>
            <a:r>
              <a:rPr lang="en-US" altLang="en-US" dirty="0" smtClean="0"/>
              <a:t>Batch-level activities</a:t>
            </a:r>
          </a:p>
          <a:p>
            <a:pPr marL="228600" indent="-228600" eaLnBrk="1" hangingPunct="1">
              <a:buFont typeface="Wingdings" pitchFamily="-107" charset="2"/>
              <a:buAutoNum type="arabicPeriod"/>
            </a:pPr>
            <a:r>
              <a:rPr lang="en-US" altLang="en-US" dirty="0" smtClean="0"/>
              <a:t>Product-level activities</a:t>
            </a:r>
          </a:p>
          <a:p>
            <a:pPr marL="228600" indent="-228600" eaLnBrk="1" hangingPunct="1">
              <a:buFont typeface="Wingdings" pitchFamily="-107" charset="2"/>
              <a:buAutoNum type="arabicPeriod"/>
            </a:pPr>
            <a:r>
              <a:rPr lang="en-US" altLang="en-US" dirty="0" smtClean="0"/>
              <a:t>Facility-level activities</a:t>
            </a:r>
          </a:p>
          <a:p>
            <a:pPr marL="228600" indent="-228600" eaLnBrk="1" hangingPunct="1"/>
            <a:endParaRPr lang="en-US" altLang="en-US" dirty="0" smtClean="0"/>
          </a:p>
        </p:txBody>
      </p:sp>
    </p:spTree>
    <p:extLst>
      <p:ext uri="{BB962C8B-B14F-4D97-AF65-F5344CB8AC3E}">
        <p14:creationId xmlns:p14="http://schemas.microsoft.com/office/powerpoint/2010/main" val="2991757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164F4E2-5432-4C9B-B59B-3187A90F83AC}" type="slidenum">
              <a:rPr lang="en-US" altLang="en-US" sz="1200"/>
              <a:pPr algn="r" eaLnBrk="1" hangingPunct="1"/>
              <a:t>50</a:t>
            </a:fld>
            <a:endParaRPr lang="en-US" altLang="en-US" sz="120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Unit-level activities are those tasks that must be performed on each unit of product.   For example, each unit may require that materials be cut, or components be assembled.</a:t>
            </a:r>
          </a:p>
        </p:txBody>
      </p:sp>
    </p:spTree>
    <p:extLst>
      <p:ext uri="{BB962C8B-B14F-4D97-AF65-F5344CB8AC3E}">
        <p14:creationId xmlns:p14="http://schemas.microsoft.com/office/powerpoint/2010/main" val="977333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CC855FD-45F3-4B1A-A0A4-742DDC9FA1FA}" type="slidenum">
              <a:rPr lang="en-US" altLang="en-US" sz="1200"/>
              <a:pPr algn="r" eaLnBrk="1" hangingPunct="1"/>
              <a:t>51</a:t>
            </a:fld>
            <a:endParaRPr lang="en-US" altLang="en-US" sz="120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Batch-level activities are performed only on each batch or group of units; for example, machine setup is needed only for each batch regardless of the units in that batch, and customer order processing must be performed for each order regardless of the number of units ordered.  Batch-level costs do not vary with the number of units, but instead with the number of batches.</a:t>
            </a:r>
          </a:p>
          <a:p>
            <a:pPr eaLnBrk="1" hangingPunct="1"/>
            <a:endParaRPr lang="en-US" altLang="en-US" dirty="0" smtClean="0"/>
          </a:p>
        </p:txBody>
      </p:sp>
    </p:spTree>
    <p:extLst>
      <p:ext uri="{BB962C8B-B14F-4D97-AF65-F5344CB8AC3E}">
        <p14:creationId xmlns:p14="http://schemas.microsoft.com/office/powerpoint/2010/main" val="13462425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E855F3E-F302-463B-A4AA-7DD2AA0E80DD}" type="slidenum">
              <a:rPr lang="en-US" altLang="en-US" sz="1200"/>
              <a:pPr algn="r" eaLnBrk="1" hangingPunct="1"/>
              <a:t>52</a:t>
            </a:fld>
            <a:endParaRPr lang="en-US" altLang="en-US" sz="120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Product-level activities are performed on each product line and are not affected by either numbers of units or batches; for example, product design is needed only for each product line.  Product-level costs do not vary with the number of units or batches produced.</a:t>
            </a:r>
          </a:p>
          <a:p>
            <a:pPr eaLnBrk="1" hangingPunct="1"/>
            <a:endParaRPr lang="en-US" altLang="en-US" smtClean="0"/>
          </a:p>
        </p:txBody>
      </p:sp>
    </p:spTree>
    <p:extLst>
      <p:ext uri="{BB962C8B-B14F-4D97-AF65-F5344CB8AC3E}">
        <p14:creationId xmlns:p14="http://schemas.microsoft.com/office/powerpoint/2010/main" val="3033067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F88F13C-AB16-48E0-A6EF-4CC205D86B65}" type="slidenum">
              <a:rPr lang="en-US" altLang="en-US" sz="1200"/>
              <a:pPr algn="r" eaLnBrk="1" hangingPunct="1"/>
              <a:t>53</a:t>
            </a:fld>
            <a:endParaRPr lang="en-US" altLang="en-US" sz="120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Facility-level activities are performed to sustain facility capacity as a whole and are not caused by any specific product; for example, factory maintenance costs are incurred to keep the plant clean and safe no matter what is being produced, and so is paying rent on a factory building.  Facility-level costs do not vary with what is manufactured, how many batches are produced, or the output quantity.</a:t>
            </a:r>
          </a:p>
          <a:p>
            <a:pPr eaLnBrk="1" hangingPunct="1"/>
            <a:endParaRPr lang="en-US" altLang="en-US" smtClean="0"/>
          </a:p>
        </p:txBody>
      </p:sp>
    </p:spTree>
    <p:extLst>
      <p:ext uri="{BB962C8B-B14F-4D97-AF65-F5344CB8AC3E}">
        <p14:creationId xmlns:p14="http://schemas.microsoft.com/office/powerpoint/2010/main" val="129626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918198-F791-4A44-827D-C1A1C78F1DBE}" type="slidenum">
              <a:rPr lang="en-US" altLang="en-US"/>
              <a:pPr/>
              <a:t>10</a:t>
            </a:fld>
            <a:endParaRPr lang="en-US" altLang="en-US"/>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For this method, the target of the cost assignment, or cost object, is the unit of product.  The rate is determined using volume-related measures such as direct labor hours, direct labor cost dollars, or machine hours, which are readily available in most manufacturing settings.  </a:t>
            </a:r>
          </a:p>
          <a:p>
            <a:pPr eaLnBrk="1" hangingPunct="1"/>
            <a:endParaRPr lang="en-US" altLang="en-US" dirty="0" smtClean="0"/>
          </a:p>
          <a:p>
            <a:pPr eaLnBrk="1" hangingPunct="1"/>
            <a:r>
              <a:rPr lang="en-US" altLang="en-US" dirty="0" smtClean="0"/>
              <a:t>Under the single plantwide overhead rate method, total budgeted overhead costs are combined into one overhead cost pool.  This cost pool is then divided by the chosen allocation base, such as total direct labor hours, to arrive at a single plantwide overhead rate.  This rate then is applied to assign costs to all products based on the allocation base such as direct labor hours required to manufacture each product.</a:t>
            </a:r>
          </a:p>
          <a:p>
            <a:pPr eaLnBrk="1" hangingPunct="1"/>
            <a:endParaRPr lang="en-US" altLang="en-US" dirty="0" smtClean="0"/>
          </a:p>
          <a:p>
            <a:pPr eaLnBrk="1" hangingPunct="1"/>
            <a:r>
              <a:rPr lang="en-US" altLang="en-US" dirty="0" smtClean="0"/>
              <a:t>Let’s look at the Exhibit 4.3 in your text, as an example.</a:t>
            </a:r>
          </a:p>
        </p:txBody>
      </p:sp>
    </p:spTree>
    <p:extLst>
      <p:ext uri="{BB962C8B-B14F-4D97-AF65-F5344CB8AC3E}">
        <p14:creationId xmlns:p14="http://schemas.microsoft.com/office/powerpoint/2010/main" val="402789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98C2D5-08AB-4493-8FD9-61E8F1CFFF59}" type="slidenum">
              <a:rPr lang="en-US" altLang="en-US"/>
              <a:pPr/>
              <a:t>11</a:t>
            </a:fld>
            <a:endParaRPr lang="en-US" altLang="en-US"/>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Let’s look at an example.  </a:t>
            </a:r>
            <a:r>
              <a:rPr lang="en-US" altLang="en-US" dirty="0" err="1" smtClean="0"/>
              <a:t>KartCo</a:t>
            </a:r>
            <a:r>
              <a:rPr lang="en-US" altLang="en-US" dirty="0" smtClean="0"/>
              <a:t>. manufactures two models of go-karts, standard and custom. They use a plantwide rate and use direct labor hours as the allocation base To calculate total direct labor hours, multiply the number of product units by direct labor hours per unit per product. </a:t>
            </a:r>
            <a:r>
              <a:rPr lang="en-US" altLang="en-US" dirty="0" err="1" smtClean="0"/>
              <a:t>Kartco’s</a:t>
            </a:r>
            <a:r>
              <a:rPr lang="en-US" altLang="en-US" dirty="0" smtClean="0"/>
              <a:t> budgeted overhead cost consists of indirect labor costs of $4,000,000 and factory utilities of $800,000 for a total of $4,800,000.  This number will also be needed to calculate the plantwide overhead rate.</a:t>
            </a:r>
          </a:p>
        </p:txBody>
      </p:sp>
    </p:spTree>
    <p:extLst>
      <p:ext uri="{BB962C8B-B14F-4D97-AF65-F5344CB8AC3E}">
        <p14:creationId xmlns:p14="http://schemas.microsoft.com/office/powerpoint/2010/main" val="11646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B359FC-59B3-4303-86F4-9038EA514B59}" type="slidenum">
              <a:rPr lang="en-US" altLang="en-US"/>
              <a:pPr/>
              <a:t>12</a:t>
            </a:fld>
            <a:endParaRPr lang="en-US" altLang="en-US"/>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Plantwide overhead rate is equal to total budgeted overhead cost divided by total budgeted direct labor hours.</a:t>
            </a:r>
          </a:p>
        </p:txBody>
      </p:sp>
    </p:spTree>
    <p:extLst>
      <p:ext uri="{BB962C8B-B14F-4D97-AF65-F5344CB8AC3E}">
        <p14:creationId xmlns:p14="http://schemas.microsoft.com/office/powerpoint/2010/main" val="3594807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7201AB-3FAC-4AF7-8EC3-EB52641841CE}" type="slidenum">
              <a:rPr lang="en-US" altLang="en-US"/>
              <a:pPr/>
              <a:t>13</a:t>
            </a:fld>
            <a:endParaRPr lang="en-US" altLang="en-US"/>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Dividing $4,800,000 by 100,000 hours gives us a plant overhead rate of $48 per DLH (direct labor hour).  This plantwide overhead rate is then used to allocate overhead cost to products based on the number of direct labor hours required to produce each unit as follows.</a:t>
            </a:r>
          </a:p>
          <a:p>
            <a:pPr eaLnBrk="1" hangingPunct="1"/>
            <a:endParaRPr lang="en-US" altLang="en-US" dirty="0" smtClean="0"/>
          </a:p>
          <a:p>
            <a:pPr eaLnBrk="1" hangingPunct="1"/>
            <a:r>
              <a:rPr lang="en-US" altLang="en-US" dirty="0" smtClean="0"/>
              <a:t>Overhead allocated to each product unit = Plantwide overhead rate X DLH per unit.</a:t>
            </a:r>
          </a:p>
          <a:p>
            <a:pPr eaLnBrk="1" hangingPunct="1"/>
            <a:endParaRPr lang="en-US" altLang="en-US" dirty="0" smtClean="0"/>
          </a:p>
        </p:txBody>
      </p:sp>
    </p:spTree>
    <p:extLst>
      <p:ext uri="{BB962C8B-B14F-4D97-AF65-F5344CB8AC3E}">
        <p14:creationId xmlns:p14="http://schemas.microsoft.com/office/powerpoint/2010/main" val="128032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7D7CDC-62AF-4A9D-B47F-25B138AA6223}" type="slidenum">
              <a:rPr lang="en-US" altLang="en-US"/>
              <a:pPr/>
              <a:t>14</a:t>
            </a:fld>
            <a:endParaRPr lang="en-US" altLang="en-US"/>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Using the overhead rate of $48 per direct labor hour KartCo can determine the amount of factory overhead to allocate to each go-kart. They can then use this information to determine the total unit cost of each go-kart.</a:t>
            </a:r>
          </a:p>
        </p:txBody>
      </p:sp>
    </p:spTree>
    <p:extLst>
      <p:ext uri="{BB962C8B-B14F-4D97-AF65-F5344CB8AC3E}">
        <p14:creationId xmlns:p14="http://schemas.microsoft.com/office/powerpoint/2010/main" val="216278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1B543A7-4A76-4F3F-9D75-A53023E7283D}"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D93796D8-6FF3-4577-BDF6-74167458C31D}" type="slidenum">
              <a:rPr lang="en-US" altLang="en-US"/>
              <a:pPr/>
              <a:t>‹#›</a:t>
            </a:fld>
            <a:endParaRPr lang="en-US" altLang="en-US"/>
          </a:p>
        </p:txBody>
      </p:sp>
    </p:spTree>
    <p:extLst>
      <p:ext uri="{BB962C8B-B14F-4D97-AF65-F5344CB8AC3E}">
        <p14:creationId xmlns:p14="http://schemas.microsoft.com/office/powerpoint/2010/main" val="14469203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139537-E1D8-4CD3-916E-9E3478948692}"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CC29C5E-EB26-4E90-8F67-5C5F3FDD3AD4}" type="slidenum">
              <a:rPr lang="en-US" altLang="en-US"/>
              <a:pPr/>
              <a:t>‹#›</a:t>
            </a:fld>
            <a:endParaRPr lang="en-US" altLang="en-US"/>
          </a:p>
        </p:txBody>
      </p:sp>
    </p:spTree>
    <p:extLst>
      <p:ext uri="{BB962C8B-B14F-4D97-AF65-F5344CB8AC3E}">
        <p14:creationId xmlns:p14="http://schemas.microsoft.com/office/powerpoint/2010/main" val="101013689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412D1D1-C62D-4B06-98AF-8BBE5EA278F1}" type="slidenum">
              <a:rPr lang="en-US" altLang="en-US"/>
              <a:pPr/>
              <a:t>‹#›</a:t>
            </a:fld>
            <a:endParaRPr lang="en-US" altLang="en-US"/>
          </a:p>
        </p:txBody>
      </p:sp>
    </p:spTree>
    <p:extLst>
      <p:ext uri="{BB962C8B-B14F-4D97-AF65-F5344CB8AC3E}">
        <p14:creationId xmlns:p14="http://schemas.microsoft.com/office/powerpoint/2010/main" val="42406303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97F931-D3CA-4067-ACEE-D5452C9FBA95}" type="slidenum">
              <a:rPr lang="en-US" altLang="en-US"/>
              <a:pPr/>
              <a:t>‹#›</a:t>
            </a:fld>
            <a:endParaRPr lang="en-US" altLang="en-US"/>
          </a:p>
        </p:txBody>
      </p:sp>
    </p:spTree>
    <p:extLst>
      <p:ext uri="{BB962C8B-B14F-4D97-AF65-F5344CB8AC3E}">
        <p14:creationId xmlns:p14="http://schemas.microsoft.com/office/powerpoint/2010/main" val="38255982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2BEB452-107B-4AD1-95C9-BB40D3FABFFC}" type="slidenum">
              <a:rPr lang="en-US" altLang="en-US"/>
              <a:pPr/>
              <a:t>‹#›</a:t>
            </a:fld>
            <a:endParaRPr lang="en-US" altLang="en-US"/>
          </a:p>
        </p:txBody>
      </p:sp>
    </p:spTree>
    <p:extLst>
      <p:ext uri="{BB962C8B-B14F-4D97-AF65-F5344CB8AC3E}">
        <p14:creationId xmlns:p14="http://schemas.microsoft.com/office/powerpoint/2010/main" val="36839919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2/25/2016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5D639B1-E3D5-4DA3-8629-E99D3DF3D9EE}" type="slidenum">
              <a:rPr lang="en-US" altLang="en-US"/>
              <a:pPr/>
              <a:t>‹#›</a:t>
            </a:fld>
            <a:endParaRPr lang="en-US" altLang="en-US"/>
          </a:p>
        </p:txBody>
      </p:sp>
    </p:spTree>
    <p:extLst>
      <p:ext uri="{BB962C8B-B14F-4D97-AF65-F5344CB8AC3E}">
        <p14:creationId xmlns:p14="http://schemas.microsoft.com/office/powerpoint/2010/main" val="42571448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2/25/2016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93571AE-AC37-4466-8FE4-2B62A7977B8D}" type="slidenum">
              <a:rPr lang="en-US" altLang="en-US"/>
              <a:pPr/>
              <a:t>‹#›</a:t>
            </a:fld>
            <a:endParaRPr lang="en-US" altLang="en-US"/>
          </a:p>
        </p:txBody>
      </p:sp>
    </p:spTree>
    <p:extLst>
      <p:ext uri="{BB962C8B-B14F-4D97-AF65-F5344CB8AC3E}">
        <p14:creationId xmlns:p14="http://schemas.microsoft.com/office/powerpoint/2010/main" val="38716794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2/25/2016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7CB433C-B5CB-4F07-A15C-00A9D68ACCFF}" type="slidenum">
              <a:rPr lang="en-US" altLang="en-US"/>
              <a:pPr/>
              <a:t>‹#›</a:t>
            </a:fld>
            <a:endParaRPr lang="en-US" altLang="en-US"/>
          </a:p>
        </p:txBody>
      </p:sp>
    </p:spTree>
    <p:extLst>
      <p:ext uri="{BB962C8B-B14F-4D97-AF65-F5344CB8AC3E}">
        <p14:creationId xmlns:p14="http://schemas.microsoft.com/office/powerpoint/2010/main" val="18776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B30F384-C27E-40AF-92CB-0B27AE6EFD5C}" type="slidenum">
              <a:rPr lang="en-US" altLang="en-US"/>
              <a:pPr/>
              <a:t>‹#›</a:t>
            </a:fld>
            <a:endParaRPr lang="en-US" altLang="en-US"/>
          </a:p>
        </p:txBody>
      </p:sp>
    </p:spTree>
    <p:extLst>
      <p:ext uri="{BB962C8B-B14F-4D97-AF65-F5344CB8AC3E}">
        <p14:creationId xmlns:p14="http://schemas.microsoft.com/office/powerpoint/2010/main" val="4937677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F5DE51-D663-4A18-9CF6-87D3C0B9D8C1}" type="slidenum">
              <a:rPr lang="en-US" altLang="en-US"/>
              <a:pPr/>
              <a:t>‹#›</a:t>
            </a:fld>
            <a:endParaRPr lang="en-US" altLang="en-US"/>
          </a:p>
        </p:txBody>
      </p:sp>
    </p:spTree>
    <p:extLst>
      <p:ext uri="{BB962C8B-B14F-4D97-AF65-F5344CB8AC3E}">
        <p14:creationId xmlns:p14="http://schemas.microsoft.com/office/powerpoint/2010/main" val="27415774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02A6B41-2122-4DFD-8BF3-D64A4E5058AD}" type="slidenum">
              <a:rPr lang="en-US" altLang="en-US"/>
              <a:pPr/>
              <a:t>‹#›</a:t>
            </a:fld>
            <a:endParaRPr lang="en-US" altLang="en-US"/>
          </a:p>
        </p:txBody>
      </p:sp>
    </p:spTree>
    <p:extLst>
      <p:ext uri="{BB962C8B-B14F-4D97-AF65-F5344CB8AC3E}">
        <p14:creationId xmlns:p14="http://schemas.microsoft.com/office/powerpoint/2010/main" val="4823524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C3ED4A-8492-4243-9094-E5154FD4994E}" type="slidenum">
              <a:rPr lang="en-US" altLang="en-US"/>
              <a:pPr/>
              <a:t>‹#›</a:t>
            </a:fld>
            <a:endParaRPr lang="en-US" altLang="en-US"/>
          </a:p>
        </p:txBody>
      </p:sp>
    </p:spTree>
    <p:extLst>
      <p:ext uri="{BB962C8B-B14F-4D97-AF65-F5344CB8AC3E}">
        <p14:creationId xmlns:p14="http://schemas.microsoft.com/office/powerpoint/2010/main" val="407707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DF8A845-6383-47F9-8038-C07CAA6AA9FB}"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DB4F277-8314-4E8A-87E5-CA632F5A365E}" type="slidenum">
              <a:rPr lang="en-US" altLang="en-US"/>
              <a:pPr/>
              <a:t>‹#›</a:t>
            </a:fld>
            <a:endParaRPr lang="en-US" altLang="en-US"/>
          </a:p>
        </p:txBody>
      </p:sp>
    </p:spTree>
    <p:extLst>
      <p:ext uri="{BB962C8B-B14F-4D97-AF65-F5344CB8AC3E}">
        <p14:creationId xmlns:p14="http://schemas.microsoft.com/office/powerpoint/2010/main" val="197429531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583316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28C90B1-3C3C-4429-80F1-C5931C164511}" type="slidenum">
              <a:rPr lang="en-US" altLang="en-US"/>
              <a:pPr/>
              <a:t>‹#›</a:t>
            </a:fld>
            <a:endParaRPr lang="en-US" altLang="en-US"/>
          </a:p>
        </p:txBody>
      </p:sp>
    </p:spTree>
    <p:extLst>
      <p:ext uri="{BB962C8B-B14F-4D97-AF65-F5344CB8AC3E}">
        <p14:creationId xmlns:p14="http://schemas.microsoft.com/office/powerpoint/2010/main" val="19844304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5A935A6-DE1E-4757-9AA7-38F292E08E58}" type="slidenum">
              <a:rPr lang="en-US" altLang="en-US"/>
              <a:pPr/>
              <a:t>‹#›</a:t>
            </a:fld>
            <a:endParaRPr lang="en-US" altLang="en-US"/>
          </a:p>
        </p:txBody>
      </p:sp>
    </p:spTree>
    <p:extLst>
      <p:ext uri="{BB962C8B-B14F-4D97-AF65-F5344CB8AC3E}">
        <p14:creationId xmlns:p14="http://schemas.microsoft.com/office/powerpoint/2010/main" val="26873107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6432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A5AB0A6-0270-4A30-A542-9757869DDD7B}" type="slidenum">
              <a:rPr lang="en-US" altLang="en-US"/>
              <a:pPr/>
              <a:t>‹#›</a:t>
            </a:fld>
            <a:endParaRPr lang="en-US" altLang="en-US"/>
          </a:p>
        </p:txBody>
      </p:sp>
    </p:spTree>
    <p:extLst>
      <p:ext uri="{BB962C8B-B14F-4D97-AF65-F5344CB8AC3E}">
        <p14:creationId xmlns:p14="http://schemas.microsoft.com/office/powerpoint/2010/main" val="14062345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9431A78-F926-4959-9D13-A89356AD3726}" type="slidenum">
              <a:rPr lang="en-US" altLang="en-US"/>
              <a:pPr/>
              <a:t>‹#›</a:t>
            </a:fld>
            <a:endParaRPr lang="en-US" altLang="en-US"/>
          </a:p>
        </p:txBody>
      </p:sp>
    </p:spTree>
    <p:extLst>
      <p:ext uri="{BB962C8B-B14F-4D97-AF65-F5344CB8AC3E}">
        <p14:creationId xmlns:p14="http://schemas.microsoft.com/office/powerpoint/2010/main" val="1711031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4234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80EC86-1788-41AE-AAEF-43E71360CA62}" type="slidenum">
              <a:rPr lang="en-US" altLang="en-US"/>
              <a:pPr/>
              <a:t>‹#›</a:t>
            </a:fld>
            <a:endParaRPr lang="en-US" altLang="en-US"/>
          </a:p>
        </p:txBody>
      </p:sp>
    </p:spTree>
    <p:extLst>
      <p:ext uri="{BB962C8B-B14F-4D97-AF65-F5344CB8AC3E}">
        <p14:creationId xmlns:p14="http://schemas.microsoft.com/office/powerpoint/2010/main" val="15870050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3B69A56-E939-4F10-8A0E-3937CF323B99}" type="slidenum">
              <a:rPr lang="en-US" altLang="en-US"/>
              <a:pPr/>
              <a:t>‹#›</a:t>
            </a:fld>
            <a:endParaRPr lang="en-US" altLang="en-US"/>
          </a:p>
        </p:txBody>
      </p:sp>
    </p:spTree>
    <p:extLst>
      <p:ext uri="{BB962C8B-B14F-4D97-AF65-F5344CB8AC3E}">
        <p14:creationId xmlns:p14="http://schemas.microsoft.com/office/powerpoint/2010/main" val="6926005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386AA4-F948-4E24-88C5-868069BBE400}" type="slidenum">
              <a:rPr lang="en-US" altLang="en-US"/>
              <a:pPr/>
              <a:t>‹#›</a:t>
            </a:fld>
            <a:endParaRPr lang="en-US" altLang="en-US"/>
          </a:p>
        </p:txBody>
      </p:sp>
    </p:spTree>
    <p:extLst>
      <p:ext uri="{BB962C8B-B14F-4D97-AF65-F5344CB8AC3E}">
        <p14:creationId xmlns:p14="http://schemas.microsoft.com/office/powerpoint/2010/main" val="225632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26409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74129DF-0D9E-4D5C-9725-2D0139FC2EEB}" type="slidenum">
              <a:rPr lang="en-US" altLang="en-US"/>
              <a:pPr/>
              <a:t>‹#›</a:t>
            </a:fld>
            <a:endParaRPr lang="en-US" altLang="en-US"/>
          </a:p>
        </p:txBody>
      </p:sp>
    </p:spTree>
    <p:extLst>
      <p:ext uri="{BB962C8B-B14F-4D97-AF65-F5344CB8AC3E}">
        <p14:creationId xmlns:p14="http://schemas.microsoft.com/office/powerpoint/2010/main" val="18714365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762000"/>
            <a:ext cx="8001000" cy="65405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42126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242" name="Rectangle 2"/>
          <p:cNvSpPr>
            <a:spLocks noGrp="1" noChangeArrowheads="1"/>
          </p:cNvSpPr>
          <p:nvPr>
            <p:ph type="subTitle" idx="1"/>
          </p:nvPr>
        </p:nvSpPr>
        <p:spPr>
          <a:xfrm>
            <a:off x="1447800" y="1828800"/>
            <a:ext cx="5638800" cy="1905000"/>
          </a:xfrm>
        </p:spPr>
        <p:txBody>
          <a:bodyPr/>
          <a:lstStyle>
            <a:lvl1pPr marL="0" indent="0">
              <a:buFont typeface="Wingdings" pitchFamily="2" charset="2"/>
              <a:buNone/>
              <a:defRPr/>
            </a:lvl1pPr>
          </a:lstStyle>
          <a:p>
            <a:r>
              <a:rPr lang="en-US"/>
              <a:t>Click to edit Master subtitle style</a:t>
            </a:r>
          </a:p>
        </p:txBody>
      </p:sp>
      <p:sp>
        <p:nvSpPr>
          <p:cNvPr id="3" name="Rectangle 4"/>
          <p:cNvSpPr>
            <a:spLocks noGrp="1" noChangeArrowheads="1"/>
          </p:cNvSpPr>
          <p:nvPr>
            <p:ph type="ftr" sz="quarter" idx="10"/>
          </p:nvPr>
        </p:nvSpPr>
        <p:spPr>
          <a:xfrm>
            <a:off x="228600" y="6477000"/>
            <a:ext cx="8534400" cy="228600"/>
          </a:xfrm>
          <a:prstGeom prst="rect">
            <a:avLst/>
          </a:prstGeom>
        </p:spPr>
        <p:txBody>
          <a:bodyPr/>
          <a:lstStyle>
            <a:lvl1pPr eaLnBrk="1" hangingPunct="1">
              <a:defRPr sz="800">
                <a:latin typeface="+mn-lt"/>
              </a:defRPr>
            </a:lvl1pPr>
          </a:lstStyle>
          <a:p>
            <a:pPr>
              <a:defRPr/>
            </a:pPr>
            <a:r>
              <a:rPr lang="en-US"/>
              <a:t>Copyright © 2015 McGraw-Hill Education.  All rights reserved. No reproduction or distribution without the prior written consent of McGraw-Hill Education.</a:t>
            </a:r>
          </a:p>
          <a:p>
            <a:pPr>
              <a:defRPr/>
            </a:pPr>
            <a:endParaRPr lang="en-US"/>
          </a:p>
        </p:txBody>
      </p:sp>
    </p:spTree>
    <p:extLst>
      <p:ext uri="{BB962C8B-B14F-4D97-AF65-F5344CB8AC3E}">
        <p14:creationId xmlns:p14="http://schemas.microsoft.com/office/powerpoint/2010/main" val="39697470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dirty="0"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Rectangle 6"/>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0415504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40644886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1261242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9184687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592932"/>
            <a:ext cx="8229600" cy="11430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950046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838200"/>
            <a:ext cx="8229600" cy="8382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0692792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1863" y="1219200"/>
            <a:ext cx="7678737"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7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71466"/>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9591578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8437905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9604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7061541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285750" y="503238"/>
            <a:ext cx="8229600" cy="11430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42542110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17575"/>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6909297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63613"/>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5044007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20780"/>
            <a:ext cx="8229600" cy="92545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6117169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4572" y="914399"/>
            <a:ext cx="8229600" cy="762001"/>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7108147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49835"/>
            <a:ext cx="8229600" cy="797965"/>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6785843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63613"/>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741667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smtClean="0">
                <a:solidFill>
                  <a:srgbClr val="953735"/>
                </a:solidFill>
              </a:rPr>
              <a:t>PowerPoint Authors:</a:t>
            </a:r>
          </a:p>
          <a:p>
            <a:pPr eaLnBrk="1" hangingPunct="1">
              <a:defRPr/>
            </a:pPr>
            <a:r>
              <a:rPr lang="en-US" sz="1600" smtClean="0">
                <a:solidFill>
                  <a:srgbClr val="953735"/>
                </a:solidFill>
              </a:rPr>
              <a:t>	Susan Coomer Galbreath, Ph.D., CPA</a:t>
            </a:r>
          </a:p>
          <a:p>
            <a:pPr eaLnBrk="1" hangingPunct="1">
              <a:defRPr/>
            </a:pPr>
            <a:r>
              <a:rPr lang="en-US" sz="1600" smtClean="0">
                <a:solidFill>
                  <a:srgbClr val="953735"/>
                </a:solidFill>
              </a:rPr>
              <a:t>	Charles W. Caldwell, D.B.A., CMA</a:t>
            </a:r>
          </a:p>
          <a:p>
            <a:pPr eaLnBrk="1" hangingPunct="1">
              <a:defRPr/>
            </a:pPr>
            <a:r>
              <a:rPr lang="en-US" sz="1600" smtClean="0">
                <a:solidFill>
                  <a:srgbClr val="953735"/>
                </a:solidFill>
              </a:rPr>
              <a:t>	Jon A. Booker, Ph.D., CPA, CIA</a:t>
            </a:r>
          </a:p>
          <a:p>
            <a:pPr eaLnBrk="1" hangingPunct="1">
              <a:defRPr/>
            </a:pPr>
            <a:r>
              <a:rPr lang="en-US" sz="160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smtClean="0">
                <a:solidFill>
                  <a:srgbClr val="953735"/>
                </a:solidFill>
                <a:latin typeface="Times" pitchFamily="-107" charset="0"/>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fld id="{F7268AE9-1E73-41D8-8924-84F6594E67F3}" type="datetime1">
              <a:rPr lang="en-US"/>
              <a:pPr>
                <a:defRPr/>
              </a:pPr>
              <a:t>2/25/2016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71973290-7601-46B5-AAE2-B8C23855B2F9}" type="slidenum">
              <a:rPr lang="en-US" altLang="en-US"/>
              <a:pPr/>
              <a:t>‹#›</a:t>
            </a:fld>
            <a:endParaRPr lang="en-US" altLang="en-US"/>
          </a:p>
        </p:txBody>
      </p:sp>
    </p:spTree>
    <p:extLst>
      <p:ext uri="{BB962C8B-B14F-4D97-AF65-F5344CB8AC3E}">
        <p14:creationId xmlns:p14="http://schemas.microsoft.com/office/powerpoint/2010/main" val="17528945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63613"/>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4973397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Basic 1">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72966" y="685800"/>
            <a:ext cx="8229600" cy="1050132"/>
          </a:xfrm>
          <a:prstGeom prst="rect">
            <a:avLst/>
          </a:prstGeom>
          <a:noFill/>
          <a:ln>
            <a:noFill/>
          </a:ln>
          <a:extLst/>
        </p:spPr>
        <p:txBody>
          <a:bodyPr/>
          <a:lstStyle/>
          <a:p>
            <a:pPr lvl="0"/>
            <a:r>
              <a:rPr lang="en-US" altLang="en-US" dirty="0" smtClean="0"/>
              <a:t>Click to edit Master title style</a:t>
            </a:r>
          </a:p>
        </p:txBody>
      </p:sp>
      <p:sp>
        <p:nvSpPr>
          <p:cNvPr id="12" name="Text Placeholder 2"/>
          <p:cNvSpPr>
            <a:spLocks noGrp="1"/>
          </p:cNvSpPr>
          <p:nvPr>
            <p:ph idx="1"/>
          </p:nvPr>
        </p:nvSpPr>
        <p:spPr>
          <a:xfrm>
            <a:off x="628650" y="2057399"/>
            <a:ext cx="7886700" cy="4119563"/>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8193183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88731" y="673484"/>
            <a:ext cx="8229600" cy="11430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0493844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936073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09600"/>
            <a:ext cx="8229600" cy="8080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3964462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61494493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4006343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28297" y="838200"/>
            <a:ext cx="8229600" cy="8382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3463964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46690" y="762000"/>
            <a:ext cx="8229600" cy="9144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9469508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FFF5DA6-FA7E-4FEB-9509-12793C878F17}" type="slidenum">
              <a:rPr lang="en-US" altLang="en-US"/>
              <a:pPr/>
              <a:t>‹#›</a:t>
            </a:fld>
            <a:endParaRPr lang="en-US" altLang="en-US"/>
          </a:p>
        </p:txBody>
      </p:sp>
    </p:spTree>
    <p:extLst>
      <p:ext uri="{BB962C8B-B14F-4D97-AF65-F5344CB8AC3E}">
        <p14:creationId xmlns:p14="http://schemas.microsoft.com/office/powerpoint/2010/main" val="603630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EDAF29-19AE-49A9-ACCB-0A1A0209493C}" type="datetime1">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CA2D63-8FE1-4CA2-B585-834001A10D18}" type="slidenum">
              <a:rPr lang="en-US" altLang="en-US"/>
              <a:pPr/>
              <a:t>‹#›</a:t>
            </a:fld>
            <a:endParaRPr lang="en-US" altLang="en-US"/>
          </a:p>
        </p:txBody>
      </p:sp>
    </p:spTree>
    <p:extLst>
      <p:ext uri="{BB962C8B-B14F-4D97-AF65-F5344CB8AC3E}">
        <p14:creationId xmlns:p14="http://schemas.microsoft.com/office/powerpoint/2010/main" val="33490661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064931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05015"/>
            <a:ext cx="8229600" cy="971385"/>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2095267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5091942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8842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3377576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9144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9368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828890-2C59-4CDB-8EFE-7B6344B6EB97}" type="slidenum">
              <a:rPr lang="en-US" altLang="en-US"/>
              <a:pPr/>
              <a:t>‹#›</a:t>
            </a:fld>
            <a:endParaRPr lang="en-US" altLang="en-US"/>
          </a:p>
        </p:txBody>
      </p:sp>
    </p:spTree>
    <p:extLst>
      <p:ext uri="{BB962C8B-B14F-4D97-AF65-F5344CB8AC3E}">
        <p14:creationId xmlns:p14="http://schemas.microsoft.com/office/powerpoint/2010/main" val="13698724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A1B374-B5DD-448F-A0F8-09955B229C2E}" type="slidenum">
              <a:rPr lang="en-US" altLang="en-US"/>
              <a:pPr/>
              <a:t>‹#›</a:t>
            </a:fld>
            <a:endParaRPr lang="en-US" altLang="en-US"/>
          </a:p>
        </p:txBody>
      </p:sp>
    </p:spTree>
    <p:extLst>
      <p:ext uri="{BB962C8B-B14F-4D97-AF65-F5344CB8AC3E}">
        <p14:creationId xmlns:p14="http://schemas.microsoft.com/office/powerpoint/2010/main" val="7628983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C92981-A732-4185-9886-045F61C9DB5A}" type="slidenum">
              <a:rPr lang="en-US" altLang="en-US"/>
              <a:pPr/>
              <a:t>‹#›</a:t>
            </a:fld>
            <a:endParaRPr lang="en-US" altLang="en-US"/>
          </a:p>
        </p:txBody>
      </p:sp>
    </p:spTree>
    <p:extLst>
      <p:ext uri="{BB962C8B-B14F-4D97-AF65-F5344CB8AC3E}">
        <p14:creationId xmlns:p14="http://schemas.microsoft.com/office/powerpoint/2010/main" val="4486481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86044B0-58F0-4AA0-A3A3-13DC4FECAF31}" type="slidenum">
              <a:rPr lang="en-US" altLang="en-US"/>
              <a:pPr/>
              <a:t>‹#›</a:t>
            </a:fld>
            <a:endParaRPr lang="en-US" altLang="en-US"/>
          </a:p>
        </p:txBody>
      </p:sp>
    </p:spTree>
    <p:extLst>
      <p:ext uri="{BB962C8B-B14F-4D97-AF65-F5344CB8AC3E}">
        <p14:creationId xmlns:p14="http://schemas.microsoft.com/office/powerpoint/2010/main" val="4371732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2/25/2016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31FB54F-C6C7-4F88-BD3D-997A9E309226}" type="slidenum">
              <a:rPr lang="en-US" altLang="en-US"/>
              <a:pPr/>
              <a:t>‹#›</a:t>
            </a:fld>
            <a:endParaRPr lang="en-US" altLang="en-US"/>
          </a:p>
        </p:txBody>
      </p:sp>
    </p:spTree>
    <p:extLst>
      <p:ext uri="{BB962C8B-B14F-4D97-AF65-F5344CB8AC3E}">
        <p14:creationId xmlns:p14="http://schemas.microsoft.com/office/powerpoint/2010/main" val="465161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1FDAAC-19BC-4A20-B579-BEB90F07336C}" type="datetime1">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F68AB9-26AA-4E76-8A2B-C9A07D5F67FF}" type="slidenum">
              <a:rPr lang="en-US" altLang="en-US"/>
              <a:pPr/>
              <a:t>‹#›</a:t>
            </a:fld>
            <a:endParaRPr lang="en-US" altLang="en-US"/>
          </a:p>
        </p:txBody>
      </p:sp>
    </p:spTree>
    <p:extLst>
      <p:ext uri="{BB962C8B-B14F-4D97-AF65-F5344CB8AC3E}">
        <p14:creationId xmlns:p14="http://schemas.microsoft.com/office/powerpoint/2010/main" val="18462172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2/25/2016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C94F213-D3E4-4670-BA8E-B0264D8C9063}" type="slidenum">
              <a:rPr lang="en-US" altLang="en-US"/>
              <a:pPr/>
              <a:t>‹#›</a:t>
            </a:fld>
            <a:endParaRPr lang="en-US" altLang="en-US"/>
          </a:p>
        </p:txBody>
      </p:sp>
    </p:spTree>
    <p:extLst>
      <p:ext uri="{BB962C8B-B14F-4D97-AF65-F5344CB8AC3E}">
        <p14:creationId xmlns:p14="http://schemas.microsoft.com/office/powerpoint/2010/main" val="265255417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2/25/2016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0C1F86E-1FC0-407B-90B7-8D4C6190C4DC}" type="slidenum">
              <a:rPr lang="en-US" altLang="en-US"/>
              <a:pPr/>
              <a:t>‹#›</a:t>
            </a:fld>
            <a:endParaRPr lang="en-US" altLang="en-US"/>
          </a:p>
        </p:txBody>
      </p:sp>
    </p:spTree>
    <p:extLst>
      <p:ext uri="{BB962C8B-B14F-4D97-AF65-F5344CB8AC3E}">
        <p14:creationId xmlns:p14="http://schemas.microsoft.com/office/powerpoint/2010/main" val="23984264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854ED0-C567-4CCF-8863-9189CD81BACE}" type="slidenum">
              <a:rPr lang="en-US" altLang="en-US"/>
              <a:pPr/>
              <a:t>‹#›</a:t>
            </a:fld>
            <a:endParaRPr lang="en-US" altLang="en-US"/>
          </a:p>
        </p:txBody>
      </p:sp>
    </p:spTree>
    <p:extLst>
      <p:ext uri="{BB962C8B-B14F-4D97-AF65-F5344CB8AC3E}">
        <p14:creationId xmlns:p14="http://schemas.microsoft.com/office/powerpoint/2010/main" val="17797647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7F135E6-62B1-42A3-8FDD-B427D27094BC}" type="slidenum">
              <a:rPr lang="en-US" altLang="en-US"/>
              <a:pPr/>
              <a:t>‹#›</a:t>
            </a:fld>
            <a:endParaRPr lang="en-US" altLang="en-US"/>
          </a:p>
        </p:txBody>
      </p:sp>
    </p:spTree>
    <p:extLst>
      <p:ext uri="{BB962C8B-B14F-4D97-AF65-F5344CB8AC3E}">
        <p14:creationId xmlns:p14="http://schemas.microsoft.com/office/powerpoint/2010/main" val="30821640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636776-6150-4D6A-995F-6B2D2DBA4060}" type="slidenum">
              <a:rPr lang="en-US" altLang="en-US"/>
              <a:pPr/>
              <a:t>‹#›</a:t>
            </a:fld>
            <a:endParaRPr lang="en-US" altLang="en-US"/>
          </a:p>
        </p:txBody>
      </p:sp>
    </p:spTree>
    <p:extLst>
      <p:ext uri="{BB962C8B-B14F-4D97-AF65-F5344CB8AC3E}">
        <p14:creationId xmlns:p14="http://schemas.microsoft.com/office/powerpoint/2010/main" val="186834764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D8F4E43-F955-4DE3-AE3C-8071D4729B33}" type="slidenum">
              <a:rPr lang="en-US" altLang="en-US"/>
              <a:pPr/>
              <a:t>‹#›</a:t>
            </a:fld>
            <a:endParaRPr lang="en-US" altLang="en-US"/>
          </a:p>
        </p:txBody>
      </p:sp>
    </p:spTree>
    <p:extLst>
      <p:ext uri="{BB962C8B-B14F-4D97-AF65-F5344CB8AC3E}">
        <p14:creationId xmlns:p14="http://schemas.microsoft.com/office/powerpoint/2010/main" val="18787838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7CD411A-88FB-459D-A36A-54BF17609B7F}"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21CF032C-3182-4758-AA72-76FD0C2C853A}" type="slidenum">
              <a:rPr lang="en-US" altLang="en-US"/>
              <a:pPr/>
              <a:t>‹#›</a:t>
            </a:fld>
            <a:endParaRPr lang="en-US" altLang="en-US"/>
          </a:p>
        </p:txBody>
      </p:sp>
    </p:spTree>
    <p:extLst>
      <p:ext uri="{BB962C8B-B14F-4D97-AF65-F5344CB8AC3E}">
        <p14:creationId xmlns:p14="http://schemas.microsoft.com/office/powerpoint/2010/main" val="3568197945"/>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CA5453-5D27-43AA-835E-0DDC9D84D12B}"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9A9D5D69-05D7-4330-A404-03AC842F7604}" type="slidenum">
              <a:rPr lang="en-US" altLang="en-US"/>
              <a:pPr/>
              <a:t>‹#›</a:t>
            </a:fld>
            <a:endParaRPr lang="en-US" altLang="en-US"/>
          </a:p>
        </p:txBody>
      </p:sp>
    </p:spTree>
    <p:extLst>
      <p:ext uri="{BB962C8B-B14F-4D97-AF65-F5344CB8AC3E}">
        <p14:creationId xmlns:p14="http://schemas.microsoft.com/office/powerpoint/2010/main" val="2479142846"/>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D934C7-9B4D-4EB8-8A2D-AAEA4FD411A2}"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97E31C8-E7B3-43B8-8E41-25EFFEA47895}" type="slidenum">
              <a:rPr lang="en-US" altLang="en-US"/>
              <a:pPr/>
              <a:t>‹#›</a:t>
            </a:fld>
            <a:endParaRPr lang="en-US" altLang="en-US"/>
          </a:p>
        </p:txBody>
      </p:sp>
    </p:spTree>
    <p:extLst>
      <p:ext uri="{BB962C8B-B14F-4D97-AF65-F5344CB8AC3E}">
        <p14:creationId xmlns:p14="http://schemas.microsoft.com/office/powerpoint/2010/main" val="1396900492"/>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F5B0955-ACB0-407C-A409-A1011B61A54D}"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AF406D7-6118-4FD1-A255-FDAB962EC754}" type="slidenum">
              <a:rPr lang="en-US" altLang="en-US"/>
              <a:pPr/>
              <a:t>‹#›</a:t>
            </a:fld>
            <a:endParaRPr lang="en-US" altLang="en-US"/>
          </a:p>
        </p:txBody>
      </p:sp>
    </p:spTree>
    <p:extLst>
      <p:ext uri="{BB962C8B-B14F-4D97-AF65-F5344CB8AC3E}">
        <p14:creationId xmlns:p14="http://schemas.microsoft.com/office/powerpoint/2010/main" val="53821359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343B4D-0028-41EA-9A96-55ADC2111ADF}" type="datetime1">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330650-9D6B-4392-B0C5-DF21C54392BF}" type="slidenum">
              <a:rPr lang="en-US" altLang="en-US"/>
              <a:pPr/>
              <a:t>‹#›</a:t>
            </a:fld>
            <a:endParaRPr lang="en-US" altLang="en-US"/>
          </a:p>
        </p:txBody>
      </p:sp>
    </p:spTree>
    <p:extLst>
      <p:ext uri="{BB962C8B-B14F-4D97-AF65-F5344CB8AC3E}">
        <p14:creationId xmlns:p14="http://schemas.microsoft.com/office/powerpoint/2010/main" val="21168722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4270C69-9650-45C4-8AEE-6259637A39B0}" type="datetime1">
              <a:rPr lang="en-US"/>
              <a:pPr>
                <a:defRPr/>
              </a:pPr>
              <a:t>2/25/2016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23A91AFF-D5FE-423D-8F58-9135377CC38C}" type="slidenum">
              <a:rPr lang="en-US" altLang="en-US"/>
              <a:pPr/>
              <a:t>‹#›</a:t>
            </a:fld>
            <a:endParaRPr lang="en-US" altLang="en-US"/>
          </a:p>
        </p:txBody>
      </p:sp>
    </p:spTree>
    <p:extLst>
      <p:ext uri="{BB962C8B-B14F-4D97-AF65-F5344CB8AC3E}">
        <p14:creationId xmlns:p14="http://schemas.microsoft.com/office/powerpoint/2010/main" val="2242748036"/>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7514CF-ED02-4FB5-A2E1-5FFFB4F39774}" type="datetime1">
              <a:rPr lang="en-US"/>
              <a:pPr>
                <a:defRPr/>
              </a:pPr>
              <a:t>2/25/2016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958B7523-CAE2-4E10-9773-824A4BCD9363}" type="slidenum">
              <a:rPr lang="en-US" altLang="en-US"/>
              <a:pPr/>
              <a:t>‹#›</a:t>
            </a:fld>
            <a:endParaRPr lang="en-US" altLang="en-US"/>
          </a:p>
        </p:txBody>
      </p:sp>
    </p:spTree>
    <p:extLst>
      <p:ext uri="{BB962C8B-B14F-4D97-AF65-F5344CB8AC3E}">
        <p14:creationId xmlns:p14="http://schemas.microsoft.com/office/powerpoint/2010/main" val="2606346144"/>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1B2560C-BA7A-4C8D-910A-8B48EA644450}" type="datetime1">
              <a:rPr lang="en-US"/>
              <a:pPr>
                <a:defRPr/>
              </a:pPr>
              <a:t>2/25/2016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4ED49633-166D-44C4-B000-9A1371B92A08}" type="slidenum">
              <a:rPr lang="en-US" altLang="en-US"/>
              <a:pPr/>
              <a:t>‹#›</a:t>
            </a:fld>
            <a:endParaRPr lang="en-US" altLang="en-US"/>
          </a:p>
        </p:txBody>
      </p:sp>
    </p:spTree>
    <p:extLst>
      <p:ext uri="{BB962C8B-B14F-4D97-AF65-F5344CB8AC3E}">
        <p14:creationId xmlns:p14="http://schemas.microsoft.com/office/powerpoint/2010/main" val="2374753349"/>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5AB23D2-F3B8-46F7-94B4-0C4B07EB12F5}"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26AC36A3-9E85-49CE-8CFF-3AA4E7CBEF16}" type="slidenum">
              <a:rPr lang="en-US" altLang="en-US"/>
              <a:pPr/>
              <a:t>‹#›</a:t>
            </a:fld>
            <a:endParaRPr lang="en-US" altLang="en-US"/>
          </a:p>
        </p:txBody>
      </p:sp>
    </p:spTree>
    <p:extLst>
      <p:ext uri="{BB962C8B-B14F-4D97-AF65-F5344CB8AC3E}">
        <p14:creationId xmlns:p14="http://schemas.microsoft.com/office/powerpoint/2010/main" val="979530822"/>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D798EBA-A201-4475-AD66-4988596EE551}"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7B2D3FAB-85A0-454B-B9DE-A9B0234AFE64}" type="slidenum">
              <a:rPr lang="en-US" altLang="en-US"/>
              <a:pPr/>
              <a:t>‹#›</a:t>
            </a:fld>
            <a:endParaRPr lang="en-US" altLang="en-US"/>
          </a:p>
        </p:txBody>
      </p:sp>
    </p:spTree>
    <p:extLst>
      <p:ext uri="{BB962C8B-B14F-4D97-AF65-F5344CB8AC3E}">
        <p14:creationId xmlns:p14="http://schemas.microsoft.com/office/powerpoint/2010/main" val="273174299"/>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8951824-063B-4648-93E8-79C6C376FCDE}"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53DDF93B-0E4A-430C-86A1-7F94889CAD18}" type="slidenum">
              <a:rPr lang="en-US" altLang="en-US"/>
              <a:pPr/>
              <a:t>‹#›</a:t>
            </a:fld>
            <a:endParaRPr lang="en-US" altLang="en-US"/>
          </a:p>
        </p:txBody>
      </p:sp>
    </p:spTree>
    <p:extLst>
      <p:ext uri="{BB962C8B-B14F-4D97-AF65-F5344CB8AC3E}">
        <p14:creationId xmlns:p14="http://schemas.microsoft.com/office/powerpoint/2010/main" val="340614644"/>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E2C698E-985D-4A7B-8D2D-1AAAA5FE8429}"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7F486A58-E360-4DB8-9915-031225C22D32}" type="slidenum">
              <a:rPr lang="en-US" altLang="en-US"/>
              <a:pPr/>
              <a:t>‹#›</a:t>
            </a:fld>
            <a:endParaRPr lang="en-US" altLang="en-US"/>
          </a:p>
        </p:txBody>
      </p:sp>
    </p:spTree>
    <p:extLst>
      <p:ext uri="{BB962C8B-B14F-4D97-AF65-F5344CB8AC3E}">
        <p14:creationId xmlns:p14="http://schemas.microsoft.com/office/powerpoint/2010/main" val="1580857533"/>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660096"/>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5563893"/>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D51D194-FB4B-421A-B10E-D4F41C77D734}"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72FCFD37-BAA8-4A6F-BD4D-93B60B703627}" type="slidenum">
              <a:rPr lang="en-US" altLang="en-US"/>
              <a:pPr/>
              <a:t>‹#›</a:t>
            </a:fld>
            <a:endParaRPr lang="en-US" altLang="en-US"/>
          </a:p>
        </p:txBody>
      </p:sp>
    </p:spTree>
    <p:extLst>
      <p:ext uri="{BB962C8B-B14F-4D97-AF65-F5344CB8AC3E}">
        <p14:creationId xmlns:p14="http://schemas.microsoft.com/office/powerpoint/2010/main" val="15944523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EA8717-550A-4274-8559-1D70DC12068E}" type="datetime1">
              <a:rPr lang="en-US"/>
              <a:pPr>
                <a:defRPr/>
              </a:pPr>
              <a:t>2/25/2016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8E9AC91-825E-4D88-8D14-03B120CEB564}" type="slidenum">
              <a:rPr lang="en-US" altLang="en-US"/>
              <a:pPr/>
              <a:t>‹#›</a:t>
            </a:fld>
            <a:endParaRPr lang="en-US" altLang="en-US"/>
          </a:p>
        </p:txBody>
      </p:sp>
    </p:spTree>
    <p:extLst>
      <p:ext uri="{BB962C8B-B14F-4D97-AF65-F5344CB8AC3E}">
        <p14:creationId xmlns:p14="http://schemas.microsoft.com/office/powerpoint/2010/main" val="41934736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6DBBA05-C848-401C-99AD-444263C3D496}"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15D0C531-D41F-4F6A-9481-2FBB5D2F7756}" type="slidenum">
              <a:rPr lang="en-US" altLang="en-US"/>
              <a:pPr/>
              <a:t>‹#›</a:t>
            </a:fld>
            <a:endParaRPr lang="en-US" altLang="en-US"/>
          </a:p>
        </p:txBody>
      </p:sp>
    </p:spTree>
    <p:extLst>
      <p:ext uri="{BB962C8B-B14F-4D97-AF65-F5344CB8AC3E}">
        <p14:creationId xmlns:p14="http://schemas.microsoft.com/office/powerpoint/2010/main" val="4237986005"/>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D6813B-23EE-4C9E-9481-06962013829C}"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BFAF0674-72F5-4ED1-A132-F9072789C7F0}" type="slidenum">
              <a:rPr lang="en-US" altLang="en-US"/>
              <a:pPr/>
              <a:t>‹#›</a:t>
            </a:fld>
            <a:endParaRPr lang="en-US" altLang="en-US"/>
          </a:p>
        </p:txBody>
      </p:sp>
    </p:spTree>
    <p:extLst>
      <p:ext uri="{BB962C8B-B14F-4D97-AF65-F5344CB8AC3E}">
        <p14:creationId xmlns:p14="http://schemas.microsoft.com/office/powerpoint/2010/main" val="2723212098"/>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2E39A96-9B99-4184-B310-1B7FBF8A5AE6}"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48669DD7-4C5C-48E2-835C-025A668B89B2}" type="slidenum">
              <a:rPr lang="en-US" altLang="en-US"/>
              <a:pPr/>
              <a:t>‹#›</a:t>
            </a:fld>
            <a:endParaRPr lang="en-US" altLang="en-US"/>
          </a:p>
        </p:txBody>
      </p:sp>
    </p:spTree>
    <p:extLst>
      <p:ext uri="{BB962C8B-B14F-4D97-AF65-F5344CB8AC3E}">
        <p14:creationId xmlns:p14="http://schemas.microsoft.com/office/powerpoint/2010/main" val="3271098792"/>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6AC8893-D601-42F8-A526-74921EFB687A}" type="datetime1">
              <a:rPr lang="en-US"/>
              <a:pPr>
                <a:defRPr/>
              </a:pPr>
              <a:t>2/25/2016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42C03E0C-B283-45EA-8586-0DC559B99A3D}" type="slidenum">
              <a:rPr lang="en-US" altLang="en-US"/>
              <a:pPr/>
              <a:t>‹#›</a:t>
            </a:fld>
            <a:endParaRPr lang="en-US" altLang="en-US"/>
          </a:p>
        </p:txBody>
      </p:sp>
    </p:spTree>
    <p:extLst>
      <p:ext uri="{BB962C8B-B14F-4D97-AF65-F5344CB8AC3E}">
        <p14:creationId xmlns:p14="http://schemas.microsoft.com/office/powerpoint/2010/main" val="1420002486"/>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E0D00F-22DA-41FB-8351-0697BBB4318E}" type="datetime1">
              <a:rPr lang="en-US"/>
              <a:pPr>
                <a:defRPr/>
              </a:pPr>
              <a:t>2/25/2016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D7633CB0-80E2-4EDB-AD27-2AAAE52C695B}" type="slidenum">
              <a:rPr lang="en-US" altLang="en-US"/>
              <a:pPr/>
              <a:t>‹#›</a:t>
            </a:fld>
            <a:endParaRPr lang="en-US" altLang="en-US"/>
          </a:p>
        </p:txBody>
      </p:sp>
    </p:spTree>
    <p:extLst>
      <p:ext uri="{BB962C8B-B14F-4D97-AF65-F5344CB8AC3E}">
        <p14:creationId xmlns:p14="http://schemas.microsoft.com/office/powerpoint/2010/main" val="2098514292"/>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6429FEC-E7D5-47C5-A691-8A6BCCF7304B}" type="datetime1">
              <a:rPr lang="en-US"/>
              <a:pPr>
                <a:defRPr/>
              </a:pPr>
              <a:t>2/25/2016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E9B2CC32-56BF-40A2-B7E9-E7596C6DEB22}" type="slidenum">
              <a:rPr lang="en-US" altLang="en-US"/>
              <a:pPr/>
              <a:t>‹#›</a:t>
            </a:fld>
            <a:endParaRPr lang="en-US" altLang="en-US"/>
          </a:p>
        </p:txBody>
      </p:sp>
    </p:spTree>
    <p:extLst>
      <p:ext uri="{BB962C8B-B14F-4D97-AF65-F5344CB8AC3E}">
        <p14:creationId xmlns:p14="http://schemas.microsoft.com/office/powerpoint/2010/main" val="1376191807"/>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7682CE1-46D8-473F-BC0A-6ABEA5E1C92D}"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99BB473-608E-4E9A-A247-2C6F1D8CD407}" type="slidenum">
              <a:rPr lang="en-US" altLang="en-US"/>
              <a:pPr/>
              <a:t>‹#›</a:t>
            </a:fld>
            <a:endParaRPr lang="en-US" altLang="en-US"/>
          </a:p>
        </p:txBody>
      </p:sp>
    </p:spTree>
    <p:extLst>
      <p:ext uri="{BB962C8B-B14F-4D97-AF65-F5344CB8AC3E}">
        <p14:creationId xmlns:p14="http://schemas.microsoft.com/office/powerpoint/2010/main" val="3476052460"/>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4F61EAA-5404-4002-80BE-C2BBE81FAD51}"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559F21BD-B7D7-4AE4-AAAE-629F71426163}" type="slidenum">
              <a:rPr lang="en-US" altLang="en-US"/>
              <a:pPr/>
              <a:t>‹#›</a:t>
            </a:fld>
            <a:endParaRPr lang="en-US" altLang="en-US"/>
          </a:p>
        </p:txBody>
      </p:sp>
    </p:spTree>
    <p:extLst>
      <p:ext uri="{BB962C8B-B14F-4D97-AF65-F5344CB8AC3E}">
        <p14:creationId xmlns:p14="http://schemas.microsoft.com/office/powerpoint/2010/main" val="3941464663"/>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6B3BB55-AFE1-4ED5-8001-EF4A5AD53755}"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18CA7C13-27CB-4C18-939A-3F4B06DB3F2E}" type="slidenum">
              <a:rPr lang="en-US" altLang="en-US"/>
              <a:pPr/>
              <a:t>‹#›</a:t>
            </a:fld>
            <a:endParaRPr lang="en-US" altLang="en-US"/>
          </a:p>
        </p:txBody>
      </p:sp>
    </p:spTree>
    <p:extLst>
      <p:ext uri="{BB962C8B-B14F-4D97-AF65-F5344CB8AC3E}">
        <p14:creationId xmlns:p14="http://schemas.microsoft.com/office/powerpoint/2010/main" val="239557929"/>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33EB5A-2FBB-4816-B6A4-DD3DA8F6DBC3}"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742198EA-EC46-43E6-9FDD-83752B967D26}" type="slidenum">
              <a:rPr lang="en-US" altLang="en-US"/>
              <a:pPr/>
              <a:t>‹#›</a:t>
            </a:fld>
            <a:endParaRPr lang="en-US" altLang="en-US"/>
          </a:p>
        </p:txBody>
      </p:sp>
    </p:spTree>
    <p:extLst>
      <p:ext uri="{BB962C8B-B14F-4D97-AF65-F5344CB8AC3E}">
        <p14:creationId xmlns:p14="http://schemas.microsoft.com/office/powerpoint/2010/main" val="40046073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0A21E1-4F06-4C6D-99B7-070BC48F6D76}" type="datetime1">
              <a:rPr lang="en-US"/>
              <a:pPr>
                <a:defRPr/>
              </a:pPr>
              <a:t>2/25/2016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6121878-F617-4B22-82F8-E1D58A006F32}" type="slidenum">
              <a:rPr lang="en-US" altLang="en-US"/>
              <a:pPr/>
              <a:t>‹#›</a:t>
            </a:fld>
            <a:endParaRPr lang="en-US" altLang="en-US"/>
          </a:p>
        </p:txBody>
      </p:sp>
    </p:spTree>
    <p:extLst>
      <p:ext uri="{BB962C8B-B14F-4D97-AF65-F5344CB8AC3E}">
        <p14:creationId xmlns:p14="http://schemas.microsoft.com/office/powerpoint/2010/main" val="399743313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D2980C-346A-4147-B207-48F7F4BD50E6}"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200BF3CB-EB7C-4FF5-B088-FB29DC60E819}" type="slidenum">
              <a:rPr lang="en-US" altLang="en-US"/>
              <a:pPr/>
              <a:t>‹#›</a:t>
            </a:fld>
            <a:endParaRPr lang="en-US" altLang="en-US"/>
          </a:p>
        </p:txBody>
      </p:sp>
    </p:spTree>
    <p:extLst>
      <p:ext uri="{BB962C8B-B14F-4D97-AF65-F5344CB8AC3E}">
        <p14:creationId xmlns:p14="http://schemas.microsoft.com/office/powerpoint/2010/main" val="1912881926"/>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3EA286-E2BF-4D80-9B1C-619317042682}"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842D93FC-ACFF-4DE9-B7EB-5B37AC1DEC4C}" type="slidenum">
              <a:rPr lang="en-US" altLang="en-US"/>
              <a:pPr/>
              <a:t>‹#›</a:t>
            </a:fld>
            <a:endParaRPr lang="en-US" altLang="en-US"/>
          </a:p>
        </p:txBody>
      </p:sp>
    </p:spTree>
    <p:extLst>
      <p:ext uri="{BB962C8B-B14F-4D97-AF65-F5344CB8AC3E}">
        <p14:creationId xmlns:p14="http://schemas.microsoft.com/office/powerpoint/2010/main" val="2191885065"/>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F60CE6-5B3D-4BC5-A971-CF4ABB116503}"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7D01B00E-A172-4369-9F55-F11387D5F8C7}" type="slidenum">
              <a:rPr lang="en-US" altLang="en-US"/>
              <a:pPr/>
              <a:t>‹#›</a:t>
            </a:fld>
            <a:endParaRPr lang="en-US" altLang="en-US"/>
          </a:p>
        </p:txBody>
      </p:sp>
    </p:spTree>
    <p:extLst>
      <p:ext uri="{BB962C8B-B14F-4D97-AF65-F5344CB8AC3E}">
        <p14:creationId xmlns:p14="http://schemas.microsoft.com/office/powerpoint/2010/main" val="3298189854"/>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4A9B422-B8AD-40FA-B1C0-15232618D7B6}"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138A0D75-B91E-48D5-A669-0B42FEC92F5B}" type="slidenum">
              <a:rPr lang="en-US" altLang="en-US"/>
              <a:pPr/>
              <a:t>‹#›</a:t>
            </a:fld>
            <a:endParaRPr lang="en-US" altLang="en-US"/>
          </a:p>
        </p:txBody>
      </p:sp>
    </p:spTree>
    <p:extLst>
      <p:ext uri="{BB962C8B-B14F-4D97-AF65-F5344CB8AC3E}">
        <p14:creationId xmlns:p14="http://schemas.microsoft.com/office/powerpoint/2010/main" val="2591154947"/>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FC7B7A-AE6A-4572-82CE-57D428912A89}" type="datetime1">
              <a:rPr lang="en-US"/>
              <a:pPr>
                <a:defRPr/>
              </a:pPr>
              <a:t>2/25/2016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7D713308-D41A-4D5D-B485-B3A3E0F70643}" type="slidenum">
              <a:rPr lang="en-US" altLang="en-US"/>
              <a:pPr/>
              <a:t>‹#›</a:t>
            </a:fld>
            <a:endParaRPr lang="en-US" altLang="en-US"/>
          </a:p>
        </p:txBody>
      </p:sp>
    </p:spTree>
    <p:extLst>
      <p:ext uri="{BB962C8B-B14F-4D97-AF65-F5344CB8AC3E}">
        <p14:creationId xmlns:p14="http://schemas.microsoft.com/office/powerpoint/2010/main" val="1977378343"/>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81A30F1-662F-47DB-92B6-1D0FB6A1EA72}" type="datetime1">
              <a:rPr lang="en-US"/>
              <a:pPr>
                <a:defRPr/>
              </a:pPr>
              <a:t>2/25/2016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DE6A7101-1018-4A02-A7C7-E9DF103F9586}" type="slidenum">
              <a:rPr lang="en-US" altLang="en-US"/>
              <a:pPr/>
              <a:t>‹#›</a:t>
            </a:fld>
            <a:endParaRPr lang="en-US" altLang="en-US"/>
          </a:p>
        </p:txBody>
      </p:sp>
    </p:spTree>
    <p:extLst>
      <p:ext uri="{BB962C8B-B14F-4D97-AF65-F5344CB8AC3E}">
        <p14:creationId xmlns:p14="http://schemas.microsoft.com/office/powerpoint/2010/main" val="406259957"/>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0DF4015-E51A-4558-A551-C4D5D26D5AFA}" type="datetime1">
              <a:rPr lang="en-US"/>
              <a:pPr>
                <a:defRPr/>
              </a:pPr>
              <a:t>2/25/2016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E314A353-8DD7-41B7-975E-9B097E46A4FB}" type="slidenum">
              <a:rPr lang="en-US" altLang="en-US"/>
              <a:pPr/>
              <a:t>‹#›</a:t>
            </a:fld>
            <a:endParaRPr lang="en-US" altLang="en-US"/>
          </a:p>
        </p:txBody>
      </p:sp>
    </p:spTree>
    <p:extLst>
      <p:ext uri="{BB962C8B-B14F-4D97-AF65-F5344CB8AC3E}">
        <p14:creationId xmlns:p14="http://schemas.microsoft.com/office/powerpoint/2010/main" val="3184898204"/>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C34CC4-FFF4-499E-81D6-85FBB295A764}"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0FA413CF-B790-47BA-A54E-18C138D2B8A7}" type="slidenum">
              <a:rPr lang="en-US" altLang="en-US"/>
              <a:pPr/>
              <a:t>‹#›</a:t>
            </a:fld>
            <a:endParaRPr lang="en-US" altLang="en-US"/>
          </a:p>
        </p:txBody>
      </p:sp>
    </p:spTree>
    <p:extLst>
      <p:ext uri="{BB962C8B-B14F-4D97-AF65-F5344CB8AC3E}">
        <p14:creationId xmlns:p14="http://schemas.microsoft.com/office/powerpoint/2010/main" val="142859201"/>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C59297-D68A-4E70-AE85-7B9733C5358B}"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82EFB374-79BE-4366-9292-09B6780C3F09}" type="slidenum">
              <a:rPr lang="en-US" altLang="en-US"/>
              <a:pPr/>
              <a:t>‹#›</a:t>
            </a:fld>
            <a:endParaRPr lang="en-US" altLang="en-US"/>
          </a:p>
        </p:txBody>
      </p:sp>
    </p:spTree>
    <p:extLst>
      <p:ext uri="{BB962C8B-B14F-4D97-AF65-F5344CB8AC3E}">
        <p14:creationId xmlns:p14="http://schemas.microsoft.com/office/powerpoint/2010/main" val="2776433223"/>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C4D99A3-893A-45D3-ABAB-F7E7F025CF4A}"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B716C8E7-82BF-44F4-A40C-2021C7BF3D90}" type="slidenum">
              <a:rPr lang="en-US" altLang="en-US"/>
              <a:pPr/>
              <a:t>‹#›</a:t>
            </a:fld>
            <a:endParaRPr lang="en-US" altLang="en-US"/>
          </a:p>
        </p:txBody>
      </p:sp>
    </p:spTree>
    <p:extLst>
      <p:ext uri="{BB962C8B-B14F-4D97-AF65-F5344CB8AC3E}">
        <p14:creationId xmlns:p14="http://schemas.microsoft.com/office/powerpoint/2010/main" val="27986859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931DC4-0740-4481-8F63-63D7FB4E8049}"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D0492C2-E266-495B-8482-0058DB2CD801}" type="slidenum">
              <a:rPr lang="en-US" altLang="en-US"/>
              <a:pPr/>
              <a:t>‹#›</a:t>
            </a:fld>
            <a:endParaRPr lang="en-US" altLang="en-US"/>
          </a:p>
        </p:txBody>
      </p:sp>
    </p:spTree>
    <p:extLst>
      <p:ext uri="{BB962C8B-B14F-4D97-AF65-F5344CB8AC3E}">
        <p14:creationId xmlns:p14="http://schemas.microsoft.com/office/powerpoint/2010/main" val="15174572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C465BE-EBCD-4916-8EA3-240385C72EC1}" type="datetime1">
              <a:rPr lang="en-US"/>
              <a:pPr>
                <a:defRPr/>
              </a:pPr>
              <a:t>2/25/2016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F3B2743-958E-4222-B68D-2FE6A38717CA}" type="slidenum">
              <a:rPr lang="en-US" altLang="en-US"/>
              <a:pPr/>
              <a:t>‹#›</a:t>
            </a:fld>
            <a:endParaRPr lang="en-US" altLang="en-US"/>
          </a:p>
        </p:txBody>
      </p:sp>
    </p:spTree>
    <p:extLst>
      <p:ext uri="{BB962C8B-B14F-4D97-AF65-F5344CB8AC3E}">
        <p14:creationId xmlns:p14="http://schemas.microsoft.com/office/powerpoint/2010/main" val="427726461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E0FC952-DEC1-4EFC-9FD4-EA17F86C66AD}"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0776FE1-9B32-4196-97A2-1B02482B515D}" type="slidenum">
              <a:rPr lang="en-US" altLang="en-US"/>
              <a:pPr/>
              <a:t>‹#›</a:t>
            </a:fld>
            <a:endParaRPr lang="en-US" altLang="en-US"/>
          </a:p>
        </p:txBody>
      </p:sp>
    </p:spTree>
    <p:extLst>
      <p:ext uri="{BB962C8B-B14F-4D97-AF65-F5344CB8AC3E}">
        <p14:creationId xmlns:p14="http://schemas.microsoft.com/office/powerpoint/2010/main" val="698347573"/>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8AF8EB8-74CA-4065-A965-44AC92DFD7C9}"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B6FC7647-1973-4624-8350-32339F267284}" type="slidenum">
              <a:rPr lang="en-US" altLang="en-US"/>
              <a:pPr/>
              <a:t>‹#›</a:t>
            </a:fld>
            <a:endParaRPr lang="en-US" altLang="en-US"/>
          </a:p>
        </p:txBody>
      </p:sp>
    </p:spTree>
    <p:extLst>
      <p:ext uri="{BB962C8B-B14F-4D97-AF65-F5344CB8AC3E}">
        <p14:creationId xmlns:p14="http://schemas.microsoft.com/office/powerpoint/2010/main" val="3907328579"/>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38F02BF-C6C8-4D55-8480-71F39970CDEC}"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ACDBD31-42BE-49D0-BF26-99E94AFA8269}" type="slidenum">
              <a:rPr lang="en-US" altLang="en-US"/>
              <a:pPr/>
              <a:t>‹#›</a:t>
            </a:fld>
            <a:endParaRPr lang="en-US" altLang="en-US"/>
          </a:p>
        </p:txBody>
      </p:sp>
    </p:spTree>
    <p:extLst>
      <p:ext uri="{BB962C8B-B14F-4D97-AF65-F5344CB8AC3E}">
        <p14:creationId xmlns:p14="http://schemas.microsoft.com/office/powerpoint/2010/main" val="2619020695"/>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6C65045-37C8-4EFC-AC3E-81F85D884368}"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2A62095-0771-4797-8DDD-518FA57BF45A}" type="slidenum">
              <a:rPr lang="en-US" altLang="en-US"/>
              <a:pPr/>
              <a:t>‹#›</a:t>
            </a:fld>
            <a:endParaRPr lang="en-US" altLang="en-US"/>
          </a:p>
        </p:txBody>
      </p:sp>
    </p:spTree>
    <p:extLst>
      <p:ext uri="{BB962C8B-B14F-4D97-AF65-F5344CB8AC3E}">
        <p14:creationId xmlns:p14="http://schemas.microsoft.com/office/powerpoint/2010/main" val="3207187064"/>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039423-7E0B-4E3D-BF86-5878043FD25B}"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E28E1EDE-7D02-416D-A092-9DB4CD4821EC}" type="slidenum">
              <a:rPr lang="en-US" altLang="en-US"/>
              <a:pPr/>
              <a:t>‹#›</a:t>
            </a:fld>
            <a:endParaRPr lang="en-US" altLang="en-US"/>
          </a:p>
        </p:txBody>
      </p:sp>
    </p:spTree>
    <p:extLst>
      <p:ext uri="{BB962C8B-B14F-4D97-AF65-F5344CB8AC3E}">
        <p14:creationId xmlns:p14="http://schemas.microsoft.com/office/powerpoint/2010/main" val="3492652442"/>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D3B5B35-1DD4-4654-9D84-EE6F0DD32393}" type="datetime1">
              <a:rPr lang="en-US"/>
              <a:pPr>
                <a:defRPr/>
              </a:pPr>
              <a:t>2/25/2016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D4CC5AD5-D566-4B68-9829-05F3696CC3DD}" type="slidenum">
              <a:rPr lang="en-US" altLang="en-US"/>
              <a:pPr/>
              <a:t>‹#›</a:t>
            </a:fld>
            <a:endParaRPr lang="en-US" altLang="en-US"/>
          </a:p>
        </p:txBody>
      </p:sp>
    </p:spTree>
    <p:extLst>
      <p:ext uri="{BB962C8B-B14F-4D97-AF65-F5344CB8AC3E}">
        <p14:creationId xmlns:p14="http://schemas.microsoft.com/office/powerpoint/2010/main" val="1936030341"/>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1385C75-A571-4ECE-A8B2-6664F53FD798}" type="datetime1">
              <a:rPr lang="en-US"/>
              <a:pPr>
                <a:defRPr/>
              </a:pPr>
              <a:t>2/25/2016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7166CFF3-E3C0-4974-AF92-68BEB0D4D03B}" type="slidenum">
              <a:rPr lang="en-US" altLang="en-US"/>
              <a:pPr/>
              <a:t>‹#›</a:t>
            </a:fld>
            <a:endParaRPr lang="en-US" altLang="en-US"/>
          </a:p>
        </p:txBody>
      </p:sp>
    </p:spTree>
    <p:extLst>
      <p:ext uri="{BB962C8B-B14F-4D97-AF65-F5344CB8AC3E}">
        <p14:creationId xmlns:p14="http://schemas.microsoft.com/office/powerpoint/2010/main" val="320999393"/>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5EB829C-A5EF-499C-8AE0-793BEAD5E093}" type="datetime1">
              <a:rPr lang="en-US"/>
              <a:pPr>
                <a:defRPr/>
              </a:pPr>
              <a:t>2/25/2016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7C6C1020-478E-4A55-9F42-C298EB339884}" type="slidenum">
              <a:rPr lang="en-US" altLang="en-US"/>
              <a:pPr/>
              <a:t>‹#›</a:t>
            </a:fld>
            <a:endParaRPr lang="en-US" altLang="en-US"/>
          </a:p>
        </p:txBody>
      </p:sp>
    </p:spTree>
    <p:extLst>
      <p:ext uri="{BB962C8B-B14F-4D97-AF65-F5344CB8AC3E}">
        <p14:creationId xmlns:p14="http://schemas.microsoft.com/office/powerpoint/2010/main" val="209386189"/>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BBB948-5270-4811-8DA0-A4CDE30FB2C3}"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8CAAAAF-A181-402C-97DE-A8C4272533FB}" type="slidenum">
              <a:rPr lang="en-US" altLang="en-US"/>
              <a:pPr/>
              <a:t>‹#›</a:t>
            </a:fld>
            <a:endParaRPr lang="en-US" altLang="en-US"/>
          </a:p>
        </p:txBody>
      </p:sp>
    </p:spTree>
    <p:extLst>
      <p:ext uri="{BB962C8B-B14F-4D97-AF65-F5344CB8AC3E}">
        <p14:creationId xmlns:p14="http://schemas.microsoft.com/office/powerpoint/2010/main" val="128111868"/>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F3901AB-E1B9-422E-B439-017EEE4135D7}"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1FBDD27A-ACFC-49FA-A2C4-72C93474EA3A}" type="slidenum">
              <a:rPr lang="en-US" altLang="en-US"/>
              <a:pPr/>
              <a:t>‹#›</a:t>
            </a:fld>
            <a:endParaRPr lang="en-US" altLang="en-US"/>
          </a:p>
        </p:txBody>
      </p:sp>
    </p:spTree>
    <p:extLst>
      <p:ext uri="{BB962C8B-B14F-4D97-AF65-F5344CB8AC3E}">
        <p14:creationId xmlns:p14="http://schemas.microsoft.com/office/powerpoint/2010/main" val="6205872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F381E4-CD7F-4C32-BD81-EE65C92D56D5}" type="datetime1">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B95F11-2AA5-4C11-9757-CD721A40573A}" type="slidenum">
              <a:rPr lang="en-US" altLang="en-US"/>
              <a:pPr/>
              <a:t>‹#›</a:t>
            </a:fld>
            <a:endParaRPr lang="en-US" altLang="en-US"/>
          </a:p>
        </p:txBody>
      </p:sp>
    </p:spTree>
    <p:extLst>
      <p:ext uri="{BB962C8B-B14F-4D97-AF65-F5344CB8AC3E}">
        <p14:creationId xmlns:p14="http://schemas.microsoft.com/office/powerpoint/2010/main" val="22208977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51B30A-0ED5-46EB-853E-2AD11B4C2BD8}"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5EFF5081-AF55-44D1-A406-91E7B5B0FA4C}" type="slidenum">
              <a:rPr lang="en-US" altLang="en-US"/>
              <a:pPr/>
              <a:t>‹#›</a:t>
            </a:fld>
            <a:endParaRPr lang="en-US" altLang="en-US"/>
          </a:p>
        </p:txBody>
      </p:sp>
    </p:spTree>
    <p:extLst>
      <p:ext uri="{BB962C8B-B14F-4D97-AF65-F5344CB8AC3E}">
        <p14:creationId xmlns:p14="http://schemas.microsoft.com/office/powerpoint/2010/main" val="3803544643"/>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63031C7-F5B6-4391-B8BC-795D08C83398}"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3F5B5489-1105-4D38-9E7F-FE2213E7DA51}" type="slidenum">
              <a:rPr lang="en-US" altLang="en-US"/>
              <a:pPr/>
              <a:t>‹#›</a:t>
            </a:fld>
            <a:endParaRPr lang="en-US" altLang="en-US"/>
          </a:p>
        </p:txBody>
      </p:sp>
    </p:spTree>
    <p:extLst>
      <p:ext uri="{BB962C8B-B14F-4D97-AF65-F5344CB8AC3E}">
        <p14:creationId xmlns:p14="http://schemas.microsoft.com/office/powerpoint/2010/main" val="918988346"/>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A20D1C-D0B8-4BF6-9D2D-CF0BA3F1321C}"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5F62D155-07EF-4070-BA6F-545088AD3EA5}" type="slidenum">
              <a:rPr lang="en-US" altLang="en-US"/>
              <a:pPr/>
              <a:t>‹#›</a:t>
            </a:fld>
            <a:endParaRPr lang="en-US" altLang="en-US"/>
          </a:p>
        </p:txBody>
      </p:sp>
    </p:spTree>
    <p:extLst>
      <p:ext uri="{BB962C8B-B14F-4D97-AF65-F5344CB8AC3E}">
        <p14:creationId xmlns:p14="http://schemas.microsoft.com/office/powerpoint/2010/main" val="3328383587"/>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660078-14EC-4E18-8CB0-4E7BDFBAC350}"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22E7E84-3F99-4210-9022-D40DFF54808B}" type="slidenum">
              <a:rPr lang="en-US" altLang="en-US"/>
              <a:pPr/>
              <a:t>‹#›</a:t>
            </a:fld>
            <a:endParaRPr lang="en-US" altLang="en-US"/>
          </a:p>
        </p:txBody>
      </p:sp>
    </p:spTree>
    <p:extLst>
      <p:ext uri="{BB962C8B-B14F-4D97-AF65-F5344CB8AC3E}">
        <p14:creationId xmlns:p14="http://schemas.microsoft.com/office/powerpoint/2010/main" val="343619701"/>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C36BAB-BDA3-407D-B964-6DDDFFED035D}"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7A932ED2-875F-415D-A19A-0652532F6EB9}" type="slidenum">
              <a:rPr lang="en-US" altLang="en-US"/>
              <a:pPr/>
              <a:t>‹#›</a:t>
            </a:fld>
            <a:endParaRPr lang="en-US" altLang="en-US"/>
          </a:p>
        </p:txBody>
      </p:sp>
    </p:spTree>
    <p:extLst>
      <p:ext uri="{BB962C8B-B14F-4D97-AF65-F5344CB8AC3E}">
        <p14:creationId xmlns:p14="http://schemas.microsoft.com/office/powerpoint/2010/main" val="87476256"/>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B873EB-4404-455F-92E7-180838CFAB92}"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C5FFCF47-2F64-43AF-B83A-2CC31BE532D8}" type="slidenum">
              <a:rPr lang="en-US" altLang="en-US"/>
              <a:pPr/>
              <a:t>‹#›</a:t>
            </a:fld>
            <a:endParaRPr lang="en-US" altLang="en-US"/>
          </a:p>
        </p:txBody>
      </p:sp>
    </p:spTree>
    <p:extLst>
      <p:ext uri="{BB962C8B-B14F-4D97-AF65-F5344CB8AC3E}">
        <p14:creationId xmlns:p14="http://schemas.microsoft.com/office/powerpoint/2010/main" val="334567897"/>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CDEC4F5-BE91-400C-926A-A4738098C073}" type="datetime1">
              <a:rPr lang="en-US"/>
              <a:pPr>
                <a:defRPr/>
              </a:pPr>
              <a:t>2/25/2016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DA2322E8-91AC-4638-B46C-5AF53BAD9115}" type="slidenum">
              <a:rPr lang="en-US" altLang="en-US"/>
              <a:pPr/>
              <a:t>‹#›</a:t>
            </a:fld>
            <a:endParaRPr lang="en-US" altLang="en-US"/>
          </a:p>
        </p:txBody>
      </p:sp>
    </p:spTree>
    <p:extLst>
      <p:ext uri="{BB962C8B-B14F-4D97-AF65-F5344CB8AC3E}">
        <p14:creationId xmlns:p14="http://schemas.microsoft.com/office/powerpoint/2010/main" val="836311951"/>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C2A6C2-34C9-48E2-B072-B1CC072B3159}" type="datetime1">
              <a:rPr lang="en-US"/>
              <a:pPr>
                <a:defRPr/>
              </a:pPr>
              <a:t>2/25/2016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CCEBF364-8DBF-41E3-9A39-61125E02B3B9}" type="slidenum">
              <a:rPr lang="en-US" altLang="en-US"/>
              <a:pPr/>
              <a:t>‹#›</a:t>
            </a:fld>
            <a:endParaRPr lang="en-US" altLang="en-US"/>
          </a:p>
        </p:txBody>
      </p:sp>
    </p:spTree>
    <p:extLst>
      <p:ext uri="{BB962C8B-B14F-4D97-AF65-F5344CB8AC3E}">
        <p14:creationId xmlns:p14="http://schemas.microsoft.com/office/powerpoint/2010/main" val="3173163467"/>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DFCC35-62B6-47BA-8DB7-790A019CBAB3}" type="datetime1">
              <a:rPr lang="en-US"/>
              <a:pPr>
                <a:defRPr/>
              </a:pPr>
              <a:t>2/25/2016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3120351B-2B15-48CB-8F92-C8A435D25BE5}" type="slidenum">
              <a:rPr lang="en-US" altLang="en-US"/>
              <a:pPr/>
              <a:t>‹#›</a:t>
            </a:fld>
            <a:endParaRPr lang="en-US" altLang="en-US"/>
          </a:p>
        </p:txBody>
      </p:sp>
    </p:spTree>
    <p:extLst>
      <p:ext uri="{BB962C8B-B14F-4D97-AF65-F5344CB8AC3E}">
        <p14:creationId xmlns:p14="http://schemas.microsoft.com/office/powerpoint/2010/main" val="2712714365"/>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06A011-9E58-4B1F-A189-AFC3F74F7A79}"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B273492A-1575-4BE4-B265-59A1AAD10E68}" type="slidenum">
              <a:rPr lang="en-US" altLang="en-US"/>
              <a:pPr/>
              <a:t>‹#›</a:t>
            </a:fld>
            <a:endParaRPr lang="en-US" altLang="en-US"/>
          </a:p>
        </p:txBody>
      </p:sp>
    </p:spTree>
    <p:extLst>
      <p:ext uri="{BB962C8B-B14F-4D97-AF65-F5344CB8AC3E}">
        <p14:creationId xmlns:p14="http://schemas.microsoft.com/office/powerpoint/2010/main" val="390643223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50F125-90F4-4A6E-A298-54996BD90148}" type="datetime1">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EFAA03-E94A-4DF3-8DCD-E330EB86EA2F}" type="slidenum">
              <a:rPr lang="en-US" altLang="en-US"/>
              <a:pPr/>
              <a:t>‹#›</a:t>
            </a:fld>
            <a:endParaRPr lang="en-US" altLang="en-US"/>
          </a:p>
        </p:txBody>
      </p:sp>
    </p:spTree>
    <p:extLst>
      <p:ext uri="{BB962C8B-B14F-4D97-AF65-F5344CB8AC3E}">
        <p14:creationId xmlns:p14="http://schemas.microsoft.com/office/powerpoint/2010/main" val="364656952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460963-E286-47E6-BD78-F85F079A70C5}"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22A3B855-269A-4A1B-A060-6EACEC76C4AE}" type="slidenum">
              <a:rPr lang="en-US" altLang="en-US"/>
              <a:pPr/>
              <a:t>‹#›</a:t>
            </a:fld>
            <a:endParaRPr lang="en-US" altLang="en-US"/>
          </a:p>
        </p:txBody>
      </p:sp>
    </p:spTree>
    <p:extLst>
      <p:ext uri="{BB962C8B-B14F-4D97-AF65-F5344CB8AC3E}">
        <p14:creationId xmlns:p14="http://schemas.microsoft.com/office/powerpoint/2010/main" val="2986020975"/>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F0963A6-F8A0-4E0A-8448-400F4506CBA1}"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7B028D4-792B-460B-92BB-18768D07D583}" type="slidenum">
              <a:rPr lang="en-US" altLang="en-US"/>
              <a:pPr/>
              <a:t>‹#›</a:t>
            </a:fld>
            <a:endParaRPr lang="en-US" altLang="en-US"/>
          </a:p>
        </p:txBody>
      </p:sp>
    </p:spTree>
    <p:extLst>
      <p:ext uri="{BB962C8B-B14F-4D97-AF65-F5344CB8AC3E}">
        <p14:creationId xmlns:p14="http://schemas.microsoft.com/office/powerpoint/2010/main" val="3545282578"/>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62E0603-1B37-4E6B-8897-C67B1125CFC7}"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8F4FF2C-CA72-46EE-98CB-AE19F300F6B0}" type="slidenum">
              <a:rPr lang="en-US" altLang="en-US"/>
              <a:pPr/>
              <a:t>‹#›</a:t>
            </a:fld>
            <a:endParaRPr lang="en-US" altLang="en-US"/>
          </a:p>
        </p:txBody>
      </p:sp>
    </p:spTree>
    <p:extLst>
      <p:ext uri="{BB962C8B-B14F-4D97-AF65-F5344CB8AC3E}">
        <p14:creationId xmlns:p14="http://schemas.microsoft.com/office/powerpoint/2010/main" val="947188921"/>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9669FA-B3B3-40E7-8D7C-4752A5102A9A}"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3AF8C68-A507-4491-B6E2-46EF77BFABFD}" type="slidenum">
              <a:rPr lang="en-US" altLang="en-US"/>
              <a:pPr/>
              <a:t>‹#›</a:t>
            </a:fld>
            <a:endParaRPr lang="en-US" altLang="en-US"/>
          </a:p>
        </p:txBody>
      </p:sp>
    </p:spTree>
    <p:extLst>
      <p:ext uri="{BB962C8B-B14F-4D97-AF65-F5344CB8AC3E}">
        <p14:creationId xmlns:p14="http://schemas.microsoft.com/office/powerpoint/2010/main" val="4196788656"/>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691767-B5EB-442A-BA7D-76C14D02FD37}"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1D06BB0E-CC7C-4509-83D3-A9D04D91D4A0}" type="slidenum">
              <a:rPr lang="en-US" altLang="en-US"/>
              <a:pPr/>
              <a:t>‹#›</a:t>
            </a:fld>
            <a:endParaRPr lang="en-US" altLang="en-US"/>
          </a:p>
        </p:txBody>
      </p:sp>
    </p:spTree>
    <p:extLst>
      <p:ext uri="{BB962C8B-B14F-4D97-AF65-F5344CB8AC3E}">
        <p14:creationId xmlns:p14="http://schemas.microsoft.com/office/powerpoint/2010/main" val="3311689858"/>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F411A1-F16F-40E9-B36C-5E9D39283B3A}"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9BF937AD-00F5-4C9A-A757-18FE7B9EACB7}" type="slidenum">
              <a:rPr lang="en-US" altLang="en-US"/>
              <a:pPr/>
              <a:t>‹#›</a:t>
            </a:fld>
            <a:endParaRPr lang="en-US" altLang="en-US"/>
          </a:p>
        </p:txBody>
      </p:sp>
    </p:spTree>
    <p:extLst>
      <p:ext uri="{BB962C8B-B14F-4D97-AF65-F5344CB8AC3E}">
        <p14:creationId xmlns:p14="http://schemas.microsoft.com/office/powerpoint/2010/main" val="1218034907"/>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1D814CE-502F-4ED2-BD5E-C30080713E08}"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0AA8F918-DC52-453B-BA87-7A9F539B7476}" type="slidenum">
              <a:rPr lang="en-US" altLang="en-US"/>
              <a:pPr/>
              <a:t>‹#›</a:t>
            </a:fld>
            <a:endParaRPr lang="en-US" altLang="en-US"/>
          </a:p>
        </p:txBody>
      </p:sp>
    </p:spTree>
    <p:extLst>
      <p:ext uri="{BB962C8B-B14F-4D97-AF65-F5344CB8AC3E}">
        <p14:creationId xmlns:p14="http://schemas.microsoft.com/office/powerpoint/2010/main" val="1594037906"/>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37CAC5-6AB6-4904-8383-D1D09190E9BE}" type="datetime1">
              <a:rPr lang="en-US"/>
              <a:pPr>
                <a:defRPr/>
              </a:pPr>
              <a:t>2/25/2016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8C5B1F31-0978-4B2B-A263-AA27FE8F9D9B}" type="slidenum">
              <a:rPr lang="en-US" altLang="en-US"/>
              <a:pPr/>
              <a:t>‹#›</a:t>
            </a:fld>
            <a:endParaRPr lang="en-US" altLang="en-US"/>
          </a:p>
        </p:txBody>
      </p:sp>
    </p:spTree>
    <p:extLst>
      <p:ext uri="{BB962C8B-B14F-4D97-AF65-F5344CB8AC3E}">
        <p14:creationId xmlns:p14="http://schemas.microsoft.com/office/powerpoint/2010/main" val="3026325580"/>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627A4F8-2584-4A08-A565-6E30CB4BA7D4}" type="datetime1">
              <a:rPr lang="en-US"/>
              <a:pPr>
                <a:defRPr/>
              </a:pPr>
              <a:t>2/25/2016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A46A1C43-B8BE-472B-BDCC-785D6BD31976}" type="slidenum">
              <a:rPr lang="en-US" altLang="en-US"/>
              <a:pPr/>
              <a:t>‹#›</a:t>
            </a:fld>
            <a:endParaRPr lang="en-US" altLang="en-US"/>
          </a:p>
        </p:txBody>
      </p:sp>
    </p:spTree>
    <p:extLst>
      <p:ext uri="{BB962C8B-B14F-4D97-AF65-F5344CB8AC3E}">
        <p14:creationId xmlns:p14="http://schemas.microsoft.com/office/powerpoint/2010/main" val="3456159627"/>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5EA2E7-F369-4C9A-A3CC-6C12560FCECF}" type="datetime1">
              <a:rPr lang="en-US"/>
              <a:pPr>
                <a:defRPr/>
              </a:pPr>
              <a:t>2/25/2016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DE70989F-7904-4D56-809B-38F7FA60C291}" type="slidenum">
              <a:rPr lang="en-US" altLang="en-US"/>
              <a:pPr/>
              <a:t>‹#›</a:t>
            </a:fld>
            <a:endParaRPr lang="en-US" altLang="en-US"/>
          </a:p>
        </p:txBody>
      </p:sp>
    </p:spTree>
    <p:extLst>
      <p:ext uri="{BB962C8B-B14F-4D97-AF65-F5344CB8AC3E}">
        <p14:creationId xmlns:p14="http://schemas.microsoft.com/office/powerpoint/2010/main" val="389705188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9920E2-D05F-4FEB-BA40-07D95C8A1B40}" type="datetime1">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432030-946D-46B0-9DD7-F507DB30D980}" type="slidenum">
              <a:rPr lang="en-US" altLang="en-US"/>
              <a:pPr/>
              <a:t>‹#›</a:t>
            </a:fld>
            <a:endParaRPr lang="en-US" altLang="en-US"/>
          </a:p>
        </p:txBody>
      </p:sp>
    </p:spTree>
    <p:extLst>
      <p:ext uri="{BB962C8B-B14F-4D97-AF65-F5344CB8AC3E}">
        <p14:creationId xmlns:p14="http://schemas.microsoft.com/office/powerpoint/2010/main" val="29676007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0164698-3D3C-409B-AD5D-A2272F80308D}"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6BFE0BDB-A746-47F7-8F06-DD39DAEEE08B}" type="slidenum">
              <a:rPr lang="en-US" altLang="en-US"/>
              <a:pPr/>
              <a:t>‹#›</a:t>
            </a:fld>
            <a:endParaRPr lang="en-US" altLang="en-US"/>
          </a:p>
        </p:txBody>
      </p:sp>
    </p:spTree>
    <p:extLst>
      <p:ext uri="{BB962C8B-B14F-4D97-AF65-F5344CB8AC3E}">
        <p14:creationId xmlns:p14="http://schemas.microsoft.com/office/powerpoint/2010/main" val="2804637226"/>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F1C9C9-560C-4172-B5C7-109B93DAA898}"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3E5B823-9293-40E2-934E-B4D49978663B}" type="slidenum">
              <a:rPr lang="en-US" altLang="en-US"/>
              <a:pPr/>
              <a:t>‹#›</a:t>
            </a:fld>
            <a:endParaRPr lang="en-US" altLang="en-US"/>
          </a:p>
        </p:txBody>
      </p:sp>
    </p:spTree>
    <p:extLst>
      <p:ext uri="{BB962C8B-B14F-4D97-AF65-F5344CB8AC3E}">
        <p14:creationId xmlns:p14="http://schemas.microsoft.com/office/powerpoint/2010/main" val="2968907418"/>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8F55DA5-1E5B-407B-81C2-4C8BF5BF7734}"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A71424DA-5CE2-4A8E-9E13-A5BC819870F7}" type="slidenum">
              <a:rPr lang="en-US" altLang="en-US"/>
              <a:pPr/>
              <a:t>‹#›</a:t>
            </a:fld>
            <a:endParaRPr lang="en-US" altLang="en-US"/>
          </a:p>
        </p:txBody>
      </p:sp>
    </p:spTree>
    <p:extLst>
      <p:ext uri="{BB962C8B-B14F-4D97-AF65-F5344CB8AC3E}">
        <p14:creationId xmlns:p14="http://schemas.microsoft.com/office/powerpoint/2010/main" val="526906739"/>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08D39EE-98C0-40E0-9503-BC5416D8994F}"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C0F4DC9-ACEC-48B0-84CC-77134CDF791B}" type="slidenum">
              <a:rPr lang="en-US" altLang="en-US"/>
              <a:pPr/>
              <a:t>‹#›</a:t>
            </a:fld>
            <a:endParaRPr lang="en-US" altLang="en-US"/>
          </a:p>
        </p:txBody>
      </p:sp>
    </p:spTree>
    <p:extLst>
      <p:ext uri="{BB962C8B-B14F-4D97-AF65-F5344CB8AC3E}">
        <p14:creationId xmlns:p14="http://schemas.microsoft.com/office/powerpoint/2010/main" val="1821658229"/>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030C550-F764-44EC-A408-F46C750B355D}"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E7B38863-8A55-4B76-9E26-24F50D81FA11}" type="slidenum">
              <a:rPr lang="en-US" altLang="en-US"/>
              <a:pPr/>
              <a:t>‹#›</a:t>
            </a:fld>
            <a:endParaRPr lang="en-US" altLang="en-US"/>
          </a:p>
        </p:txBody>
      </p:sp>
    </p:spTree>
    <p:extLst>
      <p:ext uri="{BB962C8B-B14F-4D97-AF65-F5344CB8AC3E}">
        <p14:creationId xmlns:p14="http://schemas.microsoft.com/office/powerpoint/2010/main" val="4023469818"/>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88582EF-3FC6-4002-82D5-B5A01BE40386}"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37BA7506-604C-4C28-A8E5-FDCAB857C2BA}" type="slidenum">
              <a:rPr lang="en-US" altLang="en-US"/>
              <a:pPr/>
              <a:t>‹#›</a:t>
            </a:fld>
            <a:endParaRPr lang="en-US" altLang="en-US"/>
          </a:p>
        </p:txBody>
      </p:sp>
    </p:spTree>
    <p:extLst>
      <p:ext uri="{BB962C8B-B14F-4D97-AF65-F5344CB8AC3E}">
        <p14:creationId xmlns:p14="http://schemas.microsoft.com/office/powerpoint/2010/main" val="1186744799"/>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94B4A1-C84E-4AF6-8C1F-09B4B052C746}"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5B773D74-2CB0-4CBD-BF0A-B57B724AE0D8}" type="slidenum">
              <a:rPr lang="en-US" altLang="en-US"/>
              <a:pPr/>
              <a:t>‹#›</a:t>
            </a:fld>
            <a:endParaRPr lang="en-US" altLang="en-US"/>
          </a:p>
        </p:txBody>
      </p:sp>
    </p:spTree>
    <p:extLst>
      <p:ext uri="{BB962C8B-B14F-4D97-AF65-F5344CB8AC3E}">
        <p14:creationId xmlns:p14="http://schemas.microsoft.com/office/powerpoint/2010/main" val="1133845933"/>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D8F53C9-7589-4BBE-8DB4-560AFAAF1593}"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1DE11E42-6222-4137-8902-E8D8478A65C4}" type="slidenum">
              <a:rPr lang="en-US" altLang="en-US"/>
              <a:pPr/>
              <a:t>‹#›</a:t>
            </a:fld>
            <a:endParaRPr lang="en-US" altLang="en-US"/>
          </a:p>
        </p:txBody>
      </p:sp>
    </p:spTree>
    <p:extLst>
      <p:ext uri="{BB962C8B-B14F-4D97-AF65-F5344CB8AC3E}">
        <p14:creationId xmlns:p14="http://schemas.microsoft.com/office/powerpoint/2010/main" val="2643105129"/>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F624E5-D581-4153-BAD6-3B20D2A7BBB2}" type="datetime1">
              <a:rPr lang="en-US"/>
              <a:pPr>
                <a:defRPr/>
              </a:pPr>
              <a:t>2/25/2016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A1F44BF5-852C-4E29-BB58-8EA8A9B282B2}" type="slidenum">
              <a:rPr lang="en-US" altLang="en-US"/>
              <a:pPr/>
              <a:t>‹#›</a:t>
            </a:fld>
            <a:endParaRPr lang="en-US" altLang="en-US"/>
          </a:p>
        </p:txBody>
      </p:sp>
    </p:spTree>
    <p:extLst>
      <p:ext uri="{BB962C8B-B14F-4D97-AF65-F5344CB8AC3E}">
        <p14:creationId xmlns:p14="http://schemas.microsoft.com/office/powerpoint/2010/main" val="899479635"/>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A80066A-1633-448A-9892-7B595150E05F}" type="datetime1">
              <a:rPr lang="en-US"/>
              <a:pPr>
                <a:defRPr/>
              </a:pPr>
              <a:t>2/25/2016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06E2E2EF-6552-4D6E-9860-6AF240948B77}" type="slidenum">
              <a:rPr lang="en-US" altLang="en-US"/>
              <a:pPr/>
              <a:t>‹#›</a:t>
            </a:fld>
            <a:endParaRPr lang="en-US" altLang="en-US"/>
          </a:p>
        </p:txBody>
      </p:sp>
    </p:spTree>
    <p:extLst>
      <p:ext uri="{BB962C8B-B14F-4D97-AF65-F5344CB8AC3E}">
        <p14:creationId xmlns:p14="http://schemas.microsoft.com/office/powerpoint/2010/main" val="292182200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014110-E0E8-4570-B6C7-62E7651FA49D}" type="datetime1">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9A5125-2E78-472D-AE62-ED8C2065F40A}" type="slidenum">
              <a:rPr lang="en-US" altLang="en-US"/>
              <a:pPr/>
              <a:t>‹#›</a:t>
            </a:fld>
            <a:endParaRPr lang="en-US" altLang="en-US"/>
          </a:p>
        </p:txBody>
      </p:sp>
    </p:spTree>
    <p:extLst>
      <p:ext uri="{BB962C8B-B14F-4D97-AF65-F5344CB8AC3E}">
        <p14:creationId xmlns:p14="http://schemas.microsoft.com/office/powerpoint/2010/main" val="253652262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EFE7B33-1E46-4220-9B87-4C5D4191F349}" type="datetime1">
              <a:rPr lang="en-US"/>
              <a:pPr>
                <a:defRPr/>
              </a:pPr>
              <a:t>2/25/2016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AB5A9EB4-2850-490A-A7E5-E6D94EA73225}" type="slidenum">
              <a:rPr lang="en-US" altLang="en-US"/>
              <a:pPr/>
              <a:t>‹#›</a:t>
            </a:fld>
            <a:endParaRPr lang="en-US" altLang="en-US"/>
          </a:p>
        </p:txBody>
      </p:sp>
    </p:spTree>
    <p:extLst>
      <p:ext uri="{BB962C8B-B14F-4D97-AF65-F5344CB8AC3E}">
        <p14:creationId xmlns:p14="http://schemas.microsoft.com/office/powerpoint/2010/main" val="1551500403"/>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D8DF1B7-D9B6-4BB8-897E-53688E3FE734}"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52C3EB16-75D6-4DF2-AEE9-23CFE44923EA}" type="slidenum">
              <a:rPr lang="en-US" altLang="en-US"/>
              <a:pPr/>
              <a:t>‹#›</a:t>
            </a:fld>
            <a:endParaRPr lang="en-US" altLang="en-US"/>
          </a:p>
        </p:txBody>
      </p:sp>
    </p:spTree>
    <p:extLst>
      <p:ext uri="{BB962C8B-B14F-4D97-AF65-F5344CB8AC3E}">
        <p14:creationId xmlns:p14="http://schemas.microsoft.com/office/powerpoint/2010/main" val="2047056104"/>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82144A7-E62F-4017-ACF0-75FDD982796F}"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58DE1FFF-DAD9-4ED1-AEF6-47AD4EF360CE}" type="slidenum">
              <a:rPr lang="en-US" altLang="en-US"/>
              <a:pPr/>
              <a:t>‹#›</a:t>
            </a:fld>
            <a:endParaRPr lang="en-US" altLang="en-US"/>
          </a:p>
        </p:txBody>
      </p:sp>
    </p:spTree>
    <p:extLst>
      <p:ext uri="{BB962C8B-B14F-4D97-AF65-F5344CB8AC3E}">
        <p14:creationId xmlns:p14="http://schemas.microsoft.com/office/powerpoint/2010/main" val="2108478803"/>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CA126EA-5227-4610-9F62-47FBCDED26D3}"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3731BD6B-8934-4C20-9A31-BE712948A6E4}" type="slidenum">
              <a:rPr lang="en-US" altLang="en-US"/>
              <a:pPr/>
              <a:t>‹#›</a:t>
            </a:fld>
            <a:endParaRPr lang="en-US" altLang="en-US"/>
          </a:p>
        </p:txBody>
      </p:sp>
    </p:spTree>
    <p:extLst>
      <p:ext uri="{BB962C8B-B14F-4D97-AF65-F5344CB8AC3E}">
        <p14:creationId xmlns:p14="http://schemas.microsoft.com/office/powerpoint/2010/main" val="1134097737"/>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181671-4931-4BE1-B52F-662796A27960}"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2E15F2EA-D07D-4DF0-A6FE-3427DD960408}" type="slidenum">
              <a:rPr lang="en-US" altLang="en-US"/>
              <a:pPr/>
              <a:t>‹#›</a:t>
            </a:fld>
            <a:endParaRPr lang="en-US" altLang="en-US"/>
          </a:p>
        </p:txBody>
      </p:sp>
    </p:spTree>
    <p:extLst>
      <p:ext uri="{BB962C8B-B14F-4D97-AF65-F5344CB8AC3E}">
        <p14:creationId xmlns:p14="http://schemas.microsoft.com/office/powerpoint/2010/main" val="2492534942"/>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BFCFF4-EE4E-4083-814D-E6EFA587A37F}"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6BDDC143-1B5A-4522-BB17-6FF94F7ED7C3}" type="slidenum">
              <a:rPr lang="en-US" altLang="en-US"/>
              <a:pPr/>
              <a:t>‹#›</a:t>
            </a:fld>
            <a:endParaRPr lang="en-US" altLang="en-US"/>
          </a:p>
        </p:txBody>
      </p:sp>
    </p:spTree>
    <p:extLst>
      <p:ext uri="{BB962C8B-B14F-4D97-AF65-F5344CB8AC3E}">
        <p14:creationId xmlns:p14="http://schemas.microsoft.com/office/powerpoint/2010/main" val="1660331339"/>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EDD356-9C07-41CB-95FB-1E5A5060AE7E}"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110C832B-5B59-4114-BE86-3053715379BB}" type="slidenum">
              <a:rPr lang="en-US" altLang="en-US"/>
              <a:pPr/>
              <a:t>‹#›</a:t>
            </a:fld>
            <a:endParaRPr lang="en-US" altLang="en-US"/>
          </a:p>
        </p:txBody>
      </p:sp>
    </p:spTree>
    <p:extLst>
      <p:ext uri="{BB962C8B-B14F-4D97-AF65-F5344CB8AC3E}">
        <p14:creationId xmlns:p14="http://schemas.microsoft.com/office/powerpoint/2010/main" val="2874162427"/>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FA83C9D-2CF7-403F-BBD2-A7C4D6646AA5}"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9810FBCD-AA1B-432D-A71B-B4E0FF244204}" type="slidenum">
              <a:rPr lang="en-US" altLang="en-US"/>
              <a:pPr/>
              <a:t>‹#›</a:t>
            </a:fld>
            <a:endParaRPr lang="en-US" altLang="en-US"/>
          </a:p>
        </p:txBody>
      </p:sp>
    </p:spTree>
    <p:extLst>
      <p:ext uri="{BB962C8B-B14F-4D97-AF65-F5344CB8AC3E}">
        <p14:creationId xmlns:p14="http://schemas.microsoft.com/office/powerpoint/2010/main" val="3873735332"/>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CF1D3E8-68FC-4FD2-BCC1-D8FE591AD249}"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62927296-34BA-4235-9F16-94EEAA4BC637}" type="slidenum">
              <a:rPr lang="en-US" altLang="en-US"/>
              <a:pPr/>
              <a:t>‹#›</a:t>
            </a:fld>
            <a:endParaRPr lang="en-US" altLang="en-US"/>
          </a:p>
        </p:txBody>
      </p:sp>
    </p:spTree>
    <p:extLst>
      <p:ext uri="{BB962C8B-B14F-4D97-AF65-F5344CB8AC3E}">
        <p14:creationId xmlns:p14="http://schemas.microsoft.com/office/powerpoint/2010/main" val="3166765363"/>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F7F46F5-E362-4A3E-BD0A-4A422EA93D7C}" type="datetime1">
              <a:rPr lang="en-US"/>
              <a:pPr>
                <a:defRPr/>
              </a:pPr>
              <a:t>2/25/2016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E15219EE-4320-47CC-BAF9-8C1B13927181}" type="slidenum">
              <a:rPr lang="en-US" altLang="en-US"/>
              <a:pPr/>
              <a:t>‹#›</a:t>
            </a:fld>
            <a:endParaRPr lang="en-US" altLang="en-US"/>
          </a:p>
        </p:txBody>
      </p:sp>
    </p:spTree>
    <p:extLst>
      <p:ext uri="{BB962C8B-B14F-4D97-AF65-F5344CB8AC3E}">
        <p14:creationId xmlns:p14="http://schemas.microsoft.com/office/powerpoint/2010/main" val="166352137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447495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A0067A-14D9-450E-B433-88CAECE66336}" type="datetime1">
              <a:rPr lang="en-US"/>
              <a:pPr>
                <a:defRPr/>
              </a:pPr>
              <a:t>2/25/2016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9ED149DD-775A-4D92-9698-D89D8DCBEB94}" type="slidenum">
              <a:rPr lang="en-US" altLang="en-US"/>
              <a:pPr/>
              <a:t>‹#›</a:t>
            </a:fld>
            <a:endParaRPr lang="en-US" altLang="en-US"/>
          </a:p>
        </p:txBody>
      </p:sp>
    </p:spTree>
    <p:extLst>
      <p:ext uri="{BB962C8B-B14F-4D97-AF65-F5344CB8AC3E}">
        <p14:creationId xmlns:p14="http://schemas.microsoft.com/office/powerpoint/2010/main" val="3702355553"/>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6E2B70A-2D98-477D-A685-361C63E5AC11}" type="datetime1">
              <a:rPr lang="en-US"/>
              <a:pPr>
                <a:defRPr/>
              </a:pPr>
              <a:t>2/25/2016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1084C165-041C-4696-BC5B-B39823077C29}" type="slidenum">
              <a:rPr lang="en-US" altLang="en-US"/>
              <a:pPr/>
              <a:t>‹#›</a:t>
            </a:fld>
            <a:endParaRPr lang="en-US" altLang="en-US"/>
          </a:p>
        </p:txBody>
      </p:sp>
    </p:spTree>
    <p:extLst>
      <p:ext uri="{BB962C8B-B14F-4D97-AF65-F5344CB8AC3E}">
        <p14:creationId xmlns:p14="http://schemas.microsoft.com/office/powerpoint/2010/main" val="2714856184"/>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BFF924-616D-4C99-B406-944AC2CFCEE1}"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8122450A-7559-4282-B4BD-563C0CA5F040}" type="slidenum">
              <a:rPr lang="en-US" altLang="en-US"/>
              <a:pPr/>
              <a:t>‹#›</a:t>
            </a:fld>
            <a:endParaRPr lang="en-US" altLang="en-US"/>
          </a:p>
        </p:txBody>
      </p:sp>
    </p:spTree>
    <p:extLst>
      <p:ext uri="{BB962C8B-B14F-4D97-AF65-F5344CB8AC3E}">
        <p14:creationId xmlns:p14="http://schemas.microsoft.com/office/powerpoint/2010/main" val="767308710"/>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664E9F2-81EB-4825-90E4-32D6C21E534C}"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4384CDD3-7F3C-431D-9898-ED38B3422DA9}" type="slidenum">
              <a:rPr lang="en-US" altLang="en-US"/>
              <a:pPr/>
              <a:t>‹#›</a:t>
            </a:fld>
            <a:endParaRPr lang="en-US" altLang="en-US"/>
          </a:p>
        </p:txBody>
      </p:sp>
    </p:spTree>
    <p:extLst>
      <p:ext uri="{BB962C8B-B14F-4D97-AF65-F5344CB8AC3E}">
        <p14:creationId xmlns:p14="http://schemas.microsoft.com/office/powerpoint/2010/main" val="2419973124"/>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BB423E-81FE-4166-85AD-B3666BB26465}"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2AF3B35F-2752-4A92-9A4B-83081E5C68DB}" type="slidenum">
              <a:rPr lang="en-US" altLang="en-US"/>
              <a:pPr/>
              <a:t>‹#›</a:t>
            </a:fld>
            <a:endParaRPr lang="en-US" altLang="en-US"/>
          </a:p>
        </p:txBody>
      </p:sp>
    </p:spTree>
    <p:extLst>
      <p:ext uri="{BB962C8B-B14F-4D97-AF65-F5344CB8AC3E}">
        <p14:creationId xmlns:p14="http://schemas.microsoft.com/office/powerpoint/2010/main" val="3582772519"/>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FBE3EE-0E1E-4F4D-A194-51E0B9E207C8}"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B6AF2CF7-8256-47CB-8634-F302AA860994}" type="slidenum">
              <a:rPr lang="en-US" altLang="en-US"/>
              <a:pPr/>
              <a:t>‹#›</a:t>
            </a:fld>
            <a:endParaRPr lang="en-US" altLang="en-US"/>
          </a:p>
        </p:txBody>
      </p:sp>
    </p:spTree>
    <p:extLst>
      <p:ext uri="{BB962C8B-B14F-4D97-AF65-F5344CB8AC3E}">
        <p14:creationId xmlns:p14="http://schemas.microsoft.com/office/powerpoint/2010/main" val="231298969"/>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8A59AD-95D2-4A93-AE09-71A3105B938F}"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D2EC5DF5-3F10-4A1D-826F-32A1BF004321}" type="slidenum">
              <a:rPr lang="en-US" altLang="en-US"/>
              <a:pPr/>
              <a:t>‹#›</a:t>
            </a:fld>
            <a:endParaRPr lang="en-US" altLang="en-US"/>
          </a:p>
        </p:txBody>
      </p:sp>
    </p:spTree>
    <p:extLst>
      <p:ext uri="{BB962C8B-B14F-4D97-AF65-F5344CB8AC3E}">
        <p14:creationId xmlns:p14="http://schemas.microsoft.com/office/powerpoint/2010/main" val="795735091"/>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5430D83-BB8A-4CD8-9D65-68E731494B1F}"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9799762-59FE-4C57-A054-33F195277B96}" type="slidenum">
              <a:rPr lang="en-US" altLang="en-US"/>
              <a:pPr/>
              <a:t>‹#›</a:t>
            </a:fld>
            <a:endParaRPr lang="en-US" altLang="en-US"/>
          </a:p>
        </p:txBody>
      </p:sp>
    </p:spTree>
    <p:extLst>
      <p:ext uri="{BB962C8B-B14F-4D97-AF65-F5344CB8AC3E}">
        <p14:creationId xmlns:p14="http://schemas.microsoft.com/office/powerpoint/2010/main" val="1599876199"/>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64F8E7D-3C05-4C44-91BA-97AC3DC535F2}"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39A3E40-2D2E-48B0-9D71-5B7444C4928C}" type="slidenum">
              <a:rPr lang="en-US" altLang="en-US"/>
              <a:pPr/>
              <a:t>‹#›</a:t>
            </a:fld>
            <a:endParaRPr lang="en-US" altLang="en-US"/>
          </a:p>
        </p:txBody>
      </p:sp>
    </p:spTree>
    <p:extLst>
      <p:ext uri="{BB962C8B-B14F-4D97-AF65-F5344CB8AC3E}">
        <p14:creationId xmlns:p14="http://schemas.microsoft.com/office/powerpoint/2010/main" val="146570211"/>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F09F515-EEAF-4C68-A982-455D3BD2EC70}"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74B80C05-65EB-4F0F-8056-89F24F2C6D42}" type="slidenum">
              <a:rPr lang="en-US" altLang="en-US"/>
              <a:pPr/>
              <a:t>‹#›</a:t>
            </a:fld>
            <a:endParaRPr lang="en-US" altLang="en-US"/>
          </a:p>
        </p:txBody>
      </p:sp>
    </p:spTree>
    <p:extLst>
      <p:ext uri="{BB962C8B-B14F-4D97-AF65-F5344CB8AC3E}">
        <p14:creationId xmlns:p14="http://schemas.microsoft.com/office/powerpoint/2010/main" val="337719471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smtClean="0">
                <a:solidFill>
                  <a:srgbClr val="953735"/>
                </a:solidFill>
              </a:rPr>
              <a:t>PowerPoint Authors:</a:t>
            </a:r>
          </a:p>
          <a:p>
            <a:pPr eaLnBrk="1" hangingPunct="1">
              <a:defRPr/>
            </a:pPr>
            <a:r>
              <a:rPr lang="en-US" sz="1600" smtClean="0">
                <a:solidFill>
                  <a:srgbClr val="953735"/>
                </a:solidFill>
              </a:rPr>
              <a:t>	Susan Coomer Galbreath, Ph.D., CPA</a:t>
            </a:r>
          </a:p>
          <a:p>
            <a:pPr eaLnBrk="1" hangingPunct="1">
              <a:defRPr/>
            </a:pPr>
            <a:r>
              <a:rPr lang="en-US" sz="1600" smtClean="0">
                <a:solidFill>
                  <a:srgbClr val="953735"/>
                </a:solidFill>
              </a:rPr>
              <a:t>	Charles W. Caldwell, D.B.A., CMA</a:t>
            </a:r>
          </a:p>
          <a:p>
            <a:pPr eaLnBrk="1" hangingPunct="1">
              <a:defRPr/>
            </a:pPr>
            <a:r>
              <a:rPr lang="en-US" sz="1600" smtClean="0">
                <a:solidFill>
                  <a:srgbClr val="953735"/>
                </a:solidFill>
              </a:rPr>
              <a:t>	Jon A. Booker, Ph.D., CPA, CIA</a:t>
            </a:r>
          </a:p>
          <a:p>
            <a:pPr eaLnBrk="1" hangingPunct="1">
              <a:defRPr/>
            </a:pPr>
            <a:r>
              <a:rPr lang="en-US" sz="160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smtClean="0">
                <a:solidFill>
                  <a:srgbClr val="953735"/>
                </a:solidFill>
                <a:latin typeface="Times" pitchFamily="-107" charset="0"/>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9020E678-5245-42F3-914C-5F9F8EB7B16A}" type="datetime1">
              <a:rPr lang="en-US"/>
              <a:pPr>
                <a:defRPr/>
              </a:pPr>
              <a:t>2/25/2016</a:t>
            </a:fld>
            <a:endParaRPr lang="en-US"/>
          </a:p>
        </p:txBody>
      </p:sp>
      <p:sp>
        <p:nvSpPr>
          <p:cNvPr id="10"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3B064A8-F4E1-463D-A420-CBEE3100423E}" type="slidenum">
              <a:rPr lang="en-US" altLang="en-US"/>
              <a:pPr/>
              <a:t>‹#›</a:t>
            </a:fld>
            <a:endParaRPr lang="en-US" altLang="en-US"/>
          </a:p>
        </p:txBody>
      </p:sp>
    </p:spTree>
    <p:extLst>
      <p:ext uri="{BB962C8B-B14F-4D97-AF65-F5344CB8AC3E}">
        <p14:creationId xmlns:p14="http://schemas.microsoft.com/office/powerpoint/2010/main" val="320716460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8D89748-6675-4F14-B8AA-D7CE0EB5EEDA}" type="datetime1">
              <a:rPr lang="en-US"/>
              <a:pPr>
                <a:defRPr/>
              </a:pPr>
              <a:t>2/25/2016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5CCF393E-0264-4DFA-BF17-55DFDAF484EE}" type="slidenum">
              <a:rPr lang="en-US" altLang="en-US"/>
              <a:pPr/>
              <a:t>‹#›</a:t>
            </a:fld>
            <a:endParaRPr lang="en-US" altLang="en-US"/>
          </a:p>
        </p:txBody>
      </p:sp>
    </p:spTree>
    <p:extLst>
      <p:ext uri="{BB962C8B-B14F-4D97-AF65-F5344CB8AC3E}">
        <p14:creationId xmlns:p14="http://schemas.microsoft.com/office/powerpoint/2010/main" val="3730880002"/>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450AF69-DDD1-442E-B119-5AA017910EA8}" type="datetime1">
              <a:rPr lang="en-US"/>
              <a:pPr>
                <a:defRPr/>
              </a:pPr>
              <a:t>2/25/2016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B8234997-27F1-4790-8BD1-C5D9B5D4294B}" type="slidenum">
              <a:rPr lang="en-US" altLang="en-US"/>
              <a:pPr/>
              <a:t>‹#›</a:t>
            </a:fld>
            <a:endParaRPr lang="en-US" altLang="en-US"/>
          </a:p>
        </p:txBody>
      </p:sp>
    </p:spTree>
    <p:extLst>
      <p:ext uri="{BB962C8B-B14F-4D97-AF65-F5344CB8AC3E}">
        <p14:creationId xmlns:p14="http://schemas.microsoft.com/office/powerpoint/2010/main" val="1229755384"/>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99655F-6DC0-4A3C-82F5-9129DEEA4418}" type="datetime1">
              <a:rPr lang="en-US"/>
              <a:pPr>
                <a:defRPr/>
              </a:pPr>
              <a:t>2/25/2016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219618C5-002E-43ED-91F5-93542EB7D83F}" type="slidenum">
              <a:rPr lang="en-US" altLang="en-US"/>
              <a:pPr/>
              <a:t>‹#›</a:t>
            </a:fld>
            <a:endParaRPr lang="en-US" altLang="en-US"/>
          </a:p>
        </p:txBody>
      </p:sp>
    </p:spTree>
    <p:extLst>
      <p:ext uri="{BB962C8B-B14F-4D97-AF65-F5344CB8AC3E}">
        <p14:creationId xmlns:p14="http://schemas.microsoft.com/office/powerpoint/2010/main" val="1775292061"/>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C81AFB4-0491-48F3-BDE3-1AEE09112793}"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0BB7D625-CE9D-41D7-AD76-55414BF545AA}" type="slidenum">
              <a:rPr lang="en-US" altLang="en-US"/>
              <a:pPr/>
              <a:t>‹#›</a:t>
            </a:fld>
            <a:endParaRPr lang="en-US" altLang="en-US"/>
          </a:p>
        </p:txBody>
      </p:sp>
    </p:spTree>
    <p:extLst>
      <p:ext uri="{BB962C8B-B14F-4D97-AF65-F5344CB8AC3E}">
        <p14:creationId xmlns:p14="http://schemas.microsoft.com/office/powerpoint/2010/main" val="528544701"/>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E764C14-5C91-4EC3-ABC8-794B8944236E}"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3909E43E-164E-43E0-BAFD-322C902D3708}" type="slidenum">
              <a:rPr lang="en-US" altLang="en-US"/>
              <a:pPr/>
              <a:t>‹#›</a:t>
            </a:fld>
            <a:endParaRPr lang="en-US" altLang="en-US"/>
          </a:p>
        </p:txBody>
      </p:sp>
    </p:spTree>
    <p:extLst>
      <p:ext uri="{BB962C8B-B14F-4D97-AF65-F5344CB8AC3E}">
        <p14:creationId xmlns:p14="http://schemas.microsoft.com/office/powerpoint/2010/main" val="3434178351"/>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3EA6A5-2F26-47C1-A05D-0B524277BB51}"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5C453046-9A24-4819-B8CD-2E366C0F28CA}" type="slidenum">
              <a:rPr lang="en-US" altLang="en-US"/>
              <a:pPr/>
              <a:t>‹#›</a:t>
            </a:fld>
            <a:endParaRPr lang="en-US" altLang="en-US"/>
          </a:p>
        </p:txBody>
      </p:sp>
    </p:spTree>
    <p:extLst>
      <p:ext uri="{BB962C8B-B14F-4D97-AF65-F5344CB8AC3E}">
        <p14:creationId xmlns:p14="http://schemas.microsoft.com/office/powerpoint/2010/main" val="3452951843"/>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419A249-9243-495F-BF95-03964339E1D8}"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43B9876A-FCC7-459C-B86A-61378E505A4A}" type="slidenum">
              <a:rPr lang="en-US" altLang="en-US"/>
              <a:pPr/>
              <a:t>‹#›</a:t>
            </a:fld>
            <a:endParaRPr lang="en-US" altLang="en-US"/>
          </a:p>
        </p:txBody>
      </p:sp>
    </p:spTree>
    <p:extLst>
      <p:ext uri="{BB962C8B-B14F-4D97-AF65-F5344CB8AC3E}">
        <p14:creationId xmlns:p14="http://schemas.microsoft.com/office/powerpoint/2010/main" val="2210119550"/>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smtClean="0">
                <a:solidFill>
                  <a:srgbClr val="953735"/>
                </a:solidFill>
              </a:rPr>
              <a:t>PowerPoint Authors:</a:t>
            </a:r>
          </a:p>
          <a:p>
            <a:pPr eaLnBrk="1" hangingPunct="1">
              <a:defRPr/>
            </a:pPr>
            <a:r>
              <a:rPr lang="en-US" sz="1600" dirty="0" smtClean="0">
                <a:solidFill>
                  <a:srgbClr val="953735"/>
                </a:solidFill>
              </a:rPr>
              <a:t>	Susan Coomer Galbreath, Ph.D., CPA</a:t>
            </a:r>
          </a:p>
          <a:p>
            <a:pPr eaLnBrk="1" hangingPunct="1">
              <a:defRPr/>
            </a:pPr>
            <a:r>
              <a:rPr lang="en-US" sz="1600" dirty="0" smtClean="0">
                <a:solidFill>
                  <a:srgbClr val="953735"/>
                </a:solidFill>
              </a:rPr>
              <a:t>	Charles W. Caldwell, D.B.A., CMA</a:t>
            </a:r>
          </a:p>
          <a:p>
            <a:pPr eaLnBrk="1" hangingPunct="1">
              <a:defRPr/>
            </a:pPr>
            <a:r>
              <a:rPr lang="en-US" sz="1600" dirty="0" smtClean="0">
                <a:solidFill>
                  <a:srgbClr val="953735"/>
                </a:solidFill>
              </a:rPr>
              <a:t>	Jon A. Booker, Ph.D., CPA, CIA</a:t>
            </a:r>
          </a:p>
          <a:p>
            <a:pPr eaLnBrk="1" hangingPunct="1">
              <a:defRPr/>
            </a:pPr>
            <a:r>
              <a:rPr lang="en-US" sz="1600" dirty="0" smtClean="0">
                <a:solidFill>
                  <a:srgbClr val="953735"/>
                </a:solidFill>
              </a:rPr>
              <a:t>	Cynthia J. Rooney, Ph.D., CPA</a:t>
            </a:r>
          </a:p>
        </p:txBody>
      </p:sp>
      <p:sp>
        <p:nvSpPr>
          <p:cNvPr id="5" name="Text Box 18"/>
          <p:cNvSpPr txBox="1">
            <a:spLocks noChangeArrowheads="1"/>
          </p:cNvSpPr>
          <p:nvPr/>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smtClean="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sp>
        <p:nvSpPr>
          <p:cNvPr id="7" name="Freeform 6"/>
          <p:cNvSpPr>
            <a:spLocks/>
          </p:cNvSpPr>
          <p:nvPr/>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pic>
        <p:nvPicPr>
          <p:cNvPr id="8" name="Picture 15" descr="C:\Users\DoddandSusan\AppData\Local\Microsoft\Windows\Temporary Internet Files\Content.IE5\NKGY5IMF\MP9002895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fld id="{AA986856-8B57-4E58-A6F2-6E27D49992CA}" type="datetime1">
              <a:rPr lang="en-US"/>
              <a:pPr>
                <a:defRPr/>
              </a:pPr>
              <a:t>2/25/2016</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5725B168-D0A7-47E4-BF37-CE595F3FA909}" type="slidenum">
              <a:rPr lang="en-US" altLang="en-US"/>
              <a:pPr/>
              <a:t>‹#›</a:t>
            </a:fld>
            <a:endParaRPr lang="en-US" altLang="en-US"/>
          </a:p>
        </p:txBody>
      </p:sp>
    </p:spTree>
    <p:extLst>
      <p:ext uri="{BB962C8B-B14F-4D97-AF65-F5344CB8AC3E}">
        <p14:creationId xmlns:p14="http://schemas.microsoft.com/office/powerpoint/2010/main" val="169132161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C1D20E-FA50-49B3-A490-7427A3CDC1B5}" type="datetime1">
              <a:rPr lang="en-US"/>
              <a:pPr>
                <a:defRPr/>
              </a:pPr>
              <a:t>2/25/2016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2FAAC5-A578-4321-A9D0-E4A72A92683D}" type="slidenum">
              <a:rPr lang="en-US" altLang="en-US"/>
              <a:pPr/>
              <a:t>‹#›</a:t>
            </a:fld>
            <a:endParaRPr lang="en-US" altLang="en-US"/>
          </a:p>
        </p:txBody>
      </p:sp>
    </p:spTree>
    <p:extLst>
      <p:ext uri="{BB962C8B-B14F-4D97-AF65-F5344CB8AC3E}">
        <p14:creationId xmlns:p14="http://schemas.microsoft.com/office/powerpoint/2010/main" val="12350878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C901D0-BD74-4F2D-9A38-3474FCD5D036}" type="datetime1">
              <a:rPr lang="en-US"/>
              <a:pPr>
                <a:defRPr/>
              </a:pPr>
              <a:t>2/25/2016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C0D5CE-C77E-4751-85E5-E8079509316D}" type="slidenum">
              <a:rPr lang="en-US" altLang="en-US"/>
              <a:pPr/>
              <a:t>‹#›</a:t>
            </a:fld>
            <a:endParaRPr lang="en-US" altLang="en-US"/>
          </a:p>
        </p:txBody>
      </p:sp>
    </p:spTree>
    <p:extLst>
      <p:ext uri="{BB962C8B-B14F-4D97-AF65-F5344CB8AC3E}">
        <p14:creationId xmlns:p14="http://schemas.microsoft.com/office/powerpoint/2010/main" val="3893299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F8F28F58-A60B-413C-BBE0-7EC8BC0FF1B8}" type="datetime1">
              <a:rPr lang="en-US"/>
              <a:pPr>
                <a:defRPr/>
              </a:pPr>
              <a:t>2/25/2016</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73C738A-C27E-40B6-8859-EAE9E495DF67}" type="slidenum">
              <a:rPr lang="en-US" altLang="en-US"/>
              <a:pPr/>
              <a:t>‹#›</a:t>
            </a:fld>
            <a:endParaRPr lang="en-US" altLang="en-US"/>
          </a:p>
        </p:txBody>
      </p:sp>
    </p:spTree>
    <p:extLst>
      <p:ext uri="{BB962C8B-B14F-4D97-AF65-F5344CB8AC3E}">
        <p14:creationId xmlns:p14="http://schemas.microsoft.com/office/powerpoint/2010/main" val="28626435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BAD30E-5769-490F-BB8B-C16A3E069458}" type="datetime1">
              <a:rPr lang="en-US"/>
              <a:pPr>
                <a:defRPr/>
              </a:pPr>
              <a:t>2/25/2016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C4A89D7-DF18-4613-8AED-FC482B07C505}" type="slidenum">
              <a:rPr lang="en-US" altLang="en-US"/>
              <a:pPr/>
              <a:t>‹#›</a:t>
            </a:fld>
            <a:endParaRPr lang="en-US" altLang="en-US"/>
          </a:p>
        </p:txBody>
      </p:sp>
    </p:spTree>
    <p:extLst>
      <p:ext uri="{BB962C8B-B14F-4D97-AF65-F5344CB8AC3E}">
        <p14:creationId xmlns:p14="http://schemas.microsoft.com/office/powerpoint/2010/main" val="72409312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E1F4D6-9C0D-41A9-8B7A-0BA7EAA13048}" type="datetime1">
              <a:rPr lang="en-US"/>
              <a:pPr>
                <a:defRPr/>
              </a:pPr>
              <a:t>2/25/2016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321EF63-C7E7-4537-BC12-F447D1154906}" type="slidenum">
              <a:rPr lang="en-US" altLang="en-US"/>
              <a:pPr/>
              <a:t>‹#›</a:t>
            </a:fld>
            <a:endParaRPr lang="en-US" altLang="en-US"/>
          </a:p>
        </p:txBody>
      </p:sp>
    </p:spTree>
    <p:extLst>
      <p:ext uri="{BB962C8B-B14F-4D97-AF65-F5344CB8AC3E}">
        <p14:creationId xmlns:p14="http://schemas.microsoft.com/office/powerpoint/2010/main" val="253304884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55AE45B-F7BA-45CF-A389-902F26F2BF75}" type="datetime1">
              <a:rPr lang="en-US"/>
              <a:pPr>
                <a:defRPr/>
              </a:pPr>
              <a:t>2/25/2016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F451D93-613D-4E8D-8A88-8916BA387B8E}" type="slidenum">
              <a:rPr lang="en-US" altLang="en-US"/>
              <a:pPr/>
              <a:t>‹#›</a:t>
            </a:fld>
            <a:endParaRPr lang="en-US" altLang="en-US"/>
          </a:p>
        </p:txBody>
      </p:sp>
    </p:spTree>
    <p:extLst>
      <p:ext uri="{BB962C8B-B14F-4D97-AF65-F5344CB8AC3E}">
        <p14:creationId xmlns:p14="http://schemas.microsoft.com/office/powerpoint/2010/main" val="9165189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865073-5E1B-4668-B1CF-7EEBFF8AEE4B}" type="datetime1">
              <a:rPr lang="en-US"/>
              <a:pPr>
                <a:defRPr/>
              </a:pPr>
              <a:t>2/25/2016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6EA0E09-D781-4794-89C6-2FE827751BB5}" type="slidenum">
              <a:rPr lang="en-US" altLang="en-US"/>
              <a:pPr/>
              <a:t>‹#›</a:t>
            </a:fld>
            <a:endParaRPr lang="en-US" altLang="en-US"/>
          </a:p>
        </p:txBody>
      </p:sp>
    </p:spTree>
    <p:extLst>
      <p:ext uri="{BB962C8B-B14F-4D97-AF65-F5344CB8AC3E}">
        <p14:creationId xmlns:p14="http://schemas.microsoft.com/office/powerpoint/2010/main" val="83645599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9F0541-BDBB-4ADC-96F5-0F187BF2E55A}" type="datetime1">
              <a:rPr lang="en-US"/>
              <a:pPr>
                <a:defRPr/>
              </a:pPr>
              <a:t>2/25/2016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CEB748A-594C-4BDD-AD11-D2576F3B0AC3}" type="slidenum">
              <a:rPr lang="en-US" altLang="en-US"/>
              <a:pPr/>
              <a:t>‹#›</a:t>
            </a:fld>
            <a:endParaRPr lang="en-US" altLang="en-US"/>
          </a:p>
        </p:txBody>
      </p:sp>
    </p:spTree>
    <p:extLst>
      <p:ext uri="{BB962C8B-B14F-4D97-AF65-F5344CB8AC3E}">
        <p14:creationId xmlns:p14="http://schemas.microsoft.com/office/powerpoint/2010/main" val="248146809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DFD8A5-3F83-43C8-9F20-F8C3A4584376}" type="datetime1">
              <a:rPr lang="en-US"/>
              <a:pPr>
                <a:defRPr/>
              </a:pPr>
              <a:t>2/25/2016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EC73379-1A43-4179-9844-A9D658EC7C02}" type="slidenum">
              <a:rPr lang="en-US" altLang="en-US"/>
              <a:pPr/>
              <a:t>‹#›</a:t>
            </a:fld>
            <a:endParaRPr lang="en-US" altLang="en-US"/>
          </a:p>
        </p:txBody>
      </p:sp>
    </p:spTree>
    <p:extLst>
      <p:ext uri="{BB962C8B-B14F-4D97-AF65-F5344CB8AC3E}">
        <p14:creationId xmlns:p14="http://schemas.microsoft.com/office/powerpoint/2010/main" val="40511093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442657-B34F-4066-B506-0E5B1CC83CA3}" type="datetime1">
              <a:rPr lang="en-US"/>
              <a:pPr>
                <a:defRPr/>
              </a:pPr>
              <a:t>2/25/2016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C1B9181-C53F-4E7B-B2A8-8DE5B844EB7D}" type="slidenum">
              <a:rPr lang="en-US" altLang="en-US"/>
              <a:pPr/>
              <a:t>‹#›</a:t>
            </a:fld>
            <a:endParaRPr lang="en-US" altLang="en-US"/>
          </a:p>
        </p:txBody>
      </p:sp>
    </p:spTree>
    <p:extLst>
      <p:ext uri="{BB962C8B-B14F-4D97-AF65-F5344CB8AC3E}">
        <p14:creationId xmlns:p14="http://schemas.microsoft.com/office/powerpoint/2010/main" val="196586134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F436F7-FD52-4CB8-BC94-122CD41B948C}" type="datetime1">
              <a:rPr lang="en-US"/>
              <a:pPr>
                <a:defRPr/>
              </a:pPr>
              <a:t>2/25/2016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1945F1-483D-49EB-B598-863E7E0AE449}" type="slidenum">
              <a:rPr lang="en-US" altLang="en-US"/>
              <a:pPr/>
              <a:t>‹#›</a:t>
            </a:fld>
            <a:endParaRPr lang="en-US" altLang="en-US"/>
          </a:p>
        </p:txBody>
      </p:sp>
    </p:spTree>
    <p:extLst>
      <p:ext uri="{BB962C8B-B14F-4D97-AF65-F5344CB8AC3E}">
        <p14:creationId xmlns:p14="http://schemas.microsoft.com/office/powerpoint/2010/main" val="158696878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21357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smtClean="0">
                <a:solidFill>
                  <a:srgbClr val="953735"/>
                </a:solidFill>
              </a:rPr>
              <a:t>PowerPoint Authors:</a:t>
            </a:r>
          </a:p>
          <a:p>
            <a:pPr eaLnBrk="1" hangingPunct="1">
              <a:defRPr/>
            </a:pPr>
            <a:r>
              <a:rPr lang="en-US" sz="1600" dirty="0" smtClean="0">
                <a:solidFill>
                  <a:srgbClr val="953735"/>
                </a:solidFill>
              </a:rPr>
              <a:t>	Susan Coomer Galbreath, Ph.D., CPA</a:t>
            </a:r>
          </a:p>
          <a:p>
            <a:pPr eaLnBrk="1" hangingPunct="1">
              <a:defRPr/>
            </a:pPr>
            <a:r>
              <a:rPr lang="en-US" sz="1600" dirty="0" smtClean="0">
                <a:solidFill>
                  <a:srgbClr val="953735"/>
                </a:solidFill>
              </a:rPr>
              <a:t>	Charles W. Caldwell, D.B.A., CMA</a:t>
            </a:r>
          </a:p>
          <a:p>
            <a:pPr eaLnBrk="1" hangingPunct="1">
              <a:defRPr/>
            </a:pPr>
            <a:r>
              <a:rPr lang="en-US" sz="1600" dirty="0" smtClean="0">
                <a:solidFill>
                  <a:srgbClr val="953735"/>
                </a:solidFill>
              </a:rPr>
              <a:t>	Jon A. Booker, Ph.D., CPA, CIA</a:t>
            </a:r>
          </a:p>
          <a:p>
            <a:pPr eaLnBrk="1" hangingPunct="1">
              <a:defRPr/>
            </a:pPr>
            <a:r>
              <a:rPr lang="en-US" sz="1600" dirty="0" smtClean="0">
                <a:solidFill>
                  <a:srgbClr val="953735"/>
                </a:solidFill>
              </a:rPr>
              <a:t>	Cynthia J. Rooney, Ph.D., CPA</a:t>
            </a:r>
          </a:p>
        </p:txBody>
      </p:sp>
      <p:sp>
        <p:nvSpPr>
          <p:cNvPr id="5" name="Text Box 18"/>
          <p:cNvSpPr txBox="1">
            <a:spLocks noChangeArrowheads="1"/>
          </p:cNvSpPr>
          <p:nvPr/>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smtClean="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sp>
        <p:nvSpPr>
          <p:cNvPr id="7" name="Freeform 6"/>
          <p:cNvSpPr>
            <a:spLocks/>
          </p:cNvSpPr>
          <p:nvPr/>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pic>
        <p:nvPicPr>
          <p:cNvPr id="8" name="Picture 15" descr="C:\Users\DoddandSusan\AppData\Local\Microsoft\Windows\Temporary Internet Files\Content.IE5\NKGY5IMF\MP9002895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fld id="{C1E5D309-B526-466D-98F4-08B6835C5035}" type="datetime1">
              <a:rPr lang="en-US"/>
              <a:pPr>
                <a:defRPr/>
              </a:pPr>
              <a:t>2/25/2016</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BB1D6AD5-5955-43C6-B343-6255349F173D}" type="slidenum">
              <a:rPr lang="en-US" altLang="en-US"/>
              <a:pPr/>
              <a:t>‹#›</a:t>
            </a:fld>
            <a:endParaRPr lang="en-US" altLang="en-US"/>
          </a:p>
        </p:txBody>
      </p:sp>
    </p:spTree>
    <p:extLst>
      <p:ext uri="{BB962C8B-B14F-4D97-AF65-F5344CB8AC3E}">
        <p14:creationId xmlns:p14="http://schemas.microsoft.com/office/powerpoint/2010/main" val="1807845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A3D447FB-DF00-4FDD-AC5D-FDF51BAA465E}" type="datetime1">
              <a:rPr lang="en-US"/>
              <a:pPr>
                <a:defRPr/>
              </a:pPr>
              <a:t>2/25/2016</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9ACC3C8-0288-44DE-AA42-CA518D4B619C}" type="slidenum">
              <a:rPr lang="en-US" altLang="en-US"/>
              <a:pPr/>
              <a:t>‹#›</a:t>
            </a:fld>
            <a:endParaRPr lang="en-US" altLang="en-US"/>
          </a:p>
        </p:txBody>
      </p:sp>
    </p:spTree>
    <p:extLst>
      <p:ext uri="{BB962C8B-B14F-4D97-AF65-F5344CB8AC3E}">
        <p14:creationId xmlns:p14="http://schemas.microsoft.com/office/powerpoint/2010/main" val="282475826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5D968-DC16-4A84-A0A1-7740942F82B9}" type="datetime1">
              <a:rPr lang="en-US"/>
              <a:pPr>
                <a:defRPr/>
              </a:pPr>
              <a:t>2/25/2016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07DFB1-3748-4F68-8AFC-180D0C0D5DC1}" type="slidenum">
              <a:rPr lang="en-US" altLang="en-US"/>
              <a:pPr/>
              <a:t>‹#›</a:t>
            </a:fld>
            <a:endParaRPr lang="en-US" altLang="en-US"/>
          </a:p>
        </p:txBody>
      </p:sp>
    </p:spTree>
    <p:extLst>
      <p:ext uri="{BB962C8B-B14F-4D97-AF65-F5344CB8AC3E}">
        <p14:creationId xmlns:p14="http://schemas.microsoft.com/office/powerpoint/2010/main" val="260103185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D3E7D3-578C-4156-9CFE-2B605AC29B09}" type="datetime1">
              <a:rPr lang="en-US"/>
              <a:pPr>
                <a:defRPr/>
              </a:pPr>
              <a:t>2/25/2016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25D27B3-39A8-4FC3-B7A5-463D67E5DC7A}" type="slidenum">
              <a:rPr lang="en-US" altLang="en-US"/>
              <a:pPr/>
              <a:t>‹#›</a:t>
            </a:fld>
            <a:endParaRPr lang="en-US" altLang="en-US"/>
          </a:p>
        </p:txBody>
      </p:sp>
    </p:spTree>
    <p:extLst>
      <p:ext uri="{BB962C8B-B14F-4D97-AF65-F5344CB8AC3E}">
        <p14:creationId xmlns:p14="http://schemas.microsoft.com/office/powerpoint/2010/main" val="268570450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4EDC13-280B-49A4-AD49-5E3838F8FB5D}" type="datetime1">
              <a:rPr lang="en-US"/>
              <a:pPr>
                <a:defRPr/>
              </a:pPr>
              <a:t>2/25/2016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465C4E2-EE69-456A-96CE-1D91BF62C8A0}" type="slidenum">
              <a:rPr lang="en-US" altLang="en-US"/>
              <a:pPr/>
              <a:t>‹#›</a:t>
            </a:fld>
            <a:endParaRPr lang="en-US" altLang="en-US"/>
          </a:p>
        </p:txBody>
      </p:sp>
    </p:spTree>
    <p:extLst>
      <p:ext uri="{BB962C8B-B14F-4D97-AF65-F5344CB8AC3E}">
        <p14:creationId xmlns:p14="http://schemas.microsoft.com/office/powerpoint/2010/main" val="266285439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C100D8-E9E9-4C1D-8E77-CA568E486161}" type="datetime1">
              <a:rPr lang="en-US"/>
              <a:pPr>
                <a:defRPr/>
              </a:pPr>
              <a:t>2/25/2016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033458E-BFEE-4AD2-9598-05A5257CCBF6}" type="slidenum">
              <a:rPr lang="en-US" altLang="en-US"/>
              <a:pPr/>
              <a:t>‹#›</a:t>
            </a:fld>
            <a:endParaRPr lang="en-US" altLang="en-US"/>
          </a:p>
        </p:txBody>
      </p:sp>
    </p:spTree>
    <p:extLst>
      <p:ext uri="{BB962C8B-B14F-4D97-AF65-F5344CB8AC3E}">
        <p14:creationId xmlns:p14="http://schemas.microsoft.com/office/powerpoint/2010/main" val="298200481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057EAC-54E0-4FB1-8CD5-DC7E99533978}" type="datetime1">
              <a:rPr lang="en-US"/>
              <a:pPr>
                <a:defRPr/>
              </a:pPr>
              <a:t>2/25/2016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7758858-AEFB-450B-8736-A59EFC4F03C3}" type="slidenum">
              <a:rPr lang="en-US" altLang="en-US"/>
              <a:pPr/>
              <a:t>‹#›</a:t>
            </a:fld>
            <a:endParaRPr lang="en-US" altLang="en-US"/>
          </a:p>
        </p:txBody>
      </p:sp>
    </p:spTree>
    <p:extLst>
      <p:ext uri="{BB962C8B-B14F-4D97-AF65-F5344CB8AC3E}">
        <p14:creationId xmlns:p14="http://schemas.microsoft.com/office/powerpoint/2010/main" val="24234030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1CBBF4-D15D-4957-B977-1BE27DC7B399}" type="datetime1">
              <a:rPr lang="en-US"/>
              <a:pPr>
                <a:defRPr/>
              </a:pPr>
              <a:t>2/25/2016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B876D73-16FB-468D-85DC-6C63ACED3D7E}" type="slidenum">
              <a:rPr lang="en-US" altLang="en-US"/>
              <a:pPr/>
              <a:t>‹#›</a:t>
            </a:fld>
            <a:endParaRPr lang="en-US" altLang="en-US"/>
          </a:p>
        </p:txBody>
      </p:sp>
    </p:spTree>
    <p:extLst>
      <p:ext uri="{BB962C8B-B14F-4D97-AF65-F5344CB8AC3E}">
        <p14:creationId xmlns:p14="http://schemas.microsoft.com/office/powerpoint/2010/main" val="37045175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09D4B2-33FC-4689-B9A0-6C9A4F2D99DB}" type="datetime1">
              <a:rPr lang="en-US"/>
              <a:pPr>
                <a:defRPr/>
              </a:pPr>
              <a:t>2/25/2016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8F18EAB-987B-4EE8-A016-FCD0EA72DF15}" type="slidenum">
              <a:rPr lang="en-US" altLang="en-US"/>
              <a:pPr/>
              <a:t>‹#›</a:t>
            </a:fld>
            <a:endParaRPr lang="en-US" altLang="en-US"/>
          </a:p>
        </p:txBody>
      </p:sp>
    </p:spTree>
    <p:extLst>
      <p:ext uri="{BB962C8B-B14F-4D97-AF65-F5344CB8AC3E}">
        <p14:creationId xmlns:p14="http://schemas.microsoft.com/office/powerpoint/2010/main" val="109990053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CCCD6B-EBD9-4F99-89D5-C31DD6192BC1}" type="datetime1">
              <a:rPr lang="en-US"/>
              <a:pPr>
                <a:defRPr/>
              </a:pPr>
              <a:t>2/25/2016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2398FCA-6660-4F33-B41C-A8D0ACA6251F}" type="slidenum">
              <a:rPr lang="en-US" altLang="en-US"/>
              <a:pPr/>
              <a:t>‹#›</a:t>
            </a:fld>
            <a:endParaRPr lang="en-US" altLang="en-US"/>
          </a:p>
        </p:txBody>
      </p:sp>
    </p:spTree>
    <p:extLst>
      <p:ext uri="{BB962C8B-B14F-4D97-AF65-F5344CB8AC3E}">
        <p14:creationId xmlns:p14="http://schemas.microsoft.com/office/powerpoint/2010/main" val="282759983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D77A6C-0EAB-4123-B139-9DBC764CF657}" type="datetime1">
              <a:rPr lang="en-US"/>
              <a:pPr>
                <a:defRPr/>
              </a:pPr>
              <a:t>2/25/2016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4BE839-B12C-4B7E-9CEE-F7239474A08F}" type="slidenum">
              <a:rPr lang="en-US" altLang="en-US"/>
              <a:pPr/>
              <a:t>‹#›</a:t>
            </a:fld>
            <a:endParaRPr lang="en-US" altLang="en-US"/>
          </a:p>
        </p:txBody>
      </p:sp>
    </p:spTree>
    <p:extLst>
      <p:ext uri="{BB962C8B-B14F-4D97-AF65-F5344CB8AC3E}">
        <p14:creationId xmlns:p14="http://schemas.microsoft.com/office/powerpoint/2010/main" val="140603486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D63DE3-01DA-4AEA-8550-06BA253021DB}" type="datetime1">
              <a:rPr lang="en-US"/>
              <a:pPr>
                <a:defRPr/>
              </a:pPr>
              <a:t>2/25/2016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A63E6C-1E2F-4661-B31C-67C6C39DDFBE}" type="slidenum">
              <a:rPr lang="en-US" altLang="en-US"/>
              <a:pPr/>
              <a:t>‹#›</a:t>
            </a:fld>
            <a:endParaRPr lang="en-US" altLang="en-US"/>
          </a:p>
        </p:txBody>
      </p:sp>
    </p:spTree>
    <p:extLst>
      <p:ext uri="{BB962C8B-B14F-4D97-AF65-F5344CB8AC3E}">
        <p14:creationId xmlns:p14="http://schemas.microsoft.com/office/powerpoint/2010/main" val="2742207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2F06A1FE-491A-464A-8D0A-42994E082DBA}" type="datetime1">
              <a:rPr lang="en-US"/>
              <a:pPr>
                <a:defRPr/>
              </a:pPr>
              <a:t>2/25/2016</a:t>
            </a:fld>
            <a:endParaRPr lang="en-US"/>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6330C38-B611-40C1-93B0-6BDB30E25A56}" type="slidenum">
              <a:rPr lang="en-US" altLang="en-US"/>
              <a:pPr/>
              <a:t>‹#›</a:t>
            </a:fld>
            <a:endParaRPr lang="en-US" altLang="en-US"/>
          </a:p>
        </p:txBody>
      </p:sp>
    </p:spTree>
    <p:extLst>
      <p:ext uri="{BB962C8B-B14F-4D97-AF65-F5344CB8AC3E}">
        <p14:creationId xmlns:p14="http://schemas.microsoft.com/office/powerpoint/2010/main" val="4124879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65242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8EC92E2C-669A-42F5-A94D-DCDD7E8AA01F}" type="slidenum">
              <a:rPr lang="en-US" altLang="en-US"/>
              <a:pPr/>
              <a:t>‹#›</a:t>
            </a:fld>
            <a:endParaRPr lang="en-US" altLang="en-US"/>
          </a:p>
        </p:txBody>
      </p:sp>
    </p:spTree>
    <p:extLst>
      <p:ext uri="{BB962C8B-B14F-4D97-AF65-F5344CB8AC3E}">
        <p14:creationId xmlns:p14="http://schemas.microsoft.com/office/powerpoint/2010/main" val="119288102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28C054EB-1FEC-4EC0-897C-43BC38E939C7}" type="slidenum">
              <a:rPr lang="en-US" altLang="en-US"/>
              <a:pPr/>
              <a:t>‹#›</a:t>
            </a:fld>
            <a:endParaRPr lang="en-US" altLang="en-US"/>
          </a:p>
        </p:txBody>
      </p:sp>
    </p:spTree>
    <p:extLst>
      <p:ext uri="{BB962C8B-B14F-4D97-AF65-F5344CB8AC3E}">
        <p14:creationId xmlns:p14="http://schemas.microsoft.com/office/powerpoint/2010/main" val="143131482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9" name="Slide Number Placeholder 5"/>
          <p:cNvSpPr>
            <a:spLocks noGrp="1"/>
          </p:cNvSpPr>
          <p:nvPr>
            <p:ph type="sldNum" sz="quarter" idx="12"/>
          </p:nvPr>
        </p:nvSpPr>
        <p:spPr/>
        <p:txBody>
          <a:bodyPr/>
          <a:lstStyle>
            <a:lvl1pPr>
              <a:defRPr/>
            </a:lvl1pPr>
          </a:lstStyle>
          <a:p>
            <a:fld id="{96638892-F6E3-4AF5-9384-F863E307D63F}" type="slidenum">
              <a:rPr lang="en-US" altLang="en-US"/>
              <a:pPr/>
              <a:t>‹#›</a:t>
            </a:fld>
            <a:endParaRPr lang="en-US" altLang="en-US"/>
          </a:p>
        </p:txBody>
      </p:sp>
    </p:spTree>
    <p:extLst>
      <p:ext uri="{BB962C8B-B14F-4D97-AF65-F5344CB8AC3E}">
        <p14:creationId xmlns:p14="http://schemas.microsoft.com/office/powerpoint/2010/main" val="196420611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6"/>
          </p:nvPr>
        </p:nvSpPr>
        <p:spPr/>
        <p:txBody>
          <a:bodyPr/>
          <a:lstStyle>
            <a:lvl1pPr>
              <a:defRPr/>
            </a:lvl1pPr>
          </a:lstStyle>
          <a:p>
            <a:fld id="{FC0D0559-1C37-4811-ACF3-DE6F023C80EE}" type="slidenum">
              <a:rPr lang="en-US" altLang="en-US"/>
              <a:pPr/>
              <a:t>‹#›</a:t>
            </a:fld>
            <a:endParaRPr lang="en-US" altLang="en-US"/>
          </a:p>
        </p:txBody>
      </p:sp>
    </p:spTree>
    <p:extLst>
      <p:ext uri="{BB962C8B-B14F-4D97-AF65-F5344CB8AC3E}">
        <p14:creationId xmlns:p14="http://schemas.microsoft.com/office/powerpoint/2010/main" val="190748358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r>
              <a:rPr lang="en-US" altLang="en-US"/>
              <a:t>Atef Abuelaish</a:t>
            </a:r>
          </a:p>
        </p:txBody>
      </p:sp>
      <p:sp>
        <p:nvSpPr>
          <p:cNvPr id="9" name="Slide Number Placeholder 5"/>
          <p:cNvSpPr>
            <a:spLocks noGrp="1"/>
          </p:cNvSpPr>
          <p:nvPr>
            <p:ph type="sldNum" sz="quarter" idx="17"/>
          </p:nvPr>
        </p:nvSpPr>
        <p:spPr/>
        <p:txBody>
          <a:bodyPr/>
          <a:lstStyle>
            <a:lvl1pPr>
              <a:defRPr/>
            </a:lvl1pPr>
          </a:lstStyle>
          <a:p>
            <a:fld id="{E8068234-A518-4BC7-B633-F28A463727AE}" type="slidenum">
              <a:rPr lang="en-US" altLang="en-US"/>
              <a:pPr/>
              <a:t>‹#›</a:t>
            </a:fld>
            <a:endParaRPr lang="en-US" altLang="en-US"/>
          </a:p>
        </p:txBody>
      </p:sp>
    </p:spTree>
    <p:extLst>
      <p:ext uri="{BB962C8B-B14F-4D97-AF65-F5344CB8AC3E}">
        <p14:creationId xmlns:p14="http://schemas.microsoft.com/office/powerpoint/2010/main" val="90437122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5" name="Slide Number Placeholder 5"/>
          <p:cNvSpPr>
            <a:spLocks noGrp="1"/>
          </p:cNvSpPr>
          <p:nvPr>
            <p:ph type="sldNum" sz="quarter" idx="12"/>
          </p:nvPr>
        </p:nvSpPr>
        <p:spPr/>
        <p:txBody>
          <a:bodyPr/>
          <a:lstStyle>
            <a:lvl1pPr>
              <a:defRPr/>
            </a:lvl1pPr>
          </a:lstStyle>
          <a:p>
            <a:fld id="{FD72A478-2D10-4684-9A73-431D8500B0FA}" type="slidenum">
              <a:rPr lang="en-US" altLang="en-US"/>
              <a:pPr/>
              <a:t>‹#›</a:t>
            </a:fld>
            <a:endParaRPr lang="en-US" altLang="en-US"/>
          </a:p>
        </p:txBody>
      </p:sp>
    </p:spTree>
    <p:extLst>
      <p:ext uri="{BB962C8B-B14F-4D97-AF65-F5344CB8AC3E}">
        <p14:creationId xmlns:p14="http://schemas.microsoft.com/office/powerpoint/2010/main" val="410600892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4" name="Slide Number Placeholder 5"/>
          <p:cNvSpPr>
            <a:spLocks noGrp="1"/>
          </p:cNvSpPr>
          <p:nvPr>
            <p:ph type="sldNum" sz="quarter" idx="12"/>
          </p:nvPr>
        </p:nvSpPr>
        <p:spPr/>
        <p:txBody>
          <a:bodyPr/>
          <a:lstStyle>
            <a:lvl1pPr>
              <a:defRPr/>
            </a:lvl1pPr>
          </a:lstStyle>
          <a:p>
            <a:fld id="{0C948DF6-2505-46A0-BA9D-27EAC741251D}" type="slidenum">
              <a:rPr lang="en-US" altLang="en-US"/>
              <a:pPr/>
              <a:t>‹#›</a:t>
            </a:fld>
            <a:endParaRPr lang="en-US" altLang="en-US"/>
          </a:p>
        </p:txBody>
      </p:sp>
    </p:spTree>
    <p:extLst>
      <p:ext uri="{BB962C8B-B14F-4D97-AF65-F5344CB8AC3E}">
        <p14:creationId xmlns:p14="http://schemas.microsoft.com/office/powerpoint/2010/main" val="246559992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lvl1pPr>
          </a:lstStyle>
          <a:p>
            <a:fld id="{F3802665-AB43-4B00-87C6-C9A54562E307}" type="slidenum">
              <a:rPr lang="en-US" altLang="en-US"/>
              <a:pPr/>
              <a:t>‹#›</a:t>
            </a:fld>
            <a:endParaRPr lang="en-US" altLang="en-US"/>
          </a:p>
        </p:txBody>
      </p:sp>
    </p:spTree>
    <p:extLst>
      <p:ext uri="{BB962C8B-B14F-4D97-AF65-F5344CB8AC3E}">
        <p14:creationId xmlns:p14="http://schemas.microsoft.com/office/powerpoint/2010/main" val="87960785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lvl1pPr>
          </a:lstStyle>
          <a:p>
            <a:fld id="{B080D563-A560-4A78-90F2-7DEC0BC8FF01}" type="slidenum">
              <a:rPr lang="en-US" altLang="en-US"/>
              <a:pPr/>
              <a:t>‹#›</a:t>
            </a:fld>
            <a:endParaRPr lang="en-US" altLang="en-US"/>
          </a:p>
        </p:txBody>
      </p:sp>
    </p:spTree>
    <p:extLst>
      <p:ext uri="{BB962C8B-B14F-4D97-AF65-F5344CB8AC3E}">
        <p14:creationId xmlns:p14="http://schemas.microsoft.com/office/powerpoint/2010/main" val="277589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A71426-2879-438C-8A9E-D6C7DD9FCCE4}"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EB572DCA-B6F8-43CF-8CFD-8C3766B2B6AB}" type="slidenum">
              <a:rPr lang="en-US" altLang="en-US"/>
              <a:pPr/>
              <a:t>‹#›</a:t>
            </a:fld>
            <a:endParaRPr lang="en-US" altLang="en-US"/>
          </a:p>
        </p:txBody>
      </p:sp>
    </p:spTree>
    <p:extLst>
      <p:ext uri="{BB962C8B-B14F-4D97-AF65-F5344CB8AC3E}">
        <p14:creationId xmlns:p14="http://schemas.microsoft.com/office/powerpoint/2010/main" val="107685167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87A6E833-029A-4597-B46D-429FAFC6AAA1}" type="datetime1">
              <a:rPr lang="en-US"/>
              <a:pPr>
                <a:defRPr/>
              </a:pPr>
              <a:t>2/25/2016</a:t>
            </a:fld>
            <a:endParaRPr lang="en-US"/>
          </a:p>
        </p:txBody>
      </p:sp>
      <p:sp>
        <p:nvSpPr>
          <p:cNvPr id="8"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49CD926-4520-48E4-8460-1CD321142C56}" type="slidenum">
              <a:rPr lang="en-US" altLang="en-US"/>
              <a:pPr/>
              <a:t>‹#›</a:t>
            </a:fld>
            <a:endParaRPr lang="en-US" altLang="en-US"/>
          </a:p>
        </p:txBody>
      </p:sp>
    </p:spTree>
    <p:extLst>
      <p:ext uri="{BB962C8B-B14F-4D97-AF65-F5344CB8AC3E}">
        <p14:creationId xmlns:p14="http://schemas.microsoft.com/office/powerpoint/2010/main" val="393435219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9E2FEBBC-8ACE-4D24-B6FD-6F14BF8F008C}" type="slidenum">
              <a:rPr lang="en-US" altLang="en-US"/>
              <a:pPr/>
              <a:t>‹#›</a:t>
            </a:fld>
            <a:endParaRPr lang="en-US" altLang="en-US"/>
          </a:p>
        </p:txBody>
      </p:sp>
    </p:spTree>
    <p:extLst>
      <p:ext uri="{BB962C8B-B14F-4D97-AF65-F5344CB8AC3E}">
        <p14:creationId xmlns:p14="http://schemas.microsoft.com/office/powerpoint/2010/main" val="204522392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A65433D9-0309-47F7-B237-EC2E94684DEB}" type="slidenum">
              <a:rPr lang="en-US" altLang="en-US"/>
              <a:pPr/>
              <a:t>‹#›</a:t>
            </a:fld>
            <a:endParaRPr lang="en-US" altLang="en-US"/>
          </a:p>
        </p:txBody>
      </p:sp>
    </p:spTree>
    <p:extLst>
      <p:ext uri="{BB962C8B-B14F-4D97-AF65-F5344CB8AC3E}">
        <p14:creationId xmlns:p14="http://schemas.microsoft.com/office/powerpoint/2010/main" val="322413289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19263"/>
            <a:ext cx="4038600" cy="4411662"/>
          </a:xfrm>
        </p:spPr>
        <p:txBody>
          <a:bodyPr rtlCol="0">
            <a:normAutofit/>
          </a:bodyPr>
          <a:lstStyle/>
          <a:p>
            <a:pPr lvl="0"/>
            <a:endParaRPr lang="en-US" noProof="0" smtClean="0"/>
          </a:p>
        </p:txBody>
      </p:sp>
      <p:sp>
        <p:nvSpPr>
          <p:cNvPr id="5" name="Rectangle 5"/>
          <p:cNvSpPr>
            <a:spLocks noGrp="1" noChangeArrowheads="1"/>
          </p:cNvSpPr>
          <p:nvPr>
            <p:ph type="dt" sz="half" idx="10"/>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6" name="Rectangle 6"/>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7" name="Rectangle 7"/>
          <p:cNvSpPr>
            <a:spLocks noGrp="1" noChangeArrowheads="1"/>
          </p:cNvSpPr>
          <p:nvPr>
            <p:ph type="sldNum" sz="quarter" idx="12"/>
          </p:nvPr>
        </p:nvSpPr>
        <p:spPr/>
        <p:txBody>
          <a:bodyPr/>
          <a:lstStyle>
            <a:lvl1pPr>
              <a:defRPr>
                <a:solidFill>
                  <a:srgbClr val="595959"/>
                </a:solidFill>
              </a:defRPr>
            </a:lvl1pPr>
          </a:lstStyle>
          <a:p>
            <a:fld id="{C14D87FC-37C1-4A6F-BB8C-DFFD72BCFC80}" type="slidenum">
              <a:rPr lang="en-US" altLang="en-US"/>
              <a:pPr/>
              <a:t>‹#›</a:t>
            </a:fld>
            <a:endParaRPr lang="en-US" altLang="en-US"/>
          </a:p>
        </p:txBody>
      </p:sp>
    </p:spTree>
    <p:extLst>
      <p:ext uri="{BB962C8B-B14F-4D97-AF65-F5344CB8AC3E}">
        <p14:creationId xmlns:p14="http://schemas.microsoft.com/office/powerpoint/2010/main" val="2879455623"/>
      </p:ext>
    </p:extLst>
  </p:cSld>
  <p:clrMapOvr>
    <a:masterClrMapping/>
  </p:clrMapOvr>
  <p:transition spd="med"/>
</p:sldLayout>
</file>

<file path=ppt/slideLayouts/slideLayout30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5" name="Rectangle 6"/>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6" name="Rectangle 7"/>
          <p:cNvSpPr>
            <a:spLocks noGrp="1" noChangeArrowheads="1"/>
          </p:cNvSpPr>
          <p:nvPr>
            <p:ph type="sldNum" sz="quarter" idx="12"/>
          </p:nvPr>
        </p:nvSpPr>
        <p:spPr/>
        <p:txBody>
          <a:bodyPr/>
          <a:lstStyle>
            <a:lvl1pPr>
              <a:defRPr>
                <a:solidFill>
                  <a:srgbClr val="595959"/>
                </a:solidFill>
              </a:defRPr>
            </a:lvl1pPr>
          </a:lstStyle>
          <a:p>
            <a:fld id="{BA707468-ACA6-4D24-A23D-08DCBB0B0CCD}" type="slidenum">
              <a:rPr lang="en-US" altLang="en-US"/>
              <a:pPr/>
              <a:t>‹#›</a:t>
            </a:fld>
            <a:endParaRPr lang="en-US" altLang="en-US"/>
          </a:p>
        </p:txBody>
      </p:sp>
    </p:spTree>
    <p:extLst>
      <p:ext uri="{BB962C8B-B14F-4D97-AF65-F5344CB8AC3E}">
        <p14:creationId xmlns:p14="http://schemas.microsoft.com/office/powerpoint/2010/main" val="1479051626"/>
      </p:ext>
    </p:extLst>
  </p:cSld>
  <p:clrMapOvr>
    <a:masterClrMapping/>
  </p:clrMapOvr>
  <p:transition spd="med"/>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141345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14067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41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07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648455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6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1BFA34D2-211E-426A-933B-11755B26EFB9}" type="datetime1">
              <a:rPr lang="en-US"/>
              <a:pPr>
                <a:defRPr/>
              </a:pPr>
              <a:t>2/25/2016</a:t>
            </a:fld>
            <a:endParaRPr lang="en-US"/>
          </a:p>
        </p:txBody>
      </p:sp>
      <p:sp>
        <p:nvSpPr>
          <p:cNvPr id="4"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7D718DC-0294-4FC8-8550-57777D0AD739}" type="slidenum">
              <a:rPr lang="en-US" altLang="en-US"/>
              <a:pPr/>
              <a:t>‹#›</a:t>
            </a:fld>
            <a:endParaRPr lang="en-US" altLang="en-US"/>
          </a:p>
        </p:txBody>
      </p:sp>
    </p:spTree>
    <p:extLst>
      <p:ext uri="{BB962C8B-B14F-4D97-AF65-F5344CB8AC3E}">
        <p14:creationId xmlns:p14="http://schemas.microsoft.com/office/powerpoint/2010/main" val="298058765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96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260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202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09001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98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067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189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046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81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80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175C48AB-E407-463A-A31D-346FE4D9A843}" type="datetime1">
              <a:rPr lang="en-US"/>
              <a:pPr>
                <a:defRPr/>
              </a:pPr>
              <a:t>2/25/2016</a:t>
            </a:fld>
            <a:endParaRPr lang="en-US"/>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451AA19-213E-43E3-8CA3-873B4D17AD11}" type="slidenum">
              <a:rPr lang="en-US" altLang="en-US"/>
              <a:pPr/>
              <a:t>‹#›</a:t>
            </a:fld>
            <a:endParaRPr lang="en-US" altLang="en-US"/>
          </a:p>
        </p:txBody>
      </p:sp>
    </p:spTree>
    <p:extLst>
      <p:ext uri="{BB962C8B-B14F-4D97-AF65-F5344CB8AC3E}">
        <p14:creationId xmlns:p14="http://schemas.microsoft.com/office/powerpoint/2010/main" val="130545969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214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89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843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55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27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654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542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488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819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8278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07F2DEE9-1E98-4DE8-A0F2-E2B83D290665}" type="datetime1">
              <a:rPr lang="en-US"/>
              <a:pPr>
                <a:defRPr/>
              </a:pPr>
              <a:t>2/25/2016</a:t>
            </a:fld>
            <a:endParaRPr lang="en-US"/>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502C5D1-831F-445C-9E09-1C52777D226C}" type="slidenum">
              <a:rPr lang="en-US" altLang="en-US"/>
              <a:pPr/>
              <a:t>‹#›</a:t>
            </a:fld>
            <a:endParaRPr lang="en-US" altLang="en-US"/>
          </a:p>
        </p:txBody>
      </p:sp>
    </p:spTree>
    <p:extLst>
      <p:ext uri="{BB962C8B-B14F-4D97-AF65-F5344CB8AC3E}">
        <p14:creationId xmlns:p14="http://schemas.microsoft.com/office/powerpoint/2010/main" val="364543778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81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289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02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24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23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221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dirty="0"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Rectangle 6"/>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04155047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406448861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12612423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918468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3BB0D47E-DF06-48D3-AD79-86854F478C35}" type="datetime1">
              <a:rPr lang="en-US"/>
              <a:pPr>
                <a:defRPr/>
              </a:pPr>
              <a:t>2/25/2016</a:t>
            </a:fld>
            <a:endParaRPr lang="en-US"/>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D44E5BE-3B6E-4179-997F-D88817766114}" type="slidenum">
              <a:rPr lang="en-US" altLang="en-US"/>
              <a:pPr/>
              <a:t>‹#›</a:t>
            </a:fld>
            <a:endParaRPr lang="en-US" altLang="en-US"/>
          </a:p>
        </p:txBody>
      </p:sp>
    </p:spTree>
    <p:extLst>
      <p:ext uri="{BB962C8B-B14F-4D97-AF65-F5344CB8AC3E}">
        <p14:creationId xmlns:p14="http://schemas.microsoft.com/office/powerpoint/2010/main" val="427094318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592932"/>
            <a:ext cx="8229600" cy="11430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9500462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838200"/>
            <a:ext cx="8229600" cy="8382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06927924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1863" y="1219200"/>
            <a:ext cx="7678737"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752719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064931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95915787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84379052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9604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70615410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285750" y="503238"/>
            <a:ext cx="8229600" cy="11430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425421103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17575"/>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69092978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63613"/>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504400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4B9A83CA-AD7A-4329-AB6E-BA215C78F053}" type="datetime1">
              <a:rPr lang="en-US"/>
              <a:pPr>
                <a:defRPr/>
              </a:pPr>
              <a:t>2/25/2016</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3B92FBB-5F79-4CE3-86FD-E3F2E6FC8430}" type="slidenum">
              <a:rPr lang="en-US" altLang="en-US"/>
              <a:pPr/>
              <a:t>‹#›</a:t>
            </a:fld>
            <a:endParaRPr lang="en-US" altLang="en-US"/>
          </a:p>
        </p:txBody>
      </p:sp>
    </p:spTree>
    <p:extLst>
      <p:ext uri="{BB962C8B-B14F-4D97-AF65-F5344CB8AC3E}">
        <p14:creationId xmlns:p14="http://schemas.microsoft.com/office/powerpoint/2010/main" val="335113570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50919421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05015"/>
            <a:ext cx="8229600" cy="971385"/>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20952671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20780"/>
            <a:ext cx="8229600" cy="92545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61171697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4572" y="914399"/>
            <a:ext cx="8229600" cy="762001"/>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71081476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49835"/>
            <a:ext cx="8229600" cy="797965"/>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67858432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63613"/>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74166778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63613"/>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49733978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Basic 1">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72966" y="685800"/>
            <a:ext cx="8229600" cy="1050132"/>
          </a:xfrm>
          <a:prstGeom prst="rect">
            <a:avLst/>
          </a:prstGeom>
          <a:noFill/>
          <a:ln>
            <a:noFill/>
          </a:ln>
          <a:extLst/>
        </p:spPr>
        <p:txBody>
          <a:bodyPr/>
          <a:lstStyle/>
          <a:p>
            <a:pPr lvl="0"/>
            <a:r>
              <a:rPr lang="en-US" altLang="en-US" dirty="0" smtClean="0"/>
              <a:t>Click to edit Master title style</a:t>
            </a:r>
          </a:p>
        </p:txBody>
      </p:sp>
      <p:sp>
        <p:nvSpPr>
          <p:cNvPr id="12" name="Text Placeholder 2"/>
          <p:cNvSpPr>
            <a:spLocks noGrp="1"/>
          </p:cNvSpPr>
          <p:nvPr>
            <p:ph idx="1"/>
          </p:nvPr>
        </p:nvSpPr>
        <p:spPr>
          <a:xfrm>
            <a:off x="628650" y="2057399"/>
            <a:ext cx="7886700" cy="4119563"/>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81931832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88731" y="673484"/>
            <a:ext cx="8229600" cy="11430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04938441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93607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34A4E7E1-C507-453D-94F6-C2E7A67CF994}" type="datetime1">
              <a:rPr lang="en-US"/>
              <a:pPr>
                <a:defRPr/>
              </a:pPr>
              <a:t>2/25/2016</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5BA49A1-2567-4B4A-ADCC-A5E9F632D512}" type="slidenum">
              <a:rPr lang="en-US" altLang="en-US"/>
              <a:pPr/>
              <a:t>‹#›</a:t>
            </a:fld>
            <a:endParaRPr lang="en-US" altLang="en-US"/>
          </a:p>
        </p:txBody>
      </p:sp>
    </p:spTree>
    <p:extLst>
      <p:ext uri="{BB962C8B-B14F-4D97-AF65-F5344CB8AC3E}">
        <p14:creationId xmlns:p14="http://schemas.microsoft.com/office/powerpoint/2010/main" val="110350726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09600"/>
            <a:ext cx="8229600" cy="8080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39644621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61494493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40063438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28297" y="838200"/>
            <a:ext cx="8229600" cy="8382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34639641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46690" y="762000"/>
            <a:ext cx="8229600" cy="9144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94695086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914400"/>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93684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884238"/>
          </a:xfrm>
          <a:prstGeom prst="rect">
            <a:avLst/>
          </a:prstGeom>
          <a:noFill/>
          <a:ln>
            <a:noFill/>
          </a:ln>
          <a:extLst/>
        </p:spPr>
        <p:txBody>
          <a:bodyPr/>
          <a:lstStyle/>
          <a:p>
            <a:pPr lvl="0"/>
            <a:r>
              <a:rPr lang="en-US" altLang="en-US" smtClean="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33775767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9541485B-E920-4150-BE1C-CB997338B08A}" type="slidenum">
              <a:rPr lang="en-US" altLang="en-US"/>
              <a:pPr>
                <a:defRPr/>
              </a:pPr>
              <a:t>‹#›</a:t>
            </a:fld>
            <a:endParaRPr lang="en-US" altLang="en-US"/>
          </a:p>
        </p:txBody>
      </p:sp>
    </p:spTree>
    <p:extLst>
      <p:ext uri="{BB962C8B-B14F-4D97-AF65-F5344CB8AC3E}">
        <p14:creationId xmlns:p14="http://schemas.microsoft.com/office/powerpoint/2010/main" val="427362128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E6C3EC15-9CB2-459B-A1A8-8F066FE239C4}" type="slidenum">
              <a:rPr lang="en-US" altLang="en-US"/>
              <a:pPr>
                <a:defRPr/>
              </a:pPr>
              <a:t>‹#›</a:t>
            </a:fld>
            <a:endParaRPr lang="en-US" altLang="en-US"/>
          </a:p>
        </p:txBody>
      </p:sp>
    </p:spTree>
    <p:extLst>
      <p:ext uri="{BB962C8B-B14F-4D97-AF65-F5344CB8AC3E}">
        <p14:creationId xmlns:p14="http://schemas.microsoft.com/office/powerpoint/2010/main" val="360449948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8"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9"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DC2013B2-7B5A-4D7E-9464-C710545624A6}" type="slidenum">
              <a:rPr lang="en-US" altLang="en-US"/>
              <a:pPr>
                <a:defRPr/>
              </a:pPr>
              <a:t>‹#›</a:t>
            </a:fld>
            <a:endParaRPr lang="en-US" altLang="en-US"/>
          </a:p>
        </p:txBody>
      </p:sp>
    </p:spTree>
    <p:extLst>
      <p:ext uri="{BB962C8B-B14F-4D97-AF65-F5344CB8AC3E}">
        <p14:creationId xmlns:p14="http://schemas.microsoft.com/office/powerpoint/2010/main" val="539791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216157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ea typeface="MS PGothic" pitchFamily="34" charset="-128"/>
                <a:cs typeface="+mn-cs"/>
              </a:defRPr>
            </a:lvl1pPr>
          </a:lstStyle>
          <a:p>
            <a:pPr>
              <a:defRPr/>
            </a:pPr>
            <a:endParaRPr lang="en-US" altLang="en-US"/>
          </a:p>
        </p:txBody>
      </p:sp>
      <p:sp>
        <p:nvSpPr>
          <p:cNvPr id="6" name="Footer Placeholder 4"/>
          <p:cNvSpPr>
            <a:spLocks noGrp="1"/>
          </p:cNvSpPr>
          <p:nvPr>
            <p:ph type="ftr" sz="quarter" idx="15"/>
          </p:nvPr>
        </p:nvSpPr>
        <p:spPr/>
        <p:txBody>
          <a:bodyPr/>
          <a:lstStyle>
            <a:lvl1pPr>
              <a:defRPr>
                <a:ea typeface="MS PGothic" pitchFamily="34" charset="-128"/>
                <a:cs typeface="+mn-cs"/>
              </a:defRPr>
            </a:lvl1pPr>
          </a:lstStyle>
          <a:p>
            <a:pPr>
              <a:defRPr/>
            </a:pPr>
            <a:r>
              <a:rPr lang="en-US" altLang="en-US"/>
              <a:t>Atef Abuelaish</a:t>
            </a:r>
          </a:p>
        </p:txBody>
      </p:sp>
      <p:sp>
        <p:nvSpPr>
          <p:cNvPr id="7" name="Slide Number Placeholder 5"/>
          <p:cNvSpPr>
            <a:spLocks noGrp="1"/>
          </p:cNvSpPr>
          <p:nvPr>
            <p:ph type="sldNum" sz="quarter" idx="16"/>
          </p:nvPr>
        </p:nvSpPr>
        <p:spPr/>
        <p:txBody>
          <a:bodyPr/>
          <a:lstStyle>
            <a:lvl1pPr>
              <a:defRPr>
                <a:ea typeface="MS PGothic" pitchFamily="34" charset="-128"/>
                <a:cs typeface="+mn-cs"/>
              </a:defRPr>
            </a:lvl1pPr>
          </a:lstStyle>
          <a:p>
            <a:pPr>
              <a:defRPr/>
            </a:pPr>
            <a:fld id="{64B28C98-2BD3-404F-B597-3C2755C96134}" type="slidenum">
              <a:rPr lang="en-US" altLang="en-US"/>
              <a:pPr>
                <a:defRPr/>
              </a:pPr>
              <a:t>‹#›</a:t>
            </a:fld>
            <a:endParaRPr lang="en-US" altLang="en-US"/>
          </a:p>
        </p:txBody>
      </p:sp>
    </p:spTree>
    <p:extLst>
      <p:ext uri="{BB962C8B-B14F-4D97-AF65-F5344CB8AC3E}">
        <p14:creationId xmlns:p14="http://schemas.microsoft.com/office/powerpoint/2010/main" val="195353855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ea typeface="MS PGothic" pitchFamily="34" charset="-128"/>
                <a:cs typeface="+mn-cs"/>
              </a:defRPr>
            </a:lvl1pPr>
          </a:lstStyle>
          <a:p>
            <a:pPr>
              <a:defRPr/>
            </a:pPr>
            <a:endParaRPr lang="en-US" altLang="en-US"/>
          </a:p>
        </p:txBody>
      </p:sp>
      <p:sp>
        <p:nvSpPr>
          <p:cNvPr id="8" name="Footer Placeholder 4"/>
          <p:cNvSpPr>
            <a:spLocks noGrp="1"/>
          </p:cNvSpPr>
          <p:nvPr>
            <p:ph type="ftr" sz="quarter" idx="16"/>
          </p:nvPr>
        </p:nvSpPr>
        <p:spPr/>
        <p:txBody>
          <a:bodyPr/>
          <a:lstStyle>
            <a:lvl1pPr>
              <a:defRPr>
                <a:ea typeface="MS PGothic" pitchFamily="34" charset="-128"/>
                <a:cs typeface="+mn-cs"/>
              </a:defRPr>
            </a:lvl1pPr>
          </a:lstStyle>
          <a:p>
            <a:pPr>
              <a:defRPr/>
            </a:pPr>
            <a:r>
              <a:rPr lang="en-US" altLang="en-US"/>
              <a:t>Atef Abuelaish</a:t>
            </a:r>
          </a:p>
        </p:txBody>
      </p:sp>
      <p:sp>
        <p:nvSpPr>
          <p:cNvPr id="9" name="Slide Number Placeholder 5"/>
          <p:cNvSpPr>
            <a:spLocks noGrp="1"/>
          </p:cNvSpPr>
          <p:nvPr>
            <p:ph type="sldNum" sz="quarter" idx="17"/>
          </p:nvPr>
        </p:nvSpPr>
        <p:spPr/>
        <p:txBody>
          <a:bodyPr/>
          <a:lstStyle>
            <a:lvl1pPr>
              <a:defRPr>
                <a:ea typeface="MS PGothic" pitchFamily="34" charset="-128"/>
                <a:cs typeface="+mn-cs"/>
              </a:defRPr>
            </a:lvl1pPr>
          </a:lstStyle>
          <a:p>
            <a:pPr>
              <a:defRPr/>
            </a:pPr>
            <a:fld id="{EB544194-F41D-484A-955B-DEDBBFA586EB}" type="slidenum">
              <a:rPr lang="en-US" altLang="en-US"/>
              <a:pPr>
                <a:defRPr/>
              </a:pPr>
              <a:t>‹#›</a:t>
            </a:fld>
            <a:endParaRPr lang="en-US" altLang="en-US"/>
          </a:p>
        </p:txBody>
      </p:sp>
    </p:spTree>
    <p:extLst>
      <p:ext uri="{BB962C8B-B14F-4D97-AF65-F5344CB8AC3E}">
        <p14:creationId xmlns:p14="http://schemas.microsoft.com/office/powerpoint/2010/main" val="251201957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4"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5"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91FA9B9F-1C12-45DE-90F3-747875E64869}" type="slidenum">
              <a:rPr lang="en-US" altLang="en-US"/>
              <a:pPr>
                <a:defRPr/>
              </a:pPr>
              <a:t>‹#›</a:t>
            </a:fld>
            <a:endParaRPr lang="en-US" altLang="en-US"/>
          </a:p>
        </p:txBody>
      </p:sp>
    </p:spTree>
    <p:extLst>
      <p:ext uri="{BB962C8B-B14F-4D97-AF65-F5344CB8AC3E}">
        <p14:creationId xmlns:p14="http://schemas.microsoft.com/office/powerpoint/2010/main" val="13056005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3"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4"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480D9B42-33E0-4357-B01F-922CACE7E029}" type="slidenum">
              <a:rPr lang="en-US" altLang="en-US"/>
              <a:pPr>
                <a:defRPr/>
              </a:pPr>
              <a:t>‹#›</a:t>
            </a:fld>
            <a:endParaRPr lang="en-US" altLang="en-US"/>
          </a:p>
        </p:txBody>
      </p:sp>
    </p:spTree>
    <p:extLst>
      <p:ext uri="{BB962C8B-B14F-4D97-AF65-F5344CB8AC3E}">
        <p14:creationId xmlns:p14="http://schemas.microsoft.com/office/powerpoint/2010/main" val="114181355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6"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6B4627D1-0357-4B2D-84D5-F1475E3D7119}" type="slidenum">
              <a:rPr lang="en-US" altLang="en-US"/>
              <a:pPr>
                <a:defRPr/>
              </a:pPr>
              <a:t>‹#›</a:t>
            </a:fld>
            <a:endParaRPr lang="en-US" altLang="en-US"/>
          </a:p>
        </p:txBody>
      </p:sp>
    </p:spTree>
    <p:extLst>
      <p:ext uri="{BB962C8B-B14F-4D97-AF65-F5344CB8AC3E}">
        <p14:creationId xmlns:p14="http://schemas.microsoft.com/office/powerpoint/2010/main" val="162613483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6"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E88B3610-941F-44FA-92BE-EE90D0FA53C9}" type="slidenum">
              <a:rPr lang="en-US" altLang="en-US"/>
              <a:pPr>
                <a:defRPr/>
              </a:pPr>
              <a:t>‹#›</a:t>
            </a:fld>
            <a:endParaRPr lang="en-US" altLang="en-US"/>
          </a:p>
        </p:txBody>
      </p:sp>
    </p:spTree>
    <p:extLst>
      <p:ext uri="{BB962C8B-B14F-4D97-AF65-F5344CB8AC3E}">
        <p14:creationId xmlns:p14="http://schemas.microsoft.com/office/powerpoint/2010/main" val="239889595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848F9578-5A15-4687-94B3-98EFF89225A4}" type="slidenum">
              <a:rPr lang="en-US" altLang="en-US"/>
              <a:pPr>
                <a:defRPr/>
              </a:pPr>
              <a:t>‹#›</a:t>
            </a:fld>
            <a:endParaRPr lang="en-US" altLang="en-US"/>
          </a:p>
        </p:txBody>
      </p:sp>
    </p:spTree>
    <p:extLst>
      <p:ext uri="{BB962C8B-B14F-4D97-AF65-F5344CB8AC3E}">
        <p14:creationId xmlns:p14="http://schemas.microsoft.com/office/powerpoint/2010/main" val="306942735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a:defRPr>
                <a:ea typeface="MS PGothic" pitchFamily="34" charset="-128"/>
                <a:cs typeface="+mn-cs"/>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ea typeface="MS PGothic" pitchFamily="34" charset="-128"/>
                <a:cs typeface="+mn-cs"/>
              </a:defRPr>
            </a:lvl1pPr>
          </a:lstStyle>
          <a:p>
            <a:pPr>
              <a:defRPr/>
            </a:pPr>
            <a:fld id="{32C90C95-E387-4AEB-8B9F-414A39909727}" type="slidenum">
              <a:rPr lang="en-US" altLang="en-US"/>
              <a:pPr>
                <a:defRPr/>
              </a:pPr>
              <a:t>‹#›</a:t>
            </a:fld>
            <a:endParaRPr lang="en-US" altLang="en-US"/>
          </a:p>
        </p:txBody>
      </p:sp>
    </p:spTree>
    <p:extLst>
      <p:ext uri="{BB962C8B-B14F-4D97-AF65-F5344CB8AC3E}">
        <p14:creationId xmlns:p14="http://schemas.microsoft.com/office/powerpoint/2010/main" val="356659605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19263"/>
            <a:ext cx="4038600" cy="4411662"/>
          </a:xfrm>
        </p:spPr>
        <p:txBody>
          <a:bodyPr rtlCol="0">
            <a:normAutofit/>
          </a:bodyPr>
          <a:lstStyle/>
          <a:p>
            <a:pPr lvl="0"/>
            <a:endParaRPr lang="en-US" noProof="0" smtClean="0"/>
          </a:p>
        </p:txBody>
      </p:sp>
      <p:sp>
        <p:nvSpPr>
          <p:cNvPr id="5" name="Rectangle 5"/>
          <p:cNvSpPr>
            <a:spLocks noGrp="1" noChangeArrowheads="1"/>
          </p:cNvSpPr>
          <p:nvPr>
            <p:ph type="dt" sz="half" idx="10"/>
          </p:nvPr>
        </p:nvSpPr>
        <p:spPr/>
        <p:txBody>
          <a:bodyPr/>
          <a:lstStyle>
            <a:lvl1pPr>
              <a:defRPr>
                <a:solidFill>
                  <a:prstClr val="black">
                    <a:lumMod val="65000"/>
                    <a:lumOff val="35000"/>
                  </a:prstClr>
                </a:solidFill>
                <a:ea typeface="MS PGothic" pitchFamily="34" charset="-128"/>
                <a:cs typeface="+mn-cs"/>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solidFill>
                  <a:prstClr val="black">
                    <a:lumMod val="65000"/>
                    <a:lumOff val="35000"/>
                  </a:prstClr>
                </a:solidFill>
                <a:ea typeface="MS PGothic" pitchFamily="34" charset="-128"/>
                <a:cs typeface="+mn-cs"/>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solidFill>
                  <a:srgbClr val="595959"/>
                </a:solidFill>
                <a:ea typeface="MS PGothic" pitchFamily="34" charset="-128"/>
                <a:cs typeface="+mn-cs"/>
              </a:defRPr>
            </a:lvl1pPr>
          </a:lstStyle>
          <a:p>
            <a:pPr>
              <a:defRPr/>
            </a:pPr>
            <a:fld id="{C36D714C-50FB-433C-A560-E55D2A4A0691}" type="slidenum">
              <a:rPr lang="en-US" altLang="en-US"/>
              <a:pPr>
                <a:defRPr/>
              </a:pPr>
              <a:t>‹#›</a:t>
            </a:fld>
            <a:endParaRPr lang="en-US" altLang="en-US"/>
          </a:p>
        </p:txBody>
      </p:sp>
    </p:spTree>
    <p:extLst>
      <p:ext uri="{BB962C8B-B14F-4D97-AF65-F5344CB8AC3E}">
        <p14:creationId xmlns:p14="http://schemas.microsoft.com/office/powerpoint/2010/main" val="3613274555"/>
      </p:ext>
    </p:extLst>
  </p:cSld>
  <p:clrMapOvr>
    <a:masterClrMapping/>
  </p:clrMapOvr>
  <p:transition spd="med"/>
</p:sldLayout>
</file>

<file path=ppt/slideLayouts/slideLayout37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a:lstStyle>
            <a:lvl1pPr>
              <a:defRPr>
                <a:solidFill>
                  <a:prstClr val="black">
                    <a:lumMod val="65000"/>
                    <a:lumOff val="35000"/>
                  </a:prstClr>
                </a:solidFill>
                <a:ea typeface="MS PGothic" pitchFamily="34" charset="-128"/>
                <a:cs typeface="+mn-cs"/>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solidFill>
                  <a:prstClr val="black">
                    <a:lumMod val="65000"/>
                    <a:lumOff val="35000"/>
                  </a:prstClr>
                </a:solidFill>
                <a:ea typeface="MS PGothic" pitchFamily="34" charset="-128"/>
                <a:cs typeface="+mn-cs"/>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solidFill>
                  <a:srgbClr val="595959"/>
                </a:solidFill>
                <a:ea typeface="MS PGothic" pitchFamily="34" charset="-128"/>
                <a:cs typeface="+mn-cs"/>
              </a:defRPr>
            </a:lvl1pPr>
          </a:lstStyle>
          <a:p>
            <a:pPr>
              <a:defRPr/>
            </a:pPr>
            <a:fld id="{A65912FE-CAB5-41B5-B1C1-9842C2986516}" type="slidenum">
              <a:rPr lang="en-US" altLang="en-US"/>
              <a:pPr>
                <a:defRPr/>
              </a:pPr>
              <a:t>‹#›</a:t>
            </a:fld>
            <a:endParaRPr lang="en-US" altLang="en-US"/>
          </a:p>
        </p:txBody>
      </p:sp>
    </p:spTree>
    <p:extLst>
      <p:ext uri="{BB962C8B-B14F-4D97-AF65-F5344CB8AC3E}">
        <p14:creationId xmlns:p14="http://schemas.microsoft.com/office/powerpoint/2010/main" val="285748013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9507FF7B-212E-4FB3-B5F6-79AC2C84633B}" type="datetime1">
              <a:rPr lang="en-US"/>
              <a:pPr>
                <a:defRPr/>
              </a:pPr>
              <a:t>2/25/2016</a:t>
            </a:fld>
            <a:endParaRPr lang="en-US"/>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D9A0340-6D72-41B6-86D8-1E9401E69933}" type="slidenum">
              <a:rPr lang="en-US" altLang="en-US"/>
              <a:pPr/>
              <a:t>‹#›</a:t>
            </a:fld>
            <a:endParaRPr lang="en-US" altLang="en-US"/>
          </a:p>
        </p:txBody>
      </p:sp>
    </p:spTree>
    <p:extLst>
      <p:ext uri="{BB962C8B-B14F-4D97-AF65-F5344CB8AC3E}">
        <p14:creationId xmlns:p14="http://schemas.microsoft.com/office/powerpoint/2010/main" val="304017027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4459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498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883124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983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3868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76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090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605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492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85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1CD49A89-8A13-460E-BA51-63B6B6719011}" type="datetime1">
              <a:rPr lang="en-US"/>
              <a:pPr>
                <a:defRPr/>
              </a:pPr>
              <a:t>2/25/2016</a:t>
            </a:fld>
            <a:endParaRPr lang="en-US"/>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DE3410D-9DF7-4DD3-A042-4AF7EC8D1208}" type="slidenum">
              <a:rPr lang="en-US" altLang="en-US"/>
              <a:pPr/>
              <a:t>‹#›</a:t>
            </a:fld>
            <a:endParaRPr lang="en-US" altLang="en-US"/>
          </a:p>
        </p:txBody>
      </p:sp>
    </p:spTree>
    <p:extLst>
      <p:ext uri="{BB962C8B-B14F-4D97-AF65-F5344CB8AC3E}">
        <p14:creationId xmlns:p14="http://schemas.microsoft.com/office/powerpoint/2010/main" val="76831045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697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51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4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51425DA-5A48-4C78-AA29-AC94650CE60B}"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552B2FEE-EF11-44C8-BC7E-3230AB923D44}" type="slidenum">
              <a:rPr lang="en-US" altLang="en-US"/>
              <a:pPr/>
              <a:t>‹#›</a:t>
            </a:fld>
            <a:endParaRPr lang="en-US" altLang="en-US"/>
          </a:p>
        </p:txBody>
      </p:sp>
    </p:spTree>
    <p:extLst>
      <p:ext uri="{BB962C8B-B14F-4D97-AF65-F5344CB8AC3E}">
        <p14:creationId xmlns:p14="http://schemas.microsoft.com/office/powerpoint/2010/main" val="39067981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41CA4A-CF30-489F-A707-FF12F40D480A}"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3A639D33-8FB4-493B-80AC-D552DC4141B4}" type="slidenum">
              <a:rPr lang="en-US" altLang="en-US"/>
              <a:pPr/>
              <a:t>‹#›</a:t>
            </a:fld>
            <a:endParaRPr lang="en-US" altLang="en-US"/>
          </a:p>
        </p:txBody>
      </p:sp>
    </p:spTree>
    <p:extLst>
      <p:ext uri="{BB962C8B-B14F-4D97-AF65-F5344CB8AC3E}">
        <p14:creationId xmlns:p14="http://schemas.microsoft.com/office/powerpoint/2010/main" val="145817334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8EE3823-C8FA-49A3-96CF-2DAAB5074724}"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1D1C794-49FD-4438-8B15-2F91540BF80B}" type="slidenum">
              <a:rPr lang="en-US" altLang="en-US"/>
              <a:pPr/>
              <a:t>‹#›</a:t>
            </a:fld>
            <a:endParaRPr lang="en-US" altLang="en-US"/>
          </a:p>
        </p:txBody>
      </p:sp>
    </p:spTree>
    <p:extLst>
      <p:ext uri="{BB962C8B-B14F-4D97-AF65-F5344CB8AC3E}">
        <p14:creationId xmlns:p14="http://schemas.microsoft.com/office/powerpoint/2010/main" val="42867127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FB6F76-531B-4B3B-A4F4-BB0B26E294BD}"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A1EA4526-7EAB-4FD7-B3AE-7A155512FCDA}" type="slidenum">
              <a:rPr lang="en-US" altLang="en-US"/>
              <a:pPr/>
              <a:t>‹#›</a:t>
            </a:fld>
            <a:endParaRPr lang="en-US" altLang="en-US"/>
          </a:p>
        </p:txBody>
      </p:sp>
    </p:spTree>
    <p:extLst>
      <p:ext uri="{BB962C8B-B14F-4D97-AF65-F5344CB8AC3E}">
        <p14:creationId xmlns:p14="http://schemas.microsoft.com/office/powerpoint/2010/main" val="96472826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2E0DFB-6236-4E78-BA0A-CE7132F07CB5}"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FED621ED-E061-4EE8-BD12-30F8FE9F1FDE}" type="slidenum">
              <a:rPr lang="en-US" altLang="en-US"/>
              <a:pPr/>
              <a:t>‹#›</a:t>
            </a:fld>
            <a:endParaRPr lang="en-US" altLang="en-US"/>
          </a:p>
        </p:txBody>
      </p:sp>
    </p:spTree>
    <p:extLst>
      <p:ext uri="{BB962C8B-B14F-4D97-AF65-F5344CB8AC3E}">
        <p14:creationId xmlns:p14="http://schemas.microsoft.com/office/powerpoint/2010/main" val="194851362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3DDDE31-3534-4D21-83F3-4D85F9B7A9E4}" type="datetime1">
              <a:rPr lang="en-US"/>
              <a:pPr>
                <a:defRPr/>
              </a:pPr>
              <a:t>2/25/2016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61D9BE12-700F-4064-92A2-2F2B6530771D}" type="slidenum">
              <a:rPr lang="en-US" altLang="en-US"/>
              <a:pPr/>
              <a:t>‹#›</a:t>
            </a:fld>
            <a:endParaRPr lang="en-US" altLang="en-US"/>
          </a:p>
        </p:txBody>
      </p:sp>
    </p:spTree>
    <p:extLst>
      <p:ext uri="{BB962C8B-B14F-4D97-AF65-F5344CB8AC3E}">
        <p14:creationId xmlns:p14="http://schemas.microsoft.com/office/powerpoint/2010/main" val="8009187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2E94DC4-B5EB-4E8B-AC24-5A5976C62A5A}" type="datetime1">
              <a:rPr lang="en-US"/>
              <a:pPr>
                <a:defRPr/>
              </a:pPr>
              <a:t>2/25/2016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B684DFC1-170F-4529-A146-C28288827BD4}" type="slidenum">
              <a:rPr lang="en-US" altLang="en-US"/>
              <a:pPr/>
              <a:t>‹#›</a:t>
            </a:fld>
            <a:endParaRPr lang="en-US" altLang="en-US"/>
          </a:p>
        </p:txBody>
      </p:sp>
    </p:spTree>
    <p:extLst>
      <p:ext uri="{BB962C8B-B14F-4D97-AF65-F5344CB8AC3E}">
        <p14:creationId xmlns:p14="http://schemas.microsoft.com/office/powerpoint/2010/main" val="413194308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874E42D-425A-46CC-A52B-E826C852035A}" type="datetime1">
              <a:rPr lang="en-US"/>
              <a:pPr>
                <a:defRPr/>
              </a:pPr>
              <a:t>2/25/2016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9A6452DF-E5B8-43FA-BBD2-1D5117566DE2}" type="slidenum">
              <a:rPr lang="en-US" altLang="en-US"/>
              <a:pPr/>
              <a:t>‹#›</a:t>
            </a:fld>
            <a:endParaRPr lang="en-US" altLang="en-US"/>
          </a:p>
        </p:txBody>
      </p:sp>
    </p:spTree>
    <p:extLst>
      <p:ext uri="{BB962C8B-B14F-4D97-AF65-F5344CB8AC3E}">
        <p14:creationId xmlns:p14="http://schemas.microsoft.com/office/powerpoint/2010/main" val="91518907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FE3CDF-2827-4F99-A032-96F5FC3E7AD0}"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3444F114-FB3B-4402-A31B-23B7F8B4CF2D}" type="slidenum">
              <a:rPr lang="en-US" altLang="en-US"/>
              <a:pPr/>
              <a:t>‹#›</a:t>
            </a:fld>
            <a:endParaRPr lang="en-US" altLang="en-US"/>
          </a:p>
        </p:txBody>
      </p:sp>
    </p:spTree>
    <p:extLst>
      <p:ext uri="{BB962C8B-B14F-4D97-AF65-F5344CB8AC3E}">
        <p14:creationId xmlns:p14="http://schemas.microsoft.com/office/powerpoint/2010/main" val="154693591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194D2F-FB01-4061-927A-92AD52836254}"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9A460DC-7354-4888-9412-1870580406FF}" type="slidenum">
              <a:rPr lang="en-US" altLang="en-US"/>
              <a:pPr/>
              <a:t>‹#›</a:t>
            </a:fld>
            <a:endParaRPr lang="en-US" altLang="en-US"/>
          </a:p>
        </p:txBody>
      </p:sp>
    </p:spTree>
    <p:extLst>
      <p:ext uri="{BB962C8B-B14F-4D97-AF65-F5344CB8AC3E}">
        <p14:creationId xmlns:p14="http://schemas.microsoft.com/office/powerpoint/2010/main" val="9937770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9ED49EA-5530-455D-95A7-FEBAC54525BD}"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8E93739-17B0-4C32-AE20-EE5BF2D64E09}" type="slidenum">
              <a:rPr lang="en-US" altLang="en-US"/>
              <a:pPr/>
              <a:t>‹#›</a:t>
            </a:fld>
            <a:endParaRPr lang="en-US" altLang="en-US"/>
          </a:p>
        </p:txBody>
      </p:sp>
    </p:spTree>
    <p:extLst>
      <p:ext uri="{BB962C8B-B14F-4D97-AF65-F5344CB8AC3E}">
        <p14:creationId xmlns:p14="http://schemas.microsoft.com/office/powerpoint/2010/main" val="1278315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0D05442-8FBD-4EB9-AB51-68AF4B28CD36}" type="datetime1">
              <a:rPr lang="en-US"/>
              <a:pPr>
                <a:defRPr/>
              </a:pPr>
              <a:t>2/25/2016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1E7B1B31-F580-42CD-BA81-AC7E81DE3117}" type="slidenum">
              <a:rPr lang="en-US" altLang="en-US"/>
              <a:pPr/>
              <a:t>‹#›</a:t>
            </a:fld>
            <a:endParaRPr lang="en-US" altLang="en-US"/>
          </a:p>
        </p:txBody>
      </p:sp>
    </p:spTree>
    <p:extLst>
      <p:ext uri="{BB962C8B-B14F-4D97-AF65-F5344CB8AC3E}">
        <p14:creationId xmlns:p14="http://schemas.microsoft.com/office/powerpoint/2010/main" val="331548166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D7ADB1-1BB8-4C8E-9801-EB887431F993}"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6E5028C-BC81-4740-81FA-4032CB834CDE}" type="slidenum">
              <a:rPr lang="en-US" altLang="en-US"/>
              <a:pPr/>
              <a:t>‹#›</a:t>
            </a:fld>
            <a:endParaRPr lang="en-US" altLang="en-US"/>
          </a:p>
        </p:txBody>
      </p:sp>
    </p:spTree>
    <p:extLst>
      <p:ext uri="{BB962C8B-B14F-4D97-AF65-F5344CB8AC3E}">
        <p14:creationId xmlns:p14="http://schemas.microsoft.com/office/powerpoint/2010/main" val="11806615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831211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232981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A2569D-865A-4E76-8276-97A486C0F5DB}"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53C695E0-42DD-4AC1-A45C-9D7CE7E16448}" type="slidenum">
              <a:rPr lang="en-US" altLang="en-US"/>
              <a:pPr/>
              <a:t>‹#›</a:t>
            </a:fld>
            <a:endParaRPr lang="en-US" altLang="en-US"/>
          </a:p>
        </p:txBody>
      </p:sp>
    </p:spTree>
    <p:extLst>
      <p:ext uri="{BB962C8B-B14F-4D97-AF65-F5344CB8AC3E}">
        <p14:creationId xmlns:p14="http://schemas.microsoft.com/office/powerpoint/2010/main" val="60877216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AE62393-59E5-42D1-BDE2-761ADF2F54B6}"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B76D2DB-1D41-477F-87CD-6493CF9A9889}" type="slidenum">
              <a:rPr lang="en-US" altLang="en-US"/>
              <a:pPr/>
              <a:t>‹#›</a:t>
            </a:fld>
            <a:endParaRPr lang="en-US" altLang="en-US"/>
          </a:p>
        </p:txBody>
      </p:sp>
    </p:spTree>
    <p:extLst>
      <p:ext uri="{BB962C8B-B14F-4D97-AF65-F5344CB8AC3E}">
        <p14:creationId xmlns:p14="http://schemas.microsoft.com/office/powerpoint/2010/main" val="413935881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D6E67A7-9659-4B8E-BB03-B71090908BAB}"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37BA978-2F6E-4A48-9C84-722D8AF36BFC}" type="slidenum">
              <a:rPr lang="en-US" altLang="en-US"/>
              <a:pPr/>
              <a:t>‹#›</a:t>
            </a:fld>
            <a:endParaRPr lang="en-US" altLang="en-US"/>
          </a:p>
        </p:txBody>
      </p:sp>
    </p:spTree>
    <p:extLst>
      <p:ext uri="{BB962C8B-B14F-4D97-AF65-F5344CB8AC3E}">
        <p14:creationId xmlns:p14="http://schemas.microsoft.com/office/powerpoint/2010/main" val="378858041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23541EC-8281-4E3E-9D61-D652D74EC09B}"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FD54A47-752A-4B1F-B1B7-0DDB41528B4E}" type="slidenum">
              <a:rPr lang="en-US" altLang="en-US"/>
              <a:pPr/>
              <a:t>‹#›</a:t>
            </a:fld>
            <a:endParaRPr lang="en-US" altLang="en-US"/>
          </a:p>
        </p:txBody>
      </p:sp>
    </p:spTree>
    <p:extLst>
      <p:ext uri="{BB962C8B-B14F-4D97-AF65-F5344CB8AC3E}">
        <p14:creationId xmlns:p14="http://schemas.microsoft.com/office/powerpoint/2010/main" val="118335941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A3A7B54-CFF2-4291-A6F6-A379EAD9AE8F}" type="datetime1">
              <a:rPr lang="en-US"/>
              <a:pPr>
                <a:defRPr/>
              </a:pPr>
              <a:t>2/25/2016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DDEB3419-2768-4E29-89EB-D34645576CFB}" type="slidenum">
              <a:rPr lang="en-US" altLang="en-US"/>
              <a:pPr/>
              <a:t>‹#›</a:t>
            </a:fld>
            <a:endParaRPr lang="en-US" altLang="en-US"/>
          </a:p>
        </p:txBody>
      </p:sp>
    </p:spTree>
    <p:extLst>
      <p:ext uri="{BB962C8B-B14F-4D97-AF65-F5344CB8AC3E}">
        <p14:creationId xmlns:p14="http://schemas.microsoft.com/office/powerpoint/2010/main" val="173282969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5151E37-4E18-4D13-AE85-9A0EAA353066}" type="datetime1">
              <a:rPr lang="en-US"/>
              <a:pPr>
                <a:defRPr/>
              </a:pPr>
              <a:t>2/25/2016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B1439E4A-5D19-4179-B1BE-7C18E85FBB93}" type="slidenum">
              <a:rPr lang="en-US" altLang="en-US"/>
              <a:pPr/>
              <a:t>‹#›</a:t>
            </a:fld>
            <a:endParaRPr lang="en-US" altLang="en-US"/>
          </a:p>
        </p:txBody>
      </p:sp>
    </p:spTree>
    <p:extLst>
      <p:ext uri="{BB962C8B-B14F-4D97-AF65-F5344CB8AC3E}">
        <p14:creationId xmlns:p14="http://schemas.microsoft.com/office/powerpoint/2010/main" val="299381176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826E169-4CA4-4041-8FAE-F6B382CD0B48}" type="datetime1">
              <a:rPr lang="en-US"/>
              <a:pPr>
                <a:defRPr/>
              </a:pPr>
              <a:t>2/25/2016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D5E137EE-C58D-4513-B8AF-07D7B4C92511}" type="slidenum">
              <a:rPr lang="en-US" altLang="en-US"/>
              <a:pPr/>
              <a:t>‹#›</a:t>
            </a:fld>
            <a:endParaRPr lang="en-US" altLang="en-US"/>
          </a:p>
        </p:txBody>
      </p:sp>
    </p:spTree>
    <p:extLst>
      <p:ext uri="{BB962C8B-B14F-4D97-AF65-F5344CB8AC3E}">
        <p14:creationId xmlns:p14="http://schemas.microsoft.com/office/powerpoint/2010/main" val="25853227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83BECE0-C604-4991-B0F8-EC7932860818}" type="datetime1">
              <a:rPr lang="en-US"/>
              <a:pPr>
                <a:defRPr/>
              </a:pPr>
              <a:t>2/25/2016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0B20B3A3-4A40-48CA-BFAD-3E5E1A8DDE1B}" type="slidenum">
              <a:rPr lang="en-US" altLang="en-US"/>
              <a:pPr/>
              <a:t>‹#›</a:t>
            </a:fld>
            <a:endParaRPr lang="en-US" altLang="en-US"/>
          </a:p>
        </p:txBody>
      </p:sp>
    </p:spTree>
    <p:extLst>
      <p:ext uri="{BB962C8B-B14F-4D97-AF65-F5344CB8AC3E}">
        <p14:creationId xmlns:p14="http://schemas.microsoft.com/office/powerpoint/2010/main" val="365754986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4DE31AF-84A4-4D39-8EAE-E3FA8703C572}"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798A2226-126F-4FEB-8859-3FA7FBF51FC0}" type="slidenum">
              <a:rPr lang="en-US" altLang="en-US"/>
              <a:pPr/>
              <a:t>‹#›</a:t>
            </a:fld>
            <a:endParaRPr lang="en-US" altLang="en-US"/>
          </a:p>
        </p:txBody>
      </p:sp>
    </p:spTree>
    <p:extLst>
      <p:ext uri="{BB962C8B-B14F-4D97-AF65-F5344CB8AC3E}">
        <p14:creationId xmlns:p14="http://schemas.microsoft.com/office/powerpoint/2010/main" val="406548653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28C1FA-DB7E-44CF-89DD-E00D2565148C}"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B389BCD-4590-4D8A-AE31-CDE8A8F10C46}" type="slidenum">
              <a:rPr lang="en-US" altLang="en-US"/>
              <a:pPr/>
              <a:t>‹#›</a:t>
            </a:fld>
            <a:endParaRPr lang="en-US" altLang="en-US"/>
          </a:p>
        </p:txBody>
      </p:sp>
    </p:spTree>
    <p:extLst>
      <p:ext uri="{BB962C8B-B14F-4D97-AF65-F5344CB8AC3E}">
        <p14:creationId xmlns:p14="http://schemas.microsoft.com/office/powerpoint/2010/main" val="229915089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5A0E34-B13C-4D05-AF5D-9B80FF2A1905}"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E8EADA73-70F0-4F68-86EE-501FC9CCB1CB}" type="slidenum">
              <a:rPr lang="en-US" altLang="en-US"/>
              <a:pPr/>
              <a:t>‹#›</a:t>
            </a:fld>
            <a:endParaRPr lang="en-US" altLang="en-US"/>
          </a:p>
        </p:txBody>
      </p:sp>
    </p:spTree>
    <p:extLst>
      <p:ext uri="{BB962C8B-B14F-4D97-AF65-F5344CB8AC3E}">
        <p14:creationId xmlns:p14="http://schemas.microsoft.com/office/powerpoint/2010/main" val="128486878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206BD3A-D396-44CD-82AF-0B68BA021812}" type="datetime1">
              <a:rPr lang="en-US"/>
              <a:pPr>
                <a:defRPr/>
              </a:pPr>
              <a:t>2/25/2016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23550956-6B8D-4CCA-908F-8409D7525127}" type="slidenum">
              <a:rPr lang="en-US" altLang="en-US"/>
              <a:pPr/>
              <a:t>‹#›</a:t>
            </a:fld>
            <a:endParaRPr lang="en-US" altLang="en-US"/>
          </a:p>
        </p:txBody>
      </p:sp>
    </p:spTree>
    <p:extLst>
      <p:ext uri="{BB962C8B-B14F-4D97-AF65-F5344CB8AC3E}">
        <p14:creationId xmlns:p14="http://schemas.microsoft.com/office/powerpoint/2010/main" val="88343872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43416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153653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35AB56-90EC-489D-900F-7B7198D22021}" type="slidenum">
              <a:rPr lang="en-US" altLang="en-US"/>
              <a:pPr/>
              <a:t>‹#›</a:t>
            </a:fld>
            <a:endParaRPr lang="en-US" altLang="en-US"/>
          </a:p>
        </p:txBody>
      </p:sp>
    </p:spTree>
    <p:extLst>
      <p:ext uri="{BB962C8B-B14F-4D97-AF65-F5344CB8AC3E}">
        <p14:creationId xmlns:p14="http://schemas.microsoft.com/office/powerpoint/2010/main" val="8195122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9643C1-54DB-458A-AFA4-90ABB1819301}" type="slidenum">
              <a:rPr lang="en-US" altLang="en-US"/>
              <a:pPr/>
              <a:t>‹#›</a:t>
            </a:fld>
            <a:endParaRPr lang="en-US" altLang="en-US"/>
          </a:p>
        </p:txBody>
      </p:sp>
    </p:spTree>
    <p:extLst>
      <p:ext uri="{BB962C8B-B14F-4D97-AF65-F5344CB8AC3E}">
        <p14:creationId xmlns:p14="http://schemas.microsoft.com/office/powerpoint/2010/main" val="2389040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EA86088-D3FB-404A-90D4-1EAAC50C7F27}" type="slidenum">
              <a:rPr lang="en-US" altLang="en-US"/>
              <a:pPr/>
              <a:t>‹#›</a:t>
            </a:fld>
            <a:endParaRPr lang="en-US" altLang="en-US"/>
          </a:p>
        </p:txBody>
      </p:sp>
    </p:spTree>
    <p:extLst>
      <p:ext uri="{BB962C8B-B14F-4D97-AF65-F5344CB8AC3E}">
        <p14:creationId xmlns:p14="http://schemas.microsoft.com/office/powerpoint/2010/main" val="71902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A4E9ACE-6106-4A24-A118-741231457236}" type="slidenum">
              <a:rPr lang="en-US" altLang="en-US"/>
              <a:pPr/>
              <a:t>‹#›</a:t>
            </a:fld>
            <a:endParaRPr lang="en-US" altLang="en-US"/>
          </a:p>
        </p:txBody>
      </p:sp>
    </p:spTree>
    <p:extLst>
      <p:ext uri="{BB962C8B-B14F-4D97-AF65-F5344CB8AC3E}">
        <p14:creationId xmlns:p14="http://schemas.microsoft.com/office/powerpoint/2010/main" val="183420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3058A4C-0401-4EFC-B408-B894A50A86C9}" type="datetime1">
              <a:rPr lang="en-US"/>
              <a:pPr>
                <a:defRPr/>
              </a:pPr>
              <a:t>2/25/2016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54223556-137A-49A3-A757-758E206A5FFB}" type="slidenum">
              <a:rPr lang="en-US" altLang="en-US"/>
              <a:pPr/>
              <a:t>‹#›</a:t>
            </a:fld>
            <a:endParaRPr lang="en-US" altLang="en-US"/>
          </a:p>
        </p:txBody>
      </p:sp>
    </p:spTree>
    <p:extLst>
      <p:ext uri="{BB962C8B-B14F-4D97-AF65-F5344CB8AC3E}">
        <p14:creationId xmlns:p14="http://schemas.microsoft.com/office/powerpoint/2010/main" val="316826605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2/25/2016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D033213-AECB-4A1C-8F63-658D40C983A1}" type="slidenum">
              <a:rPr lang="en-US" altLang="en-US"/>
              <a:pPr/>
              <a:t>‹#›</a:t>
            </a:fld>
            <a:endParaRPr lang="en-US" altLang="en-US"/>
          </a:p>
        </p:txBody>
      </p:sp>
    </p:spTree>
    <p:extLst>
      <p:ext uri="{BB962C8B-B14F-4D97-AF65-F5344CB8AC3E}">
        <p14:creationId xmlns:p14="http://schemas.microsoft.com/office/powerpoint/2010/main" val="32732745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2/25/2016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AA880EF-EFD5-4DDC-95C0-66FD6B6ACDD2}" type="slidenum">
              <a:rPr lang="en-US" altLang="en-US"/>
              <a:pPr/>
              <a:t>‹#›</a:t>
            </a:fld>
            <a:endParaRPr lang="en-US" altLang="en-US"/>
          </a:p>
        </p:txBody>
      </p:sp>
    </p:spTree>
    <p:extLst>
      <p:ext uri="{BB962C8B-B14F-4D97-AF65-F5344CB8AC3E}">
        <p14:creationId xmlns:p14="http://schemas.microsoft.com/office/powerpoint/2010/main" val="27172511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2/25/2016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E2D9312-A5D4-49D8-8CD1-EE4E0E24B7D6}" type="slidenum">
              <a:rPr lang="en-US" altLang="en-US"/>
              <a:pPr/>
              <a:t>‹#›</a:t>
            </a:fld>
            <a:endParaRPr lang="en-US" altLang="en-US"/>
          </a:p>
        </p:txBody>
      </p:sp>
    </p:spTree>
    <p:extLst>
      <p:ext uri="{BB962C8B-B14F-4D97-AF65-F5344CB8AC3E}">
        <p14:creationId xmlns:p14="http://schemas.microsoft.com/office/powerpoint/2010/main" val="20303469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1C2C3D6-C15C-412F-A936-537C9122006C}" type="slidenum">
              <a:rPr lang="en-US" altLang="en-US"/>
              <a:pPr/>
              <a:t>‹#›</a:t>
            </a:fld>
            <a:endParaRPr lang="en-US" altLang="en-US"/>
          </a:p>
        </p:txBody>
      </p:sp>
    </p:spTree>
    <p:extLst>
      <p:ext uri="{BB962C8B-B14F-4D97-AF65-F5344CB8AC3E}">
        <p14:creationId xmlns:p14="http://schemas.microsoft.com/office/powerpoint/2010/main" val="20447842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537F63-EB2C-475E-9981-F2B7908C886A}" type="slidenum">
              <a:rPr lang="en-US" altLang="en-US"/>
              <a:pPr/>
              <a:t>‹#›</a:t>
            </a:fld>
            <a:endParaRPr lang="en-US" altLang="en-US"/>
          </a:p>
        </p:txBody>
      </p:sp>
    </p:spTree>
    <p:extLst>
      <p:ext uri="{BB962C8B-B14F-4D97-AF65-F5344CB8AC3E}">
        <p14:creationId xmlns:p14="http://schemas.microsoft.com/office/powerpoint/2010/main" val="17114284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9E706C-8061-4355-AA77-CCE7571A7604}" type="slidenum">
              <a:rPr lang="en-US" altLang="en-US"/>
              <a:pPr/>
              <a:t>‹#›</a:t>
            </a:fld>
            <a:endParaRPr lang="en-US" altLang="en-US"/>
          </a:p>
        </p:txBody>
      </p:sp>
    </p:spTree>
    <p:extLst>
      <p:ext uri="{BB962C8B-B14F-4D97-AF65-F5344CB8AC3E}">
        <p14:creationId xmlns:p14="http://schemas.microsoft.com/office/powerpoint/2010/main" val="30703796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696638-82DB-4DEE-A211-450E9DD5B3DA}" type="slidenum">
              <a:rPr lang="en-US" altLang="en-US"/>
              <a:pPr/>
              <a:t>‹#›</a:t>
            </a:fld>
            <a:endParaRPr lang="en-US" altLang="en-US"/>
          </a:p>
        </p:txBody>
      </p:sp>
    </p:spTree>
    <p:extLst>
      <p:ext uri="{BB962C8B-B14F-4D97-AF65-F5344CB8AC3E}">
        <p14:creationId xmlns:p14="http://schemas.microsoft.com/office/powerpoint/2010/main" val="17935706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CE25D22-F8A5-4A93-9785-9DCC9E7B6FEF}" type="slidenum">
              <a:rPr lang="en-US" altLang="en-US"/>
              <a:pPr/>
              <a:t>‹#›</a:t>
            </a:fld>
            <a:endParaRPr lang="en-US" altLang="en-US"/>
          </a:p>
        </p:txBody>
      </p:sp>
    </p:spTree>
    <p:extLst>
      <p:ext uri="{BB962C8B-B14F-4D97-AF65-F5344CB8AC3E}">
        <p14:creationId xmlns:p14="http://schemas.microsoft.com/office/powerpoint/2010/main" val="3760451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DB62FC-334F-4FFE-8774-65A0E55A17EE}" type="slidenum">
              <a:rPr lang="en-US" altLang="en-US"/>
              <a:pPr/>
              <a:t>‹#›</a:t>
            </a:fld>
            <a:endParaRPr lang="en-US" altLang="en-US"/>
          </a:p>
        </p:txBody>
      </p:sp>
    </p:spTree>
    <p:extLst>
      <p:ext uri="{BB962C8B-B14F-4D97-AF65-F5344CB8AC3E}">
        <p14:creationId xmlns:p14="http://schemas.microsoft.com/office/powerpoint/2010/main" val="20471035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5FA3845-CE3C-4ACE-A396-2D2CBA062464}" type="slidenum">
              <a:rPr lang="en-US" altLang="en-US"/>
              <a:pPr/>
              <a:t>‹#›</a:t>
            </a:fld>
            <a:endParaRPr lang="en-US" altLang="en-US"/>
          </a:p>
        </p:txBody>
      </p:sp>
    </p:spTree>
    <p:extLst>
      <p:ext uri="{BB962C8B-B14F-4D97-AF65-F5344CB8AC3E}">
        <p14:creationId xmlns:p14="http://schemas.microsoft.com/office/powerpoint/2010/main" val="345885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5CCDC86-D6C5-4CE3-AC37-4C12F9A31CB5}"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C526472D-75A0-457E-8FC0-DD361C57C534}" type="slidenum">
              <a:rPr lang="en-US" altLang="en-US"/>
              <a:pPr/>
              <a:t>‹#›</a:t>
            </a:fld>
            <a:endParaRPr lang="en-US" altLang="en-US"/>
          </a:p>
        </p:txBody>
      </p:sp>
    </p:spTree>
    <p:extLst>
      <p:ext uri="{BB962C8B-B14F-4D97-AF65-F5344CB8AC3E}">
        <p14:creationId xmlns:p14="http://schemas.microsoft.com/office/powerpoint/2010/main" val="334052795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65A3514-E3AA-483A-A400-A302DB8F29E3}" type="slidenum">
              <a:rPr lang="en-US" altLang="en-US"/>
              <a:pPr/>
              <a:t>‹#›</a:t>
            </a:fld>
            <a:endParaRPr lang="en-US" altLang="en-US"/>
          </a:p>
        </p:txBody>
      </p:sp>
    </p:spTree>
    <p:extLst>
      <p:ext uri="{BB962C8B-B14F-4D97-AF65-F5344CB8AC3E}">
        <p14:creationId xmlns:p14="http://schemas.microsoft.com/office/powerpoint/2010/main" val="28990667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2/25/2016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9530387-1324-4B93-932A-CFBA08B722DD}" type="slidenum">
              <a:rPr lang="en-US" altLang="en-US"/>
              <a:pPr/>
              <a:t>‹#›</a:t>
            </a:fld>
            <a:endParaRPr lang="en-US" altLang="en-US"/>
          </a:p>
        </p:txBody>
      </p:sp>
    </p:spTree>
    <p:extLst>
      <p:ext uri="{BB962C8B-B14F-4D97-AF65-F5344CB8AC3E}">
        <p14:creationId xmlns:p14="http://schemas.microsoft.com/office/powerpoint/2010/main" val="41921627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2/25/2016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97EC0B6-0E13-4B01-A992-4B0E5C1DF3BF}" type="slidenum">
              <a:rPr lang="en-US" altLang="en-US"/>
              <a:pPr/>
              <a:t>‹#›</a:t>
            </a:fld>
            <a:endParaRPr lang="en-US" altLang="en-US"/>
          </a:p>
        </p:txBody>
      </p:sp>
    </p:spTree>
    <p:extLst>
      <p:ext uri="{BB962C8B-B14F-4D97-AF65-F5344CB8AC3E}">
        <p14:creationId xmlns:p14="http://schemas.microsoft.com/office/powerpoint/2010/main" val="40980696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2/25/2016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A4ACE66-C7FF-4D99-8FB8-E58C34DA84F8}" type="slidenum">
              <a:rPr lang="en-US" altLang="en-US"/>
              <a:pPr/>
              <a:t>‹#›</a:t>
            </a:fld>
            <a:endParaRPr lang="en-US" altLang="en-US"/>
          </a:p>
        </p:txBody>
      </p:sp>
    </p:spTree>
    <p:extLst>
      <p:ext uri="{BB962C8B-B14F-4D97-AF65-F5344CB8AC3E}">
        <p14:creationId xmlns:p14="http://schemas.microsoft.com/office/powerpoint/2010/main" val="19681183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D7CD6F-7F7A-4225-A992-16CA2D7F8C33}" type="slidenum">
              <a:rPr lang="en-US" altLang="en-US"/>
              <a:pPr/>
              <a:t>‹#›</a:t>
            </a:fld>
            <a:endParaRPr lang="en-US" altLang="en-US"/>
          </a:p>
        </p:txBody>
      </p:sp>
    </p:spTree>
    <p:extLst>
      <p:ext uri="{BB962C8B-B14F-4D97-AF65-F5344CB8AC3E}">
        <p14:creationId xmlns:p14="http://schemas.microsoft.com/office/powerpoint/2010/main" val="34423022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5E7088A-7E5E-404D-8FF3-0B44011AC5CF}" type="slidenum">
              <a:rPr lang="en-US" altLang="en-US"/>
              <a:pPr/>
              <a:t>‹#›</a:t>
            </a:fld>
            <a:endParaRPr lang="en-US" altLang="en-US"/>
          </a:p>
        </p:txBody>
      </p:sp>
    </p:spTree>
    <p:extLst>
      <p:ext uri="{BB962C8B-B14F-4D97-AF65-F5344CB8AC3E}">
        <p14:creationId xmlns:p14="http://schemas.microsoft.com/office/powerpoint/2010/main" val="17554385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70F5C9-143E-4435-B409-8AEE6707D491}" type="slidenum">
              <a:rPr lang="en-US" altLang="en-US"/>
              <a:pPr/>
              <a:t>‹#›</a:t>
            </a:fld>
            <a:endParaRPr lang="en-US" altLang="en-US"/>
          </a:p>
        </p:txBody>
      </p:sp>
    </p:spTree>
    <p:extLst>
      <p:ext uri="{BB962C8B-B14F-4D97-AF65-F5344CB8AC3E}">
        <p14:creationId xmlns:p14="http://schemas.microsoft.com/office/powerpoint/2010/main" val="8379016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332E64-FCC7-487B-A1AA-B995175A5A6F}" type="slidenum">
              <a:rPr lang="en-US" altLang="en-US"/>
              <a:pPr/>
              <a:t>‹#›</a:t>
            </a:fld>
            <a:endParaRPr lang="en-US" altLang="en-US"/>
          </a:p>
        </p:txBody>
      </p:sp>
    </p:spTree>
    <p:extLst>
      <p:ext uri="{BB962C8B-B14F-4D97-AF65-F5344CB8AC3E}">
        <p14:creationId xmlns:p14="http://schemas.microsoft.com/office/powerpoint/2010/main" val="40777361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10D8E3-309A-4630-ABD8-46B492D457FD}" type="slidenum">
              <a:rPr lang="en-US" altLang="en-US"/>
              <a:pPr/>
              <a:t>‹#›</a:t>
            </a:fld>
            <a:endParaRPr lang="en-US" altLang="en-US"/>
          </a:p>
        </p:txBody>
      </p:sp>
    </p:spTree>
    <p:extLst>
      <p:ext uri="{BB962C8B-B14F-4D97-AF65-F5344CB8AC3E}">
        <p14:creationId xmlns:p14="http://schemas.microsoft.com/office/powerpoint/2010/main" val="2263443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516314D-6572-43B7-B541-E9B8AA5610B6}" type="slidenum">
              <a:rPr lang="en-US" altLang="en-US"/>
              <a:pPr/>
              <a:t>‹#›</a:t>
            </a:fld>
            <a:endParaRPr lang="en-US" altLang="en-US"/>
          </a:p>
        </p:txBody>
      </p:sp>
    </p:spTree>
    <p:extLst>
      <p:ext uri="{BB962C8B-B14F-4D97-AF65-F5344CB8AC3E}">
        <p14:creationId xmlns:p14="http://schemas.microsoft.com/office/powerpoint/2010/main" val="125219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3F5774-B7EE-44F8-BEF2-006F8F940EDA}" type="datetime1">
              <a:rPr lang="en-US"/>
              <a:pPr>
                <a:defRPr/>
              </a:pPr>
              <a:t>2/25/2016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8359E008-AE54-4428-8A97-4F2897C49E82}" type="slidenum">
              <a:rPr lang="en-US" altLang="en-US"/>
              <a:pPr/>
              <a:t>‹#›</a:t>
            </a:fld>
            <a:endParaRPr lang="en-US" altLang="en-US"/>
          </a:p>
        </p:txBody>
      </p:sp>
    </p:spTree>
    <p:extLst>
      <p:ext uri="{BB962C8B-B14F-4D97-AF65-F5344CB8AC3E}">
        <p14:creationId xmlns:p14="http://schemas.microsoft.com/office/powerpoint/2010/main" val="599735045"/>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234F5A-2EE5-4F0C-BAE5-2CABBAFEBB30}" type="slidenum">
              <a:rPr lang="en-US" altLang="en-US"/>
              <a:pPr/>
              <a:t>‹#›</a:t>
            </a:fld>
            <a:endParaRPr lang="en-US" altLang="en-US"/>
          </a:p>
        </p:txBody>
      </p:sp>
    </p:spTree>
    <p:extLst>
      <p:ext uri="{BB962C8B-B14F-4D97-AF65-F5344CB8AC3E}">
        <p14:creationId xmlns:p14="http://schemas.microsoft.com/office/powerpoint/2010/main" val="21602699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3EF5D25-AE39-4081-9CC6-33E71A5EA1DD}" type="slidenum">
              <a:rPr lang="en-US" altLang="en-US"/>
              <a:pPr/>
              <a:t>‹#›</a:t>
            </a:fld>
            <a:endParaRPr lang="en-US" altLang="en-US"/>
          </a:p>
        </p:txBody>
      </p:sp>
    </p:spTree>
    <p:extLst>
      <p:ext uri="{BB962C8B-B14F-4D97-AF65-F5344CB8AC3E}">
        <p14:creationId xmlns:p14="http://schemas.microsoft.com/office/powerpoint/2010/main" val="37619428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2/25/2016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B659D35-341A-4195-B1B0-09BD96C354B6}" type="slidenum">
              <a:rPr lang="en-US" altLang="en-US"/>
              <a:pPr/>
              <a:t>‹#›</a:t>
            </a:fld>
            <a:endParaRPr lang="en-US" altLang="en-US"/>
          </a:p>
        </p:txBody>
      </p:sp>
    </p:spTree>
    <p:extLst>
      <p:ext uri="{BB962C8B-B14F-4D97-AF65-F5344CB8AC3E}">
        <p14:creationId xmlns:p14="http://schemas.microsoft.com/office/powerpoint/2010/main" val="27871832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2/25/2016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8B24DBA-0C44-4EFE-914F-88E9B9E7B31C}" type="slidenum">
              <a:rPr lang="en-US" altLang="en-US"/>
              <a:pPr/>
              <a:t>‹#›</a:t>
            </a:fld>
            <a:endParaRPr lang="en-US" altLang="en-US"/>
          </a:p>
        </p:txBody>
      </p:sp>
    </p:spTree>
    <p:extLst>
      <p:ext uri="{BB962C8B-B14F-4D97-AF65-F5344CB8AC3E}">
        <p14:creationId xmlns:p14="http://schemas.microsoft.com/office/powerpoint/2010/main" val="31218574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2/25/2016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77DF739-BAA1-449C-ACA3-8F8A19079FC2}" type="slidenum">
              <a:rPr lang="en-US" altLang="en-US"/>
              <a:pPr/>
              <a:t>‹#›</a:t>
            </a:fld>
            <a:endParaRPr lang="en-US" altLang="en-US"/>
          </a:p>
        </p:txBody>
      </p:sp>
    </p:spTree>
    <p:extLst>
      <p:ext uri="{BB962C8B-B14F-4D97-AF65-F5344CB8AC3E}">
        <p14:creationId xmlns:p14="http://schemas.microsoft.com/office/powerpoint/2010/main" val="32204192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9C9ABE-5C5B-4621-B01A-887A976B6E0C}" type="slidenum">
              <a:rPr lang="en-US" altLang="en-US"/>
              <a:pPr/>
              <a:t>‹#›</a:t>
            </a:fld>
            <a:endParaRPr lang="en-US" altLang="en-US"/>
          </a:p>
        </p:txBody>
      </p:sp>
    </p:spTree>
    <p:extLst>
      <p:ext uri="{BB962C8B-B14F-4D97-AF65-F5344CB8AC3E}">
        <p14:creationId xmlns:p14="http://schemas.microsoft.com/office/powerpoint/2010/main" val="1136564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7D7A43-9618-4814-8CE8-30DF3FA83681}" type="slidenum">
              <a:rPr lang="en-US" altLang="en-US"/>
              <a:pPr/>
              <a:t>‹#›</a:t>
            </a:fld>
            <a:endParaRPr lang="en-US" altLang="en-US"/>
          </a:p>
        </p:txBody>
      </p:sp>
    </p:spTree>
    <p:extLst>
      <p:ext uri="{BB962C8B-B14F-4D97-AF65-F5344CB8AC3E}">
        <p14:creationId xmlns:p14="http://schemas.microsoft.com/office/powerpoint/2010/main" val="36031912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95340A-3563-4B1B-8ABF-06F7BF76DB32}" type="slidenum">
              <a:rPr lang="en-US" altLang="en-US"/>
              <a:pPr/>
              <a:t>‹#›</a:t>
            </a:fld>
            <a:endParaRPr lang="en-US" altLang="en-US"/>
          </a:p>
        </p:txBody>
      </p:sp>
    </p:spTree>
    <p:extLst>
      <p:ext uri="{BB962C8B-B14F-4D97-AF65-F5344CB8AC3E}">
        <p14:creationId xmlns:p14="http://schemas.microsoft.com/office/powerpoint/2010/main" val="17239650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6C542A-03B3-4548-A373-7C49E6043AD7}" type="slidenum">
              <a:rPr lang="en-US" altLang="en-US"/>
              <a:pPr/>
              <a:t>‹#›</a:t>
            </a:fld>
            <a:endParaRPr lang="en-US" altLang="en-US"/>
          </a:p>
        </p:txBody>
      </p:sp>
    </p:spTree>
    <p:extLst>
      <p:ext uri="{BB962C8B-B14F-4D97-AF65-F5344CB8AC3E}">
        <p14:creationId xmlns:p14="http://schemas.microsoft.com/office/powerpoint/2010/main" val="30556987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B486B7-C365-4EC2-BA74-190A5E50ABF1}" type="slidenum">
              <a:rPr lang="en-US" altLang="en-US"/>
              <a:pPr/>
              <a:t>‹#›</a:t>
            </a:fld>
            <a:endParaRPr lang="en-US" altLang="en-US"/>
          </a:p>
        </p:txBody>
      </p:sp>
    </p:spTree>
    <p:extLst>
      <p:ext uri="{BB962C8B-B14F-4D97-AF65-F5344CB8AC3E}">
        <p14:creationId xmlns:p14="http://schemas.microsoft.com/office/powerpoint/2010/main" val="183704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9" Type="http://schemas.openxmlformats.org/officeDocument/2006/relationships/slideLayout" Target="../slideLayouts/slideLayout148.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34" Type="http://schemas.openxmlformats.org/officeDocument/2006/relationships/slideLayout" Target="../slideLayouts/slideLayout143.xml"/><Relationship Id="rId42" Type="http://schemas.openxmlformats.org/officeDocument/2006/relationships/slideLayout" Target="../slideLayouts/slideLayout151.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33" Type="http://schemas.openxmlformats.org/officeDocument/2006/relationships/slideLayout" Target="../slideLayouts/slideLayout142.xml"/><Relationship Id="rId38" Type="http://schemas.openxmlformats.org/officeDocument/2006/relationships/slideLayout" Target="../slideLayouts/slideLayout147.xml"/><Relationship Id="rId46" Type="http://schemas.openxmlformats.org/officeDocument/2006/relationships/theme" Target="../theme/theme10.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41" Type="http://schemas.openxmlformats.org/officeDocument/2006/relationships/slideLayout" Target="../slideLayouts/slideLayout150.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slideLayout" Target="../slideLayouts/slideLayout141.xml"/><Relationship Id="rId37" Type="http://schemas.openxmlformats.org/officeDocument/2006/relationships/slideLayout" Target="../slideLayouts/slideLayout146.xml"/><Relationship Id="rId40" Type="http://schemas.openxmlformats.org/officeDocument/2006/relationships/slideLayout" Target="../slideLayouts/slideLayout149.xml"/><Relationship Id="rId45" Type="http://schemas.openxmlformats.org/officeDocument/2006/relationships/slideLayout" Target="../slideLayouts/slideLayout154.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36" Type="http://schemas.openxmlformats.org/officeDocument/2006/relationships/slideLayout" Target="../slideLayouts/slideLayout145.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slideLayout" Target="../slideLayouts/slideLayout140.xml"/><Relationship Id="rId44" Type="http://schemas.openxmlformats.org/officeDocument/2006/relationships/slideLayout" Target="../slideLayouts/slideLayout153.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 Id="rId35" Type="http://schemas.openxmlformats.org/officeDocument/2006/relationships/slideLayout" Target="../slideLayouts/slideLayout144.xml"/><Relationship Id="rId43" Type="http://schemas.openxmlformats.org/officeDocument/2006/relationships/slideLayout" Target="../slideLayouts/slideLayout15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3.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4.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5.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16.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17.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18.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19.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0.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theme" Target="../theme/theme21.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theme" Target="../theme/theme22.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3.xml.rels><?xml version="1.0" encoding="UTF-8" standalone="yes"?>
<Relationships xmlns="http://schemas.openxmlformats.org/package/2006/relationships"><Relationship Id="rId13" Type="http://schemas.openxmlformats.org/officeDocument/2006/relationships/slideLayout" Target="../slideLayouts/slideLayout303.xml"/><Relationship Id="rId18" Type="http://schemas.openxmlformats.org/officeDocument/2006/relationships/slideLayout" Target="../slideLayouts/slideLayout308.xml"/><Relationship Id="rId26" Type="http://schemas.openxmlformats.org/officeDocument/2006/relationships/slideLayout" Target="../slideLayouts/slideLayout316.xml"/><Relationship Id="rId39" Type="http://schemas.openxmlformats.org/officeDocument/2006/relationships/slideLayout" Target="../slideLayouts/slideLayout329.xml"/><Relationship Id="rId21" Type="http://schemas.openxmlformats.org/officeDocument/2006/relationships/slideLayout" Target="../slideLayouts/slideLayout311.xml"/><Relationship Id="rId34" Type="http://schemas.openxmlformats.org/officeDocument/2006/relationships/slideLayout" Target="../slideLayouts/slideLayout324.xml"/><Relationship Id="rId42" Type="http://schemas.openxmlformats.org/officeDocument/2006/relationships/slideLayout" Target="../slideLayouts/slideLayout332.xml"/><Relationship Id="rId47" Type="http://schemas.openxmlformats.org/officeDocument/2006/relationships/slideLayout" Target="../slideLayouts/slideLayout337.xml"/><Relationship Id="rId50" Type="http://schemas.openxmlformats.org/officeDocument/2006/relationships/slideLayout" Target="../slideLayouts/slideLayout340.xml"/><Relationship Id="rId55" Type="http://schemas.openxmlformats.org/officeDocument/2006/relationships/slideLayout" Target="../slideLayouts/slideLayout345.xml"/><Relationship Id="rId63" Type="http://schemas.openxmlformats.org/officeDocument/2006/relationships/slideLayout" Target="../slideLayouts/slideLayout353.xml"/><Relationship Id="rId68" Type="http://schemas.openxmlformats.org/officeDocument/2006/relationships/slideLayout" Target="../slideLayouts/slideLayout358.xml"/><Relationship Id="rId76" Type="http://schemas.openxmlformats.org/officeDocument/2006/relationships/slideLayout" Target="../slideLayouts/slideLayout366.xml"/><Relationship Id="rId7" Type="http://schemas.openxmlformats.org/officeDocument/2006/relationships/slideLayout" Target="../slideLayouts/slideLayout297.xml"/><Relationship Id="rId71" Type="http://schemas.openxmlformats.org/officeDocument/2006/relationships/slideLayout" Target="../slideLayouts/slideLayout361.xml"/><Relationship Id="rId2" Type="http://schemas.openxmlformats.org/officeDocument/2006/relationships/slideLayout" Target="../slideLayouts/slideLayout292.xml"/><Relationship Id="rId16" Type="http://schemas.openxmlformats.org/officeDocument/2006/relationships/slideLayout" Target="../slideLayouts/slideLayout306.xml"/><Relationship Id="rId29" Type="http://schemas.openxmlformats.org/officeDocument/2006/relationships/slideLayout" Target="../slideLayouts/slideLayout319.xml"/><Relationship Id="rId11" Type="http://schemas.openxmlformats.org/officeDocument/2006/relationships/slideLayout" Target="../slideLayouts/slideLayout301.xml"/><Relationship Id="rId24" Type="http://schemas.openxmlformats.org/officeDocument/2006/relationships/slideLayout" Target="../slideLayouts/slideLayout314.xml"/><Relationship Id="rId32" Type="http://schemas.openxmlformats.org/officeDocument/2006/relationships/slideLayout" Target="../slideLayouts/slideLayout322.xml"/><Relationship Id="rId37" Type="http://schemas.openxmlformats.org/officeDocument/2006/relationships/slideLayout" Target="../slideLayouts/slideLayout327.xml"/><Relationship Id="rId40" Type="http://schemas.openxmlformats.org/officeDocument/2006/relationships/slideLayout" Target="../slideLayouts/slideLayout330.xml"/><Relationship Id="rId45" Type="http://schemas.openxmlformats.org/officeDocument/2006/relationships/slideLayout" Target="../slideLayouts/slideLayout335.xml"/><Relationship Id="rId53" Type="http://schemas.openxmlformats.org/officeDocument/2006/relationships/slideLayout" Target="../slideLayouts/slideLayout343.xml"/><Relationship Id="rId58" Type="http://schemas.openxmlformats.org/officeDocument/2006/relationships/slideLayout" Target="../slideLayouts/slideLayout348.xml"/><Relationship Id="rId66" Type="http://schemas.openxmlformats.org/officeDocument/2006/relationships/slideLayout" Target="../slideLayouts/slideLayout356.xml"/><Relationship Id="rId74" Type="http://schemas.openxmlformats.org/officeDocument/2006/relationships/slideLayout" Target="../slideLayouts/slideLayout364.xml"/><Relationship Id="rId5" Type="http://schemas.openxmlformats.org/officeDocument/2006/relationships/slideLayout" Target="../slideLayouts/slideLayout295.xml"/><Relationship Id="rId15" Type="http://schemas.openxmlformats.org/officeDocument/2006/relationships/slideLayout" Target="../slideLayouts/slideLayout305.xml"/><Relationship Id="rId23" Type="http://schemas.openxmlformats.org/officeDocument/2006/relationships/slideLayout" Target="../slideLayouts/slideLayout313.xml"/><Relationship Id="rId28" Type="http://schemas.openxmlformats.org/officeDocument/2006/relationships/slideLayout" Target="../slideLayouts/slideLayout318.xml"/><Relationship Id="rId36" Type="http://schemas.openxmlformats.org/officeDocument/2006/relationships/slideLayout" Target="../slideLayouts/slideLayout326.xml"/><Relationship Id="rId49" Type="http://schemas.openxmlformats.org/officeDocument/2006/relationships/slideLayout" Target="../slideLayouts/slideLayout339.xml"/><Relationship Id="rId57" Type="http://schemas.openxmlformats.org/officeDocument/2006/relationships/slideLayout" Target="../slideLayouts/slideLayout347.xml"/><Relationship Id="rId61" Type="http://schemas.openxmlformats.org/officeDocument/2006/relationships/slideLayout" Target="../slideLayouts/slideLayout351.xml"/><Relationship Id="rId10" Type="http://schemas.openxmlformats.org/officeDocument/2006/relationships/slideLayout" Target="../slideLayouts/slideLayout300.xml"/><Relationship Id="rId19" Type="http://schemas.openxmlformats.org/officeDocument/2006/relationships/slideLayout" Target="../slideLayouts/slideLayout309.xml"/><Relationship Id="rId31" Type="http://schemas.openxmlformats.org/officeDocument/2006/relationships/slideLayout" Target="../slideLayouts/slideLayout321.xml"/><Relationship Id="rId44" Type="http://schemas.openxmlformats.org/officeDocument/2006/relationships/slideLayout" Target="../slideLayouts/slideLayout334.xml"/><Relationship Id="rId52" Type="http://schemas.openxmlformats.org/officeDocument/2006/relationships/slideLayout" Target="../slideLayouts/slideLayout342.xml"/><Relationship Id="rId60" Type="http://schemas.openxmlformats.org/officeDocument/2006/relationships/slideLayout" Target="../slideLayouts/slideLayout350.xml"/><Relationship Id="rId65" Type="http://schemas.openxmlformats.org/officeDocument/2006/relationships/slideLayout" Target="../slideLayouts/slideLayout355.xml"/><Relationship Id="rId73" Type="http://schemas.openxmlformats.org/officeDocument/2006/relationships/slideLayout" Target="../slideLayouts/slideLayout363.xml"/><Relationship Id="rId78" Type="http://schemas.openxmlformats.org/officeDocument/2006/relationships/image" Target="../media/image3.jpeg"/><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slideLayout" Target="../slideLayouts/slideLayout304.xml"/><Relationship Id="rId22" Type="http://schemas.openxmlformats.org/officeDocument/2006/relationships/slideLayout" Target="../slideLayouts/slideLayout312.xml"/><Relationship Id="rId27" Type="http://schemas.openxmlformats.org/officeDocument/2006/relationships/slideLayout" Target="../slideLayouts/slideLayout317.xml"/><Relationship Id="rId30" Type="http://schemas.openxmlformats.org/officeDocument/2006/relationships/slideLayout" Target="../slideLayouts/slideLayout320.xml"/><Relationship Id="rId35" Type="http://schemas.openxmlformats.org/officeDocument/2006/relationships/slideLayout" Target="../slideLayouts/slideLayout325.xml"/><Relationship Id="rId43" Type="http://schemas.openxmlformats.org/officeDocument/2006/relationships/slideLayout" Target="../slideLayouts/slideLayout333.xml"/><Relationship Id="rId48" Type="http://schemas.openxmlformats.org/officeDocument/2006/relationships/slideLayout" Target="../slideLayouts/slideLayout338.xml"/><Relationship Id="rId56" Type="http://schemas.openxmlformats.org/officeDocument/2006/relationships/slideLayout" Target="../slideLayouts/slideLayout346.xml"/><Relationship Id="rId64" Type="http://schemas.openxmlformats.org/officeDocument/2006/relationships/slideLayout" Target="../slideLayouts/slideLayout354.xml"/><Relationship Id="rId69" Type="http://schemas.openxmlformats.org/officeDocument/2006/relationships/slideLayout" Target="../slideLayouts/slideLayout359.xml"/><Relationship Id="rId77" Type="http://schemas.openxmlformats.org/officeDocument/2006/relationships/theme" Target="../theme/theme23.xml"/><Relationship Id="rId8" Type="http://schemas.openxmlformats.org/officeDocument/2006/relationships/slideLayout" Target="../slideLayouts/slideLayout298.xml"/><Relationship Id="rId51" Type="http://schemas.openxmlformats.org/officeDocument/2006/relationships/slideLayout" Target="../slideLayouts/slideLayout341.xml"/><Relationship Id="rId72" Type="http://schemas.openxmlformats.org/officeDocument/2006/relationships/slideLayout" Target="../slideLayouts/slideLayout362.xml"/><Relationship Id="rId3" Type="http://schemas.openxmlformats.org/officeDocument/2006/relationships/slideLayout" Target="../slideLayouts/slideLayout293.xml"/><Relationship Id="rId12" Type="http://schemas.openxmlformats.org/officeDocument/2006/relationships/slideLayout" Target="../slideLayouts/slideLayout302.xml"/><Relationship Id="rId17" Type="http://schemas.openxmlformats.org/officeDocument/2006/relationships/slideLayout" Target="../slideLayouts/slideLayout307.xml"/><Relationship Id="rId25" Type="http://schemas.openxmlformats.org/officeDocument/2006/relationships/slideLayout" Target="../slideLayouts/slideLayout315.xml"/><Relationship Id="rId33" Type="http://schemas.openxmlformats.org/officeDocument/2006/relationships/slideLayout" Target="../slideLayouts/slideLayout323.xml"/><Relationship Id="rId38" Type="http://schemas.openxmlformats.org/officeDocument/2006/relationships/slideLayout" Target="../slideLayouts/slideLayout328.xml"/><Relationship Id="rId46" Type="http://schemas.openxmlformats.org/officeDocument/2006/relationships/slideLayout" Target="../slideLayouts/slideLayout336.xml"/><Relationship Id="rId59" Type="http://schemas.openxmlformats.org/officeDocument/2006/relationships/slideLayout" Target="../slideLayouts/slideLayout349.xml"/><Relationship Id="rId67" Type="http://schemas.openxmlformats.org/officeDocument/2006/relationships/slideLayout" Target="../slideLayouts/slideLayout357.xml"/><Relationship Id="rId20" Type="http://schemas.openxmlformats.org/officeDocument/2006/relationships/slideLayout" Target="../slideLayouts/slideLayout310.xml"/><Relationship Id="rId41" Type="http://schemas.openxmlformats.org/officeDocument/2006/relationships/slideLayout" Target="../slideLayouts/slideLayout331.xml"/><Relationship Id="rId54" Type="http://schemas.openxmlformats.org/officeDocument/2006/relationships/slideLayout" Target="../slideLayouts/slideLayout344.xml"/><Relationship Id="rId62" Type="http://schemas.openxmlformats.org/officeDocument/2006/relationships/slideLayout" Target="../slideLayouts/slideLayout352.xml"/><Relationship Id="rId70" Type="http://schemas.openxmlformats.org/officeDocument/2006/relationships/slideLayout" Target="../slideLayouts/slideLayout360.xml"/><Relationship Id="rId75" Type="http://schemas.openxmlformats.org/officeDocument/2006/relationships/slideLayout" Target="../slideLayouts/slideLayout365.xml"/><Relationship Id="rId1" Type="http://schemas.openxmlformats.org/officeDocument/2006/relationships/slideLayout" Target="../slideLayouts/slideLayout291.xml"/><Relationship Id="rId6" Type="http://schemas.openxmlformats.org/officeDocument/2006/relationships/slideLayout" Target="../slideLayouts/slideLayout29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slideLayout" Target="../slideLayouts/slideLayout379.xml"/><Relationship Id="rId18" Type="http://schemas.openxmlformats.org/officeDocument/2006/relationships/slideLayout" Target="../slideLayouts/slideLayout384.xml"/><Relationship Id="rId26" Type="http://schemas.openxmlformats.org/officeDocument/2006/relationships/slideLayout" Target="../slideLayouts/slideLayout392.xml"/><Relationship Id="rId3" Type="http://schemas.openxmlformats.org/officeDocument/2006/relationships/slideLayout" Target="../slideLayouts/slideLayout369.xml"/><Relationship Id="rId21" Type="http://schemas.openxmlformats.org/officeDocument/2006/relationships/slideLayout" Target="../slideLayouts/slideLayout387.xml"/><Relationship Id="rId7" Type="http://schemas.openxmlformats.org/officeDocument/2006/relationships/slideLayout" Target="../slideLayouts/slideLayout373.xml"/><Relationship Id="rId12" Type="http://schemas.openxmlformats.org/officeDocument/2006/relationships/slideLayout" Target="../slideLayouts/slideLayout378.xml"/><Relationship Id="rId17" Type="http://schemas.openxmlformats.org/officeDocument/2006/relationships/slideLayout" Target="../slideLayouts/slideLayout383.xml"/><Relationship Id="rId25" Type="http://schemas.openxmlformats.org/officeDocument/2006/relationships/slideLayout" Target="../slideLayouts/slideLayout391.xml"/><Relationship Id="rId2" Type="http://schemas.openxmlformats.org/officeDocument/2006/relationships/slideLayout" Target="../slideLayouts/slideLayout368.xml"/><Relationship Id="rId16" Type="http://schemas.openxmlformats.org/officeDocument/2006/relationships/slideLayout" Target="../slideLayouts/slideLayout382.xml"/><Relationship Id="rId20" Type="http://schemas.openxmlformats.org/officeDocument/2006/relationships/slideLayout" Target="../slideLayouts/slideLayout386.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24" Type="http://schemas.openxmlformats.org/officeDocument/2006/relationships/slideLayout" Target="../slideLayouts/slideLayout390.xml"/><Relationship Id="rId5" Type="http://schemas.openxmlformats.org/officeDocument/2006/relationships/slideLayout" Target="../slideLayouts/slideLayout371.xml"/><Relationship Id="rId15" Type="http://schemas.openxmlformats.org/officeDocument/2006/relationships/slideLayout" Target="../slideLayouts/slideLayout381.xml"/><Relationship Id="rId23" Type="http://schemas.openxmlformats.org/officeDocument/2006/relationships/slideLayout" Target="../slideLayouts/slideLayout389.xml"/><Relationship Id="rId28" Type="http://schemas.openxmlformats.org/officeDocument/2006/relationships/image" Target="../media/image3.jpeg"/><Relationship Id="rId10" Type="http://schemas.openxmlformats.org/officeDocument/2006/relationships/slideLayout" Target="../slideLayouts/slideLayout376.xml"/><Relationship Id="rId19" Type="http://schemas.openxmlformats.org/officeDocument/2006/relationships/slideLayout" Target="../slideLayouts/slideLayout385.xml"/><Relationship Id="rId4" Type="http://schemas.openxmlformats.org/officeDocument/2006/relationships/slideLayout" Target="../slideLayouts/slideLayout370.xml"/><Relationship Id="rId9" Type="http://schemas.openxmlformats.org/officeDocument/2006/relationships/slideLayout" Target="../slideLayouts/slideLayout375.xml"/><Relationship Id="rId14" Type="http://schemas.openxmlformats.org/officeDocument/2006/relationships/slideLayout" Target="../slideLayouts/slideLayout380.xml"/><Relationship Id="rId22" Type="http://schemas.openxmlformats.org/officeDocument/2006/relationships/slideLayout" Target="../slideLayouts/slideLayout388.xml"/><Relationship Id="rId27"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CB17F449-4EE7-4005-984E-E38D3A537B45}"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6ABA2A69-3F5C-4080-9E49-C33D98C817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283" r:id="rId1"/>
    <p:sldLayoutId id="2147486284" r:id="rId2"/>
    <p:sldLayoutId id="2147486285" r:id="rId3"/>
    <p:sldLayoutId id="2147486286" r:id="rId4"/>
    <p:sldLayoutId id="2147486287" r:id="rId5"/>
    <p:sldLayoutId id="2147486288" r:id="rId6"/>
    <p:sldLayoutId id="2147486289" r:id="rId7"/>
    <p:sldLayoutId id="2147486290" r:id="rId8"/>
    <p:sldLayoutId id="2147486291" r:id="rId9"/>
    <p:sldLayoutId id="2147486292" r:id="rId10"/>
    <p:sldLayoutId id="2147486293" r:id="rId11"/>
    <p:sldLayoutId id="2147486294" r:id="rId12"/>
    <p:sldLayoutId id="2147486295" r:id="rId13"/>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763588"/>
            <a:ext cx="8229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457200" y="1863725"/>
            <a:ext cx="82296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a:solidFill>
                  <a:schemeClr val="bg1"/>
                </a:solidFill>
                <a:latin typeface="Calibri" pitchFamily="-107" charset="0"/>
                <a:cs typeface="Arial" charset="0"/>
              </a:rPr>
              <a:t>2 - </a:t>
            </a:r>
            <a:fld id="{E6BE0B73-4CB4-4451-910F-8F0772F09AE5}" type="slidenum">
              <a:rPr lang="en-US" altLang="en-US" sz="1000">
                <a:solidFill>
                  <a:schemeClr val="bg1"/>
                </a:solidFill>
                <a:latin typeface="Calibri" pitchFamily="-107" charset="0"/>
                <a:cs typeface="Arial" charset="0"/>
              </a:rPr>
              <a:pPr algn="ctr" eaLnBrk="1" hangingPunct="1"/>
              <a:t>‹#›</a:t>
            </a:fld>
            <a:endParaRPr lang="en-US" altLang="en-US" sz="1000">
              <a:solidFill>
                <a:schemeClr val="bg1"/>
              </a:solidFill>
              <a:latin typeface="Calibri" pitchFamily="-107" charset="0"/>
              <a:cs typeface="Arial" charset="0"/>
            </a:endParaRPr>
          </a:p>
        </p:txBody>
      </p:sp>
      <p:sp>
        <p:nvSpPr>
          <p:cNvPr id="10245"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mtClean="0">
              <a:solidFill>
                <a:srgbClr val="FFFFFF"/>
              </a:solidFill>
              <a:latin typeface="Palatino Linotype" panose="02040502050505030304" pitchFamily="18"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215" r:id="rId1"/>
    <p:sldLayoutId id="2147486338" r:id="rId2"/>
    <p:sldLayoutId id="2147486339" r:id="rId3"/>
    <p:sldLayoutId id="2147486216" r:id="rId4"/>
    <p:sldLayoutId id="2147486340" r:id="rId5"/>
    <p:sldLayoutId id="2147486341" r:id="rId6"/>
    <p:sldLayoutId id="2147486217" r:id="rId7"/>
    <p:sldLayoutId id="2147486342" r:id="rId8"/>
    <p:sldLayoutId id="2147486343" r:id="rId9"/>
    <p:sldLayoutId id="2147486344" r:id="rId10"/>
    <p:sldLayoutId id="2147486345" r:id="rId11"/>
    <p:sldLayoutId id="2147486218" r:id="rId12"/>
    <p:sldLayoutId id="2147486347" r:id="rId13"/>
    <p:sldLayoutId id="2147486349" r:id="rId14"/>
    <p:sldLayoutId id="2147486221" r:id="rId15"/>
    <p:sldLayoutId id="2147486222" r:id="rId16"/>
    <p:sldLayoutId id="2147486223" r:id="rId17"/>
    <p:sldLayoutId id="2147486224" r:id="rId18"/>
    <p:sldLayoutId id="2147486225" r:id="rId19"/>
    <p:sldLayoutId id="2147486226" r:id="rId20"/>
    <p:sldLayoutId id="2147486227" r:id="rId21"/>
    <p:sldLayoutId id="2147486228" r:id="rId22"/>
    <p:sldLayoutId id="2147486229" r:id="rId23"/>
    <p:sldLayoutId id="2147486230" r:id="rId24"/>
    <p:sldLayoutId id="2147486231" r:id="rId25"/>
    <p:sldLayoutId id="2147486232" r:id="rId26"/>
    <p:sldLayoutId id="2147486233" r:id="rId27"/>
    <p:sldLayoutId id="2147486234" r:id="rId28"/>
    <p:sldLayoutId id="2147486235" r:id="rId29"/>
    <p:sldLayoutId id="2147486236" r:id="rId30"/>
    <p:sldLayoutId id="2147486237" r:id="rId31"/>
    <p:sldLayoutId id="2147486238" r:id="rId32"/>
    <p:sldLayoutId id="2147486239" r:id="rId33"/>
    <p:sldLayoutId id="2147486240" r:id="rId34"/>
    <p:sldLayoutId id="2147486241" r:id="rId35"/>
    <p:sldLayoutId id="2147486242" r:id="rId36"/>
    <p:sldLayoutId id="2147486243" r:id="rId37"/>
    <p:sldLayoutId id="2147486244" r:id="rId38"/>
    <p:sldLayoutId id="2147486245" r:id="rId39"/>
    <p:sldLayoutId id="2147486350" r:id="rId40"/>
    <p:sldLayoutId id="2147486247" r:id="rId41"/>
    <p:sldLayoutId id="2147486248" r:id="rId42"/>
    <p:sldLayoutId id="2147486249" r:id="rId43"/>
    <p:sldLayoutId id="2147486250" r:id="rId44"/>
    <p:sldLayoutId id="2147486251" r:id="rId4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3823B72A-9082-4D09-8D81-83B299200D0D}" type="datetimeFigureOut">
              <a:rPr lang="en-US"/>
              <a:pPr>
                <a:defRPr/>
              </a:pPr>
              <a:t>2/25/2016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AB6B373-C7C1-4566-A4BC-731A0F8302E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252" r:id="rId1"/>
    <p:sldLayoutId id="2147486253" r:id="rId2"/>
    <p:sldLayoutId id="2147486254" r:id="rId3"/>
    <p:sldLayoutId id="2147486255" r:id="rId4"/>
    <p:sldLayoutId id="2147486256" r:id="rId5"/>
    <p:sldLayoutId id="2147486257" r:id="rId6"/>
    <p:sldLayoutId id="2147486258" r:id="rId7"/>
    <p:sldLayoutId id="2147486259" r:id="rId8"/>
    <p:sldLayoutId id="2147486260" r:id="rId9"/>
    <p:sldLayoutId id="2147486261" r:id="rId10"/>
    <p:sldLayoutId id="214748626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EBA5BD80-5060-41AB-B0A2-3B435F6AA015}"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45B00886-E268-4B87-B088-1B1181A25F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51" r:id="rId1"/>
    <p:sldLayoutId id="2147486352" r:id="rId2"/>
    <p:sldLayoutId id="2147486353" r:id="rId3"/>
    <p:sldLayoutId id="2147486354" r:id="rId4"/>
    <p:sldLayoutId id="2147486355" r:id="rId5"/>
    <p:sldLayoutId id="2147486356" r:id="rId6"/>
    <p:sldLayoutId id="2147486357" r:id="rId7"/>
    <p:sldLayoutId id="2147486358" r:id="rId8"/>
    <p:sldLayoutId id="2147486359" r:id="rId9"/>
    <p:sldLayoutId id="2147486360" r:id="rId10"/>
    <p:sldLayoutId id="2147486361" r:id="rId11"/>
    <p:sldLayoutId id="2147486362" r:id="rId12"/>
    <p:sldLayoutId id="2147486363" r:id="rId13"/>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451664F3-E70D-40CE-9377-64A88CFB40F8}"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1D62D647-B45C-46BB-AB72-368432D6CA3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64" r:id="rId1"/>
    <p:sldLayoutId id="2147486365" r:id="rId2"/>
    <p:sldLayoutId id="2147486366" r:id="rId3"/>
    <p:sldLayoutId id="2147486367" r:id="rId4"/>
    <p:sldLayoutId id="2147486368" r:id="rId5"/>
    <p:sldLayoutId id="2147486369" r:id="rId6"/>
    <p:sldLayoutId id="2147486370" r:id="rId7"/>
    <p:sldLayoutId id="2147486371" r:id="rId8"/>
    <p:sldLayoutId id="2147486372" r:id="rId9"/>
    <p:sldLayoutId id="2147486373" r:id="rId10"/>
    <p:sldLayoutId id="2147486374"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8E88CCC8-62ED-49CE-9102-8E22B6280490}"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552E7827-F2A2-4D59-9FCE-E5956E1594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75" r:id="rId1"/>
    <p:sldLayoutId id="2147486376" r:id="rId2"/>
    <p:sldLayoutId id="2147486377" r:id="rId3"/>
    <p:sldLayoutId id="2147486378" r:id="rId4"/>
    <p:sldLayoutId id="2147486379" r:id="rId5"/>
    <p:sldLayoutId id="2147486380" r:id="rId6"/>
    <p:sldLayoutId id="2147486381" r:id="rId7"/>
    <p:sldLayoutId id="2147486382" r:id="rId8"/>
    <p:sldLayoutId id="2147486383" r:id="rId9"/>
    <p:sldLayoutId id="2147486384" r:id="rId10"/>
    <p:sldLayoutId id="2147486385"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31A4BD73-8828-487E-8758-AC050AD55FE2}"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A8EC21E3-37AF-4E88-B369-285DC3B00C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86" r:id="rId1"/>
    <p:sldLayoutId id="2147486387" r:id="rId2"/>
    <p:sldLayoutId id="2147486388" r:id="rId3"/>
    <p:sldLayoutId id="2147486389" r:id="rId4"/>
    <p:sldLayoutId id="2147486390" r:id="rId5"/>
    <p:sldLayoutId id="2147486391" r:id="rId6"/>
    <p:sldLayoutId id="2147486392" r:id="rId7"/>
    <p:sldLayoutId id="2147486393" r:id="rId8"/>
    <p:sldLayoutId id="2147486394" r:id="rId9"/>
    <p:sldLayoutId id="2147486395" r:id="rId10"/>
    <p:sldLayoutId id="2147486396"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00810C23-77FD-4977-A0CE-8881EC80D7BD}"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1D68EC84-1EBB-460B-A419-886E784A8B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97" r:id="rId1"/>
    <p:sldLayoutId id="2147486398" r:id="rId2"/>
    <p:sldLayoutId id="2147486399" r:id="rId3"/>
    <p:sldLayoutId id="2147486400" r:id="rId4"/>
    <p:sldLayoutId id="2147486401" r:id="rId5"/>
    <p:sldLayoutId id="2147486402" r:id="rId6"/>
    <p:sldLayoutId id="2147486403" r:id="rId7"/>
    <p:sldLayoutId id="2147486404" r:id="rId8"/>
    <p:sldLayoutId id="2147486405" r:id="rId9"/>
    <p:sldLayoutId id="2147486406" r:id="rId10"/>
    <p:sldLayoutId id="2147486407"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6939A3A0-A8F3-490E-BD7B-7E071F396A36}"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65A4FCD7-8332-4AD8-9CEE-82E9734EAD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408" r:id="rId1"/>
    <p:sldLayoutId id="2147486409" r:id="rId2"/>
    <p:sldLayoutId id="2147486410" r:id="rId3"/>
    <p:sldLayoutId id="2147486411" r:id="rId4"/>
    <p:sldLayoutId id="2147486412" r:id="rId5"/>
    <p:sldLayoutId id="2147486413" r:id="rId6"/>
    <p:sldLayoutId id="2147486414" r:id="rId7"/>
    <p:sldLayoutId id="2147486415" r:id="rId8"/>
    <p:sldLayoutId id="2147486416" r:id="rId9"/>
    <p:sldLayoutId id="2147486417" r:id="rId10"/>
    <p:sldLayoutId id="2147486418"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0CA16581-7D3B-4AEA-8A0E-716B2B21AED7}"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9A3D436B-CE4D-4779-BCC6-67B5037C68B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22" r:id="rId4"/>
    <p:sldLayoutId id="2147486423" r:id="rId5"/>
    <p:sldLayoutId id="2147486424" r:id="rId6"/>
    <p:sldLayoutId id="2147486425" r:id="rId7"/>
    <p:sldLayoutId id="2147486426" r:id="rId8"/>
    <p:sldLayoutId id="2147486427" r:id="rId9"/>
    <p:sldLayoutId id="2147486428" r:id="rId10"/>
    <p:sldLayoutId id="214748642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FE3D64A1-8971-4A9D-A49C-49B1FA8576B6}"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3233779C-C90E-4533-8848-E878ECECF1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430" r:id="rId1"/>
    <p:sldLayoutId id="2147486431" r:id="rId2"/>
    <p:sldLayoutId id="2147486432" r:id="rId3"/>
    <p:sldLayoutId id="2147486433" r:id="rId4"/>
    <p:sldLayoutId id="2147486434" r:id="rId5"/>
    <p:sldLayoutId id="2147486435" r:id="rId6"/>
    <p:sldLayoutId id="2147486436" r:id="rId7"/>
    <p:sldLayoutId id="2147486437" r:id="rId8"/>
    <p:sldLayoutId id="2147486438" r:id="rId9"/>
    <p:sldLayoutId id="2147486439" r:id="rId10"/>
    <p:sldLayoutId id="2147486440"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3E80B897-BF9A-43A5-B3C0-8A4926C6239C}"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296619A-8064-4968-878B-460E29C660B8}" type="slidenum">
              <a:rPr lang="en-US" altLang="en-US"/>
              <a:pPr/>
              <a:t>‹#›</a:t>
            </a:fld>
            <a:endParaRPr lang="en-US" altLang="en-US"/>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a:solidFill>
                  <a:schemeClr val="bg1"/>
                </a:solidFill>
                <a:latin typeface="Calibri" pitchFamily="-107" charset="0"/>
                <a:cs typeface="Arial" charset="0"/>
              </a:rPr>
              <a:t>2 - </a:t>
            </a:r>
            <a:fld id="{2719BED7-C4AD-403B-9CD0-0A5FADCC2CA1}" type="slidenum">
              <a:rPr lang="en-US" altLang="en-US" sz="1000">
                <a:solidFill>
                  <a:schemeClr val="bg1"/>
                </a:solidFill>
                <a:latin typeface="Calibri" pitchFamily="-107" charset="0"/>
                <a:cs typeface="Arial" charset="0"/>
              </a:rPr>
              <a:pPr algn="ctr" eaLnBrk="1" hangingPunct="1"/>
              <a:t>‹#›</a:t>
            </a:fld>
            <a:endParaRPr lang="en-US" altLang="en-US" sz="1000">
              <a:solidFill>
                <a:schemeClr val="bg1"/>
              </a:solidFill>
              <a:latin typeface="Calibri" pitchFamily="-107" charset="0"/>
              <a:cs typeface="Arial" charset="0"/>
            </a:endParaRPr>
          </a:p>
        </p:txBody>
      </p:sp>
    </p:spTree>
  </p:cSld>
  <p:clrMap bg1="lt1" tx1="dk1" bg2="lt2" tx2="dk2" accent1="accent1" accent2="accent2" accent3="accent3" accent4="accent4" accent5="accent5" accent6="accent6" hlink="hlink" folHlink="folHlink"/>
  <p:sldLayoutIdLst>
    <p:sldLayoutId id="2147486296" r:id="rId1"/>
    <p:sldLayoutId id="2147486161" r:id="rId2"/>
    <p:sldLayoutId id="2147486162" r:id="rId3"/>
    <p:sldLayoutId id="2147486163" r:id="rId4"/>
    <p:sldLayoutId id="2147486164" r:id="rId5"/>
    <p:sldLayoutId id="2147486165" r:id="rId6"/>
    <p:sldLayoutId id="2147486166" r:id="rId7"/>
    <p:sldLayoutId id="2147486167" r:id="rId8"/>
    <p:sldLayoutId id="2147486168" r:id="rId9"/>
    <p:sldLayoutId id="2147486169" r:id="rId10"/>
    <p:sldLayoutId id="2147486170" r:id="rId11"/>
    <p:sldLayoutId id="214748629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D3FA93FF-2AB6-4DB2-B594-8A77604EEA7B}"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0CD1702D-E8FA-4835-B2B2-39658F8F631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 id="2147486450" r:id="rId10"/>
    <p:sldLayoutId id="2147486451"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Arial" charset="0"/>
              </a:defRPr>
            </a:lvl1pPr>
          </a:lstStyle>
          <a:p>
            <a:pPr>
              <a:defRPr/>
            </a:pPr>
            <a:fld id="{BBC2BF6B-18A6-42B9-8485-E0D189D1B3A9}" type="datetime1">
              <a:rPr lang="en-US"/>
              <a:pPr>
                <a:defRPr/>
              </a:pPr>
              <a:t>2/25/2016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882AAD4-BCD7-45EB-8053-BF4200F7217B}" type="slidenum">
              <a:rPr lang="en-US" altLang="en-US"/>
              <a:pPr/>
              <a:t>‹#›</a:t>
            </a:fld>
            <a:endParaRPr lang="en-US" altLang="en-US"/>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a:solidFill>
                  <a:srgbClr val="FFFFFF"/>
                </a:solidFill>
                <a:latin typeface="Calibri" pitchFamily="-107" charset="0"/>
                <a:cs typeface="Arial" charset="0"/>
              </a:rPr>
              <a:t>1 - </a:t>
            </a:r>
            <a:fld id="{20BB65E2-1D89-46A8-9484-2D74AB659D68}" type="slidenum">
              <a:rPr lang="en-US" altLang="en-US" sz="1000">
                <a:solidFill>
                  <a:srgbClr val="FFFFFF"/>
                </a:solidFill>
                <a:latin typeface="Calibri" pitchFamily="-107" charset="0"/>
                <a:cs typeface="Arial" charset="0"/>
              </a:rPr>
              <a:pPr algn="ctr" eaLnBrk="1" hangingPunct="1"/>
              <a:t>‹#›</a:t>
            </a:fld>
            <a:endParaRPr lang="en-US" altLang="en-US" sz="1000">
              <a:solidFill>
                <a:srgbClr val="FFFFFF"/>
              </a:solidFill>
              <a:latin typeface="Calibri" pitchFamily="-107" charset="0"/>
              <a:cs typeface="Arial" charset="0"/>
            </a:endParaRPr>
          </a:p>
        </p:txBody>
      </p:sp>
    </p:spTree>
  </p:cSld>
  <p:clrMap bg1="lt1" tx1="dk1" bg2="lt2" tx2="dk2" accent1="accent1" accent2="accent2" accent3="accent3" accent4="accent4" accent5="accent5" accent6="accent6" hlink="hlink" folHlink="folHlink"/>
  <p:sldLayoutIdLst>
    <p:sldLayoutId id="2147486452" r:id="rId1"/>
    <p:sldLayoutId id="2147486263" r:id="rId2"/>
    <p:sldLayoutId id="2147486264" r:id="rId3"/>
    <p:sldLayoutId id="2147486265" r:id="rId4"/>
    <p:sldLayoutId id="2147486266" r:id="rId5"/>
    <p:sldLayoutId id="2147486267" r:id="rId6"/>
    <p:sldLayoutId id="2147486268" r:id="rId7"/>
    <p:sldLayoutId id="2147486269" r:id="rId8"/>
    <p:sldLayoutId id="2147486270" r:id="rId9"/>
    <p:sldLayoutId id="2147486271" r:id="rId10"/>
    <p:sldLayoutId id="2147486272" r:id="rId11"/>
    <p:sldLayoutId id="214748645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Arial" charset="0"/>
              </a:defRPr>
            </a:lvl1pPr>
          </a:lstStyle>
          <a:p>
            <a:pPr>
              <a:defRPr/>
            </a:pPr>
            <a:fld id="{86582B9D-3FFB-455B-BB4E-6ECA29066711}" type="datetime1">
              <a:rPr lang="en-US"/>
              <a:pPr>
                <a:defRPr/>
              </a:pPr>
              <a:t>2/25/2016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2D83854-6993-4124-897A-3CBD71F19D13}" type="slidenum">
              <a:rPr lang="en-US" altLang="en-US"/>
              <a:pPr/>
              <a:t>‹#›</a:t>
            </a:fld>
            <a:endParaRPr lang="en-US" altLang="en-US"/>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a:solidFill>
                  <a:srgbClr val="FFFFFF"/>
                </a:solidFill>
                <a:latin typeface="Calibri" pitchFamily="-107" charset="0"/>
                <a:cs typeface="Arial" charset="0"/>
              </a:rPr>
              <a:t>1 - </a:t>
            </a:r>
            <a:fld id="{B8D4337A-D7EE-4FF3-B63A-CC7247530F7B}" type="slidenum">
              <a:rPr lang="en-US" altLang="en-US" sz="1000">
                <a:solidFill>
                  <a:srgbClr val="FFFFFF"/>
                </a:solidFill>
                <a:latin typeface="Calibri" pitchFamily="-107" charset="0"/>
                <a:cs typeface="Arial" charset="0"/>
              </a:rPr>
              <a:pPr algn="ctr" eaLnBrk="1" hangingPunct="1"/>
              <a:t>‹#›</a:t>
            </a:fld>
            <a:endParaRPr lang="en-US" altLang="en-US" sz="1000">
              <a:solidFill>
                <a:srgbClr val="FFFFFF"/>
              </a:solidFill>
              <a:latin typeface="Calibri" pitchFamily="-107" charset="0"/>
              <a:cs typeface="Arial" charset="0"/>
            </a:endParaRPr>
          </a:p>
        </p:txBody>
      </p:sp>
    </p:spTree>
  </p:cSld>
  <p:clrMap bg1="lt1" tx1="dk1" bg2="lt2" tx2="dk2" accent1="accent1" accent2="accent2" accent3="accent3" accent4="accent4" accent5="accent5" accent6="accent6" hlink="hlink" folHlink="folHlink"/>
  <p:sldLayoutIdLst>
    <p:sldLayoutId id="2147486454" r:id="rId1"/>
    <p:sldLayoutId id="2147486273" r:id="rId2"/>
    <p:sldLayoutId id="2147486274" r:id="rId3"/>
    <p:sldLayoutId id="2147486275" r:id="rId4"/>
    <p:sldLayoutId id="2147486276" r:id="rId5"/>
    <p:sldLayoutId id="2147486277" r:id="rId6"/>
    <p:sldLayoutId id="2147486278" r:id="rId7"/>
    <p:sldLayoutId id="2147486279" r:id="rId8"/>
    <p:sldLayoutId id="2147486280" r:id="rId9"/>
    <p:sldLayoutId id="2147486281" r:id="rId10"/>
    <p:sldLayoutId id="2147486282" r:id="rId11"/>
    <p:sldLayoutId id="214748645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7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prstClr val="black">
                    <a:tint val="75000"/>
                  </a:prstClr>
                </a:solidFill>
                <a:latin typeface="Century Gothic" pitchFamily="34" charset="0"/>
              </a:defRPr>
            </a:lvl1pPr>
          </a:lstStyle>
          <a:p>
            <a:pPr>
              <a:defRPr/>
            </a:pPr>
            <a:endParaRPr lang="en-US" altLang="en-US">
              <a:cs typeface="Arial" charset="0"/>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prstClr val="black">
                    <a:tint val="75000"/>
                  </a:prstClr>
                </a:solidFill>
                <a:latin typeface="Century Gothic" pitchFamily="34" charset="0"/>
              </a:defRPr>
            </a:lvl1pPr>
          </a:lstStyle>
          <a:p>
            <a:pPr>
              <a:defRPr/>
            </a:pPr>
            <a:r>
              <a:rPr lang="en-US" altLang="en-US">
                <a:cs typeface="Arial" charset="0"/>
              </a:rPr>
              <a:t>Atef Abuelaish</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898989"/>
                </a:solidFill>
                <a:latin typeface="Century Gothic" pitchFamily="34" charset="0"/>
              </a:defRPr>
            </a:lvl1pPr>
          </a:lstStyle>
          <a:p>
            <a:fld id="{B162DFAC-F26F-487B-A9FC-FCAE461ED8FE}" type="slidenum">
              <a:rPr lang="en-US" altLang="en-US" smtClean="0">
                <a:cs typeface="Arial" charset="0"/>
              </a:rPr>
              <a:pPr/>
              <a:t>‹#›</a:t>
            </a:fld>
            <a:endParaRPr lang="en-US" altLang="en-US" smtClean="0">
              <a:cs typeface="Arial" charset="0"/>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val="1655324598"/>
      </p:ext>
    </p:extLst>
  </p:cSld>
  <p:clrMap bg1="lt1" tx1="dk1" bg2="lt2" tx2="dk2" accent1="accent1" accent2="accent2" accent3="accent3" accent4="accent4" accent5="accent5" accent6="accent6" hlink="hlink" folHlink="folHlink"/>
  <p:sldLayoutIdLst>
    <p:sldLayoutId id="2147486457" r:id="rId1"/>
    <p:sldLayoutId id="2147486458" r:id="rId2"/>
    <p:sldLayoutId id="2147486459" r:id="rId3"/>
    <p:sldLayoutId id="2147486460" r:id="rId4"/>
    <p:sldLayoutId id="2147486461" r:id="rId5"/>
    <p:sldLayoutId id="2147486462" r:id="rId6"/>
    <p:sldLayoutId id="2147486463" r:id="rId7"/>
    <p:sldLayoutId id="2147486464" r:id="rId8"/>
    <p:sldLayoutId id="2147486465" r:id="rId9"/>
    <p:sldLayoutId id="2147486466" r:id="rId10"/>
    <p:sldLayoutId id="2147486467" r:id="rId11"/>
    <p:sldLayoutId id="2147486468" r:id="rId12"/>
    <p:sldLayoutId id="2147486469" r:id="rId13"/>
    <p:sldLayoutId id="2147486470" r:id="rId14"/>
    <p:sldLayoutId id="2147486471" r:id="rId15"/>
    <p:sldLayoutId id="2147486472" r:id="rId16"/>
    <p:sldLayoutId id="2147486473" r:id="rId17"/>
    <p:sldLayoutId id="2147486474" r:id="rId18"/>
    <p:sldLayoutId id="2147486475" r:id="rId19"/>
    <p:sldLayoutId id="2147486476" r:id="rId20"/>
    <p:sldLayoutId id="2147486477" r:id="rId21"/>
    <p:sldLayoutId id="2147486478" r:id="rId22"/>
    <p:sldLayoutId id="2147486479" r:id="rId23"/>
    <p:sldLayoutId id="2147486480" r:id="rId24"/>
    <p:sldLayoutId id="2147486481" r:id="rId25"/>
    <p:sldLayoutId id="2147486482" r:id="rId26"/>
    <p:sldLayoutId id="2147486483" r:id="rId27"/>
    <p:sldLayoutId id="2147486484" r:id="rId28"/>
    <p:sldLayoutId id="2147486485" r:id="rId29"/>
    <p:sldLayoutId id="2147486486" r:id="rId30"/>
    <p:sldLayoutId id="2147486487" r:id="rId31"/>
    <p:sldLayoutId id="2147486488" r:id="rId32"/>
    <p:sldLayoutId id="2147486489" r:id="rId33"/>
    <p:sldLayoutId id="2147486490" r:id="rId34"/>
    <p:sldLayoutId id="2147486491" r:id="rId35"/>
    <p:sldLayoutId id="2147486492" r:id="rId36"/>
    <p:sldLayoutId id="2147486493" r:id="rId37"/>
    <p:sldLayoutId id="2147486494" r:id="rId38"/>
    <p:sldLayoutId id="2147486495" r:id="rId39"/>
    <p:sldLayoutId id="2147486496" r:id="rId40"/>
    <p:sldLayoutId id="2147486497" r:id="rId41"/>
    <p:sldLayoutId id="2147486498" r:id="rId42"/>
    <p:sldLayoutId id="2147486499" r:id="rId43"/>
    <p:sldLayoutId id="2147486500" r:id="rId44"/>
    <p:sldLayoutId id="2147486501" r:id="rId45"/>
    <p:sldLayoutId id="2147486503" r:id="rId46"/>
    <p:sldLayoutId id="2147486504" r:id="rId47"/>
    <p:sldLayoutId id="2147486505" r:id="rId48"/>
    <p:sldLayoutId id="2147486506" r:id="rId49"/>
    <p:sldLayoutId id="2147486507" r:id="rId50"/>
    <p:sldLayoutId id="2147486508" r:id="rId51"/>
    <p:sldLayoutId id="2147486509" r:id="rId52"/>
    <p:sldLayoutId id="2147486510" r:id="rId53"/>
    <p:sldLayoutId id="2147486511" r:id="rId54"/>
    <p:sldLayoutId id="2147486512" r:id="rId55"/>
    <p:sldLayoutId id="2147486513" r:id="rId56"/>
    <p:sldLayoutId id="2147486514" r:id="rId57"/>
    <p:sldLayoutId id="2147486515" r:id="rId58"/>
    <p:sldLayoutId id="2147486516" r:id="rId59"/>
    <p:sldLayoutId id="2147486517" r:id="rId60"/>
    <p:sldLayoutId id="2147486518" r:id="rId61"/>
    <p:sldLayoutId id="2147486519" r:id="rId62"/>
    <p:sldLayoutId id="2147486520" r:id="rId63"/>
    <p:sldLayoutId id="2147486521" r:id="rId64"/>
    <p:sldLayoutId id="2147486522" r:id="rId65"/>
    <p:sldLayoutId id="2147486523" r:id="rId66"/>
    <p:sldLayoutId id="2147486524" r:id="rId67"/>
    <p:sldLayoutId id="2147486525" r:id="rId68"/>
    <p:sldLayoutId id="2147486526" r:id="rId69"/>
    <p:sldLayoutId id="2147486527" r:id="rId70"/>
    <p:sldLayoutId id="2147486528" r:id="rId71"/>
    <p:sldLayoutId id="2147486529" r:id="rId72"/>
    <p:sldLayoutId id="2147486530" r:id="rId73"/>
    <p:sldLayoutId id="2147486531" r:id="rId74"/>
    <p:sldLayoutId id="2147486532" r:id="rId75"/>
    <p:sldLayoutId id="2147486533" r:id="rId76"/>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2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prstClr val="black">
                    <a:tint val="75000"/>
                  </a:prstClr>
                </a:solidFill>
                <a:latin typeface="Century Gothic" pitchFamily="34" charset="0"/>
                <a:ea typeface="+mn-ea"/>
                <a:cs typeface="Arial" charset="0"/>
              </a:defRPr>
            </a:lvl1pPr>
          </a:lstStyle>
          <a:p>
            <a:pPr>
              <a:defRPr/>
            </a:pPr>
            <a:endParaRPr lang="en-US" alt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prstClr val="black">
                    <a:tint val="75000"/>
                  </a:prstClr>
                </a:solidFill>
                <a:latin typeface="Century Gothic" pitchFamily="34" charset="0"/>
                <a:ea typeface="+mn-ea"/>
                <a:cs typeface="Arial" charset="0"/>
              </a:defRPr>
            </a:lvl1pPr>
          </a:lstStyle>
          <a:p>
            <a:pPr>
              <a:defRPr/>
            </a:pPr>
            <a:r>
              <a:rPr lang="en-US" altLang="en-US"/>
              <a:t>Atef Abuelaish</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898989"/>
                </a:solidFill>
                <a:latin typeface="Century Gothic" pitchFamily="34" charset="0"/>
                <a:ea typeface="+mn-ea"/>
                <a:cs typeface="Arial" charset="0"/>
              </a:defRPr>
            </a:lvl1pPr>
          </a:lstStyle>
          <a:p>
            <a:pPr>
              <a:defRPr/>
            </a:pPr>
            <a:fld id="{42815780-499D-4A18-87F7-0CF87211F890}" type="slidenum">
              <a:rPr lang="en-US" altLang="en-US"/>
              <a:pPr>
                <a:defRPr/>
              </a:pPr>
              <a:t>‹#›</a:t>
            </a:fld>
            <a:endParaRPr lang="en-US" alt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val="299559980"/>
      </p:ext>
    </p:extLst>
  </p:cSld>
  <p:clrMap bg1="lt1" tx1="dk1" bg2="lt2" tx2="dk2" accent1="accent1" accent2="accent2" accent3="accent3" accent4="accent4" accent5="accent5" accent6="accent6" hlink="hlink" folHlink="folHlink"/>
  <p:sldLayoutIdLst>
    <p:sldLayoutId id="2147486547" r:id="rId1"/>
    <p:sldLayoutId id="2147486548" r:id="rId2"/>
    <p:sldLayoutId id="2147486549" r:id="rId3"/>
    <p:sldLayoutId id="2147486550" r:id="rId4"/>
    <p:sldLayoutId id="2147486551" r:id="rId5"/>
    <p:sldLayoutId id="2147486552" r:id="rId6"/>
    <p:sldLayoutId id="2147486553" r:id="rId7"/>
    <p:sldLayoutId id="2147486554" r:id="rId8"/>
    <p:sldLayoutId id="2147486555" r:id="rId9"/>
    <p:sldLayoutId id="2147486556" r:id="rId10"/>
    <p:sldLayoutId id="2147486557" r:id="rId11"/>
    <p:sldLayoutId id="2147486558" r:id="rId12"/>
    <p:sldLayoutId id="2147486559" r:id="rId13"/>
    <p:sldLayoutId id="2147486560" r:id="rId14"/>
    <p:sldLayoutId id="2147486561" r:id="rId15"/>
    <p:sldLayoutId id="2147486562" r:id="rId16"/>
    <p:sldLayoutId id="2147486563" r:id="rId17"/>
    <p:sldLayoutId id="2147486564" r:id="rId18"/>
    <p:sldLayoutId id="2147486565" r:id="rId19"/>
    <p:sldLayoutId id="2147486566" r:id="rId20"/>
    <p:sldLayoutId id="2147486567" r:id="rId21"/>
    <p:sldLayoutId id="2147486568" r:id="rId22"/>
    <p:sldLayoutId id="2147486569" r:id="rId23"/>
    <p:sldLayoutId id="2147486570" r:id="rId24"/>
    <p:sldLayoutId id="2147486571" r:id="rId25"/>
    <p:sldLayoutId id="2147486572" r:id="rId26"/>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a:solidFill>
                  <a:schemeClr val="bg1"/>
                </a:solidFill>
                <a:latin typeface="Calibri" pitchFamily="-107" charset="0"/>
                <a:cs typeface="Arial" charset="0"/>
              </a:rPr>
              <a:t>2 - </a:t>
            </a:r>
            <a:fld id="{6921110D-8098-464A-A5AE-0BBBBCE058BD}" type="slidenum">
              <a:rPr lang="en-US" altLang="en-US" sz="1000">
                <a:solidFill>
                  <a:schemeClr val="bg1"/>
                </a:solidFill>
                <a:latin typeface="Calibri" pitchFamily="-107" charset="0"/>
                <a:cs typeface="Arial" charset="0"/>
              </a:rPr>
              <a:pPr algn="ctr" eaLnBrk="1" hangingPunct="1"/>
              <a:t>‹#›</a:t>
            </a:fld>
            <a:endParaRPr lang="en-US" altLang="en-US" sz="1000">
              <a:solidFill>
                <a:schemeClr val="bg1"/>
              </a:solidFill>
              <a:latin typeface="Calibri" pitchFamily="-107" charset="0"/>
              <a:cs typeface="Arial" charset="0"/>
            </a:endParaRPr>
          </a:p>
        </p:txBody>
      </p:sp>
      <p:sp>
        <p:nvSpPr>
          <p:cNvPr id="8" name="Rectangle 4"/>
          <p:cNvSpPr>
            <a:spLocks noGrp="1" noChangeArrowheads="1"/>
          </p:cNvSpPr>
          <p:nvPr>
            <p:ph type="ftr" sz="quarter" idx="3"/>
          </p:nvPr>
        </p:nvSpPr>
        <p:spPr>
          <a:xfrm>
            <a:off x="228600" y="6477000"/>
            <a:ext cx="8534400" cy="228600"/>
          </a:xfrm>
          <a:prstGeom prst="rect">
            <a:avLst/>
          </a:prstGeom>
        </p:spPr>
        <p:txBody>
          <a:bodyPr/>
          <a:lstStyle>
            <a:lvl1pPr algn="ctr" eaLnBrk="1" hangingPunct="1">
              <a:defRPr sz="800">
                <a:latin typeface="+mn-lt"/>
              </a:defRPr>
            </a:lvl1pPr>
          </a:lstStyle>
          <a:p>
            <a:pPr>
              <a:defRPr/>
            </a:pPr>
            <a:r>
              <a:rPr lang="en-US"/>
              <a:t>Copyright © 2015 McGraw-Hill Education.  All rights reserved. No reproduction or distribution without the prior written consent of McGraw-Hill Education.</a:t>
            </a:r>
          </a:p>
          <a:p>
            <a:pPr>
              <a:defRPr/>
            </a:pPr>
            <a:endParaRPr lang="en-US"/>
          </a:p>
        </p:txBody>
      </p:sp>
    </p:spTree>
  </p:cSld>
  <p:clrMap bg1="lt1" tx1="dk1" bg2="lt2" tx2="dk2" accent1="accent1" accent2="accent2" accent3="accent3" accent4="accent4" accent5="accent5" accent6="accent6" hlink="hlink" folHlink="folHlink"/>
  <p:sldLayoutIdLst>
    <p:sldLayoutId id="2147486298" r:id="rId1"/>
    <p:sldLayoutId id="2147486299" r:id="rId2"/>
    <p:sldLayoutId id="2147486300" r:id="rId3"/>
    <p:sldLayoutId id="2147486301" r:id="rId4"/>
    <p:sldLayoutId id="2147486302" r:id="rId5"/>
    <p:sldLayoutId id="2147486303" r:id="rId6"/>
    <p:sldLayoutId id="2147486304" r:id="rId7"/>
    <p:sldLayoutId id="2147486305" r:id="rId8"/>
    <p:sldLayoutId id="2147486306" r:id="rId9"/>
    <p:sldLayoutId id="2147486307" r:id="rId10"/>
    <p:sldLayoutId id="2147486308" r:id="rId11"/>
    <p:sldLayoutId id="2147486309" r:id="rId12"/>
    <p:sldLayoutId id="2147486310" r:id="rId13"/>
    <p:sldLayoutId id="2147486311"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46430A10-8248-4A9E-9BD7-3CAEC4445261}"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cs typeface="Arial" charset="0"/>
              </a:defRPr>
            </a:lvl1pPr>
          </a:lstStyle>
          <a:p>
            <a:fld id="{A80BB631-87DA-4BB6-B3E1-38CBD4B0F0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12" r:id="rId1"/>
    <p:sldLayoutId id="2147486313" r:id="rId2"/>
    <p:sldLayoutId id="2147486314" r:id="rId3"/>
    <p:sldLayoutId id="2147486315" r:id="rId4"/>
    <p:sldLayoutId id="2147486316" r:id="rId5"/>
    <p:sldLayoutId id="2147486317" r:id="rId6"/>
    <p:sldLayoutId id="2147486318" r:id="rId7"/>
    <p:sldLayoutId id="2147486319" r:id="rId8"/>
    <p:sldLayoutId id="2147486320" r:id="rId9"/>
    <p:sldLayoutId id="2147486321" r:id="rId10"/>
    <p:sldLayoutId id="2147486322" r:id="rId11"/>
    <p:sldLayoutId id="2147486323" r:id="rId12"/>
    <p:sldLayoutId id="2147486324"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5FE643A9-81C1-4F89-8C2B-BEEFE98E0E13}" type="datetime1">
              <a:rPr lang="en-US"/>
              <a:pPr>
                <a:defRPr/>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1EA532A4-276A-4D4A-BD1B-1E66D907EE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25" r:id="rId1"/>
    <p:sldLayoutId id="2147486326" r:id="rId2"/>
    <p:sldLayoutId id="2147486327" r:id="rId3"/>
    <p:sldLayoutId id="2147486328" r:id="rId4"/>
    <p:sldLayoutId id="2147486329" r:id="rId5"/>
    <p:sldLayoutId id="2147486330" r:id="rId6"/>
    <p:sldLayoutId id="2147486331" r:id="rId7"/>
    <p:sldLayoutId id="2147486332" r:id="rId8"/>
    <p:sldLayoutId id="2147486333" r:id="rId9"/>
    <p:sldLayoutId id="2147486334" r:id="rId10"/>
    <p:sldLayoutId id="2147486335" r:id="rId11"/>
    <p:sldLayoutId id="2147486336" r:id="rId12"/>
    <p:sldLayoutId id="2147486337"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F6CD121B-EEBC-489A-B3D4-E1B0C9C34329}" type="datetimeFigureOut">
              <a:rPr lang="en-US"/>
              <a:pPr>
                <a:defRPr/>
              </a:pPr>
              <a:t>2/25/2016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D71AE40-B437-47FF-B868-C86292B969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171" r:id="rId1"/>
    <p:sldLayoutId id="2147486172" r:id="rId2"/>
    <p:sldLayoutId id="2147486173" r:id="rId3"/>
    <p:sldLayoutId id="2147486174" r:id="rId4"/>
    <p:sldLayoutId id="2147486175" r:id="rId5"/>
    <p:sldLayoutId id="2147486176" r:id="rId6"/>
    <p:sldLayoutId id="2147486177" r:id="rId7"/>
    <p:sldLayoutId id="2147486178" r:id="rId8"/>
    <p:sldLayoutId id="2147486179" r:id="rId9"/>
    <p:sldLayoutId id="2147486180" r:id="rId10"/>
    <p:sldLayoutId id="214748618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7C7E45C4-9869-4EFB-ACC5-A9B5F1222A95}" type="datetimeFigureOut">
              <a:rPr lang="en-US"/>
              <a:pPr>
                <a:defRPr/>
              </a:pPr>
              <a:t>2/25/2016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EA4AD9A-B78E-489A-9B2C-D68EF528DE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182" r:id="rId1"/>
    <p:sldLayoutId id="2147486183" r:id="rId2"/>
    <p:sldLayoutId id="2147486184" r:id="rId3"/>
    <p:sldLayoutId id="2147486185" r:id="rId4"/>
    <p:sldLayoutId id="2147486186" r:id="rId5"/>
    <p:sldLayoutId id="2147486187" r:id="rId6"/>
    <p:sldLayoutId id="2147486188" r:id="rId7"/>
    <p:sldLayoutId id="2147486189" r:id="rId8"/>
    <p:sldLayoutId id="2147486190" r:id="rId9"/>
    <p:sldLayoutId id="2147486191" r:id="rId10"/>
    <p:sldLayoutId id="214748619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88AE5E14-ED56-40D3-A20E-1BEBDA8532DE}" type="datetimeFigureOut">
              <a:rPr lang="en-US"/>
              <a:pPr>
                <a:defRPr/>
              </a:pPr>
              <a:t>2/25/2016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E04BD12-8E16-44A5-8B53-BD6EB49EAAC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193" r:id="rId1"/>
    <p:sldLayoutId id="2147486194" r:id="rId2"/>
    <p:sldLayoutId id="2147486195" r:id="rId3"/>
    <p:sldLayoutId id="2147486196" r:id="rId4"/>
    <p:sldLayoutId id="2147486197" r:id="rId5"/>
    <p:sldLayoutId id="2147486198" r:id="rId6"/>
    <p:sldLayoutId id="2147486199" r:id="rId7"/>
    <p:sldLayoutId id="2147486200" r:id="rId8"/>
    <p:sldLayoutId id="2147486201" r:id="rId9"/>
    <p:sldLayoutId id="2147486202" r:id="rId10"/>
    <p:sldLayoutId id="214748620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23B8675F-711C-4001-889E-E45C1BD9FB90}" type="datetimeFigureOut">
              <a:rPr lang="en-US"/>
              <a:pPr>
                <a:defRPr/>
              </a:pPr>
              <a:t>2/25/2016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0D16C0E-923A-460D-8626-6A41CC577B9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204" r:id="rId1"/>
    <p:sldLayoutId id="2147486205" r:id="rId2"/>
    <p:sldLayoutId id="2147486206" r:id="rId3"/>
    <p:sldLayoutId id="2147486207" r:id="rId4"/>
    <p:sldLayoutId id="2147486208" r:id="rId5"/>
    <p:sldLayoutId id="2147486209" r:id="rId6"/>
    <p:sldLayoutId id="2147486210" r:id="rId7"/>
    <p:sldLayoutId id="2147486211" r:id="rId8"/>
    <p:sldLayoutId id="2147486212" r:id="rId9"/>
    <p:sldLayoutId id="2147486213" r:id="rId10"/>
    <p:sldLayoutId id="214748621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9.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0.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34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Microsoft_Excel_97-2003_Worksheet2.xls"/><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9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46.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Microsoft_Excel_97-2003_Worksheet3.xls"/><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347.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34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49.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Microsoft_Excel_97-2003_Worksheet4.xls"/><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9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0.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9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2.xml"/></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35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54.xml"/><Relationship Id="rId1" Type="http://schemas.openxmlformats.org/officeDocument/2006/relationships/vmlDrawing" Target="../drawings/vmlDrawing7.vml"/><Relationship Id="rId6" Type="http://schemas.openxmlformats.org/officeDocument/2006/relationships/image" Target="../media/image12.emf"/><Relationship Id="rId5" Type="http://schemas.openxmlformats.org/officeDocument/2006/relationships/oleObject" Target="../embeddings/Microsoft_Excel_97-2003_Worksheet5.xls"/><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56.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oleObject" Target="../embeddings/Microsoft_Excel_97-2003_Worksheet6.xls"/><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60.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oleObject" Target="../embeddings/Microsoft_Excel_97-2003_Worksheet7.xls"/><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63.xml"/><Relationship Id="rId1" Type="http://schemas.openxmlformats.org/officeDocument/2006/relationships/vmlDrawing" Target="../drawings/vmlDrawing10.vml"/><Relationship Id="rId6" Type="http://schemas.openxmlformats.org/officeDocument/2006/relationships/image" Target="../media/image15.emf"/><Relationship Id="rId5" Type="http://schemas.openxmlformats.org/officeDocument/2006/relationships/oleObject" Target="../embeddings/Microsoft_Excel_97-2003_Worksheet8.xls"/><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64.xml"/><Relationship Id="rId1" Type="http://schemas.openxmlformats.org/officeDocument/2006/relationships/vmlDrawing" Target="../drawings/vmlDrawing11.vml"/><Relationship Id="rId6" Type="http://schemas.openxmlformats.org/officeDocument/2006/relationships/image" Target="../media/image16.emf"/><Relationship Id="rId5" Type="http://schemas.openxmlformats.org/officeDocument/2006/relationships/oleObject" Target="../embeddings/Microsoft_Excel_97-2003_Worksheet9.xls"/><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65.xml"/><Relationship Id="rId1" Type="http://schemas.openxmlformats.org/officeDocument/2006/relationships/vmlDrawing" Target="../drawings/vmlDrawing12.vml"/><Relationship Id="rId6" Type="http://schemas.openxmlformats.org/officeDocument/2006/relationships/image" Target="../media/image17.emf"/><Relationship Id="rId5" Type="http://schemas.openxmlformats.org/officeDocument/2006/relationships/oleObject" Target="../embeddings/Microsoft_Excel_97-2003_Worksheet10.xls"/><Relationship Id="rId4" Type="http://schemas.openxmlformats.org/officeDocument/2006/relationships/oleObject" Target="../embeddings/oleObject12.bin"/></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9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9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36.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286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DA22AD40-A970-4842-BCA8-7E9FEDF4A595}" type="slidenum">
              <a:rPr lang="en-US" altLang="en-US" sz="1200" smtClean="0">
                <a:solidFill>
                  <a:srgbClr val="898989"/>
                </a:solidFill>
              </a:rPr>
              <a:pPr/>
              <a:t>1</a:t>
            </a:fld>
            <a:endParaRPr lang="en-US" altLang="en-US" sz="1200" smtClean="0">
              <a:solidFill>
                <a:srgbClr val="898989"/>
              </a:solidFill>
            </a:endParaRPr>
          </a:p>
        </p:txBody>
      </p:sp>
    </p:spTree>
    <p:extLst>
      <p:ext uri="{BB962C8B-B14F-4D97-AF65-F5344CB8AC3E}">
        <p14:creationId xmlns:p14="http://schemas.microsoft.com/office/powerpoint/2010/main" val="2942188828"/>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0" y="609600"/>
            <a:ext cx="9144000" cy="1828800"/>
          </a:xfrm>
        </p:spPr>
        <p:txBody>
          <a:bodyPr/>
          <a:lstStyle/>
          <a:p>
            <a:pPr eaLnBrk="1" hangingPunct="1"/>
            <a:r>
              <a:rPr lang="en-US" altLang="en-US" sz="4400" b="1" i="1" dirty="0" smtClean="0">
                <a:solidFill>
                  <a:schemeClr val="tx1"/>
                </a:solidFill>
              </a:rPr>
              <a:t>Plantwide Overhead Rate Method </a:t>
            </a:r>
            <a:br>
              <a:rPr lang="en-US" altLang="en-US" sz="4400" b="1" i="1" dirty="0" smtClean="0">
                <a:solidFill>
                  <a:schemeClr val="tx1"/>
                </a:solidFill>
              </a:rPr>
            </a:br>
            <a:r>
              <a:rPr lang="en-US" altLang="en-US" sz="2000" b="1" i="1" dirty="0" smtClean="0">
                <a:solidFill>
                  <a:schemeClr val="tx1"/>
                </a:solidFill>
              </a:rPr>
              <a:t>(Exhibit </a:t>
            </a:r>
            <a:r>
              <a:rPr lang="en-US" altLang="en-US" sz="2000" b="1" i="1" dirty="0">
                <a:solidFill>
                  <a:schemeClr val="tx1"/>
                </a:solidFill>
              </a:rPr>
              <a:t>4</a:t>
            </a:r>
            <a:r>
              <a:rPr lang="en-US" altLang="en-US" sz="2000" b="1" i="1" dirty="0" smtClean="0">
                <a:solidFill>
                  <a:schemeClr val="tx1"/>
                </a:solidFill>
              </a:rPr>
              <a:t>.2)</a:t>
            </a:r>
            <a:r>
              <a:rPr lang="en-US" altLang="en-US" sz="3600" b="1" dirty="0" smtClean="0">
                <a:solidFill>
                  <a:schemeClr val="tx1"/>
                </a:solidFill>
              </a:rPr>
              <a:t/>
            </a:r>
            <a:br>
              <a:rPr lang="en-US" altLang="en-US" sz="3600" b="1" dirty="0" smtClean="0">
                <a:solidFill>
                  <a:schemeClr val="tx1"/>
                </a:solidFill>
              </a:rPr>
            </a:br>
            <a:endParaRPr lang="en-US" altLang="en-US" sz="3600" b="1" dirty="0" smtClean="0">
              <a:solidFill>
                <a:schemeClr val="tx1"/>
              </a:solidFill>
            </a:endParaRPr>
          </a:p>
        </p:txBody>
      </p:sp>
      <p:sp>
        <p:nvSpPr>
          <p:cNvPr id="20484" name="Rectangle 4"/>
          <p:cNvSpPr>
            <a:spLocks noChangeArrowheads="1"/>
          </p:cNvSpPr>
          <p:nvPr/>
        </p:nvSpPr>
        <p:spPr bwMode="auto">
          <a:xfrm>
            <a:off x="3352800" y="1752600"/>
            <a:ext cx="5105400" cy="685800"/>
          </a:xfrm>
          <a:prstGeom prst="rect">
            <a:avLst/>
          </a:prstGeom>
          <a:solidFill>
            <a:srgbClr val="CC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3600" b="1">
                <a:latin typeface="Arial" charset="0"/>
              </a:rPr>
              <a:t>Overhead Cost</a:t>
            </a:r>
          </a:p>
        </p:txBody>
      </p:sp>
      <p:grpSp>
        <p:nvGrpSpPr>
          <p:cNvPr id="2" name="Group 28"/>
          <p:cNvGrpSpPr>
            <a:grpSpLocks/>
          </p:cNvGrpSpPr>
          <p:nvPr/>
        </p:nvGrpSpPr>
        <p:grpSpPr bwMode="auto">
          <a:xfrm>
            <a:off x="914400" y="1752600"/>
            <a:ext cx="2362200" cy="1066800"/>
            <a:chOff x="576" y="1104"/>
            <a:chExt cx="1488" cy="672"/>
          </a:xfrm>
          <a:solidFill>
            <a:schemeClr val="bg1">
              <a:lumMod val="95000"/>
            </a:schemeClr>
          </a:solidFill>
        </p:grpSpPr>
        <p:sp>
          <p:nvSpPr>
            <p:cNvPr id="10263" name="Rectangle 6"/>
            <p:cNvSpPr>
              <a:spLocks noChangeArrowheads="1"/>
            </p:cNvSpPr>
            <p:nvPr/>
          </p:nvSpPr>
          <p:spPr bwMode="auto">
            <a:xfrm>
              <a:off x="576" y="1104"/>
              <a:ext cx="960" cy="672"/>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b="1" dirty="0" smtClean="0"/>
                <a:t>Indirect </a:t>
              </a:r>
            </a:p>
            <a:p>
              <a:pPr algn="ctr" eaLnBrk="1" hangingPunct="1">
                <a:defRPr/>
              </a:pPr>
              <a:r>
                <a:rPr lang="en-US" sz="2800" b="1" dirty="0" smtClean="0"/>
                <a:t>Costs</a:t>
              </a:r>
            </a:p>
          </p:txBody>
        </p:sp>
        <p:sp>
          <p:nvSpPr>
            <p:cNvPr id="10264" name="Line 10"/>
            <p:cNvSpPr>
              <a:spLocks noChangeShapeType="1"/>
            </p:cNvSpPr>
            <p:nvPr/>
          </p:nvSpPr>
          <p:spPr bwMode="auto">
            <a:xfrm>
              <a:off x="1536" y="1344"/>
              <a:ext cx="528" cy="0"/>
            </a:xfrm>
            <a:prstGeom prst="line">
              <a:avLst/>
            </a:prstGeom>
            <a:grpFill/>
            <a:ln w="76200">
              <a:solidFill>
                <a:schemeClr val="tx1"/>
              </a:solidFill>
              <a:round/>
              <a:headEnd/>
              <a:tailEnd type="triangle" w="med" len="med"/>
            </a:ln>
            <a:extLst/>
          </p:spPr>
          <p:txBody>
            <a:bodyPr/>
            <a:lstStyle/>
            <a:p>
              <a:pPr eaLnBrk="1" hangingPunct="1">
                <a:defRPr/>
              </a:pPr>
              <a:endParaRPr lang="en-US">
                <a:latin typeface="Arial" panose="020B0604020202020204" pitchFamily="34" charset="0"/>
              </a:endParaRPr>
            </a:p>
          </p:txBody>
        </p:sp>
      </p:grpSp>
      <p:grpSp>
        <p:nvGrpSpPr>
          <p:cNvPr id="3" name="Group 26"/>
          <p:cNvGrpSpPr>
            <a:grpSpLocks/>
          </p:cNvGrpSpPr>
          <p:nvPr/>
        </p:nvGrpSpPr>
        <p:grpSpPr bwMode="auto">
          <a:xfrm>
            <a:off x="914400" y="3352800"/>
            <a:ext cx="2590800" cy="1295400"/>
            <a:chOff x="576" y="2112"/>
            <a:chExt cx="1632" cy="816"/>
          </a:xfrm>
        </p:grpSpPr>
        <p:sp>
          <p:nvSpPr>
            <p:cNvPr id="10261" name="Rectangle 13"/>
            <p:cNvSpPr>
              <a:spLocks noChangeArrowheads="1"/>
            </p:cNvSpPr>
            <p:nvPr/>
          </p:nvSpPr>
          <p:spPr bwMode="auto">
            <a:xfrm>
              <a:off x="576" y="2112"/>
              <a:ext cx="1104" cy="816"/>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b="1" dirty="0" smtClean="0"/>
                <a:t>Cost </a:t>
              </a:r>
            </a:p>
            <a:p>
              <a:pPr algn="ctr" eaLnBrk="1" hangingPunct="1">
                <a:defRPr/>
              </a:pPr>
              <a:r>
                <a:rPr lang="en-US" sz="2800" b="1" dirty="0" smtClean="0"/>
                <a:t>Allocation</a:t>
              </a:r>
            </a:p>
            <a:p>
              <a:pPr algn="ctr" eaLnBrk="1" hangingPunct="1">
                <a:defRPr/>
              </a:pPr>
              <a:r>
                <a:rPr lang="en-US" sz="2800" b="1" dirty="0" smtClean="0"/>
                <a:t>Base</a:t>
              </a:r>
            </a:p>
          </p:txBody>
        </p:sp>
        <p:sp>
          <p:nvSpPr>
            <p:cNvPr id="221196" name="Line 14"/>
            <p:cNvSpPr>
              <a:spLocks noChangeShapeType="1"/>
            </p:cNvSpPr>
            <p:nvPr/>
          </p:nvSpPr>
          <p:spPr bwMode="auto">
            <a:xfrm>
              <a:off x="1680" y="2352"/>
              <a:ext cx="52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4" name="Group 27"/>
          <p:cNvGrpSpPr>
            <a:grpSpLocks/>
          </p:cNvGrpSpPr>
          <p:nvPr/>
        </p:nvGrpSpPr>
        <p:grpSpPr bwMode="auto">
          <a:xfrm>
            <a:off x="3581400" y="2438400"/>
            <a:ext cx="4419600" cy="1676400"/>
            <a:chOff x="2256" y="1536"/>
            <a:chExt cx="2784" cy="1056"/>
          </a:xfrm>
          <a:solidFill>
            <a:srgbClr val="FFCC99"/>
          </a:solidFill>
        </p:grpSpPr>
        <p:sp>
          <p:nvSpPr>
            <p:cNvPr id="10259" name="Line 5"/>
            <p:cNvSpPr>
              <a:spLocks noChangeShapeType="1"/>
            </p:cNvSpPr>
            <p:nvPr/>
          </p:nvSpPr>
          <p:spPr bwMode="auto">
            <a:xfrm>
              <a:off x="3600" y="1536"/>
              <a:ext cx="0" cy="432"/>
            </a:xfrm>
            <a:prstGeom prst="line">
              <a:avLst/>
            </a:prstGeom>
            <a:grpFill/>
            <a:ln w="57150">
              <a:solidFill>
                <a:schemeClr val="tx1"/>
              </a:solidFill>
              <a:round/>
              <a:headEnd/>
              <a:tailEnd/>
            </a:ln>
            <a:extLst/>
          </p:spPr>
          <p:txBody>
            <a:bodyPr/>
            <a:lstStyle/>
            <a:p>
              <a:pPr eaLnBrk="1" hangingPunct="1">
                <a:defRPr/>
              </a:pPr>
              <a:endParaRPr lang="en-US">
                <a:latin typeface="Arial" panose="020B0604020202020204" pitchFamily="34" charset="0"/>
              </a:endParaRPr>
            </a:p>
          </p:txBody>
        </p:sp>
        <p:sp>
          <p:nvSpPr>
            <p:cNvPr id="10260" name="Oval 15"/>
            <p:cNvSpPr>
              <a:spLocks noChangeArrowheads="1"/>
            </p:cNvSpPr>
            <p:nvPr/>
          </p:nvSpPr>
          <p:spPr bwMode="auto">
            <a:xfrm>
              <a:off x="2256" y="1968"/>
              <a:ext cx="2784" cy="624"/>
            </a:xfrm>
            <a:prstGeom prst="ellipse">
              <a:avLst/>
            </a:prstGeom>
            <a:grp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b="1" dirty="0" smtClean="0"/>
                <a:t>Single Plantwide </a:t>
              </a:r>
            </a:p>
            <a:p>
              <a:pPr algn="ctr" eaLnBrk="1" hangingPunct="1">
                <a:defRPr/>
              </a:pPr>
              <a:r>
                <a:rPr lang="en-US" sz="2800" b="1" dirty="0" smtClean="0"/>
                <a:t>Overhead Rate</a:t>
              </a:r>
            </a:p>
          </p:txBody>
        </p:sp>
      </p:grpSp>
      <p:grpSp>
        <p:nvGrpSpPr>
          <p:cNvPr id="5" name="Group 29"/>
          <p:cNvGrpSpPr>
            <a:grpSpLocks/>
          </p:cNvGrpSpPr>
          <p:nvPr/>
        </p:nvGrpSpPr>
        <p:grpSpPr bwMode="auto">
          <a:xfrm>
            <a:off x="990600" y="4876800"/>
            <a:ext cx="2057400" cy="990600"/>
            <a:chOff x="624" y="3072"/>
            <a:chExt cx="1296" cy="624"/>
          </a:xfrm>
          <a:solidFill>
            <a:schemeClr val="bg1">
              <a:lumMod val="95000"/>
            </a:schemeClr>
          </a:solidFill>
        </p:grpSpPr>
        <p:sp>
          <p:nvSpPr>
            <p:cNvPr id="10257" name="Rectangle 16"/>
            <p:cNvSpPr>
              <a:spLocks noChangeArrowheads="1"/>
            </p:cNvSpPr>
            <p:nvPr/>
          </p:nvSpPr>
          <p:spPr bwMode="auto">
            <a:xfrm>
              <a:off x="624" y="3072"/>
              <a:ext cx="960" cy="62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b="1" dirty="0" smtClean="0"/>
                <a:t>Cost </a:t>
              </a:r>
            </a:p>
            <a:p>
              <a:pPr algn="ctr" eaLnBrk="1" hangingPunct="1">
                <a:defRPr/>
              </a:pPr>
              <a:r>
                <a:rPr lang="en-US" sz="2800" b="1" dirty="0" smtClean="0"/>
                <a:t>Objects</a:t>
              </a:r>
            </a:p>
          </p:txBody>
        </p:sp>
        <p:sp>
          <p:nvSpPr>
            <p:cNvPr id="10258" name="Line 17"/>
            <p:cNvSpPr>
              <a:spLocks noChangeShapeType="1"/>
            </p:cNvSpPr>
            <p:nvPr/>
          </p:nvSpPr>
          <p:spPr bwMode="auto">
            <a:xfrm>
              <a:off x="1584" y="3312"/>
              <a:ext cx="336" cy="0"/>
            </a:xfrm>
            <a:prstGeom prst="line">
              <a:avLst/>
            </a:prstGeom>
            <a:grpFill/>
            <a:ln w="76200">
              <a:solidFill>
                <a:schemeClr val="tx1"/>
              </a:solidFill>
              <a:round/>
              <a:headEnd/>
              <a:tailEnd type="triangle" w="med" len="med"/>
            </a:ln>
            <a:extLst/>
          </p:spPr>
          <p:txBody>
            <a:bodyPr/>
            <a:lstStyle/>
            <a:p>
              <a:pPr eaLnBrk="1" hangingPunct="1">
                <a:defRPr/>
              </a:pPr>
              <a:endParaRPr lang="en-US">
                <a:latin typeface="Arial" panose="020B0604020202020204" pitchFamily="34" charset="0"/>
              </a:endParaRPr>
            </a:p>
          </p:txBody>
        </p:sp>
      </p:grpSp>
      <p:grpSp>
        <p:nvGrpSpPr>
          <p:cNvPr id="6" name="Group 25"/>
          <p:cNvGrpSpPr>
            <a:grpSpLocks/>
          </p:cNvGrpSpPr>
          <p:nvPr/>
        </p:nvGrpSpPr>
        <p:grpSpPr bwMode="auto">
          <a:xfrm>
            <a:off x="3048000" y="4038600"/>
            <a:ext cx="5486400" cy="1905000"/>
            <a:chOff x="1920" y="2544"/>
            <a:chExt cx="3456" cy="1200"/>
          </a:xfrm>
          <a:solidFill>
            <a:schemeClr val="accent5">
              <a:lumMod val="40000"/>
              <a:lumOff val="60000"/>
            </a:schemeClr>
          </a:solidFill>
        </p:grpSpPr>
        <p:sp>
          <p:nvSpPr>
            <p:cNvPr id="10251" name="Line 18"/>
            <p:cNvSpPr>
              <a:spLocks noChangeShapeType="1"/>
            </p:cNvSpPr>
            <p:nvPr/>
          </p:nvSpPr>
          <p:spPr bwMode="auto">
            <a:xfrm>
              <a:off x="3600" y="2544"/>
              <a:ext cx="0" cy="624"/>
            </a:xfrm>
            <a:prstGeom prst="line">
              <a:avLst/>
            </a:prstGeom>
            <a:grpFill/>
            <a:ln w="57150">
              <a:solidFill>
                <a:schemeClr val="tx1"/>
              </a:solidFill>
              <a:round/>
              <a:headEnd/>
              <a:tailEnd type="triangle" w="med" len="med"/>
            </a:ln>
            <a:extLst/>
          </p:spPr>
          <p:txBody>
            <a:bodyPr/>
            <a:lstStyle/>
            <a:p>
              <a:pPr eaLnBrk="1" hangingPunct="1">
                <a:defRPr/>
              </a:pPr>
              <a:endParaRPr lang="en-US">
                <a:latin typeface="Arial" panose="020B0604020202020204" pitchFamily="34" charset="0"/>
              </a:endParaRPr>
            </a:p>
          </p:txBody>
        </p:sp>
        <p:sp>
          <p:nvSpPr>
            <p:cNvPr id="10252" name="Line 19"/>
            <p:cNvSpPr>
              <a:spLocks noChangeShapeType="1"/>
            </p:cNvSpPr>
            <p:nvPr/>
          </p:nvSpPr>
          <p:spPr bwMode="auto">
            <a:xfrm flipH="1">
              <a:off x="2688" y="2592"/>
              <a:ext cx="912" cy="480"/>
            </a:xfrm>
            <a:prstGeom prst="line">
              <a:avLst/>
            </a:prstGeom>
            <a:grpFill/>
            <a:ln w="57150">
              <a:solidFill>
                <a:schemeClr val="tx1"/>
              </a:solidFill>
              <a:round/>
              <a:headEnd/>
              <a:tailEnd type="triangle" w="med" len="med"/>
            </a:ln>
            <a:extLst/>
          </p:spPr>
          <p:txBody>
            <a:bodyPr/>
            <a:lstStyle/>
            <a:p>
              <a:pPr eaLnBrk="1" hangingPunct="1">
                <a:defRPr/>
              </a:pPr>
              <a:endParaRPr lang="en-US">
                <a:latin typeface="Arial" panose="020B0604020202020204" pitchFamily="34" charset="0"/>
              </a:endParaRPr>
            </a:p>
          </p:txBody>
        </p:sp>
        <p:sp>
          <p:nvSpPr>
            <p:cNvPr id="10253" name="Line 20"/>
            <p:cNvSpPr>
              <a:spLocks noChangeShapeType="1"/>
            </p:cNvSpPr>
            <p:nvPr/>
          </p:nvSpPr>
          <p:spPr bwMode="auto">
            <a:xfrm>
              <a:off x="3600" y="2592"/>
              <a:ext cx="1008" cy="528"/>
            </a:xfrm>
            <a:prstGeom prst="line">
              <a:avLst/>
            </a:prstGeom>
            <a:grpFill/>
            <a:ln w="57150">
              <a:solidFill>
                <a:schemeClr val="tx1"/>
              </a:solidFill>
              <a:round/>
              <a:headEnd/>
              <a:tailEnd type="triangle" w="med" len="med"/>
            </a:ln>
            <a:extLst/>
          </p:spPr>
          <p:txBody>
            <a:bodyPr/>
            <a:lstStyle/>
            <a:p>
              <a:pPr eaLnBrk="1" hangingPunct="1">
                <a:defRPr/>
              </a:pPr>
              <a:endParaRPr lang="en-US">
                <a:latin typeface="Arial" panose="020B0604020202020204" pitchFamily="34" charset="0"/>
              </a:endParaRPr>
            </a:p>
          </p:txBody>
        </p:sp>
        <p:sp>
          <p:nvSpPr>
            <p:cNvPr id="10254" name="Oval 21"/>
            <p:cNvSpPr>
              <a:spLocks noChangeArrowheads="1"/>
            </p:cNvSpPr>
            <p:nvPr/>
          </p:nvSpPr>
          <p:spPr bwMode="auto">
            <a:xfrm>
              <a:off x="1920" y="3168"/>
              <a:ext cx="1056" cy="576"/>
            </a:xfrm>
            <a:prstGeom prst="ellipse">
              <a:avLst/>
            </a:prstGeom>
            <a:grp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b="1" dirty="0" smtClean="0"/>
                <a:t>Product 1</a:t>
              </a:r>
            </a:p>
          </p:txBody>
        </p:sp>
        <p:sp>
          <p:nvSpPr>
            <p:cNvPr id="10255" name="Oval 22"/>
            <p:cNvSpPr>
              <a:spLocks noChangeArrowheads="1"/>
            </p:cNvSpPr>
            <p:nvPr/>
          </p:nvSpPr>
          <p:spPr bwMode="auto">
            <a:xfrm>
              <a:off x="3072" y="3168"/>
              <a:ext cx="1104" cy="576"/>
            </a:xfrm>
            <a:prstGeom prst="ellipse">
              <a:avLst/>
            </a:prstGeom>
            <a:grp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b="1" dirty="0" smtClean="0"/>
                <a:t>Product 2</a:t>
              </a:r>
            </a:p>
          </p:txBody>
        </p:sp>
        <p:sp>
          <p:nvSpPr>
            <p:cNvPr id="10256" name="Oval 23"/>
            <p:cNvSpPr>
              <a:spLocks noChangeArrowheads="1"/>
            </p:cNvSpPr>
            <p:nvPr/>
          </p:nvSpPr>
          <p:spPr bwMode="auto">
            <a:xfrm>
              <a:off x="4320" y="3168"/>
              <a:ext cx="1056" cy="528"/>
            </a:xfrm>
            <a:prstGeom prst="ellipse">
              <a:avLst/>
            </a:prstGeom>
            <a:grp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b="1" dirty="0" smtClean="0"/>
                <a:t>Product 3</a:t>
              </a:r>
            </a:p>
          </p:txBody>
        </p:sp>
      </p:grpSp>
      <p:sp>
        <p:nvSpPr>
          <p:cNvPr id="221194"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75E27614-A6BE-4234-B24F-7BAF76A4D048}" type="slidenum">
              <a:rPr lang="en-US" altLang="en-US" sz="1000" smtClean="0">
                <a:latin typeface="Arial" charset="0"/>
              </a:rPr>
              <a:pPr algn="r" eaLnBrk="1" hangingPunct="1">
                <a:spcBef>
                  <a:spcPct val="0"/>
                </a:spcBef>
                <a:buFontTx/>
                <a:buNone/>
              </a:pPr>
              <a:t>10</a:t>
            </a:fld>
            <a:endParaRPr lang="en-US" altLang="en-US" sz="1000" dirty="0">
              <a:latin typeface="Arial" charset="0"/>
            </a:endParaRPr>
          </a:p>
        </p:txBody>
      </p:sp>
      <p:sp>
        <p:nvSpPr>
          <p:cNvPr id="2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1000" fill="hold"/>
                                        <p:tgtEl>
                                          <p:spTgt spid="20484"/>
                                        </p:tgtEl>
                                        <p:attrNameLst>
                                          <p:attrName>ppt_x</p:attrName>
                                        </p:attrNameLst>
                                      </p:cBhvr>
                                      <p:tavLst>
                                        <p:tav tm="0">
                                          <p:val>
                                            <p:strVal val="1+#ppt_w/2"/>
                                          </p:val>
                                        </p:tav>
                                        <p:tav tm="100000">
                                          <p:val>
                                            <p:strVal val="#ppt_x"/>
                                          </p:val>
                                        </p:tav>
                                      </p:tavLst>
                                    </p:anim>
                                    <p:anim calcmode="lin" valueType="num">
                                      <p:cBhvr additive="base">
                                        <p:cTn id="14" dur="10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nodeType="after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nodeType="after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1000" fill="hold"/>
                                        <p:tgtEl>
                                          <p:spTgt spid="6"/>
                                        </p:tgtEl>
                                        <p:attrNameLst>
                                          <p:attrName>ppt_x</p:attrName>
                                        </p:attrNameLst>
                                      </p:cBhvr>
                                      <p:tavLst>
                                        <p:tav tm="0">
                                          <p:val>
                                            <p:strVal val="1+#ppt_w/2"/>
                                          </p:val>
                                        </p:tav>
                                        <p:tav tm="100000">
                                          <p:val>
                                            <p:strVal val="#ppt_x"/>
                                          </p:val>
                                        </p:tav>
                                      </p:tavLst>
                                    </p:anim>
                                    <p:anim calcmode="lin" valueType="num">
                                      <p:cBhvr additive="base">
                                        <p:cTn id="3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228600" y="609600"/>
            <a:ext cx="8648700" cy="1524000"/>
          </a:xfrm>
        </p:spPr>
        <p:txBody>
          <a:bodyPr/>
          <a:lstStyle/>
          <a:p>
            <a:pPr eaLnBrk="1" hangingPunct="1"/>
            <a:r>
              <a:rPr lang="en-US" altLang="en-US" sz="3600" b="1" i="1" dirty="0" smtClean="0">
                <a:solidFill>
                  <a:schemeClr val="tx1"/>
                </a:solidFill>
              </a:rPr>
              <a:t>Plantwide Overhead Rate Method</a:t>
            </a:r>
            <a:r>
              <a:rPr lang="en-US" altLang="en-US" sz="3600" b="1" dirty="0" smtClean="0">
                <a:solidFill>
                  <a:schemeClr val="tx1"/>
                </a:solidFill>
              </a:rPr>
              <a:t> Illustration </a:t>
            </a:r>
            <a:r>
              <a:rPr lang="en-US" altLang="en-US" sz="3600" b="1" i="1" dirty="0" smtClean="0">
                <a:solidFill>
                  <a:schemeClr val="tx1"/>
                </a:solidFill>
              </a:rPr>
              <a:t>(exhibits </a:t>
            </a:r>
            <a:r>
              <a:rPr lang="en-US" altLang="en-US" sz="3600" b="1" i="1" dirty="0">
                <a:solidFill>
                  <a:schemeClr val="tx1"/>
                </a:solidFill>
              </a:rPr>
              <a:t>4</a:t>
            </a:r>
            <a:r>
              <a:rPr lang="en-US" altLang="en-US" sz="3600" b="1" i="1" dirty="0" smtClean="0">
                <a:solidFill>
                  <a:schemeClr val="tx1"/>
                </a:solidFill>
              </a:rPr>
              <a:t>.3 &amp; </a:t>
            </a:r>
            <a:r>
              <a:rPr lang="en-US" altLang="en-US" sz="3600" b="1" i="1" dirty="0">
                <a:solidFill>
                  <a:schemeClr val="tx1"/>
                </a:solidFill>
              </a:rPr>
              <a:t>4</a:t>
            </a:r>
            <a:r>
              <a:rPr lang="en-US" altLang="en-US" sz="3600" b="1" i="1" dirty="0" smtClean="0">
                <a:solidFill>
                  <a:schemeClr val="tx1"/>
                </a:solidFill>
              </a:rPr>
              <a:t>.4)</a:t>
            </a:r>
            <a:br>
              <a:rPr lang="en-US" altLang="en-US" sz="3600" b="1" i="1" dirty="0" smtClean="0">
                <a:solidFill>
                  <a:schemeClr val="tx1"/>
                </a:solidFill>
              </a:rPr>
            </a:br>
            <a:endParaRPr lang="en-US" altLang="en-US" sz="3600" b="1" dirty="0" smtClean="0">
              <a:solidFill>
                <a:schemeClr val="tx1"/>
              </a:solidFill>
            </a:endParaRPr>
          </a:p>
        </p:txBody>
      </p:sp>
      <p:graphicFrame>
        <p:nvGraphicFramePr>
          <p:cNvPr id="223235" name="Object 6"/>
          <p:cNvGraphicFramePr>
            <a:graphicFrameLocks noGrp="1" noChangeAspect="1"/>
          </p:cNvGraphicFramePr>
          <p:nvPr>
            <p:ph idx="1"/>
            <p:extLst>
              <p:ext uri="{D42A27DB-BD31-4B8C-83A1-F6EECF244321}">
                <p14:modId xmlns:p14="http://schemas.microsoft.com/office/powerpoint/2010/main" val="4051333793"/>
              </p:ext>
            </p:extLst>
          </p:nvPr>
        </p:nvGraphicFramePr>
        <p:xfrm>
          <a:off x="954088" y="1708150"/>
          <a:ext cx="7170737" cy="4845050"/>
        </p:xfrm>
        <a:graphic>
          <a:graphicData uri="http://schemas.openxmlformats.org/presentationml/2006/ole">
            <mc:AlternateContent xmlns:mc="http://schemas.openxmlformats.org/markup-compatibility/2006">
              <mc:Choice xmlns:v="urn:schemas-microsoft-com:vml" Requires="v">
                <p:oleObj spid="_x0000_s223301" name="Worksheet" r:id="rId5" imgW="5501666" imgH="3718519" progId="Excel.Sheet.8">
                  <p:embed/>
                </p:oleObj>
              </mc:Choice>
              <mc:Fallback>
                <p:oleObj name="Worksheet" r:id="rId5" imgW="5501666" imgH="3718519" progId="Excel.Sheet.8">
                  <p:embed/>
                  <p:pic>
                    <p:nvPicPr>
                      <p:cNvPr id="0" name="Picture 13"/>
                      <p:cNvPicPr>
                        <a:picLocks noGrp="1" noChangeAspect="1" noChangeArrowheads="1"/>
                      </p:cNvPicPr>
                      <p:nvPr/>
                    </p:nvPicPr>
                    <p:blipFill>
                      <a:blip r:embed="rId6"/>
                      <a:srcRect/>
                      <a:stretch>
                        <a:fillRect/>
                      </a:stretch>
                    </p:blipFill>
                    <p:spPr bwMode="auto">
                      <a:xfrm>
                        <a:off x="954088" y="1708150"/>
                        <a:ext cx="7170737" cy="484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237" name="Rectangle 5"/>
          <p:cNvSpPr>
            <a:spLocks noChangeArrowheads="1"/>
          </p:cNvSpPr>
          <p:nvPr/>
        </p:nvSpPr>
        <p:spPr bwMode="auto">
          <a:xfrm>
            <a:off x="86106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809B195-B57E-4E65-B91A-9F6937E0307F}" type="slidenum">
              <a:rPr lang="en-US" altLang="en-US" sz="1000" smtClean="0">
                <a:latin typeface="Arial" charset="0"/>
              </a:rPr>
              <a:pPr algn="r" eaLnBrk="1" hangingPunct="1">
                <a:spcBef>
                  <a:spcPct val="0"/>
                </a:spcBef>
                <a:buFontTx/>
                <a:buNone/>
              </a:pPr>
              <a:t>11</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228600" y="523875"/>
            <a:ext cx="8610600" cy="1076325"/>
          </a:xfrm>
        </p:spPr>
        <p:txBody>
          <a:bodyPr/>
          <a:lstStyle/>
          <a:p>
            <a:pPr eaLnBrk="1" hangingPunct="1"/>
            <a:r>
              <a:rPr lang="en-US" altLang="en-US" sz="3600" b="1" i="1" dirty="0" smtClean="0">
                <a:solidFill>
                  <a:schemeClr val="tx1"/>
                </a:solidFill>
              </a:rPr>
              <a:t>Plantwide Overhead Rate Method</a:t>
            </a:r>
            <a:r>
              <a:rPr lang="en-US" altLang="en-US" sz="3600" b="1" dirty="0" smtClean="0">
                <a:solidFill>
                  <a:schemeClr val="tx1"/>
                </a:solidFill>
              </a:rPr>
              <a:t> Illustration</a:t>
            </a:r>
          </a:p>
        </p:txBody>
      </p:sp>
      <p:graphicFrame>
        <p:nvGraphicFramePr>
          <p:cNvPr id="225283" name="Object 14"/>
          <p:cNvGraphicFramePr>
            <a:graphicFrameLocks noGrp="1"/>
          </p:cNvGraphicFramePr>
          <p:nvPr>
            <p:ph idx="1"/>
          </p:nvPr>
        </p:nvGraphicFramePr>
        <p:xfrm>
          <a:off x="5287963" y="1428750"/>
          <a:ext cx="2951162" cy="1847850"/>
        </p:xfrm>
        <a:graphic>
          <a:graphicData uri="http://schemas.openxmlformats.org/presentationml/2006/ole">
            <mc:AlternateContent xmlns:mc="http://schemas.openxmlformats.org/markup-compatibility/2006">
              <mc:Choice xmlns:v="urn:schemas-microsoft-com:vml" Requires="v">
                <p:oleObj spid="_x0000_s225355" name="Clip" r:id="rId4" imgW="5905500" imgH="3697288" progId="">
                  <p:embed/>
                </p:oleObj>
              </mc:Choice>
              <mc:Fallback>
                <p:oleObj name="Clip" r:id="rId4" imgW="5905500" imgH="3697288" progId="">
                  <p:embed/>
                  <p:pic>
                    <p:nvPicPr>
                      <p:cNvPr id="0" name="Picture 18"/>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963" y="1428750"/>
                        <a:ext cx="2951162"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285" name="Text Box 7"/>
          <p:cNvSpPr txBox="1">
            <a:spLocks noChangeArrowheads="1"/>
          </p:cNvSpPr>
          <p:nvPr/>
        </p:nvSpPr>
        <p:spPr bwMode="auto">
          <a:xfrm>
            <a:off x="304800" y="3276600"/>
            <a:ext cx="220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b="1" dirty="0">
                <a:latin typeface="Arial" charset="0"/>
              </a:rPr>
              <a:t>Plantwide overhead rate</a:t>
            </a:r>
          </a:p>
        </p:txBody>
      </p:sp>
      <p:sp>
        <p:nvSpPr>
          <p:cNvPr id="225286" name="Text Box 8"/>
          <p:cNvSpPr txBox="1">
            <a:spLocks noChangeArrowheads="1"/>
          </p:cNvSpPr>
          <p:nvPr/>
        </p:nvSpPr>
        <p:spPr bwMode="auto">
          <a:xfrm>
            <a:off x="2514600" y="38100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a:latin typeface="Arial" charset="0"/>
              </a:rPr>
              <a:t>=</a:t>
            </a:r>
          </a:p>
        </p:txBody>
      </p:sp>
      <p:grpSp>
        <p:nvGrpSpPr>
          <p:cNvPr id="2" name="Group 13"/>
          <p:cNvGrpSpPr>
            <a:grpSpLocks/>
          </p:cNvGrpSpPr>
          <p:nvPr/>
        </p:nvGrpSpPr>
        <p:grpSpPr bwMode="auto">
          <a:xfrm>
            <a:off x="2743200" y="3505200"/>
            <a:ext cx="6324600" cy="1323975"/>
            <a:chOff x="1728" y="1872"/>
            <a:chExt cx="3984" cy="834"/>
          </a:xfrm>
        </p:grpSpPr>
        <p:sp>
          <p:nvSpPr>
            <p:cNvPr id="225289" name="Text Box 10"/>
            <p:cNvSpPr txBox="1">
              <a:spLocks noChangeArrowheads="1"/>
            </p:cNvSpPr>
            <p:nvPr/>
          </p:nvSpPr>
          <p:spPr bwMode="auto">
            <a:xfrm>
              <a:off x="1728" y="1872"/>
              <a:ext cx="3984"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b="1" dirty="0">
                  <a:latin typeface="Arial" charset="0"/>
                </a:rPr>
                <a:t>Total </a:t>
              </a:r>
              <a:r>
                <a:rPr lang="en-US" altLang="en-US" b="1" dirty="0">
                  <a:solidFill>
                    <a:srgbClr val="FF0000"/>
                  </a:solidFill>
                  <a:latin typeface="Arial" charset="0"/>
                </a:rPr>
                <a:t>budgeted</a:t>
              </a:r>
              <a:r>
                <a:rPr lang="en-US" altLang="en-US" b="1" dirty="0">
                  <a:latin typeface="Arial" charset="0"/>
                </a:rPr>
                <a:t> overhead costs</a:t>
              </a:r>
            </a:p>
            <a:p>
              <a:pPr algn="ctr" eaLnBrk="1" hangingPunct="1">
                <a:spcBef>
                  <a:spcPct val="50000"/>
                </a:spcBef>
                <a:buFontTx/>
                <a:buNone/>
              </a:pPr>
              <a:r>
                <a:rPr lang="en-US" altLang="en-US" b="1" dirty="0">
                  <a:latin typeface="Arial" charset="0"/>
                </a:rPr>
                <a:t>Total </a:t>
              </a:r>
              <a:r>
                <a:rPr lang="en-US" altLang="en-US" b="1" dirty="0">
                  <a:solidFill>
                    <a:srgbClr val="FF0000"/>
                  </a:solidFill>
                  <a:latin typeface="Arial" charset="0"/>
                </a:rPr>
                <a:t>budgeted</a:t>
              </a:r>
              <a:r>
                <a:rPr lang="en-US" altLang="en-US" b="1" dirty="0">
                  <a:latin typeface="Arial" charset="0"/>
                </a:rPr>
                <a:t> DLH</a:t>
              </a:r>
            </a:p>
          </p:txBody>
        </p:sp>
        <p:sp>
          <p:nvSpPr>
            <p:cNvPr id="225290" name="Line 11"/>
            <p:cNvSpPr>
              <a:spLocks noChangeShapeType="1"/>
            </p:cNvSpPr>
            <p:nvPr/>
          </p:nvSpPr>
          <p:spPr bwMode="auto">
            <a:xfrm>
              <a:off x="1968" y="2256"/>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2528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CE0FF22-E8EF-49E9-BED9-7AB9BA75AA4E}" type="slidenum">
              <a:rPr lang="en-US" altLang="en-US" sz="1000" smtClean="0">
                <a:latin typeface="Arial" charset="0"/>
              </a:rPr>
              <a:pPr algn="r" eaLnBrk="1" hangingPunct="1">
                <a:spcBef>
                  <a:spcPct val="0"/>
                </a:spcBef>
                <a:buFontTx/>
                <a:buNone/>
              </a:pPr>
              <a:t>12</a:t>
            </a:fld>
            <a:endParaRPr lang="en-US" altLang="en-US" sz="1000" dirty="0">
              <a:latin typeface="Arial" charset="0"/>
            </a:endParaRPr>
          </a:p>
        </p:txBody>
      </p:sp>
      <p:sp>
        <p:nvSpPr>
          <p:cNvPr id="1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752475" y="762001"/>
            <a:ext cx="7158038" cy="838200"/>
          </a:xfrm>
        </p:spPr>
        <p:txBody>
          <a:bodyPr/>
          <a:lstStyle/>
          <a:p>
            <a:pPr eaLnBrk="1" hangingPunct="1"/>
            <a:r>
              <a:rPr lang="en-US" altLang="en-US" sz="4400" b="1" i="1" dirty="0" smtClean="0">
                <a:solidFill>
                  <a:schemeClr val="tx1"/>
                </a:solidFill>
              </a:rPr>
              <a:t>Plantwide Overhead Rate Method</a:t>
            </a:r>
            <a:r>
              <a:rPr lang="en-US" altLang="en-US" sz="4400" b="1" dirty="0" smtClean="0">
                <a:solidFill>
                  <a:schemeClr val="tx1"/>
                </a:solidFill>
              </a:rPr>
              <a:t> Illustration</a:t>
            </a:r>
          </a:p>
        </p:txBody>
      </p:sp>
      <p:sp>
        <p:nvSpPr>
          <p:cNvPr id="227332" name="Text Box 8"/>
          <p:cNvSpPr txBox="1">
            <a:spLocks noChangeArrowheads="1"/>
          </p:cNvSpPr>
          <p:nvPr/>
        </p:nvSpPr>
        <p:spPr bwMode="auto">
          <a:xfrm>
            <a:off x="304800" y="2667000"/>
            <a:ext cx="220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b="1" dirty="0">
                <a:latin typeface="Arial" charset="0"/>
              </a:rPr>
              <a:t>Plantwide overhead rate</a:t>
            </a:r>
          </a:p>
        </p:txBody>
      </p:sp>
      <p:sp>
        <p:nvSpPr>
          <p:cNvPr id="227333" name="Text Box 9"/>
          <p:cNvSpPr txBox="1">
            <a:spLocks noChangeArrowheads="1"/>
          </p:cNvSpPr>
          <p:nvPr/>
        </p:nvSpPr>
        <p:spPr bwMode="auto">
          <a:xfrm>
            <a:off x="2476500" y="3200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a:latin typeface="Arial" charset="0"/>
              </a:rPr>
              <a:t>=</a:t>
            </a:r>
          </a:p>
        </p:txBody>
      </p:sp>
      <p:grpSp>
        <p:nvGrpSpPr>
          <p:cNvPr id="2" name="Group 10"/>
          <p:cNvGrpSpPr>
            <a:grpSpLocks/>
          </p:cNvGrpSpPr>
          <p:nvPr/>
        </p:nvGrpSpPr>
        <p:grpSpPr bwMode="auto">
          <a:xfrm>
            <a:off x="3048000" y="2895600"/>
            <a:ext cx="5791200" cy="1311275"/>
            <a:chOff x="1920" y="1872"/>
            <a:chExt cx="3648" cy="826"/>
          </a:xfrm>
        </p:grpSpPr>
        <p:sp>
          <p:nvSpPr>
            <p:cNvPr id="227341" name="Text Box 11"/>
            <p:cNvSpPr txBox="1">
              <a:spLocks noChangeArrowheads="1"/>
            </p:cNvSpPr>
            <p:nvPr/>
          </p:nvSpPr>
          <p:spPr bwMode="auto">
            <a:xfrm>
              <a:off x="1920" y="1872"/>
              <a:ext cx="364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b="1" dirty="0">
                  <a:latin typeface="Arial" charset="0"/>
                </a:rPr>
                <a:t>$4,800,000</a:t>
              </a:r>
            </a:p>
            <a:p>
              <a:pPr algn="ctr" eaLnBrk="1" hangingPunct="1">
                <a:spcBef>
                  <a:spcPct val="50000"/>
                </a:spcBef>
                <a:buFontTx/>
                <a:buNone/>
              </a:pPr>
              <a:r>
                <a:rPr lang="en-US" altLang="en-US" b="1" dirty="0">
                  <a:latin typeface="Arial" charset="0"/>
                </a:rPr>
                <a:t>100,000 DLH</a:t>
              </a:r>
            </a:p>
          </p:txBody>
        </p:sp>
        <p:sp>
          <p:nvSpPr>
            <p:cNvPr id="227342" name="Line 12"/>
            <p:cNvSpPr>
              <a:spLocks noChangeShapeType="1"/>
            </p:cNvSpPr>
            <p:nvPr/>
          </p:nvSpPr>
          <p:spPr bwMode="auto">
            <a:xfrm>
              <a:off x="1968" y="2256"/>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pic>
        <p:nvPicPr>
          <p:cNvPr id="227335" name="Picture 13" descr="j03119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447800"/>
            <a:ext cx="182721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6"/>
          <p:cNvGrpSpPr>
            <a:grpSpLocks/>
          </p:cNvGrpSpPr>
          <p:nvPr/>
        </p:nvGrpSpPr>
        <p:grpSpPr bwMode="auto">
          <a:xfrm>
            <a:off x="2476500" y="4648200"/>
            <a:ext cx="3695700" cy="579438"/>
            <a:chOff x="1560" y="2928"/>
            <a:chExt cx="2328" cy="365"/>
          </a:xfrm>
        </p:grpSpPr>
        <p:sp>
          <p:nvSpPr>
            <p:cNvPr id="227339" name="Text Box 14"/>
            <p:cNvSpPr txBox="1">
              <a:spLocks noChangeArrowheads="1"/>
            </p:cNvSpPr>
            <p:nvPr/>
          </p:nvSpPr>
          <p:spPr bwMode="auto">
            <a:xfrm>
              <a:off x="1560" y="2928"/>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b="1" dirty="0">
                  <a:latin typeface="Arial" charset="0"/>
                </a:rPr>
                <a:t>=</a:t>
              </a:r>
            </a:p>
          </p:txBody>
        </p:sp>
        <p:sp>
          <p:nvSpPr>
            <p:cNvPr id="227340" name="Text Box 15"/>
            <p:cNvSpPr txBox="1">
              <a:spLocks noChangeArrowheads="1"/>
            </p:cNvSpPr>
            <p:nvPr/>
          </p:nvSpPr>
          <p:spPr bwMode="auto">
            <a:xfrm>
              <a:off x="1968" y="2928"/>
              <a:ext cx="19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b="1" dirty="0">
                  <a:solidFill>
                    <a:srgbClr val="FF0000"/>
                  </a:solidFill>
                  <a:latin typeface="Arial" charset="0"/>
                </a:rPr>
                <a:t>$48/DLH</a:t>
              </a:r>
            </a:p>
          </p:txBody>
        </p:sp>
      </p:grpSp>
      <p:sp>
        <p:nvSpPr>
          <p:cNvPr id="227337"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E416B6B0-E2DD-4041-BD6A-CB5267A6BDB2}" type="slidenum">
              <a:rPr lang="en-US" altLang="en-US" sz="1000" smtClean="0">
                <a:latin typeface="Arial" charset="0"/>
              </a:rPr>
              <a:pPr algn="r" eaLnBrk="1" hangingPunct="1">
                <a:spcBef>
                  <a:spcPct val="0"/>
                </a:spcBef>
                <a:buFontTx/>
                <a:buNone/>
              </a:pPr>
              <a:t>13</a:t>
            </a:fld>
            <a:endParaRPr lang="en-US" altLang="en-US" sz="1000" dirty="0">
              <a:latin typeface="Arial" charset="0"/>
            </a:endParaRPr>
          </a:p>
        </p:txBody>
      </p:sp>
      <p:sp>
        <p:nvSpPr>
          <p:cNvPr id="227338" name="Text Box 15"/>
          <p:cNvSpPr txBox="1">
            <a:spLocks noChangeArrowheads="1"/>
          </p:cNvSpPr>
          <p:nvPr/>
        </p:nvSpPr>
        <p:spPr bwMode="auto">
          <a:xfrm>
            <a:off x="762000" y="5334000"/>
            <a:ext cx="7391400" cy="1023938"/>
          </a:xfrm>
          <a:prstGeom prst="rect">
            <a:avLst/>
          </a:prstGeom>
          <a:solidFill>
            <a:srgbClr val="3366FF"/>
          </a:solidFill>
          <a:ln w="19050">
            <a:solidFill>
              <a:srgbClr val="FFFF00"/>
            </a:solidFill>
            <a:miter lim="800000"/>
            <a:headEnd/>
            <a:tailEnd/>
          </a:ln>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b="1" dirty="0">
                <a:solidFill>
                  <a:schemeClr val="bg1"/>
                </a:solidFill>
                <a:effectLst>
                  <a:outerShdw blurRad="38100" dist="38100" dir="2700000" algn="tl">
                    <a:srgbClr val="000000">
                      <a:alpha val="43137"/>
                    </a:srgbClr>
                  </a:outerShdw>
                </a:effectLst>
                <a:latin typeface="Arial" charset="0"/>
              </a:rPr>
              <a:t>Overhead allocated to each unit produced = </a:t>
            </a:r>
          </a:p>
          <a:p>
            <a:pPr algn="ctr" eaLnBrk="1" hangingPunct="1">
              <a:spcBef>
                <a:spcPct val="50000"/>
              </a:spcBef>
              <a:buFontTx/>
              <a:buNone/>
            </a:pPr>
            <a:r>
              <a:rPr lang="en-US" altLang="en-US" sz="2400" b="1" dirty="0">
                <a:solidFill>
                  <a:schemeClr val="bg1"/>
                </a:solidFill>
                <a:effectLst>
                  <a:outerShdw blurRad="38100" dist="38100" dir="2700000" algn="tl">
                    <a:srgbClr val="000000">
                      <a:alpha val="43137"/>
                    </a:srgbClr>
                  </a:outerShdw>
                </a:effectLst>
                <a:latin typeface="Arial" charset="0"/>
              </a:rPr>
              <a:t>$48 x DLH per unit</a:t>
            </a:r>
          </a:p>
        </p:txBody>
      </p:sp>
      <p:sp>
        <p:nvSpPr>
          <p:cNvPr id="1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7338"/>
                                        </p:tgtEl>
                                        <p:attrNameLst>
                                          <p:attrName>style.visibility</p:attrName>
                                        </p:attrNameLst>
                                      </p:cBhvr>
                                      <p:to>
                                        <p:strVal val="visible"/>
                                      </p:to>
                                    </p:set>
                                    <p:animEffect transition="in" filter="dissolve">
                                      <p:cBhvr>
                                        <p:cTn id="17" dur="500"/>
                                        <p:tgtEl>
                                          <p:spTgt spid="227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28600" y="588963"/>
            <a:ext cx="8572500" cy="1011237"/>
          </a:xfrm>
          <a:prstGeom prst="rect">
            <a:avLst/>
          </a:prstGeom>
          <a:noFill/>
          <a:ln>
            <a:noFill/>
          </a:ln>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4400" b="1" i="1" dirty="0">
                <a:latin typeface="+mj-lt"/>
                <a:ea typeface="+mj-ea"/>
                <a:cs typeface="+mj-cs"/>
              </a:rPr>
              <a:t>Plantwide Overhead Rate Method Illustration</a:t>
            </a:r>
          </a:p>
        </p:txBody>
      </p:sp>
      <p:graphicFrame>
        <p:nvGraphicFramePr>
          <p:cNvPr id="229380" name="Object 268"/>
          <p:cNvGraphicFramePr>
            <a:graphicFrameLocks noGrp="1" noChangeAspect="1"/>
          </p:cNvGraphicFramePr>
          <p:nvPr>
            <p:ph/>
          </p:nvPr>
        </p:nvGraphicFramePr>
        <p:xfrm>
          <a:off x="904875" y="2133600"/>
          <a:ext cx="7407275" cy="4495800"/>
        </p:xfrm>
        <a:graphic>
          <a:graphicData uri="http://schemas.openxmlformats.org/presentationml/2006/ole">
            <mc:AlternateContent xmlns:mc="http://schemas.openxmlformats.org/markup-compatibility/2006">
              <mc:Choice xmlns:v="urn:schemas-microsoft-com:vml" Requires="v">
                <p:oleObj spid="_x0000_s229445" name="Worksheet" r:id="rId5" imgW="6515060" imgH="3954828" progId="Excel.Sheet.8">
                  <p:embed/>
                </p:oleObj>
              </mc:Choice>
              <mc:Fallback>
                <p:oleObj name="Worksheet" r:id="rId5" imgW="6515060" imgH="3954828" progId="Excel.Sheet.8">
                  <p:embed/>
                  <p:pic>
                    <p:nvPicPr>
                      <p:cNvPr id="0" name="Picture 1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75" y="2133600"/>
                        <a:ext cx="7407275" cy="449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381" name="Rectangle 5"/>
          <p:cNvSpPr>
            <a:spLocks noChangeArrowheads="1"/>
          </p:cNvSpPr>
          <p:nvPr/>
        </p:nvSpPr>
        <p:spPr bwMode="auto">
          <a:xfrm>
            <a:off x="8534400" y="66294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90CB73F-04FF-4939-83AD-95EA20624D38}" type="slidenum">
              <a:rPr lang="en-US" altLang="en-US" sz="1000" smtClean="0">
                <a:latin typeface="Arial" charset="0"/>
              </a:rPr>
              <a:pPr algn="r" eaLnBrk="1" hangingPunct="1">
                <a:spcBef>
                  <a:spcPct val="0"/>
                </a:spcBef>
                <a:buFontTx/>
                <a:buNone/>
              </a:pPr>
              <a:t>14</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4"/>
          <p:cNvSpPr>
            <a:spLocks noGrp="1"/>
          </p:cNvSpPr>
          <p:nvPr>
            <p:ph type="ctrTitle"/>
          </p:nvPr>
        </p:nvSpPr>
        <p:spPr>
          <a:xfrm>
            <a:off x="381000" y="2411413"/>
            <a:ext cx="8382000" cy="2770187"/>
          </a:xfrm>
        </p:spPr>
        <p:txBody>
          <a:bodyPr/>
          <a:lstStyle/>
          <a:p>
            <a:pPr eaLnBrk="1" hangingPunct="1"/>
            <a:r>
              <a:rPr lang="en-US" altLang="en-US" sz="5400" b="1" dirty="0" smtClean="0">
                <a:solidFill>
                  <a:schemeClr val="tx1"/>
                </a:solidFill>
              </a:rPr>
              <a:t>Allocate overhead costs to products using</a:t>
            </a:r>
            <a:br>
              <a:rPr lang="en-US" altLang="en-US" sz="5400" b="1" dirty="0" smtClean="0">
                <a:solidFill>
                  <a:schemeClr val="tx1"/>
                </a:solidFill>
              </a:rPr>
            </a:br>
            <a:r>
              <a:rPr lang="en-US" altLang="en-US" sz="5400" b="1" dirty="0" smtClean="0">
                <a:solidFill>
                  <a:schemeClr val="tx1"/>
                </a:solidFill>
              </a:rPr>
              <a:t>the </a:t>
            </a:r>
            <a:r>
              <a:rPr lang="en-US" altLang="en-US" sz="5400" b="1" u="sng" dirty="0" smtClean="0">
                <a:solidFill>
                  <a:srgbClr val="FF0000"/>
                </a:solidFill>
              </a:rPr>
              <a:t>departmental </a:t>
            </a:r>
            <a:r>
              <a:rPr lang="en-US" altLang="en-US" sz="5400" b="1" dirty="0" smtClean="0">
                <a:solidFill>
                  <a:schemeClr val="tx1"/>
                </a:solidFill>
              </a:rPr>
              <a:t>overhead rate method.</a:t>
            </a:r>
          </a:p>
        </p:txBody>
      </p:sp>
      <p:sp>
        <p:nvSpPr>
          <p:cNvPr id="231427" name="Slide Number Placeholder 3"/>
          <p:cNvSpPr>
            <a:spLocks noGrp="1"/>
          </p:cNvSpPr>
          <p:nvPr>
            <p:ph type="sldNum" sz="quarter" idx="12"/>
          </p:nvPr>
        </p:nvSpPr>
        <p:spPr bwMode="auto">
          <a:xfrm>
            <a:off x="8534400" y="6607175"/>
            <a:ext cx="609600" cy="501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9058B079-1D3B-48D1-A8B8-CB0E942C76A3}" type="slidenum">
              <a:rPr lang="en-US" altLang="en-US" sz="1000" smtClean="0">
                <a:latin typeface="Arial" charset="0"/>
                <a:cs typeface="Arial" charset="0"/>
              </a:rPr>
              <a:pPr eaLnBrk="1" hangingPunct="1">
                <a:spcBef>
                  <a:spcPct val="0"/>
                </a:spcBef>
                <a:buFontTx/>
                <a:buNone/>
              </a:pPr>
              <a:t>15</a:t>
            </a:fld>
            <a:endParaRPr lang="en-US" altLang="en-US" sz="1000" dirty="0">
              <a:latin typeface="Arial" charset="0"/>
              <a:cs typeface="Arial" charset="0"/>
            </a:endParaRPr>
          </a:p>
        </p:txBody>
      </p:sp>
      <p:pic>
        <p:nvPicPr>
          <p:cNvPr id="2314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28600" y="588963"/>
            <a:ext cx="8686800" cy="1697037"/>
          </a:xfrm>
        </p:spPr>
        <p:txBody>
          <a:bodyPr/>
          <a:lstStyle/>
          <a:p>
            <a:pPr eaLnBrk="1" hangingPunct="1"/>
            <a:r>
              <a:rPr lang="en-US" altLang="en-US" sz="3600" b="1" i="1" dirty="0" smtClean="0">
                <a:solidFill>
                  <a:schemeClr val="tx1"/>
                </a:solidFill>
              </a:rPr>
              <a:t>Departmental Overhead Rate Method (exhibit </a:t>
            </a:r>
            <a:r>
              <a:rPr lang="en-US" altLang="en-US" sz="3600" b="1" i="1" dirty="0">
                <a:solidFill>
                  <a:schemeClr val="tx1"/>
                </a:solidFill>
              </a:rPr>
              <a:t>4</a:t>
            </a:r>
            <a:r>
              <a:rPr lang="en-US" altLang="en-US" sz="3600" b="1" i="1" dirty="0" smtClean="0">
                <a:solidFill>
                  <a:schemeClr val="tx1"/>
                </a:solidFill>
              </a:rPr>
              <a:t>.5)</a:t>
            </a:r>
            <a:br>
              <a:rPr lang="en-US" altLang="en-US" sz="3600" b="1" i="1" dirty="0" smtClean="0">
                <a:solidFill>
                  <a:schemeClr val="tx1"/>
                </a:solidFill>
              </a:rPr>
            </a:br>
            <a:endParaRPr lang="en-US" altLang="en-US" sz="3600" b="1" i="1" dirty="0" smtClean="0">
              <a:solidFill>
                <a:schemeClr val="tx1"/>
              </a:solidFill>
            </a:endParaRPr>
          </a:p>
        </p:txBody>
      </p:sp>
      <p:sp>
        <p:nvSpPr>
          <p:cNvPr id="233475" name="Rectangle 4"/>
          <p:cNvSpPr>
            <a:spLocks noChangeArrowheads="1"/>
          </p:cNvSpPr>
          <p:nvPr/>
        </p:nvSpPr>
        <p:spPr bwMode="auto">
          <a:xfrm>
            <a:off x="949325" y="1676400"/>
            <a:ext cx="76612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buClr>
                <a:schemeClr val="accent1"/>
              </a:buClr>
              <a:buSzPct val="70000"/>
              <a:buFont typeface="Wingdings" pitchFamily="-107" charset="2"/>
              <a:buChar char="n"/>
            </a:pPr>
            <a:endParaRPr lang="en-US" altLang="en-US">
              <a:latin typeface="Arial" charset="0"/>
            </a:endParaRPr>
          </a:p>
        </p:txBody>
      </p:sp>
      <p:sp>
        <p:nvSpPr>
          <p:cNvPr id="233476" name="Rectangle 5"/>
          <p:cNvSpPr>
            <a:spLocks noChangeArrowheads="1"/>
          </p:cNvSpPr>
          <p:nvPr/>
        </p:nvSpPr>
        <p:spPr bwMode="auto">
          <a:xfrm>
            <a:off x="1828800" y="1828800"/>
            <a:ext cx="5105400" cy="685800"/>
          </a:xfrm>
          <a:prstGeom prst="rect">
            <a:avLst/>
          </a:prstGeom>
          <a:solidFill>
            <a:srgbClr val="FF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3600" b="1" dirty="0">
                <a:latin typeface="Arial" charset="0"/>
              </a:rPr>
              <a:t>Overhead Cost</a:t>
            </a:r>
            <a:endParaRPr lang="en-US" altLang="en-US" sz="1800" dirty="0">
              <a:latin typeface="Arial" charset="0"/>
            </a:endParaRPr>
          </a:p>
        </p:txBody>
      </p:sp>
      <p:sp>
        <p:nvSpPr>
          <p:cNvPr id="233477" name="Line 11"/>
          <p:cNvSpPr>
            <a:spLocks noChangeShapeType="1"/>
          </p:cNvSpPr>
          <p:nvPr/>
        </p:nvSpPr>
        <p:spPr bwMode="auto">
          <a:xfrm flipH="1">
            <a:off x="2819400" y="2590800"/>
            <a:ext cx="16764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78" name="Line 12"/>
          <p:cNvSpPr>
            <a:spLocks noChangeShapeType="1"/>
          </p:cNvSpPr>
          <p:nvPr/>
        </p:nvSpPr>
        <p:spPr bwMode="auto">
          <a:xfrm>
            <a:off x="4419600" y="2590800"/>
            <a:ext cx="16764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79" name="Rectangle 13"/>
          <p:cNvSpPr>
            <a:spLocks noChangeArrowheads="1"/>
          </p:cNvSpPr>
          <p:nvPr/>
        </p:nvSpPr>
        <p:spPr bwMode="auto">
          <a:xfrm>
            <a:off x="2057400" y="3581400"/>
            <a:ext cx="1752600" cy="762000"/>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b="1" dirty="0">
                <a:latin typeface="Arial" charset="0"/>
              </a:rPr>
              <a:t>Department </a:t>
            </a:r>
          </a:p>
          <a:p>
            <a:pPr algn="ctr" eaLnBrk="1" hangingPunct="1">
              <a:spcBef>
                <a:spcPct val="0"/>
              </a:spcBef>
              <a:buFontTx/>
              <a:buNone/>
            </a:pPr>
            <a:r>
              <a:rPr lang="en-US" altLang="en-US" sz="2400" b="1" dirty="0">
                <a:latin typeface="Arial" charset="0"/>
              </a:rPr>
              <a:t>A</a:t>
            </a:r>
          </a:p>
        </p:txBody>
      </p:sp>
      <p:sp>
        <p:nvSpPr>
          <p:cNvPr id="16394" name="Rectangle 15"/>
          <p:cNvSpPr>
            <a:spLocks noChangeArrowheads="1"/>
          </p:cNvSpPr>
          <p:nvPr/>
        </p:nvSpPr>
        <p:spPr bwMode="auto">
          <a:xfrm>
            <a:off x="7391400" y="1828800"/>
            <a:ext cx="1524000" cy="7620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b="1" dirty="0" smtClean="0"/>
              <a:t>Indirect </a:t>
            </a:r>
          </a:p>
          <a:p>
            <a:pPr algn="ctr" eaLnBrk="1" hangingPunct="1">
              <a:defRPr/>
            </a:pPr>
            <a:r>
              <a:rPr lang="en-US" sz="2400" b="1" dirty="0" smtClean="0"/>
              <a:t>Costs</a:t>
            </a:r>
          </a:p>
        </p:txBody>
      </p:sp>
      <p:sp>
        <p:nvSpPr>
          <p:cNvPr id="16395" name="Rectangle 16"/>
          <p:cNvSpPr>
            <a:spLocks noChangeArrowheads="1"/>
          </p:cNvSpPr>
          <p:nvPr/>
        </p:nvSpPr>
        <p:spPr bwMode="auto">
          <a:xfrm>
            <a:off x="7391400" y="3505200"/>
            <a:ext cx="1447800" cy="7620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b="1" dirty="0" smtClean="0"/>
              <a:t>Cost</a:t>
            </a:r>
          </a:p>
          <a:p>
            <a:pPr algn="ctr" eaLnBrk="1" hangingPunct="1">
              <a:defRPr/>
            </a:pPr>
            <a:r>
              <a:rPr lang="en-US" sz="2400" b="1" dirty="0" smtClean="0"/>
              <a:t> Pools</a:t>
            </a:r>
          </a:p>
        </p:txBody>
      </p:sp>
      <p:sp>
        <p:nvSpPr>
          <p:cNvPr id="16396" name="Rectangle 17"/>
          <p:cNvSpPr>
            <a:spLocks noChangeArrowheads="1"/>
          </p:cNvSpPr>
          <p:nvPr/>
        </p:nvSpPr>
        <p:spPr bwMode="auto">
          <a:xfrm>
            <a:off x="7391400" y="4419600"/>
            <a:ext cx="1447800" cy="9906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b="1" dirty="0" smtClean="0"/>
              <a:t>Cost </a:t>
            </a:r>
          </a:p>
          <a:p>
            <a:pPr algn="ctr" eaLnBrk="1" hangingPunct="1">
              <a:defRPr/>
            </a:pPr>
            <a:r>
              <a:rPr lang="en-US" sz="2400" b="1" dirty="0" smtClean="0"/>
              <a:t>Allocation</a:t>
            </a:r>
          </a:p>
          <a:p>
            <a:pPr algn="ctr" eaLnBrk="1" hangingPunct="1">
              <a:defRPr/>
            </a:pPr>
            <a:r>
              <a:rPr lang="en-US" sz="2400" b="1" dirty="0" smtClean="0"/>
              <a:t> Base</a:t>
            </a:r>
          </a:p>
        </p:txBody>
      </p:sp>
      <p:sp>
        <p:nvSpPr>
          <p:cNvPr id="16397" name="Rectangle 18"/>
          <p:cNvSpPr>
            <a:spLocks noChangeArrowheads="1"/>
          </p:cNvSpPr>
          <p:nvPr/>
        </p:nvSpPr>
        <p:spPr bwMode="auto">
          <a:xfrm>
            <a:off x="7467600" y="5638800"/>
            <a:ext cx="1371600" cy="7620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b="1" dirty="0" smtClean="0"/>
              <a:t>Cost </a:t>
            </a:r>
          </a:p>
          <a:p>
            <a:pPr algn="ctr" eaLnBrk="1" hangingPunct="1">
              <a:defRPr/>
            </a:pPr>
            <a:r>
              <a:rPr lang="en-US" sz="2400" b="1" dirty="0" smtClean="0"/>
              <a:t>Objects</a:t>
            </a:r>
          </a:p>
        </p:txBody>
      </p:sp>
      <p:sp>
        <p:nvSpPr>
          <p:cNvPr id="16398" name="Rectangle 19"/>
          <p:cNvSpPr>
            <a:spLocks noChangeArrowheads="1"/>
          </p:cNvSpPr>
          <p:nvPr/>
        </p:nvSpPr>
        <p:spPr bwMode="auto">
          <a:xfrm>
            <a:off x="1676400" y="4572000"/>
            <a:ext cx="2362200" cy="762000"/>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b="1" dirty="0" smtClean="0"/>
              <a:t>Department A </a:t>
            </a:r>
          </a:p>
          <a:p>
            <a:pPr algn="ctr" eaLnBrk="1" hangingPunct="1">
              <a:defRPr/>
            </a:pPr>
            <a:r>
              <a:rPr lang="en-US" sz="2400" b="1" dirty="0" smtClean="0"/>
              <a:t>Overhead Rate</a:t>
            </a:r>
          </a:p>
        </p:txBody>
      </p:sp>
      <p:sp>
        <p:nvSpPr>
          <p:cNvPr id="233485" name="Rectangle 20"/>
          <p:cNvSpPr>
            <a:spLocks noChangeArrowheads="1"/>
          </p:cNvSpPr>
          <p:nvPr/>
        </p:nvSpPr>
        <p:spPr bwMode="auto">
          <a:xfrm>
            <a:off x="5029200" y="3581400"/>
            <a:ext cx="1905000" cy="762000"/>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b="1" dirty="0">
                <a:latin typeface="Arial" charset="0"/>
              </a:rPr>
              <a:t>Department </a:t>
            </a:r>
          </a:p>
          <a:p>
            <a:pPr algn="ctr" eaLnBrk="1" hangingPunct="1">
              <a:spcBef>
                <a:spcPct val="0"/>
              </a:spcBef>
              <a:buFontTx/>
              <a:buNone/>
            </a:pPr>
            <a:r>
              <a:rPr lang="en-US" altLang="en-US" sz="2400" b="1" dirty="0">
                <a:latin typeface="Arial" charset="0"/>
              </a:rPr>
              <a:t>B</a:t>
            </a:r>
          </a:p>
        </p:txBody>
      </p:sp>
      <p:sp>
        <p:nvSpPr>
          <p:cNvPr id="233486" name="Line 21"/>
          <p:cNvSpPr>
            <a:spLocks noChangeShapeType="1"/>
          </p:cNvSpPr>
          <p:nvPr/>
        </p:nvSpPr>
        <p:spPr bwMode="auto">
          <a:xfrm flipH="1">
            <a:off x="2895600" y="4343400"/>
            <a:ext cx="0" cy="228600"/>
          </a:xfrm>
          <a:prstGeom prst="line">
            <a:avLst/>
          </a:prstGeom>
          <a:noFill/>
          <a:ln w="730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1" name="Rectangle 22"/>
          <p:cNvSpPr>
            <a:spLocks noChangeArrowheads="1"/>
          </p:cNvSpPr>
          <p:nvPr/>
        </p:nvSpPr>
        <p:spPr bwMode="auto">
          <a:xfrm>
            <a:off x="4572000" y="4572000"/>
            <a:ext cx="2362200" cy="762000"/>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b="1" dirty="0" smtClean="0"/>
              <a:t>Department B</a:t>
            </a:r>
          </a:p>
          <a:p>
            <a:pPr algn="ctr" eaLnBrk="1" hangingPunct="1">
              <a:defRPr/>
            </a:pPr>
            <a:r>
              <a:rPr lang="en-US" sz="2400" b="1" dirty="0" smtClean="0"/>
              <a:t>Overhead Rate</a:t>
            </a:r>
          </a:p>
        </p:txBody>
      </p:sp>
      <p:sp>
        <p:nvSpPr>
          <p:cNvPr id="233488" name="Line 23"/>
          <p:cNvSpPr>
            <a:spLocks noChangeShapeType="1"/>
          </p:cNvSpPr>
          <p:nvPr/>
        </p:nvSpPr>
        <p:spPr bwMode="auto">
          <a:xfrm flipH="1">
            <a:off x="5867400" y="4343400"/>
            <a:ext cx="0" cy="228600"/>
          </a:xfrm>
          <a:prstGeom prst="line">
            <a:avLst/>
          </a:prstGeom>
          <a:noFill/>
          <a:ln w="730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3489" name="Oval 24"/>
          <p:cNvSpPr>
            <a:spLocks noChangeArrowheads="1"/>
          </p:cNvSpPr>
          <p:nvPr/>
        </p:nvSpPr>
        <p:spPr bwMode="auto">
          <a:xfrm>
            <a:off x="1447800" y="5791200"/>
            <a:ext cx="1600200" cy="7620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b="1" dirty="0">
                <a:latin typeface="Arial" charset="0"/>
              </a:rPr>
              <a:t>Product 1</a:t>
            </a:r>
          </a:p>
        </p:txBody>
      </p:sp>
      <p:sp>
        <p:nvSpPr>
          <p:cNvPr id="233490" name="Oval 25"/>
          <p:cNvSpPr>
            <a:spLocks noChangeArrowheads="1"/>
          </p:cNvSpPr>
          <p:nvPr/>
        </p:nvSpPr>
        <p:spPr bwMode="auto">
          <a:xfrm>
            <a:off x="3429000" y="5791200"/>
            <a:ext cx="1600200" cy="7620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b="1" dirty="0">
                <a:latin typeface="Arial" charset="0"/>
              </a:rPr>
              <a:t>Product 2</a:t>
            </a:r>
          </a:p>
        </p:txBody>
      </p:sp>
      <p:sp>
        <p:nvSpPr>
          <p:cNvPr id="233491" name="Oval 26"/>
          <p:cNvSpPr>
            <a:spLocks noChangeArrowheads="1"/>
          </p:cNvSpPr>
          <p:nvPr/>
        </p:nvSpPr>
        <p:spPr bwMode="auto">
          <a:xfrm>
            <a:off x="5334000" y="5764213"/>
            <a:ext cx="1600200" cy="7620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b="1" dirty="0">
                <a:latin typeface="Arial" charset="0"/>
              </a:rPr>
              <a:t>Product 3</a:t>
            </a:r>
          </a:p>
        </p:txBody>
      </p:sp>
      <p:sp>
        <p:nvSpPr>
          <p:cNvPr id="233492" name="Line 27"/>
          <p:cNvSpPr>
            <a:spLocks noChangeShapeType="1"/>
          </p:cNvSpPr>
          <p:nvPr/>
        </p:nvSpPr>
        <p:spPr bwMode="auto">
          <a:xfrm flipH="1">
            <a:off x="2438400" y="5334000"/>
            <a:ext cx="381000" cy="38100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3" name="Line 28"/>
          <p:cNvSpPr>
            <a:spLocks noChangeShapeType="1"/>
          </p:cNvSpPr>
          <p:nvPr/>
        </p:nvSpPr>
        <p:spPr bwMode="auto">
          <a:xfrm>
            <a:off x="2819400" y="5334000"/>
            <a:ext cx="1219200" cy="45720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4" name="Line 29"/>
          <p:cNvSpPr>
            <a:spLocks noChangeShapeType="1"/>
          </p:cNvSpPr>
          <p:nvPr/>
        </p:nvSpPr>
        <p:spPr bwMode="auto">
          <a:xfrm>
            <a:off x="2819400" y="5334000"/>
            <a:ext cx="2743200" cy="45720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5" name="Line 30"/>
          <p:cNvSpPr>
            <a:spLocks noChangeShapeType="1"/>
          </p:cNvSpPr>
          <p:nvPr/>
        </p:nvSpPr>
        <p:spPr bwMode="auto">
          <a:xfrm flipH="1">
            <a:off x="2971800" y="5334000"/>
            <a:ext cx="28194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6" name="Line 31"/>
          <p:cNvSpPr>
            <a:spLocks noChangeShapeType="1"/>
          </p:cNvSpPr>
          <p:nvPr/>
        </p:nvSpPr>
        <p:spPr bwMode="auto">
          <a:xfrm flipH="1">
            <a:off x="4572000" y="5334000"/>
            <a:ext cx="12192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7" name="Line 32"/>
          <p:cNvSpPr>
            <a:spLocks noChangeShapeType="1"/>
          </p:cNvSpPr>
          <p:nvPr/>
        </p:nvSpPr>
        <p:spPr bwMode="auto">
          <a:xfrm>
            <a:off x="5791200" y="5334000"/>
            <a:ext cx="6096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8" name="Line 34"/>
          <p:cNvSpPr>
            <a:spLocks noChangeShapeType="1"/>
          </p:cNvSpPr>
          <p:nvPr/>
        </p:nvSpPr>
        <p:spPr bwMode="auto">
          <a:xfrm flipH="1">
            <a:off x="6934200" y="2286000"/>
            <a:ext cx="3810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99" name="Line 35"/>
          <p:cNvSpPr>
            <a:spLocks noChangeShapeType="1"/>
          </p:cNvSpPr>
          <p:nvPr/>
        </p:nvSpPr>
        <p:spPr bwMode="auto">
          <a:xfrm flipH="1">
            <a:off x="6934200" y="3886200"/>
            <a:ext cx="3810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500" name="Line 36"/>
          <p:cNvSpPr>
            <a:spLocks noChangeShapeType="1"/>
          </p:cNvSpPr>
          <p:nvPr/>
        </p:nvSpPr>
        <p:spPr bwMode="auto">
          <a:xfrm flipH="1">
            <a:off x="6934200" y="4876800"/>
            <a:ext cx="3810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501" name="Line 37"/>
          <p:cNvSpPr>
            <a:spLocks noChangeShapeType="1"/>
          </p:cNvSpPr>
          <p:nvPr/>
        </p:nvSpPr>
        <p:spPr bwMode="auto">
          <a:xfrm flipH="1">
            <a:off x="7010400" y="6096000"/>
            <a:ext cx="3810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50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59EBBC9-683C-4A7B-9DC6-CBBAFAA63D56}" type="slidenum">
              <a:rPr lang="en-US" altLang="en-US" sz="1000" smtClean="0">
                <a:latin typeface="Arial" charset="0"/>
              </a:rPr>
              <a:pPr algn="r" eaLnBrk="1" hangingPunct="1">
                <a:spcBef>
                  <a:spcPct val="0"/>
                </a:spcBef>
                <a:buFontTx/>
                <a:buNone/>
              </a:pPr>
              <a:t>16</a:t>
            </a:fld>
            <a:endParaRPr lang="en-US" altLang="en-US" sz="1000" dirty="0">
              <a:latin typeface="Arial" charset="0"/>
            </a:endParaRPr>
          </a:p>
        </p:txBody>
      </p:sp>
      <p:sp>
        <p:nvSpPr>
          <p:cNvPr id="3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3476"/>
                                        </p:tgtEl>
                                        <p:attrNameLst>
                                          <p:attrName>style.visibility</p:attrName>
                                        </p:attrNameLst>
                                      </p:cBhvr>
                                      <p:to>
                                        <p:strVal val="visible"/>
                                      </p:to>
                                    </p:set>
                                    <p:anim calcmode="lin" valueType="num">
                                      <p:cBhvr additive="base">
                                        <p:cTn id="7" dur="500" fill="hold"/>
                                        <p:tgtEl>
                                          <p:spTgt spid="233476"/>
                                        </p:tgtEl>
                                        <p:attrNameLst>
                                          <p:attrName>ppt_x</p:attrName>
                                        </p:attrNameLst>
                                      </p:cBhvr>
                                      <p:tavLst>
                                        <p:tav tm="0">
                                          <p:val>
                                            <p:strVal val="#ppt_x"/>
                                          </p:val>
                                        </p:tav>
                                        <p:tav tm="100000">
                                          <p:val>
                                            <p:strVal val="#ppt_x"/>
                                          </p:val>
                                        </p:tav>
                                      </p:tavLst>
                                    </p:anim>
                                    <p:anim calcmode="lin" valueType="num">
                                      <p:cBhvr additive="base">
                                        <p:cTn id="8" dur="500" fill="hold"/>
                                        <p:tgtEl>
                                          <p:spTgt spid="2334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394"/>
                                        </p:tgtEl>
                                        <p:attrNameLst>
                                          <p:attrName>style.visibility</p:attrName>
                                        </p:attrNameLst>
                                      </p:cBhvr>
                                      <p:to>
                                        <p:strVal val="visible"/>
                                      </p:to>
                                    </p:set>
                                    <p:animEffect transition="in" filter="fade">
                                      <p:cBhvr>
                                        <p:cTn id="13" dur="1000"/>
                                        <p:tgtEl>
                                          <p:spTgt spid="16394"/>
                                        </p:tgtEl>
                                      </p:cBhvr>
                                    </p:animEffect>
                                    <p:anim calcmode="lin" valueType="num">
                                      <p:cBhvr>
                                        <p:cTn id="14" dur="1000" fill="hold"/>
                                        <p:tgtEl>
                                          <p:spTgt spid="16394"/>
                                        </p:tgtEl>
                                        <p:attrNameLst>
                                          <p:attrName>ppt_x</p:attrName>
                                        </p:attrNameLst>
                                      </p:cBhvr>
                                      <p:tavLst>
                                        <p:tav tm="0">
                                          <p:val>
                                            <p:strVal val="#ppt_x"/>
                                          </p:val>
                                        </p:tav>
                                        <p:tav tm="100000">
                                          <p:val>
                                            <p:strVal val="#ppt_x"/>
                                          </p:val>
                                        </p:tav>
                                      </p:tavLst>
                                    </p:anim>
                                    <p:anim calcmode="lin" valueType="num">
                                      <p:cBhvr>
                                        <p:cTn id="15" dur="1000" fill="hold"/>
                                        <p:tgtEl>
                                          <p:spTgt spid="1639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3479"/>
                                        </p:tgtEl>
                                        <p:attrNameLst>
                                          <p:attrName>style.visibility</p:attrName>
                                        </p:attrNameLst>
                                      </p:cBhvr>
                                      <p:to>
                                        <p:strVal val="visible"/>
                                      </p:to>
                                    </p:set>
                                    <p:anim calcmode="lin" valueType="num">
                                      <p:cBhvr additive="base">
                                        <p:cTn id="20" dur="500" fill="hold"/>
                                        <p:tgtEl>
                                          <p:spTgt spid="233479"/>
                                        </p:tgtEl>
                                        <p:attrNameLst>
                                          <p:attrName>ppt_x</p:attrName>
                                        </p:attrNameLst>
                                      </p:cBhvr>
                                      <p:tavLst>
                                        <p:tav tm="0">
                                          <p:val>
                                            <p:strVal val="#ppt_x"/>
                                          </p:val>
                                        </p:tav>
                                        <p:tav tm="100000">
                                          <p:val>
                                            <p:strVal val="#ppt_x"/>
                                          </p:val>
                                        </p:tav>
                                      </p:tavLst>
                                    </p:anim>
                                    <p:anim calcmode="lin" valueType="num">
                                      <p:cBhvr additive="base">
                                        <p:cTn id="21" dur="500" fill="hold"/>
                                        <p:tgtEl>
                                          <p:spTgt spid="23347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3485"/>
                                        </p:tgtEl>
                                        <p:attrNameLst>
                                          <p:attrName>style.visibility</p:attrName>
                                        </p:attrNameLst>
                                      </p:cBhvr>
                                      <p:to>
                                        <p:strVal val="visible"/>
                                      </p:to>
                                    </p:set>
                                    <p:anim calcmode="lin" valueType="num">
                                      <p:cBhvr additive="base">
                                        <p:cTn id="26" dur="500" fill="hold"/>
                                        <p:tgtEl>
                                          <p:spTgt spid="233485"/>
                                        </p:tgtEl>
                                        <p:attrNameLst>
                                          <p:attrName>ppt_x</p:attrName>
                                        </p:attrNameLst>
                                      </p:cBhvr>
                                      <p:tavLst>
                                        <p:tav tm="0">
                                          <p:val>
                                            <p:strVal val="#ppt_x"/>
                                          </p:val>
                                        </p:tav>
                                        <p:tav tm="100000">
                                          <p:val>
                                            <p:strVal val="#ppt_x"/>
                                          </p:val>
                                        </p:tav>
                                      </p:tavLst>
                                    </p:anim>
                                    <p:anim calcmode="lin" valueType="num">
                                      <p:cBhvr additive="base">
                                        <p:cTn id="27" dur="500" fill="hold"/>
                                        <p:tgtEl>
                                          <p:spTgt spid="23348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395"/>
                                        </p:tgtEl>
                                        <p:attrNameLst>
                                          <p:attrName>style.visibility</p:attrName>
                                        </p:attrNameLst>
                                      </p:cBhvr>
                                      <p:to>
                                        <p:strVal val="visible"/>
                                      </p:to>
                                    </p:set>
                                    <p:animEffect transition="in" filter="fade">
                                      <p:cBhvr>
                                        <p:cTn id="32" dur="1000"/>
                                        <p:tgtEl>
                                          <p:spTgt spid="16395"/>
                                        </p:tgtEl>
                                      </p:cBhvr>
                                    </p:animEffect>
                                    <p:anim calcmode="lin" valueType="num">
                                      <p:cBhvr>
                                        <p:cTn id="33" dur="1000" fill="hold"/>
                                        <p:tgtEl>
                                          <p:spTgt spid="16395"/>
                                        </p:tgtEl>
                                        <p:attrNameLst>
                                          <p:attrName>ppt_x</p:attrName>
                                        </p:attrNameLst>
                                      </p:cBhvr>
                                      <p:tavLst>
                                        <p:tav tm="0">
                                          <p:val>
                                            <p:strVal val="#ppt_x"/>
                                          </p:val>
                                        </p:tav>
                                        <p:tav tm="100000">
                                          <p:val>
                                            <p:strVal val="#ppt_x"/>
                                          </p:val>
                                        </p:tav>
                                      </p:tavLst>
                                    </p:anim>
                                    <p:anim calcmode="lin" valueType="num">
                                      <p:cBhvr>
                                        <p:cTn id="34" dur="1000" fill="hold"/>
                                        <p:tgtEl>
                                          <p:spTgt spid="1639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398"/>
                                        </p:tgtEl>
                                        <p:attrNameLst>
                                          <p:attrName>style.visibility</p:attrName>
                                        </p:attrNameLst>
                                      </p:cBhvr>
                                      <p:to>
                                        <p:strVal val="visible"/>
                                      </p:to>
                                    </p:set>
                                    <p:anim calcmode="lin" valueType="num">
                                      <p:cBhvr additive="base">
                                        <p:cTn id="39" dur="500" fill="hold"/>
                                        <p:tgtEl>
                                          <p:spTgt spid="16398"/>
                                        </p:tgtEl>
                                        <p:attrNameLst>
                                          <p:attrName>ppt_x</p:attrName>
                                        </p:attrNameLst>
                                      </p:cBhvr>
                                      <p:tavLst>
                                        <p:tav tm="0">
                                          <p:val>
                                            <p:strVal val="#ppt_x"/>
                                          </p:val>
                                        </p:tav>
                                        <p:tav tm="100000">
                                          <p:val>
                                            <p:strVal val="#ppt_x"/>
                                          </p:val>
                                        </p:tav>
                                      </p:tavLst>
                                    </p:anim>
                                    <p:anim calcmode="lin" valueType="num">
                                      <p:cBhvr additive="base">
                                        <p:cTn id="40" dur="500" fill="hold"/>
                                        <p:tgtEl>
                                          <p:spTgt spid="1639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401"/>
                                        </p:tgtEl>
                                        <p:attrNameLst>
                                          <p:attrName>style.visibility</p:attrName>
                                        </p:attrNameLst>
                                      </p:cBhvr>
                                      <p:to>
                                        <p:strVal val="visible"/>
                                      </p:to>
                                    </p:set>
                                    <p:animEffect transition="in" filter="fade">
                                      <p:cBhvr>
                                        <p:cTn id="45" dur="1000"/>
                                        <p:tgtEl>
                                          <p:spTgt spid="16401"/>
                                        </p:tgtEl>
                                      </p:cBhvr>
                                    </p:animEffect>
                                    <p:anim calcmode="lin" valueType="num">
                                      <p:cBhvr>
                                        <p:cTn id="46" dur="1000" fill="hold"/>
                                        <p:tgtEl>
                                          <p:spTgt spid="16401"/>
                                        </p:tgtEl>
                                        <p:attrNameLst>
                                          <p:attrName>ppt_x</p:attrName>
                                        </p:attrNameLst>
                                      </p:cBhvr>
                                      <p:tavLst>
                                        <p:tav tm="0">
                                          <p:val>
                                            <p:strVal val="#ppt_x"/>
                                          </p:val>
                                        </p:tav>
                                        <p:tav tm="100000">
                                          <p:val>
                                            <p:strVal val="#ppt_x"/>
                                          </p:val>
                                        </p:tav>
                                      </p:tavLst>
                                    </p:anim>
                                    <p:anim calcmode="lin" valueType="num">
                                      <p:cBhvr>
                                        <p:cTn id="47" dur="1000" fill="hold"/>
                                        <p:tgtEl>
                                          <p:spTgt spid="1640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396"/>
                                        </p:tgtEl>
                                        <p:attrNameLst>
                                          <p:attrName>style.visibility</p:attrName>
                                        </p:attrNameLst>
                                      </p:cBhvr>
                                      <p:to>
                                        <p:strVal val="visible"/>
                                      </p:to>
                                    </p:set>
                                    <p:animEffect transition="in" filter="fade">
                                      <p:cBhvr>
                                        <p:cTn id="52" dur="1000"/>
                                        <p:tgtEl>
                                          <p:spTgt spid="16396"/>
                                        </p:tgtEl>
                                      </p:cBhvr>
                                    </p:animEffect>
                                    <p:anim calcmode="lin" valueType="num">
                                      <p:cBhvr>
                                        <p:cTn id="53" dur="1000" fill="hold"/>
                                        <p:tgtEl>
                                          <p:spTgt spid="16396"/>
                                        </p:tgtEl>
                                        <p:attrNameLst>
                                          <p:attrName>ppt_x</p:attrName>
                                        </p:attrNameLst>
                                      </p:cBhvr>
                                      <p:tavLst>
                                        <p:tav tm="0">
                                          <p:val>
                                            <p:strVal val="#ppt_x"/>
                                          </p:val>
                                        </p:tav>
                                        <p:tav tm="100000">
                                          <p:val>
                                            <p:strVal val="#ppt_x"/>
                                          </p:val>
                                        </p:tav>
                                      </p:tavLst>
                                    </p:anim>
                                    <p:anim calcmode="lin" valueType="num">
                                      <p:cBhvr>
                                        <p:cTn id="54" dur="1000" fill="hold"/>
                                        <p:tgtEl>
                                          <p:spTgt spid="1639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33489"/>
                                        </p:tgtEl>
                                        <p:attrNameLst>
                                          <p:attrName>style.visibility</p:attrName>
                                        </p:attrNameLst>
                                      </p:cBhvr>
                                      <p:to>
                                        <p:strVal val="visible"/>
                                      </p:to>
                                    </p:set>
                                    <p:anim calcmode="lin" valueType="num">
                                      <p:cBhvr additive="base">
                                        <p:cTn id="59" dur="500" fill="hold"/>
                                        <p:tgtEl>
                                          <p:spTgt spid="233489"/>
                                        </p:tgtEl>
                                        <p:attrNameLst>
                                          <p:attrName>ppt_x</p:attrName>
                                        </p:attrNameLst>
                                      </p:cBhvr>
                                      <p:tavLst>
                                        <p:tav tm="0">
                                          <p:val>
                                            <p:strVal val="#ppt_x"/>
                                          </p:val>
                                        </p:tav>
                                        <p:tav tm="100000">
                                          <p:val>
                                            <p:strVal val="#ppt_x"/>
                                          </p:val>
                                        </p:tav>
                                      </p:tavLst>
                                    </p:anim>
                                    <p:anim calcmode="lin" valueType="num">
                                      <p:cBhvr additive="base">
                                        <p:cTn id="60" dur="500" fill="hold"/>
                                        <p:tgtEl>
                                          <p:spTgt spid="23348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33490"/>
                                        </p:tgtEl>
                                        <p:attrNameLst>
                                          <p:attrName>style.visibility</p:attrName>
                                        </p:attrNameLst>
                                      </p:cBhvr>
                                      <p:to>
                                        <p:strVal val="visible"/>
                                      </p:to>
                                    </p:set>
                                    <p:anim calcmode="lin" valueType="num">
                                      <p:cBhvr additive="base">
                                        <p:cTn id="65" dur="500" fill="hold"/>
                                        <p:tgtEl>
                                          <p:spTgt spid="233490"/>
                                        </p:tgtEl>
                                        <p:attrNameLst>
                                          <p:attrName>ppt_x</p:attrName>
                                        </p:attrNameLst>
                                      </p:cBhvr>
                                      <p:tavLst>
                                        <p:tav tm="0">
                                          <p:val>
                                            <p:strVal val="#ppt_x"/>
                                          </p:val>
                                        </p:tav>
                                        <p:tav tm="100000">
                                          <p:val>
                                            <p:strVal val="#ppt_x"/>
                                          </p:val>
                                        </p:tav>
                                      </p:tavLst>
                                    </p:anim>
                                    <p:anim calcmode="lin" valueType="num">
                                      <p:cBhvr additive="base">
                                        <p:cTn id="66" dur="500" fill="hold"/>
                                        <p:tgtEl>
                                          <p:spTgt spid="23349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33491"/>
                                        </p:tgtEl>
                                        <p:attrNameLst>
                                          <p:attrName>style.visibility</p:attrName>
                                        </p:attrNameLst>
                                      </p:cBhvr>
                                      <p:to>
                                        <p:strVal val="visible"/>
                                      </p:to>
                                    </p:set>
                                    <p:anim calcmode="lin" valueType="num">
                                      <p:cBhvr additive="base">
                                        <p:cTn id="71" dur="500" fill="hold"/>
                                        <p:tgtEl>
                                          <p:spTgt spid="233491"/>
                                        </p:tgtEl>
                                        <p:attrNameLst>
                                          <p:attrName>ppt_x</p:attrName>
                                        </p:attrNameLst>
                                      </p:cBhvr>
                                      <p:tavLst>
                                        <p:tav tm="0">
                                          <p:val>
                                            <p:strVal val="#ppt_x"/>
                                          </p:val>
                                        </p:tav>
                                        <p:tav tm="100000">
                                          <p:val>
                                            <p:strVal val="#ppt_x"/>
                                          </p:val>
                                        </p:tav>
                                      </p:tavLst>
                                    </p:anim>
                                    <p:anim calcmode="lin" valueType="num">
                                      <p:cBhvr additive="base">
                                        <p:cTn id="72" dur="500" fill="hold"/>
                                        <p:tgtEl>
                                          <p:spTgt spid="23349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397"/>
                                        </p:tgtEl>
                                        <p:attrNameLst>
                                          <p:attrName>style.visibility</p:attrName>
                                        </p:attrNameLst>
                                      </p:cBhvr>
                                      <p:to>
                                        <p:strVal val="visible"/>
                                      </p:to>
                                    </p:set>
                                    <p:animEffect transition="in" filter="fade">
                                      <p:cBhvr>
                                        <p:cTn id="77" dur="1000"/>
                                        <p:tgtEl>
                                          <p:spTgt spid="16397"/>
                                        </p:tgtEl>
                                      </p:cBhvr>
                                    </p:animEffect>
                                    <p:anim calcmode="lin" valueType="num">
                                      <p:cBhvr>
                                        <p:cTn id="78" dur="1000" fill="hold"/>
                                        <p:tgtEl>
                                          <p:spTgt spid="16397"/>
                                        </p:tgtEl>
                                        <p:attrNameLst>
                                          <p:attrName>ppt_x</p:attrName>
                                        </p:attrNameLst>
                                      </p:cBhvr>
                                      <p:tavLst>
                                        <p:tav tm="0">
                                          <p:val>
                                            <p:strVal val="#ppt_x"/>
                                          </p:val>
                                        </p:tav>
                                        <p:tav tm="100000">
                                          <p:val>
                                            <p:strVal val="#ppt_x"/>
                                          </p:val>
                                        </p:tav>
                                      </p:tavLst>
                                    </p:anim>
                                    <p:anim calcmode="lin" valueType="num">
                                      <p:cBhvr>
                                        <p:cTn id="79" dur="1000" fill="hold"/>
                                        <p:tgtEl>
                                          <p:spTgt spid="163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6" grpId="0" animBg="1"/>
      <p:bldP spid="233479" grpId="0" animBg="1"/>
      <p:bldP spid="16394" grpId="0" animBg="1"/>
      <p:bldP spid="16395" grpId="0" animBg="1"/>
      <p:bldP spid="16396" grpId="0" animBg="1"/>
      <p:bldP spid="16397" grpId="0" animBg="1"/>
      <p:bldP spid="16398" grpId="0" animBg="1"/>
      <p:bldP spid="233485" grpId="0" animBg="1"/>
      <p:bldP spid="16401" grpId="0" animBg="1"/>
      <p:bldP spid="233489" grpId="0" animBg="1"/>
      <p:bldP spid="233490" grpId="0" animBg="1"/>
      <p:bldP spid="2334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838200" y="381000"/>
            <a:ext cx="7159625" cy="1412875"/>
          </a:xfrm>
        </p:spPr>
        <p:txBody>
          <a:bodyPr/>
          <a:lstStyle/>
          <a:p>
            <a:pPr eaLnBrk="1" hangingPunct="1"/>
            <a:r>
              <a:rPr lang="en-US" altLang="en-US" sz="3600" b="1" i="1" dirty="0" smtClean="0">
                <a:solidFill>
                  <a:schemeClr val="tx1"/>
                </a:solidFill>
              </a:rPr>
              <a:t>Departmental Overhead Rate Method</a:t>
            </a:r>
            <a:r>
              <a:rPr lang="en-US" altLang="en-US" sz="3600" b="1" dirty="0" smtClean="0">
                <a:solidFill>
                  <a:schemeClr val="tx1"/>
                </a:solidFill>
              </a:rPr>
              <a:t>:</a:t>
            </a:r>
            <a:r>
              <a:rPr lang="en-US" altLang="en-US" sz="3600" b="1" dirty="0" smtClean="0"/>
              <a:t>  </a:t>
            </a:r>
            <a:r>
              <a:rPr lang="en-US" altLang="en-US" sz="3600" b="1" dirty="0" smtClean="0">
                <a:solidFill>
                  <a:srgbClr val="C00000"/>
                </a:solidFill>
              </a:rPr>
              <a:t>First Step</a:t>
            </a:r>
          </a:p>
        </p:txBody>
      </p:sp>
      <p:sp>
        <p:nvSpPr>
          <p:cNvPr id="235523" name="Rectangle 4"/>
          <p:cNvSpPr>
            <a:spLocks noChangeArrowheads="1"/>
          </p:cNvSpPr>
          <p:nvPr/>
        </p:nvSpPr>
        <p:spPr bwMode="auto">
          <a:xfrm>
            <a:off x="1905000" y="1905000"/>
            <a:ext cx="5105400" cy="1447800"/>
          </a:xfrm>
          <a:prstGeom prst="rect">
            <a:avLst/>
          </a:prstGeom>
          <a:solidFill>
            <a:srgbClr val="FF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3600" b="1" dirty="0">
              <a:latin typeface="Arial" charset="0"/>
            </a:endParaRPr>
          </a:p>
          <a:p>
            <a:pPr algn="ctr" eaLnBrk="1" hangingPunct="1">
              <a:spcBef>
                <a:spcPct val="0"/>
              </a:spcBef>
              <a:buFontTx/>
              <a:buNone/>
            </a:pPr>
            <a:r>
              <a:rPr lang="en-US" altLang="en-US" sz="3600" b="1" dirty="0">
                <a:latin typeface="Arial" charset="0"/>
              </a:rPr>
              <a:t>Overhead Cost</a:t>
            </a:r>
          </a:p>
          <a:p>
            <a:pPr algn="ctr" eaLnBrk="1" hangingPunct="1">
              <a:spcBef>
                <a:spcPct val="0"/>
              </a:spcBef>
              <a:buFontTx/>
              <a:buNone/>
            </a:pPr>
            <a:r>
              <a:rPr lang="en-US" altLang="en-US" sz="3600" b="1" dirty="0">
                <a:latin typeface="Arial" charset="0"/>
              </a:rPr>
              <a:t>$4,800,000</a:t>
            </a:r>
          </a:p>
          <a:p>
            <a:pPr algn="ctr" eaLnBrk="1" hangingPunct="1">
              <a:spcBef>
                <a:spcPct val="0"/>
              </a:spcBef>
              <a:buFontTx/>
              <a:buNone/>
            </a:pPr>
            <a:endParaRPr lang="en-US" altLang="en-US" sz="1800" dirty="0">
              <a:latin typeface="Arial" charset="0"/>
            </a:endParaRPr>
          </a:p>
        </p:txBody>
      </p:sp>
      <p:sp>
        <p:nvSpPr>
          <p:cNvPr id="235524" name="Line 6"/>
          <p:cNvSpPr>
            <a:spLocks noChangeShapeType="1"/>
          </p:cNvSpPr>
          <p:nvPr/>
        </p:nvSpPr>
        <p:spPr bwMode="auto">
          <a:xfrm flipH="1">
            <a:off x="2743200" y="3429000"/>
            <a:ext cx="152400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525" name="Line 7"/>
          <p:cNvSpPr>
            <a:spLocks noChangeShapeType="1"/>
          </p:cNvSpPr>
          <p:nvPr/>
        </p:nvSpPr>
        <p:spPr bwMode="auto">
          <a:xfrm>
            <a:off x="4495800" y="3429000"/>
            <a:ext cx="175260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526" name="Rectangle 8"/>
          <p:cNvSpPr>
            <a:spLocks noChangeArrowheads="1"/>
          </p:cNvSpPr>
          <p:nvPr/>
        </p:nvSpPr>
        <p:spPr bwMode="auto">
          <a:xfrm>
            <a:off x="1066800" y="4800600"/>
            <a:ext cx="3200400" cy="1066800"/>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b="1" i="1" dirty="0">
                <a:latin typeface="Arial" charset="0"/>
              </a:rPr>
              <a:t>Machining Dept</a:t>
            </a:r>
            <a:r>
              <a:rPr lang="en-US" altLang="en-US" b="1" dirty="0">
                <a:latin typeface="Arial" charset="0"/>
              </a:rPr>
              <a:t>.</a:t>
            </a:r>
          </a:p>
          <a:p>
            <a:pPr algn="ctr" eaLnBrk="1" hangingPunct="1">
              <a:spcBef>
                <a:spcPct val="0"/>
              </a:spcBef>
              <a:buFontTx/>
              <a:buNone/>
            </a:pPr>
            <a:r>
              <a:rPr lang="en-US" altLang="en-US" b="1" dirty="0">
                <a:latin typeface="Arial" charset="0"/>
              </a:rPr>
              <a:t>$4,200,000</a:t>
            </a:r>
          </a:p>
        </p:txBody>
      </p:sp>
      <p:sp>
        <p:nvSpPr>
          <p:cNvPr id="235527" name="Rectangle 9"/>
          <p:cNvSpPr>
            <a:spLocks noChangeArrowheads="1"/>
          </p:cNvSpPr>
          <p:nvPr/>
        </p:nvSpPr>
        <p:spPr bwMode="auto">
          <a:xfrm>
            <a:off x="4953000" y="4800600"/>
            <a:ext cx="2971800" cy="1066800"/>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b="1" i="1" dirty="0">
                <a:latin typeface="Arial" charset="0"/>
              </a:rPr>
              <a:t>Assembly Dept</a:t>
            </a:r>
            <a:r>
              <a:rPr lang="en-US" altLang="en-US" b="1" dirty="0">
                <a:latin typeface="Arial" charset="0"/>
              </a:rPr>
              <a:t>.</a:t>
            </a:r>
          </a:p>
          <a:p>
            <a:pPr algn="ctr" eaLnBrk="1" hangingPunct="1">
              <a:spcBef>
                <a:spcPct val="0"/>
              </a:spcBef>
              <a:buFontTx/>
              <a:buNone/>
            </a:pPr>
            <a:r>
              <a:rPr lang="en-US" altLang="en-US" b="1" dirty="0">
                <a:latin typeface="Arial" charset="0"/>
              </a:rPr>
              <a:t>$600,000</a:t>
            </a:r>
          </a:p>
        </p:txBody>
      </p:sp>
      <p:sp>
        <p:nvSpPr>
          <p:cNvPr id="23552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4B14604-239F-47F8-8820-B78B19899756}" type="slidenum">
              <a:rPr lang="en-US" altLang="en-US" sz="1000" smtClean="0">
                <a:latin typeface="Arial" charset="0"/>
              </a:rPr>
              <a:pPr algn="r" eaLnBrk="1" hangingPunct="1">
                <a:spcBef>
                  <a:spcPct val="0"/>
                </a:spcBef>
                <a:buFontTx/>
                <a:buNone/>
              </a:pPr>
              <a:t>17</a:t>
            </a:fld>
            <a:endParaRPr lang="en-US" altLang="en-US" sz="1000" dirty="0">
              <a:latin typeface="Arial" charset="0"/>
            </a:endParaRPr>
          </a:p>
        </p:txBody>
      </p:sp>
      <p:sp>
        <p:nvSpPr>
          <p:cNvPr id="1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23"/>
                                        </p:tgtEl>
                                        <p:attrNameLst>
                                          <p:attrName>style.visibility</p:attrName>
                                        </p:attrNameLst>
                                      </p:cBhvr>
                                      <p:to>
                                        <p:strVal val="visible"/>
                                      </p:to>
                                    </p:set>
                                    <p:anim calcmode="lin" valueType="num">
                                      <p:cBhvr additive="base">
                                        <p:cTn id="7" dur="500" fill="hold"/>
                                        <p:tgtEl>
                                          <p:spTgt spid="235523"/>
                                        </p:tgtEl>
                                        <p:attrNameLst>
                                          <p:attrName>ppt_x</p:attrName>
                                        </p:attrNameLst>
                                      </p:cBhvr>
                                      <p:tavLst>
                                        <p:tav tm="0">
                                          <p:val>
                                            <p:strVal val="#ppt_x"/>
                                          </p:val>
                                        </p:tav>
                                        <p:tav tm="100000">
                                          <p:val>
                                            <p:strVal val="#ppt_x"/>
                                          </p:val>
                                        </p:tav>
                                      </p:tavLst>
                                    </p:anim>
                                    <p:anim calcmode="lin" valueType="num">
                                      <p:cBhvr additive="base">
                                        <p:cTn id="8" dur="500" fill="hold"/>
                                        <p:tgtEl>
                                          <p:spTgt spid="2355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26"/>
                                        </p:tgtEl>
                                        <p:attrNameLst>
                                          <p:attrName>style.visibility</p:attrName>
                                        </p:attrNameLst>
                                      </p:cBhvr>
                                      <p:to>
                                        <p:strVal val="visible"/>
                                      </p:to>
                                    </p:set>
                                    <p:anim calcmode="lin" valueType="num">
                                      <p:cBhvr additive="base">
                                        <p:cTn id="13" dur="500" fill="hold"/>
                                        <p:tgtEl>
                                          <p:spTgt spid="235526"/>
                                        </p:tgtEl>
                                        <p:attrNameLst>
                                          <p:attrName>ppt_x</p:attrName>
                                        </p:attrNameLst>
                                      </p:cBhvr>
                                      <p:tavLst>
                                        <p:tav tm="0">
                                          <p:val>
                                            <p:strVal val="#ppt_x"/>
                                          </p:val>
                                        </p:tav>
                                        <p:tav tm="100000">
                                          <p:val>
                                            <p:strVal val="#ppt_x"/>
                                          </p:val>
                                        </p:tav>
                                      </p:tavLst>
                                    </p:anim>
                                    <p:anim calcmode="lin" valueType="num">
                                      <p:cBhvr additive="base">
                                        <p:cTn id="14" dur="500" fill="hold"/>
                                        <p:tgtEl>
                                          <p:spTgt spid="2355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27"/>
                                        </p:tgtEl>
                                        <p:attrNameLst>
                                          <p:attrName>style.visibility</p:attrName>
                                        </p:attrNameLst>
                                      </p:cBhvr>
                                      <p:to>
                                        <p:strVal val="visible"/>
                                      </p:to>
                                    </p:set>
                                    <p:anim calcmode="lin" valueType="num">
                                      <p:cBhvr additive="base">
                                        <p:cTn id="19" dur="500" fill="hold"/>
                                        <p:tgtEl>
                                          <p:spTgt spid="235527"/>
                                        </p:tgtEl>
                                        <p:attrNameLst>
                                          <p:attrName>ppt_x</p:attrName>
                                        </p:attrNameLst>
                                      </p:cBhvr>
                                      <p:tavLst>
                                        <p:tav tm="0">
                                          <p:val>
                                            <p:strVal val="#ppt_x"/>
                                          </p:val>
                                        </p:tav>
                                        <p:tav tm="100000">
                                          <p:val>
                                            <p:strVal val="#ppt_x"/>
                                          </p:val>
                                        </p:tav>
                                      </p:tavLst>
                                    </p:anim>
                                    <p:anim calcmode="lin" valueType="num">
                                      <p:cBhvr additive="base">
                                        <p:cTn id="20" dur="500" fill="hold"/>
                                        <p:tgtEl>
                                          <p:spTgt spid="235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animBg="1"/>
      <p:bldP spid="235526" grpId="0" animBg="1"/>
      <p:bldP spid="2355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990600" y="685800"/>
            <a:ext cx="7158038" cy="1279525"/>
          </a:xfrm>
        </p:spPr>
        <p:txBody>
          <a:bodyPr/>
          <a:lstStyle/>
          <a:p>
            <a:pPr eaLnBrk="1" hangingPunct="1"/>
            <a:r>
              <a:rPr lang="en-US" altLang="en-US" sz="3600" b="1" i="1" dirty="0" smtClean="0">
                <a:solidFill>
                  <a:schemeClr val="tx1"/>
                </a:solidFill>
              </a:rPr>
              <a:t>Departmental Overhead Rate Method</a:t>
            </a:r>
            <a:r>
              <a:rPr lang="en-US" altLang="en-US" sz="3600" b="1" dirty="0" smtClean="0">
                <a:solidFill>
                  <a:schemeClr val="tx1"/>
                </a:solidFill>
              </a:rPr>
              <a:t>:</a:t>
            </a:r>
            <a:r>
              <a:rPr lang="en-US" altLang="en-US" sz="3600" b="1" dirty="0" smtClean="0"/>
              <a:t>  </a:t>
            </a:r>
            <a:r>
              <a:rPr lang="en-US" altLang="en-US" sz="3600" b="1" dirty="0" smtClean="0">
                <a:solidFill>
                  <a:srgbClr val="C00000"/>
                </a:solidFill>
              </a:rPr>
              <a:t>Second Step</a:t>
            </a:r>
          </a:p>
        </p:txBody>
      </p:sp>
      <p:sp>
        <p:nvSpPr>
          <p:cNvPr id="237571" name="Oval 7"/>
          <p:cNvSpPr>
            <a:spLocks noChangeArrowheads="1"/>
          </p:cNvSpPr>
          <p:nvPr/>
        </p:nvSpPr>
        <p:spPr bwMode="auto">
          <a:xfrm>
            <a:off x="1371600" y="4648200"/>
            <a:ext cx="1828800" cy="9144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800" b="1" dirty="0">
                <a:latin typeface="Arial" charset="0"/>
              </a:rPr>
              <a:t>Product 1</a:t>
            </a:r>
          </a:p>
        </p:txBody>
      </p:sp>
      <p:sp>
        <p:nvSpPr>
          <p:cNvPr id="237572" name="Oval 8"/>
          <p:cNvSpPr>
            <a:spLocks noChangeArrowheads="1"/>
          </p:cNvSpPr>
          <p:nvPr/>
        </p:nvSpPr>
        <p:spPr bwMode="auto">
          <a:xfrm>
            <a:off x="3657600" y="4572000"/>
            <a:ext cx="1981200" cy="9906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800" b="1" dirty="0">
                <a:latin typeface="Arial" charset="0"/>
              </a:rPr>
              <a:t>Product 2</a:t>
            </a:r>
          </a:p>
        </p:txBody>
      </p:sp>
      <p:sp>
        <p:nvSpPr>
          <p:cNvPr id="237573" name="Oval 9"/>
          <p:cNvSpPr>
            <a:spLocks noChangeArrowheads="1"/>
          </p:cNvSpPr>
          <p:nvPr/>
        </p:nvSpPr>
        <p:spPr bwMode="auto">
          <a:xfrm>
            <a:off x="6096000" y="4572000"/>
            <a:ext cx="1828800" cy="10668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800" b="1" dirty="0">
                <a:latin typeface="Arial" charset="0"/>
              </a:rPr>
              <a:t>Product 3</a:t>
            </a:r>
          </a:p>
        </p:txBody>
      </p:sp>
      <p:sp>
        <p:nvSpPr>
          <p:cNvPr id="237574" name="Line 10"/>
          <p:cNvSpPr>
            <a:spLocks noChangeShapeType="1"/>
          </p:cNvSpPr>
          <p:nvPr/>
        </p:nvSpPr>
        <p:spPr bwMode="auto">
          <a:xfrm flipH="1">
            <a:off x="2438400" y="3352800"/>
            <a:ext cx="609600" cy="121920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7575" name="Line 11"/>
          <p:cNvSpPr>
            <a:spLocks noChangeShapeType="1"/>
          </p:cNvSpPr>
          <p:nvPr/>
        </p:nvSpPr>
        <p:spPr bwMode="auto">
          <a:xfrm>
            <a:off x="2895600" y="3276600"/>
            <a:ext cx="1600200" cy="121920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7576" name="Line 12"/>
          <p:cNvSpPr>
            <a:spLocks noChangeShapeType="1"/>
          </p:cNvSpPr>
          <p:nvPr/>
        </p:nvSpPr>
        <p:spPr bwMode="auto">
          <a:xfrm flipH="1">
            <a:off x="5257800" y="3429000"/>
            <a:ext cx="167640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7577" name="Line 13"/>
          <p:cNvSpPr>
            <a:spLocks noChangeShapeType="1"/>
          </p:cNvSpPr>
          <p:nvPr/>
        </p:nvSpPr>
        <p:spPr bwMode="auto">
          <a:xfrm>
            <a:off x="6934200" y="3429000"/>
            <a:ext cx="22860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7578" name="Line 14"/>
          <p:cNvSpPr>
            <a:spLocks noChangeShapeType="1"/>
          </p:cNvSpPr>
          <p:nvPr/>
        </p:nvSpPr>
        <p:spPr bwMode="auto">
          <a:xfrm>
            <a:off x="3048000" y="3352800"/>
            <a:ext cx="3505200" cy="121920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7579" name="Line 15"/>
          <p:cNvSpPr>
            <a:spLocks noChangeShapeType="1"/>
          </p:cNvSpPr>
          <p:nvPr/>
        </p:nvSpPr>
        <p:spPr bwMode="auto">
          <a:xfrm flipH="1">
            <a:off x="3048000" y="3429000"/>
            <a:ext cx="373380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758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C730E39-4AFC-4124-AD89-FBA69B320596}" type="slidenum">
              <a:rPr lang="en-US" altLang="en-US" sz="1000" smtClean="0">
                <a:latin typeface="Arial" charset="0"/>
              </a:rPr>
              <a:pPr algn="r" eaLnBrk="1" hangingPunct="1">
                <a:spcBef>
                  <a:spcPct val="0"/>
                </a:spcBef>
                <a:buFontTx/>
                <a:buNone/>
              </a:pPr>
              <a:t>18</a:t>
            </a:fld>
            <a:endParaRPr lang="en-US" altLang="en-US" sz="1000" dirty="0">
              <a:latin typeface="Arial" charset="0"/>
            </a:endParaRPr>
          </a:p>
        </p:txBody>
      </p:sp>
      <p:sp>
        <p:nvSpPr>
          <p:cNvPr id="237582" name="Rectangle 5"/>
          <p:cNvSpPr>
            <a:spLocks noChangeArrowheads="1"/>
          </p:cNvSpPr>
          <p:nvPr/>
        </p:nvSpPr>
        <p:spPr bwMode="auto">
          <a:xfrm>
            <a:off x="685800" y="1981200"/>
            <a:ext cx="3657600" cy="1600200"/>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300" b="1" i="1" dirty="0">
                <a:latin typeface="Arial" charset="0"/>
              </a:rPr>
              <a:t>Machining Dept. </a:t>
            </a:r>
          </a:p>
          <a:p>
            <a:pPr algn="ctr" eaLnBrk="1" hangingPunct="1">
              <a:spcBef>
                <a:spcPct val="0"/>
              </a:spcBef>
              <a:buFontTx/>
              <a:buNone/>
            </a:pPr>
            <a:r>
              <a:rPr lang="en-US" altLang="en-US" sz="2300" b="1" dirty="0">
                <a:latin typeface="Arial" charset="0"/>
              </a:rPr>
              <a:t>Overhead Rate based</a:t>
            </a:r>
            <a:br>
              <a:rPr lang="en-US" altLang="en-US" sz="2300" b="1" dirty="0">
                <a:latin typeface="Arial" charset="0"/>
              </a:rPr>
            </a:br>
            <a:r>
              <a:rPr lang="en-US" altLang="en-US" sz="2300" b="1" dirty="0">
                <a:latin typeface="Arial" charset="0"/>
              </a:rPr>
              <a:t> on </a:t>
            </a:r>
            <a:r>
              <a:rPr lang="en-US" altLang="en-US" sz="2300" b="1" u="sng" dirty="0">
                <a:solidFill>
                  <a:srgbClr val="FF0000"/>
                </a:solidFill>
                <a:latin typeface="Arial" charset="0"/>
              </a:rPr>
              <a:t>machine hours </a:t>
            </a:r>
            <a:r>
              <a:rPr lang="en-US" altLang="en-US" sz="2300" b="1" dirty="0">
                <a:latin typeface="Arial" charset="0"/>
              </a:rPr>
              <a:t>(MH)</a:t>
            </a:r>
          </a:p>
        </p:txBody>
      </p:sp>
      <p:sp>
        <p:nvSpPr>
          <p:cNvPr id="237583" name="Rectangle 6"/>
          <p:cNvSpPr>
            <a:spLocks noChangeArrowheads="1"/>
          </p:cNvSpPr>
          <p:nvPr/>
        </p:nvSpPr>
        <p:spPr bwMode="auto">
          <a:xfrm>
            <a:off x="4724400" y="1981200"/>
            <a:ext cx="3810000" cy="1600200"/>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300" b="1" i="1" dirty="0">
                <a:latin typeface="Arial" charset="0"/>
              </a:rPr>
              <a:t>Assembly Dept</a:t>
            </a:r>
            <a:r>
              <a:rPr lang="en-US" altLang="en-US" sz="2300" b="1" dirty="0">
                <a:latin typeface="Arial" charset="0"/>
              </a:rPr>
              <a:t>.</a:t>
            </a:r>
          </a:p>
          <a:p>
            <a:pPr algn="ctr" eaLnBrk="1" hangingPunct="1">
              <a:spcBef>
                <a:spcPct val="0"/>
              </a:spcBef>
              <a:buFontTx/>
              <a:buNone/>
            </a:pPr>
            <a:r>
              <a:rPr lang="en-US" altLang="en-US" sz="2300" b="1" dirty="0">
                <a:latin typeface="Arial" charset="0"/>
              </a:rPr>
              <a:t>Overhead Rate based</a:t>
            </a:r>
            <a:br>
              <a:rPr lang="en-US" altLang="en-US" sz="2300" b="1" dirty="0">
                <a:latin typeface="Arial" charset="0"/>
              </a:rPr>
            </a:br>
            <a:r>
              <a:rPr lang="en-US" altLang="en-US" sz="2300" b="1" dirty="0">
                <a:latin typeface="Arial" charset="0"/>
              </a:rPr>
              <a:t> on </a:t>
            </a:r>
            <a:r>
              <a:rPr lang="en-US" altLang="en-US" sz="2300" b="1" u="sng" dirty="0">
                <a:solidFill>
                  <a:srgbClr val="FF0000"/>
                </a:solidFill>
                <a:latin typeface="Arial" charset="0"/>
              </a:rPr>
              <a:t>direct labor hours </a:t>
            </a:r>
            <a:r>
              <a:rPr lang="en-US" altLang="en-US" sz="2300" b="1" dirty="0">
                <a:latin typeface="Arial" charset="0"/>
              </a:rPr>
              <a:t>(DLH)</a:t>
            </a:r>
          </a:p>
        </p:txBody>
      </p:sp>
      <p:sp>
        <p:nvSpPr>
          <p:cNvPr id="1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582"/>
                                        </p:tgtEl>
                                        <p:attrNameLst>
                                          <p:attrName>style.visibility</p:attrName>
                                        </p:attrNameLst>
                                      </p:cBhvr>
                                      <p:to>
                                        <p:strVal val="visible"/>
                                      </p:to>
                                    </p:set>
                                    <p:animEffect transition="in" filter="fade">
                                      <p:cBhvr>
                                        <p:cTn id="7" dur="500"/>
                                        <p:tgtEl>
                                          <p:spTgt spid="2375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7583"/>
                                        </p:tgtEl>
                                        <p:attrNameLst>
                                          <p:attrName>style.visibility</p:attrName>
                                        </p:attrNameLst>
                                      </p:cBhvr>
                                      <p:to>
                                        <p:strVal val="visible"/>
                                      </p:to>
                                    </p:set>
                                    <p:anim calcmode="lin" valueType="num">
                                      <p:cBhvr additive="base">
                                        <p:cTn id="12" dur="500" fill="hold"/>
                                        <p:tgtEl>
                                          <p:spTgt spid="237583"/>
                                        </p:tgtEl>
                                        <p:attrNameLst>
                                          <p:attrName>ppt_x</p:attrName>
                                        </p:attrNameLst>
                                      </p:cBhvr>
                                      <p:tavLst>
                                        <p:tav tm="0">
                                          <p:val>
                                            <p:strVal val="#ppt_x"/>
                                          </p:val>
                                        </p:tav>
                                        <p:tav tm="100000">
                                          <p:val>
                                            <p:strVal val="#ppt_x"/>
                                          </p:val>
                                        </p:tav>
                                      </p:tavLst>
                                    </p:anim>
                                    <p:anim calcmode="lin" valueType="num">
                                      <p:cBhvr additive="base">
                                        <p:cTn id="13" dur="500" fill="hold"/>
                                        <p:tgtEl>
                                          <p:spTgt spid="23758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7571"/>
                                        </p:tgtEl>
                                        <p:attrNameLst>
                                          <p:attrName>style.visibility</p:attrName>
                                        </p:attrNameLst>
                                      </p:cBhvr>
                                      <p:to>
                                        <p:strVal val="visible"/>
                                      </p:to>
                                    </p:set>
                                    <p:anim calcmode="lin" valueType="num">
                                      <p:cBhvr additive="base">
                                        <p:cTn id="18" dur="500" fill="hold"/>
                                        <p:tgtEl>
                                          <p:spTgt spid="237571"/>
                                        </p:tgtEl>
                                        <p:attrNameLst>
                                          <p:attrName>ppt_x</p:attrName>
                                        </p:attrNameLst>
                                      </p:cBhvr>
                                      <p:tavLst>
                                        <p:tav tm="0">
                                          <p:val>
                                            <p:strVal val="#ppt_x"/>
                                          </p:val>
                                        </p:tav>
                                        <p:tav tm="100000">
                                          <p:val>
                                            <p:strVal val="#ppt_x"/>
                                          </p:val>
                                        </p:tav>
                                      </p:tavLst>
                                    </p:anim>
                                    <p:anim calcmode="lin" valueType="num">
                                      <p:cBhvr additive="base">
                                        <p:cTn id="19" dur="500" fill="hold"/>
                                        <p:tgtEl>
                                          <p:spTgt spid="23757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7572"/>
                                        </p:tgtEl>
                                        <p:attrNameLst>
                                          <p:attrName>style.visibility</p:attrName>
                                        </p:attrNameLst>
                                      </p:cBhvr>
                                      <p:to>
                                        <p:strVal val="visible"/>
                                      </p:to>
                                    </p:set>
                                    <p:anim calcmode="lin" valueType="num">
                                      <p:cBhvr additive="base">
                                        <p:cTn id="24" dur="500" fill="hold"/>
                                        <p:tgtEl>
                                          <p:spTgt spid="237572"/>
                                        </p:tgtEl>
                                        <p:attrNameLst>
                                          <p:attrName>ppt_x</p:attrName>
                                        </p:attrNameLst>
                                      </p:cBhvr>
                                      <p:tavLst>
                                        <p:tav tm="0">
                                          <p:val>
                                            <p:strVal val="#ppt_x"/>
                                          </p:val>
                                        </p:tav>
                                        <p:tav tm="100000">
                                          <p:val>
                                            <p:strVal val="#ppt_x"/>
                                          </p:val>
                                        </p:tav>
                                      </p:tavLst>
                                    </p:anim>
                                    <p:anim calcmode="lin" valueType="num">
                                      <p:cBhvr additive="base">
                                        <p:cTn id="25" dur="500" fill="hold"/>
                                        <p:tgtEl>
                                          <p:spTgt spid="23757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7573"/>
                                        </p:tgtEl>
                                        <p:attrNameLst>
                                          <p:attrName>style.visibility</p:attrName>
                                        </p:attrNameLst>
                                      </p:cBhvr>
                                      <p:to>
                                        <p:strVal val="visible"/>
                                      </p:to>
                                    </p:set>
                                    <p:anim calcmode="lin" valueType="num">
                                      <p:cBhvr additive="base">
                                        <p:cTn id="30" dur="500" fill="hold"/>
                                        <p:tgtEl>
                                          <p:spTgt spid="237573"/>
                                        </p:tgtEl>
                                        <p:attrNameLst>
                                          <p:attrName>ppt_x</p:attrName>
                                        </p:attrNameLst>
                                      </p:cBhvr>
                                      <p:tavLst>
                                        <p:tav tm="0">
                                          <p:val>
                                            <p:strVal val="#ppt_x"/>
                                          </p:val>
                                        </p:tav>
                                        <p:tav tm="100000">
                                          <p:val>
                                            <p:strVal val="#ppt_x"/>
                                          </p:val>
                                        </p:tav>
                                      </p:tavLst>
                                    </p:anim>
                                    <p:anim calcmode="lin" valueType="num">
                                      <p:cBhvr additive="base">
                                        <p:cTn id="31" dur="500" fill="hold"/>
                                        <p:tgtEl>
                                          <p:spTgt spid="2375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animBg="1"/>
      <p:bldP spid="237572" grpId="0" animBg="1"/>
      <p:bldP spid="237573" grpId="0" animBg="1"/>
      <p:bldP spid="237582" grpId="0" animBg="1"/>
      <p:bldP spid="2375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762000" y="838200"/>
            <a:ext cx="7158038" cy="685800"/>
          </a:xfrm>
        </p:spPr>
        <p:txBody>
          <a:bodyPr/>
          <a:lstStyle/>
          <a:p>
            <a:pPr eaLnBrk="1" hangingPunct="1"/>
            <a:r>
              <a:rPr lang="en-US" altLang="en-US" sz="3600" b="1" i="1" dirty="0" smtClean="0">
                <a:solidFill>
                  <a:schemeClr val="tx1"/>
                </a:solidFill>
              </a:rPr>
              <a:t>Departmental Overhead Rate Method:</a:t>
            </a:r>
            <a:r>
              <a:rPr lang="en-US" altLang="en-US" sz="3600" b="1" dirty="0" smtClean="0">
                <a:solidFill>
                  <a:schemeClr val="tx1"/>
                </a:solidFill>
              </a:rPr>
              <a:t> </a:t>
            </a:r>
            <a:r>
              <a:rPr lang="en-US" altLang="en-US" sz="3600" b="1" dirty="0" smtClean="0"/>
              <a:t> </a:t>
            </a:r>
            <a:r>
              <a:rPr lang="en-US" altLang="en-US" sz="3600" b="1" dirty="0" smtClean="0">
                <a:solidFill>
                  <a:srgbClr val="C00000"/>
                </a:solidFill>
              </a:rPr>
              <a:t>Second Step</a:t>
            </a:r>
          </a:p>
        </p:txBody>
      </p:sp>
      <p:graphicFrame>
        <p:nvGraphicFramePr>
          <p:cNvPr id="239619" name="Object 4"/>
          <p:cNvGraphicFramePr>
            <a:graphicFrameLocks noGrp="1" noChangeAspect="1"/>
          </p:cNvGraphicFramePr>
          <p:nvPr>
            <p:ph idx="1"/>
            <p:extLst>
              <p:ext uri="{D42A27DB-BD31-4B8C-83A1-F6EECF244321}">
                <p14:modId xmlns:p14="http://schemas.microsoft.com/office/powerpoint/2010/main" val="1323657516"/>
              </p:ext>
            </p:extLst>
          </p:nvPr>
        </p:nvGraphicFramePr>
        <p:xfrm>
          <a:off x="228600" y="3011070"/>
          <a:ext cx="8572500" cy="2320925"/>
        </p:xfrm>
        <a:graphic>
          <a:graphicData uri="http://schemas.openxmlformats.org/presentationml/2006/ole">
            <mc:AlternateContent xmlns:mc="http://schemas.openxmlformats.org/markup-compatibility/2006">
              <mc:Choice xmlns:v="urn:schemas-microsoft-com:vml" Requires="v">
                <p:oleObj spid="_x0000_s239687" name="Worksheet" r:id="rId5" imgW="6332151" imgH="1714593" progId="Excel.Sheet.8">
                  <p:embed/>
                </p:oleObj>
              </mc:Choice>
              <mc:Fallback>
                <p:oleObj name="Worksheet" r:id="rId5" imgW="6332151" imgH="1714593" progId="Excel.Sheet.8">
                  <p:embed/>
                  <p:pic>
                    <p:nvPicPr>
                      <p:cNvPr id="0" name="Picture 15"/>
                      <p:cNvPicPr>
                        <a:picLocks noGrp="1" noChangeAspect="1" noChangeArrowheads="1"/>
                      </p:cNvPicPr>
                      <p:nvPr/>
                    </p:nvPicPr>
                    <p:blipFill>
                      <a:blip r:embed="rId6"/>
                      <a:srcRect/>
                      <a:stretch>
                        <a:fillRect/>
                      </a:stretch>
                    </p:blipFill>
                    <p:spPr bwMode="auto">
                      <a:xfrm>
                        <a:off x="228600" y="3011070"/>
                        <a:ext cx="8572500" cy="2320925"/>
                      </a:xfrm>
                      <a:prstGeom prst="rect">
                        <a:avLst/>
                      </a:prstGeom>
                      <a:noFill/>
                      <a:extLst/>
                    </p:spPr>
                  </p:pic>
                </p:oleObj>
              </mc:Fallback>
            </mc:AlternateContent>
          </a:graphicData>
        </a:graphic>
      </p:graphicFrame>
      <p:sp>
        <p:nvSpPr>
          <p:cNvPr id="23962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CE5F18FA-E0F3-4C46-9052-96594D532C8A}" type="slidenum">
              <a:rPr lang="en-US" altLang="en-US" sz="1000" smtClean="0">
                <a:latin typeface="Arial" charset="0"/>
              </a:rPr>
              <a:pPr algn="r" eaLnBrk="1" hangingPunct="1">
                <a:spcBef>
                  <a:spcPct val="0"/>
                </a:spcBef>
                <a:buFontTx/>
                <a:buNone/>
              </a:pPr>
              <a:t>19</a:t>
            </a:fld>
            <a:endParaRPr lang="en-US" altLang="en-US" sz="1000" dirty="0">
              <a:latin typeface="Arial" charset="0"/>
            </a:endParaRPr>
          </a:p>
        </p:txBody>
      </p:sp>
      <p:sp>
        <p:nvSpPr>
          <p:cNvPr id="6" name="Rounded Rectangle 5"/>
          <p:cNvSpPr/>
          <p:nvPr/>
        </p:nvSpPr>
        <p:spPr>
          <a:xfrm>
            <a:off x="4130842" y="4953000"/>
            <a:ext cx="1752600" cy="5334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7241005" y="4953000"/>
            <a:ext cx="1752600" cy="5334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lgerian" pitchFamily="82" charset="0"/>
                <a:ea typeface="Adobe Heiti Std R" pitchFamily="34" charset="-128"/>
                <a:cs typeface="Aharoni" pitchFamily="2" charset="-79"/>
              </a:rPr>
              <a:t>Time for Any Question</a:t>
            </a: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2970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21655E42-6F16-491C-9169-6D17DF226A2E}" type="slidenum">
              <a:rPr lang="en-US" altLang="en-US" sz="1200" smtClean="0">
                <a:solidFill>
                  <a:srgbClr val="898989"/>
                </a:solidFill>
              </a:rPr>
              <a:pPr/>
              <a:t>2</a:t>
            </a:fld>
            <a:endParaRPr lang="en-US" altLang="en-US" sz="1200" smtClean="0">
              <a:solidFill>
                <a:srgbClr val="898989"/>
              </a:solidFill>
            </a:endParaRPr>
          </a:p>
        </p:txBody>
      </p:sp>
    </p:spTree>
    <p:extLst>
      <p:ext uri="{BB962C8B-B14F-4D97-AF65-F5344CB8AC3E}">
        <p14:creationId xmlns:p14="http://schemas.microsoft.com/office/powerpoint/2010/main" val="3876329310"/>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228600" y="1038225"/>
            <a:ext cx="7996238" cy="2041525"/>
          </a:xfrm>
        </p:spPr>
        <p:txBody>
          <a:bodyPr/>
          <a:lstStyle/>
          <a:p>
            <a:pPr eaLnBrk="1" hangingPunct="1"/>
            <a:r>
              <a:rPr lang="en-US" altLang="en-US" sz="3600" b="1" i="1" dirty="0" smtClean="0">
                <a:solidFill>
                  <a:schemeClr val="tx1"/>
                </a:solidFill>
              </a:rPr>
              <a:t>Departmental Overhead Rate Method</a:t>
            </a:r>
            <a:r>
              <a:rPr lang="en-US" altLang="en-US" sz="3600" b="1" dirty="0" smtClean="0">
                <a:solidFill>
                  <a:schemeClr val="tx1"/>
                </a:solidFill>
              </a:rPr>
              <a:t>:</a:t>
            </a:r>
            <a:r>
              <a:rPr lang="en-US" altLang="en-US" sz="3600" b="1" dirty="0" smtClean="0"/>
              <a:t>  </a:t>
            </a:r>
            <a:r>
              <a:rPr lang="en-US" altLang="en-US" sz="3600" b="1" dirty="0" smtClean="0">
                <a:solidFill>
                  <a:srgbClr val="C00000"/>
                </a:solidFill>
              </a:rPr>
              <a:t>Third Step </a:t>
            </a:r>
            <a:br>
              <a:rPr lang="en-US" altLang="en-US" sz="3600" b="1" dirty="0" smtClean="0">
                <a:solidFill>
                  <a:srgbClr val="C00000"/>
                </a:solidFill>
              </a:rPr>
            </a:br>
            <a:r>
              <a:rPr lang="en-US" altLang="en-US" sz="2000" b="1" i="1" dirty="0" smtClean="0">
                <a:solidFill>
                  <a:schemeClr val="tx1"/>
                </a:solidFill>
              </a:rPr>
              <a:t>(Exhibit </a:t>
            </a:r>
            <a:r>
              <a:rPr lang="en-US" altLang="en-US" sz="2000" b="1" i="1" dirty="0">
                <a:solidFill>
                  <a:schemeClr val="tx1"/>
                </a:solidFill>
              </a:rPr>
              <a:t>4</a:t>
            </a:r>
            <a:r>
              <a:rPr lang="en-US" altLang="en-US" sz="2000" b="1" i="1" dirty="0" smtClean="0">
                <a:solidFill>
                  <a:schemeClr val="tx1"/>
                </a:solidFill>
              </a:rPr>
              <a:t>.6)</a:t>
            </a:r>
            <a:r>
              <a:rPr lang="en-US" altLang="en-US" sz="3600" dirty="0" smtClean="0">
                <a:solidFill>
                  <a:schemeClr val="tx1"/>
                </a:solidFill>
              </a:rPr>
              <a:t/>
            </a:r>
            <a:br>
              <a:rPr lang="en-US" altLang="en-US" sz="3600" dirty="0" smtClean="0">
                <a:solidFill>
                  <a:schemeClr val="tx1"/>
                </a:solidFill>
              </a:rPr>
            </a:br>
            <a:endParaRPr lang="en-US" altLang="en-US" sz="3600" b="1" dirty="0" smtClean="0">
              <a:solidFill>
                <a:schemeClr val="tx1"/>
              </a:solidFill>
            </a:endParaRPr>
          </a:p>
        </p:txBody>
      </p:sp>
      <p:sp>
        <p:nvSpPr>
          <p:cNvPr id="241668" name="Text Box 8"/>
          <p:cNvSpPr txBox="1">
            <a:spLocks noChangeArrowheads="1"/>
          </p:cNvSpPr>
          <p:nvPr/>
        </p:nvSpPr>
        <p:spPr bwMode="auto">
          <a:xfrm>
            <a:off x="114299" y="3322638"/>
            <a:ext cx="256381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dirty="0">
                <a:latin typeface="Arial" charset="0"/>
              </a:rPr>
              <a:t>Departmental Overhead Rate</a:t>
            </a:r>
          </a:p>
        </p:txBody>
      </p:sp>
      <p:pic>
        <p:nvPicPr>
          <p:cNvPr id="241669" name="Picture 9" descr="j03119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9613" y="1139825"/>
            <a:ext cx="1827212"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0" name="Text Box 10"/>
          <p:cNvSpPr txBox="1">
            <a:spLocks noChangeArrowheads="1"/>
          </p:cNvSpPr>
          <p:nvPr/>
        </p:nvSpPr>
        <p:spPr bwMode="auto">
          <a:xfrm>
            <a:off x="2373313" y="374967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a:latin typeface="Arial" charset="0"/>
              </a:rPr>
              <a:t>=</a:t>
            </a:r>
          </a:p>
        </p:txBody>
      </p:sp>
      <p:grpSp>
        <p:nvGrpSpPr>
          <p:cNvPr id="2" name="Group 11"/>
          <p:cNvGrpSpPr>
            <a:grpSpLocks/>
          </p:cNvGrpSpPr>
          <p:nvPr/>
        </p:nvGrpSpPr>
        <p:grpSpPr bwMode="auto">
          <a:xfrm>
            <a:off x="3095625" y="3079750"/>
            <a:ext cx="5791200" cy="2032000"/>
            <a:chOff x="1920" y="1872"/>
            <a:chExt cx="3648" cy="1093"/>
          </a:xfrm>
        </p:grpSpPr>
        <p:sp>
          <p:nvSpPr>
            <p:cNvPr id="241673" name="Text Box 12"/>
            <p:cNvSpPr txBox="1">
              <a:spLocks noChangeArrowheads="1"/>
            </p:cNvSpPr>
            <p:nvPr/>
          </p:nvSpPr>
          <p:spPr bwMode="auto">
            <a:xfrm>
              <a:off x="1920" y="1872"/>
              <a:ext cx="3648"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dirty="0">
                  <a:latin typeface="Arial" charset="0"/>
                </a:rPr>
                <a:t>Total </a:t>
              </a:r>
              <a:r>
                <a:rPr lang="en-US" altLang="en-US" sz="2800" b="1" dirty="0">
                  <a:solidFill>
                    <a:srgbClr val="FF0000"/>
                  </a:solidFill>
                  <a:latin typeface="Arial" charset="0"/>
                </a:rPr>
                <a:t>budgeted</a:t>
              </a:r>
              <a:r>
                <a:rPr lang="en-US" altLang="en-US" sz="2800" b="1" dirty="0">
                  <a:latin typeface="Arial" charset="0"/>
                </a:rPr>
                <a:t> departmental overhead costs</a:t>
              </a:r>
            </a:p>
            <a:p>
              <a:pPr algn="ctr" eaLnBrk="1" hangingPunct="1">
                <a:spcBef>
                  <a:spcPct val="50000"/>
                </a:spcBef>
                <a:buFontTx/>
                <a:buNone/>
              </a:pPr>
              <a:r>
                <a:rPr lang="en-US" altLang="en-US" sz="2800" b="1" dirty="0">
                  <a:latin typeface="Arial" charset="0"/>
                </a:rPr>
                <a:t>Total amount of departmental </a:t>
              </a:r>
              <a:r>
                <a:rPr lang="en-US" altLang="en-US" sz="2800" b="1" dirty="0">
                  <a:solidFill>
                    <a:srgbClr val="FF0000"/>
                  </a:solidFill>
                  <a:latin typeface="Arial" charset="0"/>
                </a:rPr>
                <a:t>allocation</a:t>
              </a:r>
              <a:r>
                <a:rPr lang="en-US" altLang="en-US" sz="2800" b="1" dirty="0">
                  <a:latin typeface="Arial" charset="0"/>
                </a:rPr>
                <a:t> base</a:t>
              </a:r>
            </a:p>
          </p:txBody>
        </p:sp>
        <p:sp>
          <p:nvSpPr>
            <p:cNvPr id="241674" name="Line 13"/>
            <p:cNvSpPr>
              <a:spLocks noChangeShapeType="1"/>
            </p:cNvSpPr>
            <p:nvPr/>
          </p:nvSpPr>
          <p:spPr bwMode="auto">
            <a:xfrm>
              <a:off x="1968" y="2388"/>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4167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6109068-03C9-43ED-8565-83BD2D288761}" type="slidenum">
              <a:rPr lang="en-US" altLang="en-US" sz="1000" smtClean="0">
                <a:latin typeface="Arial" charset="0"/>
              </a:rPr>
              <a:pPr algn="r" eaLnBrk="1" hangingPunct="1">
                <a:spcBef>
                  <a:spcPct val="0"/>
                </a:spcBef>
                <a:buFontTx/>
                <a:buNone/>
              </a:pPr>
              <a:t>20</a:t>
            </a:fld>
            <a:endParaRPr lang="en-US" altLang="en-US" sz="1000" dirty="0">
              <a:latin typeface="Arial" charset="0"/>
            </a:endParaRPr>
          </a:p>
        </p:txBody>
      </p:sp>
      <p:sp>
        <p:nvSpPr>
          <p:cNvPr id="1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995363" y="630238"/>
            <a:ext cx="7158037" cy="1281112"/>
          </a:xfrm>
        </p:spPr>
        <p:txBody>
          <a:bodyPr/>
          <a:lstStyle/>
          <a:p>
            <a:pPr eaLnBrk="1" hangingPunct="1"/>
            <a:r>
              <a:rPr lang="en-US" altLang="en-US" sz="3600" b="1" i="1" dirty="0" smtClean="0">
                <a:solidFill>
                  <a:schemeClr val="tx1"/>
                </a:solidFill>
              </a:rPr>
              <a:t>Departmental Overhead Rate Method:</a:t>
            </a:r>
            <a:r>
              <a:rPr lang="en-US" altLang="en-US" sz="3600" b="1" dirty="0" smtClean="0">
                <a:solidFill>
                  <a:schemeClr val="tx1"/>
                </a:solidFill>
              </a:rPr>
              <a:t> </a:t>
            </a:r>
            <a:r>
              <a:rPr lang="en-US" altLang="en-US" sz="3600" b="1" dirty="0" smtClean="0">
                <a:solidFill>
                  <a:srgbClr val="C00000"/>
                </a:solidFill>
              </a:rPr>
              <a:t>Third Step</a:t>
            </a:r>
          </a:p>
        </p:txBody>
      </p:sp>
      <p:grpSp>
        <p:nvGrpSpPr>
          <p:cNvPr id="2" name="Group 33"/>
          <p:cNvGrpSpPr>
            <a:grpSpLocks/>
          </p:cNvGrpSpPr>
          <p:nvPr/>
        </p:nvGrpSpPr>
        <p:grpSpPr bwMode="auto">
          <a:xfrm>
            <a:off x="325438" y="2328863"/>
            <a:ext cx="8496300" cy="1800225"/>
            <a:chOff x="72" y="1248"/>
            <a:chExt cx="5352" cy="1134"/>
          </a:xfrm>
        </p:grpSpPr>
        <p:sp>
          <p:nvSpPr>
            <p:cNvPr id="243728" name="Text Box 11"/>
            <p:cNvSpPr txBox="1">
              <a:spLocks noChangeArrowheads="1"/>
            </p:cNvSpPr>
            <p:nvPr/>
          </p:nvSpPr>
          <p:spPr bwMode="auto">
            <a:xfrm>
              <a:off x="72" y="1248"/>
              <a:ext cx="1488"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dirty="0">
                  <a:latin typeface="Arial" charset="0"/>
                </a:rPr>
                <a:t>Machining Department Overhead Rate</a:t>
              </a:r>
            </a:p>
          </p:txBody>
        </p:sp>
        <p:sp>
          <p:nvSpPr>
            <p:cNvPr id="243729" name="Text Box 12"/>
            <p:cNvSpPr txBox="1">
              <a:spLocks noChangeArrowheads="1"/>
            </p:cNvSpPr>
            <p:nvPr/>
          </p:nvSpPr>
          <p:spPr bwMode="auto">
            <a:xfrm>
              <a:off x="1536" y="1536"/>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dirty="0">
                  <a:latin typeface="Arial" charset="0"/>
                </a:rPr>
                <a:t>=</a:t>
              </a:r>
            </a:p>
          </p:txBody>
        </p:sp>
        <p:sp>
          <p:nvSpPr>
            <p:cNvPr id="243730" name="Text Box 14"/>
            <p:cNvSpPr txBox="1">
              <a:spLocks noChangeArrowheads="1"/>
            </p:cNvSpPr>
            <p:nvPr/>
          </p:nvSpPr>
          <p:spPr bwMode="auto">
            <a:xfrm>
              <a:off x="1848" y="1344"/>
              <a:ext cx="1728"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dirty="0">
                  <a:latin typeface="Arial" charset="0"/>
                </a:rPr>
                <a:t>$4,200,000</a:t>
              </a:r>
            </a:p>
            <a:p>
              <a:pPr algn="ctr" eaLnBrk="1" hangingPunct="1">
                <a:spcBef>
                  <a:spcPct val="50000"/>
                </a:spcBef>
                <a:buFontTx/>
                <a:buNone/>
              </a:pPr>
              <a:r>
                <a:rPr lang="en-US" altLang="en-US" sz="2800" b="1" dirty="0">
                  <a:latin typeface="Arial" charset="0"/>
                </a:rPr>
                <a:t>70,000 MH</a:t>
              </a:r>
            </a:p>
          </p:txBody>
        </p:sp>
        <p:sp>
          <p:nvSpPr>
            <p:cNvPr id="243731" name="Line 15"/>
            <p:cNvSpPr>
              <a:spLocks noChangeShapeType="1"/>
            </p:cNvSpPr>
            <p:nvPr/>
          </p:nvSpPr>
          <p:spPr bwMode="auto">
            <a:xfrm>
              <a:off x="1871" y="1697"/>
              <a:ext cx="166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b="1" dirty="0"/>
            </a:p>
          </p:txBody>
        </p:sp>
        <p:sp>
          <p:nvSpPr>
            <p:cNvPr id="243732" name="Text Box 27"/>
            <p:cNvSpPr txBox="1">
              <a:spLocks noChangeArrowheads="1"/>
            </p:cNvSpPr>
            <p:nvPr/>
          </p:nvSpPr>
          <p:spPr bwMode="auto">
            <a:xfrm>
              <a:off x="3648" y="1536"/>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dirty="0">
                  <a:latin typeface="Arial" charset="0"/>
                </a:rPr>
                <a:t>=</a:t>
              </a:r>
            </a:p>
          </p:txBody>
        </p:sp>
        <p:sp>
          <p:nvSpPr>
            <p:cNvPr id="243733" name="Text Box 29"/>
            <p:cNvSpPr txBox="1">
              <a:spLocks noChangeArrowheads="1"/>
            </p:cNvSpPr>
            <p:nvPr/>
          </p:nvSpPr>
          <p:spPr bwMode="auto">
            <a:xfrm>
              <a:off x="3984" y="1536"/>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dirty="0">
                  <a:latin typeface="Arial" charset="0"/>
                </a:rPr>
                <a:t>$60/MH</a:t>
              </a:r>
            </a:p>
          </p:txBody>
        </p:sp>
      </p:grpSp>
      <p:grpSp>
        <p:nvGrpSpPr>
          <p:cNvPr id="3" name="Group 34"/>
          <p:cNvGrpSpPr>
            <a:grpSpLocks/>
          </p:cNvGrpSpPr>
          <p:nvPr/>
        </p:nvGrpSpPr>
        <p:grpSpPr bwMode="auto">
          <a:xfrm>
            <a:off x="419100" y="4495800"/>
            <a:ext cx="8039100" cy="1800225"/>
            <a:chOff x="72" y="2832"/>
            <a:chExt cx="5064" cy="1134"/>
          </a:xfrm>
        </p:grpSpPr>
        <p:sp>
          <p:nvSpPr>
            <p:cNvPr id="243720" name="Text Box 21"/>
            <p:cNvSpPr txBox="1">
              <a:spLocks noChangeArrowheads="1"/>
            </p:cNvSpPr>
            <p:nvPr/>
          </p:nvSpPr>
          <p:spPr bwMode="auto">
            <a:xfrm>
              <a:off x="72" y="2832"/>
              <a:ext cx="1488"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dirty="0">
                  <a:solidFill>
                    <a:srgbClr val="FF0000"/>
                  </a:solidFill>
                  <a:latin typeface="Arial" charset="0"/>
                </a:rPr>
                <a:t>Assembly Department Overhead Rate</a:t>
              </a:r>
            </a:p>
          </p:txBody>
        </p:sp>
        <p:sp>
          <p:nvSpPr>
            <p:cNvPr id="243721" name="Text Box 22"/>
            <p:cNvSpPr txBox="1">
              <a:spLocks noChangeArrowheads="1"/>
            </p:cNvSpPr>
            <p:nvPr/>
          </p:nvSpPr>
          <p:spPr bwMode="auto">
            <a:xfrm>
              <a:off x="1440" y="3168"/>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dirty="0">
                  <a:solidFill>
                    <a:srgbClr val="FF0000"/>
                  </a:solidFill>
                  <a:latin typeface="Arial" charset="0"/>
                </a:rPr>
                <a:t>=</a:t>
              </a:r>
            </a:p>
          </p:txBody>
        </p:sp>
        <p:grpSp>
          <p:nvGrpSpPr>
            <p:cNvPr id="243722" name="Group 23"/>
            <p:cNvGrpSpPr>
              <a:grpSpLocks/>
            </p:cNvGrpSpPr>
            <p:nvPr/>
          </p:nvGrpSpPr>
          <p:grpSpPr bwMode="auto">
            <a:xfrm>
              <a:off x="1992" y="2976"/>
              <a:ext cx="1440" cy="731"/>
              <a:chOff x="1920" y="1872"/>
              <a:chExt cx="3648" cy="731"/>
            </a:xfrm>
          </p:grpSpPr>
          <p:sp>
            <p:nvSpPr>
              <p:cNvPr id="243726" name="Text Box 24"/>
              <p:cNvSpPr txBox="1">
                <a:spLocks noChangeArrowheads="1"/>
              </p:cNvSpPr>
              <p:nvPr/>
            </p:nvSpPr>
            <p:spPr bwMode="auto">
              <a:xfrm>
                <a:off x="1920" y="1872"/>
                <a:ext cx="3648"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dirty="0">
                    <a:solidFill>
                      <a:srgbClr val="FF0000"/>
                    </a:solidFill>
                    <a:latin typeface="Arial" charset="0"/>
                  </a:rPr>
                  <a:t>$600,000</a:t>
                </a:r>
              </a:p>
              <a:p>
                <a:pPr algn="ctr" eaLnBrk="1" hangingPunct="1">
                  <a:spcBef>
                    <a:spcPct val="50000"/>
                  </a:spcBef>
                  <a:buFontTx/>
                  <a:buNone/>
                </a:pPr>
                <a:r>
                  <a:rPr lang="en-US" altLang="en-US" sz="2800" b="1" dirty="0">
                    <a:solidFill>
                      <a:srgbClr val="FF0000"/>
                    </a:solidFill>
                    <a:latin typeface="Arial" charset="0"/>
                  </a:rPr>
                  <a:t>30,000 DLH</a:t>
                </a:r>
              </a:p>
            </p:txBody>
          </p:sp>
          <p:sp>
            <p:nvSpPr>
              <p:cNvPr id="243727" name="Line 25"/>
              <p:cNvSpPr>
                <a:spLocks noChangeShapeType="1"/>
              </p:cNvSpPr>
              <p:nvPr/>
            </p:nvSpPr>
            <p:spPr bwMode="auto">
              <a:xfrm>
                <a:off x="1968" y="2256"/>
                <a:ext cx="350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lstStyle/>
              <a:p>
                <a:endParaRPr lang="en-GB"/>
              </a:p>
            </p:txBody>
          </p:sp>
        </p:grpSp>
        <p:sp>
          <p:nvSpPr>
            <p:cNvPr id="243723" name="Text Box 30"/>
            <p:cNvSpPr txBox="1">
              <a:spLocks noChangeArrowheads="1"/>
            </p:cNvSpPr>
            <p:nvPr/>
          </p:nvSpPr>
          <p:spPr bwMode="auto">
            <a:xfrm>
              <a:off x="3408" y="3168"/>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dirty="0">
                  <a:solidFill>
                    <a:srgbClr val="FF0000"/>
                  </a:solidFill>
                  <a:latin typeface="Arial" charset="0"/>
                </a:rPr>
                <a:t>=</a:t>
              </a:r>
            </a:p>
          </p:txBody>
        </p:sp>
        <p:sp>
          <p:nvSpPr>
            <p:cNvPr id="243724" name="Text Box 31"/>
            <p:cNvSpPr txBox="1">
              <a:spLocks noChangeArrowheads="1"/>
            </p:cNvSpPr>
            <p:nvPr/>
          </p:nvSpPr>
          <p:spPr bwMode="auto">
            <a:xfrm>
              <a:off x="3888" y="3120"/>
              <a:ext cx="12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dirty="0">
                  <a:solidFill>
                    <a:srgbClr val="FF0000"/>
                  </a:solidFill>
                  <a:latin typeface="Arial" charset="0"/>
                </a:rPr>
                <a:t>$20/DLH</a:t>
              </a:r>
            </a:p>
          </p:txBody>
        </p:sp>
        <p:sp>
          <p:nvSpPr>
            <p:cNvPr id="243725" name="Line 32"/>
            <p:cNvSpPr>
              <a:spLocks noChangeShapeType="1"/>
            </p:cNvSpPr>
            <p:nvPr/>
          </p:nvSpPr>
          <p:spPr bwMode="auto">
            <a:xfrm>
              <a:off x="1920" y="3312"/>
              <a:ext cx="144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4371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3F76B26-895F-44AF-B17D-50A4EDEEB709}" type="slidenum">
              <a:rPr lang="en-US" altLang="en-US" sz="1000" smtClean="0">
                <a:latin typeface="Arial" charset="0"/>
              </a:rPr>
              <a:pPr algn="r" eaLnBrk="1" hangingPunct="1">
                <a:spcBef>
                  <a:spcPct val="0"/>
                </a:spcBef>
                <a:buFontTx/>
                <a:buNone/>
              </a:pPr>
              <a:t>21</a:t>
            </a:fld>
            <a:endParaRPr lang="en-US" altLang="en-US" sz="1000" dirty="0">
              <a:latin typeface="Arial" charset="0"/>
            </a:endParaRPr>
          </a:p>
        </p:txBody>
      </p:sp>
      <p:pic>
        <p:nvPicPr>
          <p:cNvPr id="243719" name="Picture 9" descr="j03119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9613" y="1139825"/>
            <a:ext cx="1827212"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5"/>
          <p:cNvSpPr>
            <a:spLocks noGrp="1" noChangeArrowheads="1"/>
          </p:cNvSpPr>
          <p:nvPr>
            <p:ph type="title"/>
          </p:nvPr>
        </p:nvSpPr>
        <p:spPr>
          <a:xfrm>
            <a:off x="992188" y="557213"/>
            <a:ext cx="7158037" cy="1281112"/>
          </a:xfrm>
        </p:spPr>
        <p:txBody>
          <a:bodyPr/>
          <a:lstStyle/>
          <a:p>
            <a:pPr eaLnBrk="1" hangingPunct="1"/>
            <a:r>
              <a:rPr lang="en-US" altLang="en-US" sz="3600" b="1" i="1" dirty="0" smtClean="0">
                <a:solidFill>
                  <a:schemeClr val="tx1"/>
                </a:solidFill>
              </a:rPr>
              <a:t>Departmental Overhead Rate Method</a:t>
            </a:r>
            <a:r>
              <a:rPr lang="en-US" altLang="en-US" sz="3600" b="1" dirty="0" smtClean="0">
                <a:solidFill>
                  <a:schemeClr val="tx1"/>
                </a:solidFill>
              </a:rPr>
              <a:t>: </a:t>
            </a:r>
            <a:r>
              <a:rPr lang="en-US" altLang="en-US" sz="3600" b="1" dirty="0" smtClean="0">
                <a:solidFill>
                  <a:srgbClr val="C00000"/>
                </a:solidFill>
              </a:rPr>
              <a:t>Fourth Step</a:t>
            </a:r>
          </a:p>
        </p:txBody>
      </p:sp>
      <p:graphicFrame>
        <p:nvGraphicFramePr>
          <p:cNvPr id="245763" name="Object 4"/>
          <p:cNvGraphicFramePr>
            <a:graphicFrameLocks noGrp="1" noChangeAspect="1"/>
          </p:cNvGraphicFramePr>
          <p:nvPr>
            <p:ph idx="1"/>
            <p:extLst>
              <p:ext uri="{D42A27DB-BD31-4B8C-83A1-F6EECF244321}">
                <p14:modId xmlns:p14="http://schemas.microsoft.com/office/powerpoint/2010/main" val="3472310330"/>
              </p:ext>
            </p:extLst>
          </p:nvPr>
        </p:nvGraphicFramePr>
        <p:xfrm>
          <a:off x="666750" y="2573338"/>
          <a:ext cx="7961313" cy="3517900"/>
        </p:xfrm>
        <a:graphic>
          <a:graphicData uri="http://schemas.openxmlformats.org/presentationml/2006/ole">
            <mc:AlternateContent xmlns:mc="http://schemas.openxmlformats.org/markup-compatibility/2006">
              <mc:Choice xmlns:v="urn:schemas-microsoft-com:vml" Requires="v">
                <p:oleObj spid="_x0000_s245831" name="Worksheet" r:id="rId5" imgW="6172185" imgH="2727909" progId="Excel.Sheet.8">
                  <p:embed/>
                </p:oleObj>
              </mc:Choice>
              <mc:Fallback>
                <p:oleObj name="Worksheet" r:id="rId5" imgW="6172185" imgH="2727909" progId="Excel.Sheet.8">
                  <p:embed/>
                  <p:pic>
                    <p:nvPicPr>
                      <p:cNvPr id="0" name="Picture 15"/>
                      <p:cNvPicPr>
                        <a:picLocks noGrp="1" noChangeAspect="1" noChangeArrowheads="1"/>
                      </p:cNvPicPr>
                      <p:nvPr/>
                    </p:nvPicPr>
                    <p:blipFill>
                      <a:blip r:embed="rId6"/>
                      <a:srcRect/>
                      <a:stretch>
                        <a:fillRect/>
                      </a:stretch>
                    </p:blipFill>
                    <p:spPr bwMode="auto">
                      <a:xfrm>
                        <a:off x="666750" y="2573338"/>
                        <a:ext cx="7961313" cy="351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6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E0B5893-AE49-47D6-8FE0-6A1D1D68C348}" type="slidenum">
              <a:rPr lang="en-US" altLang="en-US" sz="1000" smtClean="0">
                <a:latin typeface="Arial" charset="0"/>
              </a:rPr>
              <a:pPr algn="r" eaLnBrk="1" hangingPunct="1">
                <a:spcBef>
                  <a:spcPct val="0"/>
                </a:spcBef>
                <a:buFontTx/>
                <a:buNone/>
              </a:pPr>
              <a:t>22</a:t>
            </a:fld>
            <a:endParaRPr lang="en-US" altLang="en-US" sz="1000" dirty="0">
              <a:latin typeface="Arial" charset="0"/>
            </a:endParaRPr>
          </a:p>
        </p:txBody>
      </p:sp>
      <p:sp>
        <p:nvSpPr>
          <p:cNvPr id="22537" name="Line 9"/>
          <p:cNvSpPr>
            <a:spLocks noChangeShapeType="1"/>
          </p:cNvSpPr>
          <p:nvPr/>
        </p:nvSpPr>
        <p:spPr bwMode="auto">
          <a:xfrm flipH="1">
            <a:off x="4267200" y="4343400"/>
            <a:ext cx="838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38" name="Line 10"/>
          <p:cNvSpPr>
            <a:spLocks noChangeShapeType="1"/>
          </p:cNvSpPr>
          <p:nvPr/>
        </p:nvSpPr>
        <p:spPr bwMode="auto">
          <a:xfrm flipH="1">
            <a:off x="6553200" y="4419600"/>
            <a:ext cx="1524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wipe(up)">
                                      <p:cBhvr>
                                        <p:cTn id="7" dur="2000"/>
                                        <p:tgtEl>
                                          <p:spTgt spid="22537"/>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538"/>
                                        </p:tgtEl>
                                        <p:attrNameLst>
                                          <p:attrName>style.visibility</p:attrName>
                                        </p:attrNameLst>
                                      </p:cBhvr>
                                      <p:to>
                                        <p:strVal val="visible"/>
                                      </p:to>
                                    </p:set>
                                    <p:animEffect transition="in" filter="wipe(up)">
                                      <p:cBhvr>
                                        <p:cTn id="12" dur="10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animBg="1"/>
      <p:bldP spid="225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smtClean="0"/>
              <a:t>NEED-TO-KNOW</a:t>
            </a:r>
            <a:endParaRPr lang="en-US" dirty="0"/>
          </a:p>
        </p:txBody>
      </p:sp>
      <p:sp>
        <p:nvSpPr>
          <p:cNvPr id="18" name="Rectangle 17"/>
          <p:cNvSpPr>
            <a:spLocks noChangeArrowheads="1"/>
          </p:cNvSpPr>
          <p:nvPr/>
        </p:nvSpPr>
        <p:spPr bwMode="auto">
          <a:xfrm>
            <a:off x="593725" y="1860550"/>
            <a:ext cx="64715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 What is the company’s </a:t>
            </a:r>
            <a:r>
              <a:rPr kumimoji="0" lang="en-US" altLang="en-US" sz="1300" b="0" i="0" u="sng" strike="noStrike" cap="none" normalizeH="0" baseline="0" dirty="0" smtClean="0">
                <a:ln>
                  <a:noFill/>
                </a:ln>
                <a:solidFill>
                  <a:srgbClr val="000000"/>
                </a:solidFill>
                <a:effectLst/>
                <a:latin typeface="Arial" panose="020B0604020202020204" pitchFamily="34" charset="0"/>
              </a:rPr>
              <a:t>single plantwide overhead rate based </a:t>
            </a:r>
            <a:r>
              <a:rPr kumimoji="0" lang="en-US" altLang="en-US" sz="1300" b="0" i="0" u="none" strike="noStrike" cap="none" normalizeH="0" baseline="0" dirty="0" smtClean="0">
                <a:ln>
                  <a:noFill/>
                </a:ln>
                <a:solidFill>
                  <a:srgbClr val="000000"/>
                </a:solidFill>
                <a:effectLst/>
                <a:latin typeface="Arial" panose="020B0604020202020204" pitchFamily="34" charset="0"/>
              </a:rPr>
              <a:t>on </a:t>
            </a:r>
            <a:r>
              <a:rPr kumimoji="0" lang="en-US" altLang="en-US" sz="1300" b="1" i="0" u="none" strike="noStrike" cap="none" normalizeH="0" baseline="0" dirty="0" smtClean="0">
                <a:ln>
                  <a:noFill/>
                </a:ln>
                <a:solidFill>
                  <a:srgbClr val="FF0000"/>
                </a:solidFill>
                <a:effectLst/>
                <a:latin typeface="Arial" panose="020B0604020202020204" pitchFamily="34" charset="0"/>
              </a:rPr>
              <a:t>direct labor hours</a:t>
            </a:r>
            <a:r>
              <a:rPr kumimoji="0" lang="en-US" altLang="en-US" sz="13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3880191" y="2268538"/>
            <a:ext cx="7508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$900,000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3915910" y="2439988"/>
            <a:ext cx="6794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181600" y="2268538"/>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5576888" y="2268538"/>
            <a:ext cx="6794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per DLH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3810000" y="2471738"/>
            <a:ext cx="8912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25,000 DLH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593725" y="2878138"/>
            <a:ext cx="76352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 What are the company’s </a:t>
            </a:r>
            <a:r>
              <a:rPr kumimoji="0" lang="en-US" altLang="en-US" sz="1300" b="0" i="0" u="sng" strike="noStrike" cap="none" normalizeH="0" baseline="0" dirty="0" smtClean="0">
                <a:ln>
                  <a:noFill/>
                </a:ln>
                <a:solidFill>
                  <a:srgbClr val="000000"/>
                </a:solidFill>
                <a:effectLst/>
                <a:latin typeface="Arial" panose="020B0604020202020204" pitchFamily="34" charset="0"/>
              </a:rPr>
              <a:t>departmental overhead rates </a:t>
            </a:r>
            <a:r>
              <a:rPr kumimoji="0" lang="en-US" altLang="en-US" sz="1300" b="0" i="0" u="none" strike="noStrike" cap="none" normalizeH="0" baseline="0" dirty="0" smtClean="0">
                <a:ln>
                  <a:noFill/>
                </a:ln>
                <a:solidFill>
                  <a:srgbClr val="000000"/>
                </a:solidFill>
                <a:effectLst/>
                <a:latin typeface="Arial" panose="020B0604020202020204" pitchFamily="34" charset="0"/>
              </a:rPr>
              <a:t>if the machining department assigns overhead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593725" y="3081338"/>
            <a:ext cx="78242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based on </a:t>
            </a:r>
            <a:r>
              <a:rPr kumimoji="0" lang="en-US" altLang="en-US" sz="1300" b="1" i="0" u="none" strike="noStrike" cap="none" normalizeH="0" baseline="0" dirty="0" smtClean="0">
                <a:ln>
                  <a:noFill/>
                </a:ln>
                <a:solidFill>
                  <a:srgbClr val="FF0000"/>
                </a:solidFill>
                <a:effectLst/>
                <a:latin typeface="Arial" panose="020B0604020202020204" pitchFamily="34" charset="0"/>
              </a:rPr>
              <a:t>machine hours </a:t>
            </a:r>
            <a:r>
              <a:rPr kumimoji="0" lang="en-US" altLang="en-US" sz="1300" b="0" i="0" u="none" strike="noStrike" cap="none" normalizeH="0" baseline="0" dirty="0" smtClean="0">
                <a:ln>
                  <a:noFill/>
                </a:ln>
                <a:solidFill>
                  <a:srgbClr val="000000"/>
                </a:solidFill>
                <a:effectLst/>
                <a:latin typeface="Arial" panose="020B0604020202020204" pitchFamily="34" charset="0"/>
              </a:rPr>
              <a:t>and the assembly department assigns overhead based on </a:t>
            </a:r>
            <a:r>
              <a:rPr kumimoji="0" lang="en-US" altLang="en-US" sz="1300" b="1" i="0" u="none" strike="noStrike" cap="none" normalizeH="0" baseline="0" dirty="0" smtClean="0">
                <a:ln>
                  <a:noFill/>
                </a:ln>
                <a:solidFill>
                  <a:srgbClr val="00B050"/>
                </a:solidFill>
                <a:effectLst/>
                <a:latin typeface="Arial" panose="020B0604020202020204" pitchFamily="34" charset="0"/>
              </a:rPr>
              <a:t>direct labor hours</a:t>
            </a:r>
            <a:r>
              <a:rPr kumimoji="0" lang="en-US" altLang="en-US" sz="13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982135" y="3487738"/>
            <a:ext cx="7508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6"/>
          <p:cNvSpPr>
            <a:spLocks noChangeArrowheads="1"/>
          </p:cNvSpPr>
          <p:nvPr/>
        </p:nvSpPr>
        <p:spPr bwMode="auto">
          <a:xfrm>
            <a:off x="4017854" y="3660775"/>
            <a:ext cx="6794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7"/>
          <p:cNvSpPr>
            <a:spLocks noChangeArrowheads="1"/>
          </p:cNvSpPr>
          <p:nvPr/>
        </p:nvSpPr>
        <p:spPr bwMode="auto">
          <a:xfrm>
            <a:off x="5181600" y="3487738"/>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8"/>
          <p:cNvSpPr>
            <a:spLocks noChangeArrowheads="1"/>
          </p:cNvSpPr>
          <p:nvPr/>
        </p:nvSpPr>
        <p:spPr bwMode="auto">
          <a:xfrm>
            <a:off x="5576888" y="3487738"/>
            <a:ext cx="598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per MH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9"/>
          <p:cNvSpPr>
            <a:spLocks noChangeArrowheads="1"/>
          </p:cNvSpPr>
          <p:nvPr/>
        </p:nvSpPr>
        <p:spPr bwMode="auto">
          <a:xfrm>
            <a:off x="3948814" y="3690938"/>
            <a:ext cx="8175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20,000 MH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88" name="Rectangle 30"/>
          <p:cNvSpPr>
            <a:spLocks noChangeArrowheads="1"/>
          </p:cNvSpPr>
          <p:nvPr/>
        </p:nvSpPr>
        <p:spPr bwMode="auto">
          <a:xfrm>
            <a:off x="3982135" y="4097338"/>
            <a:ext cx="7508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89" name="Rectangle 31"/>
          <p:cNvSpPr>
            <a:spLocks noChangeArrowheads="1"/>
          </p:cNvSpPr>
          <p:nvPr/>
        </p:nvSpPr>
        <p:spPr bwMode="auto">
          <a:xfrm>
            <a:off x="4017854" y="4270375"/>
            <a:ext cx="6794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0" name="Rectangle 32"/>
          <p:cNvSpPr>
            <a:spLocks noChangeArrowheads="1"/>
          </p:cNvSpPr>
          <p:nvPr/>
        </p:nvSpPr>
        <p:spPr bwMode="auto">
          <a:xfrm>
            <a:off x="5181600" y="4097338"/>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1" name="Rectangle 33"/>
          <p:cNvSpPr>
            <a:spLocks noChangeArrowheads="1"/>
          </p:cNvSpPr>
          <p:nvPr/>
        </p:nvSpPr>
        <p:spPr bwMode="auto">
          <a:xfrm>
            <a:off x="5576888" y="4097338"/>
            <a:ext cx="6794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per DLH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2" name="Rectangle 34"/>
          <p:cNvSpPr>
            <a:spLocks noChangeArrowheads="1"/>
          </p:cNvSpPr>
          <p:nvPr/>
        </p:nvSpPr>
        <p:spPr bwMode="auto">
          <a:xfrm>
            <a:off x="3958432" y="4300538"/>
            <a:ext cx="7982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5,000 DLH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93" name="Rectangle 35"/>
          <p:cNvSpPr>
            <a:spLocks noChangeArrowheads="1"/>
          </p:cNvSpPr>
          <p:nvPr/>
        </p:nvSpPr>
        <p:spPr bwMode="auto">
          <a:xfrm>
            <a:off x="593725" y="4724400"/>
            <a:ext cx="74501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 Using the departmental overhead rates from part 2, how much overhead should be assigned to a job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4" name="Rectangle 36"/>
          <p:cNvSpPr>
            <a:spLocks noChangeArrowheads="1"/>
          </p:cNvSpPr>
          <p:nvPr/>
        </p:nvSpPr>
        <p:spPr bwMode="auto">
          <a:xfrm>
            <a:off x="593725" y="4927600"/>
            <a:ext cx="70739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that uses 16 machine hours in the machining department and 5 direct labor hours in the assembly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5" name="Rectangle 37"/>
          <p:cNvSpPr>
            <a:spLocks noChangeArrowheads="1"/>
          </p:cNvSpPr>
          <p:nvPr/>
        </p:nvSpPr>
        <p:spPr bwMode="auto">
          <a:xfrm>
            <a:off x="593725" y="5130800"/>
            <a:ext cx="984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department?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7" name="Rectangle 39"/>
          <p:cNvSpPr>
            <a:spLocks noChangeArrowheads="1"/>
          </p:cNvSpPr>
          <p:nvPr/>
        </p:nvSpPr>
        <p:spPr bwMode="auto">
          <a:xfrm>
            <a:off x="995362" y="5486400"/>
            <a:ext cx="25574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Overhead Costs - Machining Dept.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98" name="Rectangle 40"/>
          <p:cNvSpPr>
            <a:spLocks noChangeArrowheads="1"/>
          </p:cNvSpPr>
          <p:nvPr/>
        </p:nvSpPr>
        <p:spPr bwMode="auto">
          <a:xfrm>
            <a:off x="3886200" y="5486400"/>
            <a:ext cx="7614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FF0000"/>
                </a:solidFill>
                <a:effectLst/>
                <a:latin typeface="Arial" panose="020B0604020202020204" pitchFamily="34" charset="0"/>
              </a:rPr>
              <a:t>16 MHs </a:t>
            </a:r>
            <a:r>
              <a:rPr kumimoji="0" lang="en-US" altLang="en-US" sz="1300" b="0" i="0" u="none" strike="noStrike" cap="none" normalizeH="0" baseline="0" dirty="0" smtClean="0">
                <a:ln>
                  <a:noFill/>
                </a:ln>
                <a:solidFill>
                  <a:srgbClr val="000000"/>
                </a:solidFill>
                <a:effectLst/>
                <a:latin typeface="Arial" panose="020B0604020202020204" pitchFamily="34" charset="0"/>
              </a:rPr>
              <a:t>x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99" name="Rectangle 41"/>
          <p:cNvSpPr>
            <a:spLocks noChangeArrowheads="1"/>
          </p:cNvSpPr>
          <p:nvPr/>
        </p:nvSpPr>
        <p:spPr bwMode="auto">
          <a:xfrm>
            <a:off x="4656137" y="5486400"/>
            <a:ext cx="10179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300" b="0" i="0" u="none" strike="noStrike" cap="none" normalizeH="0" baseline="0" dirty="0" smtClean="0">
                <a:ln>
                  <a:noFill/>
                </a:ln>
                <a:solidFill>
                  <a:srgbClr val="000000"/>
                </a:solidFill>
                <a:effectLst/>
              </a:rPr>
              <a:t>$30 </a:t>
            </a:r>
            <a:r>
              <a:rPr lang="en-US" altLang="en-US" sz="1300" dirty="0">
                <a:solidFill>
                  <a:srgbClr val="000000"/>
                </a:solidFill>
              </a:rPr>
              <a:t>per MH </a:t>
            </a:r>
            <a:r>
              <a:rPr lang="en-US" altLang="en-US" sz="1300" dirty="0" smtClean="0">
                <a:solidFill>
                  <a:srgbClr val="000000"/>
                </a:solidFill>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01" name="Rectangle 43"/>
          <p:cNvSpPr>
            <a:spLocks noChangeArrowheads="1"/>
          </p:cNvSpPr>
          <p:nvPr/>
        </p:nvSpPr>
        <p:spPr bwMode="auto">
          <a:xfrm>
            <a:off x="5902325" y="5486400"/>
            <a:ext cx="4365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2" name="Rectangle 44"/>
          <p:cNvSpPr>
            <a:spLocks noChangeArrowheads="1"/>
          </p:cNvSpPr>
          <p:nvPr/>
        </p:nvSpPr>
        <p:spPr bwMode="auto">
          <a:xfrm>
            <a:off x="995362" y="5689600"/>
            <a:ext cx="25177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Overhead Costs - Assembly Dept.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3" name="Rectangle 45"/>
          <p:cNvSpPr>
            <a:spLocks noChangeArrowheads="1"/>
          </p:cNvSpPr>
          <p:nvPr/>
        </p:nvSpPr>
        <p:spPr bwMode="auto">
          <a:xfrm>
            <a:off x="3886200" y="5689600"/>
            <a:ext cx="7518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FF0000"/>
                </a:solidFill>
                <a:effectLst/>
                <a:latin typeface="Arial" panose="020B0604020202020204" pitchFamily="34" charset="0"/>
              </a:rPr>
              <a:t>5 DLHs</a:t>
            </a:r>
            <a:r>
              <a:rPr kumimoji="0" lang="en-US" altLang="en-US" sz="1300" b="0" i="0" u="none" strike="noStrike" cap="none" normalizeH="0" baseline="0" dirty="0" smtClean="0">
                <a:ln>
                  <a:noFill/>
                </a:ln>
                <a:solidFill>
                  <a:srgbClr val="000000"/>
                </a:solidFill>
                <a:effectLst/>
                <a:latin typeface="Arial" panose="020B0604020202020204" pitchFamily="34" charset="0"/>
              </a:rPr>
              <a:t> x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04" name="Rectangle 46"/>
          <p:cNvSpPr>
            <a:spLocks noChangeArrowheads="1"/>
          </p:cNvSpPr>
          <p:nvPr/>
        </p:nvSpPr>
        <p:spPr bwMode="auto">
          <a:xfrm>
            <a:off x="4656137" y="5689600"/>
            <a:ext cx="11381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$60 per DLH =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11" name="Rectangle 48"/>
          <p:cNvSpPr>
            <a:spLocks noChangeArrowheads="1"/>
          </p:cNvSpPr>
          <p:nvPr/>
        </p:nvSpPr>
        <p:spPr bwMode="auto">
          <a:xfrm>
            <a:off x="5992812" y="56896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sng" strike="noStrike" cap="none" normalizeH="0" baseline="0" dirty="0" smtClean="0">
                <a:ln>
                  <a:noFill/>
                </a:ln>
                <a:solidFill>
                  <a:srgbClr val="000000"/>
                </a:solidFill>
                <a:effectLst/>
                <a:latin typeface="Arial" panose="020B0604020202020204" pitchFamily="34" charset="0"/>
              </a:rPr>
              <a:t>300</a:t>
            </a:r>
            <a:endParaRPr kumimoji="0" lang="en-US" altLang="en-US" sz="1800" b="0" i="0" u="sng" strike="noStrike" cap="none" normalizeH="0" baseline="0" dirty="0" smtClean="0">
              <a:ln>
                <a:noFill/>
              </a:ln>
              <a:solidFill>
                <a:schemeClr val="tx1"/>
              </a:solidFill>
              <a:effectLst/>
              <a:latin typeface="Arial" panose="020B0604020202020204" pitchFamily="34" charset="0"/>
            </a:endParaRPr>
          </a:p>
        </p:txBody>
      </p:sp>
      <p:sp>
        <p:nvSpPr>
          <p:cNvPr id="2712" name="Rectangle 49"/>
          <p:cNvSpPr>
            <a:spLocks noChangeArrowheads="1"/>
          </p:cNvSpPr>
          <p:nvPr/>
        </p:nvSpPr>
        <p:spPr bwMode="auto">
          <a:xfrm>
            <a:off x="995362" y="5892800"/>
            <a:ext cx="27511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Total Overhead Cost assigned to Job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3" name="Rectangle 50"/>
          <p:cNvSpPr>
            <a:spLocks noChangeArrowheads="1"/>
          </p:cNvSpPr>
          <p:nvPr/>
        </p:nvSpPr>
        <p:spPr bwMode="auto">
          <a:xfrm>
            <a:off x="5902325" y="5892800"/>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dbl" strike="noStrike" cap="none" normalizeH="0" dirty="0" smtClean="0">
                <a:ln>
                  <a:noFill/>
                </a:ln>
                <a:solidFill>
                  <a:srgbClr val="000000"/>
                </a:solidFill>
                <a:effectLst/>
                <a:latin typeface="Arial" panose="020B0604020202020204" pitchFamily="34" charset="0"/>
              </a:rPr>
              <a:t>$780</a:t>
            </a:r>
            <a:endParaRPr kumimoji="0" lang="en-US" altLang="en-US" sz="1800" b="0" i="0" u="dbl" strike="noStrike" cap="none" normalizeH="0" dirty="0" smtClean="0">
              <a:ln>
                <a:noFill/>
              </a:ln>
              <a:solidFill>
                <a:schemeClr val="tx1"/>
              </a:solidFill>
              <a:effectLst/>
              <a:latin typeface="Arial" panose="020B0604020202020204" pitchFamily="34" charset="0"/>
            </a:endParaRPr>
          </a:p>
        </p:txBody>
      </p:sp>
      <p:sp>
        <p:nvSpPr>
          <p:cNvPr id="2714" name="Rectangle 51"/>
          <p:cNvSpPr>
            <a:spLocks noChangeArrowheads="1"/>
          </p:cNvSpPr>
          <p:nvPr/>
        </p:nvSpPr>
        <p:spPr bwMode="auto">
          <a:xfrm>
            <a:off x="815975" y="4300538"/>
            <a:ext cx="28217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B050"/>
                </a:solidFill>
                <a:effectLst/>
                <a:latin typeface="Arial" panose="020B0604020202020204" pitchFamily="34" charset="0"/>
              </a:rPr>
              <a:t>Direct Labor Hours </a:t>
            </a:r>
            <a:r>
              <a:rPr kumimoji="0" lang="en-US" altLang="en-US" sz="1300" b="0" i="0" u="none" strike="noStrike" cap="none" normalizeH="0" baseline="0" dirty="0" smtClean="0">
                <a:ln>
                  <a:noFill/>
                </a:ln>
                <a:solidFill>
                  <a:srgbClr val="000000"/>
                </a:solidFill>
                <a:effectLst/>
                <a:latin typeface="Arial" panose="020B0604020202020204" pitchFamily="34" charset="0"/>
              </a:rPr>
              <a:t>- Assembly Dept.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15" name="Rectangle 52"/>
          <p:cNvSpPr>
            <a:spLocks noChangeArrowheads="1"/>
          </p:cNvSpPr>
          <p:nvPr/>
        </p:nvSpPr>
        <p:spPr bwMode="auto">
          <a:xfrm>
            <a:off x="1150938" y="2268538"/>
            <a:ext cx="20605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Plant Overhead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16" name="Rectangle 53"/>
          <p:cNvSpPr>
            <a:spLocks noChangeArrowheads="1"/>
          </p:cNvSpPr>
          <p:nvPr/>
        </p:nvSpPr>
        <p:spPr bwMode="auto">
          <a:xfrm>
            <a:off x="1150938" y="2439988"/>
            <a:ext cx="192881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7" name="Rectangle 54"/>
          <p:cNvSpPr>
            <a:spLocks noChangeArrowheads="1"/>
          </p:cNvSpPr>
          <p:nvPr/>
        </p:nvSpPr>
        <p:spPr bwMode="auto">
          <a:xfrm>
            <a:off x="1252538" y="2471738"/>
            <a:ext cx="19480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FF0000"/>
                </a:solidFill>
                <a:effectLst/>
                <a:latin typeface="Arial" panose="020B0604020202020204" pitchFamily="34" charset="0"/>
              </a:rPr>
              <a:t>Total Direct Labor Hours</a:t>
            </a:r>
            <a:endParaRPr kumimoji="0" lang="en-US" altLang="en-US" sz="1800" b="1" i="0" u="none" strike="noStrike" cap="none" normalizeH="0" baseline="0" dirty="0" smtClean="0">
              <a:ln>
                <a:noFill/>
              </a:ln>
              <a:solidFill>
                <a:srgbClr val="FF0000"/>
              </a:solidFill>
              <a:effectLst/>
              <a:latin typeface="Arial" panose="020B0604020202020204" pitchFamily="34" charset="0"/>
            </a:endParaRPr>
          </a:p>
        </p:txBody>
      </p:sp>
      <p:sp>
        <p:nvSpPr>
          <p:cNvPr id="2718" name="Rectangle 55"/>
          <p:cNvSpPr>
            <a:spLocks noChangeArrowheads="1"/>
          </p:cNvSpPr>
          <p:nvPr/>
        </p:nvSpPr>
        <p:spPr bwMode="auto">
          <a:xfrm>
            <a:off x="896938" y="3487738"/>
            <a:ext cx="25574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Overhead Costs - Machining Dept.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9" name="Rectangle 56"/>
          <p:cNvSpPr>
            <a:spLocks noChangeArrowheads="1"/>
          </p:cNvSpPr>
          <p:nvPr/>
        </p:nvSpPr>
        <p:spPr bwMode="auto">
          <a:xfrm>
            <a:off x="896938" y="3660775"/>
            <a:ext cx="24272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57"/>
          <p:cNvSpPr>
            <a:spLocks noChangeArrowheads="1"/>
          </p:cNvSpPr>
          <p:nvPr/>
        </p:nvSpPr>
        <p:spPr bwMode="auto">
          <a:xfrm>
            <a:off x="947738" y="3690938"/>
            <a:ext cx="25551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FF0000"/>
                </a:solidFill>
                <a:effectLst/>
                <a:latin typeface="Arial" panose="020B0604020202020204" pitchFamily="34" charset="0"/>
              </a:rPr>
              <a:t>Machine Hours </a:t>
            </a:r>
            <a:r>
              <a:rPr kumimoji="0" lang="en-US" altLang="en-US" sz="1300" b="0" i="0" u="none" strike="noStrike" cap="none" normalizeH="0" baseline="0" dirty="0" smtClean="0">
                <a:ln>
                  <a:noFill/>
                </a:ln>
                <a:solidFill>
                  <a:srgbClr val="000000"/>
                </a:solidFill>
                <a:effectLst/>
                <a:latin typeface="Arial" panose="020B0604020202020204" pitchFamily="34" charset="0"/>
              </a:rPr>
              <a:t>- Machining Dept.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1" name="Rectangle 58"/>
          <p:cNvSpPr>
            <a:spLocks noChangeArrowheads="1"/>
          </p:cNvSpPr>
          <p:nvPr/>
        </p:nvSpPr>
        <p:spPr bwMode="auto">
          <a:xfrm>
            <a:off x="917575" y="4097338"/>
            <a:ext cx="25177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Overhead Costs - Assembly Dept.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2" name="Rectangle 59"/>
          <p:cNvSpPr>
            <a:spLocks noChangeArrowheads="1"/>
          </p:cNvSpPr>
          <p:nvPr/>
        </p:nvSpPr>
        <p:spPr bwMode="auto">
          <a:xfrm>
            <a:off x="917575" y="4270375"/>
            <a:ext cx="23955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63"/>
          <p:cNvSpPr>
            <a:spLocks noChangeArrowheads="1"/>
          </p:cNvSpPr>
          <p:nvPr/>
        </p:nvSpPr>
        <p:spPr bwMode="auto">
          <a:xfrm>
            <a:off x="609600" y="923925"/>
            <a:ext cx="6172200" cy="2349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64"/>
          <p:cNvSpPr>
            <a:spLocks noChangeArrowheads="1"/>
          </p:cNvSpPr>
          <p:nvPr/>
        </p:nvSpPr>
        <p:spPr bwMode="auto">
          <a:xfrm>
            <a:off x="650875" y="630238"/>
            <a:ext cx="63452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manufacturer reports the following budgeted data for its two production departments.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8" name="Rectangle 65"/>
          <p:cNvSpPr>
            <a:spLocks noChangeArrowheads="1"/>
          </p:cNvSpPr>
          <p:nvPr/>
        </p:nvSpPr>
        <p:spPr bwMode="auto">
          <a:xfrm>
            <a:off x="3908425" y="944563"/>
            <a:ext cx="893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Machining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 name="Rectangle 66"/>
          <p:cNvSpPr>
            <a:spLocks noChangeArrowheads="1"/>
          </p:cNvSpPr>
          <p:nvPr/>
        </p:nvSpPr>
        <p:spPr bwMode="auto">
          <a:xfrm>
            <a:off x="5807075" y="944563"/>
            <a:ext cx="842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Assembly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 name="Rectangle 67"/>
          <p:cNvSpPr>
            <a:spLocks noChangeArrowheads="1"/>
          </p:cNvSpPr>
          <p:nvPr/>
        </p:nvSpPr>
        <p:spPr bwMode="auto">
          <a:xfrm>
            <a:off x="650875" y="1169988"/>
            <a:ext cx="2254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Manufacturing overhead costs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 name="Rectangle 68"/>
          <p:cNvSpPr>
            <a:spLocks noChangeArrowheads="1"/>
          </p:cNvSpPr>
          <p:nvPr/>
        </p:nvSpPr>
        <p:spPr bwMode="auto">
          <a:xfrm>
            <a:off x="4132263" y="1169988"/>
            <a:ext cx="7508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2" name="Rectangle 69"/>
          <p:cNvSpPr>
            <a:spLocks noChangeArrowheads="1"/>
          </p:cNvSpPr>
          <p:nvPr/>
        </p:nvSpPr>
        <p:spPr bwMode="auto">
          <a:xfrm>
            <a:off x="5918200" y="1169988"/>
            <a:ext cx="7508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3" name="Rectangle 70"/>
          <p:cNvSpPr>
            <a:spLocks noChangeArrowheads="1"/>
          </p:cNvSpPr>
          <p:nvPr/>
        </p:nvSpPr>
        <p:spPr bwMode="auto">
          <a:xfrm>
            <a:off x="650875" y="1374775"/>
            <a:ext cx="23558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hours to be used (MH)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4" name="Rectangle 71"/>
          <p:cNvSpPr>
            <a:spLocks noChangeArrowheads="1"/>
          </p:cNvSpPr>
          <p:nvPr/>
        </p:nvSpPr>
        <p:spPr bwMode="auto">
          <a:xfrm>
            <a:off x="4314825" y="1374775"/>
            <a:ext cx="5683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 name="Rectangle 72"/>
          <p:cNvSpPr>
            <a:spLocks noChangeArrowheads="1"/>
          </p:cNvSpPr>
          <p:nvPr/>
        </p:nvSpPr>
        <p:spPr bwMode="auto">
          <a:xfrm>
            <a:off x="6507163" y="1374775"/>
            <a:ext cx="1619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 name="Rectangle 73"/>
          <p:cNvSpPr>
            <a:spLocks noChangeArrowheads="1"/>
          </p:cNvSpPr>
          <p:nvPr/>
        </p:nvSpPr>
        <p:spPr bwMode="auto">
          <a:xfrm>
            <a:off x="650875" y="1577975"/>
            <a:ext cx="26495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Direct labor hours to be used (DLH)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7" name="Rectangle 74"/>
          <p:cNvSpPr>
            <a:spLocks noChangeArrowheads="1"/>
          </p:cNvSpPr>
          <p:nvPr/>
        </p:nvSpPr>
        <p:spPr bwMode="auto">
          <a:xfrm>
            <a:off x="4314825" y="1577975"/>
            <a:ext cx="5683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8" name="Rectangle 75"/>
          <p:cNvSpPr>
            <a:spLocks noChangeArrowheads="1"/>
          </p:cNvSpPr>
          <p:nvPr/>
        </p:nvSpPr>
        <p:spPr bwMode="auto">
          <a:xfrm>
            <a:off x="6192838" y="1577975"/>
            <a:ext cx="477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5,000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9" name="Rectangle 76"/>
          <p:cNvSpPr>
            <a:spLocks noChangeArrowheads="1"/>
          </p:cNvSpPr>
          <p:nvPr/>
        </p:nvSpPr>
        <p:spPr bwMode="auto">
          <a:xfrm>
            <a:off x="600075" y="914400"/>
            <a:ext cx="19050" cy="244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0" name="Rectangle 77"/>
          <p:cNvSpPr>
            <a:spLocks noChangeArrowheads="1"/>
          </p:cNvSpPr>
          <p:nvPr/>
        </p:nvSpPr>
        <p:spPr bwMode="auto">
          <a:xfrm>
            <a:off x="6761163" y="935038"/>
            <a:ext cx="20638" cy="223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1" name="Rectangle 78"/>
          <p:cNvSpPr>
            <a:spLocks noChangeArrowheads="1"/>
          </p:cNvSpPr>
          <p:nvPr/>
        </p:nvSpPr>
        <p:spPr bwMode="auto">
          <a:xfrm>
            <a:off x="619125" y="914400"/>
            <a:ext cx="61626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2" name="Rectangle 79"/>
          <p:cNvSpPr>
            <a:spLocks noChangeArrowheads="1"/>
          </p:cNvSpPr>
          <p:nvPr/>
        </p:nvSpPr>
        <p:spPr bwMode="auto">
          <a:xfrm>
            <a:off x="619125" y="1138238"/>
            <a:ext cx="61626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P</a:t>
            </a:r>
            <a:r>
              <a:rPr lang="en-US" sz="1400" dirty="0" smtClean="0">
                <a:solidFill>
                  <a:schemeClr val="bg1"/>
                </a:solidFill>
                <a:latin typeface="Times New Roman" pitchFamily="-107" charset="0"/>
              </a:rPr>
              <a:t> </a:t>
            </a:r>
            <a:r>
              <a:rPr lang="en-US" sz="1400" dirty="0">
                <a:solidFill>
                  <a:schemeClr val="bg1"/>
                </a:solidFill>
                <a:latin typeface="Times New Roman" pitchFamily="-107" charset="0"/>
              </a:rPr>
              <a:t>2</a:t>
            </a:r>
          </a:p>
        </p:txBody>
      </p:sp>
      <p:sp>
        <p:nvSpPr>
          <p:cNvPr id="6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F2B9E52-84FE-429B-8B46-7275EFE8EF55}" type="slidenum">
              <a:rPr lang="en-US" altLang="en-US" sz="1000" smtClean="0">
                <a:latin typeface="Arial" charset="0"/>
              </a:rPr>
              <a:pPr algn="r" eaLnBrk="1" hangingPunct="1">
                <a:spcBef>
                  <a:spcPct val="0"/>
                </a:spcBef>
                <a:buFontTx/>
                <a:buNone/>
              </a:pPr>
              <a:t>23</a:t>
            </a:fld>
            <a:endParaRPr lang="en-US" altLang="en-US" sz="1000" dirty="0">
              <a:latin typeface="Arial" charset="0"/>
            </a:endParaRPr>
          </a:p>
        </p:txBody>
      </p:sp>
    </p:spTree>
    <p:extLst>
      <p:ext uri="{BB962C8B-B14F-4D97-AF65-F5344CB8AC3E}">
        <p14:creationId xmlns:p14="http://schemas.microsoft.com/office/powerpoint/2010/main" val="310864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15"/>
                                        </p:tgtEl>
                                        <p:attrNameLst>
                                          <p:attrName>style.visibility</p:attrName>
                                        </p:attrNameLst>
                                      </p:cBhvr>
                                      <p:to>
                                        <p:strVal val="visible"/>
                                      </p:to>
                                    </p:set>
                                    <p:animEffect transition="in" filter="fade">
                                      <p:cBhvr>
                                        <p:cTn id="12" dur="500"/>
                                        <p:tgtEl>
                                          <p:spTgt spid="27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16"/>
                                        </p:tgtEl>
                                        <p:attrNameLst>
                                          <p:attrName>style.visibility</p:attrName>
                                        </p:attrNameLst>
                                      </p:cBhvr>
                                      <p:to>
                                        <p:strVal val="visible"/>
                                      </p:to>
                                    </p:set>
                                    <p:animEffect transition="in" filter="fade">
                                      <p:cBhvr>
                                        <p:cTn id="22" dur="500"/>
                                        <p:tgtEl>
                                          <p:spTgt spid="27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17"/>
                                        </p:tgtEl>
                                        <p:attrNameLst>
                                          <p:attrName>style.visibility</p:attrName>
                                        </p:attrNameLst>
                                      </p:cBhvr>
                                      <p:to>
                                        <p:strVal val="visible"/>
                                      </p:to>
                                    </p:set>
                                    <p:animEffect transition="in" filter="fade">
                                      <p:cBhvr>
                                        <p:cTn id="27" dur="500"/>
                                        <p:tgtEl>
                                          <p:spTgt spid="27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18"/>
                                        </p:tgtEl>
                                        <p:attrNameLst>
                                          <p:attrName>style.visibility</p:attrName>
                                        </p:attrNameLst>
                                      </p:cBhvr>
                                      <p:to>
                                        <p:strVal val="visible"/>
                                      </p:to>
                                    </p:set>
                                    <p:animEffect transition="in" filter="fade">
                                      <p:cBhvr>
                                        <p:cTn id="62" dur="500"/>
                                        <p:tgtEl>
                                          <p:spTgt spid="27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19"/>
                                        </p:tgtEl>
                                        <p:attrNameLst>
                                          <p:attrName>style.visibility</p:attrName>
                                        </p:attrNameLst>
                                      </p:cBhvr>
                                      <p:to>
                                        <p:strVal val="visible"/>
                                      </p:to>
                                    </p:set>
                                    <p:animEffect transition="in" filter="fade">
                                      <p:cBhvr>
                                        <p:cTn id="72" dur="500"/>
                                        <p:tgtEl>
                                          <p:spTgt spid="27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60"/>
                                        </p:tgtEl>
                                        <p:attrNameLst>
                                          <p:attrName>style.visibility</p:attrName>
                                        </p:attrNameLst>
                                      </p:cBhvr>
                                      <p:to>
                                        <p:strVal val="visible"/>
                                      </p:to>
                                    </p:set>
                                    <p:animEffect transition="in" filter="fade">
                                      <p:cBhvr>
                                        <p:cTn id="77" dur="500"/>
                                        <p:tgtEl>
                                          <p:spTgt spid="26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1"/>
                                        </p:tgtEl>
                                        <p:attrNameLst>
                                          <p:attrName>style.visibility</p:attrName>
                                        </p:attrNameLst>
                                      </p:cBhvr>
                                      <p:to>
                                        <p:strVal val="visible"/>
                                      </p:to>
                                    </p:set>
                                    <p:animEffect transition="in" filter="fade">
                                      <p:cBhvr>
                                        <p:cTn id="102" dur="500"/>
                                        <p:tgtEl>
                                          <p:spTgt spid="26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688"/>
                                        </p:tgtEl>
                                        <p:attrNameLst>
                                          <p:attrName>style.visibility</p:attrName>
                                        </p:attrNameLst>
                                      </p:cBhvr>
                                      <p:to>
                                        <p:strVal val="visible"/>
                                      </p:to>
                                    </p:set>
                                    <p:animEffect transition="in" filter="fade">
                                      <p:cBhvr>
                                        <p:cTn id="107" dur="500"/>
                                        <p:tgtEl>
                                          <p:spTgt spid="268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62"/>
                                        </p:tgtEl>
                                        <p:attrNameLst>
                                          <p:attrName>style.visibility</p:attrName>
                                        </p:attrNameLst>
                                      </p:cBhvr>
                                      <p:to>
                                        <p:strVal val="visible"/>
                                      </p:to>
                                    </p:set>
                                    <p:animEffect transition="in" filter="fade">
                                      <p:cBhvr>
                                        <p:cTn id="112" dur="500"/>
                                        <p:tgtEl>
                                          <p:spTgt spid="26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714"/>
                                        </p:tgtEl>
                                        <p:attrNameLst>
                                          <p:attrName>style.visibility</p:attrName>
                                        </p:attrNameLst>
                                      </p:cBhvr>
                                      <p:to>
                                        <p:strVal val="visible"/>
                                      </p:to>
                                    </p:set>
                                    <p:animEffect transition="in" filter="fade">
                                      <p:cBhvr>
                                        <p:cTn id="117" dur="500"/>
                                        <p:tgtEl>
                                          <p:spTgt spid="271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689"/>
                                        </p:tgtEl>
                                        <p:attrNameLst>
                                          <p:attrName>style.visibility</p:attrName>
                                        </p:attrNameLst>
                                      </p:cBhvr>
                                      <p:to>
                                        <p:strVal val="visible"/>
                                      </p:to>
                                    </p:set>
                                    <p:animEffect transition="in" filter="fade">
                                      <p:cBhvr>
                                        <p:cTn id="122" dur="500"/>
                                        <p:tgtEl>
                                          <p:spTgt spid="268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692"/>
                                        </p:tgtEl>
                                        <p:attrNameLst>
                                          <p:attrName>style.visibility</p:attrName>
                                        </p:attrNameLst>
                                      </p:cBhvr>
                                      <p:to>
                                        <p:strVal val="visible"/>
                                      </p:to>
                                    </p:set>
                                    <p:animEffect transition="in" filter="fade">
                                      <p:cBhvr>
                                        <p:cTn id="127" dur="500"/>
                                        <p:tgtEl>
                                          <p:spTgt spid="2692"/>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690"/>
                                        </p:tgtEl>
                                        <p:attrNameLst>
                                          <p:attrName>style.visibility</p:attrName>
                                        </p:attrNameLst>
                                      </p:cBhvr>
                                      <p:to>
                                        <p:strVal val="visible"/>
                                      </p:to>
                                    </p:set>
                                    <p:animEffect transition="in" filter="fade">
                                      <p:cBhvr>
                                        <p:cTn id="132" dur="500"/>
                                        <p:tgtEl>
                                          <p:spTgt spid="2690"/>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691"/>
                                        </p:tgtEl>
                                        <p:attrNameLst>
                                          <p:attrName>style.visibility</p:attrName>
                                        </p:attrNameLst>
                                      </p:cBhvr>
                                      <p:to>
                                        <p:strVal val="visible"/>
                                      </p:to>
                                    </p:set>
                                    <p:animEffect transition="in" filter="fade">
                                      <p:cBhvr>
                                        <p:cTn id="137" dur="500"/>
                                        <p:tgtEl>
                                          <p:spTgt spid="269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693"/>
                                        </p:tgtEl>
                                        <p:attrNameLst>
                                          <p:attrName>style.visibility</p:attrName>
                                        </p:attrNameLst>
                                      </p:cBhvr>
                                      <p:to>
                                        <p:strVal val="visible"/>
                                      </p:to>
                                    </p:set>
                                    <p:animEffect transition="in" filter="fade">
                                      <p:cBhvr>
                                        <p:cTn id="142" dur="500"/>
                                        <p:tgtEl>
                                          <p:spTgt spid="269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694"/>
                                        </p:tgtEl>
                                        <p:attrNameLst>
                                          <p:attrName>style.visibility</p:attrName>
                                        </p:attrNameLst>
                                      </p:cBhvr>
                                      <p:to>
                                        <p:strVal val="visible"/>
                                      </p:to>
                                    </p:set>
                                    <p:animEffect transition="in" filter="fade">
                                      <p:cBhvr>
                                        <p:cTn id="147" dur="500"/>
                                        <p:tgtEl>
                                          <p:spTgt spid="2694"/>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695"/>
                                        </p:tgtEl>
                                        <p:attrNameLst>
                                          <p:attrName>style.visibility</p:attrName>
                                        </p:attrNameLst>
                                      </p:cBhvr>
                                      <p:to>
                                        <p:strVal val="visible"/>
                                      </p:to>
                                    </p:set>
                                    <p:animEffect transition="in" filter="fade">
                                      <p:cBhvr>
                                        <p:cTn id="152" dur="500"/>
                                        <p:tgtEl>
                                          <p:spTgt spid="2695"/>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697"/>
                                        </p:tgtEl>
                                        <p:attrNameLst>
                                          <p:attrName>style.visibility</p:attrName>
                                        </p:attrNameLst>
                                      </p:cBhvr>
                                      <p:to>
                                        <p:strVal val="visible"/>
                                      </p:to>
                                    </p:set>
                                    <p:animEffect transition="in" filter="fade">
                                      <p:cBhvr>
                                        <p:cTn id="157" dur="500"/>
                                        <p:tgtEl>
                                          <p:spTgt spid="2697"/>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2698"/>
                                        </p:tgtEl>
                                        <p:attrNameLst>
                                          <p:attrName>style.visibility</p:attrName>
                                        </p:attrNameLst>
                                      </p:cBhvr>
                                      <p:to>
                                        <p:strVal val="visible"/>
                                      </p:to>
                                    </p:set>
                                    <p:animEffect transition="in" filter="fade">
                                      <p:cBhvr>
                                        <p:cTn id="162" dur="500"/>
                                        <p:tgtEl>
                                          <p:spTgt spid="2698"/>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2699"/>
                                        </p:tgtEl>
                                        <p:attrNameLst>
                                          <p:attrName>style.visibility</p:attrName>
                                        </p:attrNameLst>
                                      </p:cBhvr>
                                      <p:to>
                                        <p:strVal val="visible"/>
                                      </p:to>
                                    </p:set>
                                    <p:animEffect transition="in" filter="fade">
                                      <p:cBhvr>
                                        <p:cTn id="167" dur="500"/>
                                        <p:tgtEl>
                                          <p:spTgt spid="2699"/>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2701"/>
                                        </p:tgtEl>
                                        <p:attrNameLst>
                                          <p:attrName>style.visibility</p:attrName>
                                        </p:attrNameLst>
                                      </p:cBhvr>
                                      <p:to>
                                        <p:strVal val="visible"/>
                                      </p:to>
                                    </p:set>
                                    <p:animEffect transition="in" filter="fade">
                                      <p:cBhvr>
                                        <p:cTn id="172" dur="500"/>
                                        <p:tgtEl>
                                          <p:spTgt spid="270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2702"/>
                                        </p:tgtEl>
                                        <p:attrNameLst>
                                          <p:attrName>style.visibility</p:attrName>
                                        </p:attrNameLst>
                                      </p:cBhvr>
                                      <p:to>
                                        <p:strVal val="visible"/>
                                      </p:to>
                                    </p:set>
                                    <p:animEffect transition="in" filter="fade">
                                      <p:cBhvr>
                                        <p:cTn id="177" dur="600"/>
                                        <p:tgtEl>
                                          <p:spTgt spid="2702"/>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2703"/>
                                        </p:tgtEl>
                                        <p:attrNameLst>
                                          <p:attrName>style.visibility</p:attrName>
                                        </p:attrNameLst>
                                      </p:cBhvr>
                                      <p:to>
                                        <p:strVal val="visible"/>
                                      </p:to>
                                    </p:set>
                                    <p:animEffect transition="in" filter="fade">
                                      <p:cBhvr>
                                        <p:cTn id="182" dur="500"/>
                                        <p:tgtEl>
                                          <p:spTgt spid="2703"/>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2704"/>
                                        </p:tgtEl>
                                        <p:attrNameLst>
                                          <p:attrName>style.visibility</p:attrName>
                                        </p:attrNameLst>
                                      </p:cBhvr>
                                      <p:to>
                                        <p:strVal val="visible"/>
                                      </p:to>
                                    </p:set>
                                    <p:animEffect transition="in" filter="fade">
                                      <p:cBhvr>
                                        <p:cTn id="187" dur="500"/>
                                        <p:tgtEl>
                                          <p:spTgt spid="270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2711"/>
                                        </p:tgtEl>
                                        <p:attrNameLst>
                                          <p:attrName>style.visibility</p:attrName>
                                        </p:attrNameLst>
                                      </p:cBhvr>
                                      <p:to>
                                        <p:strVal val="visible"/>
                                      </p:to>
                                    </p:set>
                                    <p:animEffect transition="in" filter="fade">
                                      <p:cBhvr>
                                        <p:cTn id="192" dur="500"/>
                                        <p:tgtEl>
                                          <p:spTgt spid="271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2712"/>
                                        </p:tgtEl>
                                        <p:attrNameLst>
                                          <p:attrName>style.visibility</p:attrName>
                                        </p:attrNameLst>
                                      </p:cBhvr>
                                      <p:to>
                                        <p:strVal val="visible"/>
                                      </p:to>
                                    </p:set>
                                    <p:animEffect transition="in" filter="fade">
                                      <p:cBhvr>
                                        <p:cTn id="197" dur="500"/>
                                        <p:tgtEl>
                                          <p:spTgt spid="271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2713"/>
                                        </p:tgtEl>
                                        <p:attrNameLst>
                                          <p:attrName>style.visibility</p:attrName>
                                        </p:attrNameLst>
                                      </p:cBhvr>
                                      <p:to>
                                        <p:strVal val="visible"/>
                                      </p:to>
                                    </p:set>
                                    <p:animEffect transition="in" filter="fade">
                                      <p:cBhvr>
                                        <p:cTn id="202" dur="500"/>
                                        <p:tgtEl>
                                          <p:spTgt spid="2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p:bldP spid="22" grpId="0"/>
      <p:bldP spid="23" grpId="0"/>
      <p:bldP spid="24" grpId="0"/>
      <p:bldP spid="25" grpId="0"/>
      <p:bldP spid="26" grpId="0"/>
      <p:bldP spid="28" grpId="0" animBg="1"/>
      <p:bldP spid="29" grpId="0"/>
      <p:bldP spid="30" grpId="0"/>
      <p:bldP spid="31" grpId="0"/>
      <p:bldP spid="2688" grpId="0"/>
      <p:bldP spid="2689" grpId="0" animBg="1"/>
      <p:bldP spid="2690" grpId="0"/>
      <p:bldP spid="2691" grpId="0"/>
      <p:bldP spid="2692" grpId="0"/>
      <p:bldP spid="2693" grpId="0"/>
      <p:bldP spid="2694" grpId="0"/>
      <p:bldP spid="2695" grpId="0"/>
      <p:bldP spid="2697" grpId="0"/>
      <p:bldP spid="2698" grpId="0"/>
      <p:bldP spid="2699" grpId="0"/>
      <p:bldP spid="2701" grpId="0"/>
      <p:bldP spid="2702" grpId="0"/>
      <p:bldP spid="2703" grpId="0"/>
      <p:bldP spid="2704" grpId="0"/>
      <p:bldP spid="2711" grpId="0"/>
      <p:bldP spid="2712" grpId="0"/>
      <p:bldP spid="2713" grpId="0"/>
      <p:bldP spid="2714" grpId="0"/>
      <p:bldP spid="2715" grpId="0"/>
      <p:bldP spid="2716" grpId="0" animBg="1"/>
      <p:bldP spid="2717" grpId="0"/>
      <p:bldP spid="2718" grpId="0"/>
      <p:bldP spid="2719" grpId="0" animBg="1"/>
      <p:bldP spid="260" grpId="0"/>
      <p:bldP spid="261" grpId="0"/>
      <p:bldP spid="2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4"/>
          <p:cNvSpPr>
            <a:spLocks noGrp="1"/>
          </p:cNvSpPr>
          <p:nvPr>
            <p:ph type="ctrTitle"/>
          </p:nvPr>
        </p:nvSpPr>
        <p:spPr>
          <a:xfrm>
            <a:off x="228600" y="2411413"/>
            <a:ext cx="8686800" cy="3532187"/>
          </a:xfrm>
        </p:spPr>
        <p:txBody>
          <a:bodyPr/>
          <a:lstStyle/>
          <a:p>
            <a:pPr eaLnBrk="1" hangingPunct="1"/>
            <a:r>
              <a:rPr lang="en-US" altLang="en-US" sz="5400" b="1" dirty="0" smtClean="0">
                <a:solidFill>
                  <a:schemeClr val="tx1"/>
                </a:solidFill>
              </a:rPr>
              <a:t>Identify and assess </a:t>
            </a:r>
            <a:r>
              <a:rPr lang="en-US" altLang="en-US" sz="5400" b="1" dirty="0" smtClean="0">
                <a:solidFill>
                  <a:srgbClr val="FF0000"/>
                </a:solidFill>
              </a:rPr>
              <a:t>advantages</a:t>
            </a:r>
            <a:r>
              <a:rPr lang="en-US" altLang="en-US" sz="5400" b="1" dirty="0" smtClean="0">
                <a:solidFill>
                  <a:schemeClr val="tx1"/>
                </a:solidFill>
              </a:rPr>
              <a:t> and</a:t>
            </a:r>
            <a:br>
              <a:rPr lang="en-US" altLang="en-US" sz="5400" b="1" dirty="0" smtClean="0">
                <a:solidFill>
                  <a:schemeClr val="tx1"/>
                </a:solidFill>
              </a:rPr>
            </a:br>
            <a:r>
              <a:rPr lang="en-US" altLang="en-US" sz="5400" b="1" dirty="0" smtClean="0">
                <a:solidFill>
                  <a:srgbClr val="FF0000"/>
                </a:solidFill>
              </a:rPr>
              <a:t>disadvantages</a:t>
            </a:r>
            <a:r>
              <a:rPr lang="en-US" altLang="en-US" sz="5400" b="1" dirty="0" smtClean="0">
                <a:solidFill>
                  <a:schemeClr val="tx1"/>
                </a:solidFill>
              </a:rPr>
              <a:t> of the plantwide overhead</a:t>
            </a:r>
            <a:br>
              <a:rPr lang="en-US" altLang="en-US" sz="5400" b="1" dirty="0" smtClean="0">
                <a:solidFill>
                  <a:schemeClr val="tx1"/>
                </a:solidFill>
              </a:rPr>
            </a:br>
            <a:r>
              <a:rPr lang="en-US" altLang="en-US" sz="5400" b="1" dirty="0" smtClean="0">
                <a:solidFill>
                  <a:schemeClr val="tx1"/>
                </a:solidFill>
              </a:rPr>
              <a:t>and departmental overhead rate methods.</a:t>
            </a:r>
          </a:p>
        </p:txBody>
      </p:sp>
      <p:pic>
        <p:nvPicPr>
          <p:cNvPr id="2498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389" y="7620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0198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F2B9E52-84FE-429B-8B46-7275EFE8EF55}" type="slidenum">
              <a:rPr lang="en-US" altLang="en-US" sz="1000" smtClean="0">
                <a:latin typeface="Arial" charset="0"/>
              </a:rPr>
              <a:pPr algn="r" eaLnBrk="1" hangingPunct="1">
                <a:spcBef>
                  <a:spcPct val="0"/>
                </a:spcBef>
                <a:buFontTx/>
                <a:buNone/>
              </a:pPr>
              <a:t>24</a:t>
            </a:fld>
            <a:endParaRPr lang="en-US" altLang="en-US" sz="1000"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4876800" y="1905000"/>
            <a:ext cx="3733800" cy="4267200"/>
          </a:xfrm>
          <a:prstGeom prst="rect">
            <a:avLst/>
          </a:prstGeom>
          <a:solidFill>
            <a:schemeClr val="accent1">
              <a:lumMod val="60000"/>
              <a:lumOff val="40000"/>
            </a:schemeClr>
          </a:solidFill>
          <a:ln w="38100">
            <a:solidFill>
              <a:schemeClr val="tx2">
                <a:lumMod val="75000"/>
              </a:schemeClr>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p>
        </p:txBody>
      </p:sp>
      <p:sp>
        <p:nvSpPr>
          <p:cNvPr id="251907" name="Rectangle 9"/>
          <p:cNvSpPr>
            <a:spLocks noChangeArrowheads="1"/>
          </p:cNvSpPr>
          <p:nvPr/>
        </p:nvSpPr>
        <p:spPr bwMode="auto">
          <a:xfrm>
            <a:off x="838200" y="1905000"/>
            <a:ext cx="3810000" cy="4267200"/>
          </a:xfrm>
          <a:prstGeom prst="rect">
            <a:avLst/>
          </a:prstGeom>
          <a:solidFill>
            <a:srgbClr val="FFCC99"/>
          </a:solidFill>
          <a:ln w="38100">
            <a:solidFill>
              <a:schemeClr val="tx1"/>
            </a:solidFill>
            <a:miter lim="800000"/>
            <a:headEnd/>
            <a:tailEnd/>
          </a:ln>
          <a:effectLst>
            <a:outerShdw dist="107763" dir="13500000" algn="ctr" rotWithShape="0">
              <a:srgbClr val="808080">
                <a:alpha val="50000"/>
              </a:srgbClr>
            </a:outerShdw>
          </a:effectLst>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15364" name="Rectangle 4"/>
          <p:cNvSpPr>
            <a:spLocks noChangeArrowheads="1"/>
          </p:cNvSpPr>
          <p:nvPr/>
        </p:nvSpPr>
        <p:spPr bwMode="auto">
          <a:xfrm>
            <a:off x="1" y="381001"/>
            <a:ext cx="9067800" cy="1066800"/>
          </a:xfrm>
          <a:prstGeom prst="rect">
            <a:avLst/>
          </a:prstGeom>
          <a:noFill/>
          <a:ln>
            <a:noFill/>
          </a:ln>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4000" b="1" i="1" dirty="0">
                <a:solidFill>
                  <a:srgbClr val="FF0000"/>
                </a:solidFill>
                <a:ea typeface="+mj-ea"/>
                <a:cs typeface="Arial" pitchFamily="34" charset="0"/>
              </a:rPr>
              <a:t>Plantwide</a:t>
            </a:r>
            <a:r>
              <a:rPr lang="en-US" sz="4000" b="1" i="1" dirty="0">
                <a:ea typeface="+mj-ea"/>
                <a:cs typeface="Arial" pitchFamily="34" charset="0"/>
              </a:rPr>
              <a:t> Overhead Rate Method </a:t>
            </a:r>
            <a:r>
              <a:rPr lang="en-US" sz="4000" b="1" i="1" dirty="0" smtClean="0">
                <a:ea typeface="+mj-ea"/>
                <a:cs typeface="Arial" pitchFamily="34" charset="0"/>
              </a:rPr>
              <a:t>Advantages and Disadvantages</a:t>
            </a:r>
          </a:p>
        </p:txBody>
      </p:sp>
      <p:sp>
        <p:nvSpPr>
          <p:cNvPr id="15366" name="Rectangle 7"/>
          <p:cNvSpPr>
            <a:spLocks noGrp="1" noChangeArrowheads="1"/>
          </p:cNvSpPr>
          <p:nvPr>
            <p:ph sz="half" idx="2"/>
          </p:nvPr>
        </p:nvSpPr>
        <p:spPr>
          <a:xfrm>
            <a:off x="914400" y="1981200"/>
            <a:ext cx="3581400" cy="4114800"/>
          </a:xfrm>
          <a:solidFill>
            <a:schemeClr val="bg1">
              <a:lumMod val="95000"/>
            </a:schemeClr>
          </a:solidFill>
          <a:ln>
            <a:solidFill>
              <a:schemeClr val="tx1">
                <a:lumMod val="85000"/>
                <a:lumOff val="15000"/>
              </a:schemeClr>
            </a:solidFill>
          </a:ln>
        </p:spPr>
        <p:txBody>
          <a:bodyPr/>
          <a:lstStyle/>
          <a:p>
            <a:pPr algn="ctr" eaLnBrk="1" hangingPunct="1">
              <a:buFont typeface="Wingdings" panose="05000000000000000000" pitchFamily="2" charset="2"/>
              <a:buNone/>
              <a:defRPr/>
            </a:pPr>
            <a:r>
              <a:rPr lang="en-US" b="1" u="sng" dirty="0" smtClean="0">
                <a:solidFill>
                  <a:schemeClr val="tx1"/>
                </a:solidFill>
              </a:rPr>
              <a:t>Advantages</a:t>
            </a:r>
          </a:p>
          <a:p>
            <a:pPr eaLnBrk="1" hangingPunct="1">
              <a:buFont typeface="Arial" panose="020B0604020202020204" pitchFamily="34" charset="0"/>
              <a:buChar char="•"/>
              <a:defRPr/>
            </a:pPr>
            <a:r>
              <a:rPr lang="en-US" b="1" dirty="0" smtClean="0">
                <a:solidFill>
                  <a:schemeClr val="tx1"/>
                </a:solidFill>
              </a:rPr>
              <a:t>Information is readily </a:t>
            </a:r>
            <a:r>
              <a:rPr lang="en-US" b="1" dirty="0" smtClean="0">
                <a:solidFill>
                  <a:srgbClr val="FF0000"/>
                </a:solidFill>
              </a:rPr>
              <a:t>available</a:t>
            </a:r>
          </a:p>
          <a:p>
            <a:pPr eaLnBrk="1" hangingPunct="1">
              <a:buFont typeface="Arial" panose="020B0604020202020204" pitchFamily="34" charset="0"/>
              <a:buChar char="•"/>
              <a:defRPr/>
            </a:pPr>
            <a:r>
              <a:rPr lang="en-US" b="1" dirty="0" smtClean="0">
                <a:solidFill>
                  <a:srgbClr val="FF0000"/>
                </a:solidFill>
              </a:rPr>
              <a:t>Easy</a:t>
            </a:r>
            <a:r>
              <a:rPr lang="en-US" b="1" dirty="0" smtClean="0">
                <a:solidFill>
                  <a:schemeClr val="tx1"/>
                </a:solidFill>
              </a:rPr>
              <a:t> to implement</a:t>
            </a:r>
          </a:p>
          <a:p>
            <a:pPr eaLnBrk="1" hangingPunct="1">
              <a:buFont typeface="Arial" panose="020B0604020202020204" pitchFamily="34" charset="0"/>
              <a:buChar char="•"/>
              <a:defRPr/>
            </a:pPr>
            <a:r>
              <a:rPr lang="en-US" b="1" dirty="0" smtClean="0">
                <a:solidFill>
                  <a:schemeClr val="tx1"/>
                </a:solidFill>
              </a:rPr>
              <a:t>Consistent with </a:t>
            </a:r>
            <a:r>
              <a:rPr lang="en-US" b="1" dirty="0" smtClean="0">
                <a:solidFill>
                  <a:srgbClr val="FF0000"/>
                </a:solidFill>
              </a:rPr>
              <a:t>GAAP</a:t>
            </a:r>
            <a:r>
              <a:rPr lang="en-US" b="1" dirty="0" smtClean="0">
                <a:solidFill>
                  <a:schemeClr val="tx1"/>
                </a:solidFill>
              </a:rPr>
              <a:t> and can be used for external reporting needs</a:t>
            </a:r>
          </a:p>
        </p:txBody>
      </p:sp>
      <p:sp>
        <p:nvSpPr>
          <p:cNvPr id="15367" name="Rectangle 8"/>
          <p:cNvSpPr>
            <a:spLocks noGrp="1" noChangeArrowheads="1"/>
          </p:cNvSpPr>
          <p:nvPr>
            <p:ph sz="quarter" idx="13"/>
          </p:nvPr>
        </p:nvSpPr>
        <p:spPr>
          <a:xfrm>
            <a:off x="5029200" y="1981200"/>
            <a:ext cx="3505200" cy="4114800"/>
          </a:xfrm>
          <a:solidFill>
            <a:schemeClr val="bg2">
              <a:lumMod val="90000"/>
            </a:schemeClr>
          </a:solidFill>
          <a:ln>
            <a:solidFill>
              <a:srgbClr val="C00000"/>
            </a:solidFill>
          </a:ln>
        </p:spPr>
        <p:txBody>
          <a:bodyPr/>
          <a:lstStyle/>
          <a:p>
            <a:pPr algn="ctr" eaLnBrk="1" hangingPunct="1">
              <a:buFont typeface="Wingdings" panose="05000000000000000000" pitchFamily="2" charset="2"/>
              <a:buNone/>
              <a:defRPr/>
            </a:pPr>
            <a:r>
              <a:rPr lang="en-US" b="1" u="sng" dirty="0" smtClean="0">
                <a:solidFill>
                  <a:schemeClr val="tx1"/>
                </a:solidFill>
              </a:rPr>
              <a:t>Disadvantages</a:t>
            </a:r>
          </a:p>
          <a:p>
            <a:pPr eaLnBrk="1" hangingPunct="1">
              <a:buFont typeface="Arial" panose="020B0604020202020204" pitchFamily="34" charset="0"/>
              <a:buChar char="•"/>
              <a:defRPr/>
            </a:pPr>
            <a:r>
              <a:rPr lang="en-US" b="1" dirty="0" smtClean="0">
                <a:solidFill>
                  <a:schemeClr val="tx1"/>
                </a:solidFill>
              </a:rPr>
              <a:t>Overhead costs may </a:t>
            </a:r>
            <a:r>
              <a:rPr lang="en-US" b="1" dirty="0" smtClean="0">
                <a:solidFill>
                  <a:srgbClr val="FF0000"/>
                </a:solidFill>
              </a:rPr>
              <a:t>not</a:t>
            </a:r>
            <a:r>
              <a:rPr lang="en-US" b="1" dirty="0" smtClean="0">
                <a:solidFill>
                  <a:schemeClr val="tx1"/>
                </a:solidFill>
              </a:rPr>
              <a:t> bear any relationship with </a:t>
            </a:r>
            <a:r>
              <a:rPr lang="en-US" b="1" dirty="0" smtClean="0">
                <a:solidFill>
                  <a:srgbClr val="FF0000"/>
                </a:solidFill>
              </a:rPr>
              <a:t>direct labor </a:t>
            </a:r>
            <a:r>
              <a:rPr lang="en-US" b="1" dirty="0" smtClean="0">
                <a:solidFill>
                  <a:schemeClr val="tx1"/>
                </a:solidFill>
              </a:rPr>
              <a:t>hours</a:t>
            </a:r>
          </a:p>
          <a:p>
            <a:pPr eaLnBrk="1" hangingPunct="1">
              <a:buFont typeface="Arial" panose="020B0604020202020204" pitchFamily="34" charset="0"/>
              <a:buChar char="•"/>
              <a:defRPr/>
            </a:pPr>
            <a:r>
              <a:rPr lang="en-US" b="1" dirty="0" smtClean="0">
                <a:solidFill>
                  <a:schemeClr val="tx1"/>
                </a:solidFill>
              </a:rPr>
              <a:t>All products may </a:t>
            </a:r>
            <a:r>
              <a:rPr lang="en-US" b="1" dirty="0" smtClean="0">
                <a:solidFill>
                  <a:srgbClr val="FF0000"/>
                </a:solidFill>
              </a:rPr>
              <a:t>not</a:t>
            </a:r>
            <a:r>
              <a:rPr lang="en-US" b="1" dirty="0" smtClean="0">
                <a:solidFill>
                  <a:schemeClr val="tx1"/>
                </a:solidFill>
              </a:rPr>
              <a:t> use overhead costs in the </a:t>
            </a:r>
            <a:r>
              <a:rPr lang="en-US" b="1" dirty="0" smtClean="0">
                <a:solidFill>
                  <a:srgbClr val="FF0000"/>
                </a:solidFill>
              </a:rPr>
              <a:t>same proportion</a:t>
            </a:r>
          </a:p>
        </p:txBody>
      </p:sp>
      <p:sp>
        <p:nvSpPr>
          <p:cNvPr id="25191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F2B9E52-84FE-429B-8B46-7275EFE8EF55}" type="slidenum">
              <a:rPr lang="en-US" altLang="en-US" sz="1000" smtClean="0">
                <a:latin typeface="Arial" charset="0"/>
              </a:rPr>
              <a:pPr algn="r" eaLnBrk="1" hangingPunct="1">
                <a:spcBef>
                  <a:spcPct val="0"/>
                </a:spcBef>
                <a:buFontTx/>
                <a:buNone/>
              </a:pPr>
              <a:t>25</a:t>
            </a:fld>
            <a:endParaRPr lang="en-US" altLang="en-US" sz="1000" dirty="0">
              <a:latin typeface="Arial" charset="0"/>
            </a:endParaRPr>
          </a:p>
        </p:txBody>
      </p:sp>
      <p:sp>
        <p:nvSpPr>
          <p:cNvPr id="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A 1</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bg/>
                                          </p:spTgt>
                                        </p:tgtEl>
                                        <p:attrNameLst>
                                          <p:attrName>style.visibility</p:attrName>
                                        </p:attrNameLst>
                                      </p:cBhvr>
                                      <p:to>
                                        <p:strVal val="visible"/>
                                      </p:to>
                                    </p:set>
                                    <p:anim calcmode="lin" valueType="num">
                                      <p:cBhvr additive="base">
                                        <p:cTn id="7" dur="500" fill="hold"/>
                                        <p:tgtEl>
                                          <p:spTgt spid="1536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0" end="0"/>
                                            </p:txEl>
                                          </p:spTgt>
                                        </p:tgtEl>
                                        <p:attrNameLst>
                                          <p:attrName>style.visibility</p:attrName>
                                        </p:attrNameLst>
                                      </p:cBhvr>
                                      <p:to>
                                        <p:strVal val="visible"/>
                                      </p:to>
                                    </p:set>
                                    <p:anim calcmode="lin" valueType="num">
                                      <p:cBhvr additive="base">
                                        <p:cTn id="13" dur="500" fill="hold"/>
                                        <p:tgtEl>
                                          <p:spTgt spid="153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1" end="1"/>
                                            </p:txEl>
                                          </p:spTgt>
                                        </p:tgtEl>
                                        <p:attrNameLst>
                                          <p:attrName>style.visibility</p:attrName>
                                        </p:attrNameLst>
                                      </p:cBhvr>
                                      <p:to>
                                        <p:strVal val="visible"/>
                                      </p:to>
                                    </p:set>
                                    <p:anim calcmode="lin" valueType="num">
                                      <p:cBhvr additive="base">
                                        <p:cTn id="19" dur="500" fill="hold"/>
                                        <p:tgtEl>
                                          <p:spTgt spid="1536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6">
                                            <p:txEl>
                                              <p:pRg st="2" end="2"/>
                                            </p:txEl>
                                          </p:spTgt>
                                        </p:tgtEl>
                                        <p:attrNameLst>
                                          <p:attrName>style.visibility</p:attrName>
                                        </p:attrNameLst>
                                      </p:cBhvr>
                                      <p:to>
                                        <p:strVal val="visible"/>
                                      </p:to>
                                    </p:set>
                                    <p:anim calcmode="lin" valueType="num">
                                      <p:cBhvr additive="base">
                                        <p:cTn id="25"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6">
                                            <p:txEl>
                                              <p:pRg st="3" end="3"/>
                                            </p:txEl>
                                          </p:spTgt>
                                        </p:tgtEl>
                                        <p:attrNameLst>
                                          <p:attrName>style.visibility</p:attrName>
                                        </p:attrNameLst>
                                      </p:cBhvr>
                                      <p:to>
                                        <p:strVal val="visible"/>
                                      </p:to>
                                    </p:set>
                                    <p:anim calcmode="lin" valueType="num">
                                      <p:cBhvr additive="base">
                                        <p:cTn id="31" dur="500" fill="hold"/>
                                        <p:tgtEl>
                                          <p:spTgt spid="1536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7">
                                            <p:bg/>
                                          </p:spTgt>
                                        </p:tgtEl>
                                        <p:attrNameLst>
                                          <p:attrName>style.visibility</p:attrName>
                                        </p:attrNameLst>
                                      </p:cBhvr>
                                      <p:to>
                                        <p:strVal val="visible"/>
                                      </p:to>
                                    </p:set>
                                    <p:anim calcmode="lin" valueType="num">
                                      <p:cBhvr additive="base">
                                        <p:cTn id="37" dur="500" fill="hold"/>
                                        <p:tgtEl>
                                          <p:spTgt spid="15367">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7">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7">
                                            <p:txEl>
                                              <p:pRg st="0" end="0"/>
                                            </p:txEl>
                                          </p:spTgt>
                                        </p:tgtEl>
                                        <p:attrNameLst>
                                          <p:attrName>style.visibility</p:attrName>
                                        </p:attrNameLst>
                                      </p:cBhvr>
                                      <p:to>
                                        <p:strVal val="visible"/>
                                      </p:to>
                                    </p:set>
                                    <p:anim calcmode="lin" valueType="num">
                                      <p:cBhvr additive="base">
                                        <p:cTn id="43" dur="500" fill="hold"/>
                                        <p:tgtEl>
                                          <p:spTgt spid="1536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7">
                                            <p:txEl>
                                              <p:pRg st="1" end="1"/>
                                            </p:txEl>
                                          </p:spTgt>
                                        </p:tgtEl>
                                        <p:attrNameLst>
                                          <p:attrName>style.visibility</p:attrName>
                                        </p:attrNameLst>
                                      </p:cBhvr>
                                      <p:to>
                                        <p:strVal val="visible"/>
                                      </p:to>
                                    </p:set>
                                    <p:anim calcmode="lin" valueType="num">
                                      <p:cBhvr additive="base">
                                        <p:cTn id="49" dur="500" fill="hold"/>
                                        <p:tgtEl>
                                          <p:spTgt spid="1536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367">
                                            <p:txEl>
                                              <p:pRg st="2" end="2"/>
                                            </p:txEl>
                                          </p:spTgt>
                                        </p:tgtEl>
                                        <p:attrNameLst>
                                          <p:attrName>style.visibility</p:attrName>
                                        </p:attrNameLst>
                                      </p:cBhvr>
                                      <p:to>
                                        <p:strVal val="visible"/>
                                      </p:to>
                                    </p:set>
                                    <p:anim calcmode="lin" valueType="num">
                                      <p:cBhvr additive="base">
                                        <p:cTn id="55" dur="500" fill="hold"/>
                                        <p:tgtEl>
                                          <p:spTgt spid="1536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animBg="1"/>
      <p:bldP spid="15367"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609600"/>
            <a:ext cx="9067800" cy="2209800"/>
          </a:xfrm>
        </p:spPr>
        <p:txBody>
          <a:bodyPr/>
          <a:lstStyle/>
          <a:p>
            <a:pPr eaLnBrk="1" hangingPunct="1"/>
            <a:r>
              <a:rPr lang="en-US" altLang="en-US" sz="2800" i="1" dirty="0" smtClean="0"/>
              <a:t/>
            </a:r>
            <a:br>
              <a:rPr lang="en-US" altLang="en-US" sz="2800" i="1" dirty="0" smtClean="0"/>
            </a:br>
            <a:r>
              <a:rPr lang="en-US" altLang="en-US" sz="4000" b="1" i="1" dirty="0" smtClean="0">
                <a:solidFill>
                  <a:srgbClr val="FF0000"/>
                </a:solidFill>
                <a:latin typeface="Arial" pitchFamily="34" charset="0"/>
                <a:cs typeface="Arial" pitchFamily="34" charset="0"/>
              </a:rPr>
              <a:t>Departmental</a:t>
            </a:r>
            <a:r>
              <a:rPr lang="en-US" altLang="en-US" sz="4000" b="1" i="1" dirty="0" smtClean="0">
                <a:solidFill>
                  <a:schemeClr val="tx1"/>
                </a:solidFill>
                <a:latin typeface="Arial" pitchFamily="34" charset="0"/>
                <a:cs typeface="Arial" pitchFamily="34" charset="0"/>
              </a:rPr>
              <a:t> Overhead Rate  Method Advantages</a:t>
            </a:r>
            <a:r>
              <a:rPr lang="en-US" altLang="en-US" sz="4000" b="1" dirty="0" smtClean="0">
                <a:solidFill>
                  <a:schemeClr val="tx1"/>
                </a:solidFill>
                <a:latin typeface="Arial" pitchFamily="34" charset="0"/>
                <a:cs typeface="Arial" pitchFamily="34" charset="0"/>
              </a:rPr>
              <a:t> </a:t>
            </a:r>
            <a:r>
              <a:rPr lang="en-US" altLang="en-US" sz="4000" b="1" i="1" dirty="0" smtClean="0">
                <a:solidFill>
                  <a:schemeClr val="tx1"/>
                </a:solidFill>
                <a:latin typeface="Arial" pitchFamily="34" charset="0"/>
                <a:cs typeface="Arial" pitchFamily="34" charset="0"/>
              </a:rPr>
              <a:t>and Disadvantages </a:t>
            </a:r>
            <a:r>
              <a:rPr lang="en-US" altLang="en-US" sz="4000" b="1" dirty="0" smtClean="0">
                <a:latin typeface="Arial" pitchFamily="34" charset="0"/>
                <a:cs typeface="Arial" pitchFamily="34" charset="0"/>
              </a:rPr>
              <a:t/>
            </a:r>
            <a:br>
              <a:rPr lang="en-US" altLang="en-US" sz="4000" b="1" dirty="0" smtClean="0">
                <a:latin typeface="Arial" pitchFamily="34" charset="0"/>
                <a:cs typeface="Arial" pitchFamily="34" charset="0"/>
              </a:rPr>
            </a:br>
            <a:endParaRPr lang="en-US" altLang="en-US" sz="4000" b="1" i="1" dirty="0" smtClean="0">
              <a:latin typeface="Arial" pitchFamily="34" charset="0"/>
              <a:cs typeface="Arial" pitchFamily="34" charset="0"/>
            </a:endParaRPr>
          </a:p>
        </p:txBody>
      </p:sp>
      <p:sp>
        <p:nvSpPr>
          <p:cNvPr id="23556" name="Rectangle 6"/>
          <p:cNvSpPr>
            <a:spLocks noChangeArrowheads="1"/>
          </p:cNvSpPr>
          <p:nvPr/>
        </p:nvSpPr>
        <p:spPr bwMode="auto">
          <a:xfrm>
            <a:off x="4876800" y="2571482"/>
            <a:ext cx="3733800" cy="3753118"/>
          </a:xfrm>
          <a:prstGeom prst="rect">
            <a:avLst/>
          </a:prstGeom>
          <a:solidFill>
            <a:schemeClr val="accent1">
              <a:lumMod val="60000"/>
              <a:lumOff val="40000"/>
            </a:schemeClr>
          </a:solidFill>
          <a:ln w="38100">
            <a:solidFill>
              <a:schemeClr val="tx1">
                <a:lumMod val="50000"/>
                <a:lumOff val="50000"/>
              </a:schemeClr>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smtClean="0"/>
          </a:p>
        </p:txBody>
      </p:sp>
      <p:sp>
        <p:nvSpPr>
          <p:cNvPr id="253957" name="Rectangle 7"/>
          <p:cNvSpPr>
            <a:spLocks noChangeArrowheads="1"/>
          </p:cNvSpPr>
          <p:nvPr/>
        </p:nvSpPr>
        <p:spPr bwMode="auto">
          <a:xfrm>
            <a:off x="304801" y="2209800"/>
            <a:ext cx="3886200" cy="4419600"/>
          </a:xfrm>
          <a:prstGeom prst="rect">
            <a:avLst/>
          </a:prstGeom>
          <a:solidFill>
            <a:srgbClr val="FFCC99"/>
          </a:solidFill>
          <a:ln w="38100">
            <a:solidFill>
              <a:schemeClr val="tx1"/>
            </a:solidFill>
            <a:miter lim="800000"/>
            <a:headEnd/>
            <a:tailEnd/>
          </a:ln>
          <a:effectLst>
            <a:outerShdw dist="107763" dir="13500000" algn="ctr" rotWithShape="0">
              <a:srgbClr val="808080">
                <a:alpha val="50000"/>
              </a:srgbClr>
            </a:outerShdw>
          </a:effectLst>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53958" name="Text Box 8"/>
          <p:cNvSpPr txBox="1">
            <a:spLocks noChangeArrowheads="1"/>
          </p:cNvSpPr>
          <p:nvPr/>
        </p:nvSpPr>
        <p:spPr bwMode="auto">
          <a:xfrm>
            <a:off x="428625" y="2514600"/>
            <a:ext cx="376237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b="1" u="sng" dirty="0">
                <a:latin typeface="Arial" charset="0"/>
              </a:rPr>
              <a:t>Advantages</a:t>
            </a:r>
          </a:p>
          <a:p>
            <a:pPr eaLnBrk="1" hangingPunct="1">
              <a:spcBef>
                <a:spcPct val="50000"/>
              </a:spcBef>
              <a:buFontTx/>
              <a:buChar char="•"/>
            </a:pPr>
            <a:r>
              <a:rPr lang="en-US" altLang="en-US" sz="2400" b="1" dirty="0">
                <a:latin typeface="Arial" charset="0"/>
              </a:rPr>
              <a:t>More </a:t>
            </a:r>
            <a:r>
              <a:rPr lang="en-US" altLang="en-US" sz="2400" b="1" dirty="0">
                <a:solidFill>
                  <a:srgbClr val="FF0000"/>
                </a:solidFill>
                <a:latin typeface="Arial" charset="0"/>
              </a:rPr>
              <a:t>accurate </a:t>
            </a:r>
            <a:r>
              <a:rPr lang="en-US" altLang="en-US" sz="2400" b="1" dirty="0">
                <a:latin typeface="Arial" charset="0"/>
              </a:rPr>
              <a:t>overhead allocations</a:t>
            </a:r>
          </a:p>
          <a:p>
            <a:pPr eaLnBrk="1" hangingPunct="1">
              <a:spcBef>
                <a:spcPct val="50000"/>
              </a:spcBef>
              <a:buFontTx/>
              <a:buChar char="•"/>
            </a:pPr>
            <a:r>
              <a:rPr lang="en-US" altLang="en-US" sz="2400" b="1" dirty="0">
                <a:latin typeface="Arial" charset="0"/>
              </a:rPr>
              <a:t>More </a:t>
            </a:r>
            <a:r>
              <a:rPr lang="en-US" altLang="en-US" sz="2400" b="1" dirty="0">
                <a:solidFill>
                  <a:srgbClr val="FF0000"/>
                </a:solidFill>
                <a:latin typeface="Arial" charset="0"/>
              </a:rPr>
              <a:t>refined</a:t>
            </a:r>
            <a:r>
              <a:rPr lang="en-US" altLang="en-US" sz="2400" b="1" dirty="0">
                <a:latin typeface="Arial" charset="0"/>
              </a:rPr>
              <a:t> than the plantwide overhead rate method</a:t>
            </a:r>
          </a:p>
        </p:txBody>
      </p:sp>
      <p:sp>
        <p:nvSpPr>
          <p:cNvPr id="23559" name="Text Box 9"/>
          <p:cNvSpPr txBox="1">
            <a:spLocks noChangeArrowheads="1"/>
          </p:cNvSpPr>
          <p:nvPr/>
        </p:nvSpPr>
        <p:spPr bwMode="auto">
          <a:xfrm>
            <a:off x="4267200" y="2286000"/>
            <a:ext cx="4648200" cy="3970318"/>
          </a:xfrm>
          <a:prstGeom prst="rect">
            <a:avLst/>
          </a:prstGeom>
          <a:solidFill>
            <a:schemeClr val="accent1">
              <a:lumMod val="20000"/>
              <a:lumOff val="80000"/>
            </a:schemeClr>
          </a:solidFill>
          <a:ln>
            <a:solidFill>
              <a:srgbClr val="C00000"/>
            </a:solidFill>
          </a:ln>
        </p:spPr>
        <p:txBody>
          <a:bodyPr wrap="square">
            <a:spAutoFit/>
          </a:bodyPr>
          <a:lstStyle>
            <a:lvl1pPr marL="115888" indent="-1158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sz="2400" b="1" u="sng" dirty="0" smtClean="0"/>
              <a:t>Disadvantages</a:t>
            </a:r>
          </a:p>
          <a:p>
            <a:pPr eaLnBrk="1" hangingPunct="1">
              <a:spcBef>
                <a:spcPct val="50000"/>
              </a:spcBef>
              <a:buFontTx/>
              <a:buChar char="•"/>
              <a:defRPr/>
            </a:pPr>
            <a:r>
              <a:rPr lang="en-US" sz="2400" b="1" dirty="0" smtClean="0"/>
              <a:t>Can </a:t>
            </a:r>
            <a:r>
              <a:rPr lang="en-US" sz="2400" b="1" dirty="0" smtClean="0">
                <a:solidFill>
                  <a:srgbClr val="FF0000"/>
                </a:solidFill>
              </a:rPr>
              <a:t>distort</a:t>
            </a:r>
            <a:r>
              <a:rPr lang="en-US" sz="2400" b="1" dirty="0" smtClean="0"/>
              <a:t> product costs</a:t>
            </a:r>
          </a:p>
          <a:p>
            <a:pPr eaLnBrk="1" hangingPunct="1">
              <a:spcBef>
                <a:spcPct val="50000"/>
              </a:spcBef>
              <a:buFontTx/>
              <a:buChar char="•"/>
              <a:defRPr/>
            </a:pPr>
            <a:r>
              <a:rPr lang="en-US" sz="2400" b="1" dirty="0" smtClean="0">
                <a:solidFill>
                  <a:srgbClr val="FF0000"/>
                </a:solidFill>
              </a:rPr>
              <a:t>Assumes</a:t>
            </a:r>
            <a:r>
              <a:rPr lang="en-US" sz="2400" b="1" dirty="0" smtClean="0"/>
              <a:t> that products are similar in volume, complexity, batch size</a:t>
            </a:r>
          </a:p>
          <a:p>
            <a:pPr eaLnBrk="1" hangingPunct="1">
              <a:spcBef>
                <a:spcPct val="50000"/>
              </a:spcBef>
              <a:buFontTx/>
              <a:buChar char="•"/>
              <a:defRPr/>
            </a:pPr>
            <a:r>
              <a:rPr lang="en-US" sz="2400" b="1" dirty="0" smtClean="0">
                <a:solidFill>
                  <a:srgbClr val="FF0000"/>
                </a:solidFill>
              </a:rPr>
              <a:t>Assumes</a:t>
            </a:r>
            <a:r>
              <a:rPr lang="en-US" sz="2400" b="1" dirty="0" smtClean="0"/>
              <a:t> that departmental overhead costs are proportional to the allocation base</a:t>
            </a:r>
          </a:p>
        </p:txBody>
      </p:sp>
      <p:sp>
        <p:nvSpPr>
          <p:cNvPr id="253960"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020CA14-85CC-46DF-AFCB-F3F5350B38EA}" type="slidenum">
              <a:rPr lang="en-US" altLang="en-US" sz="1000" smtClean="0">
                <a:latin typeface="Arial" charset="0"/>
              </a:rPr>
              <a:pPr algn="r" eaLnBrk="1" hangingPunct="1">
                <a:spcBef>
                  <a:spcPct val="0"/>
                </a:spcBef>
                <a:buFontTx/>
                <a:buNone/>
              </a:pPr>
              <a:t>26</a:t>
            </a:fld>
            <a:endParaRPr lang="en-US" altLang="en-US" sz="1000" dirty="0">
              <a:latin typeface="Arial" charset="0"/>
            </a:endParaRPr>
          </a:p>
        </p:txBody>
      </p:sp>
      <p:sp>
        <p:nvSpPr>
          <p:cNvPr id="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A 1</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958">
                                            <p:txEl>
                                              <p:pRg st="2" end="2"/>
                                            </p:txEl>
                                          </p:spTgt>
                                        </p:tgtEl>
                                        <p:attrNameLst>
                                          <p:attrName>style.visibility</p:attrName>
                                        </p:attrNameLst>
                                      </p:cBhvr>
                                      <p:to>
                                        <p:strVal val="visible"/>
                                      </p:to>
                                    </p:set>
                                    <p:anim calcmode="lin" valueType="num">
                                      <p:cBhvr additive="base">
                                        <p:cTn id="7" dur="600" fill="hold"/>
                                        <p:tgtEl>
                                          <p:spTgt spid="253958">
                                            <p:txEl>
                                              <p:pRg st="2" end="2"/>
                                            </p:txEl>
                                          </p:spTgt>
                                        </p:tgtEl>
                                        <p:attrNameLst>
                                          <p:attrName>ppt_x</p:attrName>
                                        </p:attrNameLst>
                                      </p:cBhvr>
                                      <p:tavLst>
                                        <p:tav tm="0">
                                          <p:val>
                                            <p:strVal val="#ppt_x"/>
                                          </p:val>
                                        </p:tav>
                                        <p:tav tm="100000">
                                          <p:val>
                                            <p:strVal val="#ppt_x"/>
                                          </p:val>
                                        </p:tav>
                                      </p:tavLst>
                                    </p:anim>
                                    <p:anim calcmode="lin" valueType="num">
                                      <p:cBhvr additive="base">
                                        <p:cTn id="8" dur="600" fill="hold"/>
                                        <p:tgtEl>
                                          <p:spTgt spid="2539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9"/>
                                        </p:tgtEl>
                                        <p:attrNameLst>
                                          <p:attrName>style.visibility</p:attrName>
                                        </p:attrNameLst>
                                      </p:cBhvr>
                                      <p:to>
                                        <p:strVal val="visible"/>
                                      </p:to>
                                    </p:set>
                                    <p:anim calcmode="lin" valueType="num">
                                      <p:cBhvr additive="base">
                                        <p:cTn id="13" dur="500" fill="hold"/>
                                        <p:tgtEl>
                                          <p:spTgt spid="23559"/>
                                        </p:tgtEl>
                                        <p:attrNameLst>
                                          <p:attrName>ppt_x</p:attrName>
                                        </p:attrNameLst>
                                      </p:cBhvr>
                                      <p:tavLst>
                                        <p:tav tm="0">
                                          <p:val>
                                            <p:strVal val="#ppt_x"/>
                                          </p:val>
                                        </p:tav>
                                        <p:tav tm="100000">
                                          <p:val>
                                            <p:strVal val="#ppt_x"/>
                                          </p:val>
                                        </p:tav>
                                      </p:tavLst>
                                    </p:anim>
                                    <p:anim calcmode="lin" valueType="num">
                                      <p:cBhvr additive="base">
                                        <p:cTn id="14"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4"/>
          <p:cNvSpPr>
            <a:spLocks noGrp="1"/>
          </p:cNvSpPr>
          <p:nvPr>
            <p:ph type="ctrTitle"/>
          </p:nvPr>
        </p:nvSpPr>
        <p:spPr>
          <a:xfrm>
            <a:off x="1066800" y="1808162"/>
            <a:ext cx="7315200" cy="3906837"/>
          </a:xfrm>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   </a:t>
            </a:r>
            <a:br>
              <a:rPr lang="en-US" altLang="en-US" dirty="0" smtClean="0"/>
            </a:br>
            <a:r>
              <a:rPr lang="en-US" altLang="en-US" sz="5400" dirty="0" smtClean="0">
                <a:solidFill>
                  <a:schemeClr val="tx1"/>
                </a:solidFill>
              </a:rPr>
              <a:t>Explain cost flows for </a:t>
            </a:r>
            <a:r>
              <a:rPr lang="en-US" altLang="en-US" sz="5400" b="1" dirty="0" smtClean="0">
                <a:solidFill>
                  <a:srgbClr val="FF0000"/>
                </a:solidFill>
              </a:rPr>
              <a:t>Activity-Based</a:t>
            </a:r>
            <a:br>
              <a:rPr lang="en-US" altLang="en-US" sz="5400" b="1" dirty="0" smtClean="0">
                <a:solidFill>
                  <a:srgbClr val="FF0000"/>
                </a:solidFill>
              </a:rPr>
            </a:br>
            <a:r>
              <a:rPr lang="en-US" altLang="en-US" sz="5400" b="1" dirty="0" smtClean="0">
                <a:solidFill>
                  <a:srgbClr val="FF0000"/>
                </a:solidFill>
              </a:rPr>
              <a:t>Costing</a:t>
            </a:r>
            <a:r>
              <a:rPr lang="en-US" altLang="en-US" sz="5400" b="1" dirty="0" smtClean="0">
                <a:solidFill>
                  <a:schemeClr val="tx1"/>
                </a:solidFill>
              </a:rPr>
              <a:t>.</a:t>
            </a:r>
            <a:r>
              <a:rPr lang="en-US" altLang="en-US" sz="5400" dirty="0" smtClean="0">
                <a:solidFill>
                  <a:schemeClr val="tx1"/>
                </a:solidFill>
              </a:rPr>
              <a:t/>
            </a:r>
            <a:br>
              <a:rPr lang="en-US" altLang="en-US" sz="5400" dirty="0" smtClean="0">
                <a:solidFill>
                  <a:schemeClr val="tx1"/>
                </a:solidFill>
              </a:rPr>
            </a:br>
            <a:endParaRPr lang="en-US" altLang="en-US" sz="5400" dirty="0" smtClean="0">
              <a:solidFill>
                <a:schemeClr val="tx1"/>
              </a:solidFill>
            </a:endParaRPr>
          </a:p>
        </p:txBody>
      </p:sp>
      <p:sp>
        <p:nvSpPr>
          <p:cNvPr id="256003" name="Slide Number Placeholder 3"/>
          <p:cNvSpPr>
            <a:spLocks noGrp="1"/>
          </p:cNvSpPr>
          <p:nvPr>
            <p:ph type="sldNum" sz="quarter" idx="12"/>
          </p:nvPr>
        </p:nvSpPr>
        <p:spPr bwMode="auto">
          <a:xfrm>
            <a:off x="8534400" y="6553200"/>
            <a:ext cx="990600" cy="425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39CFBA27-16BA-4746-A297-A06FC638868A}" type="slidenum">
              <a:rPr lang="en-US" altLang="en-US" sz="1000" smtClean="0">
                <a:latin typeface="Arial" charset="0"/>
                <a:cs typeface="Arial" charset="0"/>
              </a:rPr>
              <a:pPr eaLnBrk="1" hangingPunct="1">
                <a:spcBef>
                  <a:spcPct val="0"/>
                </a:spcBef>
                <a:buFontTx/>
                <a:buNone/>
              </a:pPr>
              <a:t>27</a:t>
            </a:fld>
            <a:endParaRPr lang="en-US" altLang="en-US" sz="1000" dirty="0">
              <a:latin typeface="Arial" charset="0"/>
              <a:cs typeface="Arial" charset="0"/>
            </a:endParaRPr>
          </a:p>
        </p:txBody>
      </p:sp>
      <p:pic>
        <p:nvPicPr>
          <p:cNvPr id="2560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Line 56"/>
          <p:cNvSpPr>
            <a:spLocks noChangeShapeType="1"/>
          </p:cNvSpPr>
          <p:nvPr/>
        </p:nvSpPr>
        <p:spPr bwMode="auto">
          <a:xfrm flipH="1">
            <a:off x="7162800" y="5105400"/>
            <a:ext cx="3048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51" name="Line 45"/>
          <p:cNvSpPr>
            <a:spLocks noChangeShapeType="1"/>
          </p:cNvSpPr>
          <p:nvPr/>
        </p:nvSpPr>
        <p:spPr bwMode="auto">
          <a:xfrm flipH="1">
            <a:off x="7010400" y="2057400"/>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52" name="Line 46"/>
          <p:cNvSpPr>
            <a:spLocks noChangeShapeType="1"/>
          </p:cNvSpPr>
          <p:nvPr/>
        </p:nvSpPr>
        <p:spPr bwMode="auto">
          <a:xfrm flipH="1">
            <a:off x="7010400" y="3733800"/>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53" name="Line 22"/>
          <p:cNvSpPr>
            <a:spLocks noChangeShapeType="1"/>
          </p:cNvSpPr>
          <p:nvPr/>
        </p:nvSpPr>
        <p:spPr bwMode="auto">
          <a:xfrm>
            <a:off x="2400300" y="43434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8054" name="Line 23"/>
          <p:cNvSpPr>
            <a:spLocks noChangeShapeType="1"/>
          </p:cNvSpPr>
          <p:nvPr/>
        </p:nvSpPr>
        <p:spPr bwMode="auto">
          <a:xfrm>
            <a:off x="4381500" y="43434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8055" name="Rectangle 2"/>
          <p:cNvSpPr>
            <a:spLocks noGrp="1" noChangeArrowheads="1"/>
          </p:cNvSpPr>
          <p:nvPr>
            <p:ph type="title"/>
          </p:nvPr>
        </p:nvSpPr>
        <p:spPr>
          <a:xfrm>
            <a:off x="1" y="427039"/>
            <a:ext cx="9144000" cy="1096962"/>
          </a:xfrm>
        </p:spPr>
        <p:txBody>
          <a:bodyPr/>
          <a:lstStyle/>
          <a:p>
            <a:pPr eaLnBrk="1" hangingPunct="1"/>
            <a:r>
              <a:rPr lang="en-US" altLang="en-US" sz="4400" b="1" dirty="0" smtClean="0">
                <a:solidFill>
                  <a:schemeClr val="tx1"/>
                </a:solidFill>
              </a:rPr>
              <a:t>Cost Flows Under </a:t>
            </a:r>
            <a:r>
              <a:rPr lang="en-US" altLang="en-US" sz="4400" b="1" i="1" dirty="0" smtClean="0">
                <a:solidFill>
                  <a:schemeClr val="tx1"/>
                </a:solidFill>
              </a:rPr>
              <a:t>Activity-Based Costing Method </a:t>
            </a:r>
            <a:r>
              <a:rPr lang="en-US" altLang="en-US" sz="2000" b="1" dirty="0" smtClean="0">
                <a:solidFill>
                  <a:schemeClr val="tx1"/>
                </a:solidFill>
              </a:rPr>
              <a:t>(Exhibit </a:t>
            </a:r>
            <a:r>
              <a:rPr lang="en-US" altLang="en-US" sz="2000" b="1" dirty="0">
                <a:solidFill>
                  <a:schemeClr val="tx1"/>
                </a:solidFill>
              </a:rPr>
              <a:t>4</a:t>
            </a:r>
            <a:r>
              <a:rPr lang="en-US" altLang="en-US" sz="2000" b="1" dirty="0" smtClean="0">
                <a:solidFill>
                  <a:schemeClr val="tx1"/>
                </a:solidFill>
              </a:rPr>
              <a:t>.9)</a:t>
            </a:r>
          </a:p>
        </p:txBody>
      </p:sp>
      <p:sp>
        <p:nvSpPr>
          <p:cNvPr id="24584" name="Rectangle 4"/>
          <p:cNvSpPr>
            <a:spLocks noChangeArrowheads="1"/>
          </p:cNvSpPr>
          <p:nvPr/>
        </p:nvSpPr>
        <p:spPr bwMode="auto">
          <a:xfrm>
            <a:off x="1562100" y="1752600"/>
            <a:ext cx="5486400" cy="533400"/>
          </a:xfrm>
          <a:prstGeom prst="rect">
            <a:avLst/>
          </a:prstGeom>
          <a:solidFill>
            <a:schemeClr val="accent4">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b="1" dirty="0" smtClean="0"/>
              <a:t>Overhead Cost</a:t>
            </a:r>
          </a:p>
        </p:txBody>
      </p:sp>
      <p:sp>
        <p:nvSpPr>
          <p:cNvPr id="258057" name="Rectangle 5"/>
          <p:cNvSpPr>
            <a:spLocks noChangeArrowheads="1"/>
          </p:cNvSpPr>
          <p:nvPr/>
        </p:nvSpPr>
        <p:spPr bwMode="auto">
          <a:xfrm>
            <a:off x="1714500" y="3048000"/>
            <a:ext cx="1447800" cy="1295400"/>
          </a:xfrm>
          <a:prstGeom prst="rect">
            <a:avLst/>
          </a:prstGeom>
          <a:solidFill>
            <a:srgbClr val="FF99CC"/>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b="1" dirty="0">
                <a:latin typeface="Arial" charset="0"/>
              </a:rPr>
              <a:t>Activity </a:t>
            </a:r>
          </a:p>
          <a:p>
            <a:pPr algn="ctr" eaLnBrk="1" hangingPunct="1">
              <a:spcBef>
                <a:spcPct val="0"/>
              </a:spcBef>
              <a:buFontTx/>
              <a:buNone/>
            </a:pPr>
            <a:r>
              <a:rPr lang="en-US" altLang="en-US" sz="2400" b="1" dirty="0">
                <a:latin typeface="Arial" charset="0"/>
              </a:rPr>
              <a:t>Cost</a:t>
            </a:r>
          </a:p>
          <a:p>
            <a:pPr algn="ctr" eaLnBrk="1" hangingPunct="1">
              <a:spcBef>
                <a:spcPct val="0"/>
              </a:spcBef>
              <a:buFontTx/>
              <a:buNone/>
            </a:pPr>
            <a:r>
              <a:rPr lang="en-US" altLang="en-US" sz="2400" b="1" dirty="0">
                <a:latin typeface="Arial" charset="0"/>
              </a:rPr>
              <a:t>Pool X</a:t>
            </a:r>
          </a:p>
        </p:txBody>
      </p:sp>
      <p:sp>
        <p:nvSpPr>
          <p:cNvPr id="258058" name="Rectangle 6"/>
          <p:cNvSpPr>
            <a:spLocks noChangeArrowheads="1"/>
          </p:cNvSpPr>
          <p:nvPr/>
        </p:nvSpPr>
        <p:spPr bwMode="auto">
          <a:xfrm>
            <a:off x="3695700" y="3048000"/>
            <a:ext cx="1371600" cy="1295400"/>
          </a:xfrm>
          <a:prstGeom prst="rect">
            <a:avLst/>
          </a:prstGeom>
          <a:solidFill>
            <a:srgbClr val="FF99CC"/>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b="1" dirty="0">
                <a:latin typeface="Arial" charset="0"/>
              </a:rPr>
              <a:t>Activity </a:t>
            </a:r>
          </a:p>
          <a:p>
            <a:pPr algn="ctr" eaLnBrk="1" hangingPunct="1">
              <a:spcBef>
                <a:spcPct val="0"/>
              </a:spcBef>
              <a:buFontTx/>
              <a:buNone/>
            </a:pPr>
            <a:r>
              <a:rPr lang="en-US" altLang="en-US" sz="2400" b="1" dirty="0">
                <a:latin typeface="Arial" charset="0"/>
              </a:rPr>
              <a:t>Cost</a:t>
            </a:r>
          </a:p>
          <a:p>
            <a:pPr algn="ctr" eaLnBrk="1" hangingPunct="1">
              <a:spcBef>
                <a:spcPct val="0"/>
              </a:spcBef>
              <a:buFontTx/>
              <a:buNone/>
            </a:pPr>
            <a:r>
              <a:rPr lang="en-US" altLang="en-US" sz="2400" b="1" dirty="0">
                <a:latin typeface="Arial" charset="0"/>
              </a:rPr>
              <a:t>Pool Y</a:t>
            </a:r>
          </a:p>
        </p:txBody>
      </p:sp>
      <p:sp>
        <p:nvSpPr>
          <p:cNvPr id="258059" name="Rectangle 7"/>
          <p:cNvSpPr>
            <a:spLocks noChangeArrowheads="1"/>
          </p:cNvSpPr>
          <p:nvPr/>
        </p:nvSpPr>
        <p:spPr bwMode="auto">
          <a:xfrm>
            <a:off x="5600700" y="3048000"/>
            <a:ext cx="1447800" cy="1295400"/>
          </a:xfrm>
          <a:prstGeom prst="rect">
            <a:avLst/>
          </a:prstGeom>
          <a:solidFill>
            <a:srgbClr val="FF99CC"/>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b="1" dirty="0">
                <a:latin typeface="Arial" charset="0"/>
              </a:rPr>
              <a:t>Activity </a:t>
            </a:r>
          </a:p>
          <a:p>
            <a:pPr algn="ctr" eaLnBrk="1" hangingPunct="1">
              <a:spcBef>
                <a:spcPct val="0"/>
              </a:spcBef>
              <a:buFontTx/>
              <a:buNone/>
            </a:pPr>
            <a:r>
              <a:rPr lang="en-US" altLang="en-US" sz="2400" b="1" dirty="0">
                <a:latin typeface="Arial" charset="0"/>
              </a:rPr>
              <a:t>Cost</a:t>
            </a:r>
          </a:p>
          <a:p>
            <a:pPr algn="ctr" eaLnBrk="1" hangingPunct="1">
              <a:spcBef>
                <a:spcPct val="0"/>
              </a:spcBef>
              <a:buFontTx/>
              <a:buNone/>
            </a:pPr>
            <a:r>
              <a:rPr lang="en-US" altLang="en-US" sz="2400" b="1" dirty="0">
                <a:latin typeface="Arial" charset="0"/>
              </a:rPr>
              <a:t>Pool Z</a:t>
            </a:r>
          </a:p>
        </p:txBody>
      </p:sp>
      <p:sp>
        <p:nvSpPr>
          <p:cNvPr id="258060" name="Line 11"/>
          <p:cNvSpPr>
            <a:spLocks noChangeShapeType="1"/>
          </p:cNvSpPr>
          <p:nvPr/>
        </p:nvSpPr>
        <p:spPr bwMode="auto">
          <a:xfrm flipH="1">
            <a:off x="2857500" y="2286000"/>
            <a:ext cx="1447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61" name="Line 12"/>
          <p:cNvSpPr>
            <a:spLocks noChangeShapeType="1"/>
          </p:cNvSpPr>
          <p:nvPr/>
        </p:nvSpPr>
        <p:spPr bwMode="auto">
          <a:xfrm>
            <a:off x="4305300" y="2286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62" name="Line 13"/>
          <p:cNvSpPr>
            <a:spLocks noChangeShapeType="1"/>
          </p:cNvSpPr>
          <p:nvPr/>
        </p:nvSpPr>
        <p:spPr bwMode="auto">
          <a:xfrm>
            <a:off x="4305300" y="2286000"/>
            <a:ext cx="1600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93" name="Oval 14"/>
          <p:cNvSpPr>
            <a:spLocks noChangeArrowheads="1"/>
          </p:cNvSpPr>
          <p:nvPr/>
        </p:nvSpPr>
        <p:spPr bwMode="auto">
          <a:xfrm>
            <a:off x="1447800" y="4724400"/>
            <a:ext cx="1828800" cy="762000"/>
          </a:xfrm>
          <a:prstGeom prst="ellipse">
            <a:avLst/>
          </a:prstGeom>
          <a:solidFill>
            <a:schemeClr val="accent6">
              <a:lumMod val="40000"/>
              <a:lumOff val="60000"/>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600" b="1" dirty="0" smtClean="0"/>
              <a:t>Activity Overhead</a:t>
            </a:r>
          </a:p>
          <a:p>
            <a:pPr algn="ctr" eaLnBrk="1" hangingPunct="1">
              <a:defRPr/>
            </a:pPr>
            <a:r>
              <a:rPr lang="en-US" sz="1600" b="1" dirty="0" smtClean="0"/>
              <a:t> rate</a:t>
            </a:r>
          </a:p>
        </p:txBody>
      </p:sp>
      <p:sp>
        <p:nvSpPr>
          <p:cNvPr id="24594" name="Oval 18"/>
          <p:cNvSpPr>
            <a:spLocks noChangeArrowheads="1"/>
          </p:cNvSpPr>
          <p:nvPr/>
        </p:nvSpPr>
        <p:spPr bwMode="auto">
          <a:xfrm>
            <a:off x="3505200" y="4724400"/>
            <a:ext cx="1752600" cy="762000"/>
          </a:xfrm>
          <a:prstGeom prst="ellipse">
            <a:avLst/>
          </a:prstGeom>
          <a:solidFill>
            <a:schemeClr val="accent6">
              <a:lumMod val="40000"/>
              <a:lumOff val="60000"/>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1200" dirty="0" smtClean="0"/>
          </a:p>
          <a:p>
            <a:pPr algn="ctr" eaLnBrk="1" hangingPunct="1">
              <a:defRPr/>
            </a:pPr>
            <a:endParaRPr lang="en-US" sz="1200" dirty="0" smtClean="0"/>
          </a:p>
          <a:p>
            <a:pPr algn="ctr" eaLnBrk="1" hangingPunct="1">
              <a:defRPr/>
            </a:pPr>
            <a:r>
              <a:rPr lang="en-US" sz="1600" b="1" dirty="0" smtClean="0"/>
              <a:t>Activity Overhead</a:t>
            </a:r>
            <a:r>
              <a:rPr lang="en-US" sz="1200" b="1" dirty="0" smtClean="0"/>
              <a:t> </a:t>
            </a:r>
          </a:p>
          <a:p>
            <a:pPr algn="ctr" eaLnBrk="1" hangingPunct="1">
              <a:defRPr/>
            </a:pPr>
            <a:r>
              <a:rPr lang="en-US" sz="1600" b="1" dirty="0" smtClean="0"/>
              <a:t>rate</a:t>
            </a:r>
          </a:p>
          <a:p>
            <a:pPr algn="ctr" eaLnBrk="1" hangingPunct="1">
              <a:defRPr/>
            </a:pPr>
            <a:endParaRPr lang="en-US" sz="1600" dirty="0" smtClean="0"/>
          </a:p>
        </p:txBody>
      </p:sp>
      <p:sp>
        <p:nvSpPr>
          <p:cNvPr id="258065" name="Line 24"/>
          <p:cNvSpPr>
            <a:spLocks noChangeShapeType="1"/>
          </p:cNvSpPr>
          <p:nvPr/>
        </p:nvSpPr>
        <p:spPr bwMode="auto">
          <a:xfrm>
            <a:off x="6286500" y="43434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6" name="Oval 26"/>
          <p:cNvSpPr>
            <a:spLocks noChangeArrowheads="1"/>
          </p:cNvSpPr>
          <p:nvPr/>
        </p:nvSpPr>
        <p:spPr bwMode="auto">
          <a:xfrm>
            <a:off x="5410200" y="4800600"/>
            <a:ext cx="1828800" cy="685800"/>
          </a:xfrm>
          <a:prstGeom prst="ellipse">
            <a:avLst/>
          </a:prstGeom>
          <a:solidFill>
            <a:schemeClr val="accent6">
              <a:lumMod val="40000"/>
              <a:lumOff val="60000"/>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1200" dirty="0" smtClean="0"/>
          </a:p>
          <a:p>
            <a:pPr algn="ctr" eaLnBrk="1" hangingPunct="1">
              <a:defRPr/>
            </a:pPr>
            <a:endParaRPr lang="en-US" sz="1200" dirty="0" smtClean="0"/>
          </a:p>
          <a:p>
            <a:pPr algn="ctr" eaLnBrk="1" hangingPunct="1">
              <a:defRPr/>
            </a:pPr>
            <a:r>
              <a:rPr lang="en-US" sz="1600" b="1" dirty="0" smtClean="0"/>
              <a:t>Activity Overhead</a:t>
            </a:r>
          </a:p>
          <a:p>
            <a:pPr algn="ctr" eaLnBrk="1" hangingPunct="1">
              <a:defRPr/>
            </a:pPr>
            <a:r>
              <a:rPr lang="en-US" sz="1600" b="1" dirty="0" smtClean="0"/>
              <a:t> rate</a:t>
            </a:r>
          </a:p>
          <a:p>
            <a:pPr algn="ctr" eaLnBrk="1" hangingPunct="1">
              <a:defRPr/>
            </a:pPr>
            <a:endParaRPr lang="en-US" dirty="0" smtClean="0"/>
          </a:p>
        </p:txBody>
      </p:sp>
      <p:sp>
        <p:nvSpPr>
          <p:cNvPr id="258067" name="Oval 28"/>
          <p:cNvSpPr>
            <a:spLocks noChangeArrowheads="1"/>
          </p:cNvSpPr>
          <p:nvPr/>
        </p:nvSpPr>
        <p:spPr bwMode="auto">
          <a:xfrm>
            <a:off x="1714500" y="5791200"/>
            <a:ext cx="1600200" cy="4572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b="1" dirty="0">
                <a:latin typeface="Arial" charset="0"/>
              </a:rPr>
              <a:t>Product 1</a:t>
            </a:r>
          </a:p>
        </p:txBody>
      </p:sp>
      <p:sp>
        <p:nvSpPr>
          <p:cNvPr id="258068" name="Oval 29"/>
          <p:cNvSpPr>
            <a:spLocks noChangeArrowheads="1"/>
          </p:cNvSpPr>
          <p:nvPr/>
        </p:nvSpPr>
        <p:spPr bwMode="auto">
          <a:xfrm>
            <a:off x="3619500" y="5791200"/>
            <a:ext cx="1600200" cy="4572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b="1" dirty="0">
                <a:latin typeface="Arial" charset="0"/>
              </a:rPr>
              <a:t>Product 2</a:t>
            </a:r>
          </a:p>
        </p:txBody>
      </p:sp>
      <p:sp>
        <p:nvSpPr>
          <p:cNvPr id="258069" name="Oval 30"/>
          <p:cNvSpPr>
            <a:spLocks noChangeArrowheads="1"/>
          </p:cNvSpPr>
          <p:nvPr/>
        </p:nvSpPr>
        <p:spPr bwMode="auto">
          <a:xfrm>
            <a:off x="5676900" y="5791200"/>
            <a:ext cx="1600200" cy="4572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b="1" dirty="0">
                <a:latin typeface="Arial" charset="0"/>
              </a:rPr>
              <a:t>Product 3</a:t>
            </a:r>
          </a:p>
        </p:txBody>
      </p:sp>
      <p:sp>
        <p:nvSpPr>
          <p:cNvPr id="258070" name="Line 31"/>
          <p:cNvSpPr>
            <a:spLocks noChangeShapeType="1"/>
          </p:cNvSpPr>
          <p:nvPr/>
        </p:nvSpPr>
        <p:spPr bwMode="auto">
          <a:xfrm>
            <a:off x="2476500" y="5486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1" name="Line 32"/>
          <p:cNvSpPr>
            <a:spLocks noChangeShapeType="1"/>
          </p:cNvSpPr>
          <p:nvPr/>
        </p:nvSpPr>
        <p:spPr bwMode="auto">
          <a:xfrm>
            <a:off x="2476500" y="5486400"/>
            <a:ext cx="1752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2" name="Line 33"/>
          <p:cNvSpPr>
            <a:spLocks noChangeShapeType="1"/>
          </p:cNvSpPr>
          <p:nvPr/>
        </p:nvSpPr>
        <p:spPr bwMode="auto">
          <a:xfrm>
            <a:off x="2476500" y="5486400"/>
            <a:ext cx="3581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3" name="Line 34"/>
          <p:cNvSpPr>
            <a:spLocks noChangeShapeType="1"/>
          </p:cNvSpPr>
          <p:nvPr/>
        </p:nvSpPr>
        <p:spPr bwMode="auto">
          <a:xfrm>
            <a:off x="4381500" y="5486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4" name="Line 35"/>
          <p:cNvSpPr>
            <a:spLocks noChangeShapeType="1"/>
          </p:cNvSpPr>
          <p:nvPr/>
        </p:nvSpPr>
        <p:spPr bwMode="auto">
          <a:xfrm flipH="1">
            <a:off x="2933700" y="5486400"/>
            <a:ext cx="1447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5" name="Line 36"/>
          <p:cNvSpPr>
            <a:spLocks noChangeShapeType="1"/>
          </p:cNvSpPr>
          <p:nvPr/>
        </p:nvSpPr>
        <p:spPr bwMode="auto">
          <a:xfrm>
            <a:off x="4381500" y="5486400"/>
            <a:ext cx="1905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6" name="Line 37"/>
          <p:cNvSpPr>
            <a:spLocks noChangeShapeType="1"/>
          </p:cNvSpPr>
          <p:nvPr/>
        </p:nvSpPr>
        <p:spPr bwMode="auto">
          <a:xfrm>
            <a:off x="6362700" y="5486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7" name="Line 38"/>
          <p:cNvSpPr>
            <a:spLocks noChangeShapeType="1"/>
          </p:cNvSpPr>
          <p:nvPr/>
        </p:nvSpPr>
        <p:spPr bwMode="auto">
          <a:xfrm flipH="1">
            <a:off x="4991100" y="5486400"/>
            <a:ext cx="1371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8078" name="Line 39"/>
          <p:cNvSpPr>
            <a:spLocks noChangeShapeType="1"/>
          </p:cNvSpPr>
          <p:nvPr/>
        </p:nvSpPr>
        <p:spPr bwMode="auto">
          <a:xfrm flipH="1">
            <a:off x="3314700" y="5486400"/>
            <a:ext cx="3048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610" name="Rectangle 41"/>
          <p:cNvSpPr>
            <a:spLocks noChangeArrowheads="1"/>
          </p:cNvSpPr>
          <p:nvPr/>
        </p:nvSpPr>
        <p:spPr bwMode="auto">
          <a:xfrm>
            <a:off x="7467600" y="1676400"/>
            <a:ext cx="1295400" cy="7620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b="1" dirty="0" smtClean="0">
                <a:latin typeface="Arial Narrow" panose="020B0606020202030204" pitchFamily="34" charset="0"/>
              </a:rPr>
              <a:t>Indirect Costs</a:t>
            </a:r>
          </a:p>
        </p:txBody>
      </p:sp>
      <p:sp>
        <p:nvSpPr>
          <p:cNvPr id="24611" name="Rectangle 42"/>
          <p:cNvSpPr>
            <a:spLocks noChangeArrowheads="1"/>
          </p:cNvSpPr>
          <p:nvPr/>
        </p:nvSpPr>
        <p:spPr bwMode="auto">
          <a:xfrm>
            <a:off x="7391400" y="3276600"/>
            <a:ext cx="1371600" cy="7620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b="1" dirty="0" smtClean="0">
                <a:latin typeface="Arial Narrow" panose="020B0606020202030204" pitchFamily="34" charset="0"/>
              </a:rPr>
              <a:t>Cost Pools</a:t>
            </a:r>
          </a:p>
        </p:txBody>
      </p:sp>
      <p:sp>
        <p:nvSpPr>
          <p:cNvPr id="24612" name="Rectangle 49"/>
          <p:cNvSpPr>
            <a:spLocks noChangeArrowheads="1"/>
          </p:cNvSpPr>
          <p:nvPr/>
        </p:nvSpPr>
        <p:spPr bwMode="auto">
          <a:xfrm>
            <a:off x="7581900" y="5638800"/>
            <a:ext cx="1333500" cy="7620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b="1" dirty="0" smtClean="0">
                <a:latin typeface="Arial Narrow" panose="020B0606020202030204" pitchFamily="34" charset="0"/>
              </a:rPr>
              <a:t>Cost </a:t>
            </a:r>
          </a:p>
          <a:p>
            <a:pPr algn="ctr" eaLnBrk="1" hangingPunct="1">
              <a:defRPr/>
            </a:pPr>
            <a:r>
              <a:rPr lang="en-US" b="1" dirty="0" smtClean="0">
                <a:latin typeface="Arial Narrow" panose="020B0606020202030204" pitchFamily="34" charset="0"/>
              </a:rPr>
              <a:t>Objects</a:t>
            </a:r>
          </a:p>
        </p:txBody>
      </p:sp>
      <p:sp>
        <p:nvSpPr>
          <p:cNvPr id="258083" name="Line 50"/>
          <p:cNvSpPr>
            <a:spLocks noChangeShapeType="1"/>
          </p:cNvSpPr>
          <p:nvPr/>
        </p:nvSpPr>
        <p:spPr bwMode="auto">
          <a:xfrm flipH="1" flipV="1">
            <a:off x="7277100" y="6019800"/>
            <a:ext cx="304800" cy="762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614" name="Rectangle 55"/>
          <p:cNvSpPr>
            <a:spLocks noChangeArrowheads="1"/>
          </p:cNvSpPr>
          <p:nvPr/>
        </p:nvSpPr>
        <p:spPr bwMode="auto">
          <a:xfrm>
            <a:off x="7467600" y="4495800"/>
            <a:ext cx="1371600" cy="838200"/>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b="1" dirty="0" smtClean="0">
                <a:latin typeface="Arial Narrow" panose="020B0606020202030204" pitchFamily="34" charset="0"/>
              </a:rPr>
              <a:t>Cost </a:t>
            </a:r>
          </a:p>
          <a:p>
            <a:pPr algn="ctr" eaLnBrk="1" hangingPunct="1">
              <a:defRPr/>
            </a:pPr>
            <a:r>
              <a:rPr lang="en-US" b="1" dirty="0" smtClean="0">
                <a:latin typeface="Arial Narrow" panose="020B0606020202030204" pitchFamily="34" charset="0"/>
              </a:rPr>
              <a:t>Allocation</a:t>
            </a:r>
          </a:p>
          <a:p>
            <a:pPr algn="ctr" eaLnBrk="1" hangingPunct="1">
              <a:defRPr/>
            </a:pPr>
            <a:r>
              <a:rPr lang="en-US" b="1" dirty="0" smtClean="0">
                <a:latin typeface="Arial Narrow" panose="020B0606020202030204" pitchFamily="34" charset="0"/>
              </a:rPr>
              <a:t> Base</a:t>
            </a:r>
          </a:p>
        </p:txBody>
      </p:sp>
      <p:sp>
        <p:nvSpPr>
          <p:cNvPr id="25808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D602F240-2FBD-4AD2-B47F-7A210B24DA53}" type="slidenum">
              <a:rPr lang="en-US" altLang="en-US" sz="1000" smtClean="0">
                <a:latin typeface="Arial" charset="0"/>
              </a:rPr>
              <a:pPr algn="r" eaLnBrk="1" hangingPunct="1">
                <a:spcBef>
                  <a:spcPct val="0"/>
                </a:spcBef>
                <a:buFontTx/>
                <a:buNone/>
              </a:pPr>
              <a:t>28</a:t>
            </a:fld>
            <a:endParaRPr lang="en-US" altLang="en-US" sz="1000" dirty="0">
              <a:latin typeface="Arial" charset="0"/>
            </a:endParaRPr>
          </a:p>
        </p:txBody>
      </p:sp>
      <p:sp>
        <p:nvSpPr>
          <p:cNvPr id="3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C 2</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additive="base">
                                        <p:cTn id="7" dur="500" fill="hold"/>
                                        <p:tgtEl>
                                          <p:spTgt spid="24584"/>
                                        </p:tgtEl>
                                        <p:attrNameLst>
                                          <p:attrName>ppt_x</p:attrName>
                                        </p:attrNameLst>
                                      </p:cBhvr>
                                      <p:tavLst>
                                        <p:tav tm="0">
                                          <p:val>
                                            <p:strVal val="#ppt_x"/>
                                          </p:val>
                                        </p:tav>
                                        <p:tav tm="100000">
                                          <p:val>
                                            <p:strVal val="#ppt_x"/>
                                          </p:val>
                                        </p:tav>
                                      </p:tavLst>
                                    </p:anim>
                                    <p:anim calcmode="lin" valueType="num">
                                      <p:cBhvr additive="base">
                                        <p:cTn id="8"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610"/>
                                        </p:tgtEl>
                                        <p:attrNameLst>
                                          <p:attrName>style.visibility</p:attrName>
                                        </p:attrNameLst>
                                      </p:cBhvr>
                                      <p:to>
                                        <p:strVal val="visible"/>
                                      </p:to>
                                    </p:set>
                                    <p:animEffect transition="in" filter="fade">
                                      <p:cBhvr>
                                        <p:cTn id="13" dur="1000"/>
                                        <p:tgtEl>
                                          <p:spTgt spid="24610"/>
                                        </p:tgtEl>
                                      </p:cBhvr>
                                    </p:animEffect>
                                    <p:anim calcmode="lin" valueType="num">
                                      <p:cBhvr>
                                        <p:cTn id="14" dur="1000" fill="hold"/>
                                        <p:tgtEl>
                                          <p:spTgt spid="24610"/>
                                        </p:tgtEl>
                                        <p:attrNameLst>
                                          <p:attrName>ppt_x</p:attrName>
                                        </p:attrNameLst>
                                      </p:cBhvr>
                                      <p:tavLst>
                                        <p:tav tm="0">
                                          <p:val>
                                            <p:strVal val="#ppt_x"/>
                                          </p:val>
                                        </p:tav>
                                        <p:tav tm="100000">
                                          <p:val>
                                            <p:strVal val="#ppt_x"/>
                                          </p:val>
                                        </p:tav>
                                      </p:tavLst>
                                    </p:anim>
                                    <p:anim calcmode="lin" valueType="num">
                                      <p:cBhvr>
                                        <p:cTn id="15" dur="1000" fill="hold"/>
                                        <p:tgtEl>
                                          <p:spTgt spid="246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58057"/>
                                        </p:tgtEl>
                                        <p:attrNameLst>
                                          <p:attrName>style.visibility</p:attrName>
                                        </p:attrNameLst>
                                      </p:cBhvr>
                                      <p:to>
                                        <p:strVal val="visible"/>
                                      </p:to>
                                    </p:set>
                                    <p:anim calcmode="lin" valueType="num">
                                      <p:cBhvr additive="base">
                                        <p:cTn id="20" dur="500" fill="hold"/>
                                        <p:tgtEl>
                                          <p:spTgt spid="258057"/>
                                        </p:tgtEl>
                                        <p:attrNameLst>
                                          <p:attrName>ppt_x</p:attrName>
                                        </p:attrNameLst>
                                      </p:cBhvr>
                                      <p:tavLst>
                                        <p:tav tm="0">
                                          <p:val>
                                            <p:strVal val="#ppt_x"/>
                                          </p:val>
                                        </p:tav>
                                        <p:tav tm="100000">
                                          <p:val>
                                            <p:strVal val="#ppt_x"/>
                                          </p:val>
                                        </p:tav>
                                      </p:tavLst>
                                    </p:anim>
                                    <p:anim calcmode="lin" valueType="num">
                                      <p:cBhvr additive="base">
                                        <p:cTn id="21" dur="500" fill="hold"/>
                                        <p:tgtEl>
                                          <p:spTgt spid="25805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58058"/>
                                        </p:tgtEl>
                                        <p:attrNameLst>
                                          <p:attrName>style.visibility</p:attrName>
                                        </p:attrNameLst>
                                      </p:cBhvr>
                                      <p:to>
                                        <p:strVal val="visible"/>
                                      </p:to>
                                    </p:set>
                                    <p:anim calcmode="lin" valueType="num">
                                      <p:cBhvr additive="base">
                                        <p:cTn id="26" dur="500" fill="hold"/>
                                        <p:tgtEl>
                                          <p:spTgt spid="258058"/>
                                        </p:tgtEl>
                                        <p:attrNameLst>
                                          <p:attrName>ppt_x</p:attrName>
                                        </p:attrNameLst>
                                      </p:cBhvr>
                                      <p:tavLst>
                                        <p:tav tm="0">
                                          <p:val>
                                            <p:strVal val="#ppt_x"/>
                                          </p:val>
                                        </p:tav>
                                        <p:tav tm="100000">
                                          <p:val>
                                            <p:strVal val="#ppt_x"/>
                                          </p:val>
                                        </p:tav>
                                      </p:tavLst>
                                    </p:anim>
                                    <p:anim calcmode="lin" valueType="num">
                                      <p:cBhvr additive="base">
                                        <p:cTn id="27" dur="500" fill="hold"/>
                                        <p:tgtEl>
                                          <p:spTgt spid="25805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8059"/>
                                        </p:tgtEl>
                                        <p:attrNameLst>
                                          <p:attrName>style.visibility</p:attrName>
                                        </p:attrNameLst>
                                      </p:cBhvr>
                                      <p:to>
                                        <p:strVal val="visible"/>
                                      </p:to>
                                    </p:set>
                                    <p:anim calcmode="lin" valueType="num">
                                      <p:cBhvr additive="base">
                                        <p:cTn id="32" dur="500" fill="hold"/>
                                        <p:tgtEl>
                                          <p:spTgt spid="258059"/>
                                        </p:tgtEl>
                                        <p:attrNameLst>
                                          <p:attrName>ppt_x</p:attrName>
                                        </p:attrNameLst>
                                      </p:cBhvr>
                                      <p:tavLst>
                                        <p:tav tm="0">
                                          <p:val>
                                            <p:strVal val="#ppt_x"/>
                                          </p:val>
                                        </p:tav>
                                        <p:tav tm="100000">
                                          <p:val>
                                            <p:strVal val="#ppt_x"/>
                                          </p:val>
                                        </p:tav>
                                      </p:tavLst>
                                    </p:anim>
                                    <p:anim calcmode="lin" valueType="num">
                                      <p:cBhvr additive="base">
                                        <p:cTn id="33" dur="500" fill="hold"/>
                                        <p:tgtEl>
                                          <p:spTgt spid="25805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611"/>
                                        </p:tgtEl>
                                        <p:attrNameLst>
                                          <p:attrName>style.visibility</p:attrName>
                                        </p:attrNameLst>
                                      </p:cBhvr>
                                      <p:to>
                                        <p:strVal val="visible"/>
                                      </p:to>
                                    </p:set>
                                    <p:animEffect transition="in" filter="fade">
                                      <p:cBhvr>
                                        <p:cTn id="38" dur="1000"/>
                                        <p:tgtEl>
                                          <p:spTgt spid="24611"/>
                                        </p:tgtEl>
                                      </p:cBhvr>
                                    </p:animEffect>
                                    <p:anim calcmode="lin" valueType="num">
                                      <p:cBhvr>
                                        <p:cTn id="39" dur="1000" fill="hold"/>
                                        <p:tgtEl>
                                          <p:spTgt spid="24611"/>
                                        </p:tgtEl>
                                        <p:attrNameLst>
                                          <p:attrName>ppt_x</p:attrName>
                                        </p:attrNameLst>
                                      </p:cBhvr>
                                      <p:tavLst>
                                        <p:tav tm="0">
                                          <p:val>
                                            <p:strVal val="#ppt_x"/>
                                          </p:val>
                                        </p:tav>
                                        <p:tav tm="100000">
                                          <p:val>
                                            <p:strVal val="#ppt_x"/>
                                          </p:val>
                                        </p:tav>
                                      </p:tavLst>
                                    </p:anim>
                                    <p:anim calcmode="lin" valueType="num">
                                      <p:cBhvr>
                                        <p:cTn id="40" dur="1000" fill="hold"/>
                                        <p:tgtEl>
                                          <p:spTgt spid="246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593"/>
                                        </p:tgtEl>
                                        <p:attrNameLst>
                                          <p:attrName>style.visibility</p:attrName>
                                        </p:attrNameLst>
                                      </p:cBhvr>
                                      <p:to>
                                        <p:strVal val="visible"/>
                                      </p:to>
                                    </p:set>
                                    <p:anim calcmode="lin" valueType="num">
                                      <p:cBhvr additive="base">
                                        <p:cTn id="45" dur="500" fill="hold"/>
                                        <p:tgtEl>
                                          <p:spTgt spid="24593"/>
                                        </p:tgtEl>
                                        <p:attrNameLst>
                                          <p:attrName>ppt_x</p:attrName>
                                        </p:attrNameLst>
                                      </p:cBhvr>
                                      <p:tavLst>
                                        <p:tav tm="0">
                                          <p:val>
                                            <p:strVal val="#ppt_x"/>
                                          </p:val>
                                        </p:tav>
                                        <p:tav tm="100000">
                                          <p:val>
                                            <p:strVal val="#ppt_x"/>
                                          </p:val>
                                        </p:tav>
                                      </p:tavLst>
                                    </p:anim>
                                    <p:anim calcmode="lin" valueType="num">
                                      <p:cBhvr additive="base">
                                        <p:cTn id="46" dur="500" fill="hold"/>
                                        <p:tgtEl>
                                          <p:spTgt spid="2459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4594"/>
                                        </p:tgtEl>
                                        <p:attrNameLst>
                                          <p:attrName>style.visibility</p:attrName>
                                        </p:attrNameLst>
                                      </p:cBhvr>
                                      <p:to>
                                        <p:strVal val="visible"/>
                                      </p:to>
                                    </p:set>
                                    <p:anim calcmode="lin" valueType="num">
                                      <p:cBhvr additive="base">
                                        <p:cTn id="51" dur="500" fill="hold"/>
                                        <p:tgtEl>
                                          <p:spTgt spid="24594"/>
                                        </p:tgtEl>
                                        <p:attrNameLst>
                                          <p:attrName>ppt_x</p:attrName>
                                        </p:attrNameLst>
                                      </p:cBhvr>
                                      <p:tavLst>
                                        <p:tav tm="0">
                                          <p:val>
                                            <p:strVal val="#ppt_x"/>
                                          </p:val>
                                        </p:tav>
                                        <p:tav tm="100000">
                                          <p:val>
                                            <p:strVal val="#ppt_x"/>
                                          </p:val>
                                        </p:tav>
                                      </p:tavLst>
                                    </p:anim>
                                    <p:anim calcmode="lin" valueType="num">
                                      <p:cBhvr additive="base">
                                        <p:cTn id="52" dur="500" fill="hold"/>
                                        <p:tgtEl>
                                          <p:spTgt spid="2459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4596"/>
                                        </p:tgtEl>
                                        <p:attrNameLst>
                                          <p:attrName>style.visibility</p:attrName>
                                        </p:attrNameLst>
                                      </p:cBhvr>
                                      <p:to>
                                        <p:strVal val="visible"/>
                                      </p:to>
                                    </p:set>
                                    <p:anim calcmode="lin" valueType="num">
                                      <p:cBhvr additive="base">
                                        <p:cTn id="57" dur="500" fill="hold"/>
                                        <p:tgtEl>
                                          <p:spTgt spid="24596"/>
                                        </p:tgtEl>
                                        <p:attrNameLst>
                                          <p:attrName>ppt_x</p:attrName>
                                        </p:attrNameLst>
                                      </p:cBhvr>
                                      <p:tavLst>
                                        <p:tav tm="0">
                                          <p:val>
                                            <p:strVal val="#ppt_x"/>
                                          </p:val>
                                        </p:tav>
                                        <p:tav tm="100000">
                                          <p:val>
                                            <p:strVal val="#ppt_x"/>
                                          </p:val>
                                        </p:tav>
                                      </p:tavLst>
                                    </p:anim>
                                    <p:anim calcmode="lin" valueType="num">
                                      <p:cBhvr additive="base">
                                        <p:cTn id="58" dur="500" fill="hold"/>
                                        <p:tgtEl>
                                          <p:spTgt spid="2459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4614"/>
                                        </p:tgtEl>
                                        <p:attrNameLst>
                                          <p:attrName>style.visibility</p:attrName>
                                        </p:attrNameLst>
                                      </p:cBhvr>
                                      <p:to>
                                        <p:strVal val="visible"/>
                                      </p:to>
                                    </p:set>
                                    <p:animEffect transition="in" filter="fade">
                                      <p:cBhvr>
                                        <p:cTn id="63" dur="1000"/>
                                        <p:tgtEl>
                                          <p:spTgt spid="24614"/>
                                        </p:tgtEl>
                                      </p:cBhvr>
                                    </p:animEffect>
                                    <p:anim calcmode="lin" valueType="num">
                                      <p:cBhvr>
                                        <p:cTn id="64" dur="1000" fill="hold"/>
                                        <p:tgtEl>
                                          <p:spTgt spid="24614"/>
                                        </p:tgtEl>
                                        <p:attrNameLst>
                                          <p:attrName>ppt_x</p:attrName>
                                        </p:attrNameLst>
                                      </p:cBhvr>
                                      <p:tavLst>
                                        <p:tav tm="0">
                                          <p:val>
                                            <p:strVal val="#ppt_x"/>
                                          </p:val>
                                        </p:tav>
                                        <p:tav tm="100000">
                                          <p:val>
                                            <p:strVal val="#ppt_x"/>
                                          </p:val>
                                        </p:tav>
                                      </p:tavLst>
                                    </p:anim>
                                    <p:anim calcmode="lin" valueType="num">
                                      <p:cBhvr>
                                        <p:cTn id="65" dur="1000" fill="hold"/>
                                        <p:tgtEl>
                                          <p:spTgt spid="246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58067"/>
                                        </p:tgtEl>
                                        <p:attrNameLst>
                                          <p:attrName>style.visibility</p:attrName>
                                        </p:attrNameLst>
                                      </p:cBhvr>
                                      <p:to>
                                        <p:strVal val="visible"/>
                                      </p:to>
                                    </p:set>
                                    <p:anim calcmode="lin" valueType="num">
                                      <p:cBhvr additive="base">
                                        <p:cTn id="70" dur="500" fill="hold"/>
                                        <p:tgtEl>
                                          <p:spTgt spid="258067"/>
                                        </p:tgtEl>
                                        <p:attrNameLst>
                                          <p:attrName>ppt_x</p:attrName>
                                        </p:attrNameLst>
                                      </p:cBhvr>
                                      <p:tavLst>
                                        <p:tav tm="0">
                                          <p:val>
                                            <p:strVal val="#ppt_x"/>
                                          </p:val>
                                        </p:tav>
                                        <p:tav tm="100000">
                                          <p:val>
                                            <p:strVal val="#ppt_x"/>
                                          </p:val>
                                        </p:tav>
                                      </p:tavLst>
                                    </p:anim>
                                    <p:anim calcmode="lin" valueType="num">
                                      <p:cBhvr additive="base">
                                        <p:cTn id="71" dur="500" fill="hold"/>
                                        <p:tgtEl>
                                          <p:spTgt spid="25806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58068"/>
                                        </p:tgtEl>
                                        <p:attrNameLst>
                                          <p:attrName>style.visibility</p:attrName>
                                        </p:attrNameLst>
                                      </p:cBhvr>
                                      <p:to>
                                        <p:strVal val="visible"/>
                                      </p:to>
                                    </p:set>
                                    <p:anim calcmode="lin" valueType="num">
                                      <p:cBhvr additive="base">
                                        <p:cTn id="76" dur="500" fill="hold"/>
                                        <p:tgtEl>
                                          <p:spTgt spid="258068"/>
                                        </p:tgtEl>
                                        <p:attrNameLst>
                                          <p:attrName>ppt_x</p:attrName>
                                        </p:attrNameLst>
                                      </p:cBhvr>
                                      <p:tavLst>
                                        <p:tav tm="0">
                                          <p:val>
                                            <p:strVal val="#ppt_x"/>
                                          </p:val>
                                        </p:tav>
                                        <p:tav tm="100000">
                                          <p:val>
                                            <p:strVal val="#ppt_x"/>
                                          </p:val>
                                        </p:tav>
                                      </p:tavLst>
                                    </p:anim>
                                    <p:anim calcmode="lin" valueType="num">
                                      <p:cBhvr additive="base">
                                        <p:cTn id="77" dur="500" fill="hold"/>
                                        <p:tgtEl>
                                          <p:spTgt spid="258068"/>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58069"/>
                                        </p:tgtEl>
                                        <p:attrNameLst>
                                          <p:attrName>style.visibility</p:attrName>
                                        </p:attrNameLst>
                                      </p:cBhvr>
                                      <p:to>
                                        <p:strVal val="visible"/>
                                      </p:to>
                                    </p:set>
                                    <p:anim calcmode="lin" valueType="num">
                                      <p:cBhvr additive="base">
                                        <p:cTn id="82" dur="500" fill="hold"/>
                                        <p:tgtEl>
                                          <p:spTgt spid="258069"/>
                                        </p:tgtEl>
                                        <p:attrNameLst>
                                          <p:attrName>ppt_x</p:attrName>
                                        </p:attrNameLst>
                                      </p:cBhvr>
                                      <p:tavLst>
                                        <p:tav tm="0">
                                          <p:val>
                                            <p:strVal val="#ppt_x"/>
                                          </p:val>
                                        </p:tav>
                                        <p:tav tm="100000">
                                          <p:val>
                                            <p:strVal val="#ppt_x"/>
                                          </p:val>
                                        </p:tav>
                                      </p:tavLst>
                                    </p:anim>
                                    <p:anim calcmode="lin" valueType="num">
                                      <p:cBhvr additive="base">
                                        <p:cTn id="83" dur="500" fill="hold"/>
                                        <p:tgtEl>
                                          <p:spTgt spid="258069"/>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4612"/>
                                        </p:tgtEl>
                                        <p:attrNameLst>
                                          <p:attrName>style.visibility</p:attrName>
                                        </p:attrNameLst>
                                      </p:cBhvr>
                                      <p:to>
                                        <p:strVal val="visible"/>
                                      </p:to>
                                    </p:set>
                                    <p:animEffect transition="in" filter="fade">
                                      <p:cBhvr>
                                        <p:cTn id="88" dur="1000"/>
                                        <p:tgtEl>
                                          <p:spTgt spid="24612"/>
                                        </p:tgtEl>
                                      </p:cBhvr>
                                    </p:animEffect>
                                    <p:anim calcmode="lin" valueType="num">
                                      <p:cBhvr>
                                        <p:cTn id="89" dur="1000" fill="hold"/>
                                        <p:tgtEl>
                                          <p:spTgt spid="24612"/>
                                        </p:tgtEl>
                                        <p:attrNameLst>
                                          <p:attrName>ppt_x</p:attrName>
                                        </p:attrNameLst>
                                      </p:cBhvr>
                                      <p:tavLst>
                                        <p:tav tm="0">
                                          <p:val>
                                            <p:strVal val="#ppt_x"/>
                                          </p:val>
                                        </p:tav>
                                        <p:tav tm="100000">
                                          <p:val>
                                            <p:strVal val="#ppt_x"/>
                                          </p:val>
                                        </p:tav>
                                      </p:tavLst>
                                    </p:anim>
                                    <p:anim calcmode="lin" valueType="num">
                                      <p:cBhvr>
                                        <p:cTn id="90" dur="1000" fill="hold"/>
                                        <p:tgtEl>
                                          <p:spTgt spid="246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58057" grpId="0" animBg="1"/>
      <p:bldP spid="258058" grpId="0" animBg="1"/>
      <p:bldP spid="258059" grpId="0" animBg="1"/>
      <p:bldP spid="24593" grpId="0" animBg="1"/>
      <p:bldP spid="24594" grpId="0" animBg="1"/>
      <p:bldP spid="24596" grpId="0" animBg="1"/>
      <p:bldP spid="258067" grpId="0" animBg="1"/>
      <p:bldP spid="258068" grpId="0" animBg="1"/>
      <p:bldP spid="258069" grpId="0" animBg="1"/>
      <p:bldP spid="24610" grpId="0" animBg="1"/>
      <p:bldP spid="24611" grpId="0" animBg="1"/>
      <p:bldP spid="24612" grpId="0" animBg="1"/>
      <p:bldP spid="246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4"/>
          <p:cNvSpPr>
            <a:spLocks noGrp="1"/>
          </p:cNvSpPr>
          <p:nvPr>
            <p:ph type="ctrTitle"/>
          </p:nvPr>
        </p:nvSpPr>
        <p:spPr>
          <a:xfrm>
            <a:off x="457200" y="2411414"/>
            <a:ext cx="8343900" cy="2617786"/>
          </a:xfrm>
        </p:spPr>
        <p:txBody>
          <a:bodyPr/>
          <a:lstStyle/>
          <a:p>
            <a:pPr eaLnBrk="1" hangingPunct="1"/>
            <a:r>
              <a:rPr lang="en-US" altLang="en-US" sz="5400" b="1" dirty="0" smtClean="0">
                <a:solidFill>
                  <a:srgbClr val="FF0000"/>
                </a:solidFill>
              </a:rPr>
              <a:t>Allocate</a:t>
            </a:r>
            <a:r>
              <a:rPr lang="en-US" altLang="en-US" sz="5400" b="1" dirty="0" smtClean="0">
                <a:solidFill>
                  <a:schemeClr val="tx1"/>
                </a:solidFill>
              </a:rPr>
              <a:t> overhead costs to products using</a:t>
            </a:r>
            <a:br>
              <a:rPr lang="en-US" altLang="en-US" sz="5400" b="1" dirty="0" smtClean="0">
                <a:solidFill>
                  <a:schemeClr val="tx1"/>
                </a:solidFill>
              </a:rPr>
            </a:br>
            <a:r>
              <a:rPr lang="en-US" altLang="en-US" sz="5400" b="1" dirty="0" smtClean="0">
                <a:solidFill>
                  <a:srgbClr val="FF0000"/>
                </a:solidFill>
              </a:rPr>
              <a:t>a</a:t>
            </a:r>
            <a:r>
              <a:rPr lang="en-US" altLang="en-US" sz="5400" b="1" dirty="0" smtClean="0">
                <a:solidFill>
                  <a:schemeClr val="tx1"/>
                </a:solidFill>
              </a:rPr>
              <a:t>ctivity-</a:t>
            </a:r>
            <a:r>
              <a:rPr lang="en-US" altLang="en-US" sz="5400" b="1" dirty="0" smtClean="0">
                <a:solidFill>
                  <a:srgbClr val="FF0000"/>
                </a:solidFill>
              </a:rPr>
              <a:t>b</a:t>
            </a:r>
            <a:r>
              <a:rPr lang="en-US" altLang="en-US" sz="5400" b="1" dirty="0" smtClean="0">
                <a:solidFill>
                  <a:schemeClr val="tx1"/>
                </a:solidFill>
              </a:rPr>
              <a:t>ased </a:t>
            </a:r>
            <a:r>
              <a:rPr lang="en-US" altLang="en-US" sz="5400" b="1" dirty="0" smtClean="0">
                <a:solidFill>
                  <a:srgbClr val="FF0000"/>
                </a:solidFill>
              </a:rPr>
              <a:t>c</a:t>
            </a:r>
            <a:r>
              <a:rPr lang="en-US" altLang="en-US" sz="5400" b="1" dirty="0" smtClean="0">
                <a:solidFill>
                  <a:schemeClr val="tx1"/>
                </a:solidFill>
              </a:rPr>
              <a:t>osting. </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601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D602F240-2FBD-4AD2-B47F-7A210B24DA53}" type="slidenum">
              <a:rPr lang="en-US" altLang="en-US" sz="1000" smtClean="0">
                <a:latin typeface="Arial" charset="0"/>
              </a:rPr>
              <a:pPr algn="r" eaLnBrk="1" hangingPunct="1">
                <a:spcBef>
                  <a:spcPct val="0"/>
                </a:spcBef>
                <a:buFontTx/>
                <a:buNone/>
              </a:pPr>
              <a:t>29</a:t>
            </a:fld>
            <a:endParaRPr lang="en-US" altLang="en-US" sz="1000"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417638"/>
          </a:xfrm>
        </p:spPr>
        <p:txBody>
          <a:bodyPr>
            <a:normAutofit/>
          </a:bodyPr>
          <a:lstStyle/>
          <a:p>
            <a:pPr eaLnBrk="1" fontAlgn="auto" hangingPunct="1">
              <a:spcAft>
                <a:spcPts val="0"/>
              </a:spcAft>
              <a:defRPr/>
            </a:pPr>
            <a:r>
              <a:rPr lang="en-US" b="1" u="sng" dirty="0">
                <a:solidFill>
                  <a:prstClr val="black"/>
                </a:solidFill>
                <a:effectLst>
                  <a:outerShdw blurRad="38100" dist="38100" dir="2700000" algn="tl">
                    <a:srgbClr val="000000">
                      <a:alpha val="43137"/>
                    </a:srgbClr>
                  </a:outerShdw>
                </a:effectLst>
              </a:rPr>
              <a:t>Homework assignment</a:t>
            </a:r>
            <a:endParaRPr lang="en-US" b="1" u="sng" dirty="0" smtClean="0">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0" y="1828800"/>
            <a:ext cx="9144000" cy="5029200"/>
          </a:xfrm>
        </p:spPr>
        <p:txBody>
          <a:bodyPr rtlCol="0">
            <a:normAutofit fontScale="92500" lnSpcReduction="20000"/>
          </a:bodyPr>
          <a:lstStyle/>
          <a:p>
            <a:pPr lvl="0" eaLnBrk="1" fontAlgn="auto" hangingPunct="1">
              <a:lnSpc>
                <a:spcPct val="150000"/>
              </a:lnSpc>
              <a:spcBef>
                <a:spcPts val="0"/>
              </a:spcBef>
              <a:spcAft>
                <a:spcPts val="0"/>
              </a:spcAft>
              <a:buFont typeface="Wingdings" pitchFamily="2" charset="2"/>
              <a:buChar char="Ø"/>
            </a:pPr>
            <a:r>
              <a:rPr lang="en-US" b="1" dirty="0">
                <a:solidFill>
                  <a:schemeClr val="tx1"/>
                </a:solidFill>
              </a:rPr>
              <a:t>Using Connect – </a:t>
            </a:r>
            <a:r>
              <a:rPr lang="en-US" b="1" dirty="0" smtClean="0">
                <a:solidFill>
                  <a:srgbClr val="FF0000"/>
                </a:solidFill>
                <a:effectLst>
                  <a:outerShdw blurRad="38100" dist="38100" dir="2700000" algn="tl">
                    <a:srgbClr val="000000">
                      <a:alpha val="43137"/>
                    </a:srgbClr>
                  </a:outerShdw>
                </a:effectLst>
              </a:rPr>
              <a:t>7</a:t>
            </a:r>
            <a:r>
              <a:rPr lang="en-US" b="1" dirty="0" smtClean="0">
                <a:solidFill>
                  <a:schemeClr val="tx1"/>
                </a:solidFill>
              </a:rPr>
              <a:t> </a:t>
            </a:r>
            <a:r>
              <a:rPr lang="en-US" b="1" dirty="0">
                <a:solidFill>
                  <a:schemeClr val="tx1"/>
                </a:solidFill>
              </a:rPr>
              <a:t>Questions for </a:t>
            </a:r>
            <a:r>
              <a:rPr lang="en-US" b="1" dirty="0">
                <a:solidFill>
                  <a:srgbClr val="FF0000"/>
                </a:solidFill>
                <a:effectLst>
                  <a:outerShdw blurRad="38100" dist="38100" dir="2700000" algn="tl">
                    <a:srgbClr val="000000">
                      <a:alpha val="43137"/>
                    </a:srgbClr>
                  </a:outerShdw>
                </a:effectLst>
              </a:rPr>
              <a:t>60</a:t>
            </a:r>
            <a:r>
              <a:rPr lang="en-US" b="1" dirty="0">
                <a:solidFill>
                  <a:schemeClr val="tx1"/>
                </a:solidFill>
              </a:rPr>
              <a:t> </a:t>
            </a:r>
            <a:r>
              <a:rPr lang="en-US" b="1" dirty="0" smtClean="0">
                <a:solidFill>
                  <a:schemeClr val="tx1"/>
                </a:solidFill>
              </a:rPr>
              <a:t>Points; </a:t>
            </a:r>
            <a:r>
              <a:rPr lang="en-US" b="1" u="sng" dirty="0" smtClean="0">
                <a:solidFill>
                  <a:srgbClr val="FF0000"/>
                </a:solidFill>
                <a:effectLst>
                  <a:outerShdw blurRad="38100" dist="38100" dir="2700000" algn="tl">
                    <a:srgbClr val="000000">
                      <a:alpha val="43137"/>
                    </a:srgbClr>
                  </a:outerShdw>
                </a:effectLst>
              </a:rPr>
              <a:t>Chapter 3</a:t>
            </a:r>
            <a:r>
              <a:rPr lang="en-US" b="1" dirty="0" smtClean="0">
                <a:solidFill>
                  <a:schemeClr val="tx1"/>
                </a:solidFill>
              </a:rPr>
              <a:t>.</a:t>
            </a:r>
          </a:p>
          <a:p>
            <a:pPr lvl="0" eaLnBrk="1" fontAlgn="auto" hangingPunct="1">
              <a:lnSpc>
                <a:spcPct val="150000"/>
              </a:lnSpc>
              <a:spcBef>
                <a:spcPts val="0"/>
              </a:spcBef>
              <a:spcAft>
                <a:spcPts val="0"/>
              </a:spcAft>
              <a:buFont typeface="Wingdings" pitchFamily="2" charset="2"/>
              <a:buChar char="Ø"/>
            </a:pPr>
            <a:r>
              <a:rPr lang="en-US" b="1" dirty="0" smtClean="0">
                <a:solidFill>
                  <a:schemeClr val="tx1"/>
                </a:solidFill>
              </a:rPr>
              <a:t>Complete the “Connect Orientation” at Connect web site for </a:t>
            </a:r>
            <a:r>
              <a:rPr lang="en-US" b="1" dirty="0" smtClean="0">
                <a:solidFill>
                  <a:srgbClr val="FF0000"/>
                </a:solidFill>
                <a:effectLst>
                  <a:outerShdw blurRad="38100" dist="38100" dir="2700000" algn="tl">
                    <a:srgbClr val="000000">
                      <a:alpha val="43137"/>
                    </a:srgbClr>
                  </a:outerShdw>
                </a:effectLst>
              </a:rPr>
              <a:t>10</a:t>
            </a:r>
            <a:r>
              <a:rPr lang="en-US" b="1" dirty="0" smtClean="0">
                <a:solidFill>
                  <a:schemeClr val="tx1"/>
                </a:solidFill>
              </a:rPr>
              <a:t> points, before </a:t>
            </a:r>
            <a:r>
              <a:rPr lang="en-US" b="1" u="sng" dirty="0" smtClean="0">
                <a:solidFill>
                  <a:srgbClr val="FF0000"/>
                </a:solidFill>
              </a:rPr>
              <a:t>2/15/2016</a:t>
            </a:r>
            <a:r>
              <a:rPr lang="en-US" b="1" dirty="0" smtClean="0">
                <a:solidFill>
                  <a:schemeClr val="tx1"/>
                </a:solidFill>
              </a:rPr>
              <a:t>.</a:t>
            </a:r>
          </a:p>
          <a:p>
            <a:pPr lvl="0" eaLnBrk="1" fontAlgn="auto" hangingPunct="1">
              <a:lnSpc>
                <a:spcPct val="150000"/>
              </a:lnSpc>
              <a:spcBef>
                <a:spcPts val="0"/>
              </a:spcBef>
              <a:spcAft>
                <a:spcPts val="0"/>
              </a:spcAft>
              <a:buFont typeface="Wingdings" pitchFamily="2" charset="2"/>
              <a:buChar char="Ø"/>
            </a:pPr>
            <a:r>
              <a:rPr lang="en-US" b="1" dirty="0">
                <a:solidFill>
                  <a:prstClr val="black"/>
                </a:solidFill>
              </a:rPr>
              <a:t>Prepare </a:t>
            </a:r>
            <a:r>
              <a:rPr lang="en-US" b="1" dirty="0" smtClean="0">
                <a:solidFill>
                  <a:prstClr val="black"/>
                </a:solidFill>
              </a:rPr>
              <a:t>chapter </a:t>
            </a:r>
            <a:r>
              <a:rPr lang="en-US" sz="2600" b="1" dirty="0" smtClean="0">
                <a:solidFill>
                  <a:srgbClr val="FF0000"/>
                </a:solidFill>
              </a:rPr>
              <a:t>4</a:t>
            </a:r>
            <a:r>
              <a:rPr lang="en-US" b="1" dirty="0" smtClean="0">
                <a:solidFill>
                  <a:prstClr val="black"/>
                </a:solidFill>
              </a:rPr>
              <a:t> “</a:t>
            </a:r>
            <a:r>
              <a:rPr lang="en-US" sz="2600" b="1" dirty="0">
                <a:solidFill>
                  <a:srgbClr val="FF0000"/>
                </a:solidFill>
                <a:effectLst>
                  <a:outerShdw blurRad="38100" dist="38100" dir="2700000" algn="tl">
                    <a:srgbClr val="000000">
                      <a:alpha val="43137"/>
                    </a:srgbClr>
                  </a:outerShdw>
                </a:effectLst>
              </a:rPr>
              <a:t>Activity-Based Costing and Analysis</a:t>
            </a:r>
            <a:r>
              <a:rPr lang="en-US" b="1" dirty="0" smtClean="0">
                <a:solidFill>
                  <a:prstClr val="black"/>
                </a:solidFill>
              </a:rPr>
              <a:t>.”</a:t>
            </a:r>
            <a:endParaRPr lang="en-US" b="1" dirty="0">
              <a:solidFill>
                <a:schemeClr val="tx1"/>
              </a:solidFill>
            </a:endParaRPr>
          </a:p>
          <a:p>
            <a:pPr eaLnBrk="1" fontAlgn="auto" hangingPunct="1">
              <a:lnSpc>
                <a:spcPct val="150000"/>
              </a:lnSpc>
              <a:spcAft>
                <a:spcPts val="0"/>
              </a:spcAft>
              <a:buFont typeface="Wingdings" pitchFamily="2" charset="2"/>
              <a:buChar char="Ø"/>
              <a:defRPr/>
            </a:pPr>
            <a:r>
              <a:rPr lang="en-US" b="1" dirty="0" smtClean="0">
                <a:solidFill>
                  <a:schemeClr val="tx1"/>
                </a:solidFill>
              </a:rPr>
              <a:t> Prepare chapters </a:t>
            </a:r>
            <a:r>
              <a:rPr lang="en-US" b="1" dirty="0" smtClean="0">
                <a:solidFill>
                  <a:srgbClr val="FF0000"/>
                </a:solidFill>
              </a:rPr>
              <a:t>1</a:t>
            </a:r>
            <a:r>
              <a:rPr lang="en-US" b="1" dirty="0" smtClean="0">
                <a:solidFill>
                  <a:schemeClr val="tx1"/>
                </a:solidFill>
              </a:rPr>
              <a:t>, </a:t>
            </a:r>
            <a:r>
              <a:rPr lang="en-US" b="1" dirty="0" smtClean="0">
                <a:solidFill>
                  <a:srgbClr val="FF0000"/>
                </a:solidFill>
              </a:rPr>
              <a:t>2</a:t>
            </a:r>
            <a:r>
              <a:rPr lang="en-US" b="1" dirty="0" smtClean="0">
                <a:solidFill>
                  <a:schemeClr val="tx1"/>
                </a:solidFill>
              </a:rPr>
              <a:t>, and </a:t>
            </a:r>
            <a:r>
              <a:rPr lang="en-US" b="1" dirty="0" smtClean="0">
                <a:solidFill>
                  <a:srgbClr val="FF0000"/>
                </a:solidFill>
                <a:effectLst>
                  <a:outerShdw blurRad="38100" dist="38100" dir="2700000" algn="tl">
                    <a:srgbClr val="000000">
                      <a:alpha val="43137"/>
                    </a:srgbClr>
                  </a:outerShdw>
                </a:effectLst>
              </a:rPr>
              <a:t>3</a:t>
            </a:r>
            <a:r>
              <a:rPr lang="en-US" b="1" dirty="0" smtClean="0">
                <a:solidFill>
                  <a:schemeClr val="tx1"/>
                </a:solidFill>
                <a:effectLst>
                  <a:outerShdw blurRad="38100" dist="38100" dir="2700000" algn="tl">
                    <a:srgbClr val="000000">
                      <a:alpha val="43137"/>
                    </a:srgbClr>
                  </a:outerShdw>
                </a:effectLst>
              </a:rPr>
              <a:t> for revisions and </a:t>
            </a:r>
            <a:r>
              <a:rPr lang="en-US" b="1" i="1" u="sng" dirty="0" smtClean="0">
                <a:solidFill>
                  <a:srgbClr val="FF0000"/>
                </a:solidFill>
                <a:effectLst>
                  <a:outerShdw blurRad="38100" dist="38100" dir="2700000" algn="tl">
                    <a:srgbClr val="000000">
                      <a:alpha val="43137"/>
                    </a:srgbClr>
                  </a:outerShdw>
                </a:effectLst>
              </a:rPr>
              <a:t>EXAM # 01 </a:t>
            </a:r>
            <a:r>
              <a:rPr lang="en-US" b="1" dirty="0" smtClean="0">
                <a:solidFill>
                  <a:schemeClr val="tx1"/>
                </a:solidFill>
                <a:effectLst>
                  <a:outerShdw blurRad="38100" dist="38100" dir="2700000" algn="tl">
                    <a:srgbClr val="000000">
                      <a:alpha val="43137"/>
                    </a:srgbClr>
                  </a:outerShdw>
                </a:effectLst>
              </a:rPr>
              <a:t>on </a:t>
            </a:r>
            <a:r>
              <a:rPr lang="en-US" b="1" u="sng" dirty="0" smtClean="0">
                <a:solidFill>
                  <a:srgbClr val="FF0000"/>
                </a:solidFill>
                <a:effectLst>
                  <a:outerShdw blurRad="38100" dist="38100" dir="2700000" algn="tl">
                    <a:srgbClr val="000000">
                      <a:alpha val="43137"/>
                    </a:srgbClr>
                  </a:outerShdw>
                </a:effectLst>
              </a:rPr>
              <a:t>02/22/2016</a:t>
            </a:r>
            <a:r>
              <a:rPr lang="en-US" b="1" dirty="0" smtClean="0">
                <a:solidFill>
                  <a:schemeClr val="tx1"/>
                </a:solidFill>
                <a:effectLst>
                  <a:outerShdw blurRad="38100" dist="38100" dir="2700000" algn="tl">
                    <a:srgbClr val="000000">
                      <a:alpha val="43137"/>
                    </a:srgbClr>
                  </a:outerShdw>
                </a:effectLst>
              </a:rPr>
              <a:t> meeting in class .</a:t>
            </a:r>
            <a:endParaRPr lang="en-US" b="1" dirty="0" smtClean="0">
              <a:solidFill>
                <a:schemeClr val="tx1"/>
              </a:solidFill>
            </a:endParaRPr>
          </a:p>
          <a:p>
            <a:pPr marL="0" indent="0" eaLnBrk="1" fontAlgn="auto" hangingPunct="1">
              <a:spcAft>
                <a:spcPts val="0"/>
              </a:spcAft>
              <a:buNone/>
              <a:defRPr/>
            </a:pPr>
            <a:endParaRPr lang="en-US" b="1" dirty="0" smtClean="0">
              <a:solidFill>
                <a:schemeClr val="tx1"/>
              </a:solidFill>
            </a:endParaRPr>
          </a:p>
          <a:p>
            <a:pPr algn="ctr" eaLnBrk="1" fontAlgn="auto" hangingPunct="1">
              <a:spcAft>
                <a:spcPts val="0"/>
              </a:spcAft>
              <a:buFont typeface="Arial" panose="020B0604020202020204" pitchFamily="34" charset="0"/>
              <a:buNone/>
              <a:defRPr/>
            </a:pPr>
            <a:r>
              <a:rPr lang="en-US" sz="4800" b="1" i="1" u="sng" dirty="0" smtClean="0">
                <a:solidFill>
                  <a:schemeClr val="tx1"/>
                </a:solidFill>
                <a:effectLst>
                  <a:outerShdw blurRad="38100" dist="38100" dir="2700000" algn="tl">
                    <a:srgbClr val="000000">
                      <a:alpha val="43137"/>
                    </a:srgbClr>
                  </a:outerShdw>
                </a:effectLst>
              </a:rPr>
              <a:t>Happiness is having all homework up to date </a:t>
            </a:r>
          </a:p>
          <a:p>
            <a:pPr algn="r" eaLnBrk="1" fontAlgn="auto" hangingPunct="1">
              <a:spcAft>
                <a:spcPts val="0"/>
              </a:spcAft>
              <a:buFontTx/>
              <a:buNone/>
              <a:defRPr/>
            </a:pPr>
            <a:r>
              <a:rPr lang="en-US" b="1" u="sng" dirty="0" smtClean="0">
                <a:effectLst>
                  <a:outerShdw blurRad="38100" dist="38100" dir="2700000" algn="tl">
                    <a:srgbClr val="000000">
                      <a:alpha val="43137"/>
                    </a:srgbClr>
                  </a:outerShdw>
                </a:effectLst>
              </a:rPr>
              <a:t> </a:t>
            </a:r>
          </a:p>
          <a:p>
            <a:pPr eaLnBrk="1" fontAlgn="auto" hangingPunct="1">
              <a:spcAft>
                <a:spcPts val="0"/>
              </a:spcAft>
              <a:buFont typeface="Arial" panose="020B0604020202020204" pitchFamily="34" charset="0"/>
              <a:buChar char="•"/>
              <a:defRPr/>
            </a:pPr>
            <a:endParaRPr lang="en-US" dirty="0" smtClean="0"/>
          </a:p>
        </p:txBody>
      </p:sp>
      <p:sp>
        <p:nvSpPr>
          <p:cNvPr id="156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6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029A19C9-2F29-4B85-807B-7797A3CFAD52}" type="slidenum">
              <a:rPr lang="en-US" altLang="en-US" sz="1200">
                <a:solidFill>
                  <a:srgbClr val="898989"/>
                </a:solidFill>
                <a:latin typeface="Arial" charset="0"/>
              </a:rPr>
              <a:pPr>
                <a:spcBef>
                  <a:spcPct val="0"/>
                </a:spcBef>
                <a:buFontTx/>
                <a:buNone/>
              </a:pPr>
              <a:t>3</a:t>
            </a:fld>
            <a:endParaRPr lang="en-US" altLang="en-US" sz="1200">
              <a:solidFill>
                <a:srgbClr val="898989"/>
              </a:solidFill>
              <a:latin typeface="Arial" charset="0"/>
            </a:endParaRPr>
          </a:p>
        </p:txBody>
      </p:sp>
    </p:spTree>
    <p:extLst>
      <p:ext uri="{BB962C8B-B14F-4D97-AF65-F5344CB8AC3E}">
        <p14:creationId xmlns:p14="http://schemas.microsoft.com/office/powerpoint/2010/main" val="331439213"/>
      </p:ext>
    </p:extLst>
  </p:cSld>
  <p:clrMapOvr>
    <a:masterClrMapping/>
  </p:clrMapOvr>
  <p:transition spd="slow">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28600" y="752475"/>
            <a:ext cx="8839200" cy="466725"/>
          </a:xfrm>
        </p:spPr>
        <p:txBody>
          <a:bodyPr/>
          <a:lstStyle/>
          <a:p>
            <a:pPr eaLnBrk="1" hangingPunct="1"/>
            <a:r>
              <a:rPr lang="en-US" altLang="en-US" sz="4400" b="1" dirty="0" smtClean="0">
                <a:solidFill>
                  <a:schemeClr val="tx1"/>
                </a:solidFill>
              </a:rPr>
              <a:t>Applying Activity-Based Costing</a:t>
            </a:r>
          </a:p>
        </p:txBody>
      </p:sp>
      <p:sp>
        <p:nvSpPr>
          <p:cNvPr id="67587" name="Rectangle 3"/>
          <p:cNvSpPr>
            <a:spLocks noGrp="1" noChangeArrowheads="1"/>
          </p:cNvSpPr>
          <p:nvPr>
            <p:ph idx="1"/>
          </p:nvPr>
        </p:nvSpPr>
        <p:spPr>
          <a:xfrm>
            <a:off x="381001" y="1752600"/>
            <a:ext cx="8420100" cy="4114800"/>
          </a:xfrm>
        </p:spPr>
        <p:txBody>
          <a:bodyPr/>
          <a:lstStyle/>
          <a:p>
            <a:pPr marL="609600" indent="-609600" eaLnBrk="1" hangingPunct="1">
              <a:buFont typeface="Wingdings" pitchFamily="-107" charset="2"/>
              <a:buNone/>
            </a:pPr>
            <a:r>
              <a:rPr lang="en-US" altLang="en-US" sz="2800" b="1" u="sng" dirty="0" smtClean="0">
                <a:solidFill>
                  <a:schemeClr val="tx1"/>
                </a:solidFill>
              </a:rPr>
              <a:t>4 STEPS:</a:t>
            </a:r>
          </a:p>
          <a:p>
            <a:pPr marL="609600" indent="-609600" eaLnBrk="1" hangingPunct="1">
              <a:lnSpc>
                <a:spcPct val="150000"/>
              </a:lnSpc>
              <a:buFont typeface="Wingdings" pitchFamily="-107" charset="2"/>
              <a:buAutoNum type="arabicPeriod"/>
            </a:pPr>
            <a:r>
              <a:rPr lang="en-US" altLang="en-US" sz="2800" b="1" dirty="0" smtClean="0">
                <a:solidFill>
                  <a:schemeClr val="tx1"/>
                </a:solidFill>
              </a:rPr>
              <a:t>Identify </a:t>
            </a:r>
            <a:r>
              <a:rPr lang="en-US" altLang="en-US" sz="2800" b="1" dirty="0" smtClean="0">
                <a:solidFill>
                  <a:srgbClr val="FF0000"/>
                </a:solidFill>
              </a:rPr>
              <a:t>activities</a:t>
            </a:r>
            <a:r>
              <a:rPr lang="en-US" altLang="en-US" sz="2800" b="1" dirty="0" smtClean="0">
                <a:solidFill>
                  <a:schemeClr val="tx1"/>
                </a:solidFill>
              </a:rPr>
              <a:t> and the costs they cause.</a:t>
            </a:r>
          </a:p>
          <a:p>
            <a:pPr marL="609600" indent="-609600" eaLnBrk="1" hangingPunct="1">
              <a:lnSpc>
                <a:spcPct val="150000"/>
              </a:lnSpc>
              <a:buFont typeface="Wingdings" pitchFamily="-107" charset="2"/>
              <a:buAutoNum type="arabicPeriod"/>
            </a:pPr>
            <a:r>
              <a:rPr lang="en-US" altLang="en-US" sz="2800" b="1" dirty="0" smtClean="0">
                <a:solidFill>
                  <a:schemeClr val="tx1"/>
                </a:solidFill>
              </a:rPr>
              <a:t>Trace </a:t>
            </a:r>
            <a:r>
              <a:rPr lang="en-US" altLang="en-US" sz="2800" b="1" dirty="0" smtClean="0">
                <a:solidFill>
                  <a:srgbClr val="FF0000"/>
                </a:solidFill>
              </a:rPr>
              <a:t>overhead costs </a:t>
            </a:r>
            <a:r>
              <a:rPr lang="en-US" altLang="en-US" sz="2800" b="1" dirty="0" smtClean="0">
                <a:solidFill>
                  <a:schemeClr val="tx1"/>
                </a:solidFill>
              </a:rPr>
              <a:t>to cost pools.</a:t>
            </a:r>
          </a:p>
          <a:p>
            <a:pPr marL="609600" indent="-609600" eaLnBrk="1" hangingPunct="1">
              <a:lnSpc>
                <a:spcPct val="150000"/>
              </a:lnSpc>
              <a:buFont typeface="Wingdings" pitchFamily="-107" charset="2"/>
              <a:buAutoNum type="arabicPeriod"/>
            </a:pPr>
            <a:r>
              <a:rPr lang="en-US" altLang="en-US" sz="2800" b="1" dirty="0" smtClean="0">
                <a:solidFill>
                  <a:schemeClr val="tx1"/>
                </a:solidFill>
              </a:rPr>
              <a:t>Determine activity </a:t>
            </a:r>
            <a:r>
              <a:rPr lang="en-US" altLang="en-US" sz="2800" b="1" dirty="0" smtClean="0">
                <a:solidFill>
                  <a:srgbClr val="FF0000"/>
                </a:solidFill>
              </a:rPr>
              <a:t>rates</a:t>
            </a:r>
            <a:r>
              <a:rPr lang="en-US" altLang="en-US" sz="2800" b="1" dirty="0" smtClean="0">
                <a:solidFill>
                  <a:schemeClr val="tx1"/>
                </a:solidFill>
              </a:rPr>
              <a:t>.</a:t>
            </a:r>
          </a:p>
          <a:p>
            <a:pPr marL="609600" indent="-609600" eaLnBrk="1" hangingPunct="1">
              <a:lnSpc>
                <a:spcPct val="150000"/>
              </a:lnSpc>
              <a:buFont typeface="Wingdings" pitchFamily="-107" charset="2"/>
              <a:buAutoNum type="arabicPeriod"/>
            </a:pPr>
            <a:r>
              <a:rPr lang="en-US" altLang="en-US" sz="2800" b="1" dirty="0" smtClean="0">
                <a:solidFill>
                  <a:srgbClr val="FF0000"/>
                </a:solidFill>
              </a:rPr>
              <a:t>Assign</a:t>
            </a:r>
            <a:r>
              <a:rPr lang="en-US" altLang="en-US" sz="2800" b="1" dirty="0" smtClean="0">
                <a:solidFill>
                  <a:schemeClr val="tx1"/>
                </a:solidFill>
              </a:rPr>
              <a:t> overhead costs to cost objects (products). </a:t>
            </a:r>
          </a:p>
          <a:p>
            <a:pPr marL="609600" indent="-609600" eaLnBrk="1" hangingPunct="1">
              <a:buFont typeface="Wingdings" pitchFamily="-107" charset="2"/>
              <a:buAutoNum type="arabicPeriod"/>
            </a:pPr>
            <a:endParaRPr lang="en-US" altLang="en-US" sz="2800" dirty="0" smtClean="0"/>
          </a:p>
        </p:txBody>
      </p:sp>
      <p:sp>
        <p:nvSpPr>
          <p:cNvPr id="26214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FB008770-926D-4374-B254-3FA94A0D0529}" type="slidenum">
              <a:rPr lang="en-US" altLang="en-US" sz="1000" smtClean="0">
                <a:latin typeface="Arial" charset="0"/>
              </a:rPr>
              <a:pPr algn="r" eaLnBrk="1" hangingPunct="1">
                <a:spcBef>
                  <a:spcPct val="0"/>
                </a:spcBef>
                <a:buFontTx/>
                <a:buNone/>
              </a:pPr>
              <a:t>30</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 calcmode="lin" valueType="num">
                                      <p:cBhvr additive="base">
                                        <p:cTn id="7"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 calcmode="lin" valueType="num">
                                      <p:cBhvr additive="base">
                                        <p:cTn id="13"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anim calcmode="lin" valueType="num">
                                      <p:cBhvr additive="base">
                                        <p:cTn id="19"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587">
                                            <p:txEl>
                                              <p:pRg st="4" end="4"/>
                                            </p:txEl>
                                          </p:spTgt>
                                        </p:tgtEl>
                                        <p:attrNameLst>
                                          <p:attrName>style.visibility</p:attrName>
                                        </p:attrNameLst>
                                      </p:cBhvr>
                                      <p:to>
                                        <p:strVal val="visible"/>
                                      </p:to>
                                    </p:set>
                                    <p:anim calcmode="lin" valueType="num">
                                      <p:cBhvr additive="base">
                                        <p:cTn id="25"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0" y="669925"/>
            <a:ext cx="9144000" cy="1281113"/>
          </a:xfrm>
        </p:spPr>
        <p:txBody>
          <a:bodyPr/>
          <a:lstStyle/>
          <a:p>
            <a:pPr eaLnBrk="1" hangingPunct="1"/>
            <a:r>
              <a:rPr lang="en-US" altLang="en-US" sz="4400" b="1" dirty="0" smtClean="0">
                <a:solidFill>
                  <a:srgbClr val="FF0000"/>
                </a:solidFill>
              </a:rPr>
              <a:t>Step One</a:t>
            </a:r>
            <a:r>
              <a:rPr lang="en-US" altLang="en-US" sz="4400" b="1" dirty="0" smtClean="0">
                <a:solidFill>
                  <a:schemeClr val="tx1"/>
                </a:solidFill>
              </a:rPr>
              <a:t>:  Identify Activities and the Costs They Cause</a:t>
            </a:r>
          </a:p>
        </p:txBody>
      </p:sp>
      <p:sp>
        <p:nvSpPr>
          <p:cNvPr id="114693" name="Oval 5"/>
          <p:cNvSpPr>
            <a:spLocks noChangeArrowheads="1"/>
          </p:cNvSpPr>
          <p:nvPr/>
        </p:nvSpPr>
        <p:spPr bwMode="auto">
          <a:xfrm>
            <a:off x="1447800" y="2133600"/>
            <a:ext cx="1676400" cy="914400"/>
          </a:xfrm>
          <a:prstGeom prst="ellipse">
            <a:avLst/>
          </a:prstGeom>
          <a:solidFill>
            <a:schemeClr val="bg2">
              <a:lumMod val="90000"/>
            </a:schemeClr>
          </a:solidFill>
          <a:ln w="9525">
            <a:solidFill>
              <a:schemeClr val="tx1"/>
            </a:solidFill>
            <a:round/>
            <a:headEnd/>
            <a:tailEnd/>
          </a:ln>
        </p:spPr>
        <p:txBody>
          <a:bodyPr wrap="none" anchor="ctr"/>
          <a:lstStyle/>
          <a:p>
            <a:pPr algn="ctr" eaLnBrk="1" hangingPunct="1">
              <a:defRPr/>
            </a:pPr>
            <a:r>
              <a:rPr lang="en-US" b="1" dirty="0"/>
              <a:t>Machine setup</a:t>
            </a:r>
          </a:p>
        </p:txBody>
      </p:sp>
      <p:sp>
        <p:nvSpPr>
          <p:cNvPr id="114694" name="Oval 6"/>
          <p:cNvSpPr>
            <a:spLocks noChangeArrowheads="1"/>
          </p:cNvSpPr>
          <p:nvPr/>
        </p:nvSpPr>
        <p:spPr bwMode="auto">
          <a:xfrm>
            <a:off x="685800" y="33528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dirty="0"/>
              <a:t>Machine repair</a:t>
            </a:r>
          </a:p>
        </p:txBody>
      </p:sp>
      <p:sp>
        <p:nvSpPr>
          <p:cNvPr id="114695" name="Oval 7"/>
          <p:cNvSpPr>
            <a:spLocks noChangeArrowheads="1"/>
          </p:cNvSpPr>
          <p:nvPr/>
        </p:nvSpPr>
        <p:spPr bwMode="auto">
          <a:xfrm>
            <a:off x="1371600" y="46482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dirty="0"/>
              <a:t>Factory </a:t>
            </a:r>
          </a:p>
          <a:p>
            <a:pPr algn="ctr" eaLnBrk="1" hangingPunct="1">
              <a:defRPr/>
            </a:pPr>
            <a:r>
              <a:rPr lang="en-US" b="1" dirty="0"/>
              <a:t>maintenance</a:t>
            </a:r>
          </a:p>
        </p:txBody>
      </p:sp>
      <p:sp>
        <p:nvSpPr>
          <p:cNvPr id="114696" name="Oval 8"/>
          <p:cNvSpPr>
            <a:spLocks noChangeArrowheads="1"/>
          </p:cNvSpPr>
          <p:nvPr/>
        </p:nvSpPr>
        <p:spPr bwMode="auto">
          <a:xfrm>
            <a:off x="6019800" y="22098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dirty="0"/>
              <a:t>Engineer </a:t>
            </a:r>
          </a:p>
          <a:p>
            <a:pPr algn="ctr" eaLnBrk="1" hangingPunct="1">
              <a:defRPr/>
            </a:pPr>
            <a:r>
              <a:rPr lang="en-US" b="1" dirty="0"/>
              <a:t>salaries</a:t>
            </a:r>
          </a:p>
        </p:txBody>
      </p:sp>
      <p:sp>
        <p:nvSpPr>
          <p:cNvPr id="114697" name="Oval 9"/>
          <p:cNvSpPr>
            <a:spLocks noChangeArrowheads="1"/>
          </p:cNvSpPr>
          <p:nvPr/>
        </p:nvSpPr>
        <p:spPr bwMode="auto">
          <a:xfrm>
            <a:off x="6400800" y="35052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dirty="0"/>
              <a:t>Assembly </a:t>
            </a:r>
          </a:p>
          <a:p>
            <a:pPr algn="ctr" eaLnBrk="1" hangingPunct="1">
              <a:defRPr/>
            </a:pPr>
            <a:r>
              <a:rPr lang="en-US" b="1" dirty="0"/>
              <a:t>line power</a:t>
            </a:r>
          </a:p>
        </p:txBody>
      </p:sp>
      <p:sp>
        <p:nvSpPr>
          <p:cNvPr id="114698" name="Oval 10"/>
          <p:cNvSpPr>
            <a:spLocks noChangeArrowheads="1"/>
          </p:cNvSpPr>
          <p:nvPr/>
        </p:nvSpPr>
        <p:spPr bwMode="auto">
          <a:xfrm>
            <a:off x="6019800" y="47244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dirty="0"/>
              <a:t>Heating and </a:t>
            </a:r>
          </a:p>
          <a:p>
            <a:pPr algn="ctr" eaLnBrk="1" hangingPunct="1">
              <a:defRPr/>
            </a:pPr>
            <a:r>
              <a:rPr lang="en-US" b="1" dirty="0"/>
              <a:t>lighting</a:t>
            </a:r>
          </a:p>
        </p:txBody>
      </p:sp>
      <p:pic>
        <p:nvPicPr>
          <p:cNvPr id="114703" name="Picture 15" descr="MC9004325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743200"/>
            <a:ext cx="27495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
        <p:nvSpPr>
          <p:cNvPr id="1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D602F240-2FBD-4AD2-B47F-7A210B24DA53}" type="slidenum">
              <a:rPr lang="en-US" altLang="en-US" sz="1000" smtClean="0">
                <a:latin typeface="Arial" charset="0"/>
              </a:rPr>
              <a:pPr algn="r" eaLnBrk="1" hangingPunct="1">
                <a:spcBef>
                  <a:spcPct val="0"/>
                </a:spcBef>
                <a:buFontTx/>
                <a:buNone/>
              </a:pPr>
              <a:t>31</a:t>
            </a:fld>
            <a:endParaRPr lang="en-US" altLang="en-US" sz="1000"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 calcmode="lin" valueType="num">
                                      <p:cBhvr additive="base">
                                        <p:cTn id="7" dur="500" fill="hold"/>
                                        <p:tgtEl>
                                          <p:spTgt spid="114693"/>
                                        </p:tgtEl>
                                        <p:attrNameLst>
                                          <p:attrName>ppt_x</p:attrName>
                                        </p:attrNameLst>
                                      </p:cBhvr>
                                      <p:tavLst>
                                        <p:tav tm="0">
                                          <p:val>
                                            <p:strVal val="#ppt_x"/>
                                          </p:val>
                                        </p:tav>
                                        <p:tav tm="100000">
                                          <p:val>
                                            <p:strVal val="#ppt_x"/>
                                          </p:val>
                                        </p:tav>
                                      </p:tavLst>
                                    </p:anim>
                                    <p:anim calcmode="lin" valueType="num">
                                      <p:cBhvr additive="base">
                                        <p:cTn id="8" dur="500" fill="hold"/>
                                        <p:tgtEl>
                                          <p:spTgt spid="1146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4696"/>
                                        </p:tgtEl>
                                        <p:attrNameLst>
                                          <p:attrName>style.visibility</p:attrName>
                                        </p:attrNameLst>
                                      </p:cBhvr>
                                      <p:to>
                                        <p:strVal val="visible"/>
                                      </p:to>
                                    </p:set>
                                    <p:anim calcmode="lin" valueType="num">
                                      <p:cBhvr additive="base">
                                        <p:cTn id="13" dur="500" fill="hold"/>
                                        <p:tgtEl>
                                          <p:spTgt spid="114696"/>
                                        </p:tgtEl>
                                        <p:attrNameLst>
                                          <p:attrName>ppt_x</p:attrName>
                                        </p:attrNameLst>
                                      </p:cBhvr>
                                      <p:tavLst>
                                        <p:tav tm="0">
                                          <p:val>
                                            <p:strVal val="#ppt_x"/>
                                          </p:val>
                                        </p:tav>
                                        <p:tav tm="100000">
                                          <p:val>
                                            <p:strVal val="#ppt_x"/>
                                          </p:val>
                                        </p:tav>
                                      </p:tavLst>
                                    </p:anim>
                                    <p:anim calcmode="lin" valueType="num">
                                      <p:cBhvr additive="base">
                                        <p:cTn id="14" dur="500" fill="hold"/>
                                        <p:tgtEl>
                                          <p:spTgt spid="1146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4694"/>
                                        </p:tgtEl>
                                        <p:attrNameLst>
                                          <p:attrName>style.visibility</p:attrName>
                                        </p:attrNameLst>
                                      </p:cBhvr>
                                      <p:to>
                                        <p:strVal val="visible"/>
                                      </p:to>
                                    </p:set>
                                    <p:animEffect transition="in" filter="fade">
                                      <p:cBhvr>
                                        <p:cTn id="19" dur="1000"/>
                                        <p:tgtEl>
                                          <p:spTgt spid="114694"/>
                                        </p:tgtEl>
                                      </p:cBhvr>
                                    </p:animEffect>
                                    <p:anim calcmode="lin" valueType="num">
                                      <p:cBhvr>
                                        <p:cTn id="20" dur="1000" fill="hold"/>
                                        <p:tgtEl>
                                          <p:spTgt spid="114694"/>
                                        </p:tgtEl>
                                        <p:attrNameLst>
                                          <p:attrName>ppt_x</p:attrName>
                                        </p:attrNameLst>
                                      </p:cBhvr>
                                      <p:tavLst>
                                        <p:tav tm="0">
                                          <p:val>
                                            <p:strVal val="#ppt_x"/>
                                          </p:val>
                                        </p:tav>
                                        <p:tav tm="100000">
                                          <p:val>
                                            <p:strVal val="#ppt_x"/>
                                          </p:val>
                                        </p:tav>
                                      </p:tavLst>
                                    </p:anim>
                                    <p:anim calcmode="lin" valueType="num">
                                      <p:cBhvr>
                                        <p:cTn id="21" dur="1000" fill="hold"/>
                                        <p:tgtEl>
                                          <p:spTgt spid="11469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4697"/>
                                        </p:tgtEl>
                                        <p:attrNameLst>
                                          <p:attrName>style.visibility</p:attrName>
                                        </p:attrNameLst>
                                      </p:cBhvr>
                                      <p:to>
                                        <p:strVal val="visible"/>
                                      </p:to>
                                    </p:set>
                                    <p:animEffect transition="in" filter="fade">
                                      <p:cBhvr>
                                        <p:cTn id="26" dur="1000"/>
                                        <p:tgtEl>
                                          <p:spTgt spid="114697"/>
                                        </p:tgtEl>
                                      </p:cBhvr>
                                    </p:animEffect>
                                    <p:anim calcmode="lin" valueType="num">
                                      <p:cBhvr>
                                        <p:cTn id="27" dur="1000" fill="hold"/>
                                        <p:tgtEl>
                                          <p:spTgt spid="114697"/>
                                        </p:tgtEl>
                                        <p:attrNameLst>
                                          <p:attrName>ppt_x</p:attrName>
                                        </p:attrNameLst>
                                      </p:cBhvr>
                                      <p:tavLst>
                                        <p:tav tm="0">
                                          <p:val>
                                            <p:strVal val="#ppt_x"/>
                                          </p:val>
                                        </p:tav>
                                        <p:tav tm="100000">
                                          <p:val>
                                            <p:strVal val="#ppt_x"/>
                                          </p:val>
                                        </p:tav>
                                      </p:tavLst>
                                    </p:anim>
                                    <p:anim calcmode="lin" valueType="num">
                                      <p:cBhvr>
                                        <p:cTn id="28" dur="1000" fill="hold"/>
                                        <p:tgtEl>
                                          <p:spTgt spid="11469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4695"/>
                                        </p:tgtEl>
                                        <p:attrNameLst>
                                          <p:attrName>style.visibility</p:attrName>
                                        </p:attrNameLst>
                                      </p:cBhvr>
                                      <p:to>
                                        <p:strVal val="visible"/>
                                      </p:to>
                                    </p:set>
                                    <p:anim calcmode="lin" valueType="num">
                                      <p:cBhvr additive="base">
                                        <p:cTn id="33" dur="500" fill="hold"/>
                                        <p:tgtEl>
                                          <p:spTgt spid="114695"/>
                                        </p:tgtEl>
                                        <p:attrNameLst>
                                          <p:attrName>ppt_x</p:attrName>
                                        </p:attrNameLst>
                                      </p:cBhvr>
                                      <p:tavLst>
                                        <p:tav tm="0">
                                          <p:val>
                                            <p:strVal val="#ppt_x"/>
                                          </p:val>
                                        </p:tav>
                                        <p:tav tm="100000">
                                          <p:val>
                                            <p:strVal val="#ppt_x"/>
                                          </p:val>
                                        </p:tav>
                                      </p:tavLst>
                                    </p:anim>
                                    <p:anim calcmode="lin" valueType="num">
                                      <p:cBhvr additive="base">
                                        <p:cTn id="34" dur="500" fill="hold"/>
                                        <p:tgtEl>
                                          <p:spTgt spid="11469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4698"/>
                                        </p:tgtEl>
                                        <p:attrNameLst>
                                          <p:attrName>style.visibility</p:attrName>
                                        </p:attrNameLst>
                                      </p:cBhvr>
                                      <p:to>
                                        <p:strVal val="visible"/>
                                      </p:to>
                                    </p:set>
                                    <p:anim calcmode="lin" valueType="num">
                                      <p:cBhvr additive="base">
                                        <p:cTn id="39" dur="500" fill="hold"/>
                                        <p:tgtEl>
                                          <p:spTgt spid="114698"/>
                                        </p:tgtEl>
                                        <p:attrNameLst>
                                          <p:attrName>ppt_x</p:attrName>
                                        </p:attrNameLst>
                                      </p:cBhvr>
                                      <p:tavLst>
                                        <p:tav tm="0">
                                          <p:val>
                                            <p:strVal val="#ppt_x"/>
                                          </p:val>
                                        </p:tav>
                                        <p:tav tm="100000">
                                          <p:val>
                                            <p:strVal val="#ppt_x"/>
                                          </p:val>
                                        </p:tav>
                                      </p:tavLst>
                                    </p:anim>
                                    <p:anim calcmode="lin" valueType="num">
                                      <p:cBhvr additive="base">
                                        <p:cTn id="40" dur="500" fill="hold"/>
                                        <p:tgtEl>
                                          <p:spTgt spid="114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nimBg="1"/>
      <p:bldP spid="114694" grpId="0" animBg="1"/>
      <p:bldP spid="114695" grpId="0" animBg="1"/>
      <p:bldP spid="114696" grpId="0" animBg="1"/>
      <p:bldP spid="114697" grpId="0" animBg="1"/>
      <p:bldP spid="11469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228601" y="606425"/>
            <a:ext cx="8839200" cy="1046163"/>
          </a:xfrm>
        </p:spPr>
        <p:txBody>
          <a:bodyPr/>
          <a:lstStyle/>
          <a:p>
            <a:pPr eaLnBrk="1" hangingPunct="1"/>
            <a:r>
              <a:rPr lang="en-US" altLang="en-US" sz="4400" b="1" dirty="0">
                <a:solidFill>
                  <a:srgbClr val="FF0000"/>
                </a:solidFill>
              </a:rPr>
              <a:t>Step One</a:t>
            </a:r>
            <a:r>
              <a:rPr lang="en-US" altLang="en-US" sz="4400" b="1" dirty="0">
                <a:solidFill>
                  <a:prstClr val="black"/>
                </a:solidFill>
              </a:rPr>
              <a:t>:  Identify Activities and the Costs They Cause</a:t>
            </a:r>
            <a:endParaRPr lang="en-US" altLang="en-US" sz="3600" dirty="0" smtClean="0"/>
          </a:p>
        </p:txBody>
      </p:sp>
      <p:graphicFrame>
        <p:nvGraphicFramePr>
          <p:cNvPr id="266243" name="Object 4"/>
          <p:cNvGraphicFramePr>
            <a:graphicFrameLocks noGrp="1" noChangeAspect="1"/>
          </p:cNvGraphicFramePr>
          <p:nvPr>
            <p:ph idx="1"/>
            <p:extLst>
              <p:ext uri="{D42A27DB-BD31-4B8C-83A1-F6EECF244321}">
                <p14:modId xmlns:p14="http://schemas.microsoft.com/office/powerpoint/2010/main" val="1304331643"/>
              </p:ext>
            </p:extLst>
          </p:nvPr>
        </p:nvGraphicFramePr>
        <p:xfrm>
          <a:off x="611188" y="2651125"/>
          <a:ext cx="8153400" cy="3079750"/>
        </p:xfrm>
        <a:graphic>
          <a:graphicData uri="http://schemas.openxmlformats.org/presentationml/2006/ole">
            <mc:AlternateContent xmlns:mc="http://schemas.openxmlformats.org/markup-compatibility/2006">
              <mc:Choice xmlns:v="urn:schemas-microsoft-com:vml" Requires="v">
                <p:oleObj spid="_x0000_s266310" name="Worksheet" r:id="rId5" imgW="4480560" imgH="1691671" progId="Excel.Sheet.8">
                  <p:embed/>
                </p:oleObj>
              </mc:Choice>
              <mc:Fallback>
                <p:oleObj name="Worksheet" r:id="rId5" imgW="4480560" imgH="1691671" progId="Excel.Sheet.8">
                  <p:embed/>
                  <p:pic>
                    <p:nvPicPr>
                      <p:cNvPr id="0" name="Picture 13"/>
                      <p:cNvPicPr>
                        <a:picLocks noGrp="1" noChangeAspect="1" noChangeArrowheads="1"/>
                      </p:cNvPicPr>
                      <p:nvPr/>
                    </p:nvPicPr>
                    <p:blipFill>
                      <a:blip r:embed="rId6"/>
                      <a:srcRect/>
                      <a:stretch>
                        <a:fillRect/>
                      </a:stretch>
                    </p:blipFill>
                    <p:spPr bwMode="auto">
                      <a:xfrm>
                        <a:off x="611188" y="2651125"/>
                        <a:ext cx="8153400" cy="307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4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3209B4AA-BE78-49CD-BFEC-51AEBAC4B798}" type="slidenum">
              <a:rPr lang="en-US" altLang="en-US" sz="1000" smtClean="0">
                <a:latin typeface="Arial" charset="0"/>
              </a:rPr>
              <a:pPr algn="r" eaLnBrk="1" hangingPunct="1">
                <a:spcBef>
                  <a:spcPct val="0"/>
                </a:spcBef>
                <a:buFontTx/>
                <a:buNone/>
              </a:pPr>
              <a:t>32</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609600"/>
            <a:ext cx="9139237" cy="1281112"/>
          </a:xfrm>
        </p:spPr>
        <p:txBody>
          <a:bodyPr/>
          <a:lstStyle/>
          <a:p>
            <a:pPr eaLnBrk="1" hangingPunct="1"/>
            <a:r>
              <a:rPr lang="en-US" altLang="en-US" sz="4400" b="1" dirty="0" smtClean="0">
                <a:solidFill>
                  <a:srgbClr val="FF0000"/>
                </a:solidFill>
              </a:rPr>
              <a:t>Step Two</a:t>
            </a:r>
            <a:r>
              <a:rPr lang="en-US" altLang="en-US" sz="4400" b="1" dirty="0" smtClean="0">
                <a:solidFill>
                  <a:schemeClr val="tx1"/>
                </a:solidFill>
              </a:rPr>
              <a:t>:  Trace Overhead Costs to Cost Pools</a:t>
            </a:r>
          </a:p>
        </p:txBody>
      </p:sp>
      <p:sp>
        <p:nvSpPr>
          <p:cNvPr id="268292" name="Rectangle 5"/>
          <p:cNvSpPr>
            <a:spLocks noChangeArrowheads="1"/>
          </p:cNvSpPr>
          <p:nvPr/>
        </p:nvSpPr>
        <p:spPr bwMode="auto">
          <a:xfrm>
            <a:off x="1600200" y="2209800"/>
            <a:ext cx="5486400" cy="533400"/>
          </a:xfrm>
          <a:prstGeom prst="rect">
            <a:avLst/>
          </a:prstGeom>
          <a:solidFill>
            <a:srgbClr val="9B3937"/>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solidFill>
                  <a:schemeClr val="bg1"/>
                </a:solidFill>
                <a:latin typeface="Arial" charset="0"/>
              </a:rPr>
              <a:t>Overhead Cost</a:t>
            </a:r>
          </a:p>
        </p:txBody>
      </p:sp>
      <p:sp>
        <p:nvSpPr>
          <p:cNvPr id="267269" name="Rectangle 6"/>
          <p:cNvSpPr>
            <a:spLocks noChangeArrowheads="1"/>
          </p:cNvSpPr>
          <p:nvPr/>
        </p:nvSpPr>
        <p:spPr bwMode="auto">
          <a:xfrm>
            <a:off x="381000" y="3581400"/>
            <a:ext cx="21336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b="1" dirty="0"/>
              <a:t>Activity </a:t>
            </a:r>
          </a:p>
          <a:p>
            <a:pPr algn="ctr" eaLnBrk="1" hangingPunct="1">
              <a:defRPr/>
            </a:pPr>
            <a:r>
              <a:rPr lang="en-US" sz="2200" b="1" dirty="0"/>
              <a:t>Cost Pool </a:t>
            </a:r>
            <a:br>
              <a:rPr lang="en-US" sz="2200" b="1" dirty="0"/>
            </a:br>
            <a:r>
              <a:rPr lang="en-US" sz="2200" b="1" dirty="0"/>
              <a:t>(</a:t>
            </a:r>
            <a:r>
              <a:rPr lang="en-US" sz="2200" b="1" dirty="0">
                <a:solidFill>
                  <a:srgbClr val="FF0000"/>
                </a:solidFill>
              </a:rPr>
              <a:t>Craftsmanship</a:t>
            </a:r>
            <a:r>
              <a:rPr lang="en-US" sz="2200" b="1" dirty="0"/>
              <a:t>)</a:t>
            </a:r>
          </a:p>
        </p:txBody>
      </p:sp>
      <p:sp>
        <p:nvSpPr>
          <p:cNvPr id="267270" name="Rectangle 7"/>
          <p:cNvSpPr>
            <a:spLocks noChangeArrowheads="1"/>
          </p:cNvSpPr>
          <p:nvPr/>
        </p:nvSpPr>
        <p:spPr bwMode="auto">
          <a:xfrm>
            <a:off x="2743200" y="3581400"/>
            <a:ext cx="13716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b="1" dirty="0"/>
              <a:t>Activity </a:t>
            </a:r>
          </a:p>
          <a:p>
            <a:pPr algn="ctr" eaLnBrk="1" hangingPunct="1">
              <a:defRPr/>
            </a:pPr>
            <a:r>
              <a:rPr lang="en-US" sz="2200" b="1" dirty="0"/>
              <a:t>Cost Pool </a:t>
            </a:r>
            <a:br>
              <a:rPr lang="en-US" sz="2200" b="1" dirty="0"/>
            </a:br>
            <a:r>
              <a:rPr lang="en-US" sz="2200" b="1" dirty="0"/>
              <a:t>(</a:t>
            </a:r>
            <a:r>
              <a:rPr lang="en-US" sz="2200" b="1" dirty="0">
                <a:solidFill>
                  <a:srgbClr val="FF0000"/>
                </a:solidFill>
              </a:rPr>
              <a:t>Setup</a:t>
            </a:r>
            <a:r>
              <a:rPr lang="en-US" sz="2200" b="1" dirty="0"/>
              <a:t>)</a:t>
            </a:r>
          </a:p>
          <a:p>
            <a:pPr algn="ctr" eaLnBrk="1" hangingPunct="1">
              <a:defRPr/>
            </a:pPr>
            <a:endParaRPr lang="en-US" sz="2400" dirty="0"/>
          </a:p>
        </p:txBody>
      </p:sp>
      <p:sp>
        <p:nvSpPr>
          <p:cNvPr id="267271" name="Rectangle 8"/>
          <p:cNvSpPr>
            <a:spLocks noChangeArrowheads="1"/>
          </p:cNvSpPr>
          <p:nvPr/>
        </p:nvSpPr>
        <p:spPr bwMode="auto">
          <a:xfrm>
            <a:off x="4343400" y="3581400"/>
            <a:ext cx="17526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b="1" dirty="0"/>
              <a:t>Activity </a:t>
            </a:r>
          </a:p>
          <a:p>
            <a:pPr algn="ctr" eaLnBrk="1" hangingPunct="1">
              <a:defRPr/>
            </a:pPr>
            <a:r>
              <a:rPr lang="en-US" sz="2200" b="1" dirty="0"/>
              <a:t>Cost Pool </a:t>
            </a:r>
            <a:br>
              <a:rPr lang="en-US" sz="2200" b="1" dirty="0"/>
            </a:br>
            <a:r>
              <a:rPr lang="en-US" sz="2200" b="1" dirty="0"/>
              <a:t>(</a:t>
            </a:r>
            <a:r>
              <a:rPr lang="en-US" sz="2200" b="1" dirty="0">
                <a:solidFill>
                  <a:srgbClr val="FF0000"/>
                </a:solidFill>
              </a:rPr>
              <a:t>Design </a:t>
            </a:r>
            <a:br>
              <a:rPr lang="en-US" sz="2200" b="1" dirty="0">
                <a:solidFill>
                  <a:srgbClr val="FF0000"/>
                </a:solidFill>
              </a:rPr>
            </a:br>
            <a:r>
              <a:rPr lang="en-US" sz="2200" b="1" dirty="0">
                <a:solidFill>
                  <a:srgbClr val="FF0000"/>
                </a:solidFill>
              </a:rPr>
              <a:t>Modification</a:t>
            </a:r>
            <a:r>
              <a:rPr lang="en-US" sz="2200" b="1" dirty="0"/>
              <a:t>)</a:t>
            </a:r>
          </a:p>
        </p:txBody>
      </p:sp>
      <p:sp>
        <p:nvSpPr>
          <p:cNvPr id="267272" name="Line 9"/>
          <p:cNvSpPr>
            <a:spLocks noChangeShapeType="1"/>
          </p:cNvSpPr>
          <p:nvPr/>
        </p:nvSpPr>
        <p:spPr bwMode="auto">
          <a:xfrm flipH="1">
            <a:off x="1981200" y="2743200"/>
            <a:ext cx="1524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7273" name="Line 10"/>
          <p:cNvSpPr>
            <a:spLocks noChangeShapeType="1"/>
          </p:cNvSpPr>
          <p:nvPr/>
        </p:nvSpPr>
        <p:spPr bwMode="auto">
          <a:xfrm flipH="1">
            <a:off x="3657600" y="2819400"/>
            <a:ext cx="152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7274" name="Line 11"/>
          <p:cNvSpPr>
            <a:spLocks noChangeShapeType="1"/>
          </p:cNvSpPr>
          <p:nvPr/>
        </p:nvSpPr>
        <p:spPr bwMode="auto">
          <a:xfrm>
            <a:off x="5410200" y="2819400"/>
            <a:ext cx="1219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829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CAE636EE-FDA7-4252-96E6-53BB5C7B1A30}" type="slidenum">
              <a:rPr lang="en-US" altLang="en-US" sz="1000" smtClean="0">
                <a:latin typeface="Arial" charset="0"/>
              </a:rPr>
              <a:pPr algn="r" eaLnBrk="1" hangingPunct="1">
                <a:spcBef>
                  <a:spcPct val="0"/>
                </a:spcBef>
                <a:buFontTx/>
                <a:buNone/>
              </a:pPr>
              <a:t>33</a:t>
            </a:fld>
            <a:endParaRPr lang="en-US" altLang="en-US" sz="1000" dirty="0">
              <a:latin typeface="Arial" charset="0"/>
            </a:endParaRPr>
          </a:p>
        </p:txBody>
      </p:sp>
      <p:sp>
        <p:nvSpPr>
          <p:cNvPr id="12" name="Rectangle 8"/>
          <p:cNvSpPr>
            <a:spLocks noChangeArrowheads="1"/>
          </p:cNvSpPr>
          <p:nvPr/>
        </p:nvSpPr>
        <p:spPr bwMode="auto">
          <a:xfrm>
            <a:off x="6400800" y="3581400"/>
            <a:ext cx="22098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b="1" dirty="0"/>
              <a:t>Activity </a:t>
            </a:r>
          </a:p>
          <a:p>
            <a:pPr algn="ctr" eaLnBrk="1" hangingPunct="1">
              <a:defRPr/>
            </a:pPr>
            <a:r>
              <a:rPr lang="en-US" sz="2200" b="1" dirty="0"/>
              <a:t>Cost Pool </a:t>
            </a:r>
            <a:br>
              <a:rPr lang="en-US" sz="2200" b="1" dirty="0"/>
            </a:br>
            <a:r>
              <a:rPr lang="en-US" sz="2200" b="1" dirty="0"/>
              <a:t>(</a:t>
            </a:r>
            <a:r>
              <a:rPr lang="en-US" sz="2200" b="1" dirty="0">
                <a:solidFill>
                  <a:srgbClr val="FF0000"/>
                </a:solidFill>
              </a:rPr>
              <a:t>Plant Services</a:t>
            </a:r>
            <a:r>
              <a:rPr lang="en-US" sz="2200" b="1" dirty="0"/>
              <a:t>)</a:t>
            </a:r>
          </a:p>
          <a:p>
            <a:pPr algn="ctr" eaLnBrk="1" hangingPunct="1">
              <a:defRPr/>
            </a:pPr>
            <a:endParaRPr lang="en-US" sz="2400" dirty="0"/>
          </a:p>
        </p:txBody>
      </p:sp>
      <p:sp>
        <p:nvSpPr>
          <p:cNvPr id="13" name="Line 10"/>
          <p:cNvSpPr>
            <a:spLocks noChangeShapeType="1"/>
          </p:cNvSpPr>
          <p:nvPr/>
        </p:nvSpPr>
        <p:spPr bwMode="auto">
          <a:xfrm>
            <a:off x="4800600" y="2819400"/>
            <a:ext cx="381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7269"/>
                                        </p:tgtEl>
                                        <p:attrNameLst>
                                          <p:attrName>style.visibility</p:attrName>
                                        </p:attrNameLst>
                                      </p:cBhvr>
                                      <p:to>
                                        <p:strVal val="visible"/>
                                      </p:to>
                                    </p:set>
                                    <p:anim calcmode="lin" valueType="num">
                                      <p:cBhvr additive="base">
                                        <p:cTn id="7" dur="500" fill="hold"/>
                                        <p:tgtEl>
                                          <p:spTgt spid="267269"/>
                                        </p:tgtEl>
                                        <p:attrNameLst>
                                          <p:attrName>ppt_x</p:attrName>
                                        </p:attrNameLst>
                                      </p:cBhvr>
                                      <p:tavLst>
                                        <p:tav tm="0">
                                          <p:val>
                                            <p:strVal val="#ppt_x"/>
                                          </p:val>
                                        </p:tav>
                                        <p:tav tm="100000">
                                          <p:val>
                                            <p:strVal val="#ppt_x"/>
                                          </p:val>
                                        </p:tav>
                                      </p:tavLst>
                                    </p:anim>
                                    <p:anim calcmode="lin" valueType="num">
                                      <p:cBhvr additive="base">
                                        <p:cTn id="8" dur="500" fill="hold"/>
                                        <p:tgtEl>
                                          <p:spTgt spid="2672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7270"/>
                                        </p:tgtEl>
                                        <p:attrNameLst>
                                          <p:attrName>style.visibility</p:attrName>
                                        </p:attrNameLst>
                                      </p:cBhvr>
                                      <p:to>
                                        <p:strVal val="visible"/>
                                      </p:to>
                                    </p:set>
                                    <p:anim calcmode="lin" valueType="num">
                                      <p:cBhvr additive="base">
                                        <p:cTn id="13" dur="500" fill="hold"/>
                                        <p:tgtEl>
                                          <p:spTgt spid="267270"/>
                                        </p:tgtEl>
                                        <p:attrNameLst>
                                          <p:attrName>ppt_x</p:attrName>
                                        </p:attrNameLst>
                                      </p:cBhvr>
                                      <p:tavLst>
                                        <p:tav tm="0">
                                          <p:val>
                                            <p:strVal val="#ppt_x"/>
                                          </p:val>
                                        </p:tav>
                                        <p:tav tm="100000">
                                          <p:val>
                                            <p:strVal val="#ppt_x"/>
                                          </p:val>
                                        </p:tav>
                                      </p:tavLst>
                                    </p:anim>
                                    <p:anim calcmode="lin" valueType="num">
                                      <p:cBhvr additive="base">
                                        <p:cTn id="14" dur="500" fill="hold"/>
                                        <p:tgtEl>
                                          <p:spTgt spid="2672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7271"/>
                                        </p:tgtEl>
                                        <p:attrNameLst>
                                          <p:attrName>style.visibility</p:attrName>
                                        </p:attrNameLst>
                                      </p:cBhvr>
                                      <p:to>
                                        <p:strVal val="visible"/>
                                      </p:to>
                                    </p:set>
                                    <p:anim calcmode="lin" valueType="num">
                                      <p:cBhvr additive="base">
                                        <p:cTn id="19" dur="500" fill="hold"/>
                                        <p:tgtEl>
                                          <p:spTgt spid="267271"/>
                                        </p:tgtEl>
                                        <p:attrNameLst>
                                          <p:attrName>ppt_x</p:attrName>
                                        </p:attrNameLst>
                                      </p:cBhvr>
                                      <p:tavLst>
                                        <p:tav tm="0">
                                          <p:val>
                                            <p:strVal val="#ppt_x"/>
                                          </p:val>
                                        </p:tav>
                                        <p:tav tm="100000">
                                          <p:val>
                                            <p:strVal val="#ppt_x"/>
                                          </p:val>
                                        </p:tav>
                                      </p:tavLst>
                                    </p:anim>
                                    <p:anim calcmode="lin" valueType="num">
                                      <p:cBhvr additive="base">
                                        <p:cTn id="20" dur="500" fill="hold"/>
                                        <p:tgtEl>
                                          <p:spTgt spid="2672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9" grpId="0" animBg="1"/>
      <p:bldP spid="267270" grpId="0" animBg="1"/>
      <p:bldP spid="26727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538163"/>
            <a:ext cx="9144000" cy="1062037"/>
          </a:xfrm>
        </p:spPr>
        <p:txBody>
          <a:bodyPr/>
          <a:lstStyle/>
          <a:p>
            <a:pPr eaLnBrk="1" hangingPunct="1"/>
            <a:r>
              <a:rPr lang="en-US" altLang="en-US" sz="4400" b="1" dirty="0">
                <a:solidFill>
                  <a:srgbClr val="FF0000"/>
                </a:solidFill>
              </a:rPr>
              <a:t>Step Two</a:t>
            </a:r>
            <a:r>
              <a:rPr lang="en-US" altLang="en-US" sz="4400" b="1" dirty="0">
                <a:solidFill>
                  <a:prstClr val="black"/>
                </a:solidFill>
              </a:rPr>
              <a:t>:  Trace Overhead Costs to Cost Pools</a:t>
            </a:r>
            <a:endParaRPr lang="en-US" altLang="en-US" dirty="0" smtClean="0"/>
          </a:p>
        </p:txBody>
      </p:sp>
      <p:graphicFrame>
        <p:nvGraphicFramePr>
          <p:cNvPr id="270339" name="Object 4"/>
          <p:cNvGraphicFramePr>
            <a:graphicFrameLocks noGrp="1" noChangeAspect="1"/>
          </p:cNvGraphicFramePr>
          <p:nvPr>
            <p:ph idx="1"/>
            <p:extLst>
              <p:ext uri="{D42A27DB-BD31-4B8C-83A1-F6EECF244321}">
                <p14:modId xmlns:p14="http://schemas.microsoft.com/office/powerpoint/2010/main" val="443571112"/>
              </p:ext>
            </p:extLst>
          </p:nvPr>
        </p:nvGraphicFramePr>
        <p:xfrm>
          <a:off x="228600" y="1978025"/>
          <a:ext cx="8534400" cy="4197350"/>
        </p:xfrm>
        <a:graphic>
          <a:graphicData uri="http://schemas.openxmlformats.org/presentationml/2006/ole">
            <mc:AlternateContent xmlns:mc="http://schemas.openxmlformats.org/markup-compatibility/2006">
              <mc:Choice xmlns:v="urn:schemas-microsoft-com:vml" Requires="v">
                <p:oleObj spid="_x0000_s270406" name="Worksheet" r:id="rId5" imgW="4526326" imgH="2225143" progId="Excel.Sheet.8">
                  <p:embed/>
                </p:oleObj>
              </mc:Choice>
              <mc:Fallback>
                <p:oleObj name="Worksheet" r:id="rId5" imgW="4526326" imgH="2225143" progId="Excel.Sheet.8">
                  <p:embed/>
                  <p:pic>
                    <p:nvPicPr>
                      <p:cNvPr id="0" name="Picture 13"/>
                      <p:cNvPicPr>
                        <a:picLocks noGrp="1" noChangeAspect="1" noChangeArrowheads="1"/>
                      </p:cNvPicPr>
                      <p:nvPr/>
                    </p:nvPicPr>
                    <p:blipFill>
                      <a:blip r:embed="rId6"/>
                      <a:srcRect/>
                      <a:stretch>
                        <a:fillRect/>
                      </a:stretch>
                    </p:blipFill>
                    <p:spPr bwMode="auto">
                      <a:xfrm>
                        <a:off x="228600" y="1978025"/>
                        <a:ext cx="8534400" cy="4197350"/>
                      </a:xfrm>
                      <a:prstGeom prst="rect">
                        <a:avLst/>
                      </a:prstGeom>
                      <a:noFill/>
                      <a:extLst/>
                    </p:spPr>
                  </p:pic>
                </p:oleObj>
              </mc:Fallback>
            </mc:AlternateContent>
          </a:graphicData>
        </a:graphic>
      </p:graphicFrame>
      <p:sp>
        <p:nvSpPr>
          <p:cNvPr id="270341" name="Rectangle 5"/>
          <p:cNvSpPr>
            <a:spLocks noChangeArrowheads="1"/>
          </p:cNvSpPr>
          <p:nvPr/>
        </p:nvSpPr>
        <p:spPr bwMode="auto">
          <a:xfrm>
            <a:off x="8493125" y="65151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5F149220-34E3-470D-8696-DB0BE807EAA4}" type="slidenum">
              <a:rPr lang="en-US" altLang="en-US" sz="1000" smtClean="0">
                <a:latin typeface="Arial" charset="0"/>
              </a:rPr>
              <a:pPr algn="r" eaLnBrk="1" hangingPunct="1">
                <a:spcBef>
                  <a:spcPct val="0"/>
                </a:spcBef>
                <a:buFontTx/>
                <a:buNone/>
              </a:pPr>
              <a:t>34</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Line 11"/>
          <p:cNvSpPr>
            <a:spLocks noChangeShapeType="1"/>
          </p:cNvSpPr>
          <p:nvPr/>
        </p:nvSpPr>
        <p:spPr bwMode="auto">
          <a:xfrm>
            <a:off x="7543800" y="35052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2387" name="Line 13"/>
          <p:cNvSpPr>
            <a:spLocks noChangeShapeType="1"/>
          </p:cNvSpPr>
          <p:nvPr/>
        </p:nvSpPr>
        <p:spPr bwMode="auto">
          <a:xfrm>
            <a:off x="1676400" y="32004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2388" name="Rectangle 2"/>
          <p:cNvSpPr>
            <a:spLocks noGrp="1" noChangeArrowheads="1"/>
          </p:cNvSpPr>
          <p:nvPr>
            <p:ph type="title"/>
          </p:nvPr>
        </p:nvSpPr>
        <p:spPr>
          <a:xfrm>
            <a:off x="0" y="509588"/>
            <a:ext cx="9144000" cy="1090612"/>
          </a:xfrm>
        </p:spPr>
        <p:txBody>
          <a:bodyPr/>
          <a:lstStyle/>
          <a:p>
            <a:pPr eaLnBrk="1" hangingPunct="1"/>
            <a:r>
              <a:rPr lang="en-US" altLang="en-US" sz="4400" b="1" dirty="0" smtClean="0">
                <a:solidFill>
                  <a:srgbClr val="FF0000"/>
                </a:solidFill>
              </a:rPr>
              <a:t>Step Three</a:t>
            </a:r>
            <a:r>
              <a:rPr lang="en-US" altLang="en-US" sz="4400" b="1" dirty="0" smtClean="0">
                <a:solidFill>
                  <a:schemeClr val="tx1"/>
                </a:solidFill>
              </a:rPr>
              <a:t>:  Determine Activity Rates</a:t>
            </a:r>
          </a:p>
        </p:txBody>
      </p:sp>
      <p:sp>
        <p:nvSpPr>
          <p:cNvPr id="271364" name="Rectangle 3"/>
          <p:cNvSpPr>
            <a:spLocks noGrp="1" noChangeArrowheads="1"/>
          </p:cNvSpPr>
          <p:nvPr>
            <p:ph idx="1"/>
          </p:nvPr>
        </p:nvSpPr>
        <p:spPr>
          <a:xfrm>
            <a:off x="685801" y="4648200"/>
            <a:ext cx="8115300" cy="1600200"/>
          </a:xfrm>
        </p:spPr>
        <p:txBody>
          <a:bodyPr/>
          <a:lstStyle/>
          <a:p>
            <a:pPr eaLnBrk="1" hangingPunct="1">
              <a:buFont typeface="Wingdings" pitchFamily="-107" charset="2"/>
              <a:buNone/>
            </a:pPr>
            <a:r>
              <a:rPr lang="en-US" altLang="en-US" b="1" dirty="0" smtClean="0">
                <a:solidFill>
                  <a:schemeClr val="tx1"/>
                </a:solidFill>
              </a:rPr>
              <a:t>Step 3 is to compute the activity rates used to assign overhead costs to final cost objects such as products.</a:t>
            </a:r>
          </a:p>
        </p:txBody>
      </p:sp>
      <p:sp>
        <p:nvSpPr>
          <p:cNvPr id="272391" name="Line 5"/>
          <p:cNvSpPr>
            <a:spLocks noChangeShapeType="1"/>
          </p:cNvSpPr>
          <p:nvPr/>
        </p:nvSpPr>
        <p:spPr bwMode="auto">
          <a:xfrm>
            <a:off x="3657600" y="32004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2392" name="Oval 9"/>
          <p:cNvSpPr>
            <a:spLocks noChangeArrowheads="1"/>
          </p:cNvSpPr>
          <p:nvPr/>
        </p:nvSpPr>
        <p:spPr bwMode="auto">
          <a:xfrm>
            <a:off x="685800" y="3886200"/>
            <a:ext cx="1905000" cy="6858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600" b="1" dirty="0">
                <a:latin typeface="Arial" charset="0"/>
              </a:rPr>
              <a:t>Activity Overhead</a:t>
            </a:r>
          </a:p>
          <a:p>
            <a:pPr algn="ctr" eaLnBrk="1" hangingPunct="1">
              <a:spcBef>
                <a:spcPct val="0"/>
              </a:spcBef>
              <a:buFontTx/>
              <a:buNone/>
            </a:pPr>
            <a:r>
              <a:rPr lang="en-US" altLang="en-US" sz="1600" b="1" dirty="0">
                <a:latin typeface="Arial" charset="0"/>
              </a:rPr>
              <a:t> rate ?</a:t>
            </a:r>
          </a:p>
        </p:txBody>
      </p:sp>
      <p:sp>
        <p:nvSpPr>
          <p:cNvPr id="272393" name="Oval 10"/>
          <p:cNvSpPr>
            <a:spLocks noChangeArrowheads="1"/>
          </p:cNvSpPr>
          <p:nvPr/>
        </p:nvSpPr>
        <p:spPr bwMode="auto">
          <a:xfrm>
            <a:off x="2743200" y="3886200"/>
            <a:ext cx="1752600" cy="6858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dirty="0">
              <a:latin typeface="Arial" charset="0"/>
            </a:endParaRPr>
          </a:p>
          <a:p>
            <a:pPr algn="ctr" eaLnBrk="1" hangingPunct="1">
              <a:spcBef>
                <a:spcPct val="0"/>
              </a:spcBef>
              <a:buFontTx/>
              <a:buNone/>
            </a:pPr>
            <a:endParaRPr lang="en-US" altLang="en-US" sz="1200" dirty="0">
              <a:latin typeface="Arial" charset="0"/>
            </a:endParaRPr>
          </a:p>
          <a:p>
            <a:pPr algn="ctr" eaLnBrk="1" hangingPunct="1">
              <a:spcBef>
                <a:spcPct val="0"/>
              </a:spcBef>
              <a:buFontTx/>
              <a:buNone/>
            </a:pPr>
            <a:r>
              <a:rPr lang="en-US" altLang="en-US" sz="1600" b="1" dirty="0">
                <a:latin typeface="Arial" charset="0"/>
              </a:rPr>
              <a:t>Activity Overhead</a:t>
            </a:r>
            <a:r>
              <a:rPr lang="en-US" altLang="en-US" sz="1200" b="1" dirty="0">
                <a:latin typeface="Arial" charset="0"/>
              </a:rPr>
              <a:t> </a:t>
            </a:r>
          </a:p>
          <a:p>
            <a:pPr algn="ctr" eaLnBrk="1" hangingPunct="1">
              <a:spcBef>
                <a:spcPct val="0"/>
              </a:spcBef>
              <a:buFontTx/>
              <a:buNone/>
            </a:pPr>
            <a:r>
              <a:rPr lang="en-US" altLang="en-US" sz="1600" b="1" dirty="0">
                <a:latin typeface="Arial" charset="0"/>
              </a:rPr>
              <a:t>Rate ?</a:t>
            </a:r>
          </a:p>
          <a:p>
            <a:pPr algn="ctr" eaLnBrk="1" hangingPunct="1">
              <a:spcBef>
                <a:spcPct val="0"/>
              </a:spcBef>
              <a:buFontTx/>
              <a:buNone/>
            </a:pPr>
            <a:endParaRPr lang="en-US" altLang="en-US" sz="1600" dirty="0">
              <a:latin typeface="Arial" charset="0"/>
            </a:endParaRPr>
          </a:p>
        </p:txBody>
      </p:sp>
      <p:sp>
        <p:nvSpPr>
          <p:cNvPr id="272394" name="Line 11"/>
          <p:cNvSpPr>
            <a:spLocks noChangeShapeType="1"/>
          </p:cNvSpPr>
          <p:nvPr/>
        </p:nvSpPr>
        <p:spPr bwMode="auto">
          <a:xfrm>
            <a:off x="5486400" y="3352800"/>
            <a:ext cx="0" cy="685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2395" name="Oval 12"/>
          <p:cNvSpPr>
            <a:spLocks noChangeArrowheads="1"/>
          </p:cNvSpPr>
          <p:nvPr/>
        </p:nvSpPr>
        <p:spPr bwMode="auto">
          <a:xfrm>
            <a:off x="4724400" y="3962400"/>
            <a:ext cx="1828800" cy="6096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dirty="0">
              <a:latin typeface="Arial" charset="0"/>
            </a:endParaRPr>
          </a:p>
          <a:p>
            <a:pPr algn="ctr" eaLnBrk="1" hangingPunct="1">
              <a:spcBef>
                <a:spcPct val="0"/>
              </a:spcBef>
              <a:buFontTx/>
              <a:buNone/>
            </a:pPr>
            <a:endParaRPr lang="en-US" altLang="en-US" sz="1200" dirty="0">
              <a:latin typeface="Arial" charset="0"/>
            </a:endParaRPr>
          </a:p>
          <a:p>
            <a:pPr algn="ctr" eaLnBrk="1" hangingPunct="1">
              <a:spcBef>
                <a:spcPct val="0"/>
              </a:spcBef>
              <a:buFontTx/>
              <a:buNone/>
            </a:pPr>
            <a:r>
              <a:rPr lang="en-US" altLang="en-US" sz="1600" b="1" dirty="0">
                <a:latin typeface="Arial" charset="0"/>
              </a:rPr>
              <a:t>Activity Overhead</a:t>
            </a:r>
          </a:p>
          <a:p>
            <a:pPr algn="ctr" eaLnBrk="1" hangingPunct="1">
              <a:spcBef>
                <a:spcPct val="0"/>
              </a:spcBef>
              <a:buFontTx/>
              <a:buNone/>
            </a:pPr>
            <a:r>
              <a:rPr lang="en-US" altLang="en-US" sz="1600" b="1" dirty="0">
                <a:latin typeface="Arial" charset="0"/>
              </a:rPr>
              <a:t> rate ?</a:t>
            </a:r>
          </a:p>
          <a:p>
            <a:pPr algn="ctr" eaLnBrk="1" hangingPunct="1">
              <a:spcBef>
                <a:spcPct val="0"/>
              </a:spcBef>
              <a:buFontTx/>
              <a:buNone/>
            </a:pPr>
            <a:endParaRPr lang="en-US" altLang="en-US" sz="1800" dirty="0">
              <a:latin typeface="Arial" charset="0"/>
            </a:endParaRPr>
          </a:p>
        </p:txBody>
      </p:sp>
      <p:sp>
        <p:nvSpPr>
          <p:cNvPr id="272396"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AB2B1A0D-D18C-4536-B469-76CF4B30E0AC}" type="slidenum">
              <a:rPr lang="en-US" altLang="en-US" sz="1000" smtClean="0">
                <a:latin typeface="Arial" charset="0"/>
              </a:rPr>
              <a:pPr algn="r" eaLnBrk="1" hangingPunct="1">
                <a:spcBef>
                  <a:spcPct val="0"/>
                </a:spcBef>
                <a:buFontTx/>
                <a:buNone/>
              </a:pPr>
              <a:t>35</a:t>
            </a:fld>
            <a:endParaRPr lang="en-US" altLang="en-US" sz="1000" dirty="0">
              <a:latin typeface="Arial" charset="0"/>
            </a:endParaRPr>
          </a:p>
        </p:txBody>
      </p:sp>
      <p:sp>
        <p:nvSpPr>
          <p:cNvPr id="15" name="Rectangle 6"/>
          <p:cNvSpPr>
            <a:spLocks noChangeArrowheads="1"/>
          </p:cNvSpPr>
          <p:nvPr/>
        </p:nvSpPr>
        <p:spPr bwMode="auto">
          <a:xfrm>
            <a:off x="533400" y="2133600"/>
            <a:ext cx="2133600" cy="13716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b="1" dirty="0"/>
              <a:t>Activity </a:t>
            </a:r>
          </a:p>
          <a:p>
            <a:pPr algn="ctr" eaLnBrk="1" hangingPunct="1">
              <a:defRPr/>
            </a:pPr>
            <a:r>
              <a:rPr lang="en-US" sz="2200" b="1" dirty="0"/>
              <a:t>Cost Pool </a:t>
            </a:r>
            <a:br>
              <a:rPr lang="en-US" sz="2200" b="1" dirty="0"/>
            </a:br>
            <a:r>
              <a:rPr lang="en-US" sz="2200" b="1" dirty="0"/>
              <a:t>(</a:t>
            </a:r>
            <a:r>
              <a:rPr lang="en-US" sz="2200" b="1" dirty="0">
                <a:solidFill>
                  <a:srgbClr val="FF0000"/>
                </a:solidFill>
              </a:rPr>
              <a:t>Craftsmanship</a:t>
            </a:r>
            <a:r>
              <a:rPr lang="en-US" sz="2200" b="1" dirty="0"/>
              <a:t>)</a:t>
            </a:r>
          </a:p>
        </p:txBody>
      </p:sp>
      <p:sp>
        <p:nvSpPr>
          <p:cNvPr id="16" name="Rectangle 7"/>
          <p:cNvSpPr>
            <a:spLocks noChangeArrowheads="1"/>
          </p:cNvSpPr>
          <p:nvPr/>
        </p:nvSpPr>
        <p:spPr bwMode="auto">
          <a:xfrm>
            <a:off x="2895600" y="2133600"/>
            <a:ext cx="1371600" cy="13716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b="1" dirty="0"/>
              <a:t>Activity </a:t>
            </a:r>
          </a:p>
          <a:p>
            <a:pPr algn="ctr" eaLnBrk="1" hangingPunct="1">
              <a:defRPr/>
            </a:pPr>
            <a:r>
              <a:rPr lang="en-US" sz="2200" b="1" dirty="0"/>
              <a:t>Cost Pool </a:t>
            </a:r>
            <a:br>
              <a:rPr lang="en-US" sz="2200" b="1" dirty="0"/>
            </a:br>
            <a:r>
              <a:rPr lang="en-US" sz="2200" b="1" dirty="0"/>
              <a:t>(</a:t>
            </a:r>
            <a:r>
              <a:rPr lang="en-US" sz="2200" b="1" dirty="0">
                <a:solidFill>
                  <a:srgbClr val="FF0000"/>
                </a:solidFill>
              </a:rPr>
              <a:t>Setup</a:t>
            </a:r>
            <a:r>
              <a:rPr lang="en-US" sz="2200" b="1" dirty="0"/>
              <a:t>)</a:t>
            </a:r>
          </a:p>
          <a:p>
            <a:pPr algn="ctr" eaLnBrk="1" hangingPunct="1">
              <a:defRPr/>
            </a:pPr>
            <a:endParaRPr lang="en-US" sz="2400" dirty="0"/>
          </a:p>
        </p:txBody>
      </p:sp>
      <p:sp>
        <p:nvSpPr>
          <p:cNvPr id="17" name="Rectangle 8"/>
          <p:cNvSpPr>
            <a:spLocks noChangeArrowheads="1"/>
          </p:cNvSpPr>
          <p:nvPr/>
        </p:nvSpPr>
        <p:spPr bwMode="auto">
          <a:xfrm>
            <a:off x="4572000" y="2133600"/>
            <a:ext cx="17526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b="1" dirty="0"/>
              <a:t>Activity </a:t>
            </a:r>
          </a:p>
          <a:p>
            <a:pPr algn="ctr" eaLnBrk="1" hangingPunct="1">
              <a:defRPr/>
            </a:pPr>
            <a:r>
              <a:rPr lang="en-US" sz="2200" b="1" dirty="0"/>
              <a:t>Cost Pool </a:t>
            </a:r>
            <a:br>
              <a:rPr lang="en-US" sz="2200" b="1" dirty="0"/>
            </a:br>
            <a:r>
              <a:rPr lang="en-US" sz="2200" b="1" dirty="0"/>
              <a:t>(</a:t>
            </a:r>
            <a:r>
              <a:rPr lang="en-US" sz="2200" b="1" dirty="0">
                <a:solidFill>
                  <a:srgbClr val="FF0000"/>
                </a:solidFill>
              </a:rPr>
              <a:t>Design </a:t>
            </a:r>
            <a:br>
              <a:rPr lang="en-US" sz="2200" b="1" dirty="0">
                <a:solidFill>
                  <a:srgbClr val="FF0000"/>
                </a:solidFill>
              </a:rPr>
            </a:br>
            <a:r>
              <a:rPr lang="en-US" sz="2200" b="1" dirty="0">
                <a:solidFill>
                  <a:srgbClr val="FF0000"/>
                </a:solidFill>
              </a:rPr>
              <a:t>Modification</a:t>
            </a:r>
            <a:r>
              <a:rPr lang="en-US" sz="2200" b="1" dirty="0"/>
              <a:t>)</a:t>
            </a:r>
          </a:p>
        </p:txBody>
      </p:sp>
      <p:sp>
        <p:nvSpPr>
          <p:cNvPr id="18" name="Rectangle 8"/>
          <p:cNvSpPr>
            <a:spLocks noChangeArrowheads="1"/>
          </p:cNvSpPr>
          <p:nvPr/>
        </p:nvSpPr>
        <p:spPr bwMode="auto">
          <a:xfrm>
            <a:off x="6553200" y="2133600"/>
            <a:ext cx="2209800" cy="13716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b="1" dirty="0"/>
              <a:t>Activity </a:t>
            </a:r>
          </a:p>
          <a:p>
            <a:pPr algn="ctr" eaLnBrk="1" hangingPunct="1">
              <a:defRPr/>
            </a:pPr>
            <a:r>
              <a:rPr lang="en-US" sz="2200" b="1" dirty="0"/>
              <a:t>Cost Pool </a:t>
            </a:r>
            <a:br>
              <a:rPr lang="en-US" sz="2200" b="1" dirty="0"/>
            </a:br>
            <a:r>
              <a:rPr lang="en-US" sz="2200" b="1" dirty="0"/>
              <a:t>(</a:t>
            </a:r>
            <a:r>
              <a:rPr lang="en-US" sz="2200" b="1" dirty="0">
                <a:solidFill>
                  <a:srgbClr val="FF0000"/>
                </a:solidFill>
              </a:rPr>
              <a:t>Plant Services</a:t>
            </a:r>
            <a:r>
              <a:rPr lang="en-US" sz="2200" b="1" dirty="0"/>
              <a:t>)</a:t>
            </a:r>
          </a:p>
          <a:p>
            <a:pPr algn="ctr" eaLnBrk="1" hangingPunct="1">
              <a:defRPr/>
            </a:pPr>
            <a:endParaRPr lang="en-US" sz="2400" dirty="0"/>
          </a:p>
        </p:txBody>
      </p:sp>
      <p:sp>
        <p:nvSpPr>
          <p:cNvPr id="272401" name="Oval 12"/>
          <p:cNvSpPr>
            <a:spLocks noChangeArrowheads="1"/>
          </p:cNvSpPr>
          <p:nvPr/>
        </p:nvSpPr>
        <p:spPr bwMode="auto">
          <a:xfrm>
            <a:off x="6705600" y="3962400"/>
            <a:ext cx="1828800" cy="6096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dirty="0">
              <a:latin typeface="Arial" charset="0"/>
            </a:endParaRPr>
          </a:p>
          <a:p>
            <a:pPr algn="ctr" eaLnBrk="1" hangingPunct="1">
              <a:spcBef>
                <a:spcPct val="0"/>
              </a:spcBef>
              <a:buFontTx/>
              <a:buNone/>
            </a:pPr>
            <a:endParaRPr lang="en-US" altLang="en-US" sz="1200" dirty="0">
              <a:latin typeface="Arial" charset="0"/>
            </a:endParaRPr>
          </a:p>
          <a:p>
            <a:pPr algn="ctr" eaLnBrk="1" hangingPunct="1">
              <a:spcBef>
                <a:spcPct val="0"/>
              </a:spcBef>
              <a:buFontTx/>
              <a:buNone/>
            </a:pPr>
            <a:r>
              <a:rPr lang="en-US" altLang="en-US" sz="1600" b="1" dirty="0">
                <a:latin typeface="Arial" charset="0"/>
              </a:rPr>
              <a:t>Activity Overhead</a:t>
            </a:r>
          </a:p>
          <a:p>
            <a:pPr algn="ctr" eaLnBrk="1" hangingPunct="1">
              <a:spcBef>
                <a:spcPct val="0"/>
              </a:spcBef>
              <a:buFontTx/>
              <a:buNone/>
            </a:pPr>
            <a:r>
              <a:rPr lang="en-US" altLang="en-US" sz="1600" b="1" dirty="0">
                <a:latin typeface="Arial" charset="0"/>
              </a:rPr>
              <a:t> rate ?</a:t>
            </a:r>
          </a:p>
          <a:p>
            <a:pPr algn="ctr" eaLnBrk="1" hangingPunct="1">
              <a:spcBef>
                <a:spcPct val="0"/>
              </a:spcBef>
              <a:buFontTx/>
              <a:buNone/>
            </a:pPr>
            <a:endParaRPr lang="en-US" altLang="en-US" sz="1800" dirty="0">
              <a:latin typeface="Arial" charset="0"/>
            </a:endParaRPr>
          </a:p>
        </p:txBody>
      </p:sp>
      <p:sp>
        <p:nvSpPr>
          <p:cNvPr id="1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71364">
                                            <p:txEl>
                                              <p:pRg st="0" end="0"/>
                                            </p:txEl>
                                          </p:spTgt>
                                        </p:tgtEl>
                                        <p:attrNameLst>
                                          <p:attrName>style.visibility</p:attrName>
                                        </p:attrNameLst>
                                      </p:cBhvr>
                                      <p:to>
                                        <p:strVal val="visible"/>
                                      </p:to>
                                    </p:set>
                                    <p:anim calcmode="discrete" valueType="clr">
                                      <p:cBhvr override="childStyle">
                                        <p:cTn id="7" dur="80"/>
                                        <p:tgtEl>
                                          <p:spTgt spid="2713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136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7136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72392"/>
                                        </p:tgtEl>
                                        <p:attrNameLst>
                                          <p:attrName>style.visibility</p:attrName>
                                        </p:attrNameLst>
                                      </p:cBhvr>
                                      <p:to>
                                        <p:strVal val="visible"/>
                                      </p:to>
                                    </p:set>
                                    <p:anim calcmode="lin" valueType="num">
                                      <p:cBhvr additive="base">
                                        <p:cTn id="20" dur="500" fill="hold"/>
                                        <p:tgtEl>
                                          <p:spTgt spid="272392"/>
                                        </p:tgtEl>
                                        <p:attrNameLst>
                                          <p:attrName>ppt_x</p:attrName>
                                        </p:attrNameLst>
                                      </p:cBhvr>
                                      <p:tavLst>
                                        <p:tav tm="0">
                                          <p:val>
                                            <p:strVal val="#ppt_x"/>
                                          </p:val>
                                        </p:tav>
                                        <p:tav tm="100000">
                                          <p:val>
                                            <p:strVal val="#ppt_x"/>
                                          </p:val>
                                        </p:tav>
                                      </p:tavLst>
                                    </p:anim>
                                    <p:anim calcmode="lin" valueType="num">
                                      <p:cBhvr additive="base">
                                        <p:cTn id="21" dur="500" fill="hold"/>
                                        <p:tgtEl>
                                          <p:spTgt spid="27239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72393"/>
                                        </p:tgtEl>
                                        <p:attrNameLst>
                                          <p:attrName>style.visibility</p:attrName>
                                        </p:attrNameLst>
                                      </p:cBhvr>
                                      <p:to>
                                        <p:strVal val="visible"/>
                                      </p:to>
                                    </p:set>
                                    <p:anim calcmode="lin" valueType="num">
                                      <p:cBhvr additive="base">
                                        <p:cTn id="32" dur="500" fill="hold"/>
                                        <p:tgtEl>
                                          <p:spTgt spid="272393"/>
                                        </p:tgtEl>
                                        <p:attrNameLst>
                                          <p:attrName>ppt_x</p:attrName>
                                        </p:attrNameLst>
                                      </p:cBhvr>
                                      <p:tavLst>
                                        <p:tav tm="0">
                                          <p:val>
                                            <p:strVal val="#ppt_x"/>
                                          </p:val>
                                        </p:tav>
                                        <p:tav tm="100000">
                                          <p:val>
                                            <p:strVal val="#ppt_x"/>
                                          </p:val>
                                        </p:tav>
                                      </p:tavLst>
                                    </p:anim>
                                    <p:anim calcmode="lin" valueType="num">
                                      <p:cBhvr additive="base">
                                        <p:cTn id="33" dur="500" fill="hold"/>
                                        <p:tgtEl>
                                          <p:spTgt spid="27239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72395"/>
                                        </p:tgtEl>
                                        <p:attrNameLst>
                                          <p:attrName>style.visibility</p:attrName>
                                        </p:attrNameLst>
                                      </p:cBhvr>
                                      <p:to>
                                        <p:strVal val="visible"/>
                                      </p:to>
                                    </p:set>
                                    <p:anim calcmode="lin" valueType="num">
                                      <p:cBhvr additive="base">
                                        <p:cTn id="44" dur="500" fill="hold"/>
                                        <p:tgtEl>
                                          <p:spTgt spid="272395"/>
                                        </p:tgtEl>
                                        <p:attrNameLst>
                                          <p:attrName>ppt_x</p:attrName>
                                        </p:attrNameLst>
                                      </p:cBhvr>
                                      <p:tavLst>
                                        <p:tav tm="0">
                                          <p:val>
                                            <p:strVal val="#ppt_x"/>
                                          </p:val>
                                        </p:tav>
                                        <p:tav tm="100000">
                                          <p:val>
                                            <p:strVal val="#ppt_x"/>
                                          </p:val>
                                        </p:tav>
                                      </p:tavLst>
                                    </p:anim>
                                    <p:anim calcmode="lin" valueType="num">
                                      <p:cBhvr additive="base">
                                        <p:cTn id="45" dur="500" fill="hold"/>
                                        <p:tgtEl>
                                          <p:spTgt spid="27239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72401"/>
                                        </p:tgtEl>
                                        <p:attrNameLst>
                                          <p:attrName>style.visibility</p:attrName>
                                        </p:attrNameLst>
                                      </p:cBhvr>
                                      <p:to>
                                        <p:strVal val="visible"/>
                                      </p:to>
                                    </p:set>
                                    <p:anim calcmode="lin" valueType="num">
                                      <p:cBhvr additive="base">
                                        <p:cTn id="56" dur="500" fill="hold"/>
                                        <p:tgtEl>
                                          <p:spTgt spid="272401"/>
                                        </p:tgtEl>
                                        <p:attrNameLst>
                                          <p:attrName>ppt_x</p:attrName>
                                        </p:attrNameLst>
                                      </p:cBhvr>
                                      <p:tavLst>
                                        <p:tav tm="0">
                                          <p:val>
                                            <p:strVal val="#ppt_x"/>
                                          </p:val>
                                        </p:tav>
                                        <p:tav tm="100000">
                                          <p:val>
                                            <p:strVal val="#ppt_x"/>
                                          </p:val>
                                        </p:tav>
                                      </p:tavLst>
                                    </p:anim>
                                    <p:anim calcmode="lin" valueType="num">
                                      <p:cBhvr additive="base">
                                        <p:cTn id="57" dur="500" fill="hold"/>
                                        <p:tgtEl>
                                          <p:spTgt spid="272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2" grpId="0" animBg="1"/>
      <p:bldP spid="272393" grpId="0" animBg="1"/>
      <p:bldP spid="272395" grpId="0" animBg="1"/>
      <p:bldP spid="15" grpId="0" animBg="1"/>
      <p:bldP spid="16" grpId="0" animBg="1"/>
      <p:bldP spid="17" grpId="0" animBg="1"/>
      <p:bldP spid="18" grpId="0" animBg="1"/>
      <p:bldP spid="2724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0" y="609601"/>
            <a:ext cx="9144000" cy="1066800"/>
          </a:xfrm>
        </p:spPr>
        <p:txBody>
          <a:bodyPr/>
          <a:lstStyle/>
          <a:p>
            <a:pPr eaLnBrk="1" hangingPunct="1"/>
            <a:r>
              <a:rPr lang="en-US" altLang="en-US" sz="4400" b="1" dirty="0">
                <a:solidFill>
                  <a:srgbClr val="FF0000"/>
                </a:solidFill>
              </a:rPr>
              <a:t>Step Three</a:t>
            </a:r>
            <a:r>
              <a:rPr lang="en-US" altLang="en-US" sz="4400" b="1" dirty="0">
                <a:solidFill>
                  <a:prstClr val="black"/>
                </a:solidFill>
              </a:rPr>
              <a:t>:  Determine Activity Rates</a:t>
            </a:r>
            <a:endParaRPr lang="en-US" altLang="en-US" dirty="0" smtClean="0"/>
          </a:p>
        </p:txBody>
      </p:sp>
      <p:sp>
        <p:nvSpPr>
          <p:cNvPr id="92169" name="Text Box 9"/>
          <p:cNvSpPr txBox="1">
            <a:spLocks noChangeArrowheads="1"/>
          </p:cNvSpPr>
          <p:nvPr/>
        </p:nvSpPr>
        <p:spPr bwMode="auto">
          <a:xfrm>
            <a:off x="381000" y="3505200"/>
            <a:ext cx="2971800" cy="2838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3600" dirty="0">
                <a:latin typeface="Arial" charset="0"/>
              </a:rPr>
              <a:t>Proper identification of the factor that </a:t>
            </a:r>
            <a:r>
              <a:rPr lang="en-US" altLang="en-US" sz="3600" b="1" dirty="0">
                <a:solidFill>
                  <a:srgbClr val="FF0000"/>
                </a:solidFill>
                <a:latin typeface="Arial" charset="0"/>
              </a:rPr>
              <a:t>drives</a:t>
            </a:r>
            <a:r>
              <a:rPr lang="en-US" altLang="en-US" sz="3600" dirty="0">
                <a:latin typeface="Arial" charset="0"/>
              </a:rPr>
              <a:t> the cost</a:t>
            </a:r>
          </a:p>
        </p:txBody>
      </p:sp>
      <p:sp>
        <p:nvSpPr>
          <p:cNvPr id="92170" name="Text Box 10"/>
          <p:cNvSpPr txBox="1">
            <a:spLocks noChangeArrowheads="1"/>
          </p:cNvSpPr>
          <p:nvPr/>
        </p:nvSpPr>
        <p:spPr bwMode="auto">
          <a:xfrm>
            <a:off x="5638800" y="3657600"/>
            <a:ext cx="3048000" cy="17399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3600" dirty="0">
                <a:latin typeface="Arial" charset="0"/>
              </a:rPr>
              <a:t>Proper </a:t>
            </a:r>
            <a:r>
              <a:rPr lang="en-US" altLang="en-US" sz="3600" b="1" dirty="0">
                <a:solidFill>
                  <a:srgbClr val="FF0000"/>
                </a:solidFill>
                <a:latin typeface="Arial" charset="0"/>
              </a:rPr>
              <a:t>measures</a:t>
            </a:r>
            <a:r>
              <a:rPr lang="en-US" altLang="en-US" sz="3600" dirty="0">
                <a:latin typeface="Arial" charset="0"/>
              </a:rPr>
              <a:t> of activities</a:t>
            </a:r>
          </a:p>
        </p:txBody>
      </p:sp>
      <p:grpSp>
        <p:nvGrpSpPr>
          <p:cNvPr id="2" name="Group 15"/>
          <p:cNvGrpSpPr>
            <a:grpSpLocks/>
          </p:cNvGrpSpPr>
          <p:nvPr/>
        </p:nvGrpSpPr>
        <p:grpSpPr bwMode="auto">
          <a:xfrm>
            <a:off x="762000" y="2133600"/>
            <a:ext cx="7772400" cy="3048000"/>
            <a:chOff x="480" y="1344"/>
            <a:chExt cx="4896" cy="1920"/>
          </a:xfrm>
        </p:grpSpPr>
        <p:grpSp>
          <p:nvGrpSpPr>
            <p:cNvPr id="274440" name="Group 13"/>
            <p:cNvGrpSpPr>
              <a:grpSpLocks/>
            </p:cNvGrpSpPr>
            <p:nvPr/>
          </p:nvGrpSpPr>
          <p:grpSpPr bwMode="auto">
            <a:xfrm>
              <a:off x="480" y="1344"/>
              <a:ext cx="4896" cy="1920"/>
              <a:chOff x="480" y="1344"/>
              <a:chExt cx="4896" cy="1920"/>
            </a:xfrm>
          </p:grpSpPr>
          <p:sp>
            <p:nvSpPr>
              <p:cNvPr id="274442" name="AutoShape 12"/>
              <p:cNvSpPr>
                <a:spLocks noChangeArrowheads="1"/>
              </p:cNvSpPr>
              <p:nvPr/>
            </p:nvSpPr>
            <p:spPr bwMode="auto">
              <a:xfrm>
                <a:off x="2112" y="1584"/>
                <a:ext cx="1440" cy="16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rgbClr val="FF99FF"/>
              </a:solidFill>
              <a:ln w="9525">
                <a:solidFill>
                  <a:schemeClr val="tx1"/>
                </a:solidFill>
                <a:miter lim="800000"/>
                <a:headEnd/>
                <a:tailEnd/>
              </a:ln>
            </p:spPr>
            <p:txBody>
              <a:bodyPr wrap="none" anchor="ctr"/>
              <a:lstStyle/>
              <a:p>
                <a:endParaRPr lang="en-GB"/>
              </a:p>
            </p:txBody>
          </p:sp>
          <p:sp>
            <p:nvSpPr>
              <p:cNvPr id="274443" name="Text Box 8"/>
              <p:cNvSpPr txBox="1">
                <a:spLocks noChangeArrowheads="1"/>
              </p:cNvSpPr>
              <p:nvPr/>
            </p:nvSpPr>
            <p:spPr bwMode="auto">
              <a:xfrm>
                <a:off x="480" y="1344"/>
                <a:ext cx="4896" cy="756"/>
              </a:xfrm>
              <a:prstGeom prst="rect">
                <a:avLst/>
              </a:prstGeom>
              <a:solidFill>
                <a:srgbClr val="FF99CC"/>
              </a:solidFill>
              <a:ln w="9525">
                <a:solidFill>
                  <a:schemeClr val="tx2"/>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3600" b="1" dirty="0">
                    <a:latin typeface="Arial" charset="0"/>
                  </a:rPr>
                  <a:t>Proper determination of activity rates depends on:</a:t>
                </a:r>
              </a:p>
            </p:txBody>
          </p:sp>
        </p:grpSp>
        <p:sp>
          <p:nvSpPr>
            <p:cNvPr id="274441" name="Text Box 14"/>
            <p:cNvSpPr txBox="1">
              <a:spLocks noChangeArrowheads="1"/>
            </p:cNvSpPr>
            <p:nvPr/>
          </p:nvSpPr>
          <p:spPr bwMode="auto">
            <a:xfrm>
              <a:off x="2400" y="2640"/>
              <a:ext cx="8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dirty="0">
                  <a:latin typeface="Arial" charset="0"/>
                </a:rPr>
                <a:t>and</a:t>
              </a:r>
            </a:p>
          </p:txBody>
        </p:sp>
      </p:grpSp>
      <p:sp>
        <p:nvSpPr>
          <p:cNvPr id="27443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BBCD0EE-433E-42ED-9604-44879119F29C}" type="slidenum">
              <a:rPr lang="en-US" altLang="en-US" sz="1000" smtClean="0">
                <a:latin typeface="Arial" charset="0"/>
              </a:rPr>
              <a:pPr algn="r" eaLnBrk="1" hangingPunct="1">
                <a:spcBef>
                  <a:spcPct val="0"/>
                </a:spcBef>
                <a:buFontTx/>
                <a:buNone/>
              </a:pPr>
              <a:t>36</a:t>
            </a:fld>
            <a:endParaRPr lang="en-US" altLang="en-US" sz="1000" dirty="0">
              <a:latin typeface="Arial" charset="0"/>
            </a:endParaRPr>
          </a:p>
        </p:txBody>
      </p:sp>
      <p:sp>
        <p:nvSpPr>
          <p:cNvPr id="1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92169"/>
                                        </p:tgtEl>
                                        <p:attrNameLst>
                                          <p:attrName>style.visibility</p:attrName>
                                        </p:attrNameLst>
                                      </p:cBhvr>
                                      <p:to>
                                        <p:strVal val="visible"/>
                                      </p:to>
                                    </p:set>
                                    <p:animEffect transition="in" filter="circle(out)">
                                      <p:cBhvr>
                                        <p:cTn id="12" dur="2000"/>
                                        <p:tgtEl>
                                          <p:spTgt spid="92169"/>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92170"/>
                                        </p:tgtEl>
                                        <p:attrNameLst>
                                          <p:attrName>style.visibility</p:attrName>
                                        </p:attrNameLst>
                                      </p:cBhvr>
                                      <p:to>
                                        <p:strVal val="visible"/>
                                      </p:to>
                                    </p:set>
                                    <p:animEffect transition="in" filter="circle(out)">
                                      <p:cBhvr>
                                        <p:cTn id="17" dur="2000"/>
                                        <p:tgtEl>
                                          <p:spTgt spid="9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animBg="1"/>
      <p:bldP spid="9217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0" y="487363"/>
            <a:ext cx="9144000" cy="1281112"/>
          </a:xfrm>
        </p:spPr>
        <p:txBody>
          <a:bodyPr/>
          <a:lstStyle/>
          <a:p>
            <a:pPr eaLnBrk="1" hangingPunct="1"/>
            <a:r>
              <a:rPr lang="en-US" altLang="en-US" sz="4400" b="1" dirty="0">
                <a:solidFill>
                  <a:srgbClr val="FF0000"/>
                </a:solidFill>
              </a:rPr>
              <a:t>Step Three</a:t>
            </a:r>
            <a:r>
              <a:rPr lang="en-US" altLang="en-US" sz="4400" b="1" dirty="0">
                <a:solidFill>
                  <a:prstClr val="black"/>
                </a:solidFill>
              </a:rPr>
              <a:t>:  Determine Activity Rates</a:t>
            </a:r>
            <a:endParaRPr lang="en-US" altLang="en-US" dirty="0" smtClean="0"/>
          </a:p>
        </p:txBody>
      </p:sp>
      <p:sp>
        <p:nvSpPr>
          <p:cNvPr id="96259" name="Rectangle 3"/>
          <p:cNvSpPr>
            <a:spLocks noGrp="1" noChangeArrowheads="1"/>
          </p:cNvSpPr>
          <p:nvPr>
            <p:ph idx="1"/>
          </p:nvPr>
        </p:nvSpPr>
        <p:spPr>
          <a:xfrm>
            <a:off x="419100" y="4038600"/>
            <a:ext cx="8382000" cy="2227263"/>
          </a:xfrm>
        </p:spPr>
        <p:txBody>
          <a:bodyPr/>
          <a:lstStyle/>
          <a:p>
            <a:pPr eaLnBrk="1" hangingPunct="1">
              <a:buFont typeface="Wingdings" pitchFamily="-107" charset="2"/>
              <a:buNone/>
            </a:pPr>
            <a:r>
              <a:rPr lang="en-US" altLang="en-US" sz="2400" b="1" dirty="0" smtClean="0">
                <a:solidFill>
                  <a:schemeClr val="tx1"/>
                </a:solidFill>
              </a:rPr>
              <a:t>For example:</a:t>
            </a:r>
          </a:p>
          <a:p>
            <a:pPr eaLnBrk="1" hangingPunct="1">
              <a:buFont typeface="Wingdings" pitchFamily="-107" charset="2"/>
              <a:buNone/>
            </a:pPr>
            <a:r>
              <a:rPr lang="en-US" altLang="en-US" sz="2400" b="1" i="1" dirty="0" smtClean="0">
                <a:solidFill>
                  <a:srgbClr val="0033CC"/>
                </a:solidFill>
              </a:rPr>
              <a:t>Craftsmanship cost pool activity rate</a:t>
            </a:r>
            <a:r>
              <a:rPr lang="en-US" altLang="en-US" sz="2400" b="1" i="1" dirty="0" smtClean="0">
                <a:solidFill>
                  <a:schemeClr val="tx1"/>
                </a:solidFill>
              </a:rPr>
              <a:t>=</a:t>
            </a:r>
            <a:r>
              <a:rPr lang="en-US" altLang="en-US" sz="2400" b="1" i="1" dirty="0" smtClean="0">
                <a:solidFill>
                  <a:srgbClr val="0033CC"/>
                </a:solidFill>
              </a:rPr>
              <a:t> $600,000 </a:t>
            </a:r>
            <a:r>
              <a:rPr lang="en-US" altLang="en-US" sz="2400" b="1" i="1" dirty="0" smtClean="0">
                <a:solidFill>
                  <a:schemeClr val="tx1"/>
                </a:solidFill>
              </a:rPr>
              <a:t>/</a:t>
            </a:r>
            <a:r>
              <a:rPr lang="en-US" altLang="en-US" sz="2400" b="1" i="1" dirty="0" smtClean="0">
                <a:solidFill>
                  <a:srgbClr val="0033CC"/>
                </a:solidFill>
              </a:rPr>
              <a:t> 30,000 DLH</a:t>
            </a:r>
          </a:p>
          <a:p>
            <a:pPr eaLnBrk="1" hangingPunct="1">
              <a:buFont typeface="Wingdings" pitchFamily="-107" charset="2"/>
              <a:buNone/>
            </a:pPr>
            <a:r>
              <a:rPr lang="en-US" altLang="en-US" sz="2400" b="1" i="1" dirty="0" smtClean="0">
                <a:solidFill>
                  <a:srgbClr val="0033CC"/>
                </a:solidFill>
              </a:rPr>
              <a:t>                                                  </a:t>
            </a:r>
            <a:r>
              <a:rPr lang="en-US" altLang="en-US" sz="2400" b="1" i="1" dirty="0" smtClean="0">
                <a:solidFill>
                  <a:schemeClr val="tx1"/>
                </a:solidFill>
              </a:rPr>
              <a:t>=</a:t>
            </a:r>
            <a:r>
              <a:rPr lang="en-US" altLang="en-US" sz="2400" b="1" i="1" dirty="0" smtClean="0">
                <a:solidFill>
                  <a:srgbClr val="0033CC"/>
                </a:solidFill>
              </a:rPr>
              <a:t> $20 per DLH</a:t>
            </a:r>
          </a:p>
          <a:p>
            <a:pPr eaLnBrk="1" hangingPunct="1">
              <a:buFont typeface="Wingdings" pitchFamily="-107" charset="2"/>
              <a:buNone/>
            </a:pPr>
            <a:endParaRPr lang="en-US" altLang="en-US" sz="2400" b="1" i="1" dirty="0" smtClean="0">
              <a:solidFill>
                <a:srgbClr val="0033CC"/>
              </a:solidFill>
            </a:endParaRPr>
          </a:p>
        </p:txBody>
      </p:sp>
      <p:sp>
        <p:nvSpPr>
          <p:cNvPr id="276485" name="Text Box 6"/>
          <p:cNvSpPr txBox="1">
            <a:spLocks noChangeArrowheads="1"/>
          </p:cNvSpPr>
          <p:nvPr/>
        </p:nvSpPr>
        <p:spPr bwMode="auto">
          <a:xfrm>
            <a:off x="228600" y="24384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b="1" dirty="0">
                <a:latin typeface="Arial" charset="0"/>
              </a:rPr>
              <a:t>Cost Pool Activity Rate</a:t>
            </a:r>
          </a:p>
        </p:txBody>
      </p:sp>
      <p:sp>
        <p:nvSpPr>
          <p:cNvPr id="276486" name="Text Box 7"/>
          <p:cNvSpPr txBox="1">
            <a:spLocks noChangeArrowheads="1"/>
          </p:cNvSpPr>
          <p:nvPr/>
        </p:nvSpPr>
        <p:spPr bwMode="auto">
          <a:xfrm>
            <a:off x="2133600" y="2743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dirty="0">
                <a:latin typeface="Arial" charset="0"/>
              </a:rPr>
              <a:t>=</a:t>
            </a:r>
          </a:p>
        </p:txBody>
      </p:sp>
      <p:sp>
        <p:nvSpPr>
          <p:cNvPr id="276487" name="Text Box 8"/>
          <p:cNvSpPr txBox="1">
            <a:spLocks noChangeArrowheads="1"/>
          </p:cNvSpPr>
          <p:nvPr/>
        </p:nvSpPr>
        <p:spPr bwMode="auto">
          <a:xfrm>
            <a:off x="2667000" y="2362200"/>
            <a:ext cx="61341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dirty="0">
                <a:latin typeface="Arial" charset="0"/>
              </a:rPr>
              <a:t>Overhead costs assigned to pool</a:t>
            </a:r>
          </a:p>
          <a:p>
            <a:pPr algn="ctr" eaLnBrk="1" hangingPunct="1">
              <a:spcBef>
                <a:spcPct val="50000"/>
              </a:spcBef>
              <a:buFontTx/>
              <a:buNone/>
            </a:pPr>
            <a:r>
              <a:rPr lang="en-US" altLang="en-US" sz="2800" b="1" dirty="0">
                <a:latin typeface="Arial" charset="0"/>
              </a:rPr>
              <a:t>Expected activity level</a:t>
            </a:r>
          </a:p>
        </p:txBody>
      </p:sp>
      <p:sp>
        <p:nvSpPr>
          <p:cNvPr id="276488" name="Line 9"/>
          <p:cNvSpPr>
            <a:spLocks noChangeShapeType="1"/>
          </p:cNvSpPr>
          <p:nvPr/>
        </p:nvSpPr>
        <p:spPr bwMode="auto">
          <a:xfrm>
            <a:off x="2819400" y="2895600"/>
            <a:ext cx="525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48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714D88B3-1AA5-4BBE-97B4-A0AD0DCAB1D1}" type="slidenum">
              <a:rPr lang="en-US" altLang="en-US" sz="1000" smtClean="0">
                <a:latin typeface="Arial" charset="0"/>
              </a:rPr>
              <a:pPr algn="r" eaLnBrk="1" hangingPunct="1">
                <a:spcBef>
                  <a:spcPct val="0"/>
                </a:spcBef>
                <a:buFontTx/>
                <a:buNone/>
              </a:pPr>
              <a:t>37</a:t>
            </a:fld>
            <a:endParaRPr lang="en-US" altLang="en-US" sz="1000" dirty="0">
              <a:latin typeface="Arial" charset="0"/>
            </a:endParaRPr>
          </a:p>
        </p:txBody>
      </p:sp>
      <p:sp>
        <p:nvSpPr>
          <p:cNvPr id="1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3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30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30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0" y="609600"/>
            <a:ext cx="9144000" cy="996950"/>
          </a:xfrm>
        </p:spPr>
        <p:txBody>
          <a:bodyPr/>
          <a:lstStyle/>
          <a:p>
            <a:pPr eaLnBrk="1" hangingPunct="1"/>
            <a:r>
              <a:rPr lang="en-US" altLang="en-US" sz="4400" b="1" dirty="0">
                <a:solidFill>
                  <a:srgbClr val="FF0000"/>
                </a:solidFill>
              </a:rPr>
              <a:t>Step Three</a:t>
            </a:r>
            <a:r>
              <a:rPr lang="en-US" altLang="en-US" sz="4400" b="1" dirty="0">
                <a:solidFill>
                  <a:prstClr val="black"/>
                </a:solidFill>
              </a:rPr>
              <a:t>:  Determine Activity Rates</a:t>
            </a:r>
            <a:endParaRPr lang="en-US" altLang="en-US" dirty="0" smtClean="0"/>
          </a:p>
        </p:txBody>
      </p:sp>
      <p:graphicFrame>
        <p:nvGraphicFramePr>
          <p:cNvPr id="278531" name="Object 4"/>
          <p:cNvGraphicFramePr>
            <a:graphicFrameLocks noChangeAspect="1"/>
          </p:cNvGraphicFramePr>
          <p:nvPr>
            <p:extLst>
              <p:ext uri="{D42A27DB-BD31-4B8C-83A1-F6EECF244321}">
                <p14:modId xmlns:p14="http://schemas.microsoft.com/office/powerpoint/2010/main" val="4245879415"/>
              </p:ext>
            </p:extLst>
          </p:nvPr>
        </p:nvGraphicFramePr>
        <p:xfrm>
          <a:off x="152400" y="1752600"/>
          <a:ext cx="8839200" cy="4800600"/>
        </p:xfrm>
        <a:graphic>
          <a:graphicData uri="http://schemas.openxmlformats.org/presentationml/2006/ole">
            <mc:AlternateContent xmlns:mc="http://schemas.openxmlformats.org/markup-compatibility/2006">
              <mc:Choice xmlns:v="urn:schemas-microsoft-com:vml" Requires="v">
                <p:oleObj spid="_x0000_s278600" name="Worksheet" r:id="rId5" imgW="4998669" imgH="1905103" progId="Excel.Sheet.8">
                  <p:embed/>
                </p:oleObj>
              </mc:Choice>
              <mc:Fallback>
                <p:oleObj name="Worksheet" r:id="rId5" imgW="4998669" imgH="1905103" progId="Excel.Sheet.8">
                  <p:embed/>
                  <p:pic>
                    <p:nvPicPr>
                      <p:cNvPr id="0" name="Picture 15"/>
                      <p:cNvPicPr>
                        <a:picLocks noChangeAspect="1" noChangeArrowheads="1"/>
                      </p:cNvPicPr>
                      <p:nvPr/>
                    </p:nvPicPr>
                    <p:blipFill>
                      <a:blip r:embed="rId6"/>
                      <a:srcRect/>
                      <a:stretch>
                        <a:fillRect/>
                      </a:stretch>
                    </p:blipFill>
                    <p:spPr bwMode="auto">
                      <a:xfrm>
                        <a:off x="152400" y="1752600"/>
                        <a:ext cx="8839200"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853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863CA25B-FFC6-4F8B-894C-8334B41AA053}" type="slidenum">
              <a:rPr lang="en-US" altLang="en-US" sz="1000" smtClean="0">
                <a:latin typeface="Arial" charset="0"/>
              </a:rPr>
              <a:pPr algn="r" eaLnBrk="1" hangingPunct="1">
                <a:spcBef>
                  <a:spcPct val="0"/>
                </a:spcBef>
                <a:buFontTx/>
                <a:buNone/>
              </a:pPr>
              <a:t>38</a:t>
            </a:fld>
            <a:endParaRPr lang="en-US" altLang="en-US" sz="1000" dirty="0">
              <a:latin typeface="Arial" charset="0"/>
            </a:endParaRPr>
          </a:p>
        </p:txBody>
      </p:sp>
      <p:sp>
        <p:nvSpPr>
          <p:cNvPr id="278534" name="Text Box 7"/>
          <p:cNvSpPr txBox="1">
            <a:spLocks noChangeArrowheads="1"/>
          </p:cNvSpPr>
          <p:nvPr/>
        </p:nvSpPr>
        <p:spPr bwMode="auto">
          <a:xfrm>
            <a:off x="5029200" y="27432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a:solidFill>
                  <a:schemeClr val="bg1"/>
                </a:solidFill>
                <a:latin typeface="Arial" charset="0"/>
                <a:sym typeface="Symbol" pitchFamily="18" charset="2"/>
              </a:rPr>
              <a:t></a:t>
            </a:r>
          </a:p>
        </p:txBody>
      </p:sp>
      <p:sp>
        <p:nvSpPr>
          <p:cNvPr id="278535" name="Text Box 8"/>
          <p:cNvSpPr txBox="1">
            <a:spLocks noChangeArrowheads="1"/>
          </p:cNvSpPr>
          <p:nvPr/>
        </p:nvSpPr>
        <p:spPr bwMode="auto">
          <a:xfrm>
            <a:off x="6705600" y="28194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a:solidFill>
                  <a:schemeClr val="bg1"/>
                </a:solidFill>
                <a:latin typeface="Arial" charset="0"/>
                <a:sym typeface="Symbol" pitchFamily="18" charset="2"/>
              </a:rPr>
              <a:t>=</a:t>
            </a:r>
          </a:p>
        </p:txBody>
      </p:sp>
      <p:sp>
        <p:nvSpPr>
          <p:cNvPr id="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0" y="523875"/>
            <a:ext cx="9144000" cy="1281113"/>
          </a:xfrm>
        </p:spPr>
        <p:txBody>
          <a:bodyPr/>
          <a:lstStyle/>
          <a:p>
            <a:pPr eaLnBrk="1" hangingPunct="1"/>
            <a:r>
              <a:rPr lang="en-US" altLang="en-US" sz="4400" b="1" dirty="0" smtClean="0">
                <a:solidFill>
                  <a:srgbClr val="FF0000"/>
                </a:solidFill>
              </a:rPr>
              <a:t>Step Four</a:t>
            </a:r>
            <a:r>
              <a:rPr lang="en-US" altLang="en-US" sz="4400" b="1" dirty="0" smtClean="0">
                <a:solidFill>
                  <a:schemeClr val="tx1"/>
                </a:solidFill>
              </a:rPr>
              <a:t>:  Assign Overhead Costs to Cost Objects</a:t>
            </a:r>
          </a:p>
        </p:txBody>
      </p:sp>
      <p:sp>
        <p:nvSpPr>
          <p:cNvPr id="279555" name="Rectangle 3"/>
          <p:cNvSpPr>
            <a:spLocks noGrp="1" noChangeArrowheads="1"/>
          </p:cNvSpPr>
          <p:nvPr>
            <p:ph idx="1"/>
          </p:nvPr>
        </p:nvSpPr>
        <p:spPr>
          <a:xfrm>
            <a:off x="571500" y="4343400"/>
            <a:ext cx="7972425" cy="1676400"/>
          </a:xfrm>
        </p:spPr>
        <p:txBody>
          <a:bodyPr/>
          <a:lstStyle/>
          <a:p>
            <a:pPr eaLnBrk="1" hangingPunct="1">
              <a:buFont typeface="Wingdings" pitchFamily="-107" charset="2"/>
              <a:buNone/>
            </a:pPr>
            <a:r>
              <a:rPr lang="en-US" altLang="en-US" b="1" dirty="0" smtClean="0">
                <a:solidFill>
                  <a:schemeClr val="tx1"/>
                </a:solidFill>
              </a:rPr>
              <a:t>Step 4 is to assign overhead costs in each activity cost pool to final cost objects using activity rates.</a:t>
            </a:r>
          </a:p>
        </p:txBody>
      </p:sp>
      <p:grpSp>
        <p:nvGrpSpPr>
          <p:cNvPr id="280581" name="Group 19"/>
          <p:cNvGrpSpPr>
            <a:grpSpLocks/>
          </p:cNvGrpSpPr>
          <p:nvPr/>
        </p:nvGrpSpPr>
        <p:grpSpPr bwMode="auto">
          <a:xfrm>
            <a:off x="1371600" y="2438400"/>
            <a:ext cx="5943600" cy="1600200"/>
            <a:chOff x="1371600" y="1905000"/>
            <a:chExt cx="5943600" cy="1600200"/>
          </a:xfrm>
        </p:grpSpPr>
        <p:sp>
          <p:nvSpPr>
            <p:cNvPr id="280583" name="Oval 5"/>
            <p:cNvSpPr>
              <a:spLocks noChangeArrowheads="1"/>
            </p:cNvSpPr>
            <p:nvPr/>
          </p:nvSpPr>
          <p:spPr bwMode="auto">
            <a:xfrm>
              <a:off x="1371600" y="1905000"/>
              <a:ext cx="1905000" cy="8382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600" b="1" dirty="0">
                  <a:latin typeface="Arial" charset="0"/>
                </a:rPr>
                <a:t>Activity Overhead</a:t>
              </a:r>
            </a:p>
            <a:p>
              <a:pPr algn="ctr" eaLnBrk="1" hangingPunct="1">
                <a:spcBef>
                  <a:spcPct val="0"/>
                </a:spcBef>
                <a:buFontTx/>
                <a:buNone/>
              </a:pPr>
              <a:r>
                <a:rPr lang="en-US" altLang="en-US" sz="1600" b="1" dirty="0">
                  <a:latin typeface="Arial" charset="0"/>
                </a:rPr>
                <a:t> rate</a:t>
              </a:r>
            </a:p>
          </p:txBody>
        </p:sp>
        <p:sp>
          <p:nvSpPr>
            <p:cNvPr id="280584" name="Oval 6"/>
            <p:cNvSpPr>
              <a:spLocks noChangeArrowheads="1"/>
            </p:cNvSpPr>
            <p:nvPr/>
          </p:nvSpPr>
          <p:spPr bwMode="auto">
            <a:xfrm>
              <a:off x="3429000" y="1905000"/>
              <a:ext cx="1828800" cy="8382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dirty="0">
                <a:latin typeface="Arial" charset="0"/>
              </a:endParaRPr>
            </a:p>
            <a:p>
              <a:pPr algn="ctr" eaLnBrk="1" hangingPunct="1">
                <a:spcBef>
                  <a:spcPct val="0"/>
                </a:spcBef>
                <a:buFontTx/>
                <a:buNone/>
              </a:pPr>
              <a:endParaRPr lang="en-US" altLang="en-US" sz="1200" dirty="0">
                <a:latin typeface="Arial" charset="0"/>
              </a:endParaRPr>
            </a:p>
            <a:p>
              <a:pPr algn="ctr" eaLnBrk="1" hangingPunct="1">
                <a:spcBef>
                  <a:spcPct val="0"/>
                </a:spcBef>
                <a:buFontTx/>
                <a:buNone/>
              </a:pPr>
              <a:r>
                <a:rPr lang="en-US" altLang="en-US" sz="1600" b="1" dirty="0">
                  <a:latin typeface="Arial" charset="0"/>
                </a:rPr>
                <a:t>Activity Overhead</a:t>
              </a:r>
              <a:r>
                <a:rPr lang="en-US" altLang="en-US" sz="1200" b="1" dirty="0">
                  <a:latin typeface="Arial" charset="0"/>
                </a:rPr>
                <a:t> </a:t>
              </a:r>
            </a:p>
            <a:p>
              <a:pPr algn="ctr" eaLnBrk="1" hangingPunct="1">
                <a:spcBef>
                  <a:spcPct val="0"/>
                </a:spcBef>
                <a:buFontTx/>
                <a:buNone/>
              </a:pPr>
              <a:r>
                <a:rPr lang="en-US" altLang="en-US" sz="1600" b="1" dirty="0">
                  <a:latin typeface="Arial" charset="0"/>
                </a:rPr>
                <a:t>rate</a:t>
              </a:r>
            </a:p>
            <a:p>
              <a:pPr algn="ctr" eaLnBrk="1" hangingPunct="1">
                <a:spcBef>
                  <a:spcPct val="0"/>
                </a:spcBef>
                <a:buFontTx/>
                <a:buNone/>
              </a:pPr>
              <a:endParaRPr lang="en-US" altLang="en-US" sz="1600" dirty="0">
                <a:latin typeface="Arial" charset="0"/>
              </a:endParaRPr>
            </a:p>
          </p:txBody>
        </p:sp>
        <p:sp>
          <p:nvSpPr>
            <p:cNvPr id="280585" name="Oval 7"/>
            <p:cNvSpPr>
              <a:spLocks noChangeArrowheads="1"/>
            </p:cNvSpPr>
            <p:nvPr/>
          </p:nvSpPr>
          <p:spPr bwMode="auto">
            <a:xfrm>
              <a:off x="5410200" y="1905000"/>
              <a:ext cx="1905000" cy="8382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dirty="0">
                <a:latin typeface="Arial" charset="0"/>
              </a:endParaRPr>
            </a:p>
            <a:p>
              <a:pPr algn="ctr" eaLnBrk="1" hangingPunct="1">
                <a:spcBef>
                  <a:spcPct val="0"/>
                </a:spcBef>
                <a:buFontTx/>
                <a:buNone/>
              </a:pPr>
              <a:endParaRPr lang="en-US" altLang="en-US" sz="1200" dirty="0">
                <a:latin typeface="Arial" charset="0"/>
              </a:endParaRPr>
            </a:p>
            <a:p>
              <a:pPr algn="ctr" eaLnBrk="1" hangingPunct="1">
                <a:spcBef>
                  <a:spcPct val="0"/>
                </a:spcBef>
                <a:buFontTx/>
                <a:buNone/>
              </a:pPr>
              <a:r>
                <a:rPr lang="en-US" altLang="en-US" sz="1600" b="1" dirty="0">
                  <a:latin typeface="Arial" charset="0"/>
                </a:rPr>
                <a:t>Activity Overhead</a:t>
              </a:r>
            </a:p>
            <a:p>
              <a:pPr algn="ctr" eaLnBrk="1" hangingPunct="1">
                <a:spcBef>
                  <a:spcPct val="0"/>
                </a:spcBef>
                <a:buFontTx/>
                <a:buNone/>
              </a:pPr>
              <a:r>
                <a:rPr lang="en-US" altLang="en-US" sz="1600" b="1" dirty="0">
                  <a:latin typeface="Arial" charset="0"/>
                </a:rPr>
                <a:t> rate</a:t>
              </a:r>
            </a:p>
            <a:p>
              <a:pPr algn="ctr" eaLnBrk="1" hangingPunct="1">
                <a:spcBef>
                  <a:spcPct val="0"/>
                </a:spcBef>
                <a:buFontTx/>
                <a:buNone/>
              </a:pPr>
              <a:endParaRPr lang="en-US" altLang="en-US" sz="1800" dirty="0">
                <a:latin typeface="Arial" charset="0"/>
              </a:endParaRPr>
            </a:p>
          </p:txBody>
        </p:sp>
        <p:sp>
          <p:nvSpPr>
            <p:cNvPr id="280586" name="Oval 8"/>
            <p:cNvSpPr>
              <a:spLocks noChangeArrowheads="1"/>
            </p:cNvSpPr>
            <p:nvPr/>
          </p:nvSpPr>
          <p:spPr bwMode="auto">
            <a:xfrm>
              <a:off x="1676400" y="3048000"/>
              <a:ext cx="1600200" cy="457200"/>
            </a:xfrm>
            <a:prstGeom prst="ellipse">
              <a:avLst/>
            </a:prstGeom>
            <a:solidFill>
              <a:srgbClr val="99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b="1" dirty="0">
                  <a:latin typeface="Arial" charset="0"/>
                </a:rPr>
                <a:t>Product 1</a:t>
              </a:r>
            </a:p>
          </p:txBody>
        </p:sp>
        <p:sp>
          <p:nvSpPr>
            <p:cNvPr id="280587" name="Oval 9"/>
            <p:cNvSpPr>
              <a:spLocks noChangeArrowheads="1"/>
            </p:cNvSpPr>
            <p:nvPr/>
          </p:nvSpPr>
          <p:spPr bwMode="auto">
            <a:xfrm>
              <a:off x="3581400" y="3048000"/>
              <a:ext cx="1600200" cy="457200"/>
            </a:xfrm>
            <a:prstGeom prst="ellipse">
              <a:avLst/>
            </a:prstGeom>
            <a:solidFill>
              <a:srgbClr val="99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b="1" dirty="0">
                  <a:latin typeface="Arial" charset="0"/>
                </a:rPr>
                <a:t>Product 2</a:t>
              </a:r>
            </a:p>
          </p:txBody>
        </p:sp>
        <p:sp>
          <p:nvSpPr>
            <p:cNvPr id="280588" name="Oval 10"/>
            <p:cNvSpPr>
              <a:spLocks noChangeArrowheads="1"/>
            </p:cNvSpPr>
            <p:nvPr/>
          </p:nvSpPr>
          <p:spPr bwMode="auto">
            <a:xfrm>
              <a:off x="5638800" y="3048000"/>
              <a:ext cx="1600200" cy="457200"/>
            </a:xfrm>
            <a:prstGeom prst="ellipse">
              <a:avLst/>
            </a:prstGeom>
            <a:solidFill>
              <a:srgbClr val="99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b="1" dirty="0">
                  <a:latin typeface="Arial" charset="0"/>
                </a:rPr>
                <a:t>Product 3</a:t>
              </a:r>
            </a:p>
          </p:txBody>
        </p:sp>
        <p:sp>
          <p:nvSpPr>
            <p:cNvPr id="280589" name="Line 11"/>
            <p:cNvSpPr>
              <a:spLocks noChangeShapeType="1"/>
            </p:cNvSpPr>
            <p:nvPr/>
          </p:nvSpPr>
          <p:spPr bwMode="auto">
            <a:xfrm>
              <a:off x="2438400" y="2743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0" name="Line 12"/>
            <p:cNvSpPr>
              <a:spLocks noChangeShapeType="1"/>
            </p:cNvSpPr>
            <p:nvPr/>
          </p:nvSpPr>
          <p:spPr bwMode="auto">
            <a:xfrm>
              <a:off x="2438400" y="2743200"/>
              <a:ext cx="3581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1" name="Line 13"/>
            <p:cNvSpPr>
              <a:spLocks noChangeShapeType="1"/>
            </p:cNvSpPr>
            <p:nvPr/>
          </p:nvSpPr>
          <p:spPr bwMode="auto">
            <a:xfrm>
              <a:off x="4343400" y="2743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2" name="Line 14"/>
            <p:cNvSpPr>
              <a:spLocks noChangeShapeType="1"/>
            </p:cNvSpPr>
            <p:nvPr/>
          </p:nvSpPr>
          <p:spPr bwMode="auto">
            <a:xfrm flipH="1">
              <a:off x="2895600" y="2743200"/>
              <a:ext cx="1447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3" name="Line 15"/>
            <p:cNvSpPr>
              <a:spLocks noChangeShapeType="1"/>
            </p:cNvSpPr>
            <p:nvPr/>
          </p:nvSpPr>
          <p:spPr bwMode="auto">
            <a:xfrm>
              <a:off x="4343400" y="2743200"/>
              <a:ext cx="1905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4" name="Line 16"/>
            <p:cNvSpPr>
              <a:spLocks noChangeShapeType="1"/>
            </p:cNvSpPr>
            <p:nvPr/>
          </p:nvSpPr>
          <p:spPr bwMode="auto">
            <a:xfrm>
              <a:off x="6324600" y="2743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5" name="Line 17"/>
            <p:cNvSpPr>
              <a:spLocks noChangeShapeType="1"/>
            </p:cNvSpPr>
            <p:nvPr/>
          </p:nvSpPr>
          <p:spPr bwMode="auto">
            <a:xfrm flipH="1">
              <a:off x="4953000" y="2743200"/>
              <a:ext cx="1371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0596" name="Line 18"/>
            <p:cNvSpPr>
              <a:spLocks noChangeShapeType="1"/>
            </p:cNvSpPr>
            <p:nvPr/>
          </p:nvSpPr>
          <p:spPr bwMode="auto">
            <a:xfrm flipH="1">
              <a:off x="3276600" y="2743200"/>
              <a:ext cx="3048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8058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158A9C7-0C42-44E8-A725-A8B57779F837}" type="slidenum">
              <a:rPr lang="en-US" altLang="en-US" sz="1000" smtClean="0">
                <a:latin typeface="Arial" charset="0"/>
              </a:rPr>
              <a:pPr algn="r" eaLnBrk="1" hangingPunct="1">
                <a:spcBef>
                  <a:spcPct val="0"/>
                </a:spcBef>
                <a:buFontTx/>
                <a:buNone/>
              </a:pPr>
              <a:t>39</a:t>
            </a:fld>
            <a:endParaRPr lang="en-US" altLang="en-US" sz="1000" dirty="0">
              <a:latin typeface="Arial" charset="0"/>
            </a:endParaRPr>
          </a:p>
        </p:txBody>
      </p:sp>
      <p:sp>
        <p:nvSpPr>
          <p:cNvPr id="2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79555">
                                            <p:txEl>
                                              <p:pRg st="0" end="0"/>
                                            </p:txEl>
                                          </p:spTgt>
                                        </p:tgtEl>
                                        <p:attrNameLst>
                                          <p:attrName>style.visibility</p:attrName>
                                        </p:attrNameLst>
                                      </p:cBhvr>
                                      <p:to>
                                        <p:strVal val="visible"/>
                                      </p:to>
                                    </p:set>
                                    <p:anim calcmode="discrete" valueType="clr">
                                      <p:cBhvr override="childStyle">
                                        <p:cTn id="7" dur="80"/>
                                        <p:tgtEl>
                                          <p:spTgt spid="2795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95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7955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80581"/>
                                        </p:tgtEl>
                                        <p:attrNameLst>
                                          <p:attrName>style.visibility</p:attrName>
                                        </p:attrNameLst>
                                      </p:cBhvr>
                                      <p:to>
                                        <p:strVal val="visible"/>
                                      </p:to>
                                    </p:set>
                                    <p:anim calcmode="lin" valueType="num">
                                      <p:cBhvr additive="base">
                                        <p:cTn id="14" dur="500" fill="hold"/>
                                        <p:tgtEl>
                                          <p:spTgt spid="280581"/>
                                        </p:tgtEl>
                                        <p:attrNameLst>
                                          <p:attrName>ppt_x</p:attrName>
                                        </p:attrNameLst>
                                      </p:cBhvr>
                                      <p:tavLst>
                                        <p:tav tm="0">
                                          <p:val>
                                            <p:strVal val="#ppt_x"/>
                                          </p:val>
                                        </p:tav>
                                        <p:tav tm="100000">
                                          <p:val>
                                            <p:strVal val="#ppt_x"/>
                                          </p:val>
                                        </p:tav>
                                      </p:tavLst>
                                    </p:anim>
                                    <p:anim calcmode="lin" valueType="num">
                                      <p:cBhvr additive="base">
                                        <p:cTn id="15"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609600"/>
            <a:ext cx="7772400" cy="2590800"/>
          </a:xfrm>
        </p:spPr>
        <p:txBody>
          <a:bodyPr/>
          <a:lstStyle/>
          <a:p>
            <a:pPr eaLnBrk="1" fontAlgn="auto" hangingPunct="1">
              <a:spcAft>
                <a:spcPts val="0"/>
              </a:spcAft>
              <a:defRPr/>
            </a:pPr>
            <a:r>
              <a:rPr lang="en-US" altLang="en-US" sz="7200" b="1" dirty="0" smtClean="0">
                <a:solidFill>
                  <a:schemeClr val="tx1"/>
                </a:solidFill>
                <a:latin typeface="Algerian" panose="04020705040A02060702" pitchFamily="82" charset="0"/>
              </a:rPr>
              <a:t>Chapter 04</a:t>
            </a:r>
          </a:p>
        </p:txBody>
      </p:sp>
      <p:sp>
        <p:nvSpPr>
          <p:cNvPr id="10243" name="Rectangle 3"/>
          <p:cNvSpPr>
            <a:spLocks noGrp="1" noChangeArrowheads="1"/>
          </p:cNvSpPr>
          <p:nvPr>
            <p:ph type="subTitle" idx="1"/>
          </p:nvPr>
        </p:nvSpPr>
        <p:spPr>
          <a:xfrm>
            <a:off x="533400" y="3657600"/>
            <a:ext cx="8305800" cy="2971800"/>
          </a:xfrm>
        </p:spPr>
        <p:txBody>
          <a:bodyPr rtlCol="0">
            <a:noAutofit/>
          </a:bodyPr>
          <a:lstStyle/>
          <a:p>
            <a:pPr lvl="0" eaLnBrk="1" hangingPunct="1">
              <a:lnSpc>
                <a:spcPct val="90000"/>
              </a:lnSpc>
              <a:spcBef>
                <a:spcPct val="50000"/>
              </a:spcBef>
            </a:pPr>
            <a:r>
              <a:rPr lang="en-US" altLang="en-US" sz="5400" b="1" dirty="0" smtClean="0">
                <a:solidFill>
                  <a:schemeClr val="tx1"/>
                </a:solidFill>
                <a:effectLst>
                  <a:outerShdw blurRad="63500" dist="38100" dir="5400000" algn="t" rotWithShape="0">
                    <a:prstClr val="black">
                      <a:alpha val="25000"/>
                    </a:prstClr>
                  </a:outerShdw>
                </a:effectLst>
                <a:latin typeface="Algerian" panose="04020705040A02060702" pitchFamily="82" charset="0"/>
                <a:ea typeface="+mj-ea"/>
                <a:cs typeface="+mj-cs"/>
              </a:rPr>
              <a:t>A</a:t>
            </a:r>
            <a:r>
              <a:rPr lang="en-US" altLang="en-US" sz="5400" b="1" dirty="0" smtClean="0">
                <a:solidFill>
                  <a:srgbClr val="FF0000"/>
                </a:solidFill>
                <a:effectLst>
                  <a:outerShdw blurRad="63500" dist="38100" dir="5400000" algn="t" rotWithShape="0">
                    <a:prstClr val="black">
                      <a:alpha val="25000"/>
                    </a:prstClr>
                  </a:outerShdw>
                </a:effectLst>
                <a:latin typeface="Algerian" panose="04020705040A02060702" pitchFamily="82" charset="0"/>
                <a:ea typeface="+mj-ea"/>
                <a:cs typeface="+mj-cs"/>
              </a:rPr>
              <a:t>ctivity- </a:t>
            </a:r>
            <a:r>
              <a:rPr lang="en-US" altLang="en-US" sz="5400" b="1" dirty="0" smtClean="0">
                <a:solidFill>
                  <a:schemeClr val="tx1"/>
                </a:solidFill>
                <a:effectLst>
                  <a:outerShdw blurRad="63500" dist="38100" dir="5400000" algn="t" rotWithShape="0">
                    <a:prstClr val="black">
                      <a:alpha val="25000"/>
                    </a:prstClr>
                  </a:outerShdw>
                </a:effectLst>
                <a:latin typeface="Algerian" panose="04020705040A02060702" pitchFamily="82" charset="0"/>
                <a:ea typeface="+mj-ea"/>
                <a:cs typeface="+mj-cs"/>
              </a:rPr>
              <a:t>B</a:t>
            </a:r>
            <a:r>
              <a:rPr lang="en-US" altLang="en-US" sz="5400" b="1" dirty="0" smtClean="0">
                <a:solidFill>
                  <a:srgbClr val="FF0000"/>
                </a:solidFill>
                <a:effectLst>
                  <a:outerShdw blurRad="63500" dist="38100" dir="5400000" algn="t" rotWithShape="0">
                    <a:prstClr val="black">
                      <a:alpha val="25000"/>
                    </a:prstClr>
                  </a:outerShdw>
                </a:effectLst>
                <a:latin typeface="Algerian" panose="04020705040A02060702" pitchFamily="82" charset="0"/>
                <a:ea typeface="+mj-ea"/>
                <a:cs typeface="+mj-cs"/>
              </a:rPr>
              <a:t>ased </a:t>
            </a:r>
            <a:r>
              <a:rPr lang="en-US" altLang="en-US" sz="5400" b="1" dirty="0">
                <a:solidFill>
                  <a:schemeClr val="tx1"/>
                </a:solidFill>
                <a:effectLst>
                  <a:outerShdw blurRad="63500" dist="38100" dir="5400000" algn="t" rotWithShape="0">
                    <a:prstClr val="black">
                      <a:alpha val="25000"/>
                    </a:prstClr>
                  </a:outerShdw>
                </a:effectLst>
                <a:latin typeface="Algerian" panose="04020705040A02060702" pitchFamily="82" charset="0"/>
                <a:ea typeface="+mj-ea"/>
                <a:cs typeface="+mj-cs"/>
              </a:rPr>
              <a:t>C</a:t>
            </a:r>
            <a:r>
              <a:rPr lang="en-US" altLang="en-US" sz="5400" b="1" dirty="0">
                <a:solidFill>
                  <a:srgbClr val="FF0000"/>
                </a:solidFill>
                <a:effectLst>
                  <a:outerShdw blurRad="63500" dist="38100" dir="5400000" algn="t" rotWithShape="0">
                    <a:prstClr val="black">
                      <a:alpha val="25000"/>
                    </a:prstClr>
                  </a:outerShdw>
                </a:effectLst>
                <a:latin typeface="Algerian" panose="04020705040A02060702" pitchFamily="82" charset="0"/>
                <a:ea typeface="+mj-ea"/>
                <a:cs typeface="+mj-cs"/>
              </a:rPr>
              <a:t>osting </a:t>
            </a:r>
            <a:r>
              <a:rPr lang="en-US" altLang="en-US" sz="5400" b="1" dirty="0">
                <a:solidFill>
                  <a:schemeClr val="tx1"/>
                </a:solidFill>
                <a:effectLst>
                  <a:outerShdw blurRad="63500" dist="38100" dir="5400000" algn="t" rotWithShape="0">
                    <a:prstClr val="black">
                      <a:alpha val="25000"/>
                    </a:prstClr>
                  </a:outerShdw>
                </a:effectLst>
                <a:latin typeface="Algerian" panose="04020705040A02060702" pitchFamily="82" charset="0"/>
                <a:ea typeface="+mj-ea"/>
                <a:cs typeface="+mj-cs"/>
              </a:rPr>
              <a:t>and</a:t>
            </a:r>
            <a:r>
              <a:rPr lang="en-US" altLang="en-US" sz="5400" b="1" dirty="0">
                <a:solidFill>
                  <a:srgbClr val="FF0000"/>
                </a:solidFill>
                <a:effectLst>
                  <a:outerShdw blurRad="63500" dist="38100" dir="5400000" algn="t" rotWithShape="0">
                    <a:prstClr val="black">
                      <a:alpha val="25000"/>
                    </a:prstClr>
                  </a:outerShdw>
                </a:effectLst>
                <a:latin typeface="Algerian" panose="04020705040A02060702" pitchFamily="82" charset="0"/>
                <a:ea typeface="+mj-ea"/>
                <a:cs typeface="+mj-cs"/>
              </a:rPr>
              <a:t> </a:t>
            </a:r>
            <a:r>
              <a:rPr lang="en-US" altLang="en-US" sz="5400" b="1" dirty="0" smtClean="0">
                <a:solidFill>
                  <a:srgbClr val="FF0000"/>
                </a:solidFill>
                <a:effectLst>
                  <a:outerShdw blurRad="63500" dist="38100" dir="5400000" algn="t" rotWithShape="0">
                    <a:prstClr val="black">
                      <a:alpha val="25000"/>
                    </a:prstClr>
                  </a:outerShdw>
                </a:effectLst>
                <a:latin typeface="Algerian" panose="04020705040A02060702" pitchFamily="82" charset="0"/>
                <a:ea typeface="+mj-ea"/>
                <a:cs typeface="+mj-cs"/>
              </a:rPr>
              <a:t> </a:t>
            </a:r>
            <a:endParaRPr lang="en-US" altLang="en-US" sz="5400" b="1" dirty="0">
              <a:solidFill>
                <a:srgbClr val="FF0000"/>
              </a:solidFill>
              <a:effectLst>
                <a:outerShdw blurRad="63500" dist="38100" dir="5400000" algn="t" rotWithShape="0">
                  <a:prstClr val="black">
                    <a:alpha val="25000"/>
                  </a:prstClr>
                </a:outerShdw>
              </a:effectLst>
              <a:latin typeface="Algerian" panose="04020705040A02060702" pitchFamily="82" charset="0"/>
              <a:ea typeface="+mj-ea"/>
              <a:cs typeface="+mj-cs"/>
            </a:endParaRPr>
          </a:p>
        </p:txBody>
      </p:sp>
    </p:spTree>
    <p:extLst>
      <p:ext uri="{BB962C8B-B14F-4D97-AF65-F5344CB8AC3E}">
        <p14:creationId xmlns:p14="http://schemas.microsoft.com/office/powerpoint/2010/main" val="3114802923"/>
      </p:ext>
    </p:extLst>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0" y="609601"/>
            <a:ext cx="9144000" cy="1066800"/>
          </a:xfrm>
        </p:spPr>
        <p:txBody>
          <a:bodyPr/>
          <a:lstStyle/>
          <a:p>
            <a:pPr eaLnBrk="1" hangingPunct="1"/>
            <a:r>
              <a:rPr lang="en-US" altLang="en-US" sz="4400" b="1" dirty="0">
                <a:solidFill>
                  <a:srgbClr val="FF0000"/>
                </a:solidFill>
              </a:rPr>
              <a:t>Step Four</a:t>
            </a:r>
            <a:r>
              <a:rPr lang="en-US" altLang="en-US" sz="4400" b="1" dirty="0">
                <a:solidFill>
                  <a:prstClr val="black"/>
                </a:solidFill>
              </a:rPr>
              <a:t>:  Assign Overhead Costs to Cost Objects</a:t>
            </a:r>
            <a:endParaRPr lang="en-US" altLang="en-US" dirty="0" smtClean="0"/>
          </a:p>
        </p:txBody>
      </p:sp>
      <p:sp>
        <p:nvSpPr>
          <p:cNvPr id="105475" name="Rectangle 3"/>
          <p:cNvSpPr>
            <a:spLocks noGrp="1" noChangeArrowheads="1"/>
          </p:cNvSpPr>
          <p:nvPr>
            <p:ph idx="1"/>
          </p:nvPr>
        </p:nvSpPr>
        <p:spPr>
          <a:xfrm>
            <a:off x="755650" y="2209800"/>
            <a:ext cx="7661275" cy="4114800"/>
          </a:xfrm>
        </p:spPr>
        <p:txBody>
          <a:bodyPr/>
          <a:lstStyle/>
          <a:p>
            <a:pPr eaLnBrk="1" hangingPunct="1">
              <a:lnSpc>
                <a:spcPct val="90000"/>
              </a:lnSpc>
            </a:pPr>
            <a:r>
              <a:rPr lang="en-US" altLang="en-US" b="1" dirty="0" smtClean="0">
                <a:solidFill>
                  <a:schemeClr val="tx1"/>
                </a:solidFill>
              </a:rPr>
              <a:t>To illustrate, the overhead costs in the craftsmanship pool are allocated to standard go-karts as follows</a:t>
            </a:r>
            <a:r>
              <a:rPr lang="en-US" altLang="en-US" sz="3600" b="1" dirty="0" smtClean="0">
                <a:solidFill>
                  <a:schemeClr val="tx1"/>
                </a:solidFill>
              </a:rPr>
              <a:t>:</a:t>
            </a:r>
          </a:p>
          <a:p>
            <a:pPr eaLnBrk="1" hangingPunct="1">
              <a:lnSpc>
                <a:spcPct val="90000"/>
              </a:lnSpc>
              <a:buFont typeface="Wingdings" pitchFamily="-107" charset="2"/>
              <a:buNone/>
            </a:pPr>
            <a:endParaRPr lang="en-US" altLang="en-US" sz="2400" i="1" dirty="0" smtClean="0"/>
          </a:p>
          <a:p>
            <a:pPr eaLnBrk="1" hangingPunct="1">
              <a:lnSpc>
                <a:spcPct val="90000"/>
              </a:lnSpc>
              <a:buFont typeface="Wingdings" pitchFamily="-107" charset="2"/>
              <a:buNone/>
            </a:pPr>
            <a:r>
              <a:rPr lang="en-US" altLang="en-US" sz="2400" b="1" i="1" dirty="0" smtClean="0">
                <a:solidFill>
                  <a:schemeClr val="tx1"/>
                </a:solidFill>
              </a:rPr>
              <a:t>Overhead allocated from craftsmanship pool to standard go-kart = </a:t>
            </a:r>
          </a:p>
          <a:p>
            <a:pPr eaLnBrk="1" hangingPunct="1">
              <a:lnSpc>
                <a:spcPct val="90000"/>
              </a:lnSpc>
              <a:buFont typeface="Wingdings" pitchFamily="-107" charset="2"/>
              <a:buNone/>
            </a:pPr>
            <a:r>
              <a:rPr lang="en-US" altLang="en-US" sz="2400" b="1" i="1" dirty="0" smtClean="0">
                <a:solidFill>
                  <a:schemeClr val="accent1"/>
                </a:solidFill>
              </a:rPr>
              <a:t>     </a:t>
            </a:r>
          </a:p>
          <a:p>
            <a:pPr algn="ctr" eaLnBrk="1" hangingPunct="1">
              <a:lnSpc>
                <a:spcPct val="90000"/>
              </a:lnSpc>
              <a:buFont typeface="Wingdings" pitchFamily="-107" charset="2"/>
              <a:buNone/>
            </a:pPr>
            <a:r>
              <a:rPr lang="en-US" altLang="en-US" sz="2800" b="1" i="1" dirty="0" smtClean="0">
                <a:solidFill>
                  <a:srgbClr val="0033CC"/>
                </a:solidFill>
              </a:rPr>
              <a:t>Activities consumed </a:t>
            </a:r>
            <a:r>
              <a:rPr lang="en-US" altLang="en-US" sz="2800" b="1" i="1" dirty="0" smtClean="0">
                <a:solidFill>
                  <a:schemeClr val="tx1"/>
                </a:solidFill>
              </a:rPr>
              <a:t>X</a:t>
            </a:r>
            <a:r>
              <a:rPr lang="en-US" altLang="en-US" sz="2800" b="1" i="1" dirty="0" smtClean="0">
                <a:solidFill>
                  <a:srgbClr val="0033CC"/>
                </a:solidFill>
              </a:rPr>
              <a:t> Activity rate</a:t>
            </a:r>
            <a:r>
              <a:rPr lang="en-US" altLang="en-US" sz="2800" i="1" dirty="0" smtClean="0">
                <a:solidFill>
                  <a:srgbClr val="0033CC"/>
                </a:solidFill>
              </a:rPr>
              <a:t> </a:t>
            </a:r>
            <a:endParaRPr lang="en-US" altLang="en-US" sz="2800" b="1" i="1" dirty="0" smtClean="0">
              <a:solidFill>
                <a:srgbClr val="0033CC"/>
              </a:solidFill>
            </a:endParaRPr>
          </a:p>
          <a:p>
            <a:pPr algn="ctr" eaLnBrk="1" hangingPunct="1">
              <a:lnSpc>
                <a:spcPct val="90000"/>
              </a:lnSpc>
              <a:buFont typeface="Wingdings" pitchFamily="-107" charset="2"/>
              <a:buNone/>
            </a:pPr>
            <a:r>
              <a:rPr lang="en-US" altLang="en-US" sz="2800" b="1" i="1" dirty="0" smtClean="0">
                <a:solidFill>
                  <a:srgbClr val="0033CC"/>
                </a:solidFill>
              </a:rPr>
              <a:t>25,000 DLH </a:t>
            </a:r>
            <a:r>
              <a:rPr lang="en-US" altLang="en-US" sz="2800" b="1" i="1" dirty="0" smtClean="0">
                <a:solidFill>
                  <a:schemeClr val="tx1"/>
                </a:solidFill>
              </a:rPr>
              <a:t>x</a:t>
            </a:r>
            <a:r>
              <a:rPr lang="en-US" altLang="en-US" sz="2800" b="1" i="1" dirty="0" smtClean="0">
                <a:solidFill>
                  <a:srgbClr val="0033CC"/>
                </a:solidFill>
              </a:rPr>
              <a:t> $20 per DLH </a:t>
            </a:r>
            <a:r>
              <a:rPr lang="en-US" altLang="en-US" sz="2800" b="1" i="1" dirty="0" smtClean="0">
                <a:solidFill>
                  <a:schemeClr val="tx1"/>
                </a:solidFill>
              </a:rPr>
              <a:t>=</a:t>
            </a:r>
            <a:r>
              <a:rPr lang="en-US" altLang="en-US" sz="2800" b="1" i="1" dirty="0" smtClean="0">
                <a:solidFill>
                  <a:srgbClr val="0033CC"/>
                </a:solidFill>
              </a:rPr>
              <a:t> $500,000</a:t>
            </a:r>
          </a:p>
          <a:p>
            <a:pPr eaLnBrk="1" hangingPunct="1">
              <a:lnSpc>
                <a:spcPct val="90000"/>
              </a:lnSpc>
              <a:buFont typeface="Wingdings" pitchFamily="-107" charset="2"/>
              <a:buNone/>
            </a:pPr>
            <a:endParaRPr lang="en-US" altLang="en-US" sz="2800" b="1" i="1" dirty="0" smtClean="0">
              <a:solidFill>
                <a:srgbClr val="0033CC"/>
              </a:solidFill>
            </a:endParaRPr>
          </a:p>
        </p:txBody>
      </p:sp>
      <p:sp>
        <p:nvSpPr>
          <p:cNvPr id="28262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34B9D29D-8B72-42F5-8B9A-185F850120B5}" type="slidenum">
              <a:rPr lang="en-US" altLang="en-US" sz="1000" smtClean="0">
                <a:latin typeface="Arial" charset="0"/>
              </a:rPr>
              <a:pPr algn="r" eaLnBrk="1" hangingPunct="1">
                <a:spcBef>
                  <a:spcPct val="0"/>
                </a:spcBef>
                <a:buFontTx/>
                <a:buNone/>
              </a:pPr>
              <a:t>40</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05475">
                                            <p:txEl>
                                              <p:pRg st="2" end="2"/>
                                            </p:txEl>
                                          </p:spTgt>
                                        </p:tgtEl>
                                        <p:attrNameLst>
                                          <p:attrName>style.visibility</p:attrName>
                                        </p:attrNameLst>
                                      </p:cBhvr>
                                      <p:to>
                                        <p:strVal val="visible"/>
                                      </p:to>
                                    </p:set>
                                    <p:anim calcmode="lin" valueType="num">
                                      <p:cBhvr>
                                        <p:cTn id="7" dur="2000" fill="hold"/>
                                        <p:tgtEl>
                                          <p:spTgt spid="1054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1054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1054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nodeType="after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05475">
                                            <p:txEl>
                                              <p:pRg st="3" end="3"/>
                                            </p:txEl>
                                          </p:spTgt>
                                        </p:tgtEl>
                                        <p:attrNameLst>
                                          <p:attrName>style.visibility</p:attrName>
                                        </p:attrNameLst>
                                      </p:cBhvr>
                                      <p:to>
                                        <p:strVal val="visible"/>
                                      </p:to>
                                    </p:set>
                                    <p:anim calcmode="lin" valueType="num">
                                      <p:cBhvr>
                                        <p:cTn id="15" dur="2000" fill="hold"/>
                                        <p:tgtEl>
                                          <p:spTgt spid="10547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2000" fill="hold"/>
                                        <p:tgtEl>
                                          <p:spTgt spid="10547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2000" fill="hold"/>
                                        <p:tgtEl>
                                          <p:spTgt spid="10547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2000" fill="hold"/>
                                        <p:tgtEl>
                                          <p:spTgt spid="1054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nodeType="after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05475">
                                            <p:txEl>
                                              <p:pRg st="4" end="4"/>
                                            </p:txEl>
                                          </p:spTgt>
                                        </p:tgtEl>
                                        <p:attrNameLst>
                                          <p:attrName>style.visibility</p:attrName>
                                        </p:attrNameLst>
                                      </p:cBhvr>
                                      <p:to>
                                        <p:strVal val="visible"/>
                                      </p:to>
                                    </p:set>
                                    <p:anim calcmode="lin" valueType="num">
                                      <p:cBhvr>
                                        <p:cTn id="23" dur="2000" fill="hold"/>
                                        <p:tgtEl>
                                          <p:spTgt spid="1054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2000" fill="hold"/>
                                        <p:tgtEl>
                                          <p:spTgt spid="1054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2000" fill="hold"/>
                                        <p:tgtEl>
                                          <p:spTgt spid="1054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2000" fill="hold"/>
                                        <p:tgtEl>
                                          <p:spTgt spid="1054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05475">
                                            <p:txEl>
                                              <p:pRg st="5" end="5"/>
                                            </p:txEl>
                                          </p:spTgt>
                                        </p:tgtEl>
                                        <p:attrNameLst>
                                          <p:attrName>style.visibility</p:attrName>
                                        </p:attrNameLst>
                                      </p:cBhvr>
                                      <p:to>
                                        <p:strVal val="visible"/>
                                      </p:to>
                                    </p:set>
                                    <p:anim calcmode="lin" valueType="num">
                                      <p:cBhvr>
                                        <p:cTn id="31" dur="2000" fill="hold"/>
                                        <p:tgtEl>
                                          <p:spTgt spid="10547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2000" fill="hold"/>
                                        <p:tgtEl>
                                          <p:spTgt spid="10547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2000" fill="hold"/>
                                        <p:tgtEl>
                                          <p:spTgt spid="10547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2000" fill="hold"/>
                                        <p:tgtEl>
                                          <p:spTgt spid="1054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0" y="557213"/>
            <a:ext cx="9144000" cy="1281112"/>
          </a:xfrm>
        </p:spPr>
        <p:txBody>
          <a:bodyPr/>
          <a:lstStyle/>
          <a:p>
            <a:pPr eaLnBrk="1" hangingPunct="1"/>
            <a:r>
              <a:rPr lang="en-US" altLang="en-US" sz="4400" b="1" dirty="0">
                <a:solidFill>
                  <a:srgbClr val="FF0000"/>
                </a:solidFill>
              </a:rPr>
              <a:t>Step Four</a:t>
            </a:r>
            <a:r>
              <a:rPr lang="en-US" altLang="en-US" sz="4400" b="1" dirty="0">
                <a:solidFill>
                  <a:prstClr val="black"/>
                </a:solidFill>
              </a:rPr>
              <a:t>:  Assign Overhead Costs to Cost Objects</a:t>
            </a:r>
            <a:endParaRPr lang="en-US" altLang="en-US" dirty="0" smtClean="0"/>
          </a:p>
        </p:txBody>
      </p:sp>
      <p:graphicFrame>
        <p:nvGraphicFramePr>
          <p:cNvPr id="284675" name="Object 4"/>
          <p:cNvGraphicFramePr>
            <a:graphicFrameLocks noGrp="1" noChangeAspect="1"/>
          </p:cNvGraphicFramePr>
          <p:nvPr>
            <p:ph idx="1"/>
            <p:extLst>
              <p:ext uri="{D42A27DB-BD31-4B8C-83A1-F6EECF244321}">
                <p14:modId xmlns:p14="http://schemas.microsoft.com/office/powerpoint/2010/main" val="958351847"/>
              </p:ext>
            </p:extLst>
          </p:nvPr>
        </p:nvGraphicFramePr>
        <p:xfrm>
          <a:off x="152400" y="2743200"/>
          <a:ext cx="8813800" cy="2254250"/>
        </p:xfrm>
        <a:graphic>
          <a:graphicData uri="http://schemas.openxmlformats.org/presentationml/2006/ole">
            <mc:AlternateContent xmlns:mc="http://schemas.openxmlformats.org/markup-compatibility/2006">
              <mc:Choice xmlns:v="urn:schemas-microsoft-com:vml" Requires="v">
                <p:oleObj spid="_x0000_s284742" name="Worksheet" r:id="rId5" imgW="7269495" imgH="1859259" progId="Excel.Sheet.8">
                  <p:embed/>
                </p:oleObj>
              </mc:Choice>
              <mc:Fallback>
                <p:oleObj name="Worksheet" r:id="rId5" imgW="7269495" imgH="1859259" progId="Excel.Sheet.8">
                  <p:embed/>
                  <p:pic>
                    <p:nvPicPr>
                      <p:cNvPr id="0" name="Picture 13"/>
                      <p:cNvPicPr>
                        <a:picLocks noGrp="1" noChangeAspect="1" noChangeArrowheads="1"/>
                      </p:cNvPicPr>
                      <p:nvPr/>
                    </p:nvPicPr>
                    <p:blipFill>
                      <a:blip r:embed="rId6"/>
                      <a:srcRect/>
                      <a:stretch>
                        <a:fillRect/>
                      </a:stretch>
                    </p:blipFill>
                    <p:spPr bwMode="auto">
                      <a:xfrm>
                        <a:off x="152400" y="2743200"/>
                        <a:ext cx="8813800" cy="2254250"/>
                      </a:xfrm>
                      <a:prstGeom prst="rect">
                        <a:avLst/>
                      </a:prstGeom>
                      <a:noFill/>
                      <a:extLst/>
                    </p:spPr>
                  </p:pic>
                </p:oleObj>
              </mc:Fallback>
            </mc:AlternateContent>
          </a:graphicData>
        </a:graphic>
      </p:graphicFrame>
      <p:sp>
        <p:nvSpPr>
          <p:cNvPr id="284677"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AA1264BE-27F0-4E03-B659-EDEF02F8B06A}" type="slidenum">
              <a:rPr lang="en-US" altLang="en-US" sz="1000" smtClean="0">
                <a:latin typeface="Arial" charset="0"/>
              </a:rPr>
              <a:pPr algn="r" eaLnBrk="1" hangingPunct="1">
                <a:spcBef>
                  <a:spcPct val="0"/>
                </a:spcBef>
                <a:buFontTx/>
                <a:buNone/>
              </a:pPr>
              <a:t>41</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0" y="609600"/>
            <a:ext cx="9067800" cy="1281113"/>
          </a:xfrm>
        </p:spPr>
        <p:txBody>
          <a:bodyPr/>
          <a:lstStyle/>
          <a:p>
            <a:pPr eaLnBrk="1" hangingPunct="1"/>
            <a:r>
              <a:rPr lang="en-US" altLang="en-US" sz="4400" b="1" dirty="0">
                <a:solidFill>
                  <a:srgbClr val="FF0000"/>
                </a:solidFill>
              </a:rPr>
              <a:t>Step Four</a:t>
            </a:r>
            <a:r>
              <a:rPr lang="en-US" altLang="en-US" sz="4400" b="1" dirty="0">
                <a:solidFill>
                  <a:prstClr val="black"/>
                </a:solidFill>
              </a:rPr>
              <a:t>:  Assign Overhead Costs to Cost Objects</a:t>
            </a:r>
            <a:endParaRPr lang="en-US" altLang="en-US" dirty="0" smtClean="0"/>
          </a:p>
        </p:txBody>
      </p:sp>
      <p:graphicFrame>
        <p:nvGraphicFramePr>
          <p:cNvPr id="286723" name="Object 4"/>
          <p:cNvGraphicFramePr>
            <a:graphicFrameLocks noGrp="1" noChangeAspect="1"/>
          </p:cNvGraphicFramePr>
          <p:nvPr>
            <p:ph idx="1"/>
            <p:extLst>
              <p:ext uri="{D42A27DB-BD31-4B8C-83A1-F6EECF244321}">
                <p14:modId xmlns:p14="http://schemas.microsoft.com/office/powerpoint/2010/main" val="900035935"/>
              </p:ext>
            </p:extLst>
          </p:nvPr>
        </p:nvGraphicFramePr>
        <p:xfrm>
          <a:off x="115888" y="2833688"/>
          <a:ext cx="8875712" cy="2119312"/>
        </p:xfrm>
        <a:graphic>
          <a:graphicData uri="http://schemas.openxmlformats.org/presentationml/2006/ole">
            <mc:AlternateContent xmlns:mc="http://schemas.openxmlformats.org/markup-compatibility/2006">
              <mc:Choice xmlns:v="urn:schemas-microsoft-com:vml" Requires="v">
                <p:oleObj spid="_x0000_s286790" name="Worksheet" r:id="rId5" imgW="4274828" imgH="1021101" progId="Excel.Sheet.8">
                  <p:embed/>
                </p:oleObj>
              </mc:Choice>
              <mc:Fallback>
                <p:oleObj name="Worksheet" r:id="rId5" imgW="4274828" imgH="1021101" progId="Excel.Sheet.8">
                  <p:embed/>
                  <p:pic>
                    <p:nvPicPr>
                      <p:cNvPr id="0" name="Picture 13"/>
                      <p:cNvPicPr>
                        <a:picLocks noGrp="1" noChangeAspect="1" noChangeArrowheads="1"/>
                      </p:cNvPicPr>
                      <p:nvPr/>
                    </p:nvPicPr>
                    <p:blipFill>
                      <a:blip r:embed="rId6"/>
                      <a:srcRect/>
                      <a:stretch>
                        <a:fillRect/>
                      </a:stretch>
                    </p:blipFill>
                    <p:spPr bwMode="auto">
                      <a:xfrm>
                        <a:off x="115888" y="2833688"/>
                        <a:ext cx="8875712" cy="2119312"/>
                      </a:xfrm>
                      <a:prstGeom prst="rect">
                        <a:avLst/>
                      </a:prstGeom>
                      <a:noFill/>
                      <a:extLst/>
                    </p:spPr>
                  </p:pic>
                </p:oleObj>
              </mc:Fallback>
            </mc:AlternateContent>
          </a:graphicData>
        </a:graphic>
      </p:graphicFrame>
      <p:sp>
        <p:nvSpPr>
          <p:cNvPr id="28672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DB78051-93EC-4CF9-9D04-333F9DC53B9A}" type="slidenum">
              <a:rPr lang="en-US" altLang="en-US" sz="1000" smtClean="0">
                <a:latin typeface="Arial" charset="0"/>
              </a:rPr>
              <a:pPr algn="r" eaLnBrk="1" hangingPunct="1">
                <a:spcBef>
                  <a:spcPct val="0"/>
                </a:spcBef>
                <a:buFontTx/>
                <a:buNone/>
              </a:pPr>
              <a:t>42</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0" y="838201"/>
            <a:ext cx="9067800" cy="1066800"/>
          </a:xfrm>
        </p:spPr>
        <p:txBody>
          <a:bodyPr/>
          <a:lstStyle/>
          <a:p>
            <a:pPr eaLnBrk="1" hangingPunct="1"/>
            <a:r>
              <a:rPr lang="en-US" altLang="en-US" sz="3600" b="1" dirty="0" smtClean="0">
                <a:solidFill>
                  <a:schemeClr val="tx1"/>
                </a:solidFill>
                <a:latin typeface="Arial" pitchFamily="34" charset="0"/>
                <a:cs typeface="Arial" pitchFamily="34" charset="0"/>
              </a:rPr>
              <a:t>Comparison of Overhead Allocations by Method </a:t>
            </a:r>
            <a:r>
              <a:rPr lang="en-US" altLang="en-US" sz="3600" dirty="0" smtClean="0">
                <a:solidFill>
                  <a:schemeClr val="tx1"/>
                </a:solidFill>
              </a:rPr>
              <a:t>(</a:t>
            </a:r>
            <a:r>
              <a:rPr lang="en-US" altLang="en-US" sz="3600" b="1" dirty="0" smtClean="0">
                <a:solidFill>
                  <a:schemeClr val="tx1"/>
                </a:solidFill>
              </a:rPr>
              <a:t>Exhibit </a:t>
            </a:r>
            <a:r>
              <a:rPr lang="en-US" altLang="en-US" sz="3600" b="1" dirty="0">
                <a:solidFill>
                  <a:schemeClr val="tx1"/>
                </a:solidFill>
              </a:rPr>
              <a:t>4</a:t>
            </a:r>
            <a:r>
              <a:rPr lang="en-US" altLang="en-US" sz="3600" b="1" dirty="0" smtClean="0">
                <a:solidFill>
                  <a:schemeClr val="tx1"/>
                </a:solidFill>
              </a:rPr>
              <a:t>.15</a:t>
            </a:r>
            <a:r>
              <a:rPr lang="en-US" altLang="en-US" sz="3600" dirty="0" smtClean="0">
                <a:solidFill>
                  <a:schemeClr val="tx1"/>
                </a:solidFill>
              </a:rPr>
              <a:t>)</a:t>
            </a:r>
          </a:p>
        </p:txBody>
      </p:sp>
      <p:graphicFrame>
        <p:nvGraphicFramePr>
          <p:cNvPr id="288771" name="Object 5"/>
          <p:cNvGraphicFramePr>
            <a:graphicFrameLocks noGrp="1" noChangeAspect="1"/>
          </p:cNvGraphicFramePr>
          <p:nvPr>
            <p:ph idx="1"/>
            <p:extLst>
              <p:ext uri="{D42A27DB-BD31-4B8C-83A1-F6EECF244321}">
                <p14:modId xmlns:p14="http://schemas.microsoft.com/office/powerpoint/2010/main" val="1745459590"/>
              </p:ext>
            </p:extLst>
          </p:nvPr>
        </p:nvGraphicFramePr>
        <p:xfrm>
          <a:off x="404813" y="2752725"/>
          <a:ext cx="8288337" cy="2819400"/>
        </p:xfrm>
        <a:graphic>
          <a:graphicData uri="http://schemas.openxmlformats.org/presentationml/2006/ole">
            <mc:AlternateContent xmlns:mc="http://schemas.openxmlformats.org/markup-compatibility/2006">
              <mc:Choice xmlns:v="urn:schemas-microsoft-com:vml" Requires="v">
                <p:oleObj spid="_x0000_s288838" name="Worksheet" r:id="rId5" imgW="4480560" imgH="1524082" progId="Excel.Sheet.8">
                  <p:embed/>
                </p:oleObj>
              </mc:Choice>
              <mc:Fallback>
                <p:oleObj name="Worksheet" r:id="rId5" imgW="4480560" imgH="1524082" progId="Excel.Sheet.8">
                  <p:embed/>
                  <p:pic>
                    <p:nvPicPr>
                      <p:cNvPr id="0" name="Picture 13"/>
                      <p:cNvPicPr>
                        <a:picLocks noGrp="1" noChangeAspect="1" noChangeArrowheads="1"/>
                      </p:cNvPicPr>
                      <p:nvPr/>
                    </p:nvPicPr>
                    <p:blipFill>
                      <a:blip r:embed="rId6"/>
                      <a:srcRect/>
                      <a:stretch>
                        <a:fillRect/>
                      </a:stretch>
                    </p:blipFill>
                    <p:spPr bwMode="auto">
                      <a:xfrm>
                        <a:off x="404813" y="2752725"/>
                        <a:ext cx="8288337"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877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A285BED6-74D9-469E-A2E6-A46556ADCF41}" type="slidenum">
              <a:rPr lang="en-US" altLang="en-US" sz="1000" smtClean="0">
                <a:latin typeface="Arial" charset="0"/>
              </a:rPr>
              <a:pPr algn="r" eaLnBrk="1" hangingPunct="1">
                <a:spcBef>
                  <a:spcPct val="0"/>
                </a:spcBef>
                <a:buFontTx/>
                <a:buNone/>
              </a:pPr>
              <a:t>43</a:t>
            </a:fld>
            <a:endParaRPr lang="en-US" altLang="en-US" sz="1000" dirty="0">
              <a:latin typeface="Arial" charset="0"/>
            </a:endParaRPr>
          </a:p>
        </p:txBody>
      </p:sp>
      <p:sp>
        <p:nvSpPr>
          <p:cNvPr id="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P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4"/>
          <p:cNvSpPr>
            <a:spLocks noGrp="1"/>
          </p:cNvSpPr>
          <p:nvPr>
            <p:ph type="ctrTitle"/>
          </p:nvPr>
        </p:nvSpPr>
        <p:spPr>
          <a:xfrm>
            <a:off x="285750" y="1600200"/>
            <a:ext cx="8572500" cy="3830638"/>
          </a:xfrm>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   </a:t>
            </a:r>
            <a:br>
              <a:rPr lang="en-US" altLang="en-US" dirty="0" smtClean="0"/>
            </a:br>
            <a:r>
              <a:rPr lang="en-US" altLang="en-US" sz="3200" dirty="0" smtClean="0"/>
              <a:t> </a:t>
            </a:r>
            <a:r>
              <a:rPr lang="en-US" altLang="en-US" sz="5400" b="1" dirty="0" smtClean="0">
                <a:solidFill>
                  <a:schemeClr val="tx1"/>
                </a:solidFill>
              </a:rPr>
              <a:t>Identify and assess </a:t>
            </a:r>
            <a:r>
              <a:rPr lang="en-US" altLang="en-US" sz="5400" b="1" dirty="0" smtClean="0">
                <a:solidFill>
                  <a:srgbClr val="FF0000"/>
                </a:solidFill>
              </a:rPr>
              <a:t>advantages</a:t>
            </a:r>
            <a:r>
              <a:rPr lang="en-US" altLang="en-US" sz="5400" b="1" dirty="0" smtClean="0">
                <a:solidFill>
                  <a:schemeClr val="tx1"/>
                </a:solidFill>
              </a:rPr>
              <a:t> and</a:t>
            </a:r>
            <a:br>
              <a:rPr lang="en-US" altLang="en-US" sz="5400" b="1" dirty="0" smtClean="0">
                <a:solidFill>
                  <a:schemeClr val="tx1"/>
                </a:solidFill>
              </a:rPr>
            </a:br>
            <a:r>
              <a:rPr lang="en-US" altLang="en-US" sz="5400" b="1" dirty="0" smtClean="0">
                <a:solidFill>
                  <a:srgbClr val="FF0000"/>
                </a:solidFill>
              </a:rPr>
              <a:t>disadvantages</a:t>
            </a:r>
            <a:r>
              <a:rPr lang="en-US" altLang="en-US" sz="5400" b="1" dirty="0" smtClean="0">
                <a:solidFill>
                  <a:schemeClr val="tx1"/>
                </a:solidFill>
              </a:rPr>
              <a:t> of </a:t>
            </a:r>
            <a:r>
              <a:rPr lang="en-US" altLang="en-US" sz="5400" b="1" dirty="0" smtClean="0">
                <a:solidFill>
                  <a:srgbClr val="FF0000"/>
                </a:solidFill>
              </a:rPr>
              <a:t>A</a:t>
            </a:r>
            <a:r>
              <a:rPr lang="en-US" altLang="en-US" sz="5400" b="1" dirty="0" smtClean="0">
                <a:solidFill>
                  <a:schemeClr val="tx1"/>
                </a:solidFill>
              </a:rPr>
              <a:t>ctivity-</a:t>
            </a:r>
            <a:r>
              <a:rPr lang="en-US" altLang="en-US" sz="5400" b="1" dirty="0" smtClean="0">
                <a:solidFill>
                  <a:srgbClr val="FF0000"/>
                </a:solidFill>
              </a:rPr>
              <a:t>B</a:t>
            </a:r>
            <a:r>
              <a:rPr lang="en-US" altLang="en-US" sz="5400" b="1" dirty="0" smtClean="0">
                <a:solidFill>
                  <a:schemeClr val="tx1"/>
                </a:solidFill>
              </a:rPr>
              <a:t>ased </a:t>
            </a:r>
            <a:r>
              <a:rPr lang="en-US" altLang="en-US" sz="5400" b="1" dirty="0" smtClean="0">
                <a:solidFill>
                  <a:srgbClr val="FF0000"/>
                </a:solidFill>
              </a:rPr>
              <a:t>C</a:t>
            </a:r>
            <a:r>
              <a:rPr lang="en-US" altLang="en-US" sz="5400" b="1" dirty="0" smtClean="0">
                <a:solidFill>
                  <a:schemeClr val="tx1"/>
                </a:solidFill>
              </a:rPr>
              <a:t>osting. </a:t>
            </a:r>
          </a:p>
        </p:txBody>
      </p:sp>
      <p:pic>
        <p:nvPicPr>
          <p:cNvPr id="2908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9906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6388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D602F240-2FBD-4AD2-B47F-7A210B24DA53}" type="slidenum">
              <a:rPr lang="en-US" altLang="en-US" sz="1000" smtClean="0">
                <a:latin typeface="Arial" charset="0"/>
              </a:rPr>
              <a:pPr algn="r" eaLnBrk="1" hangingPunct="1">
                <a:spcBef>
                  <a:spcPct val="0"/>
                </a:spcBef>
                <a:buFontTx/>
                <a:buNone/>
              </a:pPr>
              <a:t>44</a:t>
            </a:fld>
            <a:endParaRPr lang="en-US" altLang="en-US" sz="1000"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0" y="395288"/>
            <a:ext cx="9144000" cy="1052512"/>
          </a:xfrm>
        </p:spPr>
        <p:txBody>
          <a:bodyPr/>
          <a:lstStyle/>
          <a:p>
            <a:pPr eaLnBrk="1" hangingPunct="1"/>
            <a:r>
              <a:rPr lang="en-US" altLang="en-US" sz="4400" b="1" i="1" dirty="0" smtClean="0">
                <a:solidFill>
                  <a:schemeClr val="tx1"/>
                </a:solidFill>
                <a:latin typeface="Arial" pitchFamily="34" charset="0"/>
                <a:cs typeface="Arial" pitchFamily="34" charset="0"/>
              </a:rPr>
              <a:t>Activity-Based Costing</a:t>
            </a:r>
            <a:br>
              <a:rPr lang="en-US" altLang="en-US" sz="4400" b="1" i="1" dirty="0" smtClean="0">
                <a:solidFill>
                  <a:schemeClr val="tx1"/>
                </a:solidFill>
                <a:latin typeface="Arial" pitchFamily="34" charset="0"/>
                <a:cs typeface="Arial" pitchFamily="34" charset="0"/>
              </a:rPr>
            </a:br>
            <a:r>
              <a:rPr lang="en-US" altLang="en-US" sz="4400" b="1" dirty="0" smtClean="0">
                <a:solidFill>
                  <a:schemeClr val="tx1"/>
                </a:solidFill>
                <a:latin typeface="Arial" pitchFamily="34" charset="0"/>
                <a:cs typeface="Arial" pitchFamily="34" charset="0"/>
              </a:rPr>
              <a:t>Advantages and Disadvantages</a:t>
            </a:r>
            <a:endParaRPr lang="en-US" altLang="en-US" sz="4400" b="1" i="1" dirty="0" smtClean="0">
              <a:solidFill>
                <a:schemeClr val="tx1"/>
              </a:solidFill>
              <a:latin typeface="Arial" pitchFamily="34" charset="0"/>
              <a:cs typeface="Arial" pitchFamily="34" charset="0"/>
            </a:endParaRPr>
          </a:p>
        </p:txBody>
      </p:sp>
      <p:sp>
        <p:nvSpPr>
          <p:cNvPr id="39940" name="Rectangle 6"/>
          <p:cNvSpPr>
            <a:spLocks noChangeArrowheads="1"/>
          </p:cNvSpPr>
          <p:nvPr/>
        </p:nvSpPr>
        <p:spPr bwMode="auto">
          <a:xfrm>
            <a:off x="838200" y="1905000"/>
            <a:ext cx="3810000" cy="4267200"/>
          </a:xfrm>
          <a:prstGeom prst="rect">
            <a:avLst/>
          </a:prstGeom>
          <a:solidFill>
            <a:schemeClr val="bg1">
              <a:lumMod val="95000"/>
            </a:schemeClr>
          </a:solidFill>
          <a:ln w="38100">
            <a:solidFill>
              <a:schemeClr val="tx1"/>
            </a:solidFill>
            <a:miter lim="800000"/>
            <a:headEnd/>
            <a:tailEnd/>
          </a:ln>
          <a:effectLst>
            <a:outerShdw dist="107763" dir="13500000" algn="ctr" rotWithShape="0">
              <a:srgbClr val="808080">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p>
        </p:txBody>
      </p:sp>
      <p:sp>
        <p:nvSpPr>
          <p:cNvPr id="293893" name="Rectangle 10"/>
          <p:cNvSpPr>
            <a:spLocks noChangeArrowheads="1"/>
          </p:cNvSpPr>
          <p:nvPr/>
        </p:nvSpPr>
        <p:spPr bwMode="auto">
          <a:xfrm>
            <a:off x="4800600" y="1905000"/>
            <a:ext cx="3810000" cy="4267200"/>
          </a:xfrm>
          <a:prstGeom prst="rect">
            <a:avLst/>
          </a:prstGeom>
          <a:solidFill>
            <a:schemeClr val="bg1"/>
          </a:solidFill>
          <a:ln w="38100">
            <a:solidFill>
              <a:schemeClr val="tx1"/>
            </a:solidFill>
            <a:miter lim="800000"/>
            <a:headEnd/>
            <a:tailEnd/>
          </a:ln>
          <a:effectLst>
            <a:outerShdw dist="107763" dir="18900000" algn="ctr" rotWithShape="0">
              <a:srgbClr val="808080">
                <a:alpha val="50000"/>
              </a:srgbClr>
            </a:outerShdw>
          </a:effectLst>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39942" name="Text Box 11"/>
          <p:cNvSpPr txBox="1">
            <a:spLocks noChangeArrowheads="1"/>
          </p:cNvSpPr>
          <p:nvPr/>
        </p:nvSpPr>
        <p:spPr bwMode="auto">
          <a:xfrm>
            <a:off x="914400" y="2057400"/>
            <a:ext cx="3733800" cy="3786188"/>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400" b="1" u="sng" dirty="0" smtClean="0"/>
              <a:t>Advantages</a:t>
            </a:r>
            <a:r>
              <a:rPr lang="en-US" sz="2400" b="1" dirty="0" smtClean="0"/>
              <a:t>:</a:t>
            </a:r>
            <a:endParaRPr lang="en-US" sz="2400" dirty="0" smtClean="0"/>
          </a:p>
          <a:p>
            <a:pPr eaLnBrk="1" hangingPunct="1">
              <a:spcBef>
                <a:spcPct val="50000"/>
              </a:spcBef>
              <a:buFontTx/>
              <a:buChar char="•"/>
              <a:defRPr/>
            </a:pPr>
            <a:r>
              <a:rPr lang="en-US" sz="2400" dirty="0" smtClean="0">
                <a:solidFill>
                  <a:srgbClr val="FF0000"/>
                </a:solidFill>
              </a:rPr>
              <a:t>More accurate </a:t>
            </a:r>
            <a:r>
              <a:rPr lang="en-US" sz="2400" dirty="0" smtClean="0"/>
              <a:t>overhead cost allocation</a:t>
            </a:r>
          </a:p>
          <a:p>
            <a:pPr eaLnBrk="1" hangingPunct="1">
              <a:spcBef>
                <a:spcPct val="50000"/>
              </a:spcBef>
              <a:buFontTx/>
              <a:buChar char="•"/>
              <a:defRPr/>
            </a:pPr>
            <a:r>
              <a:rPr lang="en-US" sz="2400" dirty="0" smtClean="0">
                <a:solidFill>
                  <a:srgbClr val="FF0000"/>
                </a:solidFill>
              </a:rPr>
              <a:t>More effective </a:t>
            </a:r>
            <a:r>
              <a:rPr lang="en-US" sz="2400" dirty="0" smtClean="0"/>
              <a:t>overhead cost control</a:t>
            </a:r>
          </a:p>
          <a:p>
            <a:pPr eaLnBrk="1" hangingPunct="1">
              <a:spcBef>
                <a:spcPct val="50000"/>
              </a:spcBef>
              <a:buFontTx/>
              <a:buChar char="•"/>
              <a:defRPr/>
            </a:pPr>
            <a:r>
              <a:rPr lang="en-US" sz="2400" dirty="0" smtClean="0"/>
              <a:t>Focus on </a:t>
            </a:r>
            <a:r>
              <a:rPr lang="en-US" sz="2400" dirty="0" smtClean="0">
                <a:solidFill>
                  <a:srgbClr val="FF0000"/>
                </a:solidFill>
              </a:rPr>
              <a:t>relevant factors</a:t>
            </a:r>
          </a:p>
          <a:p>
            <a:pPr eaLnBrk="1" hangingPunct="1">
              <a:spcBef>
                <a:spcPct val="50000"/>
              </a:spcBef>
              <a:buFontTx/>
              <a:buChar char="•"/>
              <a:defRPr/>
            </a:pPr>
            <a:r>
              <a:rPr lang="en-US" sz="2400" dirty="0" smtClean="0"/>
              <a:t>Better </a:t>
            </a:r>
            <a:r>
              <a:rPr lang="en-US" sz="2400" dirty="0" smtClean="0">
                <a:solidFill>
                  <a:srgbClr val="FF0000"/>
                </a:solidFill>
              </a:rPr>
              <a:t>management</a:t>
            </a:r>
            <a:r>
              <a:rPr lang="en-US" sz="2400" dirty="0" smtClean="0"/>
              <a:t> of activities</a:t>
            </a:r>
          </a:p>
        </p:txBody>
      </p:sp>
      <p:sp>
        <p:nvSpPr>
          <p:cNvPr id="39943" name="Text Box 12"/>
          <p:cNvSpPr txBox="1">
            <a:spLocks noChangeArrowheads="1"/>
          </p:cNvSpPr>
          <p:nvPr/>
        </p:nvSpPr>
        <p:spPr bwMode="auto">
          <a:xfrm>
            <a:off x="4997450" y="3735388"/>
            <a:ext cx="3657600" cy="2308225"/>
          </a:xfrm>
          <a:prstGeom prst="rect">
            <a:avLst/>
          </a:prstGeom>
          <a:solidFill>
            <a:schemeClr val="bg1">
              <a:lumMod val="5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400" b="1" u="sng" dirty="0" smtClean="0">
                <a:solidFill>
                  <a:schemeClr val="bg1"/>
                </a:solidFill>
              </a:rPr>
              <a:t>Disadvantages</a:t>
            </a:r>
            <a:r>
              <a:rPr lang="en-US" sz="2400" b="1" dirty="0" smtClean="0">
                <a:solidFill>
                  <a:schemeClr val="bg1"/>
                </a:solidFill>
              </a:rPr>
              <a:t>:</a:t>
            </a:r>
          </a:p>
          <a:p>
            <a:pPr eaLnBrk="1" hangingPunct="1">
              <a:spcBef>
                <a:spcPct val="50000"/>
              </a:spcBef>
              <a:buFontTx/>
              <a:buChar char="•"/>
              <a:defRPr/>
            </a:pPr>
            <a:r>
              <a:rPr lang="en-US" sz="2400" dirty="0" smtClean="0">
                <a:solidFill>
                  <a:srgbClr val="FF0000"/>
                </a:solidFill>
              </a:rPr>
              <a:t>Costs</a:t>
            </a:r>
            <a:r>
              <a:rPr lang="en-US" sz="2400" dirty="0" smtClean="0">
                <a:solidFill>
                  <a:schemeClr val="bg1"/>
                </a:solidFill>
              </a:rPr>
              <a:t> to implement </a:t>
            </a:r>
            <a:br>
              <a:rPr lang="en-US" sz="2400" dirty="0" smtClean="0">
                <a:solidFill>
                  <a:schemeClr val="bg1"/>
                </a:solidFill>
              </a:rPr>
            </a:br>
            <a:r>
              <a:rPr lang="en-US" sz="2400" dirty="0" smtClean="0">
                <a:solidFill>
                  <a:schemeClr val="bg1"/>
                </a:solidFill>
              </a:rPr>
              <a:t>  and maintain</a:t>
            </a:r>
          </a:p>
          <a:p>
            <a:pPr eaLnBrk="1" hangingPunct="1">
              <a:spcBef>
                <a:spcPct val="50000"/>
              </a:spcBef>
              <a:buFontTx/>
              <a:buChar char="•"/>
              <a:defRPr/>
            </a:pPr>
            <a:r>
              <a:rPr lang="en-US" sz="2400" dirty="0" smtClean="0">
                <a:solidFill>
                  <a:schemeClr val="bg1"/>
                </a:solidFill>
              </a:rPr>
              <a:t>Uncertainty with decisions remains</a:t>
            </a:r>
          </a:p>
        </p:txBody>
      </p:sp>
      <p:sp>
        <p:nvSpPr>
          <p:cNvPr id="39944" name="TextBox 9"/>
          <p:cNvSpPr txBox="1">
            <a:spLocks noChangeArrowheads="1"/>
          </p:cNvSpPr>
          <p:nvPr/>
        </p:nvSpPr>
        <p:spPr bwMode="auto">
          <a:xfrm>
            <a:off x="4845050" y="1981200"/>
            <a:ext cx="3689350" cy="1016000"/>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defRPr/>
            </a:pPr>
            <a:r>
              <a:rPr lang="en-US" sz="2400" b="1" u="sng" dirty="0" smtClean="0"/>
              <a:t>Advantages</a:t>
            </a:r>
            <a:r>
              <a:rPr lang="en-US" sz="2400" b="1" dirty="0" smtClean="0"/>
              <a:t> </a:t>
            </a:r>
            <a:r>
              <a:rPr lang="en-US" b="1" dirty="0" smtClean="0"/>
              <a:t>(Continued)</a:t>
            </a:r>
          </a:p>
          <a:p>
            <a:pPr eaLnBrk="1" hangingPunct="1">
              <a:spcBef>
                <a:spcPct val="50000"/>
              </a:spcBef>
              <a:buFontTx/>
              <a:buChar char="•"/>
              <a:defRPr/>
            </a:pPr>
            <a:r>
              <a:rPr lang="en-US" sz="2400" dirty="0" smtClean="0"/>
              <a:t>Costs of </a:t>
            </a:r>
            <a:r>
              <a:rPr lang="en-US" sz="2400" dirty="0" smtClean="0">
                <a:solidFill>
                  <a:srgbClr val="FF0000"/>
                </a:solidFill>
              </a:rPr>
              <a:t>Quality</a:t>
            </a:r>
          </a:p>
        </p:txBody>
      </p:sp>
      <p:sp>
        <p:nvSpPr>
          <p:cNvPr id="29287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2ADCDF44-39A8-4A02-9471-0B5B44A68B79}" type="slidenum">
              <a:rPr lang="en-US" altLang="en-US" sz="1000" smtClean="0">
                <a:latin typeface="Arial" charset="0"/>
              </a:rPr>
              <a:pPr algn="r" eaLnBrk="1" hangingPunct="1">
                <a:spcBef>
                  <a:spcPct val="0"/>
                </a:spcBef>
                <a:buFontTx/>
                <a:buNone/>
              </a:pPr>
              <a:t>45</a:t>
            </a:fld>
            <a:endParaRPr lang="en-US" altLang="en-US" sz="1000" dirty="0">
              <a:latin typeface="Arial" charset="0"/>
            </a:endParaRPr>
          </a:p>
        </p:txBody>
      </p:sp>
      <p:sp>
        <p:nvSpPr>
          <p:cNvPr id="10" name="Explosion 2 9"/>
          <p:cNvSpPr/>
          <p:nvPr/>
        </p:nvSpPr>
        <p:spPr>
          <a:xfrm rot="21184061">
            <a:off x="7381875" y="4373563"/>
            <a:ext cx="1862138" cy="150812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b="1" dirty="0">
                <a:solidFill>
                  <a:srgbClr val="FF0000"/>
                </a:solidFill>
                <a:latin typeface="Arial Narrow" pitchFamily="34" charset="0"/>
              </a:rPr>
              <a:t>Not</a:t>
            </a:r>
            <a:r>
              <a:rPr lang="en-US" sz="1400" b="1" dirty="0">
                <a:latin typeface="Arial Narrow" pitchFamily="34" charset="0"/>
              </a:rPr>
              <a:t>  acceptable under </a:t>
            </a:r>
            <a:r>
              <a:rPr lang="en-US" sz="1400" b="1" dirty="0">
                <a:solidFill>
                  <a:srgbClr val="FF0000"/>
                </a:solidFill>
                <a:latin typeface="Arial Narrow" pitchFamily="34" charset="0"/>
              </a:rPr>
              <a:t>GAAP</a:t>
            </a:r>
          </a:p>
        </p:txBody>
      </p:sp>
      <p:sp>
        <p:nvSpPr>
          <p:cNvPr id="1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A 2</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1000"/>
                                        <p:tgtEl>
                                          <p:spTgt spid="39940"/>
                                        </p:tgtEl>
                                      </p:cBhvr>
                                    </p:animEffect>
                                    <p:anim calcmode="lin" valueType="num">
                                      <p:cBhvr>
                                        <p:cTn id="8" dur="1000" fill="hold"/>
                                        <p:tgtEl>
                                          <p:spTgt spid="39940"/>
                                        </p:tgtEl>
                                        <p:attrNameLst>
                                          <p:attrName>ppt_x</p:attrName>
                                        </p:attrNameLst>
                                      </p:cBhvr>
                                      <p:tavLst>
                                        <p:tav tm="0">
                                          <p:val>
                                            <p:strVal val="#ppt_x"/>
                                          </p:val>
                                        </p:tav>
                                        <p:tav tm="100000">
                                          <p:val>
                                            <p:strVal val="#ppt_x"/>
                                          </p:val>
                                        </p:tav>
                                      </p:tavLst>
                                    </p:anim>
                                    <p:anim calcmode="lin" valueType="num">
                                      <p:cBhvr>
                                        <p:cTn id="9"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42"/>
                                        </p:tgtEl>
                                        <p:attrNameLst>
                                          <p:attrName>style.visibility</p:attrName>
                                        </p:attrNameLst>
                                      </p:cBhvr>
                                      <p:to>
                                        <p:strVal val="visible"/>
                                      </p:to>
                                    </p:set>
                                    <p:animEffect transition="in" filter="fade">
                                      <p:cBhvr>
                                        <p:cTn id="14" dur="1000"/>
                                        <p:tgtEl>
                                          <p:spTgt spid="39942"/>
                                        </p:tgtEl>
                                      </p:cBhvr>
                                    </p:animEffect>
                                    <p:anim calcmode="lin" valueType="num">
                                      <p:cBhvr>
                                        <p:cTn id="15" dur="1000" fill="hold"/>
                                        <p:tgtEl>
                                          <p:spTgt spid="39942"/>
                                        </p:tgtEl>
                                        <p:attrNameLst>
                                          <p:attrName>ppt_x</p:attrName>
                                        </p:attrNameLst>
                                      </p:cBhvr>
                                      <p:tavLst>
                                        <p:tav tm="0">
                                          <p:val>
                                            <p:strVal val="#ppt_x"/>
                                          </p:val>
                                        </p:tav>
                                        <p:tav tm="100000">
                                          <p:val>
                                            <p:strVal val="#ppt_x"/>
                                          </p:val>
                                        </p:tav>
                                      </p:tavLst>
                                    </p:anim>
                                    <p:anim calcmode="lin" valueType="num">
                                      <p:cBhvr>
                                        <p:cTn id="16" dur="1000" fill="hold"/>
                                        <p:tgtEl>
                                          <p:spTgt spid="3994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3893"/>
                                        </p:tgtEl>
                                        <p:attrNameLst>
                                          <p:attrName>style.visibility</p:attrName>
                                        </p:attrNameLst>
                                      </p:cBhvr>
                                      <p:to>
                                        <p:strVal val="visible"/>
                                      </p:to>
                                    </p:set>
                                    <p:animEffect transition="in" filter="fade">
                                      <p:cBhvr>
                                        <p:cTn id="21" dur="1000"/>
                                        <p:tgtEl>
                                          <p:spTgt spid="293893"/>
                                        </p:tgtEl>
                                      </p:cBhvr>
                                    </p:animEffect>
                                    <p:anim calcmode="lin" valueType="num">
                                      <p:cBhvr>
                                        <p:cTn id="22" dur="1000" fill="hold"/>
                                        <p:tgtEl>
                                          <p:spTgt spid="293893"/>
                                        </p:tgtEl>
                                        <p:attrNameLst>
                                          <p:attrName>ppt_x</p:attrName>
                                        </p:attrNameLst>
                                      </p:cBhvr>
                                      <p:tavLst>
                                        <p:tav tm="0">
                                          <p:val>
                                            <p:strVal val="#ppt_x"/>
                                          </p:val>
                                        </p:tav>
                                        <p:tav tm="100000">
                                          <p:val>
                                            <p:strVal val="#ppt_x"/>
                                          </p:val>
                                        </p:tav>
                                      </p:tavLst>
                                    </p:anim>
                                    <p:anim calcmode="lin" valueType="num">
                                      <p:cBhvr>
                                        <p:cTn id="23" dur="1000" fill="hold"/>
                                        <p:tgtEl>
                                          <p:spTgt spid="29389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44"/>
                                        </p:tgtEl>
                                        <p:attrNameLst>
                                          <p:attrName>style.visibility</p:attrName>
                                        </p:attrNameLst>
                                      </p:cBhvr>
                                      <p:to>
                                        <p:strVal val="visible"/>
                                      </p:to>
                                    </p:set>
                                    <p:animEffect transition="in" filter="fade">
                                      <p:cBhvr>
                                        <p:cTn id="28" dur="1000"/>
                                        <p:tgtEl>
                                          <p:spTgt spid="39944"/>
                                        </p:tgtEl>
                                      </p:cBhvr>
                                    </p:animEffect>
                                    <p:anim calcmode="lin" valueType="num">
                                      <p:cBhvr>
                                        <p:cTn id="29" dur="1000" fill="hold"/>
                                        <p:tgtEl>
                                          <p:spTgt spid="39944"/>
                                        </p:tgtEl>
                                        <p:attrNameLst>
                                          <p:attrName>ppt_x</p:attrName>
                                        </p:attrNameLst>
                                      </p:cBhvr>
                                      <p:tavLst>
                                        <p:tav tm="0">
                                          <p:val>
                                            <p:strVal val="#ppt_x"/>
                                          </p:val>
                                        </p:tav>
                                        <p:tav tm="100000">
                                          <p:val>
                                            <p:strVal val="#ppt_x"/>
                                          </p:val>
                                        </p:tav>
                                      </p:tavLst>
                                    </p:anim>
                                    <p:anim calcmode="lin" valueType="num">
                                      <p:cBhvr>
                                        <p:cTn id="30" dur="1000" fill="hold"/>
                                        <p:tgtEl>
                                          <p:spTgt spid="3994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9943"/>
                                        </p:tgtEl>
                                        <p:attrNameLst>
                                          <p:attrName>style.visibility</p:attrName>
                                        </p:attrNameLst>
                                      </p:cBhvr>
                                      <p:to>
                                        <p:strVal val="visible"/>
                                      </p:to>
                                    </p:set>
                                    <p:animEffect transition="in" filter="fade">
                                      <p:cBhvr>
                                        <p:cTn id="35" dur="1000"/>
                                        <p:tgtEl>
                                          <p:spTgt spid="39943"/>
                                        </p:tgtEl>
                                      </p:cBhvr>
                                    </p:animEffect>
                                    <p:anim calcmode="lin" valueType="num">
                                      <p:cBhvr>
                                        <p:cTn id="36" dur="1000" fill="hold"/>
                                        <p:tgtEl>
                                          <p:spTgt spid="39943"/>
                                        </p:tgtEl>
                                        <p:attrNameLst>
                                          <p:attrName>ppt_x</p:attrName>
                                        </p:attrNameLst>
                                      </p:cBhvr>
                                      <p:tavLst>
                                        <p:tav tm="0">
                                          <p:val>
                                            <p:strVal val="#ppt_x"/>
                                          </p:val>
                                        </p:tav>
                                        <p:tav tm="100000">
                                          <p:val>
                                            <p:strVal val="#ppt_x"/>
                                          </p:val>
                                        </p:tav>
                                      </p:tavLst>
                                    </p:anim>
                                    <p:anim calcmode="lin" valueType="num">
                                      <p:cBhvr>
                                        <p:cTn id="37"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nodeType="after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293893" grpId="0" animBg="1"/>
      <p:bldP spid="39942" grpId="0" animBg="1"/>
      <p:bldP spid="39943" grpId="0" animBg="1"/>
      <p:bldP spid="39944"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smtClean="0"/>
              <a:t>NEED-TO-KNOW</a:t>
            </a:r>
            <a:endParaRPr lang="en-US" dirty="0"/>
          </a:p>
        </p:txBody>
      </p:sp>
      <p:sp>
        <p:nvSpPr>
          <p:cNvPr id="6" name="Rectangle 5"/>
          <p:cNvSpPr>
            <a:spLocks noChangeArrowheads="1"/>
          </p:cNvSpPr>
          <p:nvPr/>
        </p:nvSpPr>
        <p:spPr bwMode="auto">
          <a:xfrm>
            <a:off x="223838" y="1152525"/>
            <a:ext cx="7956550" cy="23336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152400" y="609600"/>
            <a:ext cx="88995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manufacturer makes two types of snowmobiles, Basic and Deluxe, and reports the following data to be used in applying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52400" y="812800"/>
            <a:ext cx="8585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activity-based costing. The company budgets production of 6,000 Basic snowmobiles and 2,000 Deluxe snowmobiles.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265113" y="1173162"/>
            <a:ext cx="14716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Activity Cost Pool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1979613" y="1173162"/>
            <a:ext cx="1582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Activity Cost 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3670300" y="1173162"/>
            <a:ext cx="18161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Cost Assigned to Pool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5959475" y="1173162"/>
            <a:ext cx="517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Basic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7265988" y="1173162"/>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Deluxe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265113" y="1397000"/>
            <a:ext cx="11366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setup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1979613" y="1397000"/>
            <a:ext cx="13192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Number of setups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4259263" y="1397000"/>
            <a:ext cx="7508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$150,000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5562600" y="1397000"/>
            <a:ext cx="8731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200 setups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17"/>
          <p:cNvSpPr>
            <a:spLocks noChangeArrowheads="1"/>
          </p:cNvSpPr>
          <p:nvPr/>
        </p:nvSpPr>
        <p:spPr bwMode="auto">
          <a:xfrm>
            <a:off x="6981825" y="1397000"/>
            <a:ext cx="8731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 setups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6" name="Rectangle 18"/>
          <p:cNvSpPr>
            <a:spLocks noChangeArrowheads="1"/>
          </p:cNvSpPr>
          <p:nvPr/>
        </p:nvSpPr>
        <p:spPr bwMode="auto">
          <a:xfrm>
            <a:off x="265113" y="1600200"/>
            <a:ext cx="13906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Materials handling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0" name="Rectangle 19"/>
          <p:cNvSpPr>
            <a:spLocks noChangeArrowheads="1"/>
          </p:cNvSpPr>
          <p:nvPr/>
        </p:nvSpPr>
        <p:spPr bwMode="auto">
          <a:xfrm>
            <a:off x="1979613" y="1600200"/>
            <a:ext cx="12477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Number of parts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5" name="Rectangle 20"/>
          <p:cNvSpPr>
            <a:spLocks noChangeArrowheads="1"/>
          </p:cNvSpPr>
          <p:nvPr/>
        </p:nvSpPr>
        <p:spPr bwMode="auto">
          <a:xfrm>
            <a:off x="4349750" y="1600200"/>
            <a:ext cx="6604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250,000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6" name="Rectangle 21"/>
          <p:cNvSpPr>
            <a:spLocks noChangeArrowheads="1"/>
          </p:cNvSpPr>
          <p:nvPr/>
        </p:nvSpPr>
        <p:spPr bwMode="auto">
          <a:xfrm>
            <a:off x="5562600" y="1600200"/>
            <a:ext cx="12477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10 parts per unit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7" name="Rectangle 22"/>
          <p:cNvSpPr>
            <a:spLocks noChangeArrowheads="1"/>
          </p:cNvSpPr>
          <p:nvPr/>
        </p:nvSpPr>
        <p:spPr bwMode="auto">
          <a:xfrm>
            <a:off x="6981825" y="1600200"/>
            <a:ext cx="12477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 parts per unit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8" name="Rectangle 23"/>
          <p:cNvSpPr>
            <a:spLocks noChangeArrowheads="1"/>
          </p:cNvSpPr>
          <p:nvPr/>
        </p:nvSpPr>
        <p:spPr bwMode="auto">
          <a:xfrm>
            <a:off x="265113" y="1803400"/>
            <a:ext cx="16240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depreciation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9" name="Rectangle 24"/>
          <p:cNvSpPr>
            <a:spLocks noChangeArrowheads="1"/>
          </p:cNvSpPr>
          <p:nvPr/>
        </p:nvSpPr>
        <p:spPr bwMode="auto">
          <a:xfrm>
            <a:off x="1979613" y="1803400"/>
            <a:ext cx="15430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hours (MH)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0" name="Rectangle 25"/>
          <p:cNvSpPr>
            <a:spLocks noChangeArrowheads="1"/>
          </p:cNvSpPr>
          <p:nvPr/>
        </p:nvSpPr>
        <p:spPr bwMode="auto">
          <a:xfrm>
            <a:off x="4349750" y="1803400"/>
            <a:ext cx="6604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720,000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6" name="Rectangle 26"/>
          <p:cNvSpPr>
            <a:spLocks noChangeArrowheads="1"/>
          </p:cNvSpPr>
          <p:nvPr/>
        </p:nvSpPr>
        <p:spPr bwMode="auto">
          <a:xfrm>
            <a:off x="5562600" y="1803400"/>
            <a:ext cx="10556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 MH per unit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7" name="Rectangle 27"/>
          <p:cNvSpPr>
            <a:spLocks noChangeArrowheads="1"/>
          </p:cNvSpPr>
          <p:nvPr/>
        </p:nvSpPr>
        <p:spPr bwMode="auto">
          <a:xfrm>
            <a:off x="6981825" y="1803400"/>
            <a:ext cx="1187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1.5 MH per unit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8" name="Rectangle 28"/>
          <p:cNvSpPr>
            <a:spLocks noChangeArrowheads="1"/>
          </p:cNvSpPr>
          <p:nvPr/>
        </p:nvSpPr>
        <p:spPr bwMode="auto">
          <a:xfrm>
            <a:off x="4125913" y="2006600"/>
            <a:ext cx="8826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$1,120,000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9" name="Rectangle 29"/>
          <p:cNvSpPr>
            <a:spLocks noChangeArrowheads="1"/>
          </p:cNvSpPr>
          <p:nvPr/>
        </p:nvSpPr>
        <p:spPr bwMode="auto">
          <a:xfrm>
            <a:off x="265113" y="2360612"/>
            <a:ext cx="48006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 Compute overhead activity rates for each cost pool using ABC.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3" name="Rectangle 30"/>
          <p:cNvSpPr>
            <a:spLocks noChangeArrowheads="1"/>
          </p:cNvSpPr>
          <p:nvPr/>
        </p:nvSpPr>
        <p:spPr bwMode="auto">
          <a:xfrm>
            <a:off x="4053071" y="2667000"/>
            <a:ext cx="7508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$150,000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4" name="Rectangle 31"/>
          <p:cNvSpPr>
            <a:spLocks noChangeArrowheads="1"/>
          </p:cNvSpPr>
          <p:nvPr/>
        </p:nvSpPr>
        <p:spPr bwMode="auto">
          <a:xfrm>
            <a:off x="4087996" y="2840037"/>
            <a:ext cx="6810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32"/>
          <p:cNvSpPr>
            <a:spLocks noChangeArrowheads="1"/>
          </p:cNvSpPr>
          <p:nvPr/>
        </p:nvSpPr>
        <p:spPr bwMode="auto">
          <a:xfrm>
            <a:off x="5245101" y="2667000"/>
            <a:ext cx="6604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0" name="Rectangle 33"/>
          <p:cNvSpPr>
            <a:spLocks noChangeArrowheads="1"/>
          </p:cNvSpPr>
          <p:nvPr/>
        </p:nvSpPr>
        <p:spPr bwMode="auto">
          <a:xfrm>
            <a:off x="5954713" y="2667000"/>
            <a:ext cx="7508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per setup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1" name="Rectangle 34"/>
          <p:cNvSpPr>
            <a:spLocks noChangeArrowheads="1"/>
          </p:cNvSpPr>
          <p:nvPr/>
        </p:nvSpPr>
        <p:spPr bwMode="auto">
          <a:xfrm>
            <a:off x="4019749" y="2870200"/>
            <a:ext cx="8175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500 setups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2" name="Rectangle 35"/>
          <p:cNvSpPr>
            <a:spLocks noChangeArrowheads="1"/>
          </p:cNvSpPr>
          <p:nvPr/>
        </p:nvSpPr>
        <p:spPr bwMode="auto">
          <a:xfrm>
            <a:off x="4053071" y="3276600"/>
            <a:ext cx="7508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$250,000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3" name="Rectangle 36"/>
          <p:cNvSpPr>
            <a:spLocks noChangeArrowheads="1"/>
          </p:cNvSpPr>
          <p:nvPr/>
        </p:nvSpPr>
        <p:spPr bwMode="auto">
          <a:xfrm>
            <a:off x="4087996" y="3449637"/>
            <a:ext cx="6810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37"/>
          <p:cNvSpPr>
            <a:spLocks noChangeArrowheads="1"/>
          </p:cNvSpPr>
          <p:nvPr/>
        </p:nvSpPr>
        <p:spPr bwMode="auto">
          <a:xfrm>
            <a:off x="5427663" y="3276600"/>
            <a:ext cx="476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5" name="Rectangle 38"/>
          <p:cNvSpPr>
            <a:spLocks noChangeArrowheads="1"/>
          </p:cNvSpPr>
          <p:nvPr/>
        </p:nvSpPr>
        <p:spPr bwMode="auto">
          <a:xfrm>
            <a:off x="5954713" y="3276600"/>
            <a:ext cx="6286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per part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6" name="Rectangle 39"/>
          <p:cNvSpPr>
            <a:spLocks noChangeArrowheads="1"/>
          </p:cNvSpPr>
          <p:nvPr/>
        </p:nvSpPr>
        <p:spPr bwMode="auto">
          <a:xfrm>
            <a:off x="3917156" y="3481387"/>
            <a:ext cx="10227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100,000 parts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23" name="Rectangle 40"/>
          <p:cNvSpPr>
            <a:spLocks noChangeArrowheads="1"/>
          </p:cNvSpPr>
          <p:nvPr/>
        </p:nvSpPr>
        <p:spPr bwMode="auto">
          <a:xfrm>
            <a:off x="4053071" y="3887787"/>
            <a:ext cx="7508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$720,000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24" name="Rectangle 41"/>
          <p:cNvSpPr>
            <a:spLocks noChangeArrowheads="1"/>
          </p:cNvSpPr>
          <p:nvPr/>
        </p:nvSpPr>
        <p:spPr bwMode="auto">
          <a:xfrm>
            <a:off x="4087996" y="4060825"/>
            <a:ext cx="6810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5" name="Rectangle 42"/>
          <p:cNvSpPr>
            <a:spLocks noChangeArrowheads="1"/>
          </p:cNvSpPr>
          <p:nvPr/>
        </p:nvSpPr>
        <p:spPr bwMode="auto">
          <a:xfrm>
            <a:off x="5335588" y="3887787"/>
            <a:ext cx="5683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$80.00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26" name="Rectangle 43"/>
          <p:cNvSpPr>
            <a:spLocks noChangeArrowheads="1"/>
          </p:cNvSpPr>
          <p:nvPr/>
        </p:nvSpPr>
        <p:spPr bwMode="auto">
          <a:xfrm>
            <a:off x="5954713" y="3887787"/>
            <a:ext cx="6096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per MH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27" name="Rectangle 44"/>
          <p:cNvSpPr>
            <a:spLocks noChangeArrowheads="1"/>
          </p:cNvSpPr>
          <p:nvPr/>
        </p:nvSpPr>
        <p:spPr bwMode="auto">
          <a:xfrm>
            <a:off x="4024558" y="4090987"/>
            <a:ext cx="8079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9,000 MHs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28" name="Rectangle 45"/>
          <p:cNvSpPr>
            <a:spLocks noChangeArrowheads="1"/>
          </p:cNvSpPr>
          <p:nvPr/>
        </p:nvSpPr>
        <p:spPr bwMode="auto">
          <a:xfrm>
            <a:off x="1410603" y="3887787"/>
            <a:ext cx="12904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Depreciation cost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29" name="Rectangle 46"/>
          <p:cNvSpPr>
            <a:spLocks noChangeArrowheads="1"/>
          </p:cNvSpPr>
          <p:nvPr/>
        </p:nvSpPr>
        <p:spPr bwMode="auto">
          <a:xfrm>
            <a:off x="1233487" y="4060825"/>
            <a:ext cx="16446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0" name="Rectangle 47"/>
          <p:cNvSpPr>
            <a:spLocks noChangeArrowheads="1"/>
          </p:cNvSpPr>
          <p:nvPr/>
        </p:nvSpPr>
        <p:spPr bwMode="auto">
          <a:xfrm>
            <a:off x="482600" y="4090987"/>
            <a:ext cx="31464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Number of MHs (6,000 x 1) + (2,000 x 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31" name="Rectangle 48"/>
          <p:cNvSpPr>
            <a:spLocks noChangeArrowheads="1"/>
          </p:cNvSpPr>
          <p:nvPr/>
        </p:nvSpPr>
        <p:spPr bwMode="auto">
          <a:xfrm>
            <a:off x="1274762" y="2667000"/>
            <a:ext cx="15621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Machine setup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32" name="Rectangle 49"/>
          <p:cNvSpPr>
            <a:spLocks noChangeArrowheads="1"/>
          </p:cNvSpPr>
          <p:nvPr/>
        </p:nvSpPr>
        <p:spPr bwMode="auto">
          <a:xfrm>
            <a:off x="1335087" y="2840037"/>
            <a:ext cx="14414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3" name="Rectangle 50"/>
          <p:cNvSpPr>
            <a:spLocks noChangeArrowheads="1"/>
          </p:cNvSpPr>
          <p:nvPr/>
        </p:nvSpPr>
        <p:spPr bwMode="auto">
          <a:xfrm>
            <a:off x="942526" y="2870200"/>
            <a:ext cx="22265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Number of setups (200 + 300)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34" name="Rectangle 51"/>
          <p:cNvSpPr>
            <a:spLocks noChangeArrowheads="1"/>
          </p:cNvSpPr>
          <p:nvPr/>
        </p:nvSpPr>
        <p:spPr bwMode="auto">
          <a:xfrm>
            <a:off x="1142206" y="3276600"/>
            <a:ext cx="18272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Materials handling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35" name="Rectangle 52"/>
          <p:cNvSpPr>
            <a:spLocks noChangeArrowheads="1"/>
          </p:cNvSpPr>
          <p:nvPr/>
        </p:nvSpPr>
        <p:spPr bwMode="auto">
          <a:xfrm>
            <a:off x="1208087" y="3449637"/>
            <a:ext cx="16954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6" name="Rectangle 53"/>
          <p:cNvSpPr>
            <a:spLocks noChangeArrowheads="1"/>
          </p:cNvSpPr>
          <p:nvPr/>
        </p:nvSpPr>
        <p:spPr bwMode="auto">
          <a:xfrm>
            <a:off x="447675" y="3481387"/>
            <a:ext cx="32162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Number of parts (6,000 x 10) + (2,000 x 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37" name="Rectangle 54"/>
          <p:cNvSpPr>
            <a:spLocks noChangeArrowheads="1"/>
          </p:cNvSpPr>
          <p:nvPr/>
        </p:nvSpPr>
        <p:spPr bwMode="auto">
          <a:xfrm>
            <a:off x="214313" y="1143000"/>
            <a:ext cx="19050" cy="242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8" name="Rectangle 55"/>
          <p:cNvSpPr>
            <a:spLocks noChangeArrowheads="1"/>
          </p:cNvSpPr>
          <p:nvPr/>
        </p:nvSpPr>
        <p:spPr bwMode="auto">
          <a:xfrm>
            <a:off x="8159750" y="1162050"/>
            <a:ext cx="20637" cy="223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9" name="Rectangle 56"/>
          <p:cNvSpPr>
            <a:spLocks noChangeArrowheads="1"/>
          </p:cNvSpPr>
          <p:nvPr/>
        </p:nvSpPr>
        <p:spPr bwMode="auto">
          <a:xfrm>
            <a:off x="233363" y="1143000"/>
            <a:ext cx="794702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0" name="Rectangle 57"/>
          <p:cNvSpPr>
            <a:spLocks noChangeArrowheads="1"/>
          </p:cNvSpPr>
          <p:nvPr/>
        </p:nvSpPr>
        <p:spPr bwMode="auto">
          <a:xfrm>
            <a:off x="233363" y="1366837"/>
            <a:ext cx="794702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1" name="Line 58"/>
          <p:cNvSpPr>
            <a:spLocks noChangeShapeType="1"/>
          </p:cNvSpPr>
          <p:nvPr/>
        </p:nvSpPr>
        <p:spPr bwMode="auto">
          <a:xfrm>
            <a:off x="3841750" y="1985962"/>
            <a:ext cx="1187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2" name="Rectangle 59"/>
          <p:cNvSpPr>
            <a:spLocks noChangeArrowheads="1"/>
          </p:cNvSpPr>
          <p:nvPr/>
        </p:nvSpPr>
        <p:spPr bwMode="auto">
          <a:xfrm>
            <a:off x="3841750" y="1985962"/>
            <a:ext cx="11874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3" name="Line 60"/>
          <p:cNvSpPr>
            <a:spLocks noChangeShapeType="1"/>
          </p:cNvSpPr>
          <p:nvPr/>
        </p:nvSpPr>
        <p:spPr bwMode="auto">
          <a:xfrm>
            <a:off x="3841750" y="2190750"/>
            <a:ext cx="1187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4" name="Rectangle 61"/>
          <p:cNvSpPr>
            <a:spLocks noChangeArrowheads="1"/>
          </p:cNvSpPr>
          <p:nvPr/>
        </p:nvSpPr>
        <p:spPr bwMode="auto">
          <a:xfrm>
            <a:off x="3841750" y="2190750"/>
            <a:ext cx="11874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5" name="Line 62"/>
          <p:cNvSpPr>
            <a:spLocks noChangeShapeType="1"/>
          </p:cNvSpPr>
          <p:nvPr/>
        </p:nvSpPr>
        <p:spPr bwMode="auto">
          <a:xfrm>
            <a:off x="3841750" y="2209800"/>
            <a:ext cx="1187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6" name="Rectangle 63"/>
          <p:cNvSpPr>
            <a:spLocks noChangeArrowheads="1"/>
          </p:cNvSpPr>
          <p:nvPr/>
        </p:nvSpPr>
        <p:spPr bwMode="auto">
          <a:xfrm>
            <a:off x="3841750" y="2209800"/>
            <a:ext cx="11874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0" name="Rectangle 67"/>
          <p:cNvSpPr>
            <a:spLocks noChangeArrowheads="1"/>
          </p:cNvSpPr>
          <p:nvPr/>
        </p:nvSpPr>
        <p:spPr bwMode="auto">
          <a:xfrm>
            <a:off x="265113" y="4872037"/>
            <a:ext cx="8261350" cy="2349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1" name="Rectangle 68"/>
          <p:cNvSpPr>
            <a:spLocks noChangeArrowheads="1"/>
          </p:cNvSpPr>
          <p:nvPr/>
        </p:nvSpPr>
        <p:spPr bwMode="auto">
          <a:xfrm>
            <a:off x="306388" y="4473575"/>
            <a:ext cx="82010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 Compute the total amount of overhead cost to be allocated to each of the company’s product lines using ABC.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52" name="Rectangle 69"/>
          <p:cNvSpPr>
            <a:spLocks noChangeArrowheads="1"/>
          </p:cNvSpPr>
          <p:nvPr/>
        </p:nvSpPr>
        <p:spPr bwMode="auto">
          <a:xfrm>
            <a:off x="306388" y="4892675"/>
            <a:ext cx="15128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Activity Cost Pool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3" name="Rectangle 70"/>
          <p:cNvSpPr>
            <a:spLocks noChangeArrowheads="1"/>
          </p:cNvSpPr>
          <p:nvPr/>
        </p:nvSpPr>
        <p:spPr bwMode="auto">
          <a:xfrm>
            <a:off x="2020888" y="4892675"/>
            <a:ext cx="14620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Activity Pool Rate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4" name="Rectangle 71"/>
          <p:cNvSpPr>
            <a:spLocks noChangeArrowheads="1"/>
          </p:cNvSpPr>
          <p:nvPr/>
        </p:nvSpPr>
        <p:spPr bwMode="auto">
          <a:xfrm>
            <a:off x="306388" y="5116512"/>
            <a:ext cx="11366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setup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5" name="Rectangle 72"/>
          <p:cNvSpPr>
            <a:spLocks noChangeArrowheads="1"/>
          </p:cNvSpPr>
          <p:nvPr/>
        </p:nvSpPr>
        <p:spPr bwMode="auto">
          <a:xfrm>
            <a:off x="2020888" y="5116512"/>
            <a:ext cx="12080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 per setup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6" name="Rectangle 73"/>
          <p:cNvSpPr>
            <a:spLocks noChangeArrowheads="1"/>
          </p:cNvSpPr>
          <p:nvPr/>
        </p:nvSpPr>
        <p:spPr bwMode="auto">
          <a:xfrm>
            <a:off x="3756026" y="5116512"/>
            <a:ext cx="1411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200 setups x $300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7" name="Rectangle 74"/>
          <p:cNvSpPr>
            <a:spLocks noChangeArrowheads="1"/>
          </p:cNvSpPr>
          <p:nvPr/>
        </p:nvSpPr>
        <p:spPr bwMode="auto">
          <a:xfrm>
            <a:off x="5391151" y="5116512"/>
            <a:ext cx="660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$60,000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58" name="Rectangle 75"/>
          <p:cNvSpPr>
            <a:spLocks noChangeArrowheads="1"/>
          </p:cNvSpPr>
          <p:nvPr/>
        </p:nvSpPr>
        <p:spPr bwMode="auto">
          <a:xfrm>
            <a:off x="6100763" y="5116512"/>
            <a:ext cx="1411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 setups x $300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59" name="Rectangle 76"/>
          <p:cNvSpPr>
            <a:spLocks noChangeArrowheads="1"/>
          </p:cNvSpPr>
          <p:nvPr/>
        </p:nvSpPr>
        <p:spPr bwMode="auto">
          <a:xfrm>
            <a:off x="7847013" y="5116512"/>
            <a:ext cx="660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$90,000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0" name="Rectangle 77"/>
          <p:cNvSpPr>
            <a:spLocks noChangeArrowheads="1"/>
          </p:cNvSpPr>
          <p:nvPr/>
        </p:nvSpPr>
        <p:spPr bwMode="auto">
          <a:xfrm>
            <a:off x="306388" y="5321300"/>
            <a:ext cx="13906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Materials handling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1" name="Rectangle 78"/>
          <p:cNvSpPr>
            <a:spLocks noChangeArrowheads="1"/>
          </p:cNvSpPr>
          <p:nvPr/>
        </p:nvSpPr>
        <p:spPr bwMode="auto">
          <a:xfrm>
            <a:off x="2020888" y="5321300"/>
            <a:ext cx="10858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$2.50 per part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2" name="Rectangle 79"/>
          <p:cNvSpPr>
            <a:spLocks noChangeArrowheads="1"/>
          </p:cNvSpPr>
          <p:nvPr/>
        </p:nvSpPr>
        <p:spPr bwMode="auto">
          <a:xfrm>
            <a:off x="3756026" y="5321300"/>
            <a:ext cx="15636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60,000 parts x $2.50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3" name="Rectangle 80"/>
          <p:cNvSpPr>
            <a:spLocks noChangeArrowheads="1"/>
          </p:cNvSpPr>
          <p:nvPr/>
        </p:nvSpPr>
        <p:spPr bwMode="auto">
          <a:xfrm>
            <a:off x="5391151" y="5321300"/>
            <a:ext cx="660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150,000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4" name="Rectangle 81"/>
          <p:cNvSpPr>
            <a:spLocks noChangeArrowheads="1"/>
          </p:cNvSpPr>
          <p:nvPr/>
        </p:nvSpPr>
        <p:spPr bwMode="auto">
          <a:xfrm>
            <a:off x="6100763" y="5321300"/>
            <a:ext cx="15636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40,000 parts x $2.50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5" name="Rectangle 82"/>
          <p:cNvSpPr>
            <a:spLocks noChangeArrowheads="1"/>
          </p:cNvSpPr>
          <p:nvPr/>
        </p:nvSpPr>
        <p:spPr bwMode="auto">
          <a:xfrm>
            <a:off x="7847013" y="5321300"/>
            <a:ext cx="660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6" name="Rectangle 83"/>
          <p:cNvSpPr>
            <a:spLocks noChangeArrowheads="1"/>
          </p:cNvSpPr>
          <p:nvPr/>
        </p:nvSpPr>
        <p:spPr bwMode="auto">
          <a:xfrm>
            <a:off x="306388" y="5524500"/>
            <a:ext cx="16240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depreciation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7" name="Rectangle 84"/>
          <p:cNvSpPr>
            <a:spLocks noChangeArrowheads="1"/>
          </p:cNvSpPr>
          <p:nvPr/>
        </p:nvSpPr>
        <p:spPr bwMode="auto">
          <a:xfrm>
            <a:off x="2020888" y="5524500"/>
            <a:ext cx="9239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$80 per MH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8" name="Rectangle 85"/>
          <p:cNvSpPr>
            <a:spLocks noChangeArrowheads="1"/>
          </p:cNvSpPr>
          <p:nvPr/>
        </p:nvSpPr>
        <p:spPr bwMode="auto">
          <a:xfrm>
            <a:off x="3756026" y="5524500"/>
            <a:ext cx="13096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 MHs x $80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69" name="Rectangle 86"/>
          <p:cNvSpPr>
            <a:spLocks noChangeArrowheads="1"/>
          </p:cNvSpPr>
          <p:nvPr/>
        </p:nvSpPr>
        <p:spPr bwMode="auto">
          <a:xfrm>
            <a:off x="5391151" y="5524500"/>
            <a:ext cx="660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480,000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70" name="Rectangle 87"/>
          <p:cNvSpPr>
            <a:spLocks noChangeArrowheads="1"/>
          </p:cNvSpPr>
          <p:nvPr/>
        </p:nvSpPr>
        <p:spPr bwMode="auto">
          <a:xfrm>
            <a:off x="6100763" y="5524500"/>
            <a:ext cx="13096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3,000 MHs x $80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71" name="Rectangle 88"/>
          <p:cNvSpPr>
            <a:spLocks noChangeArrowheads="1"/>
          </p:cNvSpPr>
          <p:nvPr/>
        </p:nvSpPr>
        <p:spPr bwMode="auto">
          <a:xfrm>
            <a:off x="7847013" y="5524500"/>
            <a:ext cx="660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240,000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72" name="Rectangle 89"/>
          <p:cNvSpPr>
            <a:spLocks noChangeArrowheads="1"/>
          </p:cNvSpPr>
          <p:nvPr/>
        </p:nvSpPr>
        <p:spPr bwMode="auto">
          <a:xfrm>
            <a:off x="306388" y="5729287"/>
            <a:ext cx="5175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Totals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73" name="Rectangle 90"/>
          <p:cNvSpPr>
            <a:spLocks noChangeArrowheads="1"/>
          </p:cNvSpPr>
          <p:nvPr/>
        </p:nvSpPr>
        <p:spPr bwMode="auto">
          <a:xfrm>
            <a:off x="5299076" y="5729287"/>
            <a:ext cx="7508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$690,000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74" name="Rectangle 91"/>
          <p:cNvSpPr>
            <a:spLocks noChangeArrowheads="1"/>
          </p:cNvSpPr>
          <p:nvPr/>
        </p:nvSpPr>
        <p:spPr bwMode="auto">
          <a:xfrm>
            <a:off x="7754938" y="5729287"/>
            <a:ext cx="7508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$430,000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75" name="Rectangle 92"/>
          <p:cNvSpPr>
            <a:spLocks noChangeArrowheads="1"/>
          </p:cNvSpPr>
          <p:nvPr/>
        </p:nvSpPr>
        <p:spPr bwMode="auto">
          <a:xfrm>
            <a:off x="4679951" y="4892675"/>
            <a:ext cx="517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Basic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76" name="Rectangle 93"/>
          <p:cNvSpPr>
            <a:spLocks noChangeArrowheads="1"/>
          </p:cNvSpPr>
          <p:nvPr/>
        </p:nvSpPr>
        <p:spPr bwMode="auto">
          <a:xfrm>
            <a:off x="7024688" y="4892675"/>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Deluxe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77" name="Line 94"/>
          <p:cNvSpPr>
            <a:spLocks noChangeShapeType="1"/>
          </p:cNvSpPr>
          <p:nvPr/>
        </p:nvSpPr>
        <p:spPr bwMode="auto">
          <a:xfrm>
            <a:off x="5227638" y="5708650"/>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8" name="Rectangle 95"/>
          <p:cNvSpPr>
            <a:spLocks noChangeArrowheads="1"/>
          </p:cNvSpPr>
          <p:nvPr/>
        </p:nvSpPr>
        <p:spPr bwMode="auto">
          <a:xfrm>
            <a:off x="5227638" y="5708650"/>
            <a:ext cx="8429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9" name="Line 96"/>
          <p:cNvSpPr>
            <a:spLocks noChangeShapeType="1"/>
          </p:cNvSpPr>
          <p:nvPr/>
        </p:nvSpPr>
        <p:spPr bwMode="auto">
          <a:xfrm>
            <a:off x="5227638" y="5913437"/>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 name="Rectangle 97"/>
          <p:cNvSpPr>
            <a:spLocks noChangeArrowheads="1"/>
          </p:cNvSpPr>
          <p:nvPr/>
        </p:nvSpPr>
        <p:spPr bwMode="auto">
          <a:xfrm>
            <a:off x="5227638" y="5913437"/>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1" name="Line 98"/>
          <p:cNvSpPr>
            <a:spLocks noChangeShapeType="1"/>
          </p:cNvSpPr>
          <p:nvPr/>
        </p:nvSpPr>
        <p:spPr bwMode="auto">
          <a:xfrm>
            <a:off x="5227638" y="5934075"/>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2" name="Rectangle 99"/>
          <p:cNvSpPr>
            <a:spLocks noChangeArrowheads="1"/>
          </p:cNvSpPr>
          <p:nvPr/>
        </p:nvSpPr>
        <p:spPr bwMode="auto">
          <a:xfrm>
            <a:off x="5227638" y="5934075"/>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3" name="Rectangle 100"/>
          <p:cNvSpPr>
            <a:spLocks noChangeArrowheads="1"/>
          </p:cNvSpPr>
          <p:nvPr/>
        </p:nvSpPr>
        <p:spPr bwMode="auto">
          <a:xfrm>
            <a:off x="255588" y="4860925"/>
            <a:ext cx="19050"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4" name="Rectangle 101"/>
          <p:cNvSpPr>
            <a:spLocks noChangeArrowheads="1"/>
          </p:cNvSpPr>
          <p:nvPr/>
        </p:nvSpPr>
        <p:spPr bwMode="auto">
          <a:xfrm>
            <a:off x="8505826" y="4881562"/>
            <a:ext cx="20638"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5" name="Rectangle 102"/>
          <p:cNvSpPr>
            <a:spLocks noChangeArrowheads="1"/>
          </p:cNvSpPr>
          <p:nvPr/>
        </p:nvSpPr>
        <p:spPr bwMode="auto">
          <a:xfrm>
            <a:off x="274638" y="4860925"/>
            <a:ext cx="82518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6" name="Rectangle 103"/>
          <p:cNvSpPr>
            <a:spLocks noChangeArrowheads="1"/>
          </p:cNvSpPr>
          <p:nvPr/>
        </p:nvSpPr>
        <p:spPr bwMode="auto">
          <a:xfrm>
            <a:off x="274638" y="5086350"/>
            <a:ext cx="82518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7" name="Line 104"/>
          <p:cNvSpPr>
            <a:spLocks noChangeShapeType="1"/>
          </p:cNvSpPr>
          <p:nvPr/>
        </p:nvSpPr>
        <p:spPr bwMode="auto">
          <a:xfrm>
            <a:off x="7683501" y="5708650"/>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8" name="Rectangle 105"/>
          <p:cNvSpPr>
            <a:spLocks noChangeArrowheads="1"/>
          </p:cNvSpPr>
          <p:nvPr/>
        </p:nvSpPr>
        <p:spPr bwMode="auto">
          <a:xfrm>
            <a:off x="7683501" y="5708650"/>
            <a:ext cx="8429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9" name="Line 106"/>
          <p:cNvSpPr>
            <a:spLocks noChangeShapeType="1"/>
          </p:cNvSpPr>
          <p:nvPr/>
        </p:nvSpPr>
        <p:spPr bwMode="auto">
          <a:xfrm>
            <a:off x="7683501" y="5913437"/>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0" name="Rectangle 107"/>
          <p:cNvSpPr>
            <a:spLocks noChangeArrowheads="1"/>
          </p:cNvSpPr>
          <p:nvPr/>
        </p:nvSpPr>
        <p:spPr bwMode="auto">
          <a:xfrm>
            <a:off x="7683501" y="5913437"/>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1" name="Line 108"/>
          <p:cNvSpPr>
            <a:spLocks noChangeShapeType="1"/>
          </p:cNvSpPr>
          <p:nvPr/>
        </p:nvSpPr>
        <p:spPr bwMode="auto">
          <a:xfrm>
            <a:off x="7683501" y="5934075"/>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2" name="Rectangle 109"/>
          <p:cNvSpPr>
            <a:spLocks noChangeArrowheads="1"/>
          </p:cNvSpPr>
          <p:nvPr/>
        </p:nvSpPr>
        <p:spPr bwMode="auto">
          <a:xfrm>
            <a:off x="7683501" y="5934075"/>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A 2</a:t>
            </a:r>
            <a:endParaRPr lang="en-US" sz="1400" dirty="0">
              <a:solidFill>
                <a:schemeClr val="bg1"/>
              </a:solidFill>
              <a:latin typeface="Times New Roman" pitchFamily="-107" charset="0"/>
            </a:endParaRPr>
          </a:p>
        </p:txBody>
      </p:sp>
      <p:sp>
        <p:nvSpPr>
          <p:cNvPr id="107"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E0B5893-AE49-47D6-8FE0-6A1D1D68C348}" type="slidenum">
              <a:rPr lang="en-US" altLang="en-US" sz="1000" smtClean="0">
                <a:latin typeface="Arial" charset="0"/>
              </a:rPr>
              <a:pPr algn="r" eaLnBrk="1" hangingPunct="1">
                <a:spcBef>
                  <a:spcPct val="0"/>
                </a:spcBef>
                <a:buFontTx/>
                <a:buNone/>
              </a:pPr>
              <a:t>46</a:t>
            </a:fld>
            <a:endParaRPr lang="en-US" altLang="en-US" sz="1000" dirty="0">
              <a:latin typeface="Arial" charset="0"/>
            </a:endParaRPr>
          </a:p>
        </p:txBody>
      </p:sp>
    </p:spTree>
    <p:extLst>
      <p:ext uri="{BB962C8B-B14F-4D97-AF65-F5344CB8AC3E}">
        <p14:creationId xmlns:p14="http://schemas.microsoft.com/office/powerpoint/2010/main" val="3937797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1"/>
                                        </p:tgtEl>
                                        <p:attrNameLst>
                                          <p:attrName>style.visibility</p:attrName>
                                        </p:attrNameLst>
                                      </p:cBhvr>
                                      <p:to>
                                        <p:strVal val="visible"/>
                                      </p:to>
                                    </p:set>
                                    <p:animEffect transition="in" filter="fade">
                                      <p:cBhvr>
                                        <p:cTn id="12" dur="500"/>
                                        <p:tgtEl>
                                          <p:spTgt spid="27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3"/>
                                        </p:tgtEl>
                                        <p:attrNameLst>
                                          <p:attrName>style.visibility</p:attrName>
                                        </p:attrNameLst>
                                      </p:cBhvr>
                                      <p:to>
                                        <p:strVal val="visible"/>
                                      </p:to>
                                    </p:set>
                                    <p:animEffect transition="in" filter="fade">
                                      <p:cBhvr>
                                        <p:cTn id="17" dur="500"/>
                                        <p:tgtEl>
                                          <p:spTgt spid="2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32"/>
                                        </p:tgtEl>
                                        <p:attrNameLst>
                                          <p:attrName>style.visibility</p:attrName>
                                        </p:attrNameLst>
                                      </p:cBhvr>
                                      <p:to>
                                        <p:strVal val="visible"/>
                                      </p:to>
                                    </p:set>
                                    <p:animEffect transition="in" filter="fade">
                                      <p:cBhvr>
                                        <p:cTn id="22" dur="500"/>
                                        <p:tgtEl>
                                          <p:spTgt spid="27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33"/>
                                        </p:tgtEl>
                                        <p:attrNameLst>
                                          <p:attrName>style.visibility</p:attrName>
                                        </p:attrNameLst>
                                      </p:cBhvr>
                                      <p:to>
                                        <p:strVal val="visible"/>
                                      </p:to>
                                    </p:set>
                                    <p:animEffect transition="in" filter="fade">
                                      <p:cBhvr>
                                        <p:cTn id="27" dur="500"/>
                                        <p:tgtEl>
                                          <p:spTgt spid="27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4"/>
                                        </p:tgtEl>
                                        <p:attrNameLst>
                                          <p:attrName>style.visibility</p:attrName>
                                        </p:attrNameLst>
                                      </p:cBhvr>
                                      <p:to>
                                        <p:strVal val="visible"/>
                                      </p:to>
                                    </p:set>
                                    <p:animEffect transition="in" filter="fade">
                                      <p:cBhvr>
                                        <p:cTn id="32" dur="600"/>
                                        <p:tgtEl>
                                          <p:spTgt spid="26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1"/>
                                        </p:tgtEl>
                                        <p:attrNameLst>
                                          <p:attrName>style.visibility</p:attrName>
                                        </p:attrNameLst>
                                      </p:cBhvr>
                                      <p:to>
                                        <p:strVal val="visible"/>
                                      </p:to>
                                    </p:set>
                                    <p:animEffect transition="in" filter="fade">
                                      <p:cBhvr>
                                        <p:cTn id="37" dur="500"/>
                                        <p:tgtEl>
                                          <p:spTgt spid="28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5"/>
                                        </p:tgtEl>
                                        <p:attrNameLst>
                                          <p:attrName>style.visibility</p:attrName>
                                        </p:attrNameLst>
                                      </p:cBhvr>
                                      <p:to>
                                        <p:strVal val="visible"/>
                                      </p:to>
                                    </p:set>
                                    <p:animEffect transition="in" filter="fade">
                                      <p:cBhvr>
                                        <p:cTn id="42" dur="500"/>
                                        <p:tgtEl>
                                          <p:spTgt spid="2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0"/>
                                        </p:tgtEl>
                                        <p:attrNameLst>
                                          <p:attrName>style.visibility</p:attrName>
                                        </p:attrNameLst>
                                      </p:cBhvr>
                                      <p:to>
                                        <p:strVal val="visible"/>
                                      </p:to>
                                    </p:set>
                                    <p:animEffect transition="in" filter="fade">
                                      <p:cBhvr>
                                        <p:cTn id="47" dur="500"/>
                                        <p:tgtEl>
                                          <p:spTgt spid="28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34"/>
                                        </p:tgtEl>
                                        <p:attrNameLst>
                                          <p:attrName>style.visibility</p:attrName>
                                        </p:attrNameLst>
                                      </p:cBhvr>
                                      <p:to>
                                        <p:strVal val="visible"/>
                                      </p:to>
                                    </p:set>
                                    <p:animEffect transition="in" filter="fade">
                                      <p:cBhvr>
                                        <p:cTn id="52" dur="500"/>
                                        <p:tgtEl>
                                          <p:spTgt spid="27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2"/>
                                        </p:tgtEl>
                                        <p:attrNameLst>
                                          <p:attrName>style.visibility</p:attrName>
                                        </p:attrNameLst>
                                      </p:cBhvr>
                                      <p:to>
                                        <p:strVal val="visible"/>
                                      </p:to>
                                    </p:set>
                                    <p:animEffect transition="in" filter="fade">
                                      <p:cBhvr>
                                        <p:cTn id="57" dur="500"/>
                                        <p:tgtEl>
                                          <p:spTgt spid="28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35"/>
                                        </p:tgtEl>
                                        <p:attrNameLst>
                                          <p:attrName>style.visibility</p:attrName>
                                        </p:attrNameLst>
                                      </p:cBhvr>
                                      <p:to>
                                        <p:strVal val="visible"/>
                                      </p:to>
                                    </p:set>
                                    <p:animEffect transition="in" filter="fade">
                                      <p:cBhvr>
                                        <p:cTn id="62" dur="500"/>
                                        <p:tgtEl>
                                          <p:spTgt spid="27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36"/>
                                        </p:tgtEl>
                                        <p:attrNameLst>
                                          <p:attrName>style.visibility</p:attrName>
                                        </p:attrNameLst>
                                      </p:cBhvr>
                                      <p:to>
                                        <p:strVal val="visible"/>
                                      </p:to>
                                    </p:set>
                                    <p:animEffect transition="in" filter="fade">
                                      <p:cBhvr>
                                        <p:cTn id="67" dur="600"/>
                                        <p:tgtEl>
                                          <p:spTgt spid="27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3"/>
                                        </p:tgtEl>
                                        <p:attrNameLst>
                                          <p:attrName>style.visibility</p:attrName>
                                        </p:attrNameLst>
                                      </p:cBhvr>
                                      <p:to>
                                        <p:strVal val="visible"/>
                                      </p:to>
                                    </p:set>
                                    <p:animEffect transition="in" filter="fade">
                                      <p:cBhvr>
                                        <p:cTn id="72" dur="500"/>
                                        <p:tgtEl>
                                          <p:spTgt spid="28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6"/>
                                        </p:tgtEl>
                                        <p:attrNameLst>
                                          <p:attrName>style.visibility</p:attrName>
                                        </p:attrNameLst>
                                      </p:cBhvr>
                                      <p:to>
                                        <p:strVal val="visible"/>
                                      </p:to>
                                    </p:set>
                                    <p:animEffect transition="in" filter="fade">
                                      <p:cBhvr>
                                        <p:cTn id="77" dur="500"/>
                                        <p:tgtEl>
                                          <p:spTgt spid="28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4"/>
                                        </p:tgtEl>
                                        <p:attrNameLst>
                                          <p:attrName>style.visibility</p:attrName>
                                        </p:attrNameLst>
                                      </p:cBhvr>
                                      <p:to>
                                        <p:strVal val="visible"/>
                                      </p:to>
                                    </p:set>
                                    <p:animEffect transition="in" filter="fade">
                                      <p:cBhvr>
                                        <p:cTn id="82" dur="500"/>
                                        <p:tgtEl>
                                          <p:spTgt spid="28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5"/>
                                        </p:tgtEl>
                                        <p:attrNameLst>
                                          <p:attrName>style.visibility</p:attrName>
                                        </p:attrNameLst>
                                      </p:cBhvr>
                                      <p:to>
                                        <p:strVal val="visible"/>
                                      </p:to>
                                    </p:set>
                                    <p:animEffect transition="in" filter="fade">
                                      <p:cBhvr>
                                        <p:cTn id="87" dur="500"/>
                                        <p:tgtEl>
                                          <p:spTgt spid="28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28"/>
                                        </p:tgtEl>
                                        <p:attrNameLst>
                                          <p:attrName>style.visibility</p:attrName>
                                        </p:attrNameLst>
                                      </p:cBhvr>
                                      <p:to>
                                        <p:strVal val="visible"/>
                                      </p:to>
                                    </p:set>
                                    <p:animEffect transition="in" filter="fade">
                                      <p:cBhvr>
                                        <p:cTn id="92" dur="500"/>
                                        <p:tgtEl>
                                          <p:spTgt spid="27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23"/>
                                        </p:tgtEl>
                                        <p:attrNameLst>
                                          <p:attrName>style.visibility</p:attrName>
                                        </p:attrNameLst>
                                      </p:cBhvr>
                                      <p:to>
                                        <p:strVal val="visible"/>
                                      </p:to>
                                    </p:set>
                                    <p:animEffect transition="in" filter="fade">
                                      <p:cBhvr>
                                        <p:cTn id="97" dur="500"/>
                                        <p:tgtEl>
                                          <p:spTgt spid="27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729"/>
                                        </p:tgtEl>
                                        <p:attrNameLst>
                                          <p:attrName>style.visibility</p:attrName>
                                        </p:attrNameLst>
                                      </p:cBhvr>
                                      <p:to>
                                        <p:strVal val="visible"/>
                                      </p:to>
                                    </p:set>
                                    <p:animEffect transition="in" filter="fade">
                                      <p:cBhvr>
                                        <p:cTn id="102" dur="500"/>
                                        <p:tgtEl>
                                          <p:spTgt spid="27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30"/>
                                        </p:tgtEl>
                                        <p:attrNameLst>
                                          <p:attrName>style.visibility</p:attrName>
                                        </p:attrNameLst>
                                      </p:cBhvr>
                                      <p:to>
                                        <p:strVal val="visible"/>
                                      </p:to>
                                    </p:set>
                                    <p:animEffect transition="in" filter="fade">
                                      <p:cBhvr>
                                        <p:cTn id="107" dur="500"/>
                                        <p:tgtEl>
                                          <p:spTgt spid="27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24"/>
                                        </p:tgtEl>
                                        <p:attrNameLst>
                                          <p:attrName>style.visibility</p:attrName>
                                        </p:attrNameLst>
                                      </p:cBhvr>
                                      <p:to>
                                        <p:strVal val="visible"/>
                                      </p:to>
                                    </p:set>
                                    <p:animEffect transition="in" filter="fade">
                                      <p:cBhvr>
                                        <p:cTn id="112" dur="500"/>
                                        <p:tgtEl>
                                          <p:spTgt spid="272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727"/>
                                        </p:tgtEl>
                                        <p:attrNameLst>
                                          <p:attrName>style.visibility</p:attrName>
                                        </p:attrNameLst>
                                      </p:cBhvr>
                                      <p:to>
                                        <p:strVal val="visible"/>
                                      </p:to>
                                    </p:set>
                                    <p:animEffect transition="in" filter="fade">
                                      <p:cBhvr>
                                        <p:cTn id="117" dur="500"/>
                                        <p:tgtEl>
                                          <p:spTgt spid="272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725"/>
                                        </p:tgtEl>
                                        <p:attrNameLst>
                                          <p:attrName>style.visibility</p:attrName>
                                        </p:attrNameLst>
                                      </p:cBhvr>
                                      <p:to>
                                        <p:strVal val="visible"/>
                                      </p:to>
                                    </p:set>
                                    <p:animEffect transition="in" filter="fade">
                                      <p:cBhvr>
                                        <p:cTn id="122" dur="500"/>
                                        <p:tgtEl>
                                          <p:spTgt spid="272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726"/>
                                        </p:tgtEl>
                                        <p:attrNameLst>
                                          <p:attrName>style.visibility</p:attrName>
                                        </p:attrNameLst>
                                      </p:cBhvr>
                                      <p:to>
                                        <p:strVal val="visible"/>
                                      </p:to>
                                    </p:set>
                                    <p:animEffect transition="in" filter="fade">
                                      <p:cBhvr>
                                        <p:cTn id="127" dur="500"/>
                                        <p:tgtEl>
                                          <p:spTgt spid="272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751"/>
                                        </p:tgtEl>
                                        <p:attrNameLst>
                                          <p:attrName>style.visibility</p:attrName>
                                        </p:attrNameLst>
                                      </p:cBhvr>
                                      <p:to>
                                        <p:strVal val="visible"/>
                                      </p:to>
                                    </p:set>
                                    <p:animEffect transition="in" filter="fade">
                                      <p:cBhvr>
                                        <p:cTn id="132" dur="500"/>
                                        <p:tgtEl>
                                          <p:spTgt spid="275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750"/>
                                        </p:tgtEl>
                                        <p:attrNameLst>
                                          <p:attrName>style.visibility</p:attrName>
                                        </p:attrNameLst>
                                      </p:cBhvr>
                                      <p:to>
                                        <p:strVal val="visible"/>
                                      </p:to>
                                    </p:set>
                                    <p:animEffect transition="in" filter="fade">
                                      <p:cBhvr>
                                        <p:cTn id="137" dur="500"/>
                                        <p:tgtEl>
                                          <p:spTgt spid="275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752"/>
                                        </p:tgtEl>
                                        <p:attrNameLst>
                                          <p:attrName>style.visibility</p:attrName>
                                        </p:attrNameLst>
                                      </p:cBhvr>
                                      <p:to>
                                        <p:strVal val="visible"/>
                                      </p:to>
                                    </p:set>
                                    <p:animEffect transition="in" filter="fade">
                                      <p:cBhvr>
                                        <p:cTn id="142" dur="500"/>
                                        <p:tgtEl>
                                          <p:spTgt spid="275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753"/>
                                        </p:tgtEl>
                                        <p:attrNameLst>
                                          <p:attrName>style.visibility</p:attrName>
                                        </p:attrNameLst>
                                      </p:cBhvr>
                                      <p:to>
                                        <p:strVal val="visible"/>
                                      </p:to>
                                    </p:set>
                                    <p:animEffect transition="in" filter="fade">
                                      <p:cBhvr>
                                        <p:cTn id="147" dur="500"/>
                                        <p:tgtEl>
                                          <p:spTgt spid="275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754"/>
                                        </p:tgtEl>
                                        <p:attrNameLst>
                                          <p:attrName>style.visibility</p:attrName>
                                        </p:attrNameLst>
                                      </p:cBhvr>
                                      <p:to>
                                        <p:strVal val="visible"/>
                                      </p:to>
                                    </p:set>
                                    <p:animEffect transition="in" filter="fade">
                                      <p:cBhvr>
                                        <p:cTn id="150" dur="500"/>
                                        <p:tgtEl>
                                          <p:spTgt spid="275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755"/>
                                        </p:tgtEl>
                                        <p:attrNameLst>
                                          <p:attrName>style.visibility</p:attrName>
                                        </p:attrNameLst>
                                      </p:cBhvr>
                                      <p:to>
                                        <p:strVal val="visible"/>
                                      </p:to>
                                    </p:set>
                                    <p:animEffect transition="in" filter="fade">
                                      <p:cBhvr>
                                        <p:cTn id="153" dur="500"/>
                                        <p:tgtEl>
                                          <p:spTgt spid="275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760"/>
                                        </p:tgtEl>
                                        <p:attrNameLst>
                                          <p:attrName>style.visibility</p:attrName>
                                        </p:attrNameLst>
                                      </p:cBhvr>
                                      <p:to>
                                        <p:strVal val="visible"/>
                                      </p:to>
                                    </p:set>
                                    <p:animEffect transition="in" filter="fade">
                                      <p:cBhvr>
                                        <p:cTn id="156" dur="500"/>
                                        <p:tgtEl>
                                          <p:spTgt spid="276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761"/>
                                        </p:tgtEl>
                                        <p:attrNameLst>
                                          <p:attrName>style.visibility</p:attrName>
                                        </p:attrNameLst>
                                      </p:cBhvr>
                                      <p:to>
                                        <p:strVal val="visible"/>
                                      </p:to>
                                    </p:set>
                                    <p:animEffect transition="in" filter="fade">
                                      <p:cBhvr>
                                        <p:cTn id="159" dur="500"/>
                                        <p:tgtEl>
                                          <p:spTgt spid="276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766"/>
                                        </p:tgtEl>
                                        <p:attrNameLst>
                                          <p:attrName>style.visibility</p:attrName>
                                        </p:attrNameLst>
                                      </p:cBhvr>
                                      <p:to>
                                        <p:strVal val="visible"/>
                                      </p:to>
                                    </p:set>
                                    <p:animEffect transition="in" filter="fade">
                                      <p:cBhvr>
                                        <p:cTn id="162" dur="500"/>
                                        <p:tgtEl>
                                          <p:spTgt spid="276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767"/>
                                        </p:tgtEl>
                                        <p:attrNameLst>
                                          <p:attrName>style.visibility</p:attrName>
                                        </p:attrNameLst>
                                      </p:cBhvr>
                                      <p:to>
                                        <p:strVal val="visible"/>
                                      </p:to>
                                    </p:set>
                                    <p:animEffect transition="in" filter="fade">
                                      <p:cBhvr>
                                        <p:cTn id="165" dur="500"/>
                                        <p:tgtEl>
                                          <p:spTgt spid="276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783"/>
                                        </p:tgtEl>
                                        <p:attrNameLst>
                                          <p:attrName>style.visibility</p:attrName>
                                        </p:attrNameLst>
                                      </p:cBhvr>
                                      <p:to>
                                        <p:strVal val="visible"/>
                                      </p:to>
                                    </p:set>
                                    <p:animEffect transition="in" filter="fade">
                                      <p:cBhvr>
                                        <p:cTn id="168" dur="500"/>
                                        <p:tgtEl>
                                          <p:spTgt spid="2783"/>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784"/>
                                        </p:tgtEl>
                                        <p:attrNameLst>
                                          <p:attrName>style.visibility</p:attrName>
                                        </p:attrNameLst>
                                      </p:cBhvr>
                                      <p:to>
                                        <p:strVal val="visible"/>
                                      </p:to>
                                    </p:set>
                                    <p:animEffect transition="in" filter="fade">
                                      <p:cBhvr>
                                        <p:cTn id="171" dur="500"/>
                                        <p:tgtEl>
                                          <p:spTgt spid="278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785"/>
                                        </p:tgtEl>
                                        <p:attrNameLst>
                                          <p:attrName>style.visibility</p:attrName>
                                        </p:attrNameLst>
                                      </p:cBhvr>
                                      <p:to>
                                        <p:strVal val="visible"/>
                                      </p:to>
                                    </p:set>
                                    <p:animEffect transition="in" filter="fade">
                                      <p:cBhvr>
                                        <p:cTn id="174" dur="500"/>
                                        <p:tgtEl>
                                          <p:spTgt spid="278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786"/>
                                        </p:tgtEl>
                                        <p:attrNameLst>
                                          <p:attrName>style.visibility</p:attrName>
                                        </p:attrNameLst>
                                      </p:cBhvr>
                                      <p:to>
                                        <p:strVal val="visible"/>
                                      </p:to>
                                    </p:set>
                                    <p:animEffect transition="in" filter="fade">
                                      <p:cBhvr>
                                        <p:cTn id="177" dur="500"/>
                                        <p:tgtEl>
                                          <p:spTgt spid="278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2775"/>
                                        </p:tgtEl>
                                        <p:attrNameLst>
                                          <p:attrName>style.visibility</p:attrName>
                                        </p:attrNameLst>
                                      </p:cBhvr>
                                      <p:to>
                                        <p:strVal val="visible"/>
                                      </p:to>
                                    </p:set>
                                    <p:animEffect transition="in" filter="fade">
                                      <p:cBhvr>
                                        <p:cTn id="182" dur="500"/>
                                        <p:tgtEl>
                                          <p:spTgt spid="2775"/>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2756"/>
                                        </p:tgtEl>
                                        <p:attrNameLst>
                                          <p:attrName>style.visibility</p:attrName>
                                        </p:attrNameLst>
                                      </p:cBhvr>
                                      <p:to>
                                        <p:strVal val="visible"/>
                                      </p:to>
                                    </p:set>
                                    <p:animEffect transition="in" filter="fade">
                                      <p:cBhvr>
                                        <p:cTn id="187" dur="500"/>
                                        <p:tgtEl>
                                          <p:spTgt spid="2756"/>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2757"/>
                                        </p:tgtEl>
                                        <p:attrNameLst>
                                          <p:attrName>style.visibility</p:attrName>
                                        </p:attrNameLst>
                                      </p:cBhvr>
                                      <p:to>
                                        <p:strVal val="visible"/>
                                      </p:to>
                                    </p:set>
                                    <p:animEffect transition="in" filter="fade">
                                      <p:cBhvr>
                                        <p:cTn id="192" dur="500"/>
                                        <p:tgtEl>
                                          <p:spTgt spid="2757"/>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2762"/>
                                        </p:tgtEl>
                                        <p:attrNameLst>
                                          <p:attrName>style.visibility</p:attrName>
                                        </p:attrNameLst>
                                      </p:cBhvr>
                                      <p:to>
                                        <p:strVal val="visible"/>
                                      </p:to>
                                    </p:set>
                                    <p:animEffect transition="in" filter="fade">
                                      <p:cBhvr>
                                        <p:cTn id="197" dur="500"/>
                                        <p:tgtEl>
                                          <p:spTgt spid="276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2763"/>
                                        </p:tgtEl>
                                        <p:attrNameLst>
                                          <p:attrName>style.visibility</p:attrName>
                                        </p:attrNameLst>
                                      </p:cBhvr>
                                      <p:to>
                                        <p:strVal val="visible"/>
                                      </p:to>
                                    </p:set>
                                    <p:animEffect transition="in" filter="fade">
                                      <p:cBhvr>
                                        <p:cTn id="202" dur="500"/>
                                        <p:tgtEl>
                                          <p:spTgt spid="2763"/>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2768"/>
                                        </p:tgtEl>
                                        <p:attrNameLst>
                                          <p:attrName>style.visibility</p:attrName>
                                        </p:attrNameLst>
                                      </p:cBhvr>
                                      <p:to>
                                        <p:strVal val="visible"/>
                                      </p:to>
                                    </p:set>
                                    <p:animEffect transition="in" filter="fade">
                                      <p:cBhvr>
                                        <p:cTn id="207" dur="500"/>
                                        <p:tgtEl>
                                          <p:spTgt spid="2768"/>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2769"/>
                                        </p:tgtEl>
                                        <p:attrNameLst>
                                          <p:attrName>style.visibility</p:attrName>
                                        </p:attrNameLst>
                                      </p:cBhvr>
                                      <p:to>
                                        <p:strVal val="visible"/>
                                      </p:to>
                                    </p:set>
                                    <p:animEffect transition="in" filter="fade">
                                      <p:cBhvr>
                                        <p:cTn id="212" dur="500"/>
                                        <p:tgtEl>
                                          <p:spTgt spid="2769"/>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2772"/>
                                        </p:tgtEl>
                                        <p:attrNameLst>
                                          <p:attrName>style.visibility</p:attrName>
                                        </p:attrNameLst>
                                      </p:cBhvr>
                                      <p:to>
                                        <p:strVal val="visible"/>
                                      </p:to>
                                    </p:set>
                                    <p:animEffect transition="in" filter="fade">
                                      <p:cBhvr>
                                        <p:cTn id="217" dur="500"/>
                                        <p:tgtEl>
                                          <p:spTgt spid="277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2773"/>
                                        </p:tgtEl>
                                        <p:attrNameLst>
                                          <p:attrName>style.visibility</p:attrName>
                                        </p:attrNameLst>
                                      </p:cBhvr>
                                      <p:to>
                                        <p:strVal val="visible"/>
                                      </p:to>
                                    </p:set>
                                    <p:animEffect transition="in" filter="fade">
                                      <p:cBhvr>
                                        <p:cTn id="222" dur="500"/>
                                        <p:tgtEl>
                                          <p:spTgt spid="2773"/>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2777"/>
                                        </p:tgtEl>
                                        <p:attrNameLst>
                                          <p:attrName>style.visibility</p:attrName>
                                        </p:attrNameLst>
                                      </p:cBhvr>
                                      <p:to>
                                        <p:strVal val="visible"/>
                                      </p:to>
                                    </p:set>
                                    <p:animEffect transition="in" filter="fade">
                                      <p:cBhvr>
                                        <p:cTn id="227" dur="500"/>
                                        <p:tgtEl>
                                          <p:spTgt spid="2777"/>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2778"/>
                                        </p:tgtEl>
                                        <p:attrNameLst>
                                          <p:attrName>style.visibility</p:attrName>
                                        </p:attrNameLst>
                                      </p:cBhvr>
                                      <p:to>
                                        <p:strVal val="visible"/>
                                      </p:to>
                                    </p:set>
                                    <p:animEffect transition="in" filter="fade">
                                      <p:cBhvr>
                                        <p:cTn id="232" dur="500"/>
                                        <p:tgtEl>
                                          <p:spTgt spid="2778"/>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2779"/>
                                        </p:tgtEl>
                                        <p:attrNameLst>
                                          <p:attrName>style.visibility</p:attrName>
                                        </p:attrNameLst>
                                      </p:cBhvr>
                                      <p:to>
                                        <p:strVal val="visible"/>
                                      </p:to>
                                    </p:set>
                                    <p:animEffect transition="in" filter="fade">
                                      <p:cBhvr>
                                        <p:cTn id="237" dur="500"/>
                                        <p:tgtEl>
                                          <p:spTgt spid="2779"/>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2780"/>
                                        </p:tgtEl>
                                        <p:attrNameLst>
                                          <p:attrName>style.visibility</p:attrName>
                                        </p:attrNameLst>
                                      </p:cBhvr>
                                      <p:to>
                                        <p:strVal val="visible"/>
                                      </p:to>
                                    </p:set>
                                    <p:animEffect transition="in" filter="fade">
                                      <p:cBhvr>
                                        <p:cTn id="242" dur="500"/>
                                        <p:tgtEl>
                                          <p:spTgt spid="2780"/>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2781"/>
                                        </p:tgtEl>
                                        <p:attrNameLst>
                                          <p:attrName>style.visibility</p:attrName>
                                        </p:attrNameLst>
                                      </p:cBhvr>
                                      <p:to>
                                        <p:strVal val="visible"/>
                                      </p:to>
                                    </p:set>
                                    <p:animEffect transition="in" filter="fade">
                                      <p:cBhvr>
                                        <p:cTn id="247" dur="500"/>
                                        <p:tgtEl>
                                          <p:spTgt spid="2781"/>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2782"/>
                                        </p:tgtEl>
                                        <p:attrNameLst>
                                          <p:attrName>style.visibility</p:attrName>
                                        </p:attrNameLst>
                                      </p:cBhvr>
                                      <p:to>
                                        <p:strVal val="visible"/>
                                      </p:to>
                                    </p:set>
                                    <p:animEffect transition="in" filter="fade">
                                      <p:cBhvr>
                                        <p:cTn id="252" dur="500"/>
                                        <p:tgtEl>
                                          <p:spTgt spid="2782"/>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2776"/>
                                        </p:tgtEl>
                                        <p:attrNameLst>
                                          <p:attrName>style.visibility</p:attrName>
                                        </p:attrNameLst>
                                      </p:cBhvr>
                                      <p:to>
                                        <p:strVal val="visible"/>
                                      </p:to>
                                    </p:set>
                                    <p:animEffect transition="in" filter="fade">
                                      <p:cBhvr>
                                        <p:cTn id="257" dur="500"/>
                                        <p:tgtEl>
                                          <p:spTgt spid="2776"/>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2758"/>
                                        </p:tgtEl>
                                        <p:attrNameLst>
                                          <p:attrName>style.visibility</p:attrName>
                                        </p:attrNameLst>
                                      </p:cBhvr>
                                      <p:to>
                                        <p:strVal val="visible"/>
                                      </p:to>
                                    </p:set>
                                    <p:animEffect transition="in" filter="fade">
                                      <p:cBhvr>
                                        <p:cTn id="262" dur="500"/>
                                        <p:tgtEl>
                                          <p:spTgt spid="2758"/>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2759"/>
                                        </p:tgtEl>
                                        <p:attrNameLst>
                                          <p:attrName>style.visibility</p:attrName>
                                        </p:attrNameLst>
                                      </p:cBhvr>
                                      <p:to>
                                        <p:strVal val="visible"/>
                                      </p:to>
                                    </p:set>
                                    <p:animEffect transition="in" filter="fade">
                                      <p:cBhvr>
                                        <p:cTn id="267" dur="500"/>
                                        <p:tgtEl>
                                          <p:spTgt spid="2759"/>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2764"/>
                                        </p:tgtEl>
                                        <p:attrNameLst>
                                          <p:attrName>style.visibility</p:attrName>
                                        </p:attrNameLst>
                                      </p:cBhvr>
                                      <p:to>
                                        <p:strVal val="visible"/>
                                      </p:to>
                                    </p:set>
                                    <p:animEffect transition="in" filter="fade">
                                      <p:cBhvr>
                                        <p:cTn id="272" dur="500"/>
                                        <p:tgtEl>
                                          <p:spTgt spid="2764"/>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2765"/>
                                        </p:tgtEl>
                                        <p:attrNameLst>
                                          <p:attrName>style.visibility</p:attrName>
                                        </p:attrNameLst>
                                      </p:cBhvr>
                                      <p:to>
                                        <p:strVal val="visible"/>
                                      </p:to>
                                    </p:set>
                                    <p:animEffect transition="in" filter="fade">
                                      <p:cBhvr>
                                        <p:cTn id="277" dur="500"/>
                                        <p:tgtEl>
                                          <p:spTgt spid="2765"/>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2770"/>
                                        </p:tgtEl>
                                        <p:attrNameLst>
                                          <p:attrName>style.visibility</p:attrName>
                                        </p:attrNameLst>
                                      </p:cBhvr>
                                      <p:to>
                                        <p:strVal val="visible"/>
                                      </p:to>
                                    </p:set>
                                    <p:animEffect transition="in" filter="fade">
                                      <p:cBhvr>
                                        <p:cTn id="282" dur="500"/>
                                        <p:tgtEl>
                                          <p:spTgt spid="2770"/>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ntr" presetSubtype="0" fill="hold" grpId="0" nodeType="clickEffect">
                                  <p:stCondLst>
                                    <p:cond delay="0"/>
                                  </p:stCondLst>
                                  <p:childTnLst>
                                    <p:set>
                                      <p:cBhvr>
                                        <p:cTn id="286" dur="1" fill="hold">
                                          <p:stCondLst>
                                            <p:cond delay="0"/>
                                          </p:stCondLst>
                                        </p:cTn>
                                        <p:tgtEl>
                                          <p:spTgt spid="2771"/>
                                        </p:tgtEl>
                                        <p:attrNameLst>
                                          <p:attrName>style.visibility</p:attrName>
                                        </p:attrNameLst>
                                      </p:cBhvr>
                                      <p:to>
                                        <p:strVal val="visible"/>
                                      </p:to>
                                    </p:set>
                                    <p:animEffect transition="in" filter="fade">
                                      <p:cBhvr>
                                        <p:cTn id="287" dur="500"/>
                                        <p:tgtEl>
                                          <p:spTgt spid="2771"/>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grpId="0" nodeType="clickEffect">
                                  <p:stCondLst>
                                    <p:cond delay="0"/>
                                  </p:stCondLst>
                                  <p:childTnLst>
                                    <p:set>
                                      <p:cBhvr>
                                        <p:cTn id="291" dur="1" fill="hold">
                                          <p:stCondLst>
                                            <p:cond delay="0"/>
                                          </p:stCondLst>
                                        </p:cTn>
                                        <p:tgtEl>
                                          <p:spTgt spid="2774"/>
                                        </p:tgtEl>
                                        <p:attrNameLst>
                                          <p:attrName>style.visibility</p:attrName>
                                        </p:attrNameLst>
                                      </p:cBhvr>
                                      <p:to>
                                        <p:strVal val="visible"/>
                                      </p:to>
                                    </p:set>
                                    <p:animEffect transition="in" filter="fade">
                                      <p:cBhvr>
                                        <p:cTn id="292" dur="500"/>
                                        <p:tgtEl>
                                          <p:spTgt spid="2774"/>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grpId="0" nodeType="clickEffect">
                                  <p:stCondLst>
                                    <p:cond delay="0"/>
                                  </p:stCondLst>
                                  <p:childTnLst>
                                    <p:set>
                                      <p:cBhvr>
                                        <p:cTn id="296" dur="1" fill="hold">
                                          <p:stCondLst>
                                            <p:cond delay="0"/>
                                          </p:stCondLst>
                                        </p:cTn>
                                        <p:tgtEl>
                                          <p:spTgt spid="2787"/>
                                        </p:tgtEl>
                                        <p:attrNameLst>
                                          <p:attrName>style.visibility</p:attrName>
                                        </p:attrNameLst>
                                      </p:cBhvr>
                                      <p:to>
                                        <p:strVal val="visible"/>
                                      </p:to>
                                    </p:set>
                                    <p:animEffect transition="in" filter="fade">
                                      <p:cBhvr>
                                        <p:cTn id="297" dur="500"/>
                                        <p:tgtEl>
                                          <p:spTgt spid="2787"/>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grpId="0" nodeType="clickEffect">
                                  <p:stCondLst>
                                    <p:cond delay="0"/>
                                  </p:stCondLst>
                                  <p:childTnLst>
                                    <p:set>
                                      <p:cBhvr>
                                        <p:cTn id="301" dur="1" fill="hold">
                                          <p:stCondLst>
                                            <p:cond delay="0"/>
                                          </p:stCondLst>
                                        </p:cTn>
                                        <p:tgtEl>
                                          <p:spTgt spid="2788"/>
                                        </p:tgtEl>
                                        <p:attrNameLst>
                                          <p:attrName>style.visibility</p:attrName>
                                        </p:attrNameLst>
                                      </p:cBhvr>
                                      <p:to>
                                        <p:strVal val="visible"/>
                                      </p:to>
                                    </p:set>
                                    <p:animEffect transition="in" filter="fade">
                                      <p:cBhvr>
                                        <p:cTn id="302" dur="500"/>
                                        <p:tgtEl>
                                          <p:spTgt spid="2788"/>
                                        </p:tgtEl>
                                      </p:cBhvr>
                                    </p:animEffect>
                                  </p:childTnLst>
                                </p:cTn>
                              </p:par>
                            </p:childTnLst>
                          </p:cTn>
                        </p:par>
                      </p:childTnLst>
                    </p:cTn>
                  </p:par>
                  <p:par>
                    <p:cTn id="303" fill="hold">
                      <p:stCondLst>
                        <p:cond delay="indefinite"/>
                      </p:stCondLst>
                      <p:childTnLst>
                        <p:par>
                          <p:cTn id="304" fill="hold">
                            <p:stCondLst>
                              <p:cond delay="0"/>
                            </p:stCondLst>
                            <p:childTnLst>
                              <p:par>
                                <p:cTn id="305" presetID="10" presetClass="entr" presetSubtype="0" fill="hold" grpId="0" nodeType="clickEffect">
                                  <p:stCondLst>
                                    <p:cond delay="0"/>
                                  </p:stCondLst>
                                  <p:childTnLst>
                                    <p:set>
                                      <p:cBhvr>
                                        <p:cTn id="306" dur="1" fill="hold">
                                          <p:stCondLst>
                                            <p:cond delay="0"/>
                                          </p:stCondLst>
                                        </p:cTn>
                                        <p:tgtEl>
                                          <p:spTgt spid="2789"/>
                                        </p:tgtEl>
                                        <p:attrNameLst>
                                          <p:attrName>style.visibility</p:attrName>
                                        </p:attrNameLst>
                                      </p:cBhvr>
                                      <p:to>
                                        <p:strVal val="visible"/>
                                      </p:to>
                                    </p:set>
                                    <p:animEffect transition="in" filter="fade">
                                      <p:cBhvr>
                                        <p:cTn id="307" dur="500"/>
                                        <p:tgtEl>
                                          <p:spTgt spid="2789"/>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grpId="0" nodeType="clickEffect">
                                  <p:stCondLst>
                                    <p:cond delay="0"/>
                                  </p:stCondLst>
                                  <p:childTnLst>
                                    <p:set>
                                      <p:cBhvr>
                                        <p:cTn id="311" dur="1" fill="hold">
                                          <p:stCondLst>
                                            <p:cond delay="0"/>
                                          </p:stCondLst>
                                        </p:cTn>
                                        <p:tgtEl>
                                          <p:spTgt spid="2790"/>
                                        </p:tgtEl>
                                        <p:attrNameLst>
                                          <p:attrName>style.visibility</p:attrName>
                                        </p:attrNameLst>
                                      </p:cBhvr>
                                      <p:to>
                                        <p:strVal val="visible"/>
                                      </p:to>
                                    </p:set>
                                    <p:animEffect transition="in" filter="fade">
                                      <p:cBhvr>
                                        <p:cTn id="312" dur="500"/>
                                        <p:tgtEl>
                                          <p:spTgt spid="2790"/>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ntr" presetSubtype="0" fill="hold" grpId="0" nodeType="clickEffect">
                                  <p:stCondLst>
                                    <p:cond delay="0"/>
                                  </p:stCondLst>
                                  <p:childTnLst>
                                    <p:set>
                                      <p:cBhvr>
                                        <p:cTn id="316" dur="1" fill="hold">
                                          <p:stCondLst>
                                            <p:cond delay="0"/>
                                          </p:stCondLst>
                                        </p:cTn>
                                        <p:tgtEl>
                                          <p:spTgt spid="2791"/>
                                        </p:tgtEl>
                                        <p:attrNameLst>
                                          <p:attrName>style.visibility</p:attrName>
                                        </p:attrNameLst>
                                      </p:cBhvr>
                                      <p:to>
                                        <p:strVal val="visible"/>
                                      </p:to>
                                    </p:set>
                                    <p:animEffect transition="in" filter="fade">
                                      <p:cBhvr>
                                        <p:cTn id="317" dur="500"/>
                                        <p:tgtEl>
                                          <p:spTgt spid="2791"/>
                                        </p:tgtEl>
                                      </p:cBhvr>
                                    </p:animEffect>
                                  </p:childTnLst>
                                </p:cTn>
                              </p:par>
                            </p:childTnLst>
                          </p:cTn>
                        </p:par>
                      </p:childTnLst>
                    </p:cTn>
                  </p:par>
                  <p:par>
                    <p:cTn id="318" fill="hold">
                      <p:stCondLst>
                        <p:cond delay="indefinite"/>
                      </p:stCondLst>
                      <p:childTnLst>
                        <p:par>
                          <p:cTn id="319" fill="hold">
                            <p:stCondLst>
                              <p:cond delay="0"/>
                            </p:stCondLst>
                            <p:childTnLst>
                              <p:par>
                                <p:cTn id="320" presetID="10" presetClass="entr" presetSubtype="0" fill="hold" grpId="0" nodeType="clickEffect">
                                  <p:stCondLst>
                                    <p:cond delay="0"/>
                                  </p:stCondLst>
                                  <p:childTnLst>
                                    <p:set>
                                      <p:cBhvr>
                                        <p:cTn id="321" dur="1" fill="hold">
                                          <p:stCondLst>
                                            <p:cond delay="0"/>
                                          </p:stCondLst>
                                        </p:cTn>
                                        <p:tgtEl>
                                          <p:spTgt spid="2792"/>
                                        </p:tgtEl>
                                        <p:attrNameLst>
                                          <p:attrName>style.visibility</p:attrName>
                                        </p:attrNameLst>
                                      </p:cBhvr>
                                      <p:to>
                                        <p:strVal val="visible"/>
                                      </p:to>
                                    </p:set>
                                    <p:animEffect transition="in" filter="fade">
                                      <p:cBhvr>
                                        <p:cTn id="322" dur="500"/>
                                        <p:tgtEl>
                                          <p:spTgt spid="2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P spid="263" grpId="0"/>
      <p:bldP spid="264" grpId="0" animBg="1"/>
      <p:bldP spid="265" grpId="0"/>
      <p:bldP spid="280" grpId="0"/>
      <p:bldP spid="281" grpId="0"/>
      <p:bldP spid="282" grpId="0"/>
      <p:bldP spid="283" grpId="0" animBg="1"/>
      <p:bldP spid="284" grpId="0"/>
      <p:bldP spid="285" grpId="0"/>
      <p:bldP spid="286" grpId="0"/>
      <p:bldP spid="2723" grpId="0"/>
      <p:bldP spid="2724" grpId="0" animBg="1"/>
      <p:bldP spid="2725" grpId="0"/>
      <p:bldP spid="2726" grpId="0"/>
      <p:bldP spid="2727" grpId="0"/>
      <p:bldP spid="2728" grpId="0"/>
      <p:bldP spid="2729" grpId="0" animBg="1"/>
      <p:bldP spid="2730" grpId="0"/>
      <p:bldP spid="2731" grpId="0"/>
      <p:bldP spid="2732" grpId="0" animBg="1"/>
      <p:bldP spid="2733" grpId="0"/>
      <p:bldP spid="2734" grpId="0"/>
      <p:bldP spid="2735" grpId="0" animBg="1"/>
      <p:bldP spid="2736" grpId="0"/>
      <p:bldP spid="2750" grpId="0" animBg="1"/>
      <p:bldP spid="2751" grpId="0"/>
      <p:bldP spid="2752" grpId="0"/>
      <p:bldP spid="2753" grpId="0"/>
      <p:bldP spid="2754" grpId="0"/>
      <p:bldP spid="2755" grpId="0"/>
      <p:bldP spid="2756" grpId="0"/>
      <p:bldP spid="2757" grpId="0"/>
      <p:bldP spid="2758" grpId="0"/>
      <p:bldP spid="2759" grpId="0"/>
      <p:bldP spid="2760" grpId="0"/>
      <p:bldP spid="2761" grpId="0"/>
      <p:bldP spid="2762" grpId="0"/>
      <p:bldP spid="2763" grpId="0"/>
      <p:bldP spid="2764" grpId="0"/>
      <p:bldP spid="2765" grpId="0"/>
      <p:bldP spid="2766" grpId="0"/>
      <p:bldP spid="2767" grpId="0"/>
      <p:bldP spid="2768" grpId="0"/>
      <p:bldP spid="2769" grpId="0"/>
      <p:bldP spid="2770" grpId="0"/>
      <p:bldP spid="2771" grpId="0"/>
      <p:bldP spid="2772" grpId="0"/>
      <p:bldP spid="2773" grpId="0"/>
      <p:bldP spid="2774" grpId="0"/>
      <p:bldP spid="2775" grpId="0"/>
      <p:bldP spid="2776" grpId="0"/>
      <p:bldP spid="2777" grpId="0" animBg="1"/>
      <p:bldP spid="2778" grpId="0" animBg="1"/>
      <p:bldP spid="2779" grpId="0" animBg="1"/>
      <p:bldP spid="2780" grpId="0" animBg="1"/>
      <p:bldP spid="2781" grpId="0" animBg="1"/>
      <p:bldP spid="2782" grpId="0" animBg="1"/>
      <p:bldP spid="2783" grpId="0" animBg="1"/>
      <p:bldP spid="2784" grpId="0" animBg="1"/>
      <p:bldP spid="2785" grpId="0" animBg="1"/>
      <p:bldP spid="2786" grpId="0" animBg="1"/>
      <p:bldP spid="2787" grpId="0" animBg="1"/>
      <p:bldP spid="2788" grpId="0" animBg="1"/>
      <p:bldP spid="2789" grpId="0" animBg="1"/>
      <p:bldP spid="2790" grpId="0" animBg="1"/>
      <p:bldP spid="2791" grpId="0" animBg="1"/>
      <p:bldP spid="279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smtClean="0"/>
              <a:t>NEED-TO-KNOW</a:t>
            </a:r>
            <a:endParaRPr lang="en-US" dirty="0"/>
          </a:p>
        </p:txBody>
      </p:sp>
      <p:sp>
        <p:nvSpPr>
          <p:cNvPr id="7" name="Rectangle 6"/>
          <p:cNvSpPr>
            <a:spLocks noChangeArrowheads="1"/>
          </p:cNvSpPr>
          <p:nvPr/>
        </p:nvSpPr>
        <p:spPr bwMode="auto">
          <a:xfrm>
            <a:off x="152400" y="609600"/>
            <a:ext cx="88995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manufacturer makes two types of snowmobiles, Basic and Deluxe, and reports the following data to be used in applying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52400" y="812800"/>
            <a:ext cx="8585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activity-based costing. The company budgets production of 6,000 Basic snowmobiles and 2,000 Deluxe snowmobiles.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5"/>
          <p:cNvSpPr>
            <a:spLocks noChangeArrowheads="1"/>
          </p:cNvSpPr>
          <p:nvPr/>
        </p:nvSpPr>
        <p:spPr bwMode="auto">
          <a:xfrm>
            <a:off x="255588" y="1489077"/>
            <a:ext cx="8259763" cy="2349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6"/>
          <p:cNvSpPr>
            <a:spLocks noChangeArrowheads="1"/>
          </p:cNvSpPr>
          <p:nvPr/>
        </p:nvSpPr>
        <p:spPr bwMode="auto">
          <a:xfrm>
            <a:off x="296863" y="1509714"/>
            <a:ext cx="151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Activity Cost Pool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7"/>
          <p:cNvSpPr>
            <a:spLocks noChangeArrowheads="1"/>
          </p:cNvSpPr>
          <p:nvPr/>
        </p:nvSpPr>
        <p:spPr bwMode="auto">
          <a:xfrm>
            <a:off x="2011363" y="1509714"/>
            <a:ext cx="14605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Activity Pool Rate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8"/>
          <p:cNvSpPr>
            <a:spLocks noChangeArrowheads="1"/>
          </p:cNvSpPr>
          <p:nvPr/>
        </p:nvSpPr>
        <p:spPr bwMode="auto">
          <a:xfrm>
            <a:off x="296863" y="1733552"/>
            <a:ext cx="11366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setup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9"/>
          <p:cNvSpPr>
            <a:spLocks noChangeArrowheads="1"/>
          </p:cNvSpPr>
          <p:nvPr/>
        </p:nvSpPr>
        <p:spPr bwMode="auto">
          <a:xfrm>
            <a:off x="2011363" y="1733552"/>
            <a:ext cx="12080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 per setup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0"/>
          <p:cNvSpPr>
            <a:spLocks noChangeArrowheads="1"/>
          </p:cNvSpPr>
          <p:nvPr/>
        </p:nvSpPr>
        <p:spPr bwMode="auto">
          <a:xfrm>
            <a:off x="3746501" y="1733552"/>
            <a:ext cx="14097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200 setups x $300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1"/>
          <p:cNvSpPr>
            <a:spLocks noChangeArrowheads="1"/>
          </p:cNvSpPr>
          <p:nvPr/>
        </p:nvSpPr>
        <p:spPr bwMode="auto">
          <a:xfrm>
            <a:off x="5380038" y="1733552"/>
            <a:ext cx="658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2"/>
          <p:cNvSpPr>
            <a:spLocks noChangeArrowheads="1"/>
          </p:cNvSpPr>
          <p:nvPr/>
        </p:nvSpPr>
        <p:spPr bwMode="auto">
          <a:xfrm>
            <a:off x="6089651" y="1733552"/>
            <a:ext cx="14097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 setups x $300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13"/>
          <p:cNvSpPr>
            <a:spLocks noChangeArrowheads="1"/>
          </p:cNvSpPr>
          <p:nvPr/>
        </p:nvSpPr>
        <p:spPr bwMode="auto">
          <a:xfrm>
            <a:off x="7834313" y="1733552"/>
            <a:ext cx="658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$90,000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14"/>
          <p:cNvSpPr>
            <a:spLocks noChangeArrowheads="1"/>
          </p:cNvSpPr>
          <p:nvPr/>
        </p:nvSpPr>
        <p:spPr bwMode="auto">
          <a:xfrm>
            <a:off x="296863" y="1938339"/>
            <a:ext cx="13906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Materials handling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15"/>
          <p:cNvSpPr>
            <a:spLocks noChangeArrowheads="1"/>
          </p:cNvSpPr>
          <p:nvPr/>
        </p:nvSpPr>
        <p:spPr bwMode="auto">
          <a:xfrm>
            <a:off x="2011363" y="1938339"/>
            <a:ext cx="10858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$2.50 per part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16"/>
          <p:cNvSpPr>
            <a:spLocks noChangeArrowheads="1"/>
          </p:cNvSpPr>
          <p:nvPr/>
        </p:nvSpPr>
        <p:spPr bwMode="auto">
          <a:xfrm>
            <a:off x="3746501" y="1938339"/>
            <a:ext cx="15621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60,000 parts x $2.50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17"/>
          <p:cNvSpPr>
            <a:spLocks noChangeArrowheads="1"/>
          </p:cNvSpPr>
          <p:nvPr/>
        </p:nvSpPr>
        <p:spPr bwMode="auto">
          <a:xfrm>
            <a:off x="5380038" y="1938339"/>
            <a:ext cx="658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150,000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88" name="Rectangle 18"/>
          <p:cNvSpPr>
            <a:spLocks noChangeArrowheads="1"/>
          </p:cNvSpPr>
          <p:nvPr/>
        </p:nvSpPr>
        <p:spPr bwMode="auto">
          <a:xfrm>
            <a:off x="6089651" y="1938339"/>
            <a:ext cx="15621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40,000 parts x $2.50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89" name="Rectangle 19"/>
          <p:cNvSpPr>
            <a:spLocks noChangeArrowheads="1"/>
          </p:cNvSpPr>
          <p:nvPr/>
        </p:nvSpPr>
        <p:spPr bwMode="auto">
          <a:xfrm>
            <a:off x="7834313" y="1938339"/>
            <a:ext cx="658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100,000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0" name="Rectangle 20"/>
          <p:cNvSpPr>
            <a:spLocks noChangeArrowheads="1"/>
          </p:cNvSpPr>
          <p:nvPr/>
        </p:nvSpPr>
        <p:spPr bwMode="auto">
          <a:xfrm>
            <a:off x="296863" y="2141539"/>
            <a:ext cx="16240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Machine depreciation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1" name="Rectangle 21"/>
          <p:cNvSpPr>
            <a:spLocks noChangeArrowheads="1"/>
          </p:cNvSpPr>
          <p:nvPr/>
        </p:nvSpPr>
        <p:spPr bwMode="auto">
          <a:xfrm>
            <a:off x="2011363" y="2141539"/>
            <a:ext cx="9239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$80 per MH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2" name="Rectangle 22"/>
          <p:cNvSpPr>
            <a:spLocks noChangeArrowheads="1"/>
          </p:cNvSpPr>
          <p:nvPr/>
        </p:nvSpPr>
        <p:spPr bwMode="auto">
          <a:xfrm>
            <a:off x="3746501" y="2141539"/>
            <a:ext cx="13096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 MHs x $80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3" name="Rectangle 23"/>
          <p:cNvSpPr>
            <a:spLocks noChangeArrowheads="1"/>
          </p:cNvSpPr>
          <p:nvPr/>
        </p:nvSpPr>
        <p:spPr bwMode="auto">
          <a:xfrm>
            <a:off x="5380038" y="2141539"/>
            <a:ext cx="658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480,000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4" name="Rectangle 24"/>
          <p:cNvSpPr>
            <a:spLocks noChangeArrowheads="1"/>
          </p:cNvSpPr>
          <p:nvPr/>
        </p:nvSpPr>
        <p:spPr bwMode="auto">
          <a:xfrm>
            <a:off x="6089651" y="2141539"/>
            <a:ext cx="13096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3,000 MHs x $80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5" name="Rectangle 25"/>
          <p:cNvSpPr>
            <a:spLocks noChangeArrowheads="1"/>
          </p:cNvSpPr>
          <p:nvPr/>
        </p:nvSpPr>
        <p:spPr bwMode="auto">
          <a:xfrm>
            <a:off x="7834313" y="2141539"/>
            <a:ext cx="658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240,000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7" name="Rectangle 26"/>
          <p:cNvSpPr>
            <a:spLocks noChangeArrowheads="1"/>
          </p:cNvSpPr>
          <p:nvPr/>
        </p:nvSpPr>
        <p:spPr bwMode="auto">
          <a:xfrm>
            <a:off x="296863" y="2346327"/>
            <a:ext cx="5175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Totals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8" name="Rectangle 27"/>
          <p:cNvSpPr>
            <a:spLocks noChangeArrowheads="1"/>
          </p:cNvSpPr>
          <p:nvPr/>
        </p:nvSpPr>
        <p:spPr bwMode="auto">
          <a:xfrm>
            <a:off x="5287963" y="2346327"/>
            <a:ext cx="7508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$690,000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99" name="Rectangle 28"/>
          <p:cNvSpPr>
            <a:spLocks noChangeArrowheads="1"/>
          </p:cNvSpPr>
          <p:nvPr/>
        </p:nvSpPr>
        <p:spPr bwMode="auto">
          <a:xfrm>
            <a:off x="7743826" y="2346327"/>
            <a:ext cx="7508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$430,000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1" name="Rectangle 29"/>
          <p:cNvSpPr>
            <a:spLocks noChangeArrowheads="1"/>
          </p:cNvSpPr>
          <p:nvPr/>
        </p:nvSpPr>
        <p:spPr bwMode="auto">
          <a:xfrm>
            <a:off x="3746501" y="2774952"/>
            <a:ext cx="1166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Units produced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02" name="Rectangle 30"/>
          <p:cNvSpPr>
            <a:spLocks noChangeArrowheads="1"/>
          </p:cNvSpPr>
          <p:nvPr/>
        </p:nvSpPr>
        <p:spPr bwMode="auto">
          <a:xfrm>
            <a:off x="5562601" y="2774952"/>
            <a:ext cx="476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3" name="Rectangle 31"/>
          <p:cNvSpPr>
            <a:spLocks noChangeArrowheads="1"/>
          </p:cNvSpPr>
          <p:nvPr/>
        </p:nvSpPr>
        <p:spPr bwMode="auto">
          <a:xfrm>
            <a:off x="8018463" y="2774952"/>
            <a:ext cx="476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04" name="Rectangle 32"/>
          <p:cNvSpPr>
            <a:spLocks noChangeArrowheads="1"/>
          </p:cNvSpPr>
          <p:nvPr/>
        </p:nvSpPr>
        <p:spPr bwMode="auto">
          <a:xfrm>
            <a:off x="3746501" y="3182939"/>
            <a:ext cx="9937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Cost per unit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1" name="Rectangle 33"/>
          <p:cNvSpPr>
            <a:spLocks noChangeArrowheads="1"/>
          </p:cNvSpPr>
          <p:nvPr/>
        </p:nvSpPr>
        <p:spPr bwMode="auto">
          <a:xfrm>
            <a:off x="5602288" y="3182939"/>
            <a:ext cx="6753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$115/unit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13" name="Rectangle 35"/>
          <p:cNvSpPr>
            <a:spLocks noChangeArrowheads="1"/>
          </p:cNvSpPr>
          <p:nvPr/>
        </p:nvSpPr>
        <p:spPr bwMode="auto">
          <a:xfrm>
            <a:off x="8058151" y="3182939"/>
            <a:ext cx="68768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$215/unit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15" name="Rectangle 37"/>
          <p:cNvSpPr>
            <a:spLocks noChangeArrowheads="1"/>
          </p:cNvSpPr>
          <p:nvPr/>
        </p:nvSpPr>
        <p:spPr bwMode="auto">
          <a:xfrm>
            <a:off x="4668838" y="1509714"/>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Basic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6" name="Rectangle 38"/>
          <p:cNvSpPr>
            <a:spLocks noChangeArrowheads="1"/>
          </p:cNvSpPr>
          <p:nvPr/>
        </p:nvSpPr>
        <p:spPr bwMode="auto">
          <a:xfrm>
            <a:off x="7013576" y="1509714"/>
            <a:ext cx="6191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Deluxe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7" name="Line 39"/>
          <p:cNvSpPr>
            <a:spLocks noChangeShapeType="1"/>
          </p:cNvSpPr>
          <p:nvPr/>
        </p:nvSpPr>
        <p:spPr bwMode="auto">
          <a:xfrm>
            <a:off x="5216526" y="2325689"/>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8" name="Rectangle 40"/>
          <p:cNvSpPr>
            <a:spLocks noChangeArrowheads="1"/>
          </p:cNvSpPr>
          <p:nvPr/>
        </p:nvSpPr>
        <p:spPr bwMode="auto">
          <a:xfrm>
            <a:off x="5216526" y="2325689"/>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9" name="Line 41"/>
          <p:cNvSpPr>
            <a:spLocks noChangeShapeType="1"/>
          </p:cNvSpPr>
          <p:nvPr/>
        </p:nvSpPr>
        <p:spPr bwMode="auto">
          <a:xfrm>
            <a:off x="5216526" y="2530477"/>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Rectangle 42"/>
          <p:cNvSpPr>
            <a:spLocks noChangeArrowheads="1"/>
          </p:cNvSpPr>
          <p:nvPr/>
        </p:nvSpPr>
        <p:spPr bwMode="auto">
          <a:xfrm>
            <a:off x="5216526" y="2530477"/>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Line 43"/>
          <p:cNvSpPr>
            <a:spLocks noChangeShapeType="1"/>
          </p:cNvSpPr>
          <p:nvPr/>
        </p:nvSpPr>
        <p:spPr bwMode="auto">
          <a:xfrm>
            <a:off x="5216526" y="2549527"/>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Rectangle 44"/>
          <p:cNvSpPr>
            <a:spLocks noChangeArrowheads="1"/>
          </p:cNvSpPr>
          <p:nvPr/>
        </p:nvSpPr>
        <p:spPr bwMode="auto">
          <a:xfrm>
            <a:off x="5216526" y="2549527"/>
            <a:ext cx="84296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45"/>
          <p:cNvSpPr>
            <a:spLocks noChangeArrowheads="1"/>
          </p:cNvSpPr>
          <p:nvPr/>
        </p:nvSpPr>
        <p:spPr bwMode="auto">
          <a:xfrm>
            <a:off x="246063" y="1479552"/>
            <a:ext cx="19050" cy="244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46"/>
          <p:cNvSpPr>
            <a:spLocks noChangeArrowheads="1"/>
          </p:cNvSpPr>
          <p:nvPr/>
        </p:nvSpPr>
        <p:spPr bwMode="auto">
          <a:xfrm>
            <a:off x="8494713" y="1498602"/>
            <a:ext cx="20638"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47"/>
          <p:cNvSpPr>
            <a:spLocks noChangeArrowheads="1"/>
          </p:cNvSpPr>
          <p:nvPr/>
        </p:nvSpPr>
        <p:spPr bwMode="auto">
          <a:xfrm>
            <a:off x="265113" y="1479552"/>
            <a:ext cx="825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48"/>
          <p:cNvSpPr>
            <a:spLocks noChangeArrowheads="1"/>
          </p:cNvSpPr>
          <p:nvPr/>
        </p:nvSpPr>
        <p:spPr bwMode="auto">
          <a:xfrm>
            <a:off x="265113" y="1703389"/>
            <a:ext cx="82502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Line 49"/>
          <p:cNvSpPr>
            <a:spLocks noChangeShapeType="1"/>
          </p:cNvSpPr>
          <p:nvPr/>
        </p:nvSpPr>
        <p:spPr bwMode="auto">
          <a:xfrm>
            <a:off x="7672388" y="2325689"/>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Rectangle 50"/>
          <p:cNvSpPr>
            <a:spLocks noChangeArrowheads="1"/>
          </p:cNvSpPr>
          <p:nvPr/>
        </p:nvSpPr>
        <p:spPr bwMode="auto">
          <a:xfrm>
            <a:off x="7672388" y="2325689"/>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Line 51"/>
          <p:cNvSpPr>
            <a:spLocks noChangeShapeType="1"/>
          </p:cNvSpPr>
          <p:nvPr/>
        </p:nvSpPr>
        <p:spPr bwMode="auto">
          <a:xfrm>
            <a:off x="7672388" y="2530477"/>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Rectangle 52"/>
          <p:cNvSpPr>
            <a:spLocks noChangeArrowheads="1"/>
          </p:cNvSpPr>
          <p:nvPr/>
        </p:nvSpPr>
        <p:spPr bwMode="auto">
          <a:xfrm>
            <a:off x="7672388" y="2530477"/>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Line 53"/>
          <p:cNvSpPr>
            <a:spLocks noChangeShapeType="1"/>
          </p:cNvSpPr>
          <p:nvPr/>
        </p:nvSpPr>
        <p:spPr bwMode="auto">
          <a:xfrm>
            <a:off x="7672388" y="2549527"/>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Rectangle 54"/>
          <p:cNvSpPr>
            <a:spLocks noChangeArrowheads="1"/>
          </p:cNvSpPr>
          <p:nvPr/>
        </p:nvSpPr>
        <p:spPr bwMode="auto">
          <a:xfrm>
            <a:off x="7672388" y="2549527"/>
            <a:ext cx="84296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275"/>
          <p:cNvSpPr/>
          <p:nvPr/>
        </p:nvSpPr>
        <p:spPr>
          <a:xfrm>
            <a:off x="152400" y="1066800"/>
            <a:ext cx="6229351" cy="292388"/>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3. Compute the overhead cost per unit for each product line using ABC.</a:t>
            </a:r>
          </a:p>
        </p:txBody>
      </p:sp>
      <p:sp>
        <p:nvSpPr>
          <p:cNvPr id="5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A 2</a:t>
            </a:r>
            <a:endParaRPr lang="en-US" sz="1400" dirty="0">
              <a:solidFill>
                <a:schemeClr val="bg1"/>
              </a:solidFill>
              <a:latin typeface="Times New Roman" pitchFamily="-107" charset="0"/>
            </a:endParaRPr>
          </a:p>
        </p:txBody>
      </p:sp>
      <p:sp>
        <p:nvSpPr>
          <p:cNvPr id="56"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E0B5893-AE49-47D6-8FE0-6A1D1D68C348}" type="slidenum">
              <a:rPr lang="en-US" altLang="en-US" sz="1000" smtClean="0">
                <a:latin typeface="Arial" charset="0"/>
              </a:rPr>
              <a:pPr algn="r" eaLnBrk="1" hangingPunct="1">
                <a:spcBef>
                  <a:spcPct val="0"/>
                </a:spcBef>
                <a:buFontTx/>
                <a:buNone/>
              </a:pPr>
              <a:t>47</a:t>
            </a:fld>
            <a:endParaRPr lang="en-US" altLang="en-US" sz="1000" dirty="0">
              <a:latin typeface="Arial" charset="0"/>
            </a:endParaRPr>
          </a:p>
        </p:txBody>
      </p:sp>
    </p:spTree>
    <p:extLst>
      <p:ext uri="{BB962C8B-B14F-4D97-AF65-F5344CB8AC3E}">
        <p14:creationId xmlns:p14="http://schemas.microsoft.com/office/powerpoint/2010/main" val="3787189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01"/>
                                        </p:tgtEl>
                                        <p:attrNameLst>
                                          <p:attrName>style.visibility</p:attrName>
                                        </p:attrNameLst>
                                      </p:cBhvr>
                                      <p:to>
                                        <p:strVal val="visible"/>
                                      </p:to>
                                    </p:set>
                                    <p:animEffect transition="in" filter="fade">
                                      <p:cBhvr>
                                        <p:cTn id="12" dur="500"/>
                                        <p:tgtEl>
                                          <p:spTgt spid="27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02"/>
                                        </p:tgtEl>
                                        <p:attrNameLst>
                                          <p:attrName>style.visibility</p:attrName>
                                        </p:attrNameLst>
                                      </p:cBhvr>
                                      <p:to>
                                        <p:strVal val="visible"/>
                                      </p:to>
                                    </p:set>
                                    <p:animEffect transition="in" filter="fade">
                                      <p:cBhvr>
                                        <p:cTn id="17" dur="500"/>
                                        <p:tgtEl>
                                          <p:spTgt spid="27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04"/>
                                        </p:tgtEl>
                                        <p:attrNameLst>
                                          <p:attrName>style.visibility</p:attrName>
                                        </p:attrNameLst>
                                      </p:cBhvr>
                                      <p:to>
                                        <p:strVal val="visible"/>
                                      </p:to>
                                    </p:set>
                                    <p:animEffect transition="in" filter="fade">
                                      <p:cBhvr>
                                        <p:cTn id="22" dur="500"/>
                                        <p:tgtEl>
                                          <p:spTgt spid="27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11"/>
                                        </p:tgtEl>
                                        <p:attrNameLst>
                                          <p:attrName>style.visibility</p:attrName>
                                        </p:attrNameLst>
                                      </p:cBhvr>
                                      <p:to>
                                        <p:strVal val="visible"/>
                                      </p:to>
                                    </p:set>
                                    <p:animEffect transition="in" filter="fade">
                                      <p:cBhvr>
                                        <p:cTn id="27" dur="500"/>
                                        <p:tgtEl>
                                          <p:spTgt spid="27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03"/>
                                        </p:tgtEl>
                                        <p:attrNameLst>
                                          <p:attrName>style.visibility</p:attrName>
                                        </p:attrNameLst>
                                      </p:cBhvr>
                                      <p:to>
                                        <p:strVal val="visible"/>
                                      </p:to>
                                    </p:set>
                                    <p:animEffect transition="in" filter="fade">
                                      <p:cBhvr>
                                        <p:cTn id="32" dur="600"/>
                                        <p:tgtEl>
                                          <p:spTgt spid="270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13"/>
                                        </p:tgtEl>
                                        <p:attrNameLst>
                                          <p:attrName>style.visibility</p:attrName>
                                        </p:attrNameLst>
                                      </p:cBhvr>
                                      <p:to>
                                        <p:strVal val="visible"/>
                                      </p:to>
                                    </p:set>
                                    <p:animEffect transition="in" filter="fade">
                                      <p:cBhvr>
                                        <p:cTn id="37" dur="500"/>
                                        <p:tgtEl>
                                          <p:spTgt spid="2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1" grpId="0"/>
      <p:bldP spid="2702" grpId="0"/>
      <p:bldP spid="2703" grpId="0"/>
      <p:bldP spid="2704" grpId="0"/>
      <p:bldP spid="2711" grpId="0"/>
      <p:bldP spid="2713" grpId="0"/>
      <p:bldP spid="27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4"/>
          <p:cNvSpPr>
            <a:spLocks noGrp="1"/>
          </p:cNvSpPr>
          <p:nvPr>
            <p:ph type="ctrTitle"/>
          </p:nvPr>
        </p:nvSpPr>
        <p:spPr>
          <a:xfrm>
            <a:off x="381000" y="1808163"/>
            <a:ext cx="8534400" cy="2992437"/>
          </a:xfrm>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   </a:t>
            </a:r>
            <a:br>
              <a:rPr lang="en-US" altLang="en-US" dirty="0" smtClean="0"/>
            </a:br>
            <a:r>
              <a:rPr lang="en-US" altLang="en-US" sz="5400" b="1" dirty="0" smtClean="0">
                <a:solidFill>
                  <a:schemeClr val="tx1"/>
                </a:solidFill>
                <a:latin typeface="Arial" pitchFamily="34" charset="0"/>
                <a:cs typeface="Arial" pitchFamily="34" charset="0"/>
              </a:rPr>
              <a:t>Describe the </a:t>
            </a:r>
            <a:r>
              <a:rPr lang="en-US" altLang="en-US" sz="5400" b="1" dirty="0" smtClean="0">
                <a:solidFill>
                  <a:srgbClr val="FF0000"/>
                </a:solidFill>
                <a:latin typeface="Arial" pitchFamily="34" charset="0"/>
                <a:cs typeface="Arial" pitchFamily="34" charset="0"/>
              </a:rPr>
              <a:t>four types </a:t>
            </a:r>
            <a:r>
              <a:rPr lang="en-US" altLang="en-US" sz="5400" b="1" dirty="0" smtClean="0">
                <a:solidFill>
                  <a:schemeClr val="tx1"/>
                </a:solidFill>
                <a:latin typeface="Arial" pitchFamily="34" charset="0"/>
                <a:cs typeface="Arial" pitchFamily="34" charset="0"/>
              </a:rPr>
              <a:t>of </a:t>
            </a:r>
            <a:r>
              <a:rPr lang="en-US" altLang="en-US" sz="5400" b="1" dirty="0" smtClean="0">
                <a:solidFill>
                  <a:srgbClr val="FF0000"/>
                </a:solidFill>
                <a:latin typeface="Arial" pitchFamily="34" charset="0"/>
                <a:cs typeface="Arial" pitchFamily="34" charset="0"/>
              </a:rPr>
              <a:t>activities</a:t>
            </a:r>
            <a:r>
              <a:rPr lang="en-US" altLang="en-US" sz="5400" b="1" dirty="0" smtClean="0">
                <a:solidFill>
                  <a:schemeClr val="tx1"/>
                </a:solidFill>
                <a:latin typeface="Arial" pitchFamily="34" charset="0"/>
                <a:cs typeface="Arial" pitchFamily="34" charset="0"/>
              </a:rPr>
              <a:t> that</a:t>
            </a:r>
            <a:br>
              <a:rPr lang="en-US" altLang="en-US" sz="5400" b="1" dirty="0" smtClean="0">
                <a:solidFill>
                  <a:schemeClr val="tx1"/>
                </a:solidFill>
                <a:latin typeface="Arial" pitchFamily="34" charset="0"/>
                <a:cs typeface="Arial" pitchFamily="34" charset="0"/>
              </a:rPr>
            </a:br>
            <a:r>
              <a:rPr lang="en-US" altLang="en-US" sz="5400" b="1" dirty="0" smtClean="0">
                <a:solidFill>
                  <a:schemeClr val="tx1"/>
                </a:solidFill>
                <a:latin typeface="Arial" pitchFamily="34" charset="0"/>
                <a:cs typeface="Arial" pitchFamily="34" charset="0"/>
              </a:rPr>
              <a:t>cause </a:t>
            </a:r>
            <a:r>
              <a:rPr lang="en-US" altLang="en-US" sz="5400" b="1" dirty="0" smtClean="0">
                <a:solidFill>
                  <a:srgbClr val="FF0000"/>
                </a:solidFill>
                <a:latin typeface="Arial" pitchFamily="34" charset="0"/>
                <a:cs typeface="Arial" pitchFamily="34" charset="0"/>
              </a:rPr>
              <a:t>overhead costs</a:t>
            </a:r>
            <a:r>
              <a:rPr lang="en-US" altLang="en-US" sz="5400" b="1" dirty="0" smtClean="0">
                <a:solidFill>
                  <a:schemeClr val="tx1"/>
                </a:solidFill>
                <a:latin typeface="Arial" pitchFamily="34" charset="0"/>
                <a:cs typeface="Arial" pitchFamily="34" charset="0"/>
              </a:rPr>
              <a:t>.</a:t>
            </a:r>
          </a:p>
        </p:txBody>
      </p:sp>
      <p:sp>
        <p:nvSpPr>
          <p:cNvPr id="296963" name="Slide Number Placeholder 3"/>
          <p:cNvSpPr>
            <a:spLocks noGrp="1"/>
          </p:cNvSpPr>
          <p:nvPr>
            <p:ph type="sldNum" sz="quarter" idx="12"/>
          </p:nvPr>
        </p:nvSpPr>
        <p:spPr bwMode="auto">
          <a:xfrm>
            <a:off x="8534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F206C4E7-5D5C-4E28-B394-039A88CE75D6}" type="slidenum">
              <a:rPr lang="en-US" altLang="en-US" sz="1000" smtClean="0">
                <a:latin typeface="Arial" charset="0"/>
                <a:cs typeface="Arial" charset="0"/>
              </a:rPr>
              <a:pPr eaLnBrk="1" hangingPunct="1">
                <a:spcBef>
                  <a:spcPct val="0"/>
                </a:spcBef>
                <a:buFontTx/>
                <a:buNone/>
              </a:pPr>
              <a:t>48</a:t>
            </a:fld>
            <a:endParaRPr lang="en-US" altLang="en-US" sz="1000" dirty="0">
              <a:latin typeface="Arial" charset="0"/>
              <a:cs typeface="Arial" charset="0"/>
            </a:endParaRPr>
          </a:p>
        </p:txBody>
      </p:sp>
      <p:pic>
        <p:nvPicPr>
          <p:cNvPr id="2969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idx="4294967295"/>
          </p:nvPr>
        </p:nvSpPr>
        <p:spPr>
          <a:xfrm>
            <a:off x="0" y="554038"/>
            <a:ext cx="9144000" cy="969962"/>
          </a:xfrm>
        </p:spPr>
        <p:txBody>
          <a:bodyPr/>
          <a:lstStyle/>
          <a:p>
            <a:pPr eaLnBrk="1" hangingPunct="1"/>
            <a:r>
              <a:rPr lang="en-US" altLang="en-US" sz="4400" b="1" dirty="0" smtClean="0">
                <a:solidFill>
                  <a:schemeClr val="tx1"/>
                </a:solidFill>
                <a:latin typeface="Arial" pitchFamily="34" charset="0"/>
                <a:cs typeface="Arial" pitchFamily="34" charset="0"/>
              </a:rPr>
              <a:t>Four types of activities that cause overhead costs</a:t>
            </a:r>
          </a:p>
        </p:txBody>
      </p:sp>
      <p:grpSp>
        <p:nvGrpSpPr>
          <p:cNvPr id="2" name="Group 11"/>
          <p:cNvGrpSpPr>
            <a:grpSpLocks/>
          </p:cNvGrpSpPr>
          <p:nvPr/>
        </p:nvGrpSpPr>
        <p:grpSpPr bwMode="auto">
          <a:xfrm>
            <a:off x="1219200" y="1600200"/>
            <a:ext cx="6629400" cy="1295400"/>
            <a:chOff x="720" y="864"/>
            <a:chExt cx="4176" cy="816"/>
          </a:xfrm>
        </p:grpSpPr>
        <p:sp>
          <p:nvSpPr>
            <p:cNvPr id="299023" name="Rectangle 6"/>
            <p:cNvSpPr>
              <a:spLocks noChangeArrowheads="1"/>
            </p:cNvSpPr>
            <p:nvPr/>
          </p:nvSpPr>
          <p:spPr bwMode="auto">
            <a:xfrm>
              <a:off x="720" y="864"/>
              <a:ext cx="4176" cy="816"/>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p:txBody>
        </p:sp>
        <p:sp>
          <p:nvSpPr>
            <p:cNvPr id="299024" name="Text Box 10"/>
            <p:cNvSpPr txBox="1">
              <a:spLocks noChangeArrowheads="1"/>
            </p:cNvSpPr>
            <p:nvPr/>
          </p:nvSpPr>
          <p:spPr bwMode="auto">
            <a:xfrm>
              <a:off x="720" y="1056"/>
              <a:ext cx="41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b="1" dirty="0">
                  <a:solidFill>
                    <a:srgbClr val="FF0000"/>
                  </a:solidFill>
                  <a:latin typeface="Arial" charset="0"/>
                </a:rPr>
                <a:t>Unit</a:t>
              </a:r>
              <a:r>
                <a:rPr lang="en-US" altLang="en-US" sz="4000" b="1" dirty="0">
                  <a:latin typeface="Arial" charset="0"/>
                </a:rPr>
                <a:t>-level</a:t>
              </a:r>
            </a:p>
          </p:txBody>
        </p:sp>
      </p:grpSp>
      <p:grpSp>
        <p:nvGrpSpPr>
          <p:cNvPr id="3" name="Group 13"/>
          <p:cNvGrpSpPr>
            <a:grpSpLocks/>
          </p:cNvGrpSpPr>
          <p:nvPr/>
        </p:nvGrpSpPr>
        <p:grpSpPr bwMode="auto">
          <a:xfrm>
            <a:off x="1219200" y="2895600"/>
            <a:ext cx="6629400" cy="1295400"/>
            <a:chOff x="720" y="1680"/>
            <a:chExt cx="4176" cy="816"/>
          </a:xfrm>
        </p:grpSpPr>
        <p:sp>
          <p:nvSpPr>
            <p:cNvPr id="299021" name="Rectangle 7"/>
            <p:cNvSpPr>
              <a:spLocks noChangeArrowheads="1"/>
            </p:cNvSpPr>
            <p:nvPr/>
          </p:nvSpPr>
          <p:spPr bwMode="auto">
            <a:xfrm>
              <a:off x="720" y="1680"/>
              <a:ext cx="4176" cy="816"/>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99022" name="Text Box 12"/>
            <p:cNvSpPr txBox="1">
              <a:spLocks noChangeArrowheads="1"/>
            </p:cNvSpPr>
            <p:nvPr/>
          </p:nvSpPr>
          <p:spPr bwMode="auto">
            <a:xfrm>
              <a:off x="720" y="1920"/>
              <a:ext cx="41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b="1" dirty="0">
                  <a:solidFill>
                    <a:srgbClr val="FF0000"/>
                  </a:solidFill>
                  <a:latin typeface="Arial" charset="0"/>
                </a:rPr>
                <a:t>Batch</a:t>
              </a:r>
              <a:r>
                <a:rPr lang="en-US" altLang="en-US" sz="4000" b="1" dirty="0">
                  <a:latin typeface="Arial" charset="0"/>
                </a:rPr>
                <a:t>-level</a:t>
              </a:r>
            </a:p>
          </p:txBody>
        </p:sp>
      </p:grpSp>
      <p:grpSp>
        <p:nvGrpSpPr>
          <p:cNvPr id="4" name="Group 15"/>
          <p:cNvGrpSpPr>
            <a:grpSpLocks/>
          </p:cNvGrpSpPr>
          <p:nvPr/>
        </p:nvGrpSpPr>
        <p:grpSpPr bwMode="auto">
          <a:xfrm>
            <a:off x="1219200" y="4191000"/>
            <a:ext cx="6629400" cy="1295400"/>
            <a:chOff x="720" y="2496"/>
            <a:chExt cx="4176" cy="816"/>
          </a:xfrm>
        </p:grpSpPr>
        <p:sp>
          <p:nvSpPr>
            <p:cNvPr id="299019" name="Rectangle 8"/>
            <p:cNvSpPr>
              <a:spLocks noChangeArrowheads="1"/>
            </p:cNvSpPr>
            <p:nvPr/>
          </p:nvSpPr>
          <p:spPr bwMode="auto">
            <a:xfrm>
              <a:off x="720" y="2496"/>
              <a:ext cx="4176" cy="816"/>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99020" name="Text Box 14"/>
            <p:cNvSpPr txBox="1">
              <a:spLocks noChangeArrowheads="1"/>
            </p:cNvSpPr>
            <p:nvPr/>
          </p:nvSpPr>
          <p:spPr bwMode="auto">
            <a:xfrm>
              <a:off x="768" y="2736"/>
              <a:ext cx="40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b="1" dirty="0">
                  <a:solidFill>
                    <a:srgbClr val="FF0000"/>
                  </a:solidFill>
                  <a:latin typeface="Arial" charset="0"/>
                </a:rPr>
                <a:t>Product</a:t>
              </a:r>
              <a:r>
                <a:rPr lang="en-US" altLang="en-US" sz="4000" b="1" dirty="0">
                  <a:latin typeface="Arial" charset="0"/>
                </a:rPr>
                <a:t>-level</a:t>
              </a:r>
            </a:p>
          </p:txBody>
        </p:sp>
      </p:grpSp>
      <p:grpSp>
        <p:nvGrpSpPr>
          <p:cNvPr id="5" name="Group 17"/>
          <p:cNvGrpSpPr>
            <a:grpSpLocks/>
          </p:cNvGrpSpPr>
          <p:nvPr/>
        </p:nvGrpSpPr>
        <p:grpSpPr bwMode="auto">
          <a:xfrm>
            <a:off x="1219200" y="5486400"/>
            <a:ext cx="6629400" cy="1295400"/>
            <a:chOff x="720" y="3312"/>
            <a:chExt cx="4176" cy="816"/>
          </a:xfrm>
        </p:grpSpPr>
        <p:sp>
          <p:nvSpPr>
            <p:cNvPr id="299017" name="Rectangle 9"/>
            <p:cNvSpPr>
              <a:spLocks noChangeArrowheads="1"/>
            </p:cNvSpPr>
            <p:nvPr/>
          </p:nvSpPr>
          <p:spPr bwMode="auto">
            <a:xfrm>
              <a:off x="720" y="3312"/>
              <a:ext cx="4176" cy="816"/>
            </a:xfrm>
            <a:prstGeom prst="rect">
              <a:avLst/>
            </a:prstGeom>
            <a:solidFill>
              <a:srgbClr val="FF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99018" name="Text Box 16"/>
            <p:cNvSpPr txBox="1">
              <a:spLocks noChangeArrowheads="1"/>
            </p:cNvSpPr>
            <p:nvPr/>
          </p:nvSpPr>
          <p:spPr bwMode="auto">
            <a:xfrm>
              <a:off x="768" y="3552"/>
              <a:ext cx="40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b="1" dirty="0">
                  <a:solidFill>
                    <a:srgbClr val="FF0000"/>
                  </a:solidFill>
                  <a:latin typeface="Arial" charset="0"/>
                </a:rPr>
                <a:t>Facility</a:t>
              </a:r>
              <a:r>
                <a:rPr lang="en-US" altLang="en-US" sz="4000" b="1" dirty="0">
                  <a:latin typeface="Arial" charset="0"/>
                </a:rPr>
                <a:t>-level</a:t>
              </a:r>
            </a:p>
          </p:txBody>
        </p:sp>
      </p:grpSp>
      <p:sp>
        <p:nvSpPr>
          <p:cNvPr id="299016"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51515D40-38E6-47C5-B28C-AD04FB1B2D55}" type="slidenum">
              <a:rPr lang="en-US" altLang="en-US" sz="1000" smtClean="0">
                <a:latin typeface="Arial" charset="0"/>
              </a:rPr>
              <a:pPr algn="r" eaLnBrk="1" hangingPunct="1">
                <a:spcBef>
                  <a:spcPct val="0"/>
                </a:spcBef>
                <a:buFontTx/>
                <a:buNone/>
              </a:pPr>
              <a:t>49</a:t>
            </a:fld>
            <a:endParaRPr lang="en-US" altLang="en-US" sz="1000" dirty="0">
              <a:latin typeface="Arial" charset="0"/>
            </a:endParaRPr>
          </a:p>
        </p:txBody>
      </p:sp>
      <p:sp>
        <p:nvSpPr>
          <p:cNvPr id="1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C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ppt_x"/>
                                          </p:val>
                                        </p:tav>
                                        <p:tav tm="100000">
                                          <p:val>
                                            <p:strVal val="#ppt_x"/>
                                          </p:val>
                                        </p:tav>
                                      </p:tavLst>
                                    </p:anim>
                                    <p:anim calcmode="lin" valueType="num">
                                      <p:cBhvr additive="base">
                                        <p:cTn id="2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ppt_x"/>
                                          </p:val>
                                        </p:tav>
                                        <p:tav tm="100000">
                                          <p:val>
                                            <p:strVal val="#ppt_x"/>
                                          </p:val>
                                        </p:tav>
                                      </p:tavLst>
                                    </p:anim>
                                    <p:anim calcmode="lin" valueType="num">
                                      <p:cBhvr additive="base">
                                        <p:cTn id="26"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609600"/>
            <a:ext cx="7772400" cy="2590800"/>
          </a:xfrm>
        </p:spPr>
        <p:txBody>
          <a:bodyPr/>
          <a:lstStyle/>
          <a:p>
            <a:pPr eaLnBrk="1" fontAlgn="auto" hangingPunct="1">
              <a:spcAft>
                <a:spcPts val="0"/>
              </a:spcAft>
              <a:defRPr/>
            </a:pPr>
            <a:r>
              <a:rPr lang="en-US" altLang="en-US" sz="7200" b="1" dirty="0" smtClean="0">
                <a:solidFill>
                  <a:schemeClr val="tx1"/>
                </a:solidFill>
                <a:latin typeface="Algerian" panose="04020705040A02060702" pitchFamily="82" charset="0"/>
              </a:rPr>
              <a:t>Chapter 04</a:t>
            </a:r>
          </a:p>
        </p:txBody>
      </p:sp>
      <p:sp>
        <p:nvSpPr>
          <p:cNvPr id="10243" name="Rectangle 3"/>
          <p:cNvSpPr>
            <a:spLocks noGrp="1" noChangeArrowheads="1"/>
          </p:cNvSpPr>
          <p:nvPr>
            <p:ph type="subTitle" idx="1"/>
          </p:nvPr>
        </p:nvSpPr>
        <p:spPr>
          <a:xfrm>
            <a:off x="533400" y="3657600"/>
            <a:ext cx="8305800" cy="2971800"/>
          </a:xfrm>
        </p:spPr>
        <p:txBody>
          <a:bodyPr rtlCol="0">
            <a:noAutofit/>
          </a:bodyPr>
          <a:lstStyle/>
          <a:p>
            <a:pPr lvl="0" eaLnBrk="1" hangingPunct="1">
              <a:lnSpc>
                <a:spcPct val="90000"/>
              </a:lnSpc>
              <a:spcBef>
                <a:spcPct val="50000"/>
              </a:spcBef>
            </a:pPr>
            <a:r>
              <a:rPr lang="en-US" altLang="en-US" sz="5400" b="1" dirty="0">
                <a:solidFill>
                  <a:schemeClr val="tx1"/>
                </a:solidFill>
                <a:effectLst>
                  <a:outerShdw blurRad="63500" dist="38100" dir="5400000" algn="t" rotWithShape="0">
                    <a:prstClr val="black">
                      <a:alpha val="25000"/>
                    </a:prstClr>
                  </a:outerShdw>
                </a:effectLst>
                <a:latin typeface="Algerian" panose="04020705040A02060702" pitchFamily="82" charset="0"/>
                <a:ea typeface="+mj-ea"/>
                <a:cs typeface="+mj-cs"/>
              </a:rPr>
              <a:t>Activity-Based Costing and </a:t>
            </a:r>
            <a:r>
              <a:rPr lang="en-US" altLang="en-US" sz="5400" b="1" dirty="0">
                <a:solidFill>
                  <a:srgbClr val="FF0000"/>
                </a:solidFill>
                <a:effectLst>
                  <a:outerShdw blurRad="63500" dist="38100" dir="5400000" algn="t" rotWithShape="0">
                    <a:prstClr val="black">
                      <a:alpha val="25000"/>
                    </a:prstClr>
                  </a:outerShdw>
                </a:effectLst>
                <a:latin typeface="Algerian" panose="04020705040A02060702" pitchFamily="82" charset="0"/>
                <a:ea typeface="+mj-ea"/>
                <a:cs typeface="+mj-cs"/>
              </a:rPr>
              <a:t>Analysis</a:t>
            </a:r>
          </a:p>
        </p:txBody>
      </p:sp>
    </p:spTree>
    <p:extLst>
      <p:ext uri="{BB962C8B-B14F-4D97-AF65-F5344CB8AC3E}">
        <p14:creationId xmlns:p14="http://schemas.microsoft.com/office/powerpoint/2010/main" val="2028436773"/>
      </p:ext>
    </p:extLst>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4294967295"/>
          </p:nvPr>
        </p:nvSpPr>
        <p:spPr>
          <a:xfrm>
            <a:off x="228600" y="3124200"/>
            <a:ext cx="8686800" cy="3200400"/>
          </a:xfrm>
        </p:spPr>
        <p:txBody>
          <a:bodyPr/>
          <a:lstStyle/>
          <a:p>
            <a:pPr marL="0" indent="0" algn="ctr" eaLnBrk="1" hangingPunct="1">
              <a:lnSpc>
                <a:spcPct val="150000"/>
              </a:lnSpc>
              <a:buFont typeface="Wingdings" pitchFamily="-107" charset="2"/>
              <a:buNone/>
            </a:pPr>
            <a:r>
              <a:rPr lang="en-US" altLang="en-US" b="1" dirty="0" smtClean="0">
                <a:solidFill>
                  <a:schemeClr val="tx1"/>
                </a:solidFill>
              </a:rPr>
              <a:t>Unit-level activities are performed on </a:t>
            </a:r>
            <a:r>
              <a:rPr lang="en-US" altLang="en-US" b="1" u="sng" dirty="0" smtClean="0">
                <a:solidFill>
                  <a:srgbClr val="FF0000"/>
                </a:solidFill>
              </a:rPr>
              <a:t>each product unit</a:t>
            </a:r>
            <a:r>
              <a:rPr lang="en-US" altLang="en-US" b="1" dirty="0" smtClean="0">
                <a:solidFill>
                  <a:schemeClr val="tx1"/>
                </a:solidFill>
              </a:rPr>
              <a:t>; for example, providing electricity to power machinery in the machining department is needed to produce each unit of product.  </a:t>
            </a:r>
          </a:p>
        </p:txBody>
      </p:sp>
      <p:grpSp>
        <p:nvGrpSpPr>
          <p:cNvPr id="2" name="Group 6"/>
          <p:cNvGrpSpPr>
            <a:grpSpLocks/>
          </p:cNvGrpSpPr>
          <p:nvPr/>
        </p:nvGrpSpPr>
        <p:grpSpPr bwMode="auto">
          <a:xfrm>
            <a:off x="1143000" y="1524000"/>
            <a:ext cx="6629400" cy="1295400"/>
            <a:chOff x="720" y="864"/>
            <a:chExt cx="4176" cy="816"/>
          </a:xfrm>
        </p:grpSpPr>
        <p:sp>
          <p:nvSpPr>
            <p:cNvPr id="301063" name="Rectangle 7"/>
            <p:cNvSpPr>
              <a:spLocks noChangeArrowheads="1"/>
            </p:cNvSpPr>
            <p:nvPr/>
          </p:nvSpPr>
          <p:spPr bwMode="auto">
            <a:xfrm>
              <a:off x="720" y="864"/>
              <a:ext cx="4176" cy="816"/>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a:p>
              <a:pPr algn="ctr" eaLnBrk="1" hangingPunct="1">
                <a:spcBef>
                  <a:spcPct val="0"/>
                </a:spcBef>
                <a:buFontTx/>
                <a:buNone/>
              </a:pPr>
              <a:endParaRPr lang="en-US" altLang="en-US" sz="1800">
                <a:latin typeface="Arial" charset="0"/>
              </a:endParaRPr>
            </a:p>
          </p:txBody>
        </p:sp>
        <p:sp>
          <p:nvSpPr>
            <p:cNvPr id="301064" name="Text Box 8"/>
            <p:cNvSpPr txBox="1">
              <a:spLocks noChangeArrowheads="1"/>
            </p:cNvSpPr>
            <p:nvPr/>
          </p:nvSpPr>
          <p:spPr bwMode="auto">
            <a:xfrm>
              <a:off x="720" y="1056"/>
              <a:ext cx="41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b="1" dirty="0" smtClean="0">
                  <a:latin typeface="Arial" charset="0"/>
                </a:rPr>
                <a:t>1</a:t>
              </a:r>
              <a:r>
                <a:rPr lang="en-US" altLang="en-US" sz="4000" b="1" dirty="0" smtClean="0">
                  <a:solidFill>
                    <a:srgbClr val="FF0000"/>
                  </a:solidFill>
                  <a:latin typeface="Arial" charset="0"/>
                </a:rPr>
                <a:t>) Unit</a:t>
              </a:r>
              <a:r>
                <a:rPr lang="en-US" altLang="en-US" sz="4000" b="1" dirty="0" smtClean="0">
                  <a:latin typeface="Arial" charset="0"/>
                </a:rPr>
                <a:t>-level</a:t>
              </a:r>
              <a:endParaRPr lang="en-US" altLang="en-US" sz="4000" b="1" dirty="0">
                <a:latin typeface="Arial" charset="0"/>
              </a:endParaRPr>
            </a:p>
          </p:txBody>
        </p:sp>
      </p:grpSp>
      <p:sp>
        <p:nvSpPr>
          <p:cNvPr id="30106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AD1A574-DF8C-4AEB-B964-E93EE8E92A79}" type="slidenum">
              <a:rPr lang="en-US" altLang="en-US" sz="1000" smtClean="0">
                <a:latin typeface="Arial" charset="0"/>
              </a:rPr>
              <a:pPr algn="r" eaLnBrk="1" hangingPunct="1">
                <a:spcBef>
                  <a:spcPct val="0"/>
                </a:spcBef>
                <a:buFontTx/>
                <a:buNone/>
              </a:pPr>
              <a:t>50</a:t>
            </a:fld>
            <a:endParaRPr lang="en-US" altLang="en-US" sz="1000" dirty="0">
              <a:latin typeface="Arial" charset="0"/>
            </a:endParaRPr>
          </a:p>
        </p:txBody>
      </p:sp>
      <p:sp>
        <p:nvSpPr>
          <p:cNvPr id="9" name="Rectangle 2"/>
          <p:cNvSpPr txBox="1">
            <a:spLocks noChangeArrowheads="1"/>
          </p:cNvSpPr>
          <p:nvPr/>
        </p:nvSpPr>
        <p:spPr bwMode="auto">
          <a:xfrm>
            <a:off x="1066800" y="609600"/>
            <a:ext cx="71580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a:lstStyle>
          <a:p>
            <a:pPr eaLnBrk="1" hangingPunct="1"/>
            <a:r>
              <a:rPr lang="en-US" altLang="en-US" b="1" dirty="0" smtClean="0">
                <a:latin typeface="Arial" pitchFamily="34" charset="0"/>
                <a:cs typeface="Arial" pitchFamily="34" charset="0"/>
              </a:rPr>
              <a:t>Levels of Activities</a:t>
            </a:r>
          </a:p>
        </p:txBody>
      </p:sp>
      <p:sp>
        <p:nvSpPr>
          <p:cNvPr id="1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C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1">
                                            <p:txEl>
                                              <p:pRg st="0" end="0"/>
                                            </p:txEl>
                                          </p:spTgt>
                                        </p:tgtEl>
                                        <p:attrNameLst>
                                          <p:attrName>style.visibility</p:attrName>
                                        </p:attrNameLst>
                                      </p:cBhvr>
                                      <p:to>
                                        <p:strVal val="visible"/>
                                      </p:to>
                                    </p:set>
                                    <p:anim calcmode="lin" valueType="num">
                                      <p:cBhvr additive="base">
                                        <p:cTn id="13"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4294967295"/>
          </p:nvPr>
        </p:nvSpPr>
        <p:spPr>
          <a:xfrm>
            <a:off x="228600" y="3270250"/>
            <a:ext cx="8572500" cy="3048000"/>
          </a:xfrm>
        </p:spPr>
        <p:txBody>
          <a:bodyPr/>
          <a:lstStyle/>
          <a:p>
            <a:pPr marL="0" indent="0" algn="ctr" eaLnBrk="1" hangingPunct="1">
              <a:lnSpc>
                <a:spcPct val="150000"/>
              </a:lnSpc>
              <a:buFont typeface="Wingdings" pitchFamily="-107" charset="2"/>
              <a:buNone/>
            </a:pPr>
            <a:r>
              <a:rPr lang="en-US" altLang="en-US" b="1" dirty="0" smtClean="0">
                <a:solidFill>
                  <a:schemeClr val="tx1"/>
                </a:solidFill>
              </a:rPr>
              <a:t>Batch-level activities are performed only on </a:t>
            </a:r>
            <a:r>
              <a:rPr lang="en-US" altLang="en-US" b="1" u="sng" dirty="0" smtClean="0">
                <a:solidFill>
                  <a:srgbClr val="FF0000"/>
                </a:solidFill>
              </a:rPr>
              <a:t>each batch </a:t>
            </a:r>
            <a:r>
              <a:rPr lang="en-US" altLang="en-US" b="1" dirty="0" smtClean="0">
                <a:solidFill>
                  <a:schemeClr val="tx1"/>
                </a:solidFill>
              </a:rPr>
              <a:t>or </a:t>
            </a:r>
            <a:r>
              <a:rPr lang="en-US" altLang="en-US" b="1" u="sng" dirty="0" smtClean="0">
                <a:solidFill>
                  <a:srgbClr val="FF0000"/>
                </a:solidFill>
              </a:rPr>
              <a:t>group of units</a:t>
            </a:r>
            <a:r>
              <a:rPr lang="en-US" altLang="en-US" b="1" dirty="0" smtClean="0">
                <a:solidFill>
                  <a:schemeClr val="tx1"/>
                </a:solidFill>
              </a:rPr>
              <a:t>.</a:t>
            </a:r>
          </a:p>
        </p:txBody>
      </p:sp>
      <p:grpSp>
        <p:nvGrpSpPr>
          <p:cNvPr id="2" name="Group 5"/>
          <p:cNvGrpSpPr>
            <a:grpSpLocks/>
          </p:cNvGrpSpPr>
          <p:nvPr/>
        </p:nvGrpSpPr>
        <p:grpSpPr bwMode="auto">
          <a:xfrm>
            <a:off x="1066800" y="1600200"/>
            <a:ext cx="6629400" cy="1295400"/>
            <a:chOff x="720" y="1680"/>
            <a:chExt cx="4176" cy="816"/>
          </a:xfrm>
        </p:grpSpPr>
        <p:sp>
          <p:nvSpPr>
            <p:cNvPr id="303111" name="Rectangle 6"/>
            <p:cNvSpPr>
              <a:spLocks noChangeArrowheads="1"/>
            </p:cNvSpPr>
            <p:nvPr/>
          </p:nvSpPr>
          <p:spPr bwMode="auto">
            <a:xfrm>
              <a:off x="720" y="1680"/>
              <a:ext cx="4176" cy="816"/>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303112" name="Text Box 7"/>
            <p:cNvSpPr txBox="1">
              <a:spLocks noChangeArrowheads="1"/>
            </p:cNvSpPr>
            <p:nvPr/>
          </p:nvSpPr>
          <p:spPr bwMode="auto">
            <a:xfrm>
              <a:off x="720" y="1920"/>
              <a:ext cx="41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b="1" dirty="0" smtClean="0">
                  <a:latin typeface="Arial" charset="0"/>
                </a:rPr>
                <a:t>2</a:t>
              </a:r>
              <a:r>
                <a:rPr lang="en-US" altLang="en-US" sz="4000" b="1" dirty="0" smtClean="0">
                  <a:solidFill>
                    <a:srgbClr val="FF0000"/>
                  </a:solidFill>
                  <a:latin typeface="Arial" charset="0"/>
                </a:rPr>
                <a:t>) Batch</a:t>
              </a:r>
              <a:r>
                <a:rPr lang="en-US" altLang="en-US" sz="4000" b="1" dirty="0" smtClean="0">
                  <a:latin typeface="Arial" charset="0"/>
                </a:rPr>
                <a:t>-level</a:t>
              </a:r>
              <a:endParaRPr lang="en-US" altLang="en-US" sz="4000" b="1" dirty="0">
                <a:latin typeface="Arial" charset="0"/>
              </a:endParaRPr>
            </a:p>
          </p:txBody>
        </p:sp>
      </p:grpSp>
      <p:sp>
        <p:nvSpPr>
          <p:cNvPr id="303110"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03FF293-7EBE-45FD-816B-9EB575EB2273}" type="slidenum">
              <a:rPr lang="en-US" altLang="en-US" sz="1000" smtClean="0">
                <a:latin typeface="Arial" charset="0"/>
              </a:rPr>
              <a:pPr algn="r" eaLnBrk="1" hangingPunct="1">
                <a:spcBef>
                  <a:spcPct val="0"/>
                </a:spcBef>
                <a:buFontTx/>
                <a:buNone/>
              </a:pPr>
              <a:t>51</a:t>
            </a:fld>
            <a:endParaRPr lang="en-US" altLang="en-US" sz="1000" dirty="0">
              <a:latin typeface="Arial" charset="0"/>
            </a:endParaRPr>
          </a:p>
        </p:txBody>
      </p:sp>
      <p:sp>
        <p:nvSpPr>
          <p:cNvPr id="9" name="Rectangle 2"/>
          <p:cNvSpPr txBox="1">
            <a:spLocks noChangeArrowheads="1"/>
          </p:cNvSpPr>
          <p:nvPr/>
        </p:nvSpPr>
        <p:spPr bwMode="auto">
          <a:xfrm>
            <a:off x="1066800" y="609600"/>
            <a:ext cx="71580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a:lstStyle>
          <a:p>
            <a:pPr eaLnBrk="1" hangingPunct="1"/>
            <a:r>
              <a:rPr lang="en-US" altLang="en-US" b="1" dirty="0" smtClean="0">
                <a:latin typeface="Arial" pitchFamily="34" charset="0"/>
                <a:cs typeface="Arial" pitchFamily="34" charset="0"/>
              </a:rPr>
              <a:t>Levels of Activities</a:t>
            </a:r>
          </a:p>
        </p:txBody>
      </p:sp>
      <p:sp>
        <p:nvSpPr>
          <p:cNvPr id="1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C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571501" y="609600"/>
            <a:ext cx="7962899" cy="879475"/>
          </a:xfrm>
        </p:spPr>
        <p:txBody>
          <a:bodyPr/>
          <a:lstStyle/>
          <a:p>
            <a:pPr eaLnBrk="1" hangingPunct="1"/>
            <a:r>
              <a:rPr lang="en-US" altLang="en-US" sz="4400" b="1" dirty="0" smtClean="0">
                <a:solidFill>
                  <a:schemeClr val="tx1"/>
                </a:solidFill>
                <a:latin typeface="Arial" pitchFamily="34" charset="0"/>
                <a:cs typeface="Arial" pitchFamily="34" charset="0"/>
              </a:rPr>
              <a:t>Levels of Activities</a:t>
            </a:r>
          </a:p>
        </p:txBody>
      </p:sp>
      <p:sp>
        <p:nvSpPr>
          <p:cNvPr id="77827" name="Rectangle 3"/>
          <p:cNvSpPr>
            <a:spLocks noGrp="1" noChangeArrowheads="1"/>
          </p:cNvSpPr>
          <p:nvPr>
            <p:ph type="body" idx="4294967295"/>
          </p:nvPr>
        </p:nvSpPr>
        <p:spPr>
          <a:xfrm>
            <a:off x="381000" y="3109913"/>
            <a:ext cx="8534400" cy="3505200"/>
          </a:xfrm>
        </p:spPr>
        <p:txBody>
          <a:bodyPr/>
          <a:lstStyle/>
          <a:p>
            <a:pPr marL="57150" indent="-57150" algn="ctr" eaLnBrk="1" hangingPunct="1">
              <a:lnSpc>
                <a:spcPct val="150000"/>
              </a:lnSpc>
              <a:buFont typeface="Wingdings" pitchFamily="-107" charset="2"/>
              <a:buNone/>
            </a:pPr>
            <a:r>
              <a:rPr lang="en-US" altLang="en-US" b="1" dirty="0" smtClean="0">
                <a:solidFill>
                  <a:schemeClr val="tx1"/>
                </a:solidFill>
              </a:rPr>
              <a:t>Product-level activities are performed on </a:t>
            </a:r>
            <a:r>
              <a:rPr lang="en-US" altLang="en-US" b="1" u="sng" dirty="0" smtClean="0">
                <a:solidFill>
                  <a:srgbClr val="FF0000"/>
                </a:solidFill>
              </a:rPr>
              <a:t>each product line</a:t>
            </a:r>
            <a:r>
              <a:rPr lang="en-US" altLang="en-US" b="1" u="sng" dirty="0" smtClean="0">
                <a:solidFill>
                  <a:schemeClr val="tx1"/>
                </a:solidFill>
              </a:rPr>
              <a:t> </a:t>
            </a:r>
            <a:r>
              <a:rPr lang="en-US" altLang="en-US" b="1" dirty="0" smtClean="0">
                <a:solidFill>
                  <a:schemeClr val="tx1"/>
                </a:solidFill>
              </a:rPr>
              <a:t>and are not affected by either numbers of units or batches.</a:t>
            </a:r>
          </a:p>
        </p:txBody>
      </p:sp>
      <p:grpSp>
        <p:nvGrpSpPr>
          <p:cNvPr id="2" name="Group 5"/>
          <p:cNvGrpSpPr>
            <a:grpSpLocks/>
          </p:cNvGrpSpPr>
          <p:nvPr/>
        </p:nvGrpSpPr>
        <p:grpSpPr bwMode="auto">
          <a:xfrm>
            <a:off x="1219200" y="1676400"/>
            <a:ext cx="6629400" cy="1295400"/>
            <a:chOff x="720" y="2496"/>
            <a:chExt cx="4176" cy="816"/>
          </a:xfrm>
        </p:grpSpPr>
        <p:sp>
          <p:nvSpPr>
            <p:cNvPr id="305159" name="Rectangle 6"/>
            <p:cNvSpPr>
              <a:spLocks noChangeArrowheads="1"/>
            </p:cNvSpPr>
            <p:nvPr/>
          </p:nvSpPr>
          <p:spPr bwMode="auto">
            <a:xfrm>
              <a:off x="720" y="2496"/>
              <a:ext cx="4176" cy="816"/>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305160" name="Text Box 7"/>
            <p:cNvSpPr txBox="1">
              <a:spLocks noChangeArrowheads="1"/>
            </p:cNvSpPr>
            <p:nvPr/>
          </p:nvSpPr>
          <p:spPr bwMode="auto">
            <a:xfrm>
              <a:off x="768" y="2736"/>
              <a:ext cx="40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b="1" dirty="0" smtClean="0">
                  <a:latin typeface="Arial" charset="0"/>
                </a:rPr>
                <a:t>3</a:t>
              </a:r>
              <a:r>
                <a:rPr lang="en-US" altLang="en-US" sz="4000" b="1" dirty="0" smtClean="0">
                  <a:solidFill>
                    <a:srgbClr val="FF0000"/>
                  </a:solidFill>
                  <a:latin typeface="Arial" charset="0"/>
                </a:rPr>
                <a:t>) Product</a:t>
              </a:r>
              <a:r>
                <a:rPr lang="en-US" altLang="en-US" sz="4000" b="1" dirty="0" smtClean="0">
                  <a:latin typeface="Arial" charset="0"/>
                </a:rPr>
                <a:t>-level</a:t>
              </a:r>
              <a:endParaRPr lang="en-US" altLang="en-US" sz="4000" b="1" dirty="0">
                <a:latin typeface="Arial" charset="0"/>
              </a:endParaRPr>
            </a:p>
          </p:txBody>
        </p:sp>
      </p:grpSp>
      <p:sp>
        <p:nvSpPr>
          <p:cNvPr id="30515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61702333-C005-4BC0-892D-7DDA217A0F45}" type="slidenum">
              <a:rPr lang="en-US" altLang="en-US" sz="1000" smtClean="0">
                <a:latin typeface="Arial" charset="0"/>
              </a:rPr>
              <a:pPr algn="r" eaLnBrk="1" hangingPunct="1">
                <a:spcBef>
                  <a:spcPct val="0"/>
                </a:spcBef>
                <a:buFontTx/>
                <a:buNone/>
              </a:pPr>
              <a:t>52</a:t>
            </a:fld>
            <a:endParaRPr lang="en-US" altLang="en-US" sz="1000" dirty="0">
              <a:latin typeface="Arial" charset="0"/>
            </a:endParaRPr>
          </a:p>
        </p:txBody>
      </p:sp>
      <p:sp>
        <p:nvSpPr>
          <p:cNvPr id="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C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7">
                                            <p:txEl>
                                              <p:pRg st="0" end="0"/>
                                            </p:txEl>
                                          </p:spTgt>
                                        </p:tgtEl>
                                        <p:attrNameLst>
                                          <p:attrName>style.visibility</p:attrName>
                                        </p:attrNameLst>
                                      </p:cBhvr>
                                      <p:to>
                                        <p:strVal val="visible"/>
                                      </p:to>
                                    </p:set>
                                    <p:anim calcmode="lin" valueType="num">
                                      <p:cBhvr additive="base">
                                        <p:cTn id="13"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4294967295"/>
          </p:nvPr>
        </p:nvSpPr>
        <p:spPr>
          <a:xfrm>
            <a:off x="381000" y="3216275"/>
            <a:ext cx="8534400" cy="2819400"/>
          </a:xfrm>
        </p:spPr>
        <p:txBody>
          <a:bodyPr/>
          <a:lstStyle/>
          <a:p>
            <a:pPr marL="0" indent="0" algn="ctr" eaLnBrk="1" hangingPunct="1">
              <a:lnSpc>
                <a:spcPct val="150000"/>
              </a:lnSpc>
              <a:buFont typeface="Wingdings" pitchFamily="-107" charset="2"/>
              <a:buNone/>
            </a:pPr>
            <a:r>
              <a:rPr lang="en-US" altLang="en-US" b="1" dirty="0" smtClean="0">
                <a:solidFill>
                  <a:schemeClr val="tx1"/>
                </a:solidFill>
              </a:rPr>
              <a:t>Facility-level activities are performed </a:t>
            </a:r>
            <a:r>
              <a:rPr lang="en-US" altLang="en-US" b="1" u="sng" dirty="0" smtClean="0">
                <a:solidFill>
                  <a:srgbClr val="FF0000"/>
                </a:solidFill>
              </a:rPr>
              <a:t>to sustain facility capacity as a whole </a:t>
            </a:r>
            <a:r>
              <a:rPr lang="en-US" altLang="en-US" b="1" dirty="0" smtClean="0">
                <a:solidFill>
                  <a:schemeClr val="tx1"/>
                </a:solidFill>
              </a:rPr>
              <a:t>and are not caused by any specific product.</a:t>
            </a:r>
          </a:p>
        </p:txBody>
      </p:sp>
      <p:grpSp>
        <p:nvGrpSpPr>
          <p:cNvPr id="2" name="Group 5"/>
          <p:cNvGrpSpPr>
            <a:grpSpLocks/>
          </p:cNvGrpSpPr>
          <p:nvPr/>
        </p:nvGrpSpPr>
        <p:grpSpPr bwMode="auto">
          <a:xfrm>
            <a:off x="1371600" y="1752600"/>
            <a:ext cx="6629400" cy="1295400"/>
            <a:chOff x="720" y="3312"/>
            <a:chExt cx="4176" cy="816"/>
          </a:xfrm>
        </p:grpSpPr>
        <p:sp>
          <p:nvSpPr>
            <p:cNvPr id="307207" name="Rectangle 6"/>
            <p:cNvSpPr>
              <a:spLocks noChangeArrowheads="1"/>
            </p:cNvSpPr>
            <p:nvPr/>
          </p:nvSpPr>
          <p:spPr bwMode="auto">
            <a:xfrm>
              <a:off x="720" y="3312"/>
              <a:ext cx="4176" cy="816"/>
            </a:xfrm>
            <a:prstGeom prst="rect">
              <a:avLst/>
            </a:prstGeom>
            <a:solidFill>
              <a:srgbClr val="FF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307208" name="Text Box 7"/>
            <p:cNvSpPr txBox="1">
              <a:spLocks noChangeArrowheads="1"/>
            </p:cNvSpPr>
            <p:nvPr/>
          </p:nvSpPr>
          <p:spPr bwMode="auto">
            <a:xfrm>
              <a:off x="768" y="3552"/>
              <a:ext cx="40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b="1" dirty="0" smtClean="0">
                  <a:latin typeface="Arial" charset="0"/>
                </a:rPr>
                <a:t>4</a:t>
              </a:r>
              <a:r>
                <a:rPr lang="en-US" altLang="en-US" sz="4000" b="1" dirty="0" smtClean="0">
                  <a:solidFill>
                    <a:srgbClr val="FF0000"/>
                  </a:solidFill>
                  <a:latin typeface="Arial" charset="0"/>
                </a:rPr>
                <a:t>) Facility</a:t>
              </a:r>
              <a:r>
                <a:rPr lang="en-US" altLang="en-US" sz="4000" b="1" dirty="0" smtClean="0">
                  <a:latin typeface="Arial" charset="0"/>
                </a:rPr>
                <a:t>-level</a:t>
              </a:r>
              <a:endParaRPr lang="en-US" altLang="en-US" sz="4000" b="1" dirty="0">
                <a:latin typeface="Arial" charset="0"/>
              </a:endParaRPr>
            </a:p>
          </p:txBody>
        </p:sp>
      </p:grpSp>
      <p:sp>
        <p:nvSpPr>
          <p:cNvPr id="307206"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2B606417-74A0-4543-906D-E72E277650B3}" type="slidenum">
              <a:rPr lang="en-US" altLang="en-US" sz="1000" smtClean="0">
                <a:latin typeface="Arial" charset="0"/>
              </a:rPr>
              <a:pPr algn="r" eaLnBrk="1" hangingPunct="1">
                <a:spcBef>
                  <a:spcPct val="0"/>
                </a:spcBef>
                <a:buFontTx/>
                <a:buNone/>
              </a:pPr>
              <a:t>53</a:t>
            </a:fld>
            <a:endParaRPr lang="en-US" altLang="en-US" sz="1000" dirty="0">
              <a:latin typeface="Arial" charset="0"/>
            </a:endParaRPr>
          </a:p>
        </p:txBody>
      </p:sp>
      <p:sp>
        <p:nvSpPr>
          <p:cNvPr id="11" name="Rectangle 2"/>
          <p:cNvSpPr txBox="1">
            <a:spLocks noChangeArrowheads="1"/>
          </p:cNvSpPr>
          <p:nvPr/>
        </p:nvSpPr>
        <p:spPr bwMode="auto">
          <a:xfrm>
            <a:off x="1066800" y="609600"/>
            <a:ext cx="71580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a:lstStyle>
          <a:p>
            <a:pPr eaLnBrk="1" hangingPunct="1"/>
            <a:r>
              <a:rPr lang="en-US" altLang="en-US" b="1" dirty="0" smtClean="0">
                <a:latin typeface="Arial" pitchFamily="34" charset="0"/>
                <a:cs typeface="Arial" pitchFamily="34" charset="0"/>
              </a:rPr>
              <a:t>Levels of Activities</a:t>
            </a:r>
          </a:p>
        </p:txBody>
      </p:sp>
      <p:sp>
        <p:nvSpPr>
          <p:cNvPr id="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07" charset="0"/>
              </a:rPr>
              <a:t>C 3</a:t>
            </a:r>
            <a:endParaRPr lang="en-US" sz="1400" dirty="0">
              <a:solidFill>
                <a:schemeClr val="bg1"/>
              </a:solidFill>
              <a:latin typeface="Times New Roman" pitchFamily="-107"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 calcmode="lin" valueType="num">
                                      <p:cBhvr additive="base">
                                        <p:cTn id="13" dur="4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14" dur="4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417638"/>
          </a:xfrm>
        </p:spPr>
        <p:txBody>
          <a:bodyPr>
            <a:normAutofit/>
          </a:bodyPr>
          <a:lstStyle/>
          <a:p>
            <a:pPr eaLnBrk="1" fontAlgn="auto" hangingPunct="1">
              <a:spcAft>
                <a:spcPts val="0"/>
              </a:spcAft>
              <a:defRPr/>
            </a:pPr>
            <a:r>
              <a:rPr lang="en-US" b="1" u="sng" dirty="0">
                <a:solidFill>
                  <a:prstClr val="black"/>
                </a:solidFill>
                <a:effectLst>
                  <a:outerShdw blurRad="38100" dist="38100" dir="2700000" algn="tl">
                    <a:srgbClr val="000000">
                      <a:alpha val="43137"/>
                    </a:srgbClr>
                  </a:outerShdw>
                </a:effectLst>
              </a:rPr>
              <a:t>Homework assignment</a:t>
            </a:r>
            <a:endParaRPr lang="en-US" b="1" u="sng" dirty="0" smtClean="0">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0" y="1600200"/>
            <a:ext cx="9144000" cy="5257800"/>
          </a:xfrm>
        </p:spPr>
        <p:txBody>
          <a:bodyPr rtlCol="0">
            <a:normAutofit/>
          </a:bodyPr>
          <a:lstStyle/>
          <a:p>
            <a:pPr lvl="0" eaLnBrk="1" fontAlgn="auto" hangingPunct="1">
              <a:lnSpc>
                <a:spcPct val="150000"/>
              </a:lnSpc>
              <a:spcBef>
                <a:spcPts val="0"/>
              </a:spcBef>
              <a:spcAft>
                <a:spcPts val="0"/>
              </a:spcAft>
              <a:buFont typeface="Wingdings" pitchFamily="2" charset="2"/>
              <a:buChar char="Ø"/>
            </a:pPr>
            <a:r>
              <a:rPr lang="en-US" b="1" dirty="0">
                <a:solidFill>
                  <a:schemeClr val="tx1"/>
                </a:solidFill>
              </a:rPr>
              <a:t>Using Connect – </a:t>
            </a:r>
            <a:r>
              <a:rPr lang="en-US" b="1" dirty="0" smtClean="0">
                <a:solidFill>
                  <a:srgbClr val="FF0000"/>
                </a:solidFill>
                <a:effectLst>
                  <a:outerShdw blurRad="38100" dist="38100" dir="2700000" algn="tl">
                    <a:srgbClr val="000000">
                      <a:alpha val="43137"/>
                    </a:srgbClr>
                  </a:outerShdw>
                </a:effectLst>
              </a:rPr>
              <a:t>7</a:t>
            </a:r>
            <a:r>
              <a:rPr lang="en-US" b="1" dirty="0" smtClean="0">
                <a:solidFill>
                  <a:schemeClr val="tx1"/>
                </a:solidFill>
              </a:rPr>
              <a:t> </a:t>
            </a:r>
            <a:r>
              <a:rPr lang="en-US" b="1" dirty="0">
                <a:solidFill>
                  <a:schemeClr val="tx1"/>
                </a:solidFill>
              </a:rPr>
              <a:t>Questions for </a:t>
            </a:r>
            <a:r>
              <a:rPr lang="en-US" b="1" dirty="0">
                <a:solidFill>
                  <a:srgbClr val="FF0000"/>
                </a:solidFill>
                <a:effectLst>
                  <a:outerShdw blurRad="38100" dist="38100" dir="2700000" algn="tl">
                    <a:srgbClr val="000000">
                      <a:alpha val="43137"/>
                    </a:srgbClr>
                  </a:outerShdw>
                </a:effectLst>
              </a:rPr>
              <a:t>60</a:t>
            </a:r>
            <a:r>
              <a:rPr lang="en-US" b="1" dirty="0">
                <a:solidFill>
                  <a:schemeClr val="tx1"/>
                </a:solidFill>
              </a:rPr>
              <a:t> </a:t>
            </a:r>
            <a:r>
              <a:rPr lang="en-US" b="1" dirty="0" smtClean="0">
                <a:solidFill>
                  <a:schemeClr val="tx1"/>
                </a:solidFill>
              </a:rPr>
              <a:t>Points; </a:t>
            </a:r>
            <a:r>
              <a:rPr lang="en-US" b="1" u="sng" dirty="0" smtClean="0">
                <a:solidFill>
                  <a:srgbClr val="FF0000"/>
                </a:solidFill>
                <a:effectLst>
                  <a:outerShdw blurRad="38100" dist="38100" dir="2700000" algn="tl">
                    <a:srgbClr val="000000">
                      <a:alpha val="43137"/>
                    </a:srgbClr>
                  </a:outerShdw>
                </a:effectLst>
              </a:rPr>
              <a:t>Chapter 4</a:t>
            </a:r>
            <a:r>
              <a:rPr lang="en-US" b="1" dirty="0" smtClean="0">
                <a:solidFill>
                  <a:schemeClr val="tx1"/>
                </a:solidFill>
              </a:rPr>
              <a:t>.</a:t>
            </a:r>
          </a:p>
          <a:p>
            <a:pPr lvl="0" eaLnBrk="1" fontAlgn="auto" hangingPunct="1">
              <a:lnSpc>
                <a:spcPct val="150000"/>
              </a:lnSpc>
              <a:spcBef>
                <a:spcPts val="0"/>
              </a:spcBef>
              <a:spcAft>
                <a:spcPts val="0"/>
              </a:spcAft>
              <a:buFont typeface="Wingdings" pitchFamily="2" charset="2"/>
              <a:buChar char="Ø"/>
            </a:pPr>
            <a:r>
              <a:rPr lang="en-US" sz="2200" b="1" dirty="0" smtClean="0">
                <a:solidFill>
                  <a:prstClr val="black"/>
                </a:solidFill>
              </a:rPr>
              <a:t>Prepare </a:t>
            </a:r>
            <a:r>
              <a:rPr lang="en-US" sz="2200" b="1" dirty="0">
                <a:solidFill>
                  <a:prstClr val="black"/>
                </a:solidFill>
              </a:rPr>
              <a:t>chapter </a:t>
            </a:r>
            <a:r>
              <a:rPr lang="en-US" b="1" dirty="0">
                <a:solidFill>
                  <a:srgbClr val="FF0000"/>
                </a:solidFill>
              </a:rPr>
              <a:t>5</a:t>
            </a:r>
            <a:r>
              <a:rPr lang="en-US" sz="2200" b="1" dirty="0">
                <a:solidFill>
                  <a:prstClr val="black"/>
                </a:solidFill>
              </a:rPr>
              <a:t> “</a:t>
            </a:r>
            <a:r>
              <a:rPr lang="en-US" b="1" dirty="0">
                <a:solidFill>
                  <a:srgbClr val="FF0000"/>
                </a:solidFill>
                <a:effectLst>
                  <a:outerShdw blurRad="38100" dist="38100" dir="2700000" algn="tl">
                    <a:srgbClr val="000000">
                      <a:alpha val="43137"/>
                    </a:srgbClr>
                  </a:outerShdw>
                </a:effectLst>
              </a:rPr>
              <a:t>Cost Behavior and Cost-Volume-Profit Analysis</a:t>
            </a:r>
            <a:r>
              <a:rPr lang="en-US" sz="2200" b="1" dirty="0" smtClean="0">
                <a:solidFill>
                  <a:prstClr val="black"/>
                </a:solidFill>
              </a:rPr>
              <a:t>.”  </a:t>
            </a:r>
            <a:endParaRPr lang="en-US" sz="2200" b="1" dirty="0">
              <a:solidFill>
                <a:prstClr val="black"/>
              </a:solidFill>
            </a:endParaRPr>
          </a:p>
          <a:p>
            <a:pPr algn="ctr" eaLnBrk="1" fontAlgn="auto" hangingPunct="1">
              <a:spcAft>
                <a:spcPts val="0"/>
              </a:spcAft>
              <a:buFont typeface="Arial" panose="020B0604020202020204" pitchFamily="34" charset="0"/>
              <a:buNone/>
              <a:defRPr/>
            </a:pPr>
            <a:r>
              <a:rPr lang="en-US" sz="4800" b="1" i="1" u="sng" dirty="0" smtClean="0">
                <a:solidFill>
                  <a:schemeClr val="tx1"/>
                </a:solidFill>
                <a:effectLst>
                  <a:outerShdw blurRad="38100" dist="38100" dir="2700000" algn="tl">
                    <a:srgbClr val="000000">
                      <a:alpha val="43137"/>
                    </a:srgbClr>
                  </a:outerShdw>
                </a:effectLst>
              </a:rPr>
              <a:t>Happiness is having all homework up to date </a:t>
            </a:r>
          </a:p>
          <a:p>
            <a:pPr algn="r" eaLnBrk="1" fontAlgn="auto" hangingPunct="1">
              <a:spcAft>
                <a:spcPts val="0"/>
              </a:spcAft>
              <a:buFontTx/>
              <a:buNone/>
              <a:defRPr/>
            </a:pPr>
            <a:r>
              <a:rPr lang="en-US" b="1" u="sng" dirty="0" smtClean="0">
                <a:effectLst>
                  <a:outerShdw blurRad="38100" dist="38100" dir="2700000" algn="tl">
                    <a:srgbClr val="000000">
                      <a:alpha val="43137"/>
                    </a:srgbClr>
                  </a:outerShdw>
                </a:effectLst>
              </a:rPr>
              <a:t> </a:t>
            </a:r>
          </a:p>
          <a:p>
            <a:pPr eaLnBrk="1" fontAlgn="auto" hangingPunct="1">
              <a:spcAft>
                <a:spcPts val="0"/>
              </a:spcAft>
              <a:buFont typeface="Arial" panose="020B0604020202020204" pitchFamily="34" charset="0"/>
              <a:buChar char="•"/>
              <a:defRPr/>
            </a:pPr>
            <a:endParaRPr lang="en-US" dirty="0" smtClean="0"/>
          </a:p>
        </p:txBody>
      </p:sp>
      <p:sp>
        <p:nvSpPr>
          <p:cNvPr id="156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6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029A19C9-2F29-4B85-807B-7797A3CFAD52}" type="slidenum">
              <a:rPr lang="en-US" altLang="en-US" sz="1200">
                <a:solidFill>
                  <a:srgbClr val="898989"/>
                </a:solidFill>
                <a:latin typeface="Arial" charset="0"/>
              </a:rPr>
              <a:pPr>
                <a:spcBef>
                  <a:spcPct val="0"/>
                </a:spcBef>
                <a:buFontTx/>
                <a:buNone/>
              </a:pPr>
              <a:t>54</a:t>
            </a:fld>
            <a:endParaRPr lang="en-US" altLang="en-US" sz="1200">
              <a:solidFill>
                <a:srgbClr val="898989"/>
              </a:solidFill>
              <a:latin typeface="Arial" charset="0"/>
            </a:endParaRPr>
          </a:p>
        </p:txBody>
      </p:sp>
    </p:spTree>
    <p:extLst>
      <p:ext uri="{BB962C8B-B14F-4D97-AF65-F5344CB8AC3E}">
        <p14:creationId xmlns:p14="http://schemas.microsoft.com/office/powerpoint/2010/main" val="979308176"/>
      </p:ext>
    </p:extLst>
  </p:cSld>
  <p:clrMapOvr>
    <a:masterClrMapping/>
  </p:clrMapOvr>
  <p:transition spd="slow">
    <p:check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pPr eaLnBrk="1" fontAlgn="auto" hangingPunct="1">
              <a:lnSpc>
                <a:spcPct val="150000"/>
              </a:lnSpc>
              <a:spcAft>
                <a:spcPts val="0"/>
              </a:spcAft>
              <a:defRPr/>
            </a:pPr>
            <a:r>
              <a:rPr lang="en-US" sz="6600" b="1" u="sng" dirty="0" smtClean="0">
                <a:solidFill>
                  <a:srgbClr val="FF0000"/>
                </a:solidFill>
                <a:effectLst>
                  <a:outerShdw blurRad="38100" dist="38100" dir="2700000" algn="tl">
                    <a:srgbClr val="000000">
                      <a:alpha val="43137"/>
                    </a:srgbClr>
                  </a:outerShdw>
                </a:effectLst>
              </a:rPr>
              <a:t>Thank you </a:t>
            </a:r>
            <a:r>
              <a:rPr lang="en-US" sz="6600" b="1" u="sng" dirty="0" smtClean="0">
                <a:solidFill>
                  <a:schemeClr val="tx1"/>
                </a:solidFill>
                <a:effectLst>
                  <a:outerShdw blurRad="38100" dist="38100" dir="2700000" algn="tl">
                    <a:srgbClr val="000000">
                      <a:alpha val="43137"/>
                    </a:srgbClr>
                  </a:outerShdw>
                </a:effectLst>
              </a:rPr>
              <a:t>and See You </a:t>
            </a:r>
            <a:r>
              <a:rPr lang="en-US" sz="6600" b="1" u="sng" dirty="0" smtClean="0">
                <a:solidFill>
                  <a:srgbClr val="FF0000"/>
                </a:solidFill>
                <a:effectLst>
                  <a:outerShdw blurRad="38100" dist="38100" dir="2700000" algn="tl">
                    <a:srgbClr val="000000">
                      <a:alpha val="43137"/>
                    </a:srgbClr>
                  </a:outerShdw>
                </a:effectLst>
              </a:rPr>
              <a:t>Next Week </a:t>
            </a:r>
            <a:r>
              <a:rPr lang="en-US" sz="6600" b="1" u="sng" dirty="0" smtClean="0">
                <a:solidFill>
                  <a:schemeClr val="tx1"/>
                </a:solidFill>
                <a:effectLst>
                  <a:outerShdw blurRad="38100" dist="38100" dir="2700000" algn="tl">
                    <a:srgbClr val="000000">
                      <a:alpha val="43137"/>
                    </a:srgbClr>
                  </a:outerShdw>
                </a:effectLst>
              </a:rPr>
              <a:t>at the Same Time, </a:t>
            </a:r>
            <a:r>
              <a:rPr lang="en-US" sz="6600" b="1" u="sng" dirty="0" smtClean="0">
                <a:solidFill>
                  <a:srgbClr val="FF0000"/>
                </a:solidFill>
                <a:effectLst>
                  <a:outerShdw blurRad="38100" dist="38100" dir="2700000" algn="tl">
                    <a:srgbClr val="000000">
                      <a:alpha val="43137"/>
                    </a:srgbClr>
                  </a:outerShdw>
                </a:effectLst>
              </a:rPr>
              <a:t>Take Care</a:t>
            </a:r>
            <a:r>
              <a:rPr lang="en-US" sz="6600" b="1" dirty="0" smtClean="0">
                <a:solidFill>
                  <a:srgbClr val="FF0000"/>
                </a:solidFill>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i="1" u="sng" dirty="0" smtClean="0">
                <a:effectLst>
                  <a:outerShdw blurRad="38100" dist="38100" dir="2700000" algn="tl">
                    <a:srgbClr val="000000">
                      <a:alpha val="43137"/>
                    </a:srgbClr>
                  </a:outerShdw>
                </a:effectLst>
              </a:rPr>
              <a:t> </a:t>
            </a:r>
            <a:endParaRPr lang="en-US" i="1" u="sng" dirty="0" smtClean="0"/>
          </a:p>
        </p:txBody>
      </p:sp>
      <p:sp>
        <p:nvSpPr>
          <p:cNvPr id="15769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7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4699EDDF-13E1-4A0C-A39D-74E0F4352B8F}" type="slidenum">
              <a:rPr lang="en-US" altLang="en-US" sz="1200">
                <a:solidFill>
                  <a:srgbClr val="898989"/>
                </a:solidFill>
                <a:latin typeface="Arial" charset="0"/>
              </a:rPr>
              <a:pPr>
                <a:spcBef>
                  <a:spcPct val="0"/>
                </a:spcBef>
                <a:buFontTx/>
                <a:buNone/>
              </a:pPr>
              <a:t>55</a:t>
            </a:fld>
            <a:endParaRPr lang="en-US" altLang="en-US" sz="1200">
              <a:solidFill>
                <a:srgbClr val="898989"/>
              </a:solidFill>
              <a:latin typeface="Arial" charset="0"/>
            </a:endParaRPr>
          </a:p>
        </p:txBody>
      </p:sp>
    </p:spTree>
    <p:extLst>
      <p:ext uri="{BB962C8B-B14F-4D97-AF65-F5344CB8AC3E}">
        <p14:creationId xmlns:p14="http://schemas.microsoft.com/office/powerpoint/2010/main" val="4011885493"/>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4"/>
          <p:cNvSpPr>
            <a:spLocks noGrp="1"/>
          </p:cNvSpPr>
          <p:nvPr>
            <p:ph type="ctrTitle"/>
          </p:nvPr>
        </p:nvSpPr>
        <p:spPr>
          <a:xfrm>
            <a:off x="381000" y="2438400"/>
            <a:ext cx="8382000" cy="5105400"/>
          </a:xfrm>
        </p:spPr>
        <p:txBody>
          <a:bodyPr/>
          <a:lstStyle/>
          <a:p>
            <a:pPr eaLnBrk="1" hangingPunct="1"/>
            <a:r>
              <a:rPr lang="en-US" altLang="en-US" dirty="0" smtClean="0"/>
              <a:t/>
            </a:r>
            <a:br>
              <a:rPr lang="en-US" altLang="en-US" dirty="0" smtClean="0"/>
            </a:br>
            <a:r>
              <a:rPr lang="en-US" altLang="en-US" dirty="0" smtClean="0"/>
              <a:t> </a:t>
            </a:r>
            <a:r>
              <a:rPr lang="en-US" altLang="en-US" sz="4400" b="1" dirty="0" smtClean="0">
                <a:solidFill>
                  <a:schemeClr val="tx1"/>
                </a:solidFill>
              </a:rPr>
              <a:t>Distinguish between the </a:t>
            </a:r>
            <a:r>
              <a:rPr lang="en-US" altLang="en-US" sz="4400" b="1" dirty="0" smtClean="0">
                <a:solidFill>
                  <a:srgbClr val="FF0000"/>
                </a:solidFill>
              </a:rPr>
              <a:t>plantwide</a:t>
            </a:r>
            <a:r>
              <a:rPr lang="en-US" altLang="en-US" sz="4400" b="1" dirty="0" smtClean="0">
                <a:solidFill>
                  <a:schemeClr val="tx1"/>
                </a:solidFill>
              </a:rPr>
              <a:t> overhead rate method, the </a:t>
            </a:r>
            <a:r>
              <a:rPr lang="en-US" altLang="en-US" sz="4400" b="1" dirty="0" smtClean="0">
                <a:solidFill>
                  <a:srgbClr val="FF0000"/>
                </a:solidFill>
              </a:rPr>
              <a:t>departmental</a:t>
            </a:r>
            <a:r>
              <a:rPr lang="en-US" altLang="en-US" sz="4400" b="1" dirty="0" smtClean="0">
                <a:solidFill>
                  <a:schemeClr val="tx1"/>
                </a:solidFill>
              </a:rPr>
              <a:t/>
            </a:r>
            <a:br>
              <a:rPr lang="en-US" altLang="en-US" sz="4400" b="1" dirty="0" smtClean="0">
                <a:solidFill>
                  <a:schemeClr val="tx1"/>
                </a:solidFill>
              </a:rPr>
            </a:br>
            <a:r>
              <a:rPr lang="en-US" altLang="en-US" sz="4400" b="1" dirty="0" smtClean="0">
                <a:solidFill>
                  <a:schemeClr val="tx1"/>
                </a:solidFill>
              </a:rPr>
              <a:t>overhead rate method, and the </a:t>
            </a:r>
            <a:r>
              <a:rPr lang="en-US" altLang="en-US" sz="4400" b="1" dirty="0" smtClean="0">
                <a:solidFill>
                  <a:srgbClr val="FF0000"/>
                </a:solidFill>
              </a:rPr>
              <a:t>A</a:t>
            </a:r>
            <a:r>
              <a:rPr lang="en-US" altLang="en-US" sz="4400" b="1" dirty="0" smtClean="0">
                <a:solidFill>
                  <a:schemeClr val="tx1"/>
                </a:solidFill>
              </a:rPr>
              <a:t>ctivity-</a:t>
            </a:r>
            <a:r>
              <a:rPr lang="en-US" altLang="en-US" sz="4400" b="1" dirty="0" smtClean="0">
                <a:solidFill>
                  <a:srgbClr val="FF0000"/>
                </a:solidFill>
              </a:rPr>
              <a:t>B</a:t>
            </a:r>
            <a:r>
              <a:rPr lang="en-US" altLang="en-US" sz="4400" b="1" dirty="0" smtClean="0">
                <a:solidFill>
                  <a:schemeClr val="tx1"/>
                </a:solidFill>
              </a:rPr>
              <a:t>ased </a:t>
            </a:r>
            <a:r>
              <a:rPr lang="en-US" altLang="en-US" sz="4400" b="1" dirty="0" smtClean="0">
                <a:solidFill>
                  <a:srgbClr val="FF0000"/>
                </a:solidFill>
              </a:rPr>
              <a:t>C</a:t>
            </a:r>
            <a:r>
              <a:rPr lang="en-US" altLang="en-US" sz="4400" b="1" dirty="0" smtClean="0">
                <a:solidFill>
                  <a:schemeClr val="tx1"/>
                </a:solidFill>
              </a:rPr>
              <a:t>osting method.</a:t>
            </a:r>
            <a:br>
              <a:rPr lang="en-US" altLang="en-US" sz="4400" b="1" dirty="0" smtClean="0">
                <a:solidFill>
                  <a:schemeClr val="tx1"/>
                </a:solidFill>
              </a:rPr>
            </a:br>
            <a:r>
              <a:rPr lang="en-US" altLang="en-US" dirty="0" smtClean="0"/>
              <a:t/>
            </a:r>
            <a:br>
              <a:rPr lang="en-US" altLang="en-US" dirty="0" smtClean="0"/>
            </a:br>
            <a:endParaRPr lang="en-US" altLang="en-US" dirty="0" smtClean="0"/>
          </a:p>
        </p:txBody>
      </p:sp>
      <p:pic>
        <p:nvPicPr>
          <p:cNvPr id="2129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26" y="11430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486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914400" y="457201"/>
            <a:ext cx="7158038" cy="762000"/>
          </a:xfrm>
        </p:spPr>
        <p:txBody>
          <a:bodyPr/>
          <a:lstStyle/>
          <a:p>
            <a:pPr eaLnBrk="1" hangingPunct="1"/>
            <a:r>
              <a:rPr lang="en-US" altLang="en-US" sz="4400" b="1" dirty="0" smtClean="0">
                <a:solidFill>
                  <a:schemeClr val="tx1"/>
                </a:solidFill>
              </a:rPr>
              <a:t>Assigning Overhead Costs</a:t>
            </a:r>
          </a:p>
        </p:txBody>
      </p:sp>
      <p:sp>
        <p:nvSpPr>
          <p:cNvPr id="215044" name="Line 9"/>
          <p:cNvSpPr>
            <a:spLocks noChangeShapeType="1"/>
          </p:cNvSpPr>
          <p:nvPr/>
        </p:nvSpPr>
        <p:spPr bwMode="auto">
          <a:xfrm>
            <a:off x="2298700" y="2209800"/>
            <a:ext cx="226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045" name="Line 10"/>
          <p:cNvSpPr>
            <a:spLocks noChangeShapeType="1"/>
          </p:cNvSpPr>
          <p:nvPr/>
        </p:nvSpPr>
        <p:spPr bwMode="auto">
          <a:xfrm>
            <a:off x="2298700" y="4067175"/>
            <a:ext cx="14224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046" name="Line 11"/>
          <p:cNvSpPr>
            <a:spLocks noChangeShapeType="1"/>
          </p:cNvSpPr>
          <p:nvPr/>
        </p:nvSpPr>
        <p:spPr bwMode="auto">
          <a:xfrm>
            <a:off x="2298700" y="5943600"/>
            <a:ext cx="226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047" name="Rectangle 12"/>
          <p:cNvSpPr>
            <a:spLocks noChangeArrowheads="1"/>
          </p:cNvSpPr>
          <p:nvPr/>
        </p:nvSpPr>
        <p:spPr bwMode="auto">
          <a:xfrm>
            <a:off x="3722688" y="3644900"/>
            <a:ext cx="1698625" cy="844550"/>
          </a:xfrm>
          <a:prstGeom prst="rect">
            <a:avLst/>
          </a:prstGeom>
          <a:solidFill>
            <a:srgbClr val="CCFFCC"/>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 Goods in</a:t>
            </a:r>
            <a:br>
              <a:rPr lang="en-US" altLang="en-US" sz="2400" b="1" dirty="0">
                <a:latin typeface="Arial" charset="0"/>
              </a:rPr>
            </a:br>
            <a:r>
              <a:rPr lang="en-US" altLang="en-US" sz="2400" b="1" dirty="0">
                <a:latin typeface="Arial" charset="0"/>
              </a:rPr>
              <a:t> Process</a:t>
            </a:r>
          </a:p>
        </p:txBody>
      </p:sp>
      <p:sp>
        <p:nvSpPr>
          <p:cNvPr id="215048" name="Line 14"/>
          <p:cNvSpPr>
            <a:spLocks noChangeShapeType="1"/>
          </p:cNvSpPr>
          <p:nvPr/>
        </p:nvSpPr>
        <p:spPr bwMode="auto">
          <a:xfrm>
            <a:off x="8001000" y="4508500"/>
            <a:ext cx="0" cy="812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049" name="Rectangle 15"/>
          <p:cNvSpPr>
            <a:spLocks noChangeArrowheads="1"/>
          </p:cNvSpPr>
          <p:nvPr/>
        </p:nvSpPr>
        <p:spPr bwMode="auto">
          <a:xfrm>
            <a:off x="7104063" y="5322888"/>
            <a:ext cx="1717675" cy="1209675"/>
          </a:xfrm>
          <a:prstGeom prst="rect">
            <a:avLst/>
          </a:prstGeom>
          <a:solidFill>
            <a:srgbClr val="FFFF00"/>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Cost of </a:t>
            </a:r>
            <a:br>
              <a:rPr lang="en-US" altLang="en-US" sz="2400" b="1" dirty="0">
                <a:latin typeface="Arial" charset="0"/>
              </a:rPr>
            </a:br>
            <a:r>
              <a:rPr lang="en-US" altLang="en-US" sz="2400" b="1" dirty="0">
                <a:latin typeface="Arial" charset="0"/>
              </a:rPr>
              <a:t>Goods</a:t>
            </a:r>
            <a:br>
              <a:rPr lang="en-US" altLang="en-US" sz="2400" b="1" dirty="0">
                <a:latin typeface="Arial" charset="0"/>
              </a:rPr>
            </a:br>
            <a:r>
              <a:rPr lang="en-US" altLang="en-US" sz="2400" b="1" dirty="0">
                <a:latin typeface="Arial" charset="0"/>
              </a:rPr>
              <a:t>Sold</a:t>
            </a:r>
          </a:p>
        </p:txBody>
      </p:sp>
      <p:graphicFrame>
        <p:nvGraphicFramePr>
          <p:cNvPr id="215050" name="Object 16"/>
          <p:cNvGraphicFramePr>
            <a:graphicFrameLocks/>
          </p:cNvGraphicFramePr>
          <p:nvPr/>
        </p:nvGraphicFramePr>
        <p:xfrm>
          <a:off x="6400800" y="1739900"/>
          <a:ext cx="2714625" cy="1698625"/>
        </p:xfrm>
        <a:graphic>
          <a:graphicData uri="http://schemas.openxmlformats.org/presentationml/2006/ole">
            <mc:AlternateContent xmlns:mc="http://schemas.openxmlformats.org/markup-compatibility/2006">
              <mc:Choice xmlns:v="urn:schemas-microsoft-com:vml" Requires="v">
                <p:oleObj spid="_x0000_s215129" name="Clip" r:id="rId4" imgW="5905500" imgH="3697288" progId="">
                  <p:embed/>
                </p:oleObj>
              </mc:Choice>
              <mc:Fallback>
                <p:oleObj name="Clip" r:id="rId4" imgW="5905500" imgH="3697288" progId="">
                  <p:embed/>
                  <p:pic>
                    <p:nvPicPr>
                      <p:cNvPr id="0" name="Picture 3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739900"/>
                        <a:ext cx="2714625"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51" name="Line 17"/>
          <p:cNvSpPr>
            <a:spLocks noChangeShapeType="1"/>
          </p:cNvSpPr>
          <p:nvPr/>
        </p:nvSpPr>
        <p:spPr bwMode="auto">
          <a:xfrm>
            <a:off x="1471613" y="2408238"/>
            <a:ext cx="0" cy="12414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052" name="Line 18"/>
          <p:cNvSpPr>
            <a:spLocks noChangeShapeType="1"/>
          </p:cNvSpPr>
          <p:nvPr/>
        </p:nvSpPr>
        <p:spPr bwMode="auto">
          <a:xfrm flipV="1">
            <a:off x="1471613" y="4483100"/>
            <a:ext cx="0" cy="1244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053" name="Rectangle 19"/>
          <p:cNvSpPr>
            <a:spLocks noChangeArrowheads="1"/>
          </p:cNvSpPr>
          <p:nvPr/>
        </p:nvSpPr>
        <p:spPr bwMode="auto">
          <a:xfrm>
            <a:off x="636588" y="5703888"/>
            <a:ext cx="1670050" cy="479425"/>
          </a:xfrm>
          <a:prstGeom prst="rect">
            <a:avLst/>
          </a:prstGeom>
          <a:solidFill>
            <a:srgbClr val="FFCC99"/>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Labor</a:t>
            </a:r>
          </a:p>
        </p:txBody>
      </p:sp>
      <p:sp>
        <p:nvSpPr>
          <p:cNvPr id="215054" name="Rectangle 20"/>
          <p:cNvSpPr>
            <a:spLocks noChangeArrowheads="1"/>
          </p:cNvSpPr>
          <p:nvPr/>
        </p:nvSpPr>
        <p:spPr bwMode="auto">
          <a:xfrm>
            <a:off x="636588" y="1970088"/>
            <a:ext cx="1670050" cy="479425"/>
          </a:xfrm>
          <a:prstGeom prst="rect">
            <a:avLst/>
          </a:prstGeom>
          <a:solidFill>
            <a:srgbClr val="FFCC99"/>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Materials</a:t>
            </a:r>
          </a:p>
        </p:txBody>
      </p:sp>
      <p:sp>
        <p:nvSpPr>
          <p:cNvPr id="215055" name="Rectangle 21"/>
          <p:cNvSpPr>
            <a:spLocks noChangeArrowheads="1"/>
          </p:cNvSpPr>
          <p:nvPr/>
        </p:nvSpPr>
        <p:spPr bwMode="auto">
          <a:xfrm rot="-5400000">
            <a:off x="638176" y="2827337"/>
            <a:ext cx="119221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0"/>
              </a:spcBef>
              <a:buFontTx/>
              <a:buNone/>
            </a:pPr>
            <a:r>
              <a:rPr lang="en-US" altLang="en-US" sz="2200" b="1">
                <a:latin typeface="Arial" charset="0"/>
              </a:rPr>
              <a:t>Indirect</a:t>
            </a:r>
          </a:p>
        </p:txBody>
      </p:sp>
      <p:sp>
        <p:nvSpPr>
          <p:cNvPr id="215056" name="Rectangle 22"/>
          <p:cNvSpPr>
            <a:spLocks noChangeArrowheads="1"/>
          </p:cNvSpPr>
          <p:nvPr/>
        </p:nvSpPr>
        <p:spPr bwMode="auto">
          <a:xfrm rot="-5400000">
            <a:off x="638176" y="4903787"/>
            <a:ext cx="119221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0"/>
              </a:spcBef>
              <a:buFontTx/>
              <a:buNone/>
            </a:pPr>
            <a:r>
              <a:rPr lang="en-US" altLang="en-US" sz="2200" b="1">
                <a:latin typeface="Arial" charset="0"/>
              </a:rPr>
              <a:t>Indirect</a:t>
            </a:r>
          </a:p>
        </p:txBody>
      </p:sp>
      <p:sp>
        <p:nvSpPr>
          <p:cNvPr id="215057" name="Line 23"/>
          <p:cNvSpPr>
            <a:spLocks noChangeShapeType="1"/>
          </p:cNvSpPr>
          <p:nvPr/>
        </p:nvSpPr>
        <p:spPr bwMode="auto">
          <a:xfrm flipV="1">
            <a:off x="4572000" y="2197100"/>
            <a:ext cx="0" cy="14732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058" name="Line 24"/>
          <p:cNvSpPr>
            <a:spLocks noChangeShapeType="1"/>
          </p:cNvSpPr>
          <p:nvPr/>
        </p:nvSpPr>
        <p:spPr bwMode="auto">
          <a:xfrm>
            <a:off x="4572000" y="4513263"/>
            <a:ext cx="0" cy="1417637"/>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059" name="Line 26"/>
          <p:cNvSpPr>
            <a:spLocks noChangeShapeType="1"/>
          </p:cNvSpPr>
          <p:nvPr/>
        </p:nvSpPr>
        <p:spPr bwMode="auto">
          <a:xfrm>
            <a:off x="5446713" y="4067175"/>
            <a:ext cx="1627187"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060" name="Rectangle 27"/>
          <p:cNvSpPr>
            <a:spLocks noChangeArrowheads="1"/>
          </p:cNvSpPr>
          <p:nvPr/>
        </p:nvSpPr>
        <p:spPr bwMode="auto">
          <a:xfrm>
            <a:off x="7075488" y="3644900"/>
            <a:ext cx="1774825" cy="844550"/>
          </a:xfrm>
          <a:prstGeom prst="rect">
            <a:avLst/>
          </a:prstGeom>
          <a:solidFill>
            <a:srgbClr val="FFFF00"/>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Finished</a:t>
            </a:r>
            <a:br>
              <a:rPr lang="en-US" altLang="en-US" sz="2400" b="1" dirty="0">
                <a:latin typeface="Arial" charset="0"/>
              </a:rPr>
            </a:br>
            <a:r>
              <a:rPr lang="en-US" altLang="en-US" sz="2400" b="1" dirty="0">
                <a:latin typeface="Arial" charset="0"/>
              </a:rPr>
              <a:t>Goods</a:t>
            </a:r>
          </a:p>
        </p:txBody>
      </p:sp>
      <p:sp>
        <p:nvSpPr>
          <p:cNvPr id="215061" name="Rectangle 28"/>
          <p:cNvSpPr>
            <a:spLocks noChangeArrowheads="1"/>
          </p:cNvSpPr>
          <p:nvPr/>
        </p:nvSpPr>
        <p:spPr bwMode="auto">
          <a:xfrm>
            <a:off x="636588" y="3644900"/>
            <a:ext cx="1670050" cy="844550"/>
          </a:xfrm>
          <a:prstGeom prst="rect">
            <a:avLst/>
          </a:prstGeom>
          <a:solidFill>
            <a:srgbClr val="FFCC99"/>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buFontTx/>
              <a:buNone/>
            </a:pPr>
            <a:r>
              <a:rPr lang="en-US" altLang="en-US" sz="2400" b="1" dirty="0">
                <a:latin typeface="Arial" charset="0"/>
              </a:rPr>
              <a:t>Factory</a:t>
            </a:r>
            <a:br>
              <a:rPr lang="en-US" altLang="en-US" sz="2400" b="1" dirty="0">
                <a:latin typeface="Arial" charset="0"/>
              </a:rPr>
            </a:br>
            <a:r>
              <a:rPr lang="en-US" altLang="en-US" sz="2400" b="1" dirty="0">
                <a:latin typeface="Arial" charset="0"/>
              </a:rPr>
              <a:t>Overhead</a:t>
            </a:r>
          </a:p>
        </p:txBody>
      </p:sp>
      <p:sp>
        <p:nvSpPr>
          <p:cNvPr id="215062" name="Rectangle 29"/>
          <p:cNvSpPr>
            <a:spLocks noChangeArrowheads="1"/>
          </p:cNvSpPr>
          <p:nvPr/>
        </p:nvSpPr>
        <p:spPr bwMode="auto">
          <a:xfrm>
            <a:off x="2881313" y="5572125"/>
            <a:ext cx="9731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2200" b="1">
                <a:solidFill>
                  <a:srgbClr val="0000FF"/>
                </a:solidFill>
                <a:latin typeface="Arial" charset="0"/>
              </a:rPr>
              <a:t>Direct</a:t>
            </a:r>
          </a:p>
        </p:txBody>
      </p:sp>
      <p:sp>
        <p:nvSpPr>
          <p:cNvPr id="215063" name="Rectangle 30"/>
          <p:cNvSpPr>
            <a:spLocks noChangeArrowheads="1"/>
          </p:cNvSpPr>
          <p:nvPr/>
        </p:nvSpPr>
        <p:spPr bwMode="auto">
          <a:xfrm>
            <a:off x="2881313" y="1785938"/>
            <a:ext cx="9731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2200" b="1">
                <a:solidFill>
                  <a:srgbClr val="0000FF"/>
                </a:solidFill>
                <a:latin typeface="Arial" charset="0"/>
              </a:rPr>
              <a:t>Direct</a:t>
            </a:r>
          </a:p>
        </p:txBody>
      </p:sp>
      <p:sp>
        <p:nvSpPr>
          <p:cNvPr id="215064" name="Rectangle 31"/>
          <p:cNvSpPr>
            <a:spLocks noChangeArrowheads="1"/>
          </p:cNvSpPr>
          <p:nvPr/>
        </p:nvSpPr>
        <p:spPr bwMode="auto">
          <a:xfrm>
            <a:off x="2343150" y="3667125"/>
            <a:ext cx="12700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2200" b="1">
                <a:latin typeface="Arial" charset="0"/>
              </a:rPr>
              <a:t>Allocate</a:t>
            </a:r>
          </a:p>
        </p:txBody>
      </p:sp>
      <p:sp>
        <p:nvSpPr>
          <p:cNvPr id="21506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CE24EEC3-7CBA-4281-B463-EE1FC89CA22D}" type="slidenum">
              <a:rPr lang="en-US" altLang="en-US" sz="1000" smtClean="0">
                <a:latin typeface="Arial" charset="0"/>
              </a:rPr>
              <a:pPr algn="r" eaLnBrk="1" hangingPunct="1">
                <a:spcBef>
                  <a:spcPct val="0"/>
                </a:spcBef>
                <a:buFontTx/>
                <a:buNone/>
              </a:pPr>
              <a:t>7</a:t>
            </a:fld>
            <a:endParaRPr lang="en-US" altLang="en-US" sz="1000" dirty="0">
              <a:latin typeface="Arial" charset="0"/>
            </a:endParaRPr>
          </a:p>
        </p:txBody>
      </p:sp>
      <p:sp>
        <p:nvSpPr>
          <p:cNvPr id="2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C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4"/>
                                        </p:tgtEl>
                                        <p:attrNameLst>
                                          <p:attrName>style.visibility</p:attrName>
                                        </p:attrNameLst>
                                      </p:cBhvr>
                                      <p:to>
                                        <p:strVal val="visible"/>
                                      </p:to>
                                    </p:set>
                                    <p:anim calcmode="lin" valueType="num">
                                      <p:cBhvr additive="base">
                                        <p:cTn id="7" dur="400" fill="hold"/>
                                        <p:tgtEl>
                                          <p:spTgt spid="215054"/>
                                        </p:tgtEl>
                                        <p:attrNameLst>
                                          <p:attrName>ppt_x</p:attrName>
                                        </p:attrNameLst>
                                      </p:cBhvr>
                                      <p:tavLst>
                                        <p:tav tm="0">
                                          <p:val>
                                            <p:strVal val="#ppt_x"/>
                                          </p:val>
                                        </p:tav>
                                        <p:tav tm="100000">
                                          <p:val>
                                            <p:strVal val="#ppt_x"/>
                                          </p:val>
                                        </p:tav>
                                      </p:tavLst>
                                    </p:anim>
                                    <p:anim calcmode="lin" valueType="num">
                                      <p:cBhvr additive="base">
                                        <p:cTn id="8" dur="400" fill="hold"/>
                                        <p:tgtEl>
                                          <p:spTgt spid="215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53"/>
                                        </p:tgtEl>
                                        <p:attrNameLst>
                                          <p:attrName>style.visibility</p:attrName>
                                        </p:attrNameLst>
                                      </p:cBhvr>
                                      <p:to>
                                        <p:strVal val="visible"/>
                                      </p:to>
                                    </p:set>
                                    <p:anim calcmode="lin" valueType="num">
                                      <p:cBhvr additive="base">
                                        <p:cTn id="13" dur="500" fill="hold"/>
                                        <p:tgtEl>
                                          <p:spTgt spid="215053"/>
                                        </p:tgtEl>
                                        <p:attrNameLst>
                                          <p:attrName>ppt_x</p:attrName>
                                        </p:attrNameLst>
                                      </p:cBhvr>
                                      <p:tavLst>
                                        <p:tav tm="0">
                                          <p:val>
                                            <p:strVal val="#ppt_x"/>
                                          </p:val>
                                        </p:tav>
                                        <p:tav tm="100000">
                                          <p:val>
                                            <p:strVal val="#ppt_x"/>
                                          </p:val>
                                        </p:tav>
                                      </p:tavLst>
                                    </p:anim>
                                    <p:anim calcmode="lin" valueType="num">
                                      <p:cBhvr additive="base">
                                        <p:cTn id="14" dur="500" fill="hold"/>
                                        <p:tgtEl>
                                          <p:spTgt spid="2150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61"/>
                                        </p:tgtEl>
                                        <p:attrNameLst>
                                          <p:attrName>style.visibility</p:attrName>
                                        </p:attrNameLst>
                                      </p:cBhvr>
                                      <p:to>
                                        <p:strVal val="visible"/>
                                      </p:to>
                                    </p:set>
                                    <p:anim calcmode="lin" valueType="num">
                                      <p:cBhvr additive="base">
                                        <p:cTn id="19" dur="500" fill="hold"/>
                                        <p:tgtEl>
                                          <p:spTgt spid="215061"/>
                                        </p:tgtEl>
                                        <p:attrNameLst>
                                          <p:attrName>ppt_x</p:attrName>
                                        </p:attrNameLst>
                                      </p:cBhvr>
                                      <p:tavLst>
                                        <p:tav tm="0">
                                          <p:val>
                                            <p:strVal val="#ppt_x"/>
                                          </p:val>
                                        </p:tav>
                                        <p:tav tm="100000">
                                          <p:val>
                                            <p:strVal val="#ppt_x"/>
                                          </p:val>
                                        </p:tav>
                                      </p:tavLst>
                                    </p:anim>
                                    <p:anim calcmode="lin" valueType="num">
                                      <p:cBhvr additive="base">
                                        <p:cTn id="20" dur="500" fill="hold"/>
                                        <p:tgtEl>
                                          <p:spTgt spid="2150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47"/>
                                        </p:tgtEl>
                                        <p:attrNameLst>
                                          <p:attrName>style.visibility</p:attrName>
                                        </p:attrNameLst>
                                      </p:cBhvr>
                                      <p:to>
                                        <p:strVal val="visible"/>
                                      </p:to>
                                    </p:set>
                                    <p:anim calcmode="lin" valueType="num">
                                      <p:cBhvr additive="base">
                                        <p:cTn id="25" dur="500" fill="hold"/>
                                        <p:tgtEl>
                                          <p:spTgt spid="215047"/>
                                        </p:tgtEl>
                                        <p:attrNameLst>
                                          <p:attrName>ppt_x</p:attrName>
                                        </p:attrNameLst>
                                      </p:cBhvr>
                                      <p:tavLst>
                                        <p:tav tm="0">
                                          <p:val>
                                            <p:strVal val="#ppt_x"/>
                                          </p:val>
                                        </p:tav>
                                        <p:tav tm="100000">
                                          <p:val>
                                            <p:strVal val="#ppt_x"/>
                                          </p:val>
                                        </p:tav>
                                      </p:tavLst>
                                    </p:anim>
                                    <p:anim calcmode="lin" valueType="num">
                                      <p:cBhvr additive="base">
                                        <p:cTn id="26" dur="500" fill="hold"/>
                                        <p:tgtEl>
                                          <p:spTgt spid="2150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60"/>
                                        </p:tgtEl>
                                        <p:attrNameLst>
                                          <p:attrName>style.visibility</p:attrName>
                                        </p:attrNameLst>
                                      </p:cBhvr>
                                      <p:to>
                                        <p:strVal val="visible"/>
                                      </p:to>
                                    </p:set>
                                    <p:anim calcmode="lin" valueType="num">
                                      <p:cBhvr additive="base">
                                        <p:cTn id="31" dur="500" fill="hold"/>
                                        <p:tgtEl>
                                          <p:spTgt spid="215060"/>
                                        </p:tgtEl>
                                        <p:attrNameLst>
                                          <p:attrName>ppt_x</p:attrName>
                                        </p:attrNameLst>
                                      </p:cBhvr>
                                      <p:tavLst>
                                        <p:tav tm="0">
                                          <p:val>
                                            <p:strVal val="#ppt_x"/>
                                          </p:val>
                                        </p:tav>
                                        <p:tav tm="100000">
                                          <p:val>
                                            <p:strVal val="#ppt_x"/>
                                          </p:val>
                                        </p:tav>
                                      </p:tavLst>
                                    </p:anim>
                                    <p:anim calcmode="lin" valueType="num">
                                      <p:cBhvr additive="base">
                                        <p:cTn id="32" dur="500" fill="hold"/>
                                        <p:tgtEl>
                                          <p:spTgt spid="21506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49"/>
                                        </p:tgtEl>
                                        <p:attrNameLst>
                                          <p:attrName>style.visibility</p:attrName>
                                        </p:attrNameLst>
                                      </p:cBhvr>
                                      <p:to>
                                        <p:strVal val="visible"/>
                                      </p:to>
                                    </p:set>
                                    <p:anim calcmode="lin" valueType="num">
                                      <p:cBhvr additive="base">
                                        <p:cTn id="37" dur="500" fill="hold"/>
                                        <p:tgtEl>
                                          <p:spTgt spid="215049"/>
                                        </p:tgtEl>
                                        <p:attrNameLst>
                                          <p:attrName>ppt_x</p:attrName>
                                        </p:attrNameLst>
                                      </p:cBhvr>
                                      <p:tavLst>
                                        <p:tav tm="0">
                                          <p:val>
                                            <p:strVal val="#ppt_x"/>
                                          </p:val>
                                        </p:tav>
                                        <p:tav tm="100000">
                                          <p:val>
                                            <p:strVal val="#ppt_x"/>
                                          </p:val>
                                        </p:tav>
                                      </p:tavLst>
                                    </p:anim>
                                    <p:anim calcmode="lin" valueType="num">
                                      <p:cBhvr additive="base">
                                        <p:cTn id="38" dur="500" fill="hold"/>
                                        <p:tgtEl>
                                          <p:spTgt spid="215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7" grpId="0" animBg="1"/>
      <p:bldP spid="215049" grpId="0" animBg="1"/>
      <p:bldP spid="215053" grpId="0" animBg="1"/>
      <p:bldP spid="215054" grpId="0" animBg="1"/>
      <p:bldP spid="215060" grpId="0" animBg="1"/>
      <p:bldP spid="2150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954088" y="320675"/>
            <a:ext cx="7158037" cy="974725"/>
          </a:xfrm>
        </p:spPr>
        <p:txBody>
          <a:bodyPr/>
          <a:lstStyle/>
          <a:p>
            <a:pPr eaLnBrk="1" hangingPunct="1"/>
            <a:r>
              <a:rPr lang="en-US" altLang="en-US" sz="4400" b="1" dirty="0" smtClean="0">
                <a:solidFill>
                  <a:schemeClr val="tx1"/>
                </a:solidFill>
              </a:rPr>
              <a:t>Assigning Overhead Costs</a:t>
            </a:r>
          </a:p>
        </p:txBody>
      </p:sp>
      <p:sp>
        <p:nvSpPr>
          <p:cNvPr id="217092" name="Rectangle 7"/>
          <p:cNvSpPr>
            <a:spLocks noChangeArrowheads="1"/>
          </p:cNvSpPr>
          <p:nvPr/>
        </p:nvSpPr>
        <p:spPr bwMode="auto">
          <a:xfrm>
            <a:off x="685800" y="1905000"/>
            <a:ext cx="7696200" cy="914400"/>
          </a:xfrm>
          <a:prstGeom prst="rect">
            <a:avLst/>
          </a:prstGeom>
          <a:solidFill>
            <a:srgbClr val="CCFF33"/>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093" name="Text Box 8"/>
          <p:cNvSpPr txBox="1">
            <a:spLocks noChangeArrowheads="1"/>
          </p:cNvSpPr>
          <p:nvPr/>
        </p:nvSpPr>
        <p:spPr bwMode="auto">
          <a:xfrm>
            <a:off x="685800" y="1905000"/>
            <a:ext cx="7620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dirty="0">
                <a:latin typeface="Arial" charset="0"/>
              </a:rPr>
              <a:t>Overhead can be assigned to production in one of three ways:</a:t>
            </a:r>
          </a:p>
        </p:txBody>
      </p:sp>
      <p:grpSp>
        <p:nvGrpSpPr>
          <p:cNvPr id="2" name="Group 11"/>
          <p:cNvGrpSpPr>
            <a:grpSpLocks/>
          </p:cNvGrpSpPr>
          <p:nvPr/>
        </p:nvGrpSpPr>
        <p:grpSpPr bwMode="auto">
          <a:xfrm>
            <a:off x="381000" y="4114800"/>
            <a:ext cx="2514600" cy="1524000"/>
            <a:chOff x="432" y="2592"/>
            <a:chExt cx="1344" cy="960"/>
          </a:xfrm>
        </p:grpSpPr>
        <p:sp>
          <p:nvSpPr>
            <p:cNvPr id="217104" name="Rectangle 9"/>
            <p:cNvSpPr>
              <a:spLocks noChangeArrowheads="1"/>
            </p:cNvSpPr>
            <p:nvPr/>
          </p:nvSpPr>
          <p:spPr bwMode="auto">
            <a:xfrm>
              <a:off x="432" y="2592"/>
              <a:ext cx="1344" cy="960"/>
            </a:xfrm>
            <a:prstGeom prst="rect">
              <a:avLst/>
            </a:prstGeom>
            <a:solidFill>
              <a:srgbClr val="FF9900"/>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105" name="Text Box 10"/>
            <p:cNvSpPr txBox="1">
              <a:spLocks noChangeArrowheads="1"/>
            </p:cNvSpPr>
            <p:nvPr/>
          </p:nvSpPr>
          <p:spPr bwMode="auto">
            <a:xfrm>
              <a:off x="432" y="2640"/>
              <a:ext cx="1344"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u="sng" dirty="0">
                  <a:solidFill>
                    <a:srgbClr val="FF0000"/>
                  </a:solidFill>
                  <a:latin typeface="Arial" charset="0"/>
                </a:rPr>
                <a:t>Single plant-wide </a:t>
              </a:r>
              <a:r>
                <a:rPr lang="en-US" altLang="en-US" sz="2800" b="1" dirty="0">
                  <a:latin typeface="Arial" charset="0"/>
                </a:rPr>
                <a:t>overhead rate</a:t>
              </a:r>
            </a:p>
          </p:txBody>
        </p:sp>
      </p:grpSp>
      <p:sp>
        <p:nvSpPr>
          <p:cNvPr id="217095" name="Rectangle 13"/>
          <p:cNvSpPr>
            <a:spLocks noChangeArrowheads="1"/>
          </p:cNvSpPr>
          <p:nvPr/>
        </p:nvSpPr>
        <p:spPr bwMode="auto">
          <a:xfrm>
            <a:off x="3048000" y="4114800"/>
            <a:ext cx="2743200" cy="1524000"/>
          </a:xfrm>
          <a:prstGeom prst="rect">
            <a:avLst/>
          </a:prstGeom>
          <a:solidFill>
            <a:srgbClr val="FFCC99"/>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096" name="Text Box 14"/>
          <p:cNvSpPr txBox="1">
            <a:spLocks noChangeArrowheads="1"/>
          </p:cNvSpPr>
          <p:nvPr/>
        </p:nvSpPr>
        <p:spPr bwMode="auto">
          <a:xfrm>
            <a:off x="3048000" y="4191000"/>
            <a:ext cx="2743200" cy="95410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u="sng" dirty="0">
                <a:solidFill>
                  <a:srgbClr val="FF0000"/>
                </a:solidFill>
                <a:latin typeface="Arial" charset="0"/>
              </a:rPr>
              <a:t>Departmental</a:t>
            </a:r>
            <a:r>
              <a:rPr lang="en-US" altLang="en-US" sz="2800" b="1" dirty="0">
                <a:latin typeface="Arial" charset="0"/>
              </a:rPr>
              <a:t> overhead rates</a:t>
            </a:r>
          </a:p>
        </p:txBody>
      </p:sp>
      <p:grpSp>
        <p:nvGrpSpPr>
          <p:cNvPr id="3" name="Group 15"/>
          <p:cNvGrpSpPr>
            <a:grpSpLocks/>
          </p:cNvGrpSpPr>
          <p:nvPr/>
        </p:nvGrpSpPr>
        <p:grpSpPr bwMode="auto">
          <a:xfrm>
            <a:off x="6019800" y="4114800"/>
            <a:ext cx="2781300" cy="1524000"/>
            <a:chOff x="432" y="2592"/>
            <a:chExt cx="1344" cy="960"/>
          </a:xfrm>
        </p:grpSpPr>
        <p:sp>
          <p:nvSpPr>
            <p:cNvPr id="217102" name="Rectangle 16"/>
            <p:cNvSpPr>
              <a:spLocks noChangeArrowheads="1"/>
            </p:cNvSpPr>
            <p:nvPr/>
          </p:nvSpPr>
          <p:spPr bwMode="auto">
            <a:xfrm>
              <a:off x="432" y="2592"/>
              <a:ext cx="1344" cy="960"/>
            </a:xfrm>
            <a:prstGeom prst="rect">
              <a:avLst/>
            </a:prstGeom>
            <a:solidFill>
              <a:srgbClr val="FFCCCC"/>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103" name="Text Box 17"/>
            <p:cNvSpPr txBox="1">
              <a:spLocks noChangeArrowheads="1"/>
            </p:cNvSpPr>
            <p:nvPr/>
          </p:nvSpPr>
          <p:spPr bwMode="auto">
            <a:xfrm>
              <a:off x="432" y="2640"/>
              <a:ext cx="134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b="1" u="sng" dirty="0" smtClean="0">
                  <a:solidFill>
                    <a:srgbClr val="FF0000"/>
                  </a:solidFill>
                  <a:latin typeface="Arial" charset="0"/>
                </a:rPr>
                <a:t>A</a:t>
              </a:r>
              <a:r>
                <a:rPr lang="en-US" altLang="en-US" sz="2800" b="1" dirty="0" smtClean="0">
                  <a:latin typeface="Arial" charset="0"/>
                </a:rPr>
                <a:t>ctivity-</a:t>
              </a:r>
              <a:r>
                <a:rPr lang="en-US" altLang="en-US" sz="2800" b="1" u="sng" dirty="0" smtClean="0">
                  <a:solidFill>
                    <a:srgbClr val="FF0000"/>
                  </a:solidFill>
                  <a:latin typeface="Arial" charset="0"/>
                </a:rPr>
                <a:t>b</a:t>
              </a:r>
              <a:r>
                <a:rPr lang="en-US" altLang="en-US" sz="2800" b="1" dirty="0" smtClean="0">
                  <a:latin typeface="Arial" charset="0"/>
                </a:rPr>
                <a:t>ased - </a:t>
              </a:r>
              <a:r>
                <a:rPr lang="en-US" altLang="en-US" sz="2800" b="1" u="sng" dirty="0" smtClean="0">
                  <a:solidFill>
                    <a:srgbClr val="FF0000"/>
                  </a:solidFill>
                  <a:latin typeface="Arial" charset="0"/>
                </a:rPr>
                <a:t>c</a:t>
              </a:r>
              <a:r>
                <a:rPr lang="en-US" altLang="en-US" sz="2800" b="1" dirty="0" smtClean="0">
                  <a:latin typeface="Arial" charset="0"/>
                </a:rPr>
                <a:t>osting</a:t>
              </a:r>
              <a:endParaRPr lang="en-US" altLang="en-US" sz="2800" b="1" dirty="0">
                <a:latin typeface="Arial" charset="0"/>
              </a:endParaRPr>
            </a:p>
          </p:txBody>
        </p:sp>
      </p:grpSp>
      <p:sp>
        <p:nvSpPr>
          <p:cNvPr id="217098" name="AutoShape 24"/>
          <p:cNvSpPr>
            <a:spLocks noChangeArrowheads="1"/>
          </p:cNvSpPr>
          <p:nvPr/>
        </p:nvSpPr>
        <p:spPr bwMode="auto">
          <a:xfrm>
            <a:off x="1295400" y="2819400"/>
            <a:ext cx="685800" cy="1295400"/>
          </a:xfrm>
          <a:prstGeom prst="downArrow">
            <a:avLst>
              <a:gd name="adj1" fmla="val 50000"/>
              <a:gd name="adj2" fmla="val 47222"/>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099" name="AutoShape 25"/>
          <p:cNvSpPr>
            <a:spLocks noChangeArrowheads="1"/>
          </p:cNvSpPr>
          <p:nvPr/>
        </p:nvSpPr>
        <p:spPr bwMode="auto">
          <a:xfrm>
            <a:off x="3962400" y="2819400"/>
            <a:ext cx="685800" cy="1295400"/>
          </a:xfrm>
          <a:prstGeom prst="downArrow">
            <a:avLst>
              <a:gd name="adj1" fmla="val 50000"/>
              <a:gd name="adj2" fmla="val 47222"/>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100" name="AutoShape 26"/>
          <p:cNvSpPr>
            <a:spLocks noChangeArrowheads="1"/>
          </p:cNvSpPr>
          <p:nvPr/>
        </p:nvSpPr>
        <p:spPr bwMode="auto">
          <a:xfrm>
            <a:off x="6858000" y="2819400"/>
            <a:ext cx="685800" cy="1295400"/>
          </a:xfrm>
          <a:prstGeom prst="downArrow">
            <a:avLst>
              <a:gd name="adj1" fmla="val 50000"/>
              <a:gd name="adj2" fmla="val 47222"/>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a:latin typeface="Arial" charset="0"/>
            </a:endParaRPr>
          </a:p>
        </p:txBody>
      </p:sp>
      <p:sp>
        <p:nvSpPr>
          <p:cNvPr id="21710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F96C5525-77E8-48D6-902C-FB7601E9F77C}" type="slidenum">
              <a:rPr lang="en-US" altLang="en-US" sz="1000" smtClean="0">
                <a:latin typeface="Arial" charset="0"/>
              </a:rPr>
              <a:pPr algn="r" eaLnBrk="1" hangingPunct="1">
                <a:spcBef>
                  <a:spcPct val="0"/>
                </a:spcBef>
                <a:buFontTx/>
                <a:buNone/>
              </a:pPr>
              <a:t>8</a:t>
            </a:fld>
            <a:endParaRPr lang="en-US" altLang="en-US" sz="1000" dirty="0">
              <a:latin typeface="Arial" charset="0"/>
            </a:endParaRPr>
          </a:p>
        </p:txBody>
      </p:sp>
      <p:sp>
        <p:nvSpPr>
          <p:cNvPr id="1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07" charset="0"/>
              </a:rPr>
              <a:t>C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7098"/>
                                        </p:tgtEl>
                                        <p:attrNameLst>
                                          <p:attrName>style.visibility</p:attrName>
                                        </p:attrNameLst>
                                      </p:cBhvr>
                                      <p:to>
                                        <p:strVal val="visible"/>
                                      </p:to>
                                    </p:set>
                                    <p:animEffect transition="in" filter="wipe(up)">
                                      <p:cBhvr>
                                        <p:cTn id="7" dur="500"/>
                                        <p:tgtEl>
                                          <p:spTgt spid="2170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7099"/>
                                        </p:tgtEl>
                                        <p:attrNameLst>
                                          <p:attrName>style.visibility</p:attrName>
                                        </p:attrNameLst>
                                      </p:cBhvr>
                                      <p:to>
                                        <p:strVal val="visible"/>
                                      </p:to>
                                    </p:set>
                                    <p:animEffect transition="in" filter="wipe(up)">
                                      <p:cBhvr>
                                        <p:cTn id="17" dur="500"/>
                                        <p:tgtEl>
                                          <p:spTgt spid="21709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17096"/>
                                        </p:tgtEl>
                                        <p:attrNameLst>
                                          <p:attrName>style.visibility</p:attrName>
                                        </p:attrNameLst>
                                      </p:cBhvr>
                                      <p:to>
                                        <p:strVal val="visible"/>
                                      </p:to>
                                    </p:set>
                                    <p:animEffect transition="in" filter="randombar(horizontal)">
                                      <p:cBhvr>
                                        <p:cTn id="22" dur="500"/>
                                        <p:tgtEl>
                                          <p:spTgt spid="21709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17095"/>
                                        </p:tgtEl>
                                        <p:attrNameLst>
                                          <p:attrName>style.visibility</p:attrName>
                                        </p:attrNameLst>
                                      </p:cBhvr>
                                      <p:to>
                                        <p:strVal val="visible"/>
                                      </p:to>
                                    </p:set>
                                    <p:animEffect transition="in" filter="randombar(horizontal)">
                                      <p:cBhvr>
                                        <p:cTn id="27" dur="500"/>
                                        <p:tgtEl>
                                          <p:spTgt spid="21709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17100"/>
                                        </p:tgtEl>
                                        <p:attrNameLst>
                                          <p:attrName>style.visibility</p:attrName>
                                        </p:attrNameLst>
                                      </p:cBhvr>
                                      <p:to>
                                        <p:strVal val="visible"/>
                                      </p:to>
                                    </p:set>
                                    <p:animEffect transition="in" filter="wipe(up)">
                                      <p:cBhvr>
                                        <p:cTn id="32" dur="500"/>
                                        <p:tgtEl>
                                          <p:spTgt spid="21710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5" grpId="0" animBg="1"/>
      <p:bldP spid="217096" grpId="0" animBg="1"/>
      <p:bldP spid="217098" grpId="0" animBg="1"/>
      <p:bldP spid="217099" grpId="0" animBg="1"/>
      <p:bldP spid="2171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4"/>
          <p:cNvSpPr>
            <a:spLocks noGrp="1"/>
          </p:cNvSpPr>
          <p:nvPr>
            <p:ph type="ctrTitle"/>
          </p:nvPr>
        </p:nvSpPr>
        <p:spPr>
          <a:xfrm>
            <a:off x="381000" y="2411413"/>
            <a:ext cx="8382000" cy="3151187"/>
          </a:xfrm>
        </p:spPr>
        <p:txBody>
          <a:bodyPr/>
          <a:lstStyle/>
          <a:p>
            <a:pPr eaLnBrk="1" hangingPunct="1"/>
            <a:r>
              <a:rPr lang="en-US" altLang="en-US" sz="5400" b="1" dirty="0" smtClean="0">
                <a:solidFill>
                  <a:schemeClr val="tx1"/>
                </a:solidFill>
              </a:rPr>
              <a:t>Allocate overhead costs to products using the </a:t>
            </a:r>
            <a:r>
              <a:rPr lang="en-US" altLang="en-US" sz="5400" b="1" u="sng" dirty="0" smtClean="0">
                <a:solidFill>
                  <a:srgbClr val="FF0000"/>
                </a:solidFill>
              </a:rPr>
              <a:t>plantwide</a:t>
            </a:r>
            <a:r>
              <a:rPr lang="en-US" altLang="en-US" sz="5400" b="1" dirty="0" smtClean="0">
                <a:solidFill>
                  <a:schemeClr val="tx1"/>
                </a:solidFill>
              </a:rPr>
              <a:t> overhead rate</a:t>
            </a:r>
            <a:br>
              <a:rPr lang="en-US" altLang="en-US" sz="5400" b="1" dirty="0" smtClean="0">
                <a:solidFill>
                  <a:schemeClr val="tx1"/>
                </a:solidFill>
              </a:rPr>
            </a:br>
            <a:r>
              <a:rPr lang="en-US" altLang="en-US" sz="5400" b="1" dirty="0" smtClean="0">
                <a:solidFill>
                  <a:schemeClr val="tx1"/>
                </a:solidFill>
              </a:rPr>
              <a:t>method.</a:t>
            </a:r>
          </a:p>
        </p:txBody>
      </p:sp>
      <p:pic>
        <p:nvPicPr>
          <p:cNvPr id="2191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6366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562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3.xml.rels><?xml version="1.0" encoding="UTF-8" standalone="yes"?>
<Relationships xmlns="http://schemas.openxmlformats.org/package/2006/relationships"><Relationship Id="rId1" Type="http://schemas.openxmlformats.org/officeDocument/2006/relationships/image" Target="../media/image2.jpeg"/></Relationships>
</file>

<file path=ppt/theme/_rels/theme2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1" id="{A26ED4B6-2EDF-4D4E-A9D5-0B48D44D5D2C}" vid="{D0A826FA-DA5C-48EE-A1D2-DE16C1982892}"/>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4.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12996</TotalTime>
  <Words>4972</Words>
  <Application>Microsoft Office PowerPoint</Application>
  <PresentationFormat>On-screen Show (4:3)</PresentationFormat>
  <Paragraphs>792</Paragraphs>
  <Slides>55</Slides>
  <Notes>48</Notes>
  <HiddenSlides>0</HiddenSlides>
  <MMClips>0</MMClips>
  <ScaleCrop>false</ScaleCrop>
  <HeadingPairs>
    <vt:vector size="6" baseType="variant">
      <vt:variant>
        <vt:lpstr>Theme</vt:lpstr>
      </vt:variant>
      <vt:variant>
        <vt:i4>24</vt:i4>
      </vt:variant>
      <vt:variant>
        <vt:lpstr>Embedded OLE Servers</vt:lpstr>
      </vt:variant>
      <vt:variant>
        <vt:i4>2</vt:i4>
      </vt:variant>
      <vt:variant>
        <vt:lpstr>Slide Titles</vt:lpstr>
      </vt:variant>
      <vt:variant>
        <vt:i4>55</vt:i4>
      </vt:variant>
    </vt:vector>
  </HeadingPairs>
  <TitlesOfParts>
    <vt:vector size="81" baseType="lpstr">
      <vt:lpstr>19_Office Theme</vt:lpstr>
      <vt:lpstr>1_Office Theme</vt:lpstr>
      <vt:lpstr>Office Theme</vt:lpstr>
      <vt:lpstr>16_Office Theme</vt:lpstr>
      <vt:lpstr>17_Office Theme</vt:lpstr>
      <vt:lpstr>3_Custom Design</vt:lpstr>
      <vt:lpstr>Custom Design</vt:lpstr>
      <vt:lpstr>2_Custom Design</vt:lpstr>
      <vt:lpstr>1_Custom Design</vt:lpstr>
      <vt:lpstr>Theme1</vt:lpstr>
      <vt:lpstr>4_Custom Design</vt:lpstr>
      <vt:lpstr>18_Office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3_Executive</vt:lpstr>
      <vt:lpstr>2_Executive</vt:lpstr>
      <vt:lpstr>Clip</vt:lpstr>
      <vt:lpstr>Worksheet</vt:lpstr>
      <vt:lpstr>Welcome Back</vt:lpstr>
      <vt:lpstr>Welcome Back</vt:lpstr>
      <vt:lpstr>Homework assignment</vt:lpstr>
      <vt:lpstr>Chapter 04</vt:lpstr>
      <vt:lpstr>Chapter 04</vt:lpstr>
      <vt:lpstr>  Distinguish between the plantwide overhead rate method, the departmental overhead rate method, and the Activity-Based Costing method.  </vt:lpstr>
      <vt:lpstr>Assigning Overhead Costs</vt:lpstr>
      <vt:lpstr>Assigning Overhead Costs</vt:lpstr>
      <vt:lpstr>Allocate overhead costs to products using the plantwide overhead rate method.</vt:lpstr>
      <vt:lpstr>Plantwide Overhead Rate Method  (Exhibit 4.2) </vt:lpstr>
      <vt:lpstr>Plantwide Overhead Rate Method Illustration (exhibits 4.3 &amp; 4.4) </vt:lpstr>
      <vt:lpstr>Plantwide Overhead Rate Method Illustration</vt:lpstr>
      <vt:lpstr>Plantwide Overhead Rate Method Illustration</vt:lpstr>
      <vt:lpstr>PowerPoint Presentation</vt:lpstr>
      <vt:lpstr>Allocate overhead costs to products using the departmental overhead rate method.</vt:lpstr>
      <vt:lpstr>Departmental Overhead Rate Method (exhibit 4.5) </vt:lpstr>
      <vt:lpstr>Departmental Overhead Rate Method:  First Step</vt:lpstr>
      <vt:lpstr>Departmental Overhead Rate Method:  Second Step</vt:lpstr>
      <vt:lpstr>Departmental Overhead Rate Method:  Second Step</vt:lpstr>
      <vt:lpstr>Departmental Overhead Rate Method:  Third Step  (Exhibit 4.6) </vt:lpstr>
      <vt:lpstr>Departmental Overhead Rate Method: Third Step</vt:lpstr>
      <vt:lpstr>Departmental Overhead Rate Method: Fourth Step</vt:lpstr>
      <vt:lpstr>PowerPoint Presentation</vt:lpstr>
      <vt:lpstr>Identify and assess advantages and disadvantages of the plantwide overhead and departmental overhead rate methods.</vt:lpstr>
      <vt:lpstr>PowerPoint Presentation</vt:lpstr>
      <vt:lpstr> Departmental Overhead Rate  Method Advantages and Disadvantages  </vt:lpstr>
      <vt:lpstr>      Explain cost flows for Activity-Based Costing. </vt:lpstr>
      <vt:lpstr>Cost Flows Under Activity-Based Costing Method (Exhibit 4.9)</vt:lpstr>
      <vt:lpstr>Allocate overhead costs to products using activity-based costing. </vt:lpstr>
      <vt:lpstr>Applying Activity-Based Costing</vt:lpstr>
      <vt:lpstr>Step One:  Identify Activities and the Costs They Cause</vt:lpstr>
      <vt:lpstr>Step One:  Identify Activities and the Costs They Cause</vt:lpstr>
      <vt:lpstr>Step Two:  Trace Overhead Costs to Cost Pools</vt:lpstr>
      <vt:lpstr>Step Two:  Trace Overhead Costs to Cost Pools</vt:lpstr>
      <vt:lpstr>Step Three:  Determine Activity Rates</vt:lpstr>
      <vt:lpstr>Step Three:  Determine Activity Rates</vt:lpstr>
      <vt:lpstr>Step Three:  Determine Activity Rates</vt:lpstr>
      <vt:lpstr>Step Three:  Determine Activity Rates</vt:lpstr>
      <vt:lpstr>Step Four:  Assign Overhead Costs to Cost Objects</vt:lpstr>
      <vt:lpstr>Step Four:  Assign Overhead Costs to Cost Objects</vt:lpstr>
      <vt:lpstr>Step Four:  Assign Overhead Costs to Cost Objects</vt:lpstr>
      <vt:lpstr>Step Four:  Assign Overhead Costs to Cost Objects</vt:lpstr>
      <vt:lpstr>Comparison of Overhead Allocations by Method (Exhibit 4.15)</vt:lpstr>
      <vt:lpstr>       Identify and assess advantages and disadvantages of Activity-Based Costing. </vt:lpstr>
      <vt:lpstr>Activity-Based Costing Advantages and Disadvantages</vt:lpstr>
      <vt:lpstr>PowerPoint Presentation</vt:lpstr>
      <vt:lpstr>PowerPoint Presentation</vt:lpstr>
      <vt:lpstr>      Describe the four types of activities that cause overhead costs.</vt:lpstr>
      <vt:lpstr>Four types of activities that cause overhead costs</vt:lpstr>
      <vt:lpstr>PowerPoint Presentation</vt:lpstr>
      <vt:lpstr>PowerPoint Presentation</vt:lpstr>
      <vt:lpstr>Levels of Activities</vt:lpstr>
      <vt:lpstr>PowerPoint Presentation</vt:lpstr>
      <vt:lpstr>Homework assignment</vt:lpstr>
      <vt:lpstr>Thank you and See You Next Week at the Same Time, Take Care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Domenico A. Tavella</dc:creator>
  <cp:lastModifiedBy>Atef Abuelaish</cp:lastModifiedBy>
  <cp:revision>557</cp:revision>
  <dcterms:created xsi:type="dcterms:W3CDTF">2006-01-05T18:53:25Z</dcterms:created>
  <dcterms:modified xsi:type="dcterms:W3CDTF">2016-02-25T17:19:58Z</dcterms:modified>
</cp:coreProperties>
</file>