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4" r:id="rId1"/>
    <p:sldMasterId id="2147483891" r:id="rId2"/>
  </p:sldMasterIdLst>
  <p:notesMasterIdLst>
    <p:notesMasterId r:id="rId57"/>
  </p:notesMasterIdLst>
  <p:handoutMasterIdLst>
    <p:handoutMasterId r:id="rId58"/>
  </p:handoutMasterIdLst>
  <p:sldIdLst>
    <p:sldId id="738" r:id="rId3"/>
    <p:sldId id="739" r:id="rId4"/>
    <p:sldId id="744" r:id="rId5"/>
    <p:sldId id="741" r:id="rId6"/>
    <p:sldId id="743" r:id="rId7"/>
    <p:sldId id="709" r:id="rId8"/>
    <p:sldId id="561" r:id="rId9"/>
    <p:sldId id="632" r:id="rId10"/>
    <p:sldId id="660" r:id="rId11"/>
    <p:sldId id="658" r:id="rId12"/>
    <p:sldId id="656" r:id="rId13"/>
    <p:sldId id="655" r:id="rId14"/>
    <p:sldId id="729" r:id="rId15"/>
    <p:sldId id="652" r:id="rId16"/>
    <p:sldId id="710" r:id="rId17"/>
    <p:sldId id="689" r:id="rId18"/>
    <p:sldId id="648" r:id="rId19"/>
    <p:sldId id="706" r:id="rId20"/>
    <p:sldId id="647" r:id="rId21"/>
    <p:sldId id="691" r:id="rId22"/>
    <p:sldId id="692" r:id="rId23"/>
    <p:sldId id="693" r:id="rId24"/>
    <p:sldId id="644" r:id="rId25"/>
    <p:sldId id="695" r:id="rId26"/>
    <p:sldId id="696" r:id="rId27"/>
    <p:sldId id="641" r:id="rId28"/>
    <p:sldId id="639" r:id="rId29"/>
    <p:sldId id="730" r:id="rId30"/>
    <p:sldId id="731" r:id="rId31"/>
    <p:sldId id="732" r:id="rId32"/>
    <p:sldId id="714" r:id="rId33"/>
    <p:sldId id="715" r:id="rId34"/>
    <p:sldId id="708" r:id="rId35"/>
    <p:sldId id="716" r:id="rId36"/>
    <p:sldId id="637" r:id="rId37"/>
    <p:sldId id="663" r:id="rId38"/>
    <p:sldId id="633" r:id="rId39"/>
    <p:sldId id="669" r:id="rId40"/>
    <p:sldId id="665" r:id="rId41"/>
    <p:sldId id="720" r:id="rId42"/>
    <p:sldId id="722" r:id="rId43"/>
    <p:sldId id="721" r:id="rId44"/>
    <p:sldId id="723" r:id="rId45"/>
    <p:sldId id="728" r:id="rId46"/>
    <p:sldId id="727" r:id="rId47"/>
    <p:sldId id="717" r:id="rId48"/>
    <p:sldId id="674" r:id="rId49"/>
    <p:sldId id="673" r:id="rId50"/>
    <p:sldId id="726" r:id="rId51"/>
    <p:sldId id="747" r:id="rId52"/>
    <p:sldId id="749" r:id="rId53"/>
    <p:sldId id="746" r:id="rId54"/>
    <p:sldId id="737" r:id="rId55"/>
    <p:sldId id="745" r:id="rId5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07"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07"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07"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07"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07" charset="0"/>
        <a:ea typeface="+mn-ea"/>
        <a:cs typeface="+mn-cs"/>
      </a:defRPr>
    </a:lvl5pPr>
    <a:lvl6pPr marL="2286000" algn="l" defTabSz="914400" rtl="0" eaLnBrk="1" latinLnBrk="0" hangingPunct="1">
      <a:defRPr sz="2400" kern="1200">
        <a:solidFill>
          <a:schemeClr val="tx1"/>
        </a:solidFill>
        <a:latin typeface="Times New Roman" pitchFamily="-107" charset="0"/>
        <a:ea typeface="+mn-ea"/>
        <a:cs typeface="+mn-cs"/>
      </a:defRPr>
    </a:lvl6pPr>
    <a:lvl7pPr marL="2743200" algn="l" defTabSz="914400" rtl="0" eaLnBrk="1" latinLnBrk="0" hangingPunct="1">
      <a:defRPr sz="2400" kern="1200">
        <a:solidFill>
          <a:schemeClr val="tx1"/>
        </a:solidFill>
        <a:latin typeface="Times New Roman" pitchFamily="-107" charset="0"/>
        <a:ea typeface="+mn-ea"/>
        <a:cs typeface="+mn-cs"/>
      </a:defRPr>
    </a:lvl7pPr>
    <a:lvl8pPr marL="3200400" algn="l" defTabSz="914400" rtl="0" eaLnBrk="1" latinLnBrk="0" hangingPunct="1">
      <a:defRPr sz="2400" kern="1200">
        <a:solidFill>
          <a:schemeClr val="tx1"/>
        </a:solidFill>
        <a:latin typeface="Times New Roman" pitchFamily="-107" charset="0"/>
        <a:ea typeface="+mn-ea"/>
        <a:cs typeface="+mn-cs"/>
      </a:defRPr>
    </a:lvl8pPr>
    <a:lvl9pPr marL="3657600" algn="l" defTabSz="914400" rtl="0" eaLnBrk="1" latinLnBrk="0" hangingPunct="1">
      <a:defRPr sz="2400" kern="1200">
        <a:solidFill>
          <a:schemeClr val="tx1"/>
        </a:solidFill>
        <a:latin typeface="Times New Roman" pitchFamily="-107" charset="0"/>
        <a:ea typeface="+mn-ea"/>
        <a:cs typeface="+mn-cs"/>
      </a:defRPr>
    </a:lvl9pPr>
  </p:defaultTextStyle>
  <p:extLst>
    <p:ext uri="{EFAFB233-063F-42B5-8137-9DF3F51BA10A}">
      <p15:sldGuideLst xmlns:p15="http://schemas.microsoft.com/office/powerpoint/2012/main">
        <p15:guide id="1" orient="horz" pos="2256">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auer, Lindsey" initials="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0033CC"/>
    <a:srgbClr val="FFFFCC"/>
    <a:srgbClr val="666699"/>
    <a:srgbClr val="F9EFFF"/>
    <a:srgbClr val="F6E5FF"/>
    <a:srgbClr val="EBF7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1617" autoAdjust="0"/>
    <p:restoredTop sz="75955" autoAdjust="0"/>
  </p:normalViewPr>
  <p:slideViewPr>
    <p:cSldViewPr>
      <p:cViewPr varScale="1">
        <p:scale>
          <a:sx n="38" d="100"/>
          <a:sy n="38" d="100"/>
        </p:scale>
        <p:origin x="43" y="374"/>
      </p:cViewPr>
      <p:guideLst>
        <p:guide orient="horz" pos="225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122"/>
    </p:cViewPr>
  </p:sorterViewPr>
  <p:notesViewPr>
    <p:cSldViewPr>
      <p:cViewPr>
        <p:scale>
          <a:sx n="100" d="100"/>
          <a:sy n="100" d="100"/>
        </p:scale>
        <p:origin x="-864" y="13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image" Target="../media/image29.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15"/>
          <p:cNvSpPr>
            <a:spLocks noChangeArrowheads="1"/>
          </p:cNvSpPr>
          <p:nvPr/>
        </p:nvSpPr>
        <p:spPr bwMode="auto">
          <a:xfrm>
            <a:off x="6019800" y="52388"/>
            <a:ext cx="771525" cy="271462"/>
          </a:xfrm>
          <a:prstGeom prst="rect">
            <a:avLst/>
          </a:prstGeom>
          <a:noFill/>
          <a:ln w="12700">
            <a:noFill/>
            <a:miter lim="800000"/>
            <a:headEnd/>
            <a:tailEnd/>
          </a:ln>
        </p:spPr>
        <p:txBody>
          <a:bodyPr lIns="90488" tIns="44450" rIns="90488" bIns="44450">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a:r>
              <a:rPr lang="en-US" altLang="en-US" sz="1200">
                <a:latin typeface="Arial" charset="0"/>
              </a:rPr>
              <a:t>22-</a:t>
            </a:r>
            <a:fld id="{853FD55C-7947-476D-877A-9C71FD0862B0}" type="slidenum">
              <a:rPr lang="en-US" altLang="en-US" sz="1200">
                <a:latin typeface="Arial" charset="0"/>
              </a:rPr>
              <a:pPr algn="r"/>
              <a:t>‹#›</a:t>
            </a:fld>
            <a:endParaRPr lang="en-US" altLang="en-US" sz="1200">
              <a:latin typeface="Arial" charset="0"/>
            </a:endParaRPr>
          </a:p>
        </p:txBody>
      </p:sp>
    </p:spTree>
    <p:extLst>
      <p:ext uri="{BB962C8B-B14F-4D97-AF65-F5344CB8AC3E}">
        <p14:creationId xmlns:p14="http://schemas.microsoft.com/office/powerpoint/2010/main" val="1729095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5"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7922003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50938" y="692150"/>
            <a:ext cx="4556125" cy="3416300"/>
          </a:xfrm>
          <a:ln/>
        </p:spPr>
      </p:sp>
      <p:sp>
        <p:nvSpPr>
          <p:cNvPr id="163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latin typeface="Times New Roman" pitchFamily="-107" charset="0"/>
            </a:endParaRPr>
          </a:p>
        </p:txBody>
      </p:sp>
    </p:spTree>
    <p:extLst>
      <p:ext uri="{BB962C8B-B14F-4D97-AF65-F5344CB8AC3E}">
        <p14:creationId xmlns:p14="http://schemas.microsoft.com/office/powerpoint/2010/main" val="4206421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0938" y="692150"/>
            <a:ext cx="4556125" cy="3416300"/>
          </a:xfrm>
          <a:ln/>
        </p:spPr>
      </p:sp>
      <p:sp>
        <p:nvSpPr>
          <p:cNvPr id="3481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latin typeface="Times New Roman" pitchFamily="-107" charset="0"/>
            </a:endParaRPr>
          </a:p>
        </p:txBody>
      </p:sp>
    </p:spTree>
    <p:extLst>
      <p:ext uri="{BB962C8B-B14F-4D97-AF65-F5344CB8AC3E}">
        <p14:creationId xmlns:p14="http://schemas.microsoft.com/office/powerpoint/2010/main" val="2921568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50938" y="692150"/>
            <a:ext cx="4556125" cy="3416300"/>
          </a:xfrm>
          <a:ln/>
        </p:spPr>
      </p:sp>
      <p:sp>
        <p:nvSpPr>
          <p:cNvPr id="368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07" charset="0"/>
              </a:rPr>
              <a:t>Exhibit 6.4 is split and is shown on two slides. This slide shows the absorption costing income statement, and expenses are grouped according to function.</a:t>
            </a:r>
          </a:p>
          <a:p>
            <a:endParaRPr lang="en-US" altLang="en-US" dirty="0" smtClean="0">
              <a:latin typeface="Times New Roman" pitchFamily="-107" charset="0"/>
            </a:endParaRPr>
          </a:p>
          <a:p>
            <a:endParaRPr lang="en-US" altLang="en-US" dirty="0" smtClean="0">
              <a:latin typeface="Times New Roman" pitchFamily="-107" charset="0"/>
            </a:endParaRPr>
          </a:p>
        </p:txBody>
      </p:sp>
    </p:spTree>
    <p:extLst>
      <p:ext uri="{BB962C8B-B14F-4D97-AF65-F5344CB8AC3E}">
        <p14:creationId xmlns:p14="http://schemas.microsoft.com/office/powerpoint/2010/main" val="1916129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1150938" y="692150"/>
            <a:ext cx="4556125" cy="3416300"/>
          </a:xfrm>
          <a:ln/>
        </p:spPr>
      </p:sp>
      <p:sp>
        <p:nvSpPr>
          <p:cNvPr id="389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07" charset="0"/>
              </a:rPr>
              <a:t>This slide shows the variable costing income statement. This format is referred to as the </a:t>
            </a:r>
            <a:r>
              <a:rPr lang="en-US" altLang="en-US" i="1" dirty="0" smtClean="0">
                <a:latin typeface="Times New Roman" pitchFamily="-107" charset="0"/>
              </a:rPr>
              <a:t>contribution margin income statement</a:t>
            </a:r>
            <a:r>
              <a:rPr lang="en-US" altLang="en-US" dirty="0" smtClean="0">
                <a:latin typeface="Times New Roman" pitchFamily="-107" charset="0"/>
              </a:rPr>
              <a:t> with expenses grouped according to cost behavior. As was seen on the previous slide that depicted absorption costing, the net income is also $580,000.  This is because when the quantity produced equals the quantity sold, the net income amounts will be identical under both the absorption and variable costing methods.</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sz="1200" dirty="0" smtClean="0">
                <a:solidFill>
                  <a:schemeClr val="bg1"/>
                </a:solidFill>
                <a:latin typeface="Arial Narrow" pitchFamily="34" charset="0"/>
              </a:rPr>
              <a:t>A performance report that excludes fixed expenses and net income is a </a:t>
            </a:r>
            <a:r>
              <a:rPr lang="en-US" altLang="en-US" sz="1200" b="1" i="1" dirty="0" smtClean="0">
                <a:solidFill>
                  <a:schemeClr val="bg1"/>
                </a:solidFill>
                <a:latin typeface="Arial Narrow" pitchFamily="34" charset="0"/>
              </a:rPr>
              <a:t>contribution margin report</a:t>
            </a:r>
            <a:r>
              <a:rPr lang="en-US" altLang="en-US" sz="1200" dirty="0" smtClean="0">
                <a:solidFill>
                  <a:schemeClr val="bg1"/>
                </a:solidFill>
                <a:latin typeface="Arial Narrow" pitchFamily="34" charset="0"/>
              </a:rPr>
              <a:t>. It’s bottom line is contribution margin.  Let’s take a look at one on the next slide.</a:t>
            </a:r>
          </a:p>
          <a:p>
            <a:endParaRPr lang="en-US" altLang="en-US" dirty="0" smtClean="0">
              <a:latin typeface="Times New Roman" pitchFamily="-107" charset="0"/>
            </a:endParaRPr>
          </a:p>
        </p:txBody>
      </p:sp>
    </p:spTree>
    <p:extLst>
      <p:ext uri="{BB962C8B-B14F-4D97-AF65-F5344CB8AC3E}">
        <p14:creationId xmlns:p14="http://schemas.microsoft.com/office/powerpoint/2010/main" val="3541995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0938" y="692150"/>
            <a:ext cx="4556125" cy="3416300"/>
          </a:xfrm>
          <a:ln/>
        </p:spPr>
      </p:sp>
      <p:sp>
        <p:nvSpPr>
          <p:cNvPr id="409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07" charset="0"/>
              </a:rPr>
              <a:t>Contribution margin income statements prepared under variable costing are useful in performing cost-volume-profit analyses.  Managers often prepare contribution margin reports, like the one shown, that exclude fixed expenses, to convey contribution margins that aid in business decisions.</a:t>
            </a:r>
          </a:p>
          <a:p>
            <a:endParaRPr lang="en-US" altLang="en-US" smtClean="0">
              <a:latin typeface="Times New Roman" pitchFamily="-107" charset="0"/>
            </a:endParaRPr>
          </a:p>
        </p:txBody>
      </p:sp>
    </p:spTree>
    <p:extLst>
      <p:ext uri="{BB962C8B-B14F-4D97-AF65-F5344CB8AC3E}">
        <p14:creationId xmlns:p14="http://schemas.microsoft.com/office/powerpoint/2010/main" val="19300391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50938" y="692150"/>
            <a:ext cx="4556125" cy="3416300"/>
          </a:xfrm>
          <a:ln/>
        </p:spPr>
      </p:sp>
      <p:sp>
        <p:nvSpPr>
          <p:cNvPr id="430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07" charset="0"/>
              </a:rPr>
              <a:t>Exhibit 6.5 reorganizes the information from Exhibit 6.4 to show the assignment of costs to different expenses and assets under both absorption costing and variable costing. When quantity produced equals quantity sold, there is no difference in total expenses reported on the income statement. Yet, there is a difference in what categories receive those costs. Absorption costing assigns $1,500,000 to cost of goods sold compared to $900,000 for variable costing. The $600,000 of fixed overhead difference is a period cost for variable costing.</a:t>
            </a:r>
          </a:p>
          <a:p>
            <a:endParaRPr lang="en-US" altLang="en-US" dirty="0" smtClean="0">
              <a:latin typeface="Times New Roman" pitchFamily="-107" charset="0"/>
            </a:endParaRPr>
          </a:p>
        </p:txBody>
      </p:sp>
    </p:spTree>
    <p:extLst>
      <p:ext uri="{BB962C8B-B14F-4D97-AF65-F5344CB8AC3E}">
        <p14:creationId xmlns:p14="http://schemas.microsoft.com/office/powerpoint/2010/main" val="2557982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50938" y="692150"/>
            <a:ext cx="4556125" cy="3416300"/>
          </a:xfrm>
          <a:ln/>
        </p:spPr>
      </p:sp>
      <p:sp>
        <p:nvSpPr>
          <p:cNvPr id="4710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07" charset="0"/>
              </a:rPr>
              <a:t>Using absorption costing there will still be 20,000 units in ending inventory but the net income reported in 2014 will be $200,000 higher. The cause of this $200,000 difference rests with the different treatment of fixed overhead under the two costing methods.  Let’s investigate this further.</a:t>
            </a:r>
          </a:p>
        </p:txBody>
      </p:sp>
    </p:spTree>
    <p:extLst>
      <p:ext uri="{BB962C8B-B14F-4D97-AF65-F5344CB8AC3E}">
        <p14:creationId xmlns:p14="http://schemas.microsoft.com/office/powerpoint/2010/main" val="604043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150938" y="692150"/>
            <a:ext cx="4556125" cy="3416300"/>
          </a:xfrm>
          <a:ln/>
        </p:spPr>
      </p:sp>
      <p:sp>
        <p:nvSpPr>
          <p:cNvPr id="4915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07" charset="0"/>
              </a:rPr>
              <a:t>This slide shows the variable costing income statement for 2014 that we saw earlier in the presentation.  </a:t>
            </a:r>
          </a:p>
          <a:p>
            <a:r>
              <a:rPr lang="en-US" altLang="en-US" smtClean="0">
                <a:latin typeface="Times New Roman" pitchFamily="-107" charset="0"/>
              </a:rPr>
              <a:t>Under variable costing, the net income was $120,000, which is $200,000 less than under absorption costing. As mentioned on a previous slide, the cause of this $200,000 difference rests with the treatment of fixed overhead under the two costing methods.</a:t>
            </a:r>
          </a:p>
          <a:p>
            <a:endParaRPr lang="en-US" altLang="en-US" smtClean="0">
              <a:latin typeface="Times New Roman" pitchFamily="-107" charset="0"/>
            </a:endParaRPr>
          </a:p>
        </p:txBody>
      </p:sp>
    </p:spTree>
    <p:extLst>
      <p:ext uri="{BB962C8B-B14F-4D97-AF65-F5344CB8AC3E}">
        <p14:creationId xmlns:p14="http://schemas.microsoft.com/office/powerpoint/2010/main" val="32817304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07" charset="0"/>
              </a:rPr>
              <a:t>Under variable costing, the entire $600,000 fixed overhead cost is treated as an expense in computing 2014 income. Under absorption costing, the fixed overhead cost is allocated to each unit of product at the rate of $10 per unit (see Exhibit 6.3). When production exceeds sales by 20,000 units (60,000 versus 40,000), the $200,000 ($10 x 20,000 units) of fixed overhead cost allocated to these 20,000 units is included in the cost of ending inventory (see Exhibit 6.5). This means that $200,000 of fixed overhead cost incurred in 2014 is not expensed until future years when it is reported in cost of goods sold when those units are sold. Consequently, income for 2014 under absorption costing is $200,000 higher than income under variable costing. Even though sales and the number of units produced are the same under both costing methods, net income differs greatly due to the treatment of fixed overhead.</a:t>
            </a:r>
          </a:p>
          <a:p>
            <a:endParaRPr lang="en-US" altLang="en-US" dirty="0" smtClean="0">
              <a:latin typeface="Times New Roman" pitchFamily="-107" charset="0"/>
            </a:endParaRPr>
          </a:p>
        </p:txBody>
      </p:sp>
    </p:spTree>
    <p:extLst>
      <p:ext uri="{BB962C8B-B14F-4D97-AF65-F5344CB8AC3E}">
        <p14:creationId xmlns:p14="http://schemas.microsoft.com/office/powerpoint/2010/main" val="15423694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0938" y="692150"/>
            <a:ext cx="4556125" cy="3416300"/>
          </a:xfrm>
          <a:ln/>
        </p:spPr>
      </p:sp>
      <p:sp>
        <p:nvSpPr>
          <p:cNvPr id="532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07" charset="0"/>
              </a:rPr>
              <a:t>Exhibit 6.7 reorganizes the information from Exhibit 6.6 to show the assignment of costs to different expenses and assets under both absorption costing and variable costing. When quantity produced exceeds quantity sold there is a difference in total costs assigned. As a result, income under absorption costing is greater than under variable costing because of the greater fixed overhead cost allocated to ending inventory (asset) under absorption costing. Those cost differences extend to cost of goods sold, ending inventory, and period costs. </a:t>
            </a:r>
          </a:p>
        </p:txBody>
      </p:sp>
    </p:spTree>
    <p:extLst>
      <p:ext uri="{BB962C8B-B14F-4D97-AF65-F5344CB8AC3E}">
        <p14:creationId xmlns:p14="http://schemas.microsoft.com/office/powerpoint/2010/main" val="6636013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150938" y="692150"/>
            <a:ext cx="4556125" cy="3416300"/>
          </a:xfrm>
          <a:ln/>
        </p:spPr>
      </p:sp>
      <p:sp>
        <p:nvSpPr>
          <p:cNvPr id="552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07" charset="0"/>
              </a:rPr>
              <a:t>By now you should be able to predict what will happen if units produced are less than units sold. let’s look at IceAge’s 2015 income statement under absorption costing where the units produced are less than the units sold. In 2015, IceAge produced 60,000 units and sold 80,000 units.  Thus, IceAge produced 20,000 units fewer than it sold. This means the company sold all that it produced during the period and it sold all of its beginning finished goods inventory as well.</a:t>
            </a:r>
          </a:p>
          <a:p>
            <a:endParaRPr lang="en-US" altLang="en-US" dirty="0" smtClean="0">
              <a:latin typeface="Times New Roman" pitchFamily="-107" charset="0"/>
            </a:endParaRPr>
          </a:p>
        </p:txBody>
      </p:sp>
    </p:spTree>
    <p:extLst>
      <p:ext uri="{BB962C8B-B14F-4D97-AF65-F5344CB8AC3E}">
        <p14:creationId xmlns:p14="http://schemas.microsoft.com/office/powerpoint/2010/main" val="3740695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150938" y="692150"/>
            <a:ext cx="4556125" cy="3416300"/>
          </a:xfrm>
          <a:ln/>
        </p:spPr>
      </p:sp>
      <p:sp>
        <p:nvSpPr>
          <p:cNvPr id="184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07" charset="0"/>
              </a:rPr>
              <a:t>Absorption costing (also called </a:t>
            </a:r>
            <a:r>
              <a:rPr lang="en-US" altLang="en-US" i="1" smtClean="0">
                <a:latin typeface="Times New Roman" pitchFamily="-107" charset="0"/>
              </a:rPr>
              <a:t>full costing</a:t>
            </a:r>
            <a:r>
              <a:rPr lang="en-US" altLang="en-US" smtClean="0">
                <a:latin typeface="Times New Roman" pitchFamily="-107" charset="0"/>
              </a:rPr>
              <a:t>), assumes that products absorb all costs incurred to produce them.</a:t>
            </a:r>
            <a:r>
              <a:rPr lang="en-US" altLang="en-US" sz="1600" smtClean="0">
                <a:latin typeface="Times New Roman" pitchFamily="-107" charset="0"/>
              </a:rPr>
              <a:t>  </a:t>
            </a:r>
            <a:r>
              <a:rPr lang="en-US" altLang="en-US" i="1" smtClean="0">
                <a:latin typeface="Times New Roman" pitchFamily="-107" charset="0"/>
              </a:rPr>
              <a:t>While widely used for financial reporting (GAAP), this costing method can result in misleading product cost information for managers’ business decisions</a:t>
            </a:r>
            <a:r>
              <a:rPr lang="en-US" altLang="en-US" sz="1000" i="1" smtClean="0">
                <a:latin typeface="Times New Roman" pitchFamily="-107" charset="0"/>
              </a:rPr>
              <a:t>.</a:t>
            </a:r>
          </a:p>
          <a:p>
            <a:endParaRPr lang="en-US" altLang="en-US" smtClean="0">
              <a:latin typeface="Times New Roman" pitchFamily="-107" charset="0"/>
            </a:endParaRPr>
          </a:p>
        </p:txBody>
      </p:sp>
    </p:spTree>
    <p:extLst>
      <p:ext uri="{BB962C8B-B14F-4D97-AF65-F5344CB8AC3E}">
        <p14:creationId xmlns:p14="http://schemas.microsoft.com/office/powerpoint/2010/main" val="21802354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150938" y="692150"/>
            <a:ext cx="4556125" cy="3416300"/>
          </a:xfrm>
          <a:ln/>
        </p:spPr>
      </p:sp>
      <p:sp>
        <p:nvSpPr>
          <p:cNvPr id="5734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07" charset="0"/>
              </a:rPr>
              <a:t>IceAge’s income reported for 2015 under variable costing is $200,000 more than that under absorption costing. The income statements reveal that income is $840,000 under absorption costing, but it is $1,040,000 under variable costing.</a:t>
            </a:r>
          </a:p>
          <a:p>
            <a:r>
              <a:rPr lang="en-US" altLang="en-US" dirty="0" smtClean="0">
                <a:latin typeface="Times New Roman" pitchFamily="-107" charset="0"/>
              </a:rPr>
              <a:t>The cause of this $200,000 difference lies with the treatment of fixed overhead. Beginning inventory in 2015 under absorption costing included $200,000 of fixed overhead cost incurred in 2014 but is assigned to cost of goods sold in 2015 under absorption costing.</a:t>
            </a:r>
          </a:p>
          <a:p>
            <a:endParaRPr lang="en-US" altLang="en-US" dirty="0" smtClean="0">
              <a:latin typeface="Times New Roman" pitchFamily="-107" charset="0"/>
            </a:endParaRPr>
          </a:p>
          <a:p>
            <a:endParaRPr lang="en-US" altLang="en-US" dirty="0" smtClean="0">
              <a:latin typeface="Times New Roman" pitchFamily="-107" charset="0"/>
            </a:endParaRPr>
          </a:p>
        </p:txBody>
      </p:sp>
    </p:spTree>
    <p:extLst>
      <p:ext uri="{BB962C8B-B14F-4D97-AF65-F5344CB8AC3E}">
        <p14:creationId xmlns:p14="http://schemas.microsoft.com/office/powerpoint/2010/main" val="7953715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150938" y="692150"/>
            <a:ext cx="4556125" cy="3416300"/>
          </a:xfrm>
          <a:ln/>
        </p:spPr>
      </p:sp>
      <p:sp>
        <p:nvSpPr>
          <p:cNvPr id="593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07" charset="0"/>
              </a:rPr>
              <a:t>Exhibit 6.9 reorganizes the information from Exhibit 6.8 to show the assignment of costs to different expenses and assets under both absorption costing and variable costing. When quantity produced is less than quantity sold there is a difference in total costs assigned.</a:t>
            </a:r>
          </a:p>
          <a:p>
            <a:r>
              <a:rPr lang="en-US" altLang="en-US" dirty="0" smtClean="0">
                <a:latin typeface="Times New Roman" pitchFamily="-107" charset="0"/>
              </a:rPr>
              <a:t>Specifically, ending inventory in 2014 under absorption costing was $500,000 (20,000 units x $25), whereas it was only $300,000 (20,000 units x $15) under variable costing (See Exhibit 19.7). Consequently, when that inventory is sold in 2015,  that $200,000 difference in ending inventory is included in cost of goods sold under absorption costing, thus, the 2015 income under absorption costing is $200,000 less than the income under variable costing. That inventory cost difference flows through cost of goods sold and then to income. </a:t>
            </a:r>
          </a:p>
          <a:p>
            <a:endParaRPr lang="en-US" altLang="en-US" dirty="0" smtClean="0">
              <a:latin typeface="Times New Roman" pitchFamily="-107" charset="0"/>
            </a:endParaRPr>
          </a:p>
          <a:p>
            <a:endParaRPr lang="en-US" altLang="en-US" dirty="0" smtClean="0">
              <a:latin typeface="Times New Roman" pitchFamily="-107" charset="0"/>
            </a:endParaRPr>
          </a:p>
          <a:p>
            <a:endParaRPr lang="en-US" altLang="en-US" dirty="0" smtClean="0">
              <a:latin typeface="Times New Roman" pitchFamily="-107" charset="0"/>
            </a:endParaRPr>
          </a:p>
        </p:txBody>
      </p:sp>
    </p:spTree>
    <p:extLst>
      <p:ext uri="{BB962C8B-B14F-4D97-AF65-F5344CB8AC3E}">
        <p14:creationId xmlns:p14="http://schemas.microsoft.com/office/powerpoint/2010/main" val="8032155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50938" y="692150"/>
            <a:ext cx="4556125" cy="3416300"/>
          </a:xfrm>
          <a:ln/>
        </p:spPr>
      </p:sp>
      <p:sp>
        <p:nvSpPr>
          <p:cNvPr id="614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pPr>
            <a:r>
              <a:rPr lang="en-US" altLang="en-US" dirty="0" smtClean="0">
                <a:latin typeface="Times New Roman" pitchFamily="-107" charset="0"/>
              </a:rPr>
              <a:t>Let’s look at a summary of IceAge’s income over the last three years under both absorption and variable costing.  Income reported under both variable costing and absorption costing for the period 2013 through 2015 for IceAge is summarized in Exhibit 6.10. We see that total income is $1,740,000 for this time period </a:t>
            </a:r>
            <a:r>
              <a:rPr lang="en-US" altLang="en-US" dirty="0" err="1" smtClean="0">
                <a:latin typeface="Times New Roman" pitchFamily="-107" charset="0"/>
              </a:rPr>
              <a:t>under</a:t>
            </a:r>
            <a:r>
              <a:rPr lang="en-US" altLang="en-US" i="1" dirty="0" err="1" smtClean="0">
                <a:latin typeface="Times New Roman" pitchFamily="-107" charset="0"/>
              </a:rPr>
              <a:t>both</a:t>
            </a:r>
            <a:r>
              <a:rPr lang="en-US" altLang="en-US" i="1" dirty="0" smtClean="0">
                <a:latin typeface="Times New Roman" pitchFamily="-107" charset="0"/>
              </a:rPr>
              <a:t> </a:t>
            </a:r>
            <a:r>
              <a:rPr lang="en-US" altLang="en-US" dirty="0" smtClean="0">
                <a:latin typeface="Times New Roman" pitchFamily="-107" charset="0"/>
              </a:rPr>
              <a:t>methods. Further, income under absorption costing and that under variable costing differ whenever the quantity produced and the quantity sold differ. These differences are due to the different timing with which fixed overhead costs are reported in income under the two methods. Specifically, income under absorption costing is higher when more units are produced relative to sales, and is lower when fewer units are produced than are sold. In our illustration using IceAge, the total number of units produced over 2013-2015 was exactly equal to the number of units sold over that period. This meant that the difference between absorption costing income and variable costing income for the </a:t>
            </a:r>
            <a:r>
              <a:rPr lang="en-US" altLang="en-US" i="1" dirty="0" smtClean="0">
                <a:latin typeface="Times New Roman" pitchFamily="-107" charset="0"/>
              </a:rPr>
              <a:t>total</a:t>
            </a:r>
            <a:r>
              <a:rPr lang="en-US" altLang="en-US" dirty="0" smtClean="0">
                <a:latin typeface="Times New Roman" pitchFamily="-107" charset="0"/>
              </a:rPr>
              <a:t> three-year period is zero. In reality, it is unusual for production and sales quantities to exactly equal each other over such a short period of time. This means that we normally will continue to see differences in income for these two methods extending over several years.</a:t>
            </a:r>
          </a:p>
        </p:txBody>
      </p:sp>
    </p:spTree>
    <p:extLst>
      <p:ext uri="{BB962C8B-B14F-4D97-AF65-F5344CB8AC3E}">
        <p14:creationId xmlns:p14="http://schemas.microsoft.com/office/powerpoint/2010/main" val="21495151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fontScale="70000" lnSpcReduction="20000"/>
          </a:bodyPr>
          <a:lstStyle/>
          <a:p>
            <a:r>
              <a:rPr lang="en-US" dirty="0" smtClean="0"/>
              <a:t>Need-to-Know</a:t>
            </a:r>
            <a:r>
              <a:rPr lang="en-US" baseline="0" dirty="0" smtClean="0"/>
              <a:t> 6.2</a:t>
            </a:r>
            <a:endParaRPr lang="en-US" dirty="0" smtClean="0"/>
          </a:p>
          <a:p>
            <a:r>
              <a:rPr lang="en-US" dirty="0" smtClean="0"/>
              <a:t>Zbest Manufacturing reports the following costing data for the current year.  </a:t>
            </a:r>
          </a:p>
          <a:p>
            <a:endParaRPr lang="en-US" dirty="0" smtClean="0"/>
          </a:p>
          <a:p>
            <a:r>
              <a:rPr lang="en-US" dirty="0" smtClean="0"/>
              <a:t>20,000 units were produced, and 14,000 units were sold.</a:t>
            </a:r>
          </a:p>
          <a:p>
            <a:endParaRPr lang="en-US" dirty="0" smtClean="0"/>
          </a:p>
          <a:p>
            <a:r>
              <a:rPr lang="en-US" dirty="0" smtClean="0"/>
              <a:t>Prepare an income statement for the year using absorption costing.</a:t>
            </a:r>
          </a:p>
          <a:p>
            <a:endParaRPr lang="en-US" dirty="0" smtClean="0"/>
          </a:p>
          <a:p>
            <a:r>
              <a:rPr lang="en-US" dirty="0" smtClean="0"/>
              <a:t>The product cost per unit under absorption costing includes all manufacturing costs:</a:t>
            </a:r>
          </a:p>
          <a:p>
            <a:endParaRPr lang="en-US" dirty="0" smtClean="0"/>
          </a:p>
          <a:p>
            <a:r>
              <a:rPr lang="en-US" dirty="0" smtClean="0"/>
              <a:t>Direct materials per unit, $6.00; Direct labor, $11.00; Variable overhead, $3.00; and Fixed overhead, $680,000 divided by 20,000 units produced, $34.00 per unit.</a:t>
            </a:r>
          </a:p>
          <a:p>
            <a:endParaRPr lang="en-US" dirty="0" smtClean="0"/>
          </a:p>
          <a:p>
            <a:r>
              <a:rPr lang="en-US" dirty="0" smtClean="0"/>
              <a:t>The total cost per unit under absorption </a:t>
            </a:r>
            <a:r>
              <a:rPr lang="en-US" dirty="0" err="1" smtClean="0"/>
              <a:t>costingis</a:t>
            </a:r>
            <a:r>
              <a:rPr lang="en-US" dirty="0" smtClean="0"/>
              <a:t> $54.00.</a:t>
            </a:r>
          </a:p>
          <a:p>
            <a:endParaRPr lang="en-US" dirty="0" smtClean="0"/>
          </a:p>
          <a:p>
            <a:r>
              <a:rPr lang="en-US" dirty="0" smtClean="0"/>
              <a:t>The income statement report sales, 14,000 units sold @ $80.00 per unit, $1,120,000.</a:t>
            </a:r>
          </a:p>
          <a:p>
            <a:endParaRPr lang="en-US" dirty="0" smtClean="0"/>
          </a:p>
          <a:p>
            <a:r>
              <a:rPr lang="en-US" dirty="0" smtClean="0"/>
              <a:t>Less cost of goods sold: 14,000 units @ $54 per unit, $756,000.  Sales minus cost of goods sold </a:t>
            </a:r>
          </a:p>
          <a:p>
            <a:r>
              <a:rPr lang="en-US" dirty="0" smtClean="0"/>
              <a:t>equals gross margin, $364,000.</a:t>
            </a:r>
          </a:p>
          <a:p>
            <a:endParaRPr lang="en-US" dirty="0" smtClean="0"/>
          </a:p>
          <a:p>
            <a:r>
              <a:rPr lang="en-US" dirty="0" smtClean="0"/>
              <a:t>From gross margin, we subtract the Selling, general and administrative expenses.</a:t>
            </a:r>
          </a:p>
          <a:p>
            <a:endParaRPr lang="en-US" dirty="0" smtClean="0"/>
          </a:p>
          <a:p>
            <a:r>
              <a:rPr lang="en-US" dirty="0" smtClean="0"/>
              <a:t>Variable selling and administrative expenses, 14,000 units sold multiplied by $2.00 per unit, $28,000;</a:t>
            </a:r>
          </a:p>
          <a:p>
            <a:endParaRPr lang="en-US" dirty="0" smtClean="0"/>
          </a:p>
          <a:p>
            <a:r>
              <a:rPr lang="en-US" dirty="0" smtClean="0"/>
              <a:t>and Fixed selling and administrative costs,  $112,000.</a:t>
            </a:r>
          </a:p>
          <a:p>
            <a:endParaRPr lang="en-US" dirty="0" smtClean="0"/>
          </a:p>
          <a:p>
            <a:r>
              <a:rPr lang="en-US" dirty="0" smtClean="0"/>
              <a:t>Total Selling, general and administrative expenses are $140,000.</a:t>
            </a:r>
          </a:p>
          <a:p>
            <a:endParaRPr lang="en-US" dirty="0" smtClean="0"/>
          </a:p>
          <a:p>
            <a:r>
              <a:rPr lang="en-US" dirty="0" smtClean="0"/>
              <a:t>Net income under absorption costing is $224,000. </a:t>
            </a:r>
          </a:p>
          <a:p>
            <a:endParaRPr lang="en-US"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8805FAF2-67D1-47E3-BD22-65273AD88232}" type="slidenum">
              <a:rPr lang="en-US" smtClean="0"/>
              <a:pPr/>
              <a:t>28</a:t>
            </a:fld>
            <a:endParaRPr lang="en-US"/>
          </a:p>
        </p:txBody>
      </p:sp>
    </p:spTree>
    <p:extLst>
      <p:ext uri="{BB962C8B-B14F-4D97-AF65-F5344CB8AC3E}">
        <p14:creationId xmlns:p14="http://schemas.microsoft.com/office/powerpoint/2010/main" val="18588119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fontScale="85000" lnSpcReduction="20000"/>
          </a:bodyPr>
          <a:lstStyle/>
          <a:p>
            <a:r>
              <a:rPr lang="en-US" dirty="0" smtClean="0"/>
              <a:t>Need-to-Know</a:t>
            </a:r>
            <a:r>
              <a:rPr lang="en-US" baseline="0" dirty="0" smtClean="0"/>
              <a:t> 6.2</a:t>
            </a:r>
            <a:endParaRPr lang="en-US" dirty="0" smtClean="0"/>
          </a:p>
          <a:p>
            <a:r>
              <a:rPr lang="en-US" dirty="0" smtClean="0"/>
              <a:t>Prepare an income statement for the year using variable costing.</a:t>
            </a:r>
          </a:p>
          <a:p>
            <a:endParaRPr lang="en-US" dirty="0" smtClean="0"/>
          </a:p>
          <a:p>
            <a:r>
              <a:rPr lang="en-US" dirty="0" smtClean="0"/>
              <a:t>The product cost per unit under variable costing includes only the variable manufacturing costs:</a:t>
            </a:r>
          </a:p>
          <a:p>
            <a:endParaRPr lang="en-US" dirty="0" smtClean="0"/>
          </a:p>
          <a:p>
            <a:r>
              <a:rPr lang="en-US" dirty="0" smtClean="0"/>
              <a:t>Direct materials, $6.00 per unit; Direct labor, $11.00 per unit; and Variable overhead, $3.00 per unit; </a:t>
            </a:r>
          </a:p>
          <a:p>
            <a:r>
              <a:rPr lang="en-US" dirty="0" smtClean="0"/>
              <a:t>total cost per unit under variable costing is $20.00.</a:t>
            </a:r>
          </a:p>
          <a:p>
            <a:endParaRPr lang="en-US" dirty="0" smtClean="0"/>
          </a:p>
          <a:p>
            <a:r>
              <a:rPr lang="en-US" dirty="0" smtClean="0"/>
              <a:t>The income statement begins with Sales, 14,000 units @ $80.00 per unit, $1,120,000.</a:t>
            </a:r>
          </a:p>
          <a:p>
            <a:endParaRPr lang="en-US" dirty="0" smtClean="0"/>
          </a:p>
          <a:p>
            <a:r>
              <a:rPr lang="en-US" dirty="0" smtClean="0"/>
              <a:t>We subtract all of the variable costs: Variable production costs, 14,000 units multiplied </a:t>
            </a:r>
          </a:p>
          <a:p>
            <a:r>
              <a:rPr lang="en-US" dirty="0" smtClean="0"/>
              <a:t>by $20.00 per unit, $280,000; Variable selling and administrative expenses, 14,000 units multiplied by $2.00 per unit, $28,000;  total variable costs, $308,000.</a:t>
            </a:r>
          </a:p>
          <a:p>
            <a:endParaRPr lang="en-US" dirty="0" smtClean="0"/>
          </a:p>
          <a:p>
            <a:r>
              <a:rPr lang="en-US" dirty="0" smtClean="0"/>
              <a:t>Sales minus total variable costs equals contribution margin, $812,000.</a:t>
            </a:r>
          </a:p>
          <a:p>
            <a:endParaRPr lang="en-US" dirty="0" smtClean="0"/>
          </a:p>
          <a:p>
            <a:r>
              <a:rPr lang="en-US" dirty="0" smtClean="0"/>
              <a:t>From contribution margin, we subtract all of the fixed expenses:</a:t>
            </a:r>
          </a:p>
          <a:p>
            <a:endParaRPr lang="en-US" dirty="0" smtClean="0"/>
          </a:p>
          <a:p>
            <a:r>
              <a:rPr lang="en-US" dirty="0" smtClean="0"/>
              <a:t>Fixed overhead costs, $680,000; and fixed selling and administrative expenses, $112,000.</a:t>
            </a:r>
          </a:p>
          <a:p>
            <a:endParaRPr lang="en-US" dirty="0" smtClean="0"/>
          </a:p>
          <a:p>
            <a:r>
              <a:rPr lang="en-US" dirty="0" smtClean="0"/>
              <a:t>Total fixed expenses are $792,000. </a:t>
            </a:r>
          </a:p>
          <a:p>
            <a:endParaRPr lang="en-US" dirty="0" smtClean="0"/>
          </a:p>
          <a:p>
            <a:r>
              <a:rPr lang="en-US" dirty="0" smtClean="0"/>
              <a:t>Net income under variable costing is only $20,000.</a:t>
            </a:r>
          </a:p>
          <a:p>
            <a:endParaRPr lang="en-US"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8805FAF2-67D1-47E3-BD22-65273AD88232}" type="slidenum">
              <a:rPr lang="en-US" smtClean="0"/>
              <a:pPr/>
              <a:t>29</a:t>
            </a:fld>
            <a:endParaRPr lang="en-US"/>
          </a:p>
        </p:txBody>
      </p:sp>
    </p:spTree>
    <p:extLst>
      <p:ext uri="{BB962C8B-B14F-4D97-AF65-F5344CB8AC3E}">
        <p14:creationId xmlns:p14="http://schemas.microsoft.com/office/powerpoint/2010/main" val="37056310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r>
              <a:rPr lang="en-US" dirty="0" smtClean="0"/>
              <a:t>Need-to-Know</a:t>
            </a:r>
            <a:r>
              <a:rPr lang="en-US" baseline="0" dirty="0" smtClean="0"/>
              <a:t> 6.2</a:t>
            </a:r>
            <a:endParaRPr lang="en-US" dirty="0" smtClean="0"/>
          </a:p>
          <a:p>
            <a:r>
              <a:rPr lang="en-US" dirty="0" smtClean="0"/>
              <a:t>Net income under variable costing is $204,000 less.</a:t>
            </a:r>
          </a:p>
          <a:p>
            <a:endParaRPr lang="en-US" dirty="0" smtClean="0"/>
          </a:p>
          <a:p>
            <a:r>
              <a:rPr lang="en-US" dirty="0" smtClean="0"/>
              <a:t>6,000 units were added to inventory (20,000 units produced minus 14,000 units sold)</a:t>
            </a:r>
          </a:p>
          <a:p>
            <a:endParaRPr lang="en-US" dirty="0" smtClean="0"/>
          </a:p>
          <a:p>
            <a:r>
              <a:rPr lang="en-US" dirty="0" smtClean="0"/>
              <a:t>We multiply by the fixed overhead cost per unit $680,000 divided by 20,000 units,</a:t>
            </a:r>
            <a:r>
              <a:rPr lang="en-US" baseline="0" dirty="0" smtClean="0"/>
              <a:t> </a:t>
            </a:r>
            <a:r>
              <a:rPr lang="en-US" dirty="0" smtClean="0"/>
              <a:t>$34.00 per unit, to explain the total change in income, $204,000.</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8805FAF2-67D1-47E3-BD22-65273AD88232}" type="slidenum">
              <a:rPr lang="en-US" smtClean="0"/>
              <a:pPr/>
              <a:t>30</a:t>
            </a:fld>
            <a:endParaRPr lang="en-US"/>
          </a:p>
        </p:txBody>
      </p:sp>
    </p:spTree>
    <p:extLst>
      <p:ext uri="{BB962C8B-B14F-4D97-AF65-F5344CB8AC3E}">
        <p14:creationId xmlns:p14="http://schemas.microsoft.com/office/powerpoint/2010/main" val="35918151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1150938" y="692150"/>
            <a:ext cx="4556125" cy="3416300"/>
          </a:xfrm>
          <a:ln/>
        </p:spPr>
      </p:sp>
      <p:sp>
        <p:nvSpPr>
          <p:cNvPr id="655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latin typeface="Times New Roman" pitchFamily="-107" charset="0"/>
            </a:endParaRPr>
          </a:p>
        </p:txBody>
      </p:sp>
    </p:spTree>
    <p:extLst>
      <p:ext uri="{BB962C8B-B14F-4D97-AF65-F5344CB8AC3E}">
        <p14:creationId xmlns:p14="http://schemas.microsoft.com/office/powerpoint/2010/main" val="24319071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150938" y="692150"/>
            <a:ext cx="4556125" cy="3416300"/>
          </a:xfrm>
          <a:ln/>
        </p:spPr>
      </p:sp>
      <p:sp>
        <p:nvSpPr>
          <p:cNvPr id="675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07" charset="0"/>
              </a:rPr>
              <a:t>Given the advantages of both variable costing and absorption costing, we need to apply and understand both methods. For example, companies commonly use variable costing for internal reporting and business decisions and they use absorption costing for external reporting and tax reporting. For companies concerned about the cost of maintaining two costing systems, it is comforting to know that we can readily convert reports under variable costing to those using absorption costing. </a:t>
            </a:r>
            <a:br>
              <a:rPr lang="en-US" altLang="en-US" dirty="0" smtClean="0">
                <a:latin typeface="Times New Roman" pitchFamily="-107" charset="0"/>
              </a:rPr>
            </a:br>
            <a:r>
              <a:rPr lang="en-US" altLang="en-US" dirty="0" smtClean="0">
                <a:latin typeface="Times New Roman" pitchFamily="-107" charset="0"/>
              </a:rPr>
              <a:t/>
            </a:r>
            <a:br>
              <a:rPr lang="en-US" altLang="en-US" dirty="0" smtClean="0">
                <a:latin typeface="Times New Roman" pitchFamily="-107" charset="0"/>
              </a:rPr>
            </a:br>
            <a:r>
              <a:rPr lang="en-US" altLang="en-US" dirty="0" smtClean="0">
                <a:solidFill>
                  <a:schemeClr val="bg1"/>
                </a:solidFill>
                <a:latin typeface="Calibri" pitchFamily="-107" charset="0"/>
              </a:rPr>
              <a:t>Income under variable costing is restated to that under absorption costing by adding the fixed cost in ending inventory and subtracting the fixed cost in beginning inventory. The formula for this calculation is shown here in Exhibit 6.11</a:t>
            </a:r>
            <a:endParaRPr lang="en-US" altLang="en-US" dirty="0" smtClean="0">
              <a:latin typeface="Times New Roman" pitchFamily="-107" charset="0"/>
            </a:endParaRPr>
          </a:p>
          <a:p>
            <a:endParaRPr lang="en-US" altLang="en-US" dirty="0" smtClean="0">
              <a:latin typeface="Times New Roman" pitchFamily="-107" charset="0"/>
            </a:endParaRPr>
          </a:p>
        </p:txBody>
      </p:sp>
    </p:spTree>
    <p:extLst>
      <p:ext uri="{BB962C8B-B14F-4D97-AF65-F5344CB8AC3E}">
        <p14:creationId xmlns:p14="http://schemas.microsoft.com/office/powerpoint/2010/main" val="9452588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1150938" y="692150"/>
            <a:ext cx="4556125" cy="3416300"/>
          </a:xfrm>
          <a:ln/>
        </p:spPr>
      </p:sp>
      <p:sp>
        <p:nvSpPr>
          <p:cNvPr id="696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07" charset="0"/>
            </a:endParaRPr>
          </a:p>
          <a:p>
            <a:r>
              <a:rPr lang="en-US" altLang="en-US" dirty="0" smtClean="0">
                <a:latin typeface="Times New Roman" pitchFamily="-107" charset="0"/>
              </a:rPr>
              <a:t>To illustrate how easy it is to convert income from variable costing to absorption costing, let’s again refer to IceAge’s data for the three years 2013 through 2015 which is shown here in Exhibit 6.12.</a:t>
            </a:r>
          </a:p>
          <a:p>
            <a:endParaRPr lang="en-US" altLang="en-US" dirty="0" smtClean="0">
              <a:latin typeface="Times New Roman" pitchFamily="-107" charset="0"/>
            </a:endParaRPr>
          </a:p>
          <a:p>
            <a:r>
              <a:rPr lang="en-US" altLang="en-US" dirty="0" smtClean="0">
                <a:latin typeface="Times New Roman" pitchFamily="-107" charset="0"/>
              </a:rPr>
              <a:t>If we focus our attention on 2014, absorption costing income was $200,000 higher than variable costing income. The $200,000 difference was because the fixed overhead cost incurred in 2014 was allocated to the 20,000 units of ending inventory under absorption costing (and not expensed in 2014 under absorption costing). On the other hand, the $200,000 fixed overhead costs (along with all other fixed costs) were expensed in 2014 under variable costing.</a:t>
            </a:r>
          </a:p>
          <a:p>
            <a:endParaRPr lang="en-US" altLang="en-US" dirty="0" smtClean="0">
              <a:latin typeface="Times New Roman" pitchFamily="-107" charset="0"/>
            </a:endParaRPr>
          </a:p>
          <a:p>
            <a:r>
              <a:rPr lang="en-US" altLang="en-US" dirty="0" smtClean="0">
                <a:latin typeface="Times New Roman" pitchFamily="-107" charset="0"/>
              </a:rPr>
              <a:t>Exhibit 6.12 shows the computations for restating income under the two costing methods. To restate variable costing income to absorption costing income for 2014, we must add back the fixed overhead cost deferred in ending inventory. Similarly, to restate variable costing income to absorption costing income for 2015, we must deduct the fixed overhead cost recognized from beginning inventory, which was incurred in 2014, but expensed in the 2015 cost of goods sold when the inventory was sold.</a:t>
            </a:r>
          </a:p>
        </p:txBody>
      </p:sp>
    </p:spTree>
    <p:extLst>
      <p:ext uri="{BB962C8B-B14F-4D97-AF65-F5344CB8AC3E}">
        <p14:creationId xmlns:p14="http://schemas.microsoft.com/office/powerpoint/2010/main" val="23581757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150938" y="692150"/>
            <a:ext cx="4556125" cy="3416300"/>
          </a:xfrm>
          <a:ln/>
        </p:spPr>
      </p:sp>
      <p:sp>
        <p:nvSpPr>
          <p:cNvPr id="7168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latin typeface="Times New Roman" pitchFamily="-107" charset="0"/>
            </a:endParaRPr>
          </a:p>
        </p:txBody>
      </p:sp>
    </p:spTree>
    <p:extLst>
      <p:ext uri="{BB962C8B-B14F-4D97-AF65-F5344CB8AC3E}">
        <p14:creationId xmlns:p14="http://schemas.microsoft.com/office/powerpoint/2010/main" val="4035915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50938" y="692150"/>
            <a:ext cx="4556125" cy="3416300"/>
          </a:xfrm>
          <a:ln/>
        </p:spPr>
      </p:sp>
      <p:sp>
        <p:nvSpPr>
          <p:cNvPr id="204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07" charset="0"/>
              </a:rPr>
              <a:t>Under variable costing, only costs that change in total with changes in production level are included in product costs.  They consist of direct materials, direct labor, and variable overhead.</a:t>
            </a:r>
          </a:p>
          <a:p>
            <a:endParaRPr lang="en-US" altLang="en-US" smtClean="0">
              <a:latin typeface="Times New Roman" pitchFamily="-107" charset="0"/>
            </a:endParaRPr>
          </a:p>
        </p:txBody>
      </p:sp>
    </p:spTree>
    <p:extLst>
      <p:ext uri="{BB962C8B-B14F-4D97-AF65-F5344CB8AC3E}">
        <p14:creationId xmlns:p14="http://schemas.microsoft.com/office/powerpoint/2010/main" val="8233041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1150938" y="692150"/>
            <a:ext cx="4556125" cy="3416300"/>
          </a:xfrm>
          <a:ln/>
        </p:spPr>
      </p:sp>
      <p:sp>
        <p:nvSpPr>
          <p:cNvPr id="737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pPr>
            <a:r>
              <a:rPr lang="en-US" altLang="en-US" smtClean="0">
                <a:latin typeface="Times New Roman" pitchFamily="-107" charset="0"/>
              </a:rPr>
              <a:t>Now let’s examine how absorption costing can lead to poor production and pricing decisions and how variable costing can help us make better decisions.  Production planning is an important managerial function. Producing too much leads to excess inventory, which in turn leads to higher storage and financing costs, and to greater risk of product obsolescence. On the other hand, producing too little can lead to lost sales and customer dissatisfaction. Production levels should be based on reliable sales forecasts. However over-production and inventory build-up can occur because of how managers are evaluated and rewarded. For instance, many companies link manager bonuses to income computed under absorption costing because this is how income is reported to shareholders (per GAAP).</a:t>
            </a:r>
          </a:p>
          <a:p>
            <a:pPr>
              <a:spcBef>
                <a:spcPct val="50000"/>
              </a:spcBef>
            </a:pPr>
            <a:endParaRPr lang="en-US" altLang="en-US" smtClean="0">
              <a:latin typeface="Times New Roman" pitchFamily="-107" charset="0"/>
            </a:endParaRPr>
          </a:p>
          <a:p>
            <a:endParaRPr lang="en-US" altLang="en-US" smtClean="0">
              <a:latin typeface="Times New Roman" pitchFamily="-107" charset="0"/>
            </a:endParaRPr>
          </a:p>
        </p:txBody>
      </p:sp>
    </p:spTree>
    <p:extLst>
      <p:ext uri="{BB962C8B-B14F-4D97-AF65-F5344CB8AC3E}">
        <p14:creationId xmlns:p14="http://schemas.microsoft.com/office/powerpoint/2010/main" val="9657389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1150938" y="692150"/>
            <a:ext cx="4556125" cy="3416300"/>
          </a:xfrm>
          <a:ln/>
        </p:spPr>
      </p:sp>
      <p:sp>
        <p:nvSpPr>
          <p:cNvPr id="757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07" charset="0"/>
              </a:rPr>
              <a:t>Why is income under absorption costing affected by the production level when that for variable costing is not? The answer lies in the different treatment of fixed overhead costs within the two methods. Under absorption costing, fixed overhead </a:t>
            </a:r>
            <a:r>
              <a:rPr lang="en-US" altLang="en-US" i="1" dirty="0" smtClean="0">
                <a:latin typeface="Times New Roman" pitchFamily="-107" charset="0"/>
              </a:rPr>
              <a:t>per unit</a:t>
            </a:r>
            <a:r>
              <a:rPr lang="en-US" altLang="en-US" dirty="0" smtClean="0">
                <a:latin typeface="Times New Roman" pitchFamily="-107" charset="0"/>
              </a:rPr>
              <a:t> is lower when 100,000 units are produced than when 60,000 units are produced, and then fixed overhead cost is allocated to more units—recall Exhibit 6.12. If those excess units produced are not sold, the fixed overhead cost allocated to those units is not expensed until a future period when those units are sold.</a:t>
            </a:r>
          </a:p>
          <a:p>
            <a:r>
              <a:rPr lang="en-US" altLang="en-US" dirty="0" smtClean="0">
                <a:latin typeface="Times New Roman" pitchFamily="-107" charset="0"/>
              </a:rPr>
              <a:t>Reported income under variable costing, on the other hand, is not affected by production level changes because </a:t>
            </a:r>
            <a:r>
              <a:rPr lang="en-US" altLang="en-US" i="1" dirty="0" smtClean="0">
                <a:latin typeface="Times New Roman" pitchFamily="-107" charset="0"/>
              </a:rPr>
              <a:t>all</a:t>
            </a:r>
            <a:r>
              <a:rPr lang="en-US" altLang="en-US" dirty="0" smtClean="0">
                <a:latin typeface="Times New Roman" pitchFamily="-107" charset="0"/>
              </a:rPr>
              <a:t> fixed production costs are expensed in the year when incurred. Under variable costing, companies increase reported income by selling more units—it is not possible to increase income just by producing more units and creating excess inventory.  The following three slides will reflect this. Let’s take a look.</a:t>
            </a:r>
          </a:p>
          <a:p>
            <a:endParaRPr lang="en-US" altLang="en-US" dirty="0" smtClean="0">
              <a:latin typeface="Times New Roman" pitchFamily="-107" charset="0"/>
            </a:endParaRPr>
          </a:p>
          <a:p>
            <a:endParaRPr lang="en-US" altLang="en-US" dirty="0" smtClean="0">
              <a:latin typeface="Times New Roman" pitchFamily="-107" charset="0"/>
            </a:endParaRPr>
          </a:p>
        </p:txBody>
      </p:sp>
    </p:spTree>
    <p:extLst>
      <p:ext uri="{BB962C8B-B14F-4D97-AF65-F5344CB8AC3E}">
        <p14:creationId xmlns:p14="http://schemas.microsoft.com/office/powerpoint/2010/main" val="30665919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50938" y="692150"/>
            <a:ext cx="4556125" cy="3416300"/>
          </a:xfrm>
          <a:ln/>
        </p:spPr>
      </p:sp>
      <p:sp>
        <p:nvSpPr>
          <p:cNvPr id="7782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dirty="0" smtClean="0">
                <a:latin typeface="Times New Roman" pitchFamily="-107" charset="0"/>
              </a:rPr>
              <a:t>What would happen if IceAge’s manager decided to produce 100,000 units instead of 60,000? The 40,000 extra units would be stored in inventory. What would the income look like?  The left side of Exhibit 6.13 shows the unit cost when 60,000 units are produced. The right side shows unit costs when 100,000 units are produced. The exhibit is prepared under absorption costing for 2013. Total production cost </a:t>
            </a:r>
            <a:r>
              <a:rPr lang="en-US" altLang="en-US" i="1" dirty="0" smtClean="0">
                <a:latin typeface="Times New Roman" pitchFamily="-107" charset="0"/>
              </a:rPr>
              <a:t>per unit</a:t>
            </a:r>
            <a:r>
              <a:rPr lang="en-US" altLang="en-US" dirty="0" smtClean="0">
                <a:latin typeface="Times New Roman" pitchFamily="-107" charset="0"/>
              </a:rPr>
              <a:t> is $4 less when 100,000 units are produced. Specifically, cost per unit is $21 when 100,000 units are produced versus $25 per unit at 60,000 units. The reason for this difference is because the company is spreading the $600,000 fixed overhead cost over more units when 100,000 units are produced than when 60,000 are produced.</a:t>
            </a:r>
          </a:p>
          <a:p>
            <a:r>
              <a:rPr lang="en-US" altLang="en-US" dirty="0" smtClean="0">
                <a:latin typeface="Times New Roman" pitchFamily="-107" charset="0"/>
              </a:rPr>
              <a:t>The difference in cost per unit carries over to performance reporting. Exhibit 6.14, on the next slide, presents the income statement under absorption costing for the two alternative production levels.</a:t>
            </a:r>
          </a:p>
        </p:txBody>
      </p:sp>
    </p:spTree>
    <p:extLst>
      <p:ext uri="{BB962C8B-B14F-4D97-AF65-F5344CB8AC3E}">
        <p14:creationId xmlns:p14="http://schemas.microsoft.com/office/powerpoint/2010/main" val="40679317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50938" y="692150"/>
            <a:ext cx="4556125" cy="3416300"/>
          </a:xfrm>
          <a:ln/>
        </p:spPr>
      </p:sp>
      <p:sp>
        <p:nvSpPr>
          <p:cNvPr id="798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07" charset="0"/>
              </a:rPr>
              <a:t>Common sense suggests that, because the company’s variable cost per unit, total fixed costs, and sales are identical in both cases, merely producing more units and creating excess ending inventory should not increase income. Yet, as we see in Exhibit 6.14, income under absorption costing is $240,000 greater if management produces 40,000 more units than necessary and builds up ending inventory. The reason is that $240,000 of fixed overhead (40,000 units x $6) is assigned to ending inventory instead of being expensed in 2013. This shows that a manager can report increased income merely by producing more and disregarding whether the excess units can be sold or not.</a:t>
            </a:r>
          </a:p>
          <a:p>
            <a:endParaRPr lang="en-US" altLang="en-US" dirty="0" smtClean="0">
              <a:latin typeface="Times New Roman" pitchFamily="-107" charset="0"/>
            </a:endParaRPr>
          </a:p>
          <a:p>
            <a:endParaRPr lang="en-US" altLang="en-US" dirty="0" smtClean="0">
              <a:latin typeface="Times New Roman" pitchFamily="-107" charset="0"/>
            </a:endParaRPr>
          </a:p>
        </p:txBody>
      </p:sp>
    </p:spTree>
    <p:extLst>
      <p:ext uri="{BB962C8B-B14F-4D97-AF65-F5344CB8AC3E}">
        <p14:creationId xmlns:p14="http://schemas.microsoft.com/office/powerpoint/2010/main" val="6466133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150938" y="692150"/>
            <a:ext cx="4556125" cy="3416300"/>
          </a:xfrm>
          <a:ln/>
        </p:spPr>
      </p:sp>
      <p:sp>
        <p:nvSpPr>
          <p:cNvPr id="819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07" charset="0"/>
              </a:rPr>
              <a:t>Manager bonuses are tied to income computed under absorption costing for many companies. Accordingly, these managers may be enticed to increase production that increases income and their bonuses. This incentive problem encourages inventory build-up, which leads to increased costs in storage, financing, and obsolescence. If the excess inventory is never sold, it will be disposed of at a loss.</a:t>
            </a:r>
          </a:p>
          <a:p>
            <a:r>
              <a:rPr lang="en-US" altLang="en-US" dirty="0" smtClean="0">
                <a:latin typeface="Times New Roman" pitchFamily="-107" charset="0"/>
              </a:rPr>
              <a:t>This is not the case when variable costing is used in a company. Exhibit 6.15 shows that managers cannot increase income by merely increasing production without increasing sales.  Under variable costing, companies increase reported income by selling more units—it is not possible to increase income just by producing more units and creating excess inventory.</a:t>
            </a:r>
          </a:p>
        </p:txBody>
      </p:sp>
    </p:spTree>
    <p:extLst>
      <p:ext uri="{BB962C8B-B14F-4D97-AF65-F5344CB8AC3E}">
        <p14:creationId xmlns:p14="http://schemas.microsoft.com/office/powerpoint/2010/main" val="25949053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xfrm>
            <a:off x="1150938" y="692150"/>
            <a:ext cx="4556125" cy="3416300"/>
          </a:xfrm>
          <a:ln/>
        </p:spPr>
      </p:sp>
      <p:sp>
        <p:nvSpPr>
          <p:cNvPr id="8397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latin typeface="Times New Roman" pitchFamily="-107" charset="0"/>
            </a:endParaRPr>
          </a:p>
        </p:txBody>
      </p:sp>
    </p:spTree>
    <p:extLst>
      <p:ext uri="{BB962C8B-B14F-4D97-AF65-F5344CB8AC3E}">
        <p14:creationId xmlns:p14="http://schemas.microsoft.com/office/powerpoint/2010/main" val="42900718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xfrm>
            <a:off x="1150938" y="692150"/>
            <a:ext cx="4556125" cy="3416300"/>
          </a:xfrm>
          <a:ln/>
        </p:spPr>
      </p:sp>
      <p:sp>
        <p:nvSpPr>
          <p:cNvPr id="8601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latin typeface="Times New Roman" pitchFamily="-107" charset="0"/>
              </a:rPr>
              <a:t>Setting prices for products and services is one of the more complex and important managerial decisions. Although many factors impact pricing, cost is a crucial factor. Cost information from both absorption costing and variable costing can aid managers in pricing.</a:t>
            </a:r>
          </a:p>
          <a:p>
            <a:r>
              <a:rPr lang="en-US" altLang="en-US" dirty="0" smtClean="0">
                <a:latin typeface="Times New Roman" pitchFamily="-107" charset="0"/>
              </a:rPr>
              <a:t>Over the long run, price must be high enough to cover all costs, including variable costs and fixed costs, and still provide an acceptable return to owners. For this purpose, absorption cost information is useful because it reflects the full costs that sales must exceed for the company to be profitable.</a:t>
            </a:r>
          </a:p>
        </p:txBody>
      </p:sp>
    </p:spTree>
    <p:extLst>
      <p:ext uri="{BB962C8B-B14F-4D97-AF65-F5344CB8AC3E}">
        <p14:creationId xmlns:p14="http://schemas.microsoft.com/office/powerpoint/2010/main" val="24663657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xfrm>
            <a:off x="1150938" y="692150"/>
            <a:ext cx="4556125" cy="3416300"/>
          </a:xfrm>
          <a:ln/>
        </p:spPr>
      </p:sp>
      <p:sp>
        <p:nvSpPr>
          <p:cNvPr id="880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mtClean="0">
                <a:latin typeface="Times New Roman" pitchFamily="-107" charset="0"/>
              </a:rPr>
              <a:t>We can use a three-step process to determine product selling prices:</a:t>
            </a:r>
          </a:p>
          <a:p>
            <a:r>
              <a:rPr lang="en-US" altLang="en-US" b="1" i="1" smtClean="0">
                <a:latin typeface="Times New Roman" pitchFamily="-107" charset="0"/>
              </a:rPr>
              <a:t>Step 1: </a:t>
            </a:r>
            <a:r>
              <a:rPr lang="en-US" altLang="en-US" smtClean="0">
                <a:latin typeface="Times New Roman" pitchFamily="-107" charset="0"/>
              </a:rPr>
              <a:t>Determine the product cost per unit using absorption costing.</a:t>
            </a:r>
          </a:p>
          <a:p>
            <a:r>
              <a:rPr lang="en-US" altLang="en-US" b="1" i="1" smtClean="0">
                <a:latin typeface="Times New Roman" pitchFamily="-107" charset="0"/>
              </a:rPr>
              <a:t>Step 2: </a:t>
            </a:r>
            <a:r>
              <a:rPr lang="en-US" altLang="en-US" smtClean="0">
                <a:latin typeface="Times New Roman" pitchFamily="-107" charset="0"/>
              </a:rPr>
              <a:t>Determine the target </a:t>
            </a:r>
            <a:r>
              <a:rPr lang="en-US" altLang="en-US" i="1" smtClean="0">
                <a:latin typeface="Times New Roman" pitchFamily="-107" charset="0"/>
              </a:rPr>
              <a:t>markup </a:t>
            </a:r>
            <a:r>
              <a:rPr lang="en-US" altLang="en-US" smtClean="0">
                <a:latin typeface="Times New Roman" pitchFamily="-107" charset="0"/>
              </a:rPr>
              <a:t>on product cost per unit.</a:t>
            </a:r>
          </a:p>
          <a:p>
            <a:r>
              <a:rPr lang="en-US" altLang="en-US" b="1" i="1" smtClean="0">
                <a:latin typeface="Times New Roman" pitchFamily="-107" charset="0"/>
              </a:rPr>
              <a:t>Step 3: </a:t>
            </a:r>
            <a:r>
              <a:rPr lang="en-US" altLang="en-US" smtClean="0">
                <a:latin typeface="Times New Roman" pitchFamily="-107" charset="0"/>
              </a:rPr>
              <a:t>Add the target markup to the product cost to find the target selling price</a:t>
            </a:r>
          </a:p>
        </p:txBody>
      </p:sp>
    </p:spTree>
    <p:extLst>
      <p:ext uri="{BB962C8B-B14F-4D97-AF65-F5344CB8AC3E}">
        <p14:creationId xmlns:p14="http://schemas.microsoft.com/office/powerpoint/2010/main" val="11070086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0938" y="692150"/>
            <a:ext cx="4556125" cy="3416300"/>
          </a:xfrm>
          <a:ln/>
        </p:spPr>
      </p:sp>
      <p:sp>
        <p:nvSpPr>
          <p:cNvPr id="901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latin typeface="Times New Roman" pitchFamily="-107" charset="0"/>
              </a:rPr>
              <a:t>To illustrate, consider IceAge. Under absorption costing, its product cost is $25 per unit (from Exhibit 6.3). IceAge’s management must then determine a target markup on this product cost. This target markup could be based on industry averages, prices that have been charged in the past, or other information. In addition, this markup must be set high enough to cover selling and administrative expenses (both variable and fixed) that are excluded from product costs. In this example, IceAge targets a markup of 60% of absorption cost. With that information, the company computes a target selling price as in Exhibit 6.16 of $40 per unit. IceAge can use this target selling price as a starting point in setting prices.</a:t>
            </a:r>
          </a:p>
        </p:txBody>
      </p:sp>
    </p:spTree>
    <p:extLst>
      <p:ext uri="{BB962C8B-B14F-4D97-AF65-F5344CB8AC3E}">
        <p14:creationId xmlns:p14="http://schemas.microsoft.com/office/powerpoint/2010/main" val="40690122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xfrm>
            <a:off x="1150938" y="692150"/>
            <a:ext cx="4556125" cy="3416300"/>
          </a:xfrm>
          <a:ln/>
        </p:spPr>
      </p:sp>
      <p:sp>
        <p:nvSpPr>
          <p:cNvPr id="921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mtClean="0">
                <a:latin typeface="Times New Roman" pitchFamily="-107" charset="0"/>
              </a:rPr>
              <a:t>Every company strives to control costs to be competitive. An effective cost control practice is to</a:t>
            </a:r>
          </a:p>
          <a:p>
            <a:r>
              <a:rPr lang="en-US" altLang="en-US" smtClean="0">
                <a:latin typeface="Times New Roman" pitchFamily="-107" charset="0"/>
              </a:rPr>
              <a:t>hold managers responsible only for their </a:t>
            </a:r>
            <a:r>
              <a:rPr lang="en-US" altLang="en-US" b="1" smtClean="0">
                <a:latin typeface="Times New Roman" pitchFamily="-107" charset="0"/>
              </a:rPr>
              <a:t>controllable costs. </a:t>
            </a:r>
            <a:r>
              <a:rPr lang="en-US" altLang="en-US" smtClean="0">
                <a:latin typeface="Times New Roman" pitchFamily="-107" charset="0"/>
              </a:rPr>
              <a:t>A cost is controllable if a manager</a:t>
            </a:r>
          </a:p>
          <a:p>
            <a:r>
              <a:rPr lang="en-US" altLang="en-US" smtClean="0">
                <a:latin typeface="Times New Roman" pitchFamily="-107" charset="0"/>
              </a:rPr>
              <a:t>has the power to determine or at least markedly affect the amount incurred. </a:t>
            </a:r>
            <a:r>
              <a:rPr lang="en-US" altLang="en-US" b="1" smtClean="0">
                <a:latin typeface="Times New Roman" pitchFamily="-107" charset="0"/>
              </a:rPr>
              <a:t>Uncontrollable</a:t>
            </a:r>
          </a:p>
          <a:p>
            <a:r>
              <a:rPr lang="en-US" altLang="en-US" b="1" smtClean="0">
                <a:latin typeface="Times New Roman" pitchFamily="-107" charset="0"/>
              </a:rPr>
              <a:t>costs </a:t>
            </a:r>
            <a:r>
              <a:rPr lang="en-US" altLang="en-US" smtClean="0">
                <a:latin typeface="Times New Roman" pitchFamily="-107" charset="0"/>
              </a:rPr>
              <a:t>are not within the manager’s control or influence. For example, direct materials cost is</a:t>
            </a:r>
          </a:p>
          <a:p>
            <a:r>
              <a:rPr lang="en-US" altLang="en-US" smtClean="0">
                <a:latin typeface="Times New Roman" pitchFamily="-107" charset="0"/>
              </a:rPr>
              <a:t>controllable by a production supervisor. On the other hand, costs related to production capacity</a:t>
            </a:r>
          </a:p>
          <a:p>
            <a:r>
              <a:rPr lang="en-US" altLang="en-US" smtClean="0">
                <a:latin typeface="Times New Roman" pitchFamily="-107" charset="0"/>
              </a:rPr>
              <a:t>are not controllable by that supervisor as that supervisor does not have authority to change factory</a:t>
            </a:r>
          </a:p>
          <a:p>
            <a:r>
              <a:rPr lang="en-US" altLang="en-US" smtClean="0">
                <a:latin typeface="Times New Roman" pitchFamily="-107" charset="0"/>
              </a:rPr>
              <a:t>size or add new machinery.</a:t>
            </a:r>
          </a:p>
        </p:txBody>
      </p:sp>
    </p:spTree>
    <p:extLst>
      <p:ext uri="{BB962C8B-B14F-4D97-AF65-F5344CB8AC3E}">
        <p14:creationId xmlns:p14="http://schemas.microsoft.com/office/powerpoint/2010/main" val="1241343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50938" y="692150"/>
            <a:ext cx="4556125" cy="3416300"/>
          </a:xfrm>
          <a:ln/>
        </p:spPr>
      </p:sp>
      <p:sp>
        <p:nvSpPr>
          <p:cNvPr id="225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07" charset="0"/>
              </a:rPr>
              <a:t>Product costs generally consists of direct materials, direct labor, and overhead. Costs of both direct materials and direct labor usually are easily traced to specific products.  Overhead costs, however, must be allocated to products because they cannot be traced to product units. Under absorption costing, </a:t>
            </a:r>
            <a:r>
              <a:rPr lang="en-US" altLang="en-US" i="1" smtClean="0">
                <a:latin typeface="Times New Roman" pitchFamily="-107" charset="0"/>
              </a:rPr>
              <a:t>all</a:t>
            </a:r>
            <a:r>
              <a:rPr lang="en-US" altLang="en-US" smtClean="0">
                <a:latin typeface="Times New Roman" pitchFamily="-107" charset="0"/>
              </a:rPr>
              <a:t> overhead costs, both fixed and variable, are allocated to products as the diagram on this slide shows.</a:t>
            </a:r>
          </a:p>
          <a:p>
            <a:endParaRPr lang="en-US" altLang="en-US" smtClean="0">
              <a:latin typeface="Times New Roman" pitchFamily="-107" charset="0"/>
            </a:endParaRPr>
          </a:p>
        </p:txBody>
      </p:sp>
    </p:spTree>
    <p:extLst>
      <p:ext uri="{BB962C8B-B14F-4D97-AF65-F5344CB8AC3E}">
        <p14:creationId xmlns:p14="http://schemas.microsoft.com/office/powerpoint/2010/main" val="34298477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xfrm>
            <a:off x="1150938" y="692150"/>
            <a:ext cx="4556125" cy="3416300"/>
          </a:xfrm>
          <a:ln/>
        </p:spPr>
      </p:sp>
      <p:sp>
        <p:nvSpPr>
          <p:cNvPr id="942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07" charset="0"/>
              </a:rPr>
              <a:t>One important generally accepted accounting principle is that of matching. Most managers interpret the matching principle as expensing all manufacturing costs, both variable and fixed, in the period when the related product is sold rather than when incurred. For income tax purposes, absorption costing is the only acceptable basis for filings with the Internal Revenue Service (IRS) under the Tax Reform Act of 1986.</a:t>
            </a:r>
          </a:p>
          <a:p>
            <a:r>
              <a:rPr lang="en-US" altLang="en-US" dirty="0" smtClean="0">
                <a:latin typeface="Times New Roman" pitchFamily="-107" charset="0"/>
              </a:rPr>
              <a:t>Thus, and despite the many useful applications and insights provided by variable cost reports, </a:t>
            </a:r>
            <a:r>
              <a:rPr lang="en-US" altLang="en-US" i="1" dirty="0" smtClean="0">
                <a:latin typeface="Times New Roman" pitchFamily="-107" charset="0"/>
              </a:rPr>
              <a:t>absorption costing is the only acceptable basis for external reporting under both U.S. GAAP and IFRS</a:t>
            </a:r>
            <a:r>
              <a:rPr lang="en-US" altLang="en-US" dirty="0" smtClean="0">
                <a:latin typeface="Times New Roman" pitchFamily="-107" charset="0"/>
              </a:rPr>
              <a:t>. Also, as we discussed, top executives are often awarded bonuses based on income computed using absorption costing. These realities contribute to the widespread use of absorption costing by companies.</a:t>
            </a:r>
          </a:p>
        </p:txBody>
      </p:sp>
    </p:spTree>
    <p:extLst>
      <p:ext uri="{BB962C8B-B14F-4D97-AF65-F5344CB8AC3E}">
        <p14:creationId xmlns:p14="http://schemas.microsoft.com/office/powerpoint/2010/main" val="224175171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xfrm>
            <a:off x="1150938" y="692150"/>
            <a:ext cx="4556125" cy="3416300"/>
          </a:xfrm>
          <a:ln/>
        </p:spPr>
      </p:sp>
      <p:sp>
        <p:nvSpPr>
          <p:cNvPr id="962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dirty="0" smtClean="0">
              <a:latin typeface="Times New Roman" pitchFamily="-107" charset="0"/>
            </a:endParaRPr>
          </a:p>
        </p:txBody>
      </p:sp>
    </p:spTree>
    <p:extLst>
      <p:ext uri="{BB962C8B-B14F-4D97-AF65-F5344CB8AC3E}">
        <p14:creationId xmlns:p14="http://schemas.microsoft.com/office/powerpoint/2010/main" val="175311920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150938" y="692150"/>
            <a:ext cx="4556125" cy="3416300"/>
          </a:xfrm>
          <a:ln/>
        </p:spPr>
      </p:sp>
      <p:sp>
        <p:nvSpPr>
          <p:cNvPr id="9830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07" charset="0"/>
              </a:rPr>
              <a:t>Over the long run, price must be high enough to cover all costs, including variable costs and fixed costs, and still provide an acceptable return to owners. For this purpose, absorption cost information is useful because it reflects the sales level the company must obtain to be profitable.</a:t>
            </a:r>
          </a:p>
        </p:txBody>
      </p:sp>
    </p:spTree>
    <p:extLst>
      <p:ext uri="{BB962C8B-B14F-4D97-AF65-F5344CB8AC3E}">
        <p14:creationId xmlns:p14="http://schemas.microsoft.com/office/powerpoint/2010/main" val="163809425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xfrm>
            <a:off x="1150938" y="692150"/>
            <a:ext cx="4556125" cy="3416300"/>
          </a:xfrm>
          <a:ln/>
        </p:spPr>
      </p:sp>
      <p:sp>
        <p:nvSpPr>
          <p:cNvPr id="10035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07" charset="0"/>
              </a:rPr>
              <a:t>Over the short run, there is some flexibility and special, one-time orders at prices below the normal selling price that should be considered as long as variable costs can be covered.</a:t>
            </a:r>
          </a:p>
        </p:txBody>
      </p:sp>
    </p:spTree>
    <p:extLst>
      <p:ext uri="{BB962C8B-B14F-4D97-AF65-F5344CB8AC3E}">
        <p14:creationId xmlns:p14="http://schemas.microsoft.com/office/powerpoint/2010/main" val="160747566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xfrm>
            <a:off x="1150938" y="692150"/>
            <a:ext cx="4556125" cy="3416300"/>
          </a:xfrm>
          <a:ln/>
        </p:spPr>
      </p:sp>
      <p:sp>
        <p:nvSpPr>
          <p:cNvPr id="1024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000" dirty="0" smtClean="0">
                <a:latin typeface="Times New Roman" pitchFamily="-107" charset="0"/>
              </a:rPr>
              <a:t>Let’s go back to IceAge to see how we can use our knowledge of variable costing in a special order decision. To illustrate, let’s return to the data of IceAge Company and examine Exhibit 6.3.  Recall that its variable production cost per unit is $15 ($4 DM + $8 DL + $3 VOH) and its total production cost per unit is $25 (at production level of 60,000 units). Assume that it receives a special order for 1,000 pairs of skates at an offer price of $22 per pair from a foreign skating school. This special order will not affect IceAge’s regular sales and its plant has excess capacity to fill the order.</a:t>
            </a:r>
          </a:p>
          <a:p>
            <a:endParaRPr lang="en-US" altLang="en-US" sz="1000" dirty="0" smtClean="0">
              <a:latin typeface="Times New Roman" pitchFamily="-107" charset="0"/>
            </a:endParaRPr>
          </a:p>
          <a:p>
            <a:r>
              <a:rPr lang="en-US" altLang="en-US" sz="1000" dirty="0" smtClean="0">
                <a:latin typeface="Times New Roman" pitchFamily="-107" charset="0"/>
              </a:rPr>
              <a:t>Drawing on absorption costing information, we observe that cost is $25 per unit and that the special order price is $22 per unit. These data would suggest that management would reject the order as it would lose $3,000, computed as 1,000 units at $3 loss per pair ($22-$25).</a:t>
            </a:r>
          </a:p>
          <a:p>
            <a:endParaRPr lang="en-US" altLang="en-US" sz="1000" dirty="0" smtClean="0">
              <a:latin typeface="Times New Roman" pitchFamily="-107" charset="0"/>
            </a:endParaRPr>
          </a:p>
          <a:p>
            <a:r>
              <a:rPr lang="en-US" altLang="en-US" sz="1000" dirty="0" smtClean="0">
                <a:latin typeface="Times New Roman" pitchFamily="-107" charset="0"/>
              </a:rPr>
              <a:t>However, closer analysis suggests that this order should be accepted. This is because the $22 order price exceeds the $15 variable cost of the product. Specifically, Exhibit 6.17 reveals that the incremental revenue from accepting the order is $22,000 (1,000 units at $22 per unit) whereas the incremental production cost of the order is $15,000 (1,000 units at $15 per unit) and the incremental variable selling and administrative cost is $2,000 (1,000 units at $2 per unit). Thus, both the contribution margin and net income would increase by $5,000 from accepting the order. We see that variable costing reveals this opportunity while absorption costing hides it. The reason for increased income from accepting the special order lies in the different behavior of variable and fixed production costs. We see that if the order is rejected, only variable costs are saved. Fixed costs, on the other hand, do not change in the short run regardless of rejecting or accepting this order. Since incremental revenue from the order exceeds incremental costs (only variable costs in this case), accepting the special order increases company income.</a:t>
            </a:r>
          </a:p>
        </p:txBody>
      </p:sp>
    </p:spTree>
    <p:extLst>
      <p:ext uri="{BB962C8B-B14F-4D97-AF65-F5344CB8AC3E}">
        <p14:creationId xmlns:p14="http://schemas.microsoft.com/office/powerpoint/2010/main" val="147108297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50938" y="692150"/>
            <a:ext cx="4556125" cy="3416300"/>
          </a:xfrm>
          <a:ln/>
        </p:spPr>
      </p:sp>
      <p:sp>
        <p:nvSpPr>
          <p:cNvPr id="4505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07" charset="0"/>
              </a:rPr>
              <a:t>What happens if Ice Age produces more units than it sells? Let’s look at 2014 when Ice Age produced 60,000 units but sold only 40,000 units?</a:t>
            </a:r>
          </a:p>
          <a:p>
            <a:endParaRPr lang="en-US" altLang="en-US" dirty="0" smtClean="0">
              <a:latin typeface="Times New Roman" pitchFamily="-107" charset="0"/>
            </a:endParaRPr>
          </a:p>
          <a:p>
            <a:r>
              <a:rPr lang="en-US" altLang="en-US" dirty="0" smtClean="0">
                <a:latin typeface="Times New Roman" pitchFamily="-107" charset="0"/>
              </a:rPr>
              <a:t>This slide shows the variable costing income statement for 2014. In this year, 60,000 units were produced, which is the same as in 2013. However, only 40,000 units were sold. Net income for this year will be $120,000 and there will exist 20,000 units in ending inventory that will be carried over to the next year. (This is derived by taking the 60,000 units made and subtracting the 40,000 units sold.)</a:t>
            </a:r>
          </a:p>
          <a:p>
            <a:endParaRPr lang="en-US" altLang="en-US" dirty="0" smtClean="0">
              <a:latin typeface="Times New Roman" pitchFamily="-107" charset="0"/>
            </a:endParaRPr>
          </a:p>
        </p:txBody>
      </p:sp>
    </p:spTree>
    <p:extLst>
      <p:ext uri="{BB962C8B-B14F-4D97-AF65-F5344CB8AC3E}">
        <p14:creationId xmlns:p14="http://schemas.microsoft.com/office/powerpoint/2010/main" val="1442861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150938" y="692150"/>
            <a:ext cx="4556125" cy="3416300"/>
          </a:xfrm>
          <a:ln/>
        </p:spPr>
      </p:sp>
      <p:sp>
        <p:nvSpPr>
          <p:cNvPr id="245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07" charset="0"/>
              </a:rPr>
              <a:t>Under variable costing, the costs of direct materials and direct labor are also traced to products, but only variable overhead costs (not fixed overhead) are allocated to products. Fixed overhead costs are treated as period costs and are reported as an expense immediately in the period in which they are incurred.</a:t>
            </a:r>
          </a:p>
        </p:txBody>
      </p:sp>
    </p:spTree>
    <p:extLst>
      <p:ext uri="{BB962C8B-B14F-4D97-AF65-F5344CB8AC3E}">
        <p14:creationId xmlns:p14="http://schemas.microsoft.com/office/powerpoint/2010/main" val="2585904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150938" y="692150"/>
            <a:ext cx="4556125" cy="3416300"/>
          </a:xfrm>
          <a:ln/>
        </p:spPr>
      </p:sp>
      <p:sp>
        <p:nvSpPr>
          <p:cNvPr id="2662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pPr>
            <a:r>
              <a:rPr lang="en-US" altLang="en-US" dirty="0" smtClean="0">
                <a:latin typeface="Times New Roman" pitchFamily="-107" charset="0"/>
              </a:rPr>
              <a:t>Let’s look at Ice Age, a skate manufacturer, to help us to understand the difference between absorption and variable costing. In Exhibit 6.2 we can see the product cost data for the company.  Direct material cost per unit is $4. Direct labor cost is $8. The overhead is split between variable and fixed.  The total units that IceAge expects to manufacture this period is 60,000 units.  Keep your eye on the fixed overhead of $600,000 …that is the key difference between absorption costing and variable costing…The next slide will depict how the two different costing methods treats fixed overhead…</a:t>
            </a:r>
          </a:p>
          <a:p>
            <a:endParaRPr lang="en-US" altLang="en-US" dirty="0" smtClean="0">
              <a:latin typeface="Times New Roman" pitchFamily="-107" charset="0"/>
            </a:endParaRPr>
          </a:p>
        </p:txBody>
      </p:sp>
    </p:spTree>
    <p:extLst>
      <p:ext uri="{BB962C8B-B14F-4D97-AF65-F5344CB8AC3E}">
        <p14:creationId xmlns:p14="http://schemas.microsoft.com/office/powerpoint/2010/main" val="829890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1150938" y="692150"/>
            <a:ext cx="4556125" cy="3416300"/>
          </a:xfrm>
          <a:ln/>
        </p:spPr>
      </p:sp>
      <p:sp>
        <p:nvSpPr>
          <p:cNvPr id="286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07" charset="0"/>
              </a:rPr>
              <a:t>Exhibit 6.3 shows the product unit cost computations for both absorption and variable costing. For absorption costing, the product unit cost is $25, which consists of $4 in direct materials, $8 in direct labor, $3 in variable overhead ($180,000/60,000 units), and $10 in fixed overhead ($600,000/60,000 units).</a:t>
            </a:r>
          </a:p>
          <a:p>
            <a:r>
              <a:rPr lang="en-US" altLang="en-US" dirty="0" smtClean="0">
                <a:latin typeface="Times New Roman" pitchFamily="-107" charset="0"/>
              </a:rPr>
              <a:t>For variable costing, the product unit cost is $15, which consists of $4 in direct materials, $8 in direct labor, and $3 in variable overhead. Fixed overhead costs of $600,000 are treated as a period cost and are recorded as an expense in the period incurred. The difference between the two costing methods is the exclusion of fixed overhead from product costs for variable costing.</a:t>
            </a:r>
          </a:p>
        </p:txBody>
      </p:sp>
    </p:spTree>
    <p:extLst>
      <p:ext uri="{BB962C8B-B14F-4D97-AF65-F5344CB8AC3E}">
        <p14:creationId xmlns:p14="http://schemas.microsoft.com/office/powerpoint/2010/main" val="987456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fontScale="85000" lnSpcReduction="10000"/>
          </a:bodyPr>
          <a:lstStyle/>
          <a:p>
            <a:r>
              <a:rPr lang="en-US" dirty="0" smtClean="0"/>
              <a:t>Need-to-Know</a:t>
            </a:r>
            <a:r>
              <a:rPr lang="en-US" baseline="0" dirty="0" smtClean="0"/>
              <a:t> 6.1</a:t>
            </a:r>
            <a:endParaRPr lang="en-US" dirty="0" smtClean="0"/>
          </a:p>
          <a:p>
            <a:r>
              <a:rPr lang="en-US" dirty="0" smtClean="0"/>
              <a:t>A manufacturer reports the following data. Compute the total product cost per unit under absorption costing.</a:t>
            </a:r>
          </a:p>
          <a:p>
            <a:endParaRPr lang="en-US" dirty="0" smtClean="0"/>
          </a:p>
          <a:p>
            <a:r>
              <a:rPr lang="en-US" dirty="0" smtClean="0"/>
              <a:t>Under absorption costing, the product cost includes all manufacturing costs:  </a:t>
            </a:r>
          </a:p>
          <a:p>
            <a:endParaRPr lang="en-US" dirty="0" smtClean="0"/>
          </a:p>
          <a:p>
            <a:r>
              <a:rPr lang="en-US" dirty="0" smtClean="0"/>
              <a:t>Direct materials, $6 per unit; Direct labor, $14 per unit; Variable overhead, $220,000 divided by 20,000 </a:t>
            </a:r>
          </a:p>
          <a:p>
            <a:r>
              <a:rPr lang="en-US" dirty="0" smtClean="0"/>
              <a:t>units, $11 per unit; and Fixed overhead, $680,000 divided by 20,000 units produced, $34 per unit.  </a:t>
            </a:r>
          </a:p>
          <a:p>
            <a:endParaRPr lang="en-US" dirty="0" smtClean="0"/>
          </a:p>
          <a:p>
            <a:r>
              <a:rPr lang="en-US" dirty="0" smtClean="0"/>
              <a:t>The total cost per unit under absorption costing is $65.</a:t>
            </a:r>
          </a:p>
          <a:p>
            <a:endParaRPr lang="en-US" dirty="0" smtClean="0"/>
          </a:p>
          <a:p>
            <a:r>
              <a:rPr lang="en-US" dirty="0" smtClean="0"/>
              <a:t>Compute the total product cost per unit under variable costing.</a:t>
            </a:r>
          </a:p>
          <a:p>
            <a:endParaRPr lang="en-US" dirty="0" smtClean="0"/>
          </a:p>
          <a:p>
            <a:r>
              <a:rPr lang="en-US" dirty="0" smtClean="0"/>
              <a:t>Under variable costing, the product cost includes only the variable manufacturing costs:  </a:t>
            </a:r>
          </a:p>
          <a:p>
            <a:endParaRPr lang="en-US" dirty="0" smtClean="0"/>
          </a:p>
          <a:p>
            <a:r>
              <a:rPr lang="en-US" dirty="0" smtClean="0"/>
              <a:t>Direct materials, $6 per unit; Direct labor, $14 per unit; and Variable overhead, $11 per unit.  </a:t>
            </a:r>
          </a:p>
          <a:p>
            <a:endParaRPr lang="en-US" dirty="0" smtClean="0"/>
          </a:p>
          <a:p>
            <a:r>
              <a:rPr lang="en-US" dirty="0" smtClean="0"/>
              <a:t>The total cost per unit under variable costing is $31. </a:t>
            </a:r>
          </a:p>
          <a:p>
            <a:endParaRPr lang="en-US" dirty="0" smtClean="0"/>
          </a:p>
          <a:p>
            <a:r>
              <a:rPr lang="en-US" dirty="0" smtClean="0"/>
              <a:t>Fixed overhead of $680,000 is expensed in the current period. </a:t>
            </a:r>
          </a:p>
          <a:p>
            <a:endParaRPr lang="en-US" dirty="0" smtClean="0"/>
          </a:p>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8805FAF2-67D1-47E3-BD22-65273AD88232}" type="slidenum">
              <a:rPr lang="en-US" smtClean="0"/>
              <a:pPr/>
              <a:t>13</a:t>
            </a:fld>
            <a:endParaRPr lang="en-US"/>
          </a:p>
        </p:txBody>
      </p:sp>
    </p:spTree>
    <p:extLst>
      <p:ext uri="{BB962C8B-B14F-4D97-AF65-F5344CB8AC3E}">
        <p14:creationId xmlns:p14="http://schemas.microsoft.com/office/powerpoint/2010/main" val="4273900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0938" y="692150"/>
            <a:ext cx="4556125" cy="3416300"/>
          </a:xfrm>
          <a:ln/>
        </p:spPr>
      </p:sp>
      <p:sp>
        <p:nvSpPr>
          <p:cNvPr id="327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07" charset="0"/>
              </a:rPr>
              <a:t>Now let’s look at how variable and absorption costing determine income.  </a:t>
            </a:r>
            <a:r>
              <a:rPr lang="en-US" altLang="en-US" smtClean="0">
                <a:solidFill>
                  <a:srgbClr val="000000"/>
                </a:solidFill>
                <a:latin typeface="Times New Roman" pitchFamily="-107" charset="0"/>
                <a:cs typeface="Times New Roman" pitchFamily="-107" charset="0"/>
              </a:rPr>
              <a:t>Assume that Ice Age’s variable costs per unit are constant and that its annual fixed costs remain unchanged during the three-year period 2013 through 2015.  Let’s assume that i</a:t>
            </a:r>
            <a:r>
              <a:rPr lang="en-US" altLang="en-US" smtClean="0">
                <a:latin typeface="Times New Roman" pitchFamily="-107" charset="0"/>
              </a:rPr>
              <a:t>ts sales price was a constant $40 per unit over this time period.</a:t>
            </a:r>
          </a:p>
          <a:p>
            <a:r>
              <a:rPr lang="en-US" altLang="en-US" smtClean="0">
                <a:latin typeface="Times New Roman" pitchFamily="-107" charset="0"/>
              </a:rPr>
              <a:t>We see that the units produced equal those sold for 2013, but exceed those sold for 2013, and are less than those sold for 2015.</a:t>
            </a:r>
          </a:p>
          <a:p>
            <a:endParaRPr lang="en-US" altLang="en-US" smtClean="0">
              <a:latin typeface="Times New Roman" pitchFamily="-107" charset="0"/>
            </a:endParaRPr>
          </a:p>
        </p:txBody>
      </p:sp>
    </p:spTree>
    <p:extLst>
      <p:ext uri="{BB962C8B-B14F-4D97-AF65-F5344CB8AC3E}">
        <p14:creationId xmlns:p14="http://schemas.microsoft.com/office/powerpoint/2010/main" val="4238734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a:t>Atef Abuelaish</a:t>
            </a:r>
          </a:p>
        </p:txBody>
      </p:sp>
      <p:sp>
        <p:nvSpPr>
          <p:cNvPr id="6" name="Slide Number Placeholder 5"/>
          <p:cNvSpPr>
            <a:spLocks noGrp="1"/>
          </p:cNvSpPr>
          <p:nvPr>
            <p:ph type="sldNum" sz="quarter" idx="12"/>
          </p:nvPr>
        </p:nvSpPr>
        <p:spPr/>
        <p:txBody>
          <a:bodyPr/>
          <a:lstStyle>
            <a:lvl1pPr>
              <a:defRPr/>
            </a:lvl1pPr>
          </a:lstStyle>
          <a:p>
            <a:fld id="{8EC92E2C-669A-42F5-A94D-DCDD7E8AA01F}" type="slidenum">
              <a:rPr lang="en-US" altLang="en-US"/>
              <a:pPr/>
              <a:t>‹#›</a:t>
            </a:fld>
            <a:endParaRPr lang="en-US" altLang="en-US"/>
          </a:p>
        </p:txBody>
      </p:sp>
    </p:spTree>
    <p:extLst>
      <p:ext uri="{BB962C8B-B14F-4D97-AF65-F5344CB8AC3E}">
        <p14:creationId xmlns:p14="http://schemas.microsoft.com/office/powerpoint/2010/main" val="1192881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a:t>Atef Abuelaish</a:t>
            </a:r>
          </a:p>
        </p:txBody>
      </p:sp>
      <p:sp>
        <p:nvSpPr>
          <p:cNvPr id="6" name="Slide Number Placeholder 5"/>
          <p:cNvSpPr>
            <a:spLocks noGrp="1"/>
          </p:cNvSpPr>
          <p:nvPr>
            <p:ph type="sldNum" sz="quarter" idx="12"/>
          </p:nvPr>
        </p:nvSpPr>
        <p:spPr/>
        <p:txBody>
          <a:bodyPr/>
          <a:lstStyle>
            <a:lvl1pPr>
              <a:defRPr/>
            </a:lvl1pPr>
          </a:lstStyle>
          <a:p>
            <a:fld id="{9E2FEBBC-8ACE-4D24-B6FD-6F14BF8F008C}" type="slidenum">
              <a:rPr lang="en-US" altLang="en-US"/>
              <a:pPr/>
              <a:t>‹#›</a:t>
            </a:fld>
            <a:endParaRPr lang="en-US" altLang="en-US"/>
          </a:p>
        </p:txBody>
      </p:sp>
    </p:spTree>
    <p:extLst>
      <p:ext uri="{BB962C8B-B14F-4D97-AF65-F5344CB8AC3E}">
        <p14:creationId xmlns:p14="http://schemas.microsoft.com/office/powerpoint/2010/main" val="2045223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a:t>Atef Abuelaish</a:t>
            </a:r>
          </a:p>
        </p:txBody>
      </p:sp>
      <p:sp>
        <p:nvSpPr>
          <p:cNvPr id="6" name="Slide Number Placeholder 5"/>
          <p:cNvSpPr>
            <a:spLocks noGrp="1"/>
          </p:cNvSpPr>
          <p:nvPr>
            <p:ph type="sldNum" sz="quarter" idx="12"/>
          </p:nvPr>
        </p:nvSpPr>
        <p:spPr/>
        <p:txBody>
          <a:bodyPr/>
          <a:lstStyle>
            <a:lvl1pPr>
              <a:defRPr/>
            </a:lvl1pPr>
          </a:lstStyle>
          <a:p>
            <a:fld id="{A65433D9-0309-47F7-B237-EC2E94684DEB}" type="slidenum">
              <a:rPr lang="en-US" altLang="en-US"/>
              <a:pPr/>
              <a:t>‹#›</a:t>
            </a:fld>
            <a:endParaRPr lang="en-US" altLang="en-US"/>
          </a:p>
        </p:txBody>
      </p:sp>
    </p:spTree>
    <p:extLst>
      <p:ext uri="{BB962C8B-B14F-4D97-AF65-F5344CB8AC3E}">
        <p14:creationId xmlns:p14="http://schemas.microsoft.com/office/powerpoint/2010/main" val="3224132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719263"/>
            <a:ext cx="4038600" cy="4411662"/>
          </a:xfrm>
        </p:spPr>
        <p:txBody>
          <a:bodyPr rtlCol="0">
            <a:normAutofit/>
          </a:bodyPr>
          <a:lstStyle/>
          <a:p>
            <a:pPr lvl="0"/>
            <a:endParaRPr lang="en-US" noProof="0" smtClean="0"/>
          </a:p>
        </p:txBody>
      </p:sp>
      <p:sp>
        <p:nvSpPr>
          <p:cNvPr id="5" name="Rectangle 5"/>
          <p:cNvSpPr>
            <a:spLocks noGrp="1" noChangeArrowheads="1"/>
          </p:cNvSpPr>
          <p:nvPr>
            <p:ph type="dt" sz="half" idx="10"/>
          </p:nvPr>
        </p:nvSpPr>
        <p:spPr/>
        <p:txBody>
          <a:bodyPr/>
          <a:lstStyle>
            <a:lvl1pPr>
              <a:defRPr>
                <a:solidFill>
                  <a:schemeClr val="tx1">
                    <a:lumMod val="65000"/>
                    <a:lumOff val="35000"/>
                  </a:schemeClr>
                </a:solidFill>
              </a:defRPr>
            </a:lvl1pPr>
          </a:lstStyle>
          <a:p>
            <a:pPr>
              <a:defRPr/>
            </a:pPr>
            <a:endParaRPr lang="en-US" altLang="en-US">
              <a:solidFill>
                <a:prstClr val="black">
                  <a:lumMod val="65000"/>
                  <a:lumOff val="35000"/>
                </a:prstClr>
              </a:solidFill>
            </a:endParaRPr>
          </a:p>
        </p:txBody>
      </p:sp>
      <p:sp>
        <p:nvSpPr>
          <p:cNvPr id="6" name="Rectangle 6"/>
          <p:cNvSpPr>
            <a:spLocks noGrp="1" noChangeArrowheads="1"/>
          </p:cNvSpPr>
          <p:nvPr>
            <p:ph type="ftr" sz="quarter" idx="11"/>
          </p:nvPr>
        </p:nvSpPr>
        <p:spPr/>
        <p:txBody>
          <a:bodyPr/>
          <a:lstStyle>
            <a:lvl1pPr>
              <a:defRPr>
                <a:solidFill>
                  <a:schemeClr val="tx1">
                    <a:lumMod val="65000"/>
                    <a:lumOff val="35000"/>
                  </a:schemeClr>
                </a:solidFill>
              </a:defRPr>
            </a:lvl1pPr>
          </a:lstStyle>
          <a:p>
            <a:pPr>
              <a:defRPr/>
            </a:pPr>
            <a:endParaRPr lang="en-US" altLang="en-US">
              <a:solidFill>
                <a:prstClr val="black">
                  <a:lumMod val="65000"/>
                  <a:lumOff val="35000"/>
                </a:prstClr>
              </a:solidFill>
            </a:endParaRPr>
          </a:p>
        </p:txBody>
      </p:sp>
      <p:sp>
        <p:nvSpPr>
          <p:cNvPr id="7" name="Rectangle 7"/>
          <p:cNvSpPr>
            <a:spLocks noGrp="1" noChangeArrowheads="1"/>
          </p:cNvSpPr>
          <p:nvPr>
            <p:ph type="sldNum" sz="quarter" idx="12"/>
          </p:nvPr>
        </p:nvSpPr>
        <p:spPr/>
        <p:txBody>
          <a:bodyPr/>
          <a:lstStyle>
            <a:lvl1pPr>
              <a:defRPr>
                <a:solidFill>
                  <a:srgbClr val="595959"/>
                </a:solidFill>
              </a:defRPr>
            </a:lvl1pPr>
          </a:lstStyle>
          <a:p>
            <a:fld id="{C14D87FC-37C1-4A6F-BB8C-DFFD72BCFC80}" type="slidenum">
              <a:rPr lang="en-US" altLang="en-US"/>
              <a:pPr/>
              <a:t>‹#›</a:t>
            </a:fld>
            <a:endParaRPr lang="en-US" altLang="en-US"/>
          </a:p>
        </p:txBody>
      </p:sp>
    </p:spTree>
    <p:extLst>
      <p:ext uri="{BB962C8B-B14F-4D97-AF65-F5344CB8AC3E}">
        <p14:creationId xmlns:p14="http://schemas.microsoft.com/office/powerpoint/2010/main" val="2879455623"/>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719263"/>
            <a:ext cx="8229600" cy="4411662"/>
          </a:xfrm>
        </p:spPr>
        <p:txBody>
          <a:bodyPr rtlCol="0">
            <a:normAutofit/>
          </a:bodyPr>
          <a:lstStyle/>
          <a:p>
            <a:pPr lvl="0"/>
            <a:endParaRPr lang="en-US" noProof="0" smtClean="0"/>
          </a:p>
        </p:txBody>
      </p:sp>
      <p:sp>
        <p:nvSpPr>
          <p:cNvPr id="4" name="Rectangle 5"/>
          <p:cNvSpPr>
            <a:spLocks noGrp="1" noChangeArrowheads="1"/>
          </p:cNvSpPr>
          <p:nvPr>
            <p:ph type="dt" sz="half" idx="10"/>
          </p:nvPr>
        </p:nvSpPr>
        <p:spPr/>
        <p:txBody>
          <a:bodyPr/>
          <a:lstStyle>
            <a:lvl1pPr>
              <a:defRPr>
                <a:solidFill>
                  <a:schemeClr val="tx1">
                    <a:lumMod val="65000"/>
                    <a:lumOff val="35000"/>
                  </a:schemeClr>
                </a:solidFill>
              </a:defRPr>
            </a:lvl1pPr>
          </a:lstStyle>
          <a:p>
            <a:pPr>
              <a:defRPr/>
            </a:pPr>
            <a:endParaRPr lang="en-US" altLang="en-US">
              <a:solidFill>
                <a:prstClr val="black">
                  <a:lumMod val="65000"/>
                  <a:lumOff val="35000"/>
                </a:prstClr>
              </a:solidFill>
            </a:endParaRPr>
          </a:p>
        </p:txBody>
      </p:sp>
      <p:sp>
        <p:nvSpPr>
          <p:cNvPr id="5" name="Rectangle 6"/>
          <p:cNvSpPr>
            <a:spLocks noGrp="1" noChangeArrowheads="1"/>
          </p:cNvSpPr>
          <p:nvPr>
            <p:ph type="ftr" sz="quarter" idx="11"/>
          </p:nvPr>
        </p:nvSpPr>
        <p:spPr/>
        <p:txBody>
          <a:bodyPr/>
          <a:lstStyle>
            <a:lvl1pPr>
              <a:defRPr>
                <a:solidFill>
                  <a:schemeClr val="tx1">
                    <a:lumMod val="65000"/>
                    <a:lumOff val="35000"/>
                  </a:schemeClr>
                </a:solidFill>
              </a:defRPr>
            </a:lvl1pPr>
          </a:lstStyle>
          <a:p>
            <a:pPr>
              <a:defRPr/>
            </a:pPr>
            <a:endParaRPr lang="en-US" altLang="en-US">
              <a:solidFill>
                <a:prstClr val="black">
                  <a:lumMod val="65000"/>
                  <a:lumOff val="35000"/>
                </a:prstClr>
              </a:solidFill>
            </a:endParaRPr>
          </a:p>
        </p:txBody>
      </p:sp>
      <p:sp>
        <p:nvSpPr>
          <p:cNvPr id="6" name="Rectangle 7"/>
          <p:cNvSpPr>
            <a:spLocks noGrp="1" noChangeArrowheads="1"/>
          </p:cNvSpPr>
          <p:nvPr>
            <p:ph type="sldNum" sz="quarter" idx="12"/>
          </p:nvPr>
        </p:nvSpPr>
        <p:spPr/>
        <p:txBody>
          <a:bodyPr/>
          <a:lstStyle>
            <a:lvl1pPr>
              <a:defRPr>
                <a:solidFill>
                  <a:srgbClr val="595959"/>
                </a:solidFill>
              </a:defRPr>
            </a:lvl1pPr>
          </a:lstStyle>
          <a:p>
            <a:fld id="{BA707468-ACA6-4D24-A23D-08DCBB0B0CCD}" type="slidenum">
              <a:rPr lang="en-US" altLang="en-US"/>
              <a:pPr/>
              <a:t>‹#›</a:t>
            </a:fld>
            <a:endParaRPr lang="en-US" altLang="en-US"/>
          </a:p>
        </p:txBody>
      </p:sp>
    </p:spTree>
    <p:extLst>
      <p:ext uri="{BB962C8B-B14F-4D97-AF65-F5344CB8AC3E}">
        <p14:creationId xmlns:p14="http://schemas.microsoft.com/office/powerpoint/2010/main" val="1479051626"/>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14134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1406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412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8072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64845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68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a:t>Atef Abuelaish</a:t>
            </a:r>
          </a:p>
        </p:txBody>
      </p:sp>
      <p:sp>
        <p:nvSpPr>
          <p:cNvPr id="6" name="Slide Number Placeholder 5"/>
          <p:cNvSpPr>
            <a:spLocks noGrp="1"/>
          </p:cNvSpPr>
          <p:nvPr>
            <p:ph type="sldNum" sz="quarter" idx="12"/>
          </p:nvPr>
        </p:nvSpPr>
        <p:spPr/>
        <p:txBody>
          <a:bodyPr/>
          <a:lstStyle>
            <a:lvl1pPr>
              <a:defRPr/>
            </a:lvl1pPr>
          </a:lstStyle>
          <a:p>
            <a:fld id="{28C054EB-1FEC-4EC0-897C-43BC38E939C7}" type="slidenum">
              <a:rPr lang="en-US" altLang="en-US"/>
              <a:pPr/>
              <a:t>‹#›</a:t>
            </a:fld>
            <a:endParaRPr lang="en-US" altLang="en-US"/>
          </a:p>
        </p:txBody>
      </p:sp>
    </p:spTree>
    <p:extLst>
      <p:ext uri="{BB962C8B-B14F-4D97-AF65-F5344CB8AC3E}">
        <p14:creationId xmlns:p14="http://schemas.microsoft.com/office/powerpoint/2010/main" val="14313148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8964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02607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2026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90900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0987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0670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51893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0466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4815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5805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r>
              <a:rPr lang="en-US" altLang="en-US"/>
              <a:t>Atef Abuelaish</a:t>
            </a:r>
          </a:p>
        </p:txBody>
      </p:sp>
      <p:sp>
        <p:nvSpPr>
          <p:cNvPr id="9" name="Slide Number Placeholder 5"/>
          <p:cNvSpPr>
            <a:spLocks noGrp="1"/>
          </p:cNvSpPr>
          <p:nvPr>
            <p:ph type="sldNum" sz="quarter" idx="12"/>
          </p:nvPr>
        </p:nvSpPr>
        <p:spPr/>
        <p:txBody>
          <a:bodyPr/>
          <a:lstStyle>
            <a:lvl1pPr>
              <a:defRPr/>
            </a:lvl1pPr>
          </a:lstStyle>
          <a:p>
            <a:fld id="{96638892-F6E3-4AF5-9384-F863E307D63F}" type="slidenum">
              <a:rPr lang="en-US" altLang="en-US"/>
              <a:pPr/>
              <a:t>‹#›</a:t>
            </a:fld>
            <a:endParaRPr lang="en-US" altLang="en-US"/>
          </a:p>
        </p:txBody>
      </p:sp>
    </p:spTree>
    <p:extLst>
      <p:ext uri="{BB962C8B-B14F-4D97-AF65-F5344CB8AC3E}">
        <p14:creationId xmlns:p14="http://schemas.microsoft.com/office/powerpoint/2010/main" val="19642061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2143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69898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8433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5555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42752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36544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5421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4886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81991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8278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endParaRPr lang="en-US" altLang="en-US"/>
          </a:p>
        </p:txBody>
      </p:sp>
      <p:sp>
        <p:nvSpPr>
          <p:cNvPr id="6" name="Footer Placeholder 4"/>
          <p:cNvSpPr>
            <a:spLocks noGrp="1"/>
          </p:cNvSpPr>
          <p:nvPr>
            <p:ph type="ftr" sz="quarter" idx="15"/>
          </p:nvPr>
        </p:nvSpPr>
        <p:spPr/>
        <p:txBody>
          <a:bodyPr/>
          <a:lstStyle>
            <a:lvl1pPr>
              <a:defRPr/>
            </a:lvl1pPr>
          </a:lstStyle>
          <a:p>
            <a:pPr>
              <a:defRPr/>
            </a:pPr>
            <a:r>
              <a:rPr lang="en-US" altLang="en-US"/>
              <a:t>Atef Abuelaish</a:t>
            </a:r>
          </a:p>
        </p:txBody>
      </p:sp>
      <p:sp>
        <p:nvSpPr>
          <p:cNvPr id="7" name="Slide Number Placeholder 5"/>
          <p:cNvSpPr>
            <a:spLocks noGrp="1"/>
          </p:cNvSpPr>
          <p:nvPr>
            <p:ph type="sldNum" sz="quarter" idx="16"/>
          </p:nvPr>
        </p:nvSpPr>
        <p:spPr/>
        <p:txBody>
          <a:bodyPr/>
          <a:lstStyle>
            <a:lvl1pPr>
              <a:defRPr/>
            </a:lvl1pPr>
          </a:lstStyle>
          <a:p>
            <a:fld id="{FC0D0559-1C37-4811-ACF3-DE6F023C80EE}" type="slidenum">
              <a:rPr lang="en-US" altLang="en-US"/>
              <a:pPr/>
              <a:t>‹#›</a:t>
            </a:fld>
            <a:endParaRPr lang="en-US" altLang="en-US"/>
          </a:p>
        </p:txBody>
      </p:sp>
    </p:spTree>
    <p:extLst>
      <p:ext uri="{BB962C8B-B14F-4D97-AF65-F5344CB8AC3E}">
        <p14:creationId xmlns:p14="http://schemas.microsoft.com/office/powerpoint/2010/main" val="19074835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2810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2899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4024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12241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3239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2218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49325" y="1981200"/>
            <a:ext cx="3754438"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614664C9-6ADB-4F07-8A50-885E38DC2A69}" type="slidenum">
              <a:rPr lang="en-US" altLang="en-US"/>
              <a:pPr/>
              <a:t>‹#›</a:t>
            </a:fld>
            <a:endParaRPr lang="en-US" altLang="en-US"/>
          </a:p>
        </p:txBody>
      </p:sp>
    </p:spTree>
    <p:extLst>
      <p:ext uri="{BB962C8B-B14F-4D97-AF65-F5344CB8AC3E}">
        <p14:creationId xmlns:p14="http://schemas.microsoft.com/office/powerpoint/2010/main" val="8527460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ea typeface="MS PGothic" pitchFamily="34" charset="-128"/>
                <a:cs typeface="+mn-cs"/>
              </a:defRPr>
            </a:lvl1pPr>
          </a:lstStyle>
          <a:p>
            <a:pPr>
              <a:defRPr/>
            </a:pPr>
            <a:endParaRPr lang="en-US" altLang="en-US"/>
          </a:p>
        </p:txBody>
      </p:sp>
      <p:sp>
        <p:nvSpPr>
          <p:cNvPr id="5" name="Footer Placeholder 4"/>
          <p:cNvSpPr>
            <a:spLocks noGrp="1"/>
          </p:cNvSpPr>
          <p:nvPr>
            <p:ph type="ftr" sz="quarter" idx="11"/>
          </p:nvPr>
        </p:nvSpPr>
        <p:spPr/>
        <p:txBody>
          <a:bodyPr/>
          <a:lstStyle>
            <a:lvl1pPr>
              <a:defRPr>
                <a:ea typeface="MS PGothic" pitchFamily="34" charset="-128"/>
                <a:cs typeface="+mn-cs"/>
              </a:defRPr>
            </a:lvl1pPr>
          </a:lstStyle>
          <a:p>
            <a:pPr>
              <a:defRPr/>
            </a:pPr>
            <a:r>
              <a:rPr lang="en-US" altLang="en-US"/>
              <a:t>Atef Abuelaish</a:t>
            </a:r>
          </a:p>
        </p:txBody>
      </p:sp>
      <p:sp>
        <p:nvSpPr>
          <p:cNvPr id="6" name="Slide Number Placeholder 5"/>
          <p:cNvSpPr>
            <a:spLocks noGrp="1"/>
          </p:cNvSpPr>
          <p:nvPr>
            <p:ph type="sldNum" sz="quarter" idx="12"/>
          </p:nvPr>
        </p:nvSpPr>
        <p:spPr/>
        <p:txBody>
          <a:bodyPr/>
          <a:lstStyle>
            <a:lvl1pPr>
              <a:defRPr>
                <a:ea typeface="MS PGothic" pitchFamily="34" charset="-128"/>
                <a:cs typeface="+mn-cs"/>
              </a:defRPr>
            </a:lvl1pPr>
          </a:lstStyle>
          <a:p>
            <a:pPr>
              <a:defRPr/>
            </a:pPr>
            <a:fld id="{9541485B-E920-4150-BE1C-CB997338B08A}" type="slidenum">
              <a:rPr lang="en-US" altLang="en-US"/>
              <a:pPr>
                <a:defRPr/>
              </a:pPr>
              <a:t>‹#›</a:t>
            </a:fld>
            <a:endParaRPr lang="en-US" altLang="en-US"/>
          </a:p>
        </p:txBody>
      </p:sp>
    </p:spTree>
    <p:extLst>
      <p:ext uri="{BB962C8B-B14F-4D97-AF65-F5344CB8AC3E}">
        <p14:creationId xmlns:p14="http://schemas.microsoft.com/office/powerpoint/2010/main" val="183663097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ea typeface="MS PGothic" pitchFamily="34" charset="-128"/>
                <a:cs typeface="+mn-cs"/>
              </a:defRPr>
            </a:lvl1pPr>
          </a:lstStyle>
          <a:p>
            <a:pPr>
              <a:defRPr/>
            </a:pPr>
            <a:endParaRPr lang="en-US" altLang="en-US"/>
          </a:p>
        </p:txBody>
      </p:sp>
      <p:sp>
        <p:nvSpPr>
          <p:cNvPr id="5" name="Footer Placeholder 4"/>
          <p:cNvSpPr>
            <a:spLocks noGrp="1"/>
          </p:cNvSpPr>
          <p:nvPr>
            <p:ph type="ftr" sz="quarter" idx="11"/>
          </p:nvPr>
        </p:nvSpPr>
        <p:spPr/>
        <p:txBody>
          <a:bodyPr/>
          <a:lstStyle>
            <a:lvl1pPr>
              <a:defRPr>
                <a:ea typeface="MS PGothic" pitchFamily="34" charset="-128"/>
                <a:cs typeface="+mn-cs"/>
              </a:defRPr>
            </a:lvl1pPr>
          </a:lstStyle>
          <a:p>
            <a:pPr>
              <a:defRPr/>
            </a:pPr>
            <a:r>
              <a:rPr lang="en-US" altLang="en-US"/>
              <a:t>Atef Abuelaish</a:t>
            </a:r>
          </a:p>
        </p:txBody>
      </p:sp>
      <p:sp>
        <p:nvSpPr>
          <p:cNvPr id="6" name="Slide Number Placeholder 5"/>
          <p:cNvSpPr>
            <a:spLocks noGrp="1"/>
          </p:cNvSpPr>
          <p:nvPr>
            <p:ph type="sldNum" sz="quarter" idx="12"/>
          </p:nvPr>
        </p:nvSpPr>
        <p:spPr/>
        <p:txBody>
          <a:bodyPr/>
          <a:lstStyle>
            <a:lvl1pPr>
              <a:defRPr>
                <a:ea typeface="MS PGothic" pitchFamily="34" charset="-128"/>
                <a:cs typeface="+mn-cs"/>
              </a:defRPr>
            </a:lvl1pPr>
          </a:lstStyle>
          <a:p>
            <a:pPr>
              <a:defRPr/>
            </a:pPr>
            <a:fld id="{E6C3EC15-9CB2-459B-A1A8-8F066FE239C4}" type="slidenum">
              <a:rPr lang="en-US" altLang="en-US"/>
              <a:pPr>
                <a:defRPr/>
              </a:pPr>
              <a:t>‹#›</a:t>
            </a:fld>
            <a:endParaRPr lang="en-US" altLang="en-US"/>
          </a:p>
        </p:txBody>
      </p:sp>
    </p:spTree>
    <p:extLst>
      <p:ext uri="{BB962C8B-B14F-4D97-AF65-F5344CB8AC3E}">
        <p14:creationId xmlns:p14="http://schemas.microsoft.com/office/powerpoint/2010/main" val="1190890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ea typeface="MS PGothic" pitchFamily="34" charset="-128"/>
                <a:cs typeface="+mn-cs"/>
              </a:defRPr>
            </a:lvl1pPr>
          </a:lstStyle>
          <a:p>
            <a:pPr>
              <a:defRPr/>
            </a:pPr>
            <a:endParaRPr lang="en-US" altLang="en-US"/>
          </a:p>
        </p:txBody>
      </p:sp>
      <p:sp>
        <p:nvSpPr>
          <p:cNvPr id="8" name="Footer Placeholder 4"/>
          <p:cNvSpPr>
            <a:spLocks noGrp="1"/>
          </p:cNvSpPr>
          <p:nvPr>
            <p:ph type="ftr" sz="quarter" idx="11"/>
          </p:nvPr>
        </p:nvSpPr>
        <p:spPr/>
        <p:txBody>
          <a:bodyPr/>
          <a:lstStyle>
            <a:lvl1pPr>
              <a:defRPr>
                <a:ea typeface="MS PGothic" pitchFamily="34" charset="-128"/>
                <a:cs typeface="+mn-cs"/>
              </a:defRPr>
            </a:lvl1pPr>
          </a:lstStyle>
          <a:p>
            <a:pPr>
              <a:defRPr/>
            </a:pPr>
            <a:r>
              <a:rPr lang="en-US" altLang="en-US"/>
              <a:t>Atef Abuelaish</a:t>
            </a:r>
          </a:p>
        </p:txBody>
      </p:sp>
      <p:sp>
        <p:nvSpPr>
          <p:cNvPr id="9" name="Slide Number Placeholder 5"/>
          <p:cNvSpPr>
            <a:spLocks noGrp="1"/>
          </p:cNvSpPr>
          <p:nvPr>
            <p:ph type="sldNum" sz="quarter" idx="12"/>
          </p:nvPr>
        </p:nvSpPr>
        <p:spPr/>
        <p:txBody>
          <a:bodyPr/>
          <a:lstStyle>
            <a:lvl1pPr>
              <a:defRPr>
                <a:ea typeface="MS PGothic" pitchFamily="34" charset="-128"/>
                <a:cs typeface="+mn-cs"/>
              </a:defRPr>
            </a:lvl1pPr>
          </a:lstStyle>
          <a:p>
            <a:pPr>
              <a:defRPr/>
            </a:pPr>
            <a:fld id="{DC2013B2-7B5A-4D7E-9464-C710545624A6}" type="slidenum">
              <a:rPr lang="en-US" altLang="en-US"/>
              <a:pPr>
                <a:defRPr/>
              </a:pPr>
              <a:t>‹#›</a:t>
            </a:fld>
            <a:endParaRPr lang="en-US" altLang="en-US"/>
          </a:p>
        </p:txBody>
      </p:sp>
    </p:spTree>
    <p:extLst>
      <p:ext uri="{BB962C8B-B14F-4D97-AF65-F5344CB8AC3E}">
        <p14:creationId xmlns:p14="http://schemas.microsoft.com/office/powerpoint/2010/main" val="374359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endParaRPr lang="en-US" altLang="en-US"/>
          </a:p>
        </p:txBody>
      </p:sp>
      <p:sp>
        <p:nvSpPr>
          <p:cNvPr id="8" name="Footer Placeholder 4"/>
          <p:cNvSpPr>
            <a:spLocks noGrp="1"/>
          </p:cNvSpPr>
          <p:nvPr>
            <p:ph type="ftr" sz="quarter" idx="16"/>
          </p:nvPr>
        </p:nvSpPr>
        <p:spPr/>
        <p:txBody>
          <a:bodyPr/>
          <a:lstStyle>
            <a:lvl1pPr>
              <a:defRPr/>
            </a:lvl1pPr>
          </a:lstStyle>
          <a:p>
            <a:pPr>
              <a:defRPr/>
            </a:pPr>
            <a:r>
              <a:rPr lang="en-US" altLang="en-US"/>
              <a:t>Atef Abuelaish</a:t>
            </a:r>
          </a:p>
        </p:txBody>
      </p:sp>
      <p:sp>
        <p:nvSpPr>
          <p:cNvPr id="9" name="Slide Number Placeholder 5"/>
          <p:cNvSpPr>
            <a:spLocks noGrp="1"/>
          </p:cNvSpPr>
          <p:nvPr>
            <p:ph type="sldNum" sz="quarter" idx="17"/>
          </p:nvPr>
        </p:nvSpPr>
        <p:spPr/>
        <p:txBody>
          <a:bodyPr/>
          <a:lstStyle>
            <a:lvl1pPr>
              <a:defRPr/>
            </a:lvl1pPr>
          </a:lstStyle>
          <a:p>
            <a:fld id="{E8068234-A518-4BC7-B633-F28A463727AE}" type="slidenum">
              <a:rPr lang="en-US" altLang="en-US"/>
              <a:pPr/>
              <a:t>‹#›</a:t>
            </a:fld>
            <a:endParaRPr lang="en-US" altLang="en-US"/>
          </a:p>
        </p:txBody>
      </p:sp>
    </p:spTree>
    <p:extLst>
      <p:ext uri="{BB962C8B-B14F-4D97-AF65-F5344CB8AC3E}">
        <p14:creationId xmlns:p14="http://schemas.microsoft.com/office/powerpoint/2010/main" val="90437122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ea typeface="MS PGothic" pitchFamily="34" charset="-128"/>
                <a:cs typeface="+mn-cs"/>
              </a:defRPr>
            </a:lvl1pPr>
          </a:lstStyle>
          <a:p>
            <a:pPr>
              <a:defRPr/>
            </a:pPr>
            <a:endParaRPr lang="en-US" altLang="en-US"/>
          </a:p>
        </p:txBody>
      </p:sp>
      <p:sp>
        <p:nvSpPr>
          <p:cNvPr id="6" name="Footer Placeholder 4"/>
          <p:cNvSpPr>
            <a:spLocks noGrp="1"/>
          </p:cNvSpPr>
          <p:nvPr>
            <p:ph type="ftr" sz="quarter" idx="15"/>
          </p:nvPr>
        </p:nvSpPr>
        <p:spPr/>
        <p:txBody>
          <a:bodyPr/>
          <a:lstStyle>
            <a:lvl1pPr>
              <a:defRPr>
                <a:ea typeface="MS PGothic" pitchFamily="34" charset="-128"/>
                <a:cs typeface="+mn-cs"/>
              </a:defRPr>
            </a:lvl1pPr>
          </a:lstStyle>
          <a:p>
            <a:pPr>
              <a:defRPr/>
            </a:pPr>
            <a:r>
              <a:rPr lang="en-US" altLang="en-US"/>
              <a:t>Atef Abuelaish</a:t>
            </a:r>
          </a:p>
        </p:txBody>
      </p:sp>
      <p:sp>
        <p:nvSpPr>
          <p:cNvPr id="7" name="Slide Number Placeholder 5"/>
          <p:cNvSpPr>
            <a:spLocks noGrp="1"/>
          </p:cNvSpPr>
          <p:nvPr>
            <p:ph type="sldNum" sz="quarter" idx="16"/>
          </p:nvPr>
        </p:nvSpPr>
        <p:spPr/>
        <p:txBody>
          <a:bodyPr/>
          <a:lstStyle>
            <a:lvl1pPr>
              <a:defRPr>
                <a:ea typeface="MS PGothic" pitchFamily="34" charset="-128"/>
                <a:cs typeface="+mn-cs"/>
              </a:defRPr>
            </a:lvl1pPr>
          </a:lstStyle>
          <a:p>
            <a:pPr>
              <a:defRPr/>
            </a:pPr>
            <a:fld id="{64B28C98-2BD3-404F-B597-3C2755C96134}" type="slidenum">
              <a:rPr lang="en-US" altLang="en-US"/>
              <a:pPr>
                <a:defRPr/>
              </a:pPr>
              <a:t>‹#›</a:t>
            </a:fld>
            <a:endParaRPr lang="en-US" altLang="en-US"/>
          </a:p>
        </p:txBody>
      </p:sp>
    </p:spTree>
    <p:extLst>
      <p:ext uri="{BB962C8B-B14F-4D97-AF65-F5344CB8AC3E}">
        <p14:creationId xmlns:p14="http://schemas.microsoft.com/office/powerpoint/2010/main" val="138529242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ea typeface="MS PGothic" pitchFamily="34" charset="-128"/>
                <a:cs typeface="+mn-cs"/>
              </a:defRPr>
            </a:lvl1pPr>
          </a:lstStyle>
          <a:p>
            <a:pPr>
              <a:defRPr/>
            </a:pPr>
            <a:endParaRPr lang="en-US" altLang="en-US"/>
          </a:p>
        </p:txBody>
      </p:sp>
      <p:sp>
        <p:nvSpPr>
          <p:cNvPr id="8" name="Footer Placeholder 4"/>
          <p:cNvSpPr>
            <a:spLocks noGrp="1"/>
          </p:cNvSpPr>
          <p:nvPr>
            <p:ph type="ftr" sz="quarter" idx="16"/>
          </p:nvPr>
        </p:nvSpPr>
        <p:spPr/>
        <p:txBody>
          <a:bodyPr/>
          <a:lstStyle>
            <a:lvl1pPr>
              <a:defRPr>
                <a:ea typeface="MS PGothic" pitchFamily="34" charset="-128"/>
                <a:cs typeface="+mn-cs"/>
              </a:defRPr>
            </a:lvl1pPr>
          </a:lstStyle>
          <a:p>
            <a:pPr>
              <a:defRPr/>
            </a:pPr>
            <a:r>
              <a:rPr lang="en-US" altLang="en-US"/>
              <a:t>Atef Abuelaish</a:t>
            </a:r>
          </a:p>
        </p:txBody>
      </p:sp>
      <p:sp>
        <p:nvSpPr>
          <p:cNvPr id="9" name="Slide Number Placeholder 5"/>
          <p:cNvSpPr>
            <a:spLocks noGrp="1"/>
          </p:cNvSpPr>
          <p:nvPr>
            <p:ph type="sldNum" sz="quarter" idx="17"/>
          </p:nvPr>
        </p:nvSpPr>
        <p:spPr/>
        <p:txBody>
          <a:bodyPr/>
          <a:lstStyle>
            <a:lvl1pPr>
              <a:defRPr>
                <a:ea typeface="MS PGothic" pitchFamily="34" charset="-128"/>
                <a:cs typeface="+mn-cs"/>
              </a:defRPr>
            </a:lvl1pPr>
          </a:lstStyle>
          <a:p>
            <a:pPr>
              <a:defRPr/>
            </a:pPr>
            <a:fld id="{EB544194-F41D-484A-955B-DEDBBFA586EB}" type="slidenum">
              <a:rPr lang="en-US" altLang="en-US"/>
              <a:pPr>
                <a:defRPr/>
              </a:pPr>
              <a:t>‹#›</a:t>
            </a:fld>
            <a:endParaRPr lang="en-US" altLang="en-US"/>
          </a:p>
        </p:txBody>
      </p:sp>
    </p:spTree>
    <p:extLst>
      <p:ext uri="{BB962C8B-B14F-4D97-AF65-F5344CB8AC3E}">
        <p14:creationId xmlns:p14="http://schemas.microsoft.com/office/powerpoint/2010/main" val="251692510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ea typeface="MS PGothic" pitchFamily="34" charset="-128"/>
                <a:cs typeface="+mn-cs"/>
              </a:defRPr>
            </a:lvl1pPr>
          </a:lstStyle>
          <a:p>
            <a:pPr>
              <a:defRPr/>
            </a:pPr>
            <a:endParaRPr lang="en-US" altLang="en-US"/>
          </a:p>
        </p:txBody>
      </p:sp>
      <p:sp>
        <p:nvSpPr>
          <p:cNvPr id="4" name="Footer Placeholder 4"/>
          <p:cNvSpPr>
            <a:spLocks noGrp="1"/>
          </p:cNvSpPr>
          <p:nvPr>
            <p:ph type="ftr" sz="quarter" idx="11"/>
          </p:nvPr>
        </p:nvSpPr>
        <p:spPr/>
        <p:txBody>
          <a:bodyPr/>
          <a:lstStyle>
            <a:lvl1pPr>
              <a:defRPr>
                <a:ea typeface="MS PGothic" pitchFamily="34" charset="-128"/>
                <a:cs typeface="+mn-cs"/>
              </a:defRPr>
            </a:lvl1pPr>
          </a:lstStyle>
          <a:p>
            <a:pPr>
              <a:defRPr/>
            </a:pPr>
            <a:r>
              <a:rPr lang="en-US" altLang="en-US"/>
              <a:t>Atef Abuelaish</a:t>
            </a:r>
          </a:p>
        </p:txBody>
      </p:sp>
      <p:sp>
        <p:nvSpPr>
          <p:cNvPr id="5" name="Slide Number Placeholder 5"/>
          <p:cNvSpPr>
            <a:spLocks noGrp="1"/>
          </p:cNvSpPr>
          <p:nvPr>
            <p:ph type="sldNum" sz="quarter" idx="12"/>
          </p:nvPr>
        </p:nvSpPr>
        <p:spPr/>
        <p:txBody>
          <a:bodyPr/>
          <a:lstStyle>
            <a:lvl1pPr>
              <a:defRPr>
                <a:ea typeface="MS PGothic" pitchFamily="34" charset="-128"/>
                <a:cs typeface="+mn-cs"/>
              </a:defRPr>
            </a:lvl1pPr>
          </a:lstStyle>
          <a:p>
            <a:pPr>
              <a:defRPr/>
            </a:pPr>
            <a:fld id="{91FA9B9F-1C12-45DE-90F3-747875E64869}" type="slidenum">
              <a:rPr lang="en-US" altLang="en-US"/>
              <a:pPr>
                <a:defRPr/>
              </a:pPr>
              <a:t>‹#›</a:t>
            </a:fld>
            <a:endParaRPr lang="en-US" altLang="en-US"/>
          </a:p>
        </p:txBody>
      </p:sp>
    </p:spTree>
    <p:extLst>
      <p:ext uri="{BB962C8B-B14F-4D97-AF65-F5344CB8AC3E}">
        <p14:creationId xmlns:p14="http://schemas.microsoft.com/office/powerpoint/2010/main" val="207462721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a typeface="MS PGothic" pitchFamily="34" charset="-128"/>
                <a:cs typeface="+mn-cs"/>
              </a:defRPr>
            </a:lvl1pPr>
          </a:lstStyle>
          <a:p>
            <a:pPr>
              <a:defRPr/>
            </a:pPr>
            <a:endParaRPr lang="en-US" altLang="en-US"/>
          </a:p>
        </p:txBody>
      </p:sp>
      <p:sp>
        <p:nvSpPr>
          <p:cNvPr id="3" name="Footer Placeholder 4"/>
          <p:cNvSpPr>
            <a:spLocks noGrp="1"/>
          </p:cNvSpPr>
          <p:nvPr>
            <p:ph type="ftr" sz="quarter" idx="11"/>
          </p:nvPr>
        </p:nvSpPr>
        <p:spPr/>
        <p:txBody>
          <a:bodyPr/>
          <a:lstStyle>
            <a:lvl1pPr>
              <a:defRPr>
                <a:ea typeface="MS PGothic" pitchFamily="34" charset="-128"/>
                <a:cs typeface="+mn-cs"/>
              </a:defRPr>
            </a:lvl1pPr>
          </a:lstStyle>
          <a:p>
            <a:pPr>
              <a:defRPr/>
            </a:pPr>
            <a:r>
              <a:rPr lang="en-US" altLang="en-US"/>
              <a:t>Atef Abuelaish</a:t>
            </a:r>
          </a:p>
        </p:txBody>
      </p:sp>
      <p:sp>
        <p:nvSpPr>
          <p:cNvPr id="4" name="Slide Number Placeholder 5"/>
          <p:cNvSpPr>
            <a:spLocks noGrp="1"/>
          </p:cNvSpPr>
          <p:nvPr>
            <p:ph type="sldNum" sz="quarter" idx="12"/>
          </p:nvPr>
        </p:nvSpPr>
        <p:spPr/>
        <p:txBody>
          <a:bodyPr/>
          <a:lstStyle>
            <a:lvl1pPr>
              <a:defRPr>
                <a:ea typeface="MS PGothic" pitchFamily="34" charset="-128"/>
                <a:cs typeface="+mn-cs"/>
              </a:defRPr>
            </a:lvl1pPr>
          </a:lstStyle>
          <a:p>
            <a:pPr>
              <a:defRPr/>
            </a:pPr>
            <a:fld id="{480D9B42-33E0-4357-B01F-922CACE7E029}" type="slidenum">
              <a:rPr lang="en-US" altLang="en-US"/>
              <a:pPr>
                <a:defRPr/>
              </a:pPr>
              <a:t>‹#›</a:t>
            </a:fld>
            <a:endParaRPr lang="en-US" altLang="en-US"/>
          </a:p>
        </p:txBody>
      </p:sp>
    </p:spTree>
    <p:extLst>
      <p:ext uri="{BB962C8B-B14F-4D97-AF65-F5344CB8AC3E}">
        <p14:creationId xmlns:p14="http://schemas.microsoft.com/office/powerpoint/2010/main" val="93585808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a typeface="MS PGothic" pitchFamily="34" charset="-128"/>
                <a:cs typeface="+mn-cs"/>
              </a:defRPr>
            </a:lvl1pPr>
          </a:lstStyle>
          <a:p>
            <a:pPr>
              <a:defRPr/>
            </a:pPr>
            <a:endParaRPr lang="en-US" altLang="en-US"/>
          </a:p>
        </p:txBody>
      </p:sp>
      <p:sp>
        <p:nvSpPr>
          <p:cNvPr id="6" name="Footer Placeholder 4"/>
          <p:cNvSpPr>
            <a:spLocks noGrp="1"/>
          </p:cNvSpPr>
          <p:nvPr>
            <p:ph type="ftr" sz="quarter" idx="11"/>
          </p:nvPr>
        </p:nvSpPr>
        <p:spPr/>
        <p:txBody>
          <a:bodyPr/>
          <a:lstStyle>
            <a:lvl1pPr>
              <a:defRPr>
                <a:ea typeface="MS PGothic" pitchFamily="34" charset="-128"/>
                <a:cs typeface="+mn-cs"/>
              </a:defRPr>
            </a:lvl1pPr>
          </a:lstStyle>
          <a:p>
            <a:pPr>
              <a:defRPr/>
            </a:pPr>
            <a:r>
              <a:rPr lang="en-US" altLang="en-US"/>
              <a:t>Atef Abuelaish</a:t>
            </a:r>
          </a:p>
        </p:txBody>
      </p:sp>
      <p:sp>
        <p:nvSpPr>
          <p:cNvPr id="7" name="Slide Number Placeholder 5"/>
          <p:cNvSpPr>
            <a:spLocks noGrp="1"/>
          </p:cNvSpPr>
          <p:nvPr>
            <p:ph type="sldNum" sz="quarter" idx="12"/>
          </p:nvPr>
        </p:nvSpPr>
        <p:spPr/>
        <p:txBody>
          <a:bodyPr/>
          <a:lstStyle>
            <a:lvl1pPr>
              <a:defRPr>
                <a:ea typeface="MS PGothic" pitchFamily="34" charset="-128"/>
                <a:cs typeface="+mn-cs"/>
              </a:defRPr>
            </a:lvl1pPr>
          </a:lstStyle>
          <a:p>
            <a:pPr>
              <a:defRPr/>
            </a:pPr>
            <a:fld id="{6B4627D1-0357-4B2D-84D5-F1475E3D7119}" type="slidenum">
              <a:rPr lang="en-US" altLang="en-US"/>
              <a:pPr>
                <a:defRPr/>
              </a:pPr>
              <a:t>‹#›</a:t>
            </a:fld>
            <a:endParaRPr lang="en-US" altLang="en-US"/>
          </a:p>
        </p:txBody>
      </p:sp>
    </p:spTree>
    <p:extLst>
      <p:ext uri="{BB962C8B-B14F-4D97-AF65-F5344CB8AC3E}">
        <p14:creationId xmlns:p14="http://schemas.microsoft.com/office/powerpoint/2010/main" val="73755572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a typeface="MS PGothic" pitchFamily="34" charset="-128"/>
                <a:cs typeface="+mn-cs"/>
              </a:defRPr>
            </a:lvl1pPr>
          </a:lstStyle>
          <a:p>
            <a:pPr>
              <a:defRPr/>
            </a:pPr>
            <a:endParaRPr lang="en-US" altLang="en-US"/>
          </a:p>
        </p:txBody>
      </p:sp>
      <p:sp>
        <p:nvSpPr>
          <p:cNvPr id="6" name="Footer Placeholder 4"/>
          <p:cNvSpPr>
            <a:spLocks noGrp="1"/>
          </p:cNvSpPr>
          <p:nvPr>
            <p:ph type="ftr" sz="quarter" idx="11"/>
          </p:nvPr>
        </p:nvSpPr>
        <p:spPr/>
        <p:txBody>
          <a:bodyPr/>
          <a:lstStyle>
            <a:lvl1pPr>
              <a:defRPr>
                <a:ea typeface="MS PGothic" pitchFamily="34" charset="-128"/>
                <a:cs typeface="+mn-cs"/>
              </a:defRPr>
            </a:lvl1pPr>
          </a:lstStyle>
          <a:p>
            <a:pPr>
              <a:defRPr/>
            </a:pPr>
            <a:r>
              <a:rPr lang="en-US" altLang="en-US"/>
              <a:t>Atef Abuelaish</a:t>
            </a:r>
          </a:p>
        </p:txBody>
      </p:sp>
      <p:sp>
        <p:nvSpPr>
          <p:cNvPr id="7" name="Slide Number Placeholder 5"/>
          <p:cNvSpPr>
            <a:spLocks noGrp="1"/>
          </p:cNvSpPr>
          <p:nvPr>
            <p:ph type="sldNum" sz="quarter" idx="12"/>
          </p:nvPr>
        </p:nvSpPr>
        <p:spPr/>
        <p:txBody>
          <a:bodyPr/>
          <a:lstStyle>
            <a:lvl1pPr>
              <a:defRPr>
                <a:ea typeface="MS PGothic" pitchFamily="34" charset="-128"/>
                <a:cs typeface="+mn-cs"/>
              </a:defRPr>
            </a:lvl1pPr>
          </a:lstStyle>
          <a:p>
            <a:pPr>
              <a:defRPr/>
            </a:pPr>
            <a:fld id="{E88B3610-941F-44FA-92BE-EE90D0FA53C9}" type="slidenum">
              <a:rPr lang="en-US" altLang="en-US"/>
              <a:pPr>
                <a:defRPr/>
              </a:pPr>
              <a:t>‹#›</a:t>
            </a:fld>
            <a:endParaRPr lang="en-US" altLang="en-US"/>
          </a:p>
        </p:txBody>
      </p:sp>
    </p:spTree>
    <p:extLst>
      <p:ext uri="{BB962C8B-B14F-4D97-AF65-F5344CB8AC3E}">
        <p14:creationId xmlns:p14="http://schemas.microsoft.com/office/powerpoint/2010/main" val="189332700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a typeface="MS PGothic" pitchFamily="34" charset="-128"/>
                <a:cs typeface="+mn-cs"/>
              </a:defRPr>
            </a:lvl1pPr>
          </a:lstStyle>
          <a:p>
            <a:pPr>
              <a:defRPr/>
            </a:pPr>
            <a:endParaRPr lang="en-US" altLang="en-US"/>
          </a:p>
        </p:txBody>
      </p:sp>
      <p:sp>
        <p:nvSpPr>
          <p:cNvPr id="5" name="Footer Placeholder 4"/>
          <p:cNvSpPr>
            <a:spLocks noGrp="1"/>
          </p:cNvSpPr>
          <p:nvPr>
            <p:ph type="ftr" sz="quarter" idx="11"/>
          </p:nvPr>
        </p:nvSpPr>
        <p:spPr/>
        <p:txBody>
          <a:bodyPr/>
          <a:lstStyle>
            <a:lvl1pPr>
              <a:defRPr>
                <a:ea typeface="MS PGothic" pitchFamily="34" charset="-128"/>
                <a:cs typeface="+mn-cs"/>
              </a:defRPr>
            </a:lvl1pPr>
          </a:lstStyle>
          <a:p>
            <a:pPr>
              <a:defRPr/>
            </a:pPr>
            <a:r>
              <a:rPr lang="en-US" altLang="en-US"/>
              <a:t>Atef Abuelaish</a:t>
            </a:r>
          </a:p>
        </p:txBody>
      </p:sp>
      <p:sp>
        <p:nvSpPr>
          <p:cNvPr id="6" name="Slide Number Placeholder 5"/>
          <p:cNvSpPr>
            <a:spLocks noGrp="1"/>
          </p:cNvSpPr>
          <p:nvPr>
            <p:ph type="sldNum" sz="quarter" idx="12"/>
          </p:nvPr>
        </p:nvSpPr>
        <p:spPr/>
        <p:txBody>
          <a:bodyPr/>
          <a:lstStyle>
            <a:lvl1pPr>
              <a:defRPr>
                <a:ea typeface="MS PGothic" pitchFamily="34" charset="-128"/>
                <a:cs typeface="+mn-cs"/>
              </a:defRPr>
            </a:lvl1pPr>
          </a:lstStyle>
          <a:p>
            <a:pPr>
              <a:defRPr/>
            </a:pPr>
            <a:fld id="{848F9578-5A15-4687-94B3-98EFF89225A4}" type="slidenum">
              <a:rPr lang="en-US" altLang="en-US"/>
              <a:pPr>
                <a:defRPr/>
              </a:pPr>
              <a:t>‹#›</a:t>
            </a:fld>
            <a:endParaRPr lang="en-US" altLang="en-US"/>
          </a:p>
        </p:txBody>
      </p:sp>
    </p:spTree>
    <p:extLst>
      <p:ext uri="{BB962C8B-B14F-4D97-AF65-F5344CB8AC3E}">
        <p14:creationId xmlns:p14="http://schemas.microsoft.com/office/powerpoint/2010/main" val="380656018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a typeface="MS PGothic" pitchFamily="34" charset="-128"/>
                <a:cs typeface="+mn-cs"/>
              </a:defRPr>
            </a:lvl1pPr>
          </a:lstStyle>
          <a:p>
            <a:pPr>
              <a:defRPr/>
            </a:pPr>
            <a:endParaRPr lang="en-US" altLang="en-US"/>
          </a:p>
        </p:txBody>
      </p:sp>
      <p:sp>
        <p:nvSpPr>
          <p:cNvPr id="5" name="Footer Placeholder 4"/>
          <p:cNvSpPr>
            <a:spLocks noGrp="1"/>
          </p:cNvSpPr>
          <p:nvPr>
            <p:ph type="ftr" sz="quarter" idx="11"/>
          </p:nvPr>
        </p:nvSpPr>
        <p:spPr/>
        <p:txBody>
          <a:bodyPr/>
          <a:lstStyle>
            <a:lvl1pPr>
              <a:defRPr>
                <a:ea typeface="MS PGothic" pitchFamily="34" charset="-128"/>
                <a:cs typeface="+mn-cs"/>
              </a:defRPr>
            </a:lvl1pPr>
          </a:lstStyle>
          <a:p>
            <a:pPr>
              <a:defRPr/>
            </a:pPr>
            <a:r>
              <a:rPr lang="en-US" altLang="en-US"/>
              <a:t>Atef Abuelaish</a:t>
            </a:r>
          </a:p>
        </p:txBody>
      </p:sp>
      <p:sp>
        <p:nvSpPr>
          <p:cNvPr id="6" name="Slide Number Placeholder 5"/>
          <p:cNvSpPr>
            <a:spLocks noGrp="1"/>
          </p:cNvSpPr>
          <p:nvPr>
            <p:ph type="sldNum" sz="quarter" idx="12"/>
          </p:nvPr>
        </p:nvSpPr>
        <p:spPr/>
        <p:txBody>
          <a:bodyPr/>
          <a:lstStyle>
            <a:lvl1pPr>
              <a:defRPr>
                <a:ea typeface="MS PGothic" pitchFamily="34" charset="-128"/>
                <a:cs typeface="+mn-cs"/>
              </a:defRPr>
            </a:lvl1pPr>
          </a:lstStyle>
          <a:p>
            <a:pPr>
              <a:defRPr/>
            </a:pPr>
            <a:fld id="{32C90C95-E387-4AEB-8B9F-414A39909727}" type="slidenum">
              <a:rPr lang="en-US" altLang="en-US"/>
              <a:pPr>
                <a:defRPr/>
              </a:pPr>
              <a:t>‹#›</a:t>
            </a:fld>
            <a:endParaRPr lang="en-US" altLang="en-US"/>
          </a:p>
        </p:txBody>
      </p:sp>
    </p:spTree>
    <p:extLst>
      <p:ext uri="{BB962C8B-B14F-4D97-AF65-F5344CB8AC3E}">
        <p14:creationId xmlns:p14="http://schemas.microsoft.com/office/powerpoint/2010/main" val="301614741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719263"/>
            <a:ext cx="4038600" cy="4411662"/>
          </a:xfrm>
        </p:spPr>
        <p:txBody>
          <a:bodyPr rtlCol="0">
            <a:normAutofit/>
          </a:bodyPr>
          <a:lstStyle/>
          <a:p>
            <a:pPr lvl="0"/>
            <a:endParaRPr lang="en-US" noProof="0" smtClean="0"/>
          </a:p>
        </p:txBody>
      </p:sp>
      <p:sp>
        <p:nvSpPr>
          <p:cNvPr id="5" name="Rectangle 5"/>
          <p:cNvSpPr>
            <a:spLocks noGrp="1" noChangeArrowheads="1"/>
          </p:cNvSpPr>
          <p:nvPr>
            <p:ph type="dt" sz="half" idx="10"/>
          </p:nvPr>
        </p:nvSpPr>
        <p:spPr/>
        <p:txBody>
          <a:bodyPr/>
          <a:lstStyle>
            <a:lvl1pPr>
              <a:defRPr>
                <a:solidFill>
                  <a:prstClr val="black">
                    <a:lumMod val="65000"/>
                    <a:lumOff val="35000"/>
                  </a:prstClr>
                </a:solidFill>
                <a:ea typeface="MS PGothic" pitchFamily="34" charset="-128"/>
                <a:cs typeface="+mn-cs"/>
              </a:defRPr>
            </a:lvl1pPr>
          </a:lstStyle>
          <a:p>
            <a:pPr>
              <a:defRPr/>
            </a:pPr>
            <a:endParaRPr lang="en-US" altLang="en-US"/>
          </a:p>
        </p:txBody>
      </p:sp>
      <p:sp>
        <p:nvSpPr>
          <p:cNvPr id="6" name="Rectangle 6"/>
          <p:cNvSpPr>
            <a:spLocks noGrp="1" noChangeArrowheads="1"/>
          </p:cNvSpPr>
          <p:nvPr>
            <p:ph type="ftr" sz="quarter" idx="11"/>
          </p:nvPr>
        </p:nvSpPr>
        <p:spPr/>
        <p:txBody>
          <a:bodyPr/>
          <a:lstStyle>
            <a:lvl1pPr>
              <a:defRPr>
                <a:solidFill>
                  <a:prstClr val="black">
                    <a:lumMod val="65000"/>
                    <a:lumOff val="35000"/>
                  </a:prstClr>
                </a:solidFill>
                <a:ea typeface="MS PGothic" pitchFamily="34" charset="-128"/>
                <a:cs typeface="+mn-cs"/>
              </a:defRPr>
            </a:lvl1pPr>
          </a:lstStyle>
          <a:p>
            <a:pPr>
              <a:defRPr/>
            </a:pPr>
            <a:endParaRPr lang="en-US" altLang="en-US"/>
          </a:p>
        </p:txBody>
      </p:sp>
      <p:sp>
        <p:nvSpPr>
          <p:cNvPr id="7" name="Rectangle 7"/>
          <p:cNvSpPr>
            <a:spLocks noGrp="1" noChangeArrowheads="1"/>
          </p:cNvSpPr>
          <p:nvPr>
            <p:ph type="sldNum" sz="quarter" idx="12"/>
          </p:nvPr>
        </p:nvSpPr>
        <p:spPr/>
        <p:txBody>
          <a:bodyPr/>
          <a:lstStyle>
            <a:lvl1pPr>
              <a:defRPr>
                <a:solidFill>
                  <a:srgbClr val="595959"/>
                </a:solidFill>
                <a:ea typeface="MS PGothic" pitchFamily="34" charset="-128"/>
                <a:cs typeface="+mn-cs"/>
              </a:defRPr>
            </a:lvl1pPr>
          </a:lstStyle>
          <a:p>
            <a:pPr>
              <a:defRPr/>
            </a:pPr>
            <a:fld id="{C36D714C-50FB-433C-A560-E55D2A4A0691}" type="slidenum">
              <a:rPr lang="en-US" altLang="en-US"/>
              <a:pPr>
                <a:defRPr/>
              </a:pPr>
              <a:t>‹#›</a:t>
            </a:fld>
            <a:endParaRPr lang="en-US" altLang="en-US"/>
          </a:p>
        </p:txBody>
      </p:sp>
    </p:spTree>
    <p:extLst>
      <p:ext uri="{BB962C8B-B14F-4D97-AF65-F5344CB8AC3E}">
        <p14:creationId xmlns:p14="http://schemas.microsoft.com/office/powerpoint/2010/main" val="489606623"/>
      </p:ext>
    </p:extLst>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719263"/>
            <a:ext cx="8229600" cy="4411662"/>
          </a:xfrm>
        </p:spPr>
        <p:txBody>
          <a:bodyPr rtlCol="0">
            <a:normAutofit/>
          </a:bodyPr>
          <a:lstStyle/>
          <a:p>
            <a:pPr lvl="0"/>
            <a:endParaRPr lang="en-US" noProof="0" smtClean="0"/>
          </a:p>
        </p:txBody>
      </p:sp>
      <p:sp>
        <p:nvSpPr>
          <p:cNvPr id="4" name="Rectangle 5"/>
          <p:cNvSpPr>
            <a:spLocks noGrp="1" noChangeArrowheads="1"/>
          </p:cNvSpPr>
          <p:nvPr>
            <p:ph type="dt" sz="half" idx="10"/>
          </p:nvPr>
        </p:nvSpPr>
        <p:spPr/>
        <p:txBody>
          <a:bodyPr/>
          <a:lstStyle>
            <a:lvl1pPr>
              <a:defRPr>
                <a:solidFill>
                  <a:prstClr val="black">
                    <a:lumMod val="65000"/>
                    <a:lumOff val="35000"/>
                  </a:prstClr>
                </a:solidFill>
                <a:ea typeface="MS PGothic" pitchFamily="34" charset="-128"/>
                <a:cs typeface="+mn-cs"/>
              </a:defRPr>
            </a:lvl1pPr>
          </a:lstStyle>
          <a:p>
            <a:pPr>
              <a:defRPr/>
            </a:pPr>
            <a:endParaRPr lang="en-US" altLang="en-US"/>
          </a:p>
        </p:txBody>
      </p:sp>
      <p:sp>
        <p:nvSpPr>
          <p:cNvPr id="5" name="Rectangle 6"/>
          <p:cNvSpPr>
            <a:spLocks noGrp="1" noChangeArrowheads="1"/>
          </p:cNvSpPr>
          <p:nvPr>
            <p:ph type="ftr" sz="quarter" idx="11"/>
          </p:nvPr>
        </p:nvSpPr>
        <p:spPr/>
        <p:txBody>
          <a:bodyPr/>
          <a:lstStyle>
            <a:lvl1pPr>
              <a:defRPr>
                <a:solidFill>
                  <a:prstClr val="black">
                    <a:lumMod val="65000"/>
                    <a:lumOff val="35000"/>
                  </a:prstClr>
                </a:solidFill>
                <a:ea typeface="MS PGothic" pitchFamily="34" charset="-128"/>
                <a:cs typeface="+mn-cs"/>
              </a:defRPr>
            </a:lvl1pPr>
          </a:lstStyle>
          <a:p>
            <a:pPr>
              <a:defRPr/>
            </a:pPr>
            <a:endParaRPr lang="en-US" altLang="en-US"/>
          </a:p>
        </p:txBody>
      </p:sp>
      <p:sp>
        <p:nvSpPr>
          <p:cNvPr id="6" name="Rectangle 7"/>
          <p:cNvSpPr>
            <a:spLocks noGrp="1" noChangeArrowheads="1"/>
          </p:cNvSpPr>
          <p:nvPr>
            <p:ph type="sldNum" sz="quarter" idx="12"/>
          </p:nvPr>
        </p:nvSpPr>
        <p:spPr/>
        <p:txBody>
          <a:bodyPr/>
          <a:lstStyle>
            <a:lvl1pPr>
              <a:defRPr>
                <a:solidFill>
                  <a:srgbClr val="595959"/>
                </a:solidFill>
                <a:ea typeface="MS PGothic" pitchFamily="34" charset="-128"/>
                <a:cs typeface="+mn-cs"/>
              </a:defRPr>
            </a:lvl1pPr>
          </a:lstStyle>
          <a:p>
            <a:pPr>
              <a:defRPr/>
            </a:pPr>
            <a:fld id="{A65912FE-CAB5-41B5-B1C1-9842C2986516}" type="slidenum">
              <a:rPr lang="en-US" altLang="en-US"/>
              <a:pPr>
                <a:defRPr/>
              </a:pPr>
              <a:t>‹#›</a:t>
            </a:fld>
            <a:endParaRPr lang="en-US" altLang="en-US"/>
          </a:p>
        </p:txBody>
      </p:sp>
    </p:spTree>
    <p:extLst>
      <p:ext uri="{BB962C8B-B14F-4D97-AF65-F5344CB8AC3E}">
        <p14:creationId xmlns:p14="http://schemas.microsoft.com/office/powerpoint/2010/main" val="395573892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r>
              <a:rPr lang="en-US" altLang="en-US"/>
              <a:t>Atef Abuelaish</a:t>
            </a:r>
          </a:p>
        </p:txBody>
      </p:sp>
      <p:sp>
        <p:nvSpPr>
          <p:cNvPr id="5" name="Slide Number Placeholder 5"/>
          <p:cNvSpPr>
            <a:spLocks noGrp="1"/>
          </p:cNvSpPr>
          <p:nvPr>
            <p:ph type="sldNum" sz="quarter" idx="12"/>
          </p:nvPr>
        </p:nvSpPr>
        <p:spPr/>
        <p:txBody>
          <a:bodyPr/>
          <a:lstStyle>
            <a:lvl1pPr>
              <a:defRPr/>
            </a:lvl1pPr>
          </a:lstStyle>
          <a:p>
            <a:fld id="{FD72A478-2D10-4684-9A73-431D8500B0FA}" type="slidenum">
              <a:rPr lang="en-US" altLang="en-US"/>
              <a:pPr/>
              <a:t>‹#›</a:t>
            </a:fld>
            <a:endParaRPr lang="en-US" altLang="en-US"/>
          </a:p>
        </p:txBody>
      </p:sp>
    </p:spTree>
    <p:extLst>
      <p:ext uri="{BB962C8B-B14F-4D97-AF65-F5344CB8AC3E}">
        <p14:creationId xmlns:p14="http://schemas.microsoft.com/office/powerpoint/2010/main" val="410600892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9018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1826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735670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92632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9614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1662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7623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8894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243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1976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r>
              <a:rPr lang="en-US" altLang="en-US"/>
              <a:t>Atef Abuelaish</a:t>
            </a:r>
          </a:p>
        </p:txBody>
      </p:sp>
      <p:sp>
        <p:nvSpPr>
          <p:cNvPr id="4" name="Slide Number Placeholder 5"/>
          <p:cNvSpPr>
            <a:spLocks noGrp="1"/>
          </p:cNvSpPr>
          <p:nvPr>
            <p:ph type="sldNum" sz="quarter" idx="12"/>
          </p:nvPr>
        </p:nvSpPr>
        <p:spPr/>
        <p:txBody>
          <a:bodyPr/>
          <a:lstStyle>
            <a:lvl1pPr>
              <a:defRPr/>
            </a:lvl1pPr>
          </a:lstStyle>
          <a:p>
            <a:fld id="{0C948DF6-2505-46A0-BA9D-27EAC741251D}" type="slidenum">
              <a:rPr lang="en-US" altLang="en-US"/>
              <a:pPr/>
              <a:t>‹#›</a:t>
            </a:fld>
            <a:endParaRPr lang="en-US" altLang="en-US"/>
          </a:p>
        </p:txBody>
      </p:sp>
    </p:spTree>
    <p:extLst>
      <p:ext uri="{BB962C8B-B14F-4D97-AF65-F5344CB8AC3E}">
        <p14:creationId xmlns:p14="http://schemas.microsoft.com/office/powerpoint/2010/main" val="246559992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3906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51869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2399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altLang="en-US"/>
              <a:t>Atef Abuelaish</a:t>
            </a:r>
          </a:p>
        </p:txBody>
      </p:sp>
      <p:sp>
        <p:nvSpPr>
          <p:cNvPr id="7" name="Slide Number Placeholder 5"/>
          <p:cNvSpPr>
            <a:spLocks noGrp="1"/>
          </p:cNvSpPr>
          <p:nvPr>
            <p:ph type="sldNum" sz="quarter" idx="12"/>
          </p:nvPr>
        </p:nvSpPr>
        <p:spPr/>
        <p:txBody>
          <a:bodyPr/>
          <a:lstStyle>
            <a:lvl1pPr>
              <a:defRPr/>
            </a:lvl1pPr>
          </a:lstStyle>
          <a:p>
            <a:fld id="{F3802665-AB43-4B00-87C6-C9A54562E307}" type="slidenum">
              <a:rPr lang="en-US" altLang="en-US"/>
              <a:pPr/>
              <a:t>‹#›</a:t>
            </a:fld>
            <a:endParaRPr lang="en-US" altLang="en-US"/>
          </a:p>
        </p:txBody>
      </p:sp>
    </p:spTree>
    <p:extLst>
      <p:ext uri="{BB962C8B-B14F-4D97-AF65-F5344CB8AC3E}">
        <p14:creationId xmlns:p14="http://schemas.microsoft.com/office/powerpoint/2010/main" val="879607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altLang="en-US"/>
              <a:t>Atef Abuelaish</a:t>
            </a:r>
          </a:p>
        </p:txBody>
      </p:sp>
      <p:sp>
        <p:nvSpPr>
          <p:cNvPr id="7" name="Slide Number Placeholder 5"/>
          <p:cNvSpPr>
            <a:spLocks noGrp="1"/>
          </p:cNvSpPr>
          <p:nvPr>
            <p:ph type="sldNum" sz="quarter" idx="12"/>
          </p:nvPr>
        </p:nvSpPr>
        <p:spPr/>
        <p:txBody>
          <a:bodyPr/>
          <a:lstStyle>
            <a:lvl1pPr>
              <a:defRPr/>
            </a:lvl1pPr>
          </a:lstStyle>
          <a:p>
            <a:fld id="{B080D563-A560-4A78-90F2-7DEC0BC8FF01}" type="slidenum">
              <a:rPr lang="en-US" altLang="en-US"/>
              <a:pPr/>
              <a:t>‹#›</a:t>
            </a:fld>
            <a:endParaRPr lang="en-US" altLang="en-US"/>
          </a:p>
        </p:txBody>
      </p:sp>
    </p:spTree>
    <p:extLst>
      <p:ext uri="{BB962C8B-B14F-4D97-AF65-F5344CB8AC3E}">
        <p14:creationId xmlns:p14="http://schemas.microsoft.com/office/powerpoint/2010/main" val="2775899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18" Type="http://schemas.openxmlformats.org/officeDocument/2006/relationships/slideLayout" Target="../slideLayouts/slideLayout64.xml"/><Relationship Id="rId26" Type="http://schemas.openxmlformats.org/officeDocument/2006/relationships/slideLayout" Target="../slideLayouts/slideLayout72.xml"/><Relationship Id="rId3" Type="http://schemas.openxmlformats.org/officeDocument/2006/relationships/slideLayout" Target="../slideLayouts/slideLayout49.xml"/><Relationship Id="rId21" Type="http://schemas.openxmlformats.org/officeDocument/2006/relationships/slideLayout" Target="../slideLayouts/slideLayout67.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slideLayout" Target="../slideLayouts/slideLayout63.xml"/><Relationship Id="rId25" Type="http://schemas.openxmlformats.org/officeDocument/2006/relationships/slideLayout" Target="../slideLayouts/slideLayout71.xml"/><Relationship Id="rId2" Type="http://schemas.openxmlformats.org/officeDocument/2006/relationships/slideLayout" Target="../slideLayouts/slideLayout48.xml"/><Relationship Id="rId16" Type="http://schemas.openxmlformats.org/officeDocument/2006/relationships/slideLayout" Target="../slideLayouts/slideLayout62.xml"/><Relationship Id="rId20" Type="http://schemas.openxmlformats.org/officeDocument/2006/relationships/slideLayout" Target="../slideLayouts/slideLayout66.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24" Type="http://schemas.openxmlformats.org/officeDocument/2006/relationships/slideLayout" Target="../slideLayouts/slideLayout70.xml"/><Relationship Id="rId5" Type="http://schemas.openxmlformats.org/officeDocument/2006/relationships/slideLayout" Target="../slideLayouts/slideLayout51.xml"/><Relationship Id="rId15" Type="http://schemas.openxmlformats.org/officeDocument/2006/relationships/slideLayout" Target="../slideLayouts/slideLayout61.xml"/><Relationship Id="rId23" Type="http://schemas.openxmlformats.org/officeDocument/2006/relationships/slideLayout" Target="../slideLayouts/slideLayout69.xml"/><Relationship Id="rId28" Type="http://schemas.openxmlformats.org/officeDocument/2006/relationships/image" Target="../media/image2.jpeg"/><Relationship Id="rId10" Type="http://schemas.openxmlformats.org/officeDocument/2006/relationships/slideLayout" Target="../slideLayouts/slideLayout56.xml"/><Relationship Id="rId19" Type="http://schemas.openxmlformats.org/officeDocument/2006/relationships/slideLayout" Target="../slideLayouts/slideLayout65.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 Id="rId22" Type="http://schemas.openxmlformats.org/officeDocument/2006/relationships/slideLayout" Target="../slideLayouts/slideLayout68.xml"/><Relationship Id="rId2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8"/>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eaLnBrk="1" hangingPunct="1">
              <a:defRPr sz="1200">
                <a:solidFill>
                  <a:prstClr val="black">
                    <a:tint val="75000"/>
                  </a:prstClr>
                </a:solidFill>
                <a:latin typeface="Century Gothic" pitchFamily="34" charset="0"/>
              </a:defRPr>
            </a:lvl1pPr>
          </a:lstStyle>
          <a:p>
            <a:pPr>
              <a:defRPr/>
            </a:pPr>
            <a:endParaRPr lang="en-US" altLang="en-US">
              <a:cs typeface="Arial" charset="0"/>
            </a:endParaRPr>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eaLnBrk="1" hangingPunct="1">
              <a:defRPr sz="1200">
                <a:solidFill>
                  <a:prstClr val="black">
                    <a:tint val="75000"/>
                  </a:prstClr>
                </a:solidFill>
                <a:latin typeface="Century Gothic" pitchFamily="34" charset="0"/>
              </a:defRPr>
            </a:lvl1pPr>
          </a:lstStyle>
          <a:p>
            <a:pPr>
              <a:defRPr/>
            </a:pPr>
            <a:r>
              <a:rPr lang="en-US" altLang="en-US">
                <a:cs typeface="Arial" charset="0"/>
              </a:rPr>
              <a:t>Atef Abuelaish</a:t>
            </a:r>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wrap="square" lIns="27432" tIns="45720" rIns="45720" bIns="45720" numCol="1" anchor="ctr" anchorCtr="0" compatLnSpc="1">
            <a:prstTxWarp prst="textNoShape">
              <a:avLst/>
            </a:prstTxWarp>
          </a:bodyPr>
          <a:lstStyle>
            <a:lvl1pPr eaLnBrk="1" hangingPunct="1">
              <a:defRPr sz="1200">
                <a:solidFill>
                  <a:srgbClr val="898989"/>
                </a:solidFill>
                <a:latin typeface="Century Gothic" pitchFamily="34" charset="0"/>
              </a:defRPr>
            </a:lvl1pPr>
          </a:lstStyle>
          <a:p>
            <a:fld id="{B162DFAC-F26F-487B-A9FC-FCAE461ED8FE}" type="slidenum">
              <a:rPr lang="en-US" altLang="en-US" smtClean="0">
                <a:cs typeface="Arial" charset="0"/>
              </a:rPr>
              <a:pPr/>
              <a:t>‹#›</a:t>
            </a:fld>
            <a:endParaRPr lang="en-US" altLang="en-US" smtClean="0">
              <a:cs typeface="Arial" charset="0"/>
            </a:endParaRPr>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Tree>
    <p:extLst>
      <p:ext uri="{BB962C8B-B14F-4D97-AF65-F5344CB8AC3E}">
        <p14:creationId xmlns:p14="http://schemas.microsoft.com/office/powerpoint/2010/main" val="1655324598"/>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 id="2147483857" r:id="rId13"/>
    <p:sldLayoutId id="2147483858" r:id="rId14"/>
    <p:sldLayoutId id="2147483859" r:id="rId15"/>
    <p:sldLayoutId id="2147483860" r:id="rId16"/>
    <p:sldLayoutId id="2147483861" r:id="rId17"/>
    <p:sldLayoutId id="2147483862" r:id="rId18"/>
    <p:sldLayoutId id="2147483863" r:id="rId19"/>
    <p:sldLayoutId id="2147483864" r:id="rId20"/>
    <p:sldLayoutId id="2147483865" r:id="rId21"/>
    <p:sldLayoutId id="2147483866" r:id="rId22"/>
    <p:sldLayoutId id="2147483867" r:id="rId23"/>
    <p:sldLayoutId id="2147483868" r:id="rId24"/>
    <p:sldLayoutId id="2147483869" r:id="rId25"/>
    <p:sldLayoutId id="2147483870" r:id="rId26"/>
    <p:sldLayoutId id="2147483871" r:id="rId27"/>
    <p:sldLayoutId id="2147483872" r:id="rId28"/>
    <p:sldLayoutId id="2147483873" r:id="rId29"/>
    <p:sldLayoutId id="2147483874" r:id="rId30"/>
    <p:sldLayoutId id="2147483875" r:id="rId31"/>
    <p:sldLayoutId id="2147483876" r:id="rId32"/>
    <p:sldLayoutId id="2147483877" r:id="rId33"/>
    <p:sldLayoutId id="2147483878" r:id="rId34"/>
    <p:sldLayoutId id="2147483879" r:id="rId35"/>
    <p:sldLayoutId id="2147483880" r:id="rId36"/>
    <p:sldLayoutId id="2147483881" r:id="rId37"/>
    <p:sldLayoutId id="2147483882" r:id="rId38"/>
    <p:sldLayoutId id="2147483883" r:id="rId39"/>
    <p:sldLayoutId id="2147483884" r:id="rId40"/>
    <p:sldLayoutId id="2147483885" r:id="rId41"/>
    <p:sldLayoutId id="2147483886" r:id="rId42"/>
    <p:sldLayoutId id="2147483887" r:id="rId43"/>
    <p:sldLayoutId id="2147483888" r:id="rId44"/>
    <p:sldLayoutId id="2147483889" r:id="rId45"/>
    <p:sldLayoutId id="2147483890" r:id="rId46"/>
  </p:sldLayoutIdLst>
  <p:hf hdr="0" dt="0"/>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28"/>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eaLnBrk="1" hangingPunct="1">
              <a:defRPr sz="1200">
                <a:solidFill>
                  <a:prstClr val="black">
                    <a:tint val="75000"/>
                  </a:prstClr>
                </a:solidFill>
                <a:latin typeface="Century Gothic" pitchFamily="34" charset="0"/>
                <a:ea typeface="+mn-ea"/>
                <a:cs typeface="Arial" charset="0"/>
              </a:defRPr>
            </a:lvl1pPr>
          </a:lstStyle>
          <a:p>
            <a:pPr>
              <a:defRPr/>
            </a:pPr>
            <a:endParaRPr lang="en-US" altLang="en-US"/>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eaLnBrk="1" hangingPunct="1">
              <a:defRPr sz="1200">
                <a:solidFill>
                  <a:prstClr val="black">
                    <a:tint val="75000"/>
                  </a:prstClr>
                </a:solidFill>
                <a:latin typeface="Century Gothic" pitchFamily="34" charset="0"/>
                <a:ea typeface="+mn-ea"/>
                <a:cs typeface="Arial" charset="0"/>
              </a:defRPr>
            </a:lvl1pPr>
          </a:lstStyle>
          <a:p>
            <a:pPr>
              <a:defRPr/>
            </a:pPr>
            <a:r>
              <a:rPr lang="en-US" altLang="en-US"/>
              <a:t>Atef Abuelaish</a:t>
            </a:r>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wrap="square" lIns="27432" tIns="45720" rIns="45720" bIns="45720" numCol="1" anchor="ctr" anchorCtr="0" compatLnSpc="1">
            <a:prstTxWarp prst="textNoShape">
              <a:avLst/>
            </a:prstTxWarp>
          </a:bodyPr>
          <a:lstStyle>
            <a:lvl1pPr eaLnBrk="1" hangingPunct="1">
              <a:defRPr sz="1200">
                <a:solidFill>
                  <a:srgbClr val="898989"/>
                </a:solidFill>
                <a:latin typeface="Century Gothic" pitchFamily="34" charset="0"/>
                <a:ea typeface="+mn-ea"/>
                <a:cs typeface="Arial" charset="0"/>
              </a:defRPr>
            </a:lvl1pPr>
          </a:lstStyle>
          <a:p>
            <a:pPr>
              <a:defRPr/>
            </a:pPr>
            <a:fld id="{42815780-499D-4A18-87F7-0CF87211F890}" type="slidenum">
              <a:rPr lang="en-US" altLang="en-US"/>
              <a:pPr>
                <a:defRPr/>
              </a:pPr>
              <a:t>‹#›</a:t>
            </a:fld>
            <a:endParaRPr lang="en-US" altLang="en-US"/>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Tree>
    <p:extLst>
      <p:ext uri="{BB962C8B-B14F-4D97-AF65-F5344CB8AC3E}">
        <p14:creationId xmlns:p14="http://schemas.microsoft.com/office/powerpoint/2010/main" val="1291277162"/>
      </p:ext>
    </p:extLst>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 id="2147483903" r:id="rId12"/>
    <p:sldLayoutId id="2147483904" r:id="rId13"/>
    <p:sldLayoutId id="2147483905" r:id="rId14"/>
    <p:sldLayoutId id="2147483906" r:id="rId15"/>
    <p:sldLayoutId id="2147483907" r:id="rId16"/>
    <p:sldLayoutId id="2147483908" r:id="rId17"/>
    <p:sldLayoutId id="2147483909" r:id="rId18"/>
    <p:sldLayoutId id="2147483910" r:id="rId19"/>
    <p:sldLayoutId id="2147483911" r:id="rId20"/>
    <p:sldLayoutId id="2147483912" r:id="rId21"/>
    <p:sldLayoutId id="2147483913" r:id="rId22"/>
    <p:sldLayoutId id="2147483914" r:id="rId23"/>
    <p:sldLayoutId id="2147483915" r:id="rId24"/>
    <p:sldLayoutId id="2147483916" r:id="rId25"/>
    <p:sldLayoutId id="2147483917" r:id="rId26"/>
  </p:sldLayoutIdLst>
  <p:hf hdr="0" dt="0"/>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pitchFamily="34"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pitchFamily="34"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pitchFamily="34"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Microsoft_Excel_97-2003_Worksheet3.xls"/><Relationship Id="rId3" Type="http://schemas.openxmlformats.org/officeDocument/2006/relationships/notesSlide" Target="../notesSlides/notesSlide7.xml"/><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Microsoft_Excel_97-2003_Worksheet2.xls"/><Relationship Id="rId4" Type="http://schemas.openxmlformats.org/officeDocument/2006/relationships/oleObject" Target="../embeddings/oleObject2.bin"/><Relationship Id="rId9" Type="http://schemas.openxmlformats.org/officeDocument/2006/relationships/image" Target="../media/image6.emf"/></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Microsoft_Excel_97-2003_Worksheet5.xls"/><Relationship Id="rId3" Type="http://schemas.openxmlformats.org/officeDocument/2006/relationships/notesSlide" Target="../notesSlides/notesSlide9.xml"/><Relationship Id="rId7"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8.emf"/><Relationship Id="rId5" Type="http://schemas.openxmlformats.org/officeDocument/2006/relationships/oleObject" Target="../embeddings/Microsoft_Excel_97-2003_Worksheet4.xls"/><Relationship Id="rId4" Type="http://schemas.openxmlformats.org/officeDocument/2006/relationships/oleObject" Target="../embeddings/oleObject4.bin"/><Relationship Id="rId9" Type="http://schemas.openxmlformats.org/officeDocument/2006/relationships/image" Target="../media/image9.emf"/></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0.emf"/><Relationship Id="rId5" Type="http://schemas.openxmlformats.org/officeDocument/2006/relationships/oleObject" Target="../embeddings/Microsoft_Excel_97-2003_Worksheet6.xls"/><Relationship Id="rId4"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embeddings/Microsoft_Excel_97-2003_Worksheet7.xls"/><Relationship Id="rId4" Type="http://schemas.openxmlformats.org/officeDocument/2006/relationships/oleObject" Target="../embeddings/oleObject7.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2.emf"/><Relationship Id="rId5" Type="http://schemas.openxmlformats.org/officeDocument/2006/relationships/oleObject" Target="../embeddings/Microsoft_Excel_97-2003_Worksheet8.xls"/><Relationship Id="rId4" Type="http://schemas.openxmlformats.org/officeDocument/2006/relationships/oleObject" Target="../embeddings/oleObject8.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3.emf"/><Relationship Id="rId5" Type="http://schemas.openxmlformats.org/officeDocument/2006/relationships/oleObject" Target="../embeddings/Microsoft_Excel_97-2003_Worksheet9.xls"/><Relationship Id="rId4" Type="http://schemas.openxmlformats.org/officeDocument/2006/relationships/oleObject" Target="../embeddings/oleObject9.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4.emf"/><Relationship Id="rId5" Type="http://schemas.openxmlformats.org/officeDocument/2006/relationships/oleObject" Target="../embeddings/Microsoft_Excel_97-2003_Worksheet10.xls"/><Relationship Id="rId4" Type="http://schemas.openxmlformats.org/officeDocument/2006/relationships/oleObject" Target="../embeddings/oleObject10.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5.emf"/><Relationship Id="rId5" Type="http://schemas.openxmlformats.org/officeDocument/2006/relationships/oleObject" Target="../embeddings/Microsoft_Excel_97-2003_Worksheet11.xls"/><Relationship Id="rId4" Type="http://schemas.openxmlformats.org/officeDocument/2006/relationships/oleObject" Target="../embeddings/oleObject11.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6.emf"/><Relationship Id="rId5" Type="http://schemas.openxmlformats.org/officeDocument/2006/relationships/oleObject" Target="../embeddings/Microsoft_Excel_97-2003_Worksheet12.xls"/><Relationship Id="rId4" Type="http://schemas.openxmlformats.org/officeDocument/2006/relationships/oleObject" Target="../embeddings/oleObject12.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7.emf"/><Relationship Id="rId5" Type="http://schemas.openxmlformats.org/officeDocument/2006/relationships/oleObject" Target="../embeddings/Microsoft_Excel_97-2003_Worksheet13.xls"/><Relationship Id="rId4" Type="http://schemas.openxmlformats.org/officeDocument/2006/relationships/oleObject" Target="../embeddings/oleObject13.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18.emf"/><Relationship Id="rId5" Type="http://schemas.openxmlformats.org/officeDocument/2006/relationships/oleObject" Target="../embeddings/Microsoft_Excel_97-2003_Worksheet14.xls"/><Relationship Id="rId4" Type="http://schemas.openxmlformats.org/officeDocument/2006/relationships/oleObject" Target="../embeddings/oleObject14.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19.emf"/><Relationship Id="rId5" Type="http://schemas.openxmlformats.org/officeDocument/2006/relationships/oleObject" Target="../embeddings/Microsoft_Excel_97-2003_Worksheet15.xls"/><Relationship Id="rId4" Type="http://schemas.openxmlformats.org/officeDocument/2006/relationships/oleObject" Target="../embeddings/oleObject15.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0.emf"/><Relationship Id="rId5" Type="http://schemas.openxmlformats.org/officeDocument/2006/relationships/oleObject" Target="../embeddings/Microsoft_Excel_97-2003_Worksheet16.xls"/><Relationship Id="rId4" Type="http://schemas.openxmlformats.org/officeDocument/2006/relationships/oleObject" Target="../embeddings/oleObject16.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1.emf"/><Relationship Id="rId5" Type="http://schemas.openxmlformats.org/officeDocument/2006/relationships/oleObject" Target="../embeddings/Microsoft_Excel_97-2003_Worksheet17.xls"/><Relationship Id="rId4" Type="http://schemas.openxmlformats.org/officeDocument/2006/relationships/oleObject" Target="../embeddings/oleObject17.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22.emf"/><Relationship Id="rId5" Type="http://schemas.openxmlformats.org/officeDocument/2006/relationships/oleObject" Target="../embeddings/Microsoft_Excel_97-2003_Worksheet18.xls"/><Relationship Id="rId4" Type="http://schemas.openxmlformats.org/officeDocument/2006/relationships/oleObject" Target="../embeddings/oleObject18.bin"/></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23.wmf"/><Relationship Id="rId4" Type="http://schemas.openxmlformats.org/officeDocument/2006/relationships/oleObject" Target="../embeddings/oleObject19.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46.xml"/><Relationship Id="rId1" Type="http://schemas.openxmlformats.org/officeDocument/2006/relationships/vmlDrawing" Target="../drawings/vmlDrawing18.vml"/><Relationship Id="rId6" Type="http://schemas.openxmlformats.org/officeDocument/2006/relationships/image" Target="../media/image24.emf"/><Relationship Id="rId5" Type="http://schemas.openxmlformats.org/officeDocument/2006/relationships/oleObject" Target="../embeddings/Microsoft_Excel_97-2003_Worksheet19.xls"/><Relationship Id="rId4" Type="http://schemas.openxmlformats.org/officeDocument/2006/relationships/oleObject" Target="../embeddings/oleObject20.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25.emf"/><Relationship Id="rId5" Type="http://schemas.openxmlformats.org/officeDocument/2006/relationships/oleObject" Target="../embeddings/Microsoft_Excel_97-2003_Worksheet20.xls"/><Relationship Id="rId4" Type="http://schemas.openxmlformats.org/officeDocument/2006/relationships/oleObject" Target="../embeddings/oleObject21.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26.emf"/><Relationship Id="rId5" Type="http://schemas.openxmlformats.org/officeDocument/2006/relationships/oleObject" Target="../embeddings/Microsoft_Excel_97-2003_Worksheet21.xls"/><Relationship Id="rId4" Type="http://schemas.openxmlformats.org/officeDocument/2006/relationships/oleObject" Target="../embeddings/oleObject22.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oleObject" Target="../embeddings/Microsoft_Excel_97-2003_Worksheet23.xls"/><Relationship Id="rId3" Type="http://schemas.openxmlformats.org/officeDocument/2006/relationships/notesSlide" Target="../notesSlides/notesSlide44.xml"/><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29.emf"/><Relationship Id="rId5" Type="http://schemas.openxmlformats.org/officeDocument/2006/relationships/oleObject" Target="../embeddings/Microsoft_Excel_97-2003_Worksheet22.xls"/><Relationship Id="rId4" Type="http://schemas.openxmlformats.org/officeDocument/2006/relationships/oleObject" Target="../embeddings/oleObject23.bin"/><Relationship Id="rId9" Type="http://schemas.openxmlformats.org/officeDocument/2006/relationships/image" Target="../media/image30.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31.emf"/><Relationship Id="rId5" Type="http://schemas.openxmlformats.org/officeDocument/2006/relationships/oleObject" Target="../embeddings/Microsoft_Excel_97-2003_Worksheet24.xls"/><Relationship Id="rId4" Type="http://schemas.openxmlformats.org/officeDocument/2006/relationships/oleObject" Target="../embeddings/oleObject25.bin"/></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
            <a:ext cx="9144000" cy="1905000"/>
          </a:xfrm>
        </p:spPr>
        <p:txBody>
          <a:bodyPr>
            <a:normAutofit/>
          </a:bodyPr>
          <a:lstStyle/>
          <a:p>
            <a:pPr eaLnBrk="1" fontAlgn="auto" hangingPunct="1">
              <a:spcBef>
                <a:spcPct val="20000"/>
              </a:spcBef>
              <a:spcAft>
                <a:spcPts val="0"/>
              </a:spcAft>
              <a:defRPr/>
            </a:pPr>
            <a:r>
              <a:rPr lang="en-US" b="1" u="sng" dirty="0" smtClean="0">
                <a:solidFill>
                  <a:srgbClr val="FF0000"/>
                </a:solidFill>
                <a:effectLst>
                  <a:outerShdw blurRad="38100" dist="38100" dir="2700000" algn="tl">
                    <a:srgbClr val="000000">
                      <a:alpha val="43137"/>
                    </a:srgbClr>
                  </a:outerShdw>
                </a:effectLst>
                <a:latin typeface="Algerian" pitchFamily="82" charset="0"/>
                <a:cs typeface="Aharoni" pitchFamily="2" charset="-79"/>
              </a:rPr>
              <a:t>Welcome Back</a:t>
            </a:r>
            <a:endParaRPr lang="en-US" b="1" u="sng" dirty="0">
              <a:solidFill>
                <a:srgbClr val="FF0000"/>
              </a:solidFill>
              <a:effectLst>
                <a:outerShdw blurRad="38100" dist="38100" dir="2700000" algn="tl">
                  <a:srgbClr val="000000">
                    <a:alpha val="43137"/>
                  </a:srgbClr>
                </a:outerShdw>
              </a:effectLst>
              <a:latin typeface="Goudy Stout" pitchFamily="18" charset="0"/>
              <a:ea typeface="+mn-ea"/>
              <a:cs typeface="Aharoni" pitchFamily="2" charset="-79"/>
            </a:endParaRPr>
          </a:p>
        </p:txBody>
      </p:sp>
      <p:sp>
        <p:nvSpPr>
          <p:cNvPr id="3" name="Subtitle 2"/>
          <p:cNvSpPr>
            <a:spLocks noGrp="1"/>
          </p:cNvSpPr>
          <p:nvPr>
            <p:ph type="subTitle" idx="1"/>
          </p:nvPr>
        </p:nvSpPr>
        <p:spPr>
          <a:xfrm>
            <a:off x="0" y="2590800"/>
            <a:ext cx="9144000" cy="3276600"/>
          </a:xfrm>
        </p:spPr>
        <p:txBody>
          <a:bodyPr rtlCol="0"/>
          <a:lstStyle/>
          <a:p>
            <a:pPr eaLnBrk="1" fontAlgn="auto" hangingPunct="1">
              <a:spcAft>
                <a:spcPts val="0"/>
              </a:spcAft>
              <a:defRPr/>
            </a:pPr>
            <a:r>
              <a:rPr lang="en-US" sz="7200" b="1" u="sng" dirty="0" smtClean="0">
                <a:solidFill>
                  <a:schemeClr val="tx1"/>
                </a:solidFill>
                <a:effectLst>
                  <a:outerShdw blurRad="38100" dist="38100" dir="2700000" algn="tl">
                    <a:srgbClr val="000000">
                      <a:alpha val="43137"/>
                    </a:srgbClr>
                  </a:outerShdw>
                </a:effectLst>
                <a:latin typeface="Adobe Heiti Std R" pitchFamily="34" charset="-128"/>
                <a:ea typeface="Adobe Heiti Std R" pitchFamily="34" charset="-128"/>
                <a:cs typeface="Aharoni" pitchFamily="2" charset="-79"/>
              </a:rPr>
              <a:t> </a:t>
            </a:r>
            <a:endParaRPr lang="en-US" sz="7200" b="1" u="sng" dirty="0">
              <a:solidFill>
                <a:schemeClr val="tx1"/>
              </a:solidFill>
              <a:effectLst>
                <a:outerShdw blurRad="38100" dist="38100" dir="2700000" algn="tl">
                  <a:srgbClr val="000000">
                    <a:alpha val="43137"/>
                  </a:srgbClr>
                </a:outerShdw>
              </a:effectLst>
              <a:latin typeface="Adobe Heiti Std R" pitchFamily="34" charset="-128"/>
              <a:ea typeface="Adobe Heiti Std R" pitchFamily="34" charset="-128"/>
              <a:cs typeface="Aharoni" pitchFamily="2" charset="-79"/>
            </a:endParaRPr>
          </a:p>
        </p:txBody>
      </p:sp>
      <p:sp>
        <p:nvSpPr>
          <p:cNvPr id="28676"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b="1" u="sng">
                <a:solidFill>
                  <a:schemeClr val="tx1"/>
                </a:solidFill>
                <a:latin typeface="Arial" pitchFamily="34" charset="0"/>
                <a:ea typeface="MS PGothic" pitchFamily="34" charset="-128"/>
              </a:defRPr>
            </a:lvl1pPr>
            <a:lvl2pPr marL="742950" indent="-285750">
              <a:defRPr sz="2400" b="1" u="sng">
                <a:solidFill>
                  <a:schemeClr val="tx1"/>
                </a:solidFill>
                <a:latin typeface="Arial" pitchFamily="34" charset="0"/>
                <a:ea typeface="MS PGothic" pitchFamily="34" charset="-128"/>
              </a:defRPr>
            </a:lvl2pPr>
            <a:lvl3pPr marL="1143000" indent="-228600">
              <a:defRPr sz="2400" b="1" u="sng">
                <a:solidFill>
                  <a:schemeClr val="tx1"/>
                </a:solidFill>
                <a:latin typeface="Arial" pitchFamily="34" charset="0"/>
                <a:ea typeface="MS PGothic" pitchFamily="34" charset="-128"/>
              </a:defRPr>
            </a:lvl3pPr>
            <a:lvl4pPr marL="1600200" indent="-228600">
              <a:defRPr sz="2400" b="1" u="sng">
                <a:solidFill>
                  <a:schemeClr val="tx1"/>
                </a:solidFill>
                <a:latin typeface="Arial" pitchFamily="34" charset="0"/>
                <a:ea typeface="MS PGothic" pitchFamily="34" charset="-128"/>
              </a:defRPr>
            </a:lvl4pPr>
            <a:lvl5pPr marL="2057400" indent="-228600">
              <a:defRPr sz="2400" b="1" u="sng">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1" u="sng">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1" u="sng">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1" u="sng">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1" u="sng">
                <a:solidFill>
                  <a:schemeClr val="tx1"/>
                </a:solidFill>
                <a:latin typeface="Arial" pitchFamily="34" charset="0"/>
                <a:ea typeface="MS PGothic" pitchFamily="34" charset="-128"/>
              </a:defRPr>
            </a:lvl9pPr>
          </a:lstStyle>
          <a:p>
            <a:r>
              <a:rPr lang="en-US" altLang="en-US" sz="1200" smtClean="0">
                <a:solidFill>
                  <a:srgbClr val="898989"/>
                </a:solidFill>
              </a:rPr>
              <a:t>Atef Abuelaish</a:t>
            </a:r>
          </a:p>
        </p:txBody>
      </p:sp>
      <p:sp>
        <p:nvSpPr>
          <p:cNvPr id="2867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u="sng">
                <a:solidFill>
                  <a:schemeClr val="tx1"/>
                </a:solidFill>
                <a:latin typeface="Arial" pitchFamily="34" charset="0"/>
                <a:ea typeface="MS PGothic" pitchFamily="34" charset="-128"/>
              </a:defRPr>
            </a:lvl1pPr>
            <a:lvl2pPr marL="742950" indent="-285750">
              <a:defRPr sz="2400" b="1" u="sng">
                <a:solidFill>
                  <a:schemeClr val="tx1"/>
                </a:solidFill>
                <a:latin typeface="Arial" pitchFamily="34" charset="0"/>
                <a:ea typeface="MS PGothic" pitchFamily="34" charset="-128"/>
              </a:defRPr>
            </a:lvl2pPr>
            <a:lvl3pPr marL="1143000" indent="-228600">
              <a:defRPr sz="2400" b="1" u="sng">
                <a:solidFill>
                  <a:schemeClr val="tx1"/>
                </a:solidFill>
                <a:latin typeface="Arial" pitchFamily="34" charset="0"/>
                <a:ea typeface="MS PGothic" pitchFamily="34" charset="-128"/>
              </a:defRPr>
            </a:lvl3pPr>
            <a:lvl4pPr marL="1600200" indent="-228600">
              <a:defRPr sz="2400" b="1" u="sng">
                <a:solidFill>
                  <a:schemeClr val="tx1"/>
                </a:solidFill>
                <a:latin typeface="Arial" pitchFamily="34" charset="0"/>
                <a:ea typeface="MS PGothic" pitchFamily="34" charset="-128"/>
              </a:defRPr>
            </a:lvl4pPr>
            <a:lvl5pPr marL="2057400" indent="-228600">
              <a:defRPr sz="2400" b="1" u="sng">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1" u="sng">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1" u="sng">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1" u="sng">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1" u="sng">
                <a:solidFill>
                  <a:schemeClr val="tx1"/>
                </a:solidFill>
                <a:latin typeface="Arial" pitchFamily="34" charset="0"/>
                <a:ea typeface="MS PGothic" pitchFamily="34" charset="-128"/>
              </a:defRPr>
            </a:lvl9pPr>
          </a:lstStyle>
          <a:p>
            <a:fld id="{DA22AD40-A970-4842-BCA8-7E9FEDF4A595}" type="slidenum">
              <a:rPr lang="en-US" altLang="en-US" sz="1200" smtClean="0">
                <a:solidFill>
                  <a:srgbClr val="898989"/>
                </a:solidFill>
              </a:rPr>
              <a:pPr/>
              <a:t>1</a:t>
            </a:fld>
            <a:endParaRPr lang="en-US" altLang="en-US" sz="1200" smtClean="0">
              <a:solidFill>
                <a:srgbClr val="898989"/>
              </a:solidFill>
            </a:endParaRPr>
          </a:p>
        </p:txBody>
      </p:sp>
    </p:spTree>
    <p:extLst>
      <p:ext uri="{BB962C8B-B14F-4D97-AF65-F5344CB8AC3E}">
        <p14:creationId xmlns:p14="http://schemas.microsoft.com/office/powerpoint/2010/main" val="3736860374"/>
      </p:ext>
    </p:extLst>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3" name="Rectangle 2"/>
          <p:cNvSpPr>
            <a:spLocks noGrp="1" noChangeArrowheads="1"/>
          </p:cNvSpPr>
          <p:nvPr>
            <p:ph type="title"/>
          </p:nvPr>
        </p:nvSpPr>
        <p:spPr>
          <a:xfrm>
            <a:off x="0" y="609600"/>
            <a:ext cx="9067800" cy="1905000"/>
          </a:xfrm>
        </p:spPr>
        <p:txBody>
          <a:bodyPr/>
          <a:lstStyle/>
          <a:p>
            <a:pPr algn="ctr" eaLnBrk="1" hangingPunct="1"/>
            <a:r>
              <a:rPr sz="2800" b="1" dirty="0" smtClean="0">
                <a:solidFill>
                  <a:schemeClr val="tx1"/>
                </a:solidFill>
                <a:latin typeface="Arial" pitchFamily="34" charset="0"/>
                <a:cs typeface="Arial" pitchFamily="34" charset="0"/>
              </a:rPr>
              <a:t>Distinguishing between Absorption Costing and Variable Costing:  </a:t>
            </a:r>
            <a:r>
              <a:rPr sz="2800" b="1" i="1" u="sng" dirty="0" smtClean="0">
                <a:solidFill>
                  <a:srgbClr val="FF0000"/>
                </a:solidFill>
                <a:latin typeface="Arial" pitchFamily="34" charset="0"/>
                <a:cs typeface="Arial" pitchFamily="34" charset="0"/>
              </a:rPr>
              <a:t>Variable</a:t>
            </a:r>
            <a:r>
              <a:rPr sz="2800" b="1" u="sng" dirty="0" smtClean="0">
                <a:solidFill>
                  <a:srgbClr val="FF0000"/>
                </a:solidFill>
                <a:latin typeface="Arial" pitchFamily="34" charset="0"/>
                <a:cs typeface="Arial" pitchFamily="34" charset="0"/>
              </a:rPr>
              <a:t> </a:t>
            </a:r>
            <a:r>
              <a:rPr sz="2800" b="1" i="1" u="sng" dirty="0" smtClean="0">
                <a:solidFill>
                  <a:srgbClr val="FF0000"/>
                </a:solidFill>
                <a:latin typeface="Arial" pitchFamily="34" charset="0"/>
                <a:cs typeface="Arial" pitchFamily="34" charset="0"/>
              </a:rPr>
              <a:t>Costing </a:t>
            </a:r>
            <a:r>
              <a:rPr sz="2800" b="1" i="1" u="sng" dirty="0" smtClean="0">
                <a:solidFill>
                  <a:schemeClr val="tx1"/>
                </a:solidFill>
                <a:latin typeface="Arial" pitchFamily="34" charset="0"/>
                <a:cs typeface="Arial" pitchFamily="34" charset="0"/>
              </a:rPr>
              <a:t/>
            </a:r>
            <a:br>
              <a:rPr sz="2800" b="1" i="1" u="sng" dirty="0" smtClean="0">
                <a:solidFill>
                  <a:schemeClr val="tx1"/>
                </a:solidFill>
                <a:latin typeface="Arial" pitchFamily="34" charset="0"/>
                <a:cs typeface="Arial" pitchFamily="34" charset="0"/>
              </a:rPr>
            </a:br>
            <a:r>
              <a:rPr lang="en-US" sz="1600" dirty="0" smtClean="0"/>
              <a:t> </a:t>
            </a:r>
            <a:endParaRPr sz="1600" b="1" i="1" u="sng" dirty="0" smtClean="0"/>
          </a:p>
        </p:txBody>
      </p:sp>
      <p:sp>
        <p:nvSpPr>
          <p:cNvPr id="575493" name="Text Box 5"/>
          <p:cNvSpPr>
            <a:spLocks noGrp="1" noChangeArrowheads="1"/>
          </p:cNvSpPr>
          <p:nvPr>
            <p:ph idx="1"/>
          </p:nvPr>
        </p:nvSpPr>
        <p:spPr>
          <a:xfrm>
            <a:off x="855663" y="2095500"/>
            <a:ext cx="7585075" cy="685800"/>
          </a:xfrm>
          <a:solidFill>
            <a:srgbClr val="FFFF99"/>
          </a:solidFill>
          <a:ln w="50800">
            <a:solidFill>
              <a:srgbClr val="800000"/>
            </a:solidFill>
            <a:miter lim="800000"/>
            <a:headEnd/>
            <a:tailEnd/>
          </a:ln>
        </p:spPr>
        <p:txBody>
          <a:bodyPr/>
          <a:lstStyle/>
          <a:p>
            <a:pPr algn="ctr">
              <a:spcBef>
                <a:spcPct val="0"/>
              </a:spcBef>
              <a:buClrTx/>
              <a:buSzTx/>
              <a:buFontTx/>
              <a:buNone/>
            </a:pPr>
            <a:r>
              <a:rPr altLang="en-US" b="1" dirty="0" smtClean="0">
                <a:solidFill>
                  <a:schemeClr val="tx1"/>
                </a:solidFill>
                <a:latin typeface="Arial" pitchFamily="34" charset="0"/>
                <a:cs typeface="Arial" pitchFamily="34" charset="0"/>
              </a:rPr>
              <a:t>Variable Costing</a:t>
            </a:r>
          </a:p>
        </p:txBody>
      </p:sp>
      <p:grpSp>
        <p:nvGrpSpPr>
          <p:cNvPr id="2" name="Group 19"/>
          <p:cNvGrpSpPr>
            <a:grpSpLocks/>
          </p:cNvGrpSpPr>
          <p:nvPr/>
        </p:nvGrpSpPr>
        <p:grpSpPr bwMode="auto">
          <a:xfrm>
            <a:off x="609600" y="3505200"/>
            <a:ext cx="1752600" cy="1676400"/>
            <a:chOff x="384" y="2208"/>
            <a:chExt cx="1104" cy="1056"/>
          </a:xfrm>
          <a:solidFill>
            <a:schemeClr val="accent1">
              <a:lumMod val="75000"/>
            </a:schemeClr>
          </a:solidFill>
        </p:grpSpPr>
        <p:sp>
          <p:nvSpPr>
            <p:cNvPr id="11283" name="Line 11"/>
            <p:cNvSpPr>
              <a:spLocks noChangeShapeType="1"/>
            </p:cNvSpPr>
            <p:nvPr/>
          </p:nvSpPr>
          <p:spPr bwMode="auto">
            <a:xfrm>
              <a:off x="960" y="2688"/>
              <a:ext cx="0" cy="576"/>
            </a:xfrm>
            <a:prstGeom prst="line">
              <a:avLst/>
            </a:prstGeom>
            <a:grpFill/>
            <a:ln w="76200">
              <a:solidFill>
                <a:srgbClr val="000000"/>
              </a:solidFill>
              <a:round/>
              <a:headEnd/>
              <a:tailEnd type="triangle" w="med" len="med"/>
            </a:ln>
          </p:spPr>
          <p:txBody>
            <a:bodyPr/>
            <a:lstStyle/>
            <a:p>
              <a:pPr>
                <a:defRPr/>
              </a:pPr>
              <a:endParaRPr lang="en-US">
                <a:solidFill>
                  <a:schemeClr val="bg1"/>
                </a:solidFill>
              </a:endParaRPr>
            </a:p>
          </p:txBody>
        </p:sp>
        <p:sp>
          <p:nvSpPr>
            <p:cNvPr id="11282" name="Text Box 8"/>
            <p:cNvSpPr txBox="1">
              <a:spLocks noChangeArrowheads="1"/>
            </p:cNvSpPr>
            <p:nvPr/>
          </p:nvSpPr>
          <p:spPr bwMode="auto">
            <a:xfrm>
              <a:off x="384" y="2208"/>
              <a:ext cx="1104" cy="576"/>
            </a:xfrm>
            <a:prstGeom prst="rect">
              <a:avLst/>
            </a:prstGeom>
            <a:grpFill/>
            <a:ln w="9525">
              <a:solidFill>
                <a:srgbClr val="000000"/>
              </a:solidFill>
              <a:miter lim="800000"/>
              <a:headEnd/>
              <a:tailEnd/>
            </a:ln>
          </p:spPr>
          <p:txBody>
            <a:bodyPr/>
            <a:lstStyle/>
            <a:p>
              <a:pPr algn="ctr">
                <a:defRPr/>
              </a:pPr>
              <a:r>
                <a:rPr lang="en-US" b="1" dirty="0">
                  <a:solidFill>
                    <a:schemeClr val="bg1"/>
                  </a:solidFill>
                </a:rPr>
                <a:t>Direct Materials</a:t>
              </a:r>
              <a:endParaRPr lang="en-US" dirty="0">
                <a:solidFill>
                  <a:schemeClr val="bg1"/>
                </a:solidFill>
              </a:endParaRPr>
            </a:p>
          </p:txBody>
        </p:sp>
      </p:grpSp>
      <p:grpSp>
        <p:nvGrpSpPr>
          <p:cNvPr id="3" name="Group 20"/>
          <p:cNvGrpSpPr>
            <a:grpSpLocks/>
          </p:cNvGrpSpPr>
          <p:nvPr/>
        </p:nvGrpSpPr>
        <p:grpSpPr bwMode="auto">
          <a:xfrm>
            <a:off x="2743200" y="3505200"/>
            <a:ext cx="1524000" cy="1676400"/>
            <a:chOff x="1728" y="2208"/>
            <a:chExt cx="960" cy="1056"/>
          </a:xfrm>
          <a:solidFill>
            <a:schemeClr val="accent1">
              <a:lumMod val="75000"/>
            </a:schemeClr>
          </a:solidFill>
        </p:grpSpPr>
        <p:sp>
          <p:nvSpPr>
            <p:cNvPr id="11281" name="Line 12"/>
            <p:cNvSpPr>
              <a:spLocks noChangeShapeType="1"/>
            </p:cNvSpPr>
            <p:nvPr/>
          </p:nvSpPr>
          <p:spPr bwMode="auto">
            <a:xfrm>
              <a:off x="2208" y="2688"/>
              <a:ext cx="0" cy="576"/>
            </a:xfrm>
            <a:prstGeom prst="line">
              <a:avLst/>
            </a:prstGeom>
            <a:grpFill/>
            <a:ln w="76200">
              <a:solidFill>
                <a:srgbClr val="000000"/>
              </a:solidFill>
              <a:round/>
              <a:headEnd/>
              <a:tailEnd type="triangle" w="med" len="med"/>
            </a:ln>
          </p:spPr>
          <p:txBody>
            <a:bodyPr/>
            <a:lstStyle/>
            <a:p>
              <a:pPr>
                <a:defRPr/>
              </a:pPr>
              <a:endParaRPr lang="en-US">
                <a:solidFill>
                  <a:schemeClr val="bg1"/>
                </a:solidFill>
              </a:endParaRPr>
            </a:p>
          </p:txBody>
        </p:sp>
        <p:sp>
          <p:nvSpPr>
            <p:cNvPr id="11280" name="Text Box 6"/>
            <p:cNvSpPr txBox="1">
              <a:spLocks noChangeArrowheads="1"/>
            </p:cNvSpPr>
            <p:nvPr/>
          </p:nvSpPr>
          <p:spPr bwMode="auto">
            <a:xfrm>
              <a:off x="1728" y="2208"/>
              <a:ext cx="960" cy="576"/>
            </a:xfrm>
            <a:prstGeom prst="rect">
              <a:avLst/>
            </a:prstGeom>
            <a:grpFill/>
            <a:ln w="9525">
              <a:solidFill>
                <a:srgbClr val="000000"/>
              </a:solidFill>
              <a:miter lim="800000"/>
              <a:headEnd/>
              <a:tailEnd/>
            </a:ln>
          </p:spPr>
          <p:txBody>
            <a:bodyPr/>
            <a:lstStyle/>
            <a:p>
              <a:pPr algn="ctr">
                <a:defRPr/>
              </a:pPr>
              <a:r>
                <a:rPr lang="en-US" b="1" dirty="0">
                  <a:solidFill>
                    <a:schemeClr val="bg1"/>
                  </a:solidFill>
                </a:rPr>
                <a:t>Direct Labor</a:t>
              </a:r>
              <a:endParaRPr lang="en-US" dirty="0">
                <a:solidFill>
                  <a:schemeClr val="bg1"/>
                </a:solidFill>
              </a:endParaRPr>
            </a:p>
          </p:txBody>
        </p:sp>
      </p:grpSp>
      <p:grpSp>
        <p:nvGrpSpPr>
          <p:cNvPr id="4" name="Group 21"/>
          <p:cNvGrpSpPr>
            <a:grpSpLocks/>
          </p:cNvGrpSpPr>
          <p:nvPr/>
        </p:nvGrpSpPr>
        <p:grpSpPr bwMode="auto">
          <a:xfrm>
            <a:off x="4648200" y="3505200"/>
            <a:ext cx="1676400" cy="1676400"/>
            <a:chOff x="2928" y="2208"/>
            <a:chExt cx="1056" cy="1056"/>
          </a:xfrm>
          <a:solidFill>
            <a:schemeClr val="accent1"/>
          </a:solidFill>
        </p:grpSpPr>
        <p:sp>
          <p:nvSpPr>
            <p:cNvPr id="11279" name="Line 13"/>
            <p:cNvSpPr>
              <a:spLocks noChangeShapeType="1"/>
            </p:cNvSpPr>
            <p:nvPr/>
          </p:nvSpPr>
          <p:spPr bwMode="auto">
            <a:xfrm>
              <a:off x="3456" y="2688"/>
              <a:ext cx="0" cy="576"/>
            </a:xfrm>
            <a:prstGeom prst="line">
              <a:avLst/>
            </a:prstGeom>
            <a:grpFill/>
            <a:ln w="76200">
              <a:solidFill>
                <a:srgbClr val="000000"/>
              </a:solidFill>
              <a:round/>
              <a:headEnd/>
              <a:tailEnd type="triangle" w="med" len="med"/>
            </a:ln>
          </p:spPr>
          <p:txBody>
            <a:bodyPr/>
            <a:lstStyle/>
            <a:p>
              <a:pPr>
                <a:defRPr/>
              </a:pPr>
              <a:endParaRPr lang="en-US">
                <a:solidFill>
                  <a:schemeClr val="bg1"/>
                </a:solidFill>
              </a:endParaRPr>
            </a:p>
          </p:txBody>
        </p:sp>
        <p:sp>
          <p:nvSpPr>
            <p:cNvPr id="11278" name="Text Box 9"/>
            <p:cNvSpPr txBox="1">
              <a:spLocks noChangeArrowheads="1"/>
            </p:cNvSpPr>
            <p:nvPr/>
          </p:nvSpPr>
          <p:spPr bwMode="auto">
            <a:xfrm>
              <a:off x="2928" y="2208"/>
              <a:ext cx="1056" cy="576"/>
            </a:xfrm>
            <a:prstGeom prst="rect">
              <a:avLst/>
            </a:prstGeom>
            <a:solidFill>
              <a:schemeClr val="accent1">
                <a:lumMod val="75000"/>
              </a:schemeClr>
            </a:solidFill>
            <a:ln w="9525">
              <a:solidFill>
                <a:srgbClr val="000000"/>
              </a:solidFill>
              <a:miter lim="800000"/>
              <a:headEnd/>
              <a:tailEnd/>
            </a:ln>
          </p:spPr>
          <p:txBody>
            <a:bodyPr/>
            <a:lstStyle/>
            <a:p>
              <a:pPr algn="ctr">
                <a:defRPr/>
              </a:pPr>
              <a:r>
                <a:rPr lang="en-US" b="1" dirty="0">
                  <a:solidFill>
                    <a:schemeClr val="bg1"/>
                  </a:solidFill>
                </a:rPr>
                <a:t>Variable Overhead</a:t>
              </a:r>
              <a:endParaRPr lang="en-US" dirty="0">
                <a:solidFill>
                  <a:schemeClr val="bg1"/>
                </a:solidFill>
              </a:endParaRPr>
            </a:p>
          </p:txBody>
        </p:sp>
      </p:grpSp>
      <p:grpSp>
        <p:nvGrpSpPr>
          <p:cNvPr id="5" name="Group 22"/>
          <p:cNvGrpSpPr>
            <a:grpSpLocks/>
          </p:cNvGrpSpPr>
          <p:nvPr/>
        </p:nvGrpSpPr>
        <p:grpSpPr bwMode="auto">
          <a:xfrm>
            <a:off x="6553200" y="3505200"/>
            <a:ext cx="1524000" cy="1676400"/>
            <a:chOff x="4128" y="2208"/>
            <a:chExt cx="960" cy="1056"/>
          </a:xfrm>
        </p:grpSpPr>
        <p:sp>
          <p:nvSpPr>
            <p:cNvPr id="23564" name="Line 14"/>
            <p:cNvSpPr>
              <a:spLocks noChangeShapeType="1"/>
            </p:cNvSpPr>
            <p:nvPr/>
          </p:nvSpPr>
          <p:spPr bwMode="auto">
            <a:xfrm>
              <a:off x="4608" y="2688"/>
              <a:ext cx="0" cy="576"/>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3565" name="Text Box 10"/>
            <p:cNvSpPr txBox="1">
              <a:spLocks noChangeArrowheads="1"/>
            </p:cNvSpPr>
            <p:nvPr/>
          </p:nvSpPr>
          <p:spPr bwMode="auto">
            <a:xfrm>
              <a:off x="4128" y="2208"/>
              <a:ext cx="960" cy="576"/>
            </a:xfrm>
            <a:prstGeom prst="rect">
              <a:avLst/>
            </a:prstGeom>
            <a:solidFill>
              <a:srgbClr val="9900CC"/>
            </a:solidFill>
            <a:ln w="9525">
              <a:solidFill>
                <a:srgbClr val="000000"/>
              </a:solidFill>
              <a:miter lim="800000"/>
              <a:headEnd/>
              <a:tailEnd/>
            </a:ln>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b="1">
                  <a:solidFill>
                    <a:schemeClr val="bg1"/>
                  </a:solidFill>
                </a:rPr>
                <a:t>Fixed Overhead</a:t>
              </a:r>
            </a:p>
            <a:p>
              <a:endParaRPr lang="en-US" altLang="en-US">
                <a:solidFill>
                  <a:schemeClr val="bg1"/>
                </a:solidFill>
              </a:endParaRPr>
            </a:p>
          </p:txBody>
        </p:sp>
      </p:grpSp>
      <p:sp>
        <p:nvSpPr>
          <p:cNvPr id="575504" name="Text Box 16"/>
          <p:cNvSpPr txBox="1">
            <a:spLocks noChangeArrowheads="1"/>
          </p:cNvSpPr>
          <p:nvPr/>
        </p:nvSpPr>
        <p:spPr bwMode="auto">
          <a:xfrm>
            <a:off x="762000" y="5181600"/>
            <a:ext cx="5486400" cy="457200"/>
          </a:xfrm>
          <a:prstGeom prst="rect">
            <a:avLst/>
          </a:prstGeom>
          <a:solidFill>
            <a:srgbClr val="CCFFCC"/>
          </a:solidFill>
          <a:ln w="9525">
            <a:solidFill>
              <a:srgbClr val="000000"/>
            </a:solidFill>
            <a:miter lim="800000"/>
            <a:headEnd/>
            <a:tailEnd/>
          </a:ln>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b="1" dirty="0"/>
              <a:t>Product Cost</a:t>
            </a:r>
          </a:p>
        </p:txBody>
      </p:sp>
      <p:sp>
        <p:nvSpPr>
          <p:cNvPr id="575505" name="Text Box 17"/>
          <p:cNvSpPr txBox="1">
            <a:spLocks noChangeArrowheads="1"/>
          </p:cNvSpPr>
          <p:nvPr/>
        </p:nvSpPr>
        <p:spPr bwMode="auto">
          <a:xfrm>
            <a:off x="6324600" y="5181600"/>
            <a:ext cx="2057400" cy="457200"/>
          </a:xfrm>
          <a:prstGeom prst="rect">
            <a:avLst/>
          </a:prstGeom>
          <a:solidFill>
            <a:srgbClr val="00FF00"/>
          </a:solidFill>
          <a:ln w="9525">
            <a:solidFill>
              <a:srgbClr val="000000"/>
            </a:solidFill>
            <a:miter lim="800000"/>
            <a:headEnd/>
            <a:tailEnd/>
          </a:ln>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b="1"/>
              <a:t>Period Cost </a:t>
            </a:r>
          </a:p>
        </p:txBody>
      </p:sp>
      <p:sp>
        <p:nvSpPr>
          <p:cNvPr id="23562"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8FAB1653-E50D-4087-BA1C-3CC4F9168E52}" type="slidenum">
              <a:rPr lang="en-US" altLang="en-US" sz="1000" smtClean="0">
                <a:latin typeface="Arial" charset="0"/>
              </a:rPr>
              <a:pPr algn="r" eaLnBrk="1" hangingPunct="1"/>
              <a:t>10</a:t>
            </a:fld>
            <a:endParaRPr lang="en-US" altLang="en-US" sz="1000" dirty="0">
              <a:latin typeface="Arial" charset="0"/>
            </a:endParaRPr>
          </a:p>
        </p:txBody>
      </p:sp>
      <p:sp>
        <p:nvSpPr>
          <p:cNvPr id="20"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1</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75493">
                                            <p:bg/>
                                          </p:spTgt>
                                        </p:tgtEl>
                                        <p:attrNameLst>
                                          <p:attrName>style.visibility</p:attrName>
                                        </p:attrNameLst>
                                      </p:cBhvr>
                                      <p:to>
                                        <p:strVal val="visible"/>
                                      </p:to>
                                    </p:set>
                                    <p:animEffect transition="in" filter="wipe(up)">
                                      <p:cBhvr>
                                        <p:cTn id="7" dur="1000"/>
                                        <p:tgtEl>
                                          <p:spTgt spid="57549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75493">
                                            <p:txEl>
                                              <p:pRg st="0" end="0"/>
                                            </p:txEl>
                                          </p:spTgt>
                                        </p:tgtEl>
                                        <p:attrNameLst>
                                          <p:attrName>style.visibility</p:attrName>
                                        </p:attrNameLst>
                                      </p:cBhvr>
                                      <p:to>
                                        <p:strVal val="visible"/>
                                      </p:to>
                                    </p:set>
                                    <p:animEffect transition="in" filter="wipe(up)">
                                      <p:cBhvr>
                                        <p:cTn id="12" dur="1000"/>
                                        <p:tgtEl>
                                          <p:spTgt spid="57549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up)">
                                      <p:cBhvr>
                                        <p:cTn id="22" dur="1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10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75504"/>
                                        </p:tgtEl>
                                        <p:attrNameLst>
                                          <p:attrName>style.visibility</p:attrName>
                                        </p:attrNameLst>
                                      </p:cBhvr>
                                      <p:to>
                                        <p:strVal val="visible"/>
                                      </p:to>
                                    </p:set>
                                    <p:animEffect transition="in" filter="wipe(up)">
                                      <p:cBhvr>
                                        <p:cTn id="32" dur="1000"/>
                                        <p:tgtEl>
                                          <p:spTgt spid="57550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up)">
                                      <p:cBhvr>
                                        <p:cTn id="37" dur="10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75505"/>
                                        </p:tgtEl>
                                        <p:attrNameLst>
                                          <p:attrName>style.visibility</p:attrName>
                                        </p:attrNameLst>
                                      </p:cBhvr>
                                      <p:to>
                                        <p:strVal val="visible"/>
                                      </p:to>
                                    </p:set>
                                    <p:animEffect transition="in" filter="wipe(up)">
                                      <p:cBhvr>
                                        <p:cTn id="42" dur="1000"/>
                                        <p:tgtEl>
                                          <p:spTgt spid="5755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5493" grpId="0" uiExpand="1" build="p" animBg="1"/>
      <p:bldP spid="575504" grpId="0" animBg="1"/>
      <p:bldP spid="57550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44000" cy="3276600"/>
          </a:xfrm>
        </p:spPr>
        <p:txBody>
          <a:bodyPr/>
          <a:lstStyle/>
          <a:p>
            <a:pPr algn="ctr" eaLnBrk="1" hangingPunct="1"/>
            <a:r>
              <a:rPr sz="3600" b="1" dirty="0" smtClean="0">
                <a:solidFill>
                  <a:schemeClr val="tx1"/>
                </a:solidFill>
                <a:latin typeface="Arial" pitchFamily="34" charset="0"/>
                <a:cs typeface="Arial" pitchFamily="34" charset="0"/>
              </a:rPr>
              <a:t>Difference between </a:t>
            </a:r>
            <a:r>
              <a:rPr sz="3600" b="1" i="1" dirty="0" smtClean="0">
                <a:solidFill>
                  <a:schemeClr val="tx1"/>
                </a:solidFill>
                <a:latin typeface="Arial" pitchFamily="34" charset="0"/>
                <a:cs typeface="Arial" pitchFamily="34" charset="0"/>
              </a:rPr>
              <a:t>Absorption Costing </a:t>
            </a:r>
            <a:r>
              <a:rPr sz="3600" b="1" dirty="0" smtClean="0">
                <a:solidFill>
                  <a:schemeClr val="tx1"/>
                </a:solidFill>
                <a:latin typeface="Arial" pitchFamily="34" charset="0"/>
                <a:cs typeface="Arial" pitchFamily="34" charset="0"/>
              </a:rPr>
              <a:t>and </a:t>
            </a:r>
            <a:r>
              <a:rPr sz="3600" b="1" i="1" dirty="0" smtClean="0">
                <a:solidFill>
                  <a:schemeClr val="tx1"/>
                </a:solidFill>
                <a:latin typeface="Arial" pitchFamily="34" charset="0"/>
                <a:cs typeface="Arial" pitchFamily="34" charset="0"/>
              </a:rPr>
              <a:t>Variable Costing</a:t>
            </a:r>
            <a:r>
              <a:rPr sz="3600" b="1" dirty="0" smtClean="0">
                <a:solidFill>
                  <a:schemeClr val="tx1"/>
                </a:solidFill>
                <a:latin typeface="Arial" pitchFamily="34" charset="0"/>
                <a:cs typeface="Arial" pitchFamily="34" charset="0"/>
              </a:rPr>
              <a:t>: </a:t>
            </a:r>
            <a:r>
              <a:rPr sz="3600" b="1" u="sng" dirty="0" smtClean="0">
                <a:solidFill>
                  <a:srgbClr val="FF0000"/>
                </a:solidFill>
                <a:latin typeface="Arial" pitchFamily="34" charset="0"/>
                <a:cs typeface="Arial" pitchFamily="34" charset="0"/>
              </a:rPr>
              <a:t>Computing Unit Cost</a:t>
            </a:r>
            <a:r>
              <a:rPr sz="3600" b="1" dirty="0" smtClean="0">
                <a:solidFill>
                  <a:schemeClr val="tx1"/>
                </a:solidFill>
                <a:latin typeface="Arial" pitchFamily="34" charset="0"/>
                <a:cs typeface="Arial" pitchFamily="34" charset="0"/>
              </a:rPr>
              <a:t/>
            </a:r>
            <a:br>
              <a:rPr sz="3600" b="1" dirty="0" smtClean="0">
                <a:solidFill>
                  <a:schemeClr val="tx1"/>
                </a:solidFill>
                <a:latin typeface="Arial" pitchFamily="34" charset="0"/>
                <a:cs typeface="Arial" pitchFamily="34" charset="0"/>
              </a:rPr>
            </a:br>
            <a:endParaRPr sz="3600" b="1" dirty="0" smtClean="0">
              <a:solidFill>
                <a:schemeClr val="tx1"/>
              </a:solidFill>
              <a:latin typeface="Arial" pitchFamily="34" charset="0"/>
              <a:cs typeface="Arial" pitchFamily="34" charset="0"/>
            </a:endParaRPr>
          </a:p>
        </p:txBody>
      </p:sp>
      <p:graphicFrame>
        <p:nvGraphicFramePr>
          <p:cNvPr id="25603" name="Object 4"/>
          <p:cNvGraphicFramePr>
            <a:graphicFrameLocks noGrp="1" noChangeAspect="1"/>
          </p:cNvGraphicFramePr>
          <p:nvPr>
            <p:ph idx="1"/>
            <p:extLst>
              <p:ext uri="{D42A27DB-BD31-4B8C-83A1-F6EECF244321}">
                <p14:modId xmlns:p14="http://schemas.microsoft.com/office/powerpoint/2010/main" val="3321512868"/>
              </p:ext>
            </p:extLst>
          </p:nvPr>
        </p:nvGraphicFramePr>
        <p:xfrm>
          <a:off x="914400" y="3352800"/>
          <a:ext cx="6762750" cy="2547937"/>
        </p:xfrm>
        <a:graphic>
          <a:graphicData uri="http://schemas.openxmlformats.org/presentationml/2006/ole">
            <mc:AlternateContent xmlns:mc="http://schemas.openxmlformats.org/markup-compatibility/2006">
              <mc:Choice xmlns:v="urn:schemas-microsoft-com:vml" Requires="v">
                <p:oleObj spid="_x0000_s25689" name="Worksheet" r:id="rId5" imgW="4854030" imgH="1828769" progId="Excel.Sheet.8">
                  <p:embed/>
                </p:oleObj>
              </mc:Choice>
              <mc:Fallback>
                <p:oleObj name="Worksheet" r:id="rId5" imgW="4854030" imgH="1828769" progId="Excel.Sheet.8">
                  <p:embed/>
                  <p:pic>
                    <p:nvPicPr>
                      <p:cNvPr id="0" name="Picture 10"/>
                      <p:cNvPicPr>
                        <a:picLocks noGrp="1" noChangeAspect="1" noChangeArrowheads="1"/>
                      </p:cNvPicPr>
                      <p:nvPr/>
                    </p:nvPicPr>
                    <p:blipFill>
                      <a:blip r:embed="rId6"/>
                      <a:srcRect/>
                      <a:stretch>
                        <a:fillRect/>
                      </a:stretch>
                    </p:blipFill>
                    <p:spPr bwMode="auto">
                      <a:xfrm>
                        <a:off x="914400" y="3352800"/>
                        <a:ext cx="6762750" cy="2547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605"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EB47AD00-92E1-4DCB-AC7E-4B771703FB0E}" type="slidenum">
              <a:rPr lang="en-US" altLang="en-US" sz="1000" smtClean="0">
                <a:latin typeface="Arial" charset="0"/>
              </a:rPr>
              <a:pPr algn="r" eaLnBrk="1" hangingPunct="1"/>
              <a:t>11</a:t>
            </a:fld>
            <a:endParaRPr lang="en-US" altLang="en-US" sz="1000" dirty="0">
              <a:latin typeface="Arial" charset="0"/>
            </a:endParaRPr>
          </a:p>
        </p:txBody>
      </p:sp>
      <p:sp>
        <p:nvSpPr>
          <p:cNvPr id="6" name="Rounded Rectangle 5"/>
          <p:cNvSpPr>
            <a:spLocks noChangeArrowheads="1"/>
          </p:cNvSpPr>
          <p:nvPr/>
        </p:nvSpPr>
        <p:spPr bwMode="auto">
          <a:xfrm>
            <a:off x="914400" y="3733800"/>
            <a:ext cx="6705600" cy="381000"/>
          </a:xfrm>
          <a:prstGeom prst="roundRect">
            <a:avLst>
              <a:gd name="adj" fmla="val 16667"/>
            </a:avLst>
          </a:prstGeom>
          <a:noFill/>
          <a:ln w="38100"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7"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1</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192" y="0"/>
            <a:ext cx="9144000" cy="2209800"/>
          </a:xfrm>
        </p:spPr>
        <p:txBody>
          <a:bodyPr/>
          <a:lstStyle/>
          <a:p>
            <a:pPr algn="ctr" eaLnBrk="1" hangingPunct="1"/>
            <a:r>
              <a:rPr sz="3200" b="1" dirty="0" smtClean="0">
                <a:solidFill>
                  <a:schemeClr val="tx1"/>
                </a:solidFill>
                <a:latin typeface="Arial" pitchFamily="34" charset="0"/>
                <a:cs typeface="Arial" pitchFamily="34" charset="0"/>
              </a:rPr>
              <a:t>Difference between Absorption Costing and Variable Costing: Computing Unit Cost</a:t>
            </a:r>
            <a:br>
              <a:rPr sz="3200" b="1" dirty="0" smtClean="0">
                <a:solidFill>
                  <a:schemeClr val="tx1"/>
                </a:solidFill>
                <a:latin typeface="Arial" pitchFamily="34" charset="0"/>
                <a:cs typeface="Arial" pitchFamily="34" charset="0"/>
              </a:rPr>
            </a:br>
            <a:endParaRPr sz="3200" b="1" dirty="0" smtClean="0">
              <a:solidFill>
                <a:schemeClr val="tx1"/>
              </a:solidFill>
              <a:latin typeface="Arial" pitchFamily="34" charset="0"/>
              <a:cs typeface="Arial" pitchFamily="34" charset="0"/>
            </a:endParaRPr>
          </a:p>
        </p:txBody>
      </p:sp>
      <p:graphicFrame>
        <p:nvGraphicFramePr>
          <p:cNvPr id="13315" name="Object 6"/>
          <p:cNvGraphicFramePr>
            <a:graphicFrameLocks noGrp="1" noChangeAspect="1"/>
          </p:cNvGraphicFramePr>
          <p:nvPr>
            <p:ph idx="1"/>
            <p:extLst>
              <p:ext uri="{D42A27DB-BD31-4B8C-83A1-F6EECF244321}">
                <p14:modId xmlns:p14="http://schemas.microsoft.com/office/powerpoint/2010/main" val="940907818"/>
              </p:ext>
            </p:extLst>
          </p:nvPr>
        </p:nvGraphicFramePr>
        <p:xfrm>
          <a:off x="685800" y="3692525"/>
          <a:ext cx="7848600" cy="2784475"/>
        </p:xfrm>
        <a:graphic>
          <a:graphicData uri="http://schemas.openxmlformats.org/presentationml/2006/ole">
            <mc:AlternateContent xmlns:mc="http://schemas.openxmlformats.org/markup-compatibility/2006">
              <mc:Choice xmlns:v="urn:schemas-microsoft-com:vml" Requires="v">
                <p:oleObj spid="_x0000_s27825" name="Worksheet" r:id="rId5" imgW="7947570" imgH="2819379" progId="Excel.Sheet.8">
                  <p:embed/>
                </p:oleObj>
              </mc:Choice>
              <mc:Fallback>
                <p:oleObj name="Worksheet" r:id="rId5" imgW="7947570" imgH="2819379" progId="Excel.Sheet.8">
                  <p:embed/>
                  <p:pic>
                    <p:nvPicPr>
                      <p:cNvPr id="0" name="Picture 21"/>
                      <p:cNvPicPr>
                        <a:picLocks noGrp="1" noChangeAspect="1" noChangeArrowheads="1"/>
                      </p:cNvPicPr>
                      <p:nvPr/>
                    </p:nvPicPr>
                    <p:blipFill>
                      <a:blip r:embed="rId6"/>
                      <a:srcRect/>
                      <a:stretch>
                        <a:fillRect/>
                      </a:stretch>
                    </p:blipFill>
                    <p:spPr bwMode="auto">
                      <a:xfrm>
                        <a:off x="685800" y="3692525"/>
                        <a:ext cx="7848600" cy="2784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53"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8D534D8D-D208-4F28-A11F-D425B9CAB227}" type="slidenum">
              <a:rPr lang="en-US" altLang="en-US" sz="1000" smtClean="0">
                <a:latin typeface="Arial" charset="0"/>
              </a:rPr>
              <a:pPr algn="r" eaLnBrk="1" hangingPunct="1"/>
              <a:t>12</a:t>
            </a:fld>
            <a:endParaRPr lang="en-US" altLang="en-US" sz="1000" dirty="0">
              <a:latin typeface="Arial" charset="0"/>
            </a:endParaRPr>
          </a:p>
        </p:txBody>
      </p:sp>
      <p:graphicFrame>
        <p:nvGraphicFramePr>
          <p:cNvPr id="27654" name="Object 4"/>
          <p:cNvGraphicFramePr>
            <a:graphicFrameLocks noChangeAspect="1"/>
          </p:cNvGraphicFramePr>
          <p:nvPr>
            <p:extLst>
              <p:ext uri="{D42A27DB-BD31-4B8C-83A1-F6EECF244321}">
                <p14:modId xmlns:p14="http://schemas.microsoft.com/office/powerpoint/2010/main" val="2393851574"/>
              </p:ext>
            </p:extLst>
          </p:nvPr>
        </p:nvGraphicFramePr>
        <p:xfrm>
          <a:off x="990600" y="1541462"/>
          <a:ext cx="4537075" cy="1735138"/>
        </p:xfrm>
        <a:graphic>
          <a:graphicData uri="http://schemas.openxmlformats.org/presentationml/2006/ole">
            <mc:AlternateContent xmlns:mc="http://schemas.openxmlformats.org/markup-compatibility/2006">
              <mc:Choice xmlns:v="urn:schemas-microsoft-com:vml" Requires="v">
                <p:oleObj spid="_x0000_s27826" name="Worksheet" r:id="rId8" imgW="4854030" imgH="1828769" progId="Excel.Sheet.8">
                  <p:embed/>
                </p:oleObj>
              </mc:Choice>
              <mc:Fallback>
                <p:oleObj name="Worksheet" r:id="rId8" imgW="4854030" imgH="1828769" progId="Excel.Sheet.8">
                  <p:embed/>
                  <p:pic>
                    <p:nvPicPr>
                      <p:cNvPr id="0" name="Picture 22"/>
                      <p:cNvPicPr>
                        <a:picLocks noChangeAspect="1" noChangeArrowheads="1"/>
                      </p:cNvPicPr>
                      <p:nvPr/>
                    </p:nvPicPr>
                    <p:blipFill>
                      <a:blip r:embed="rId9"/>
                      <a:srcRect/>
                      <a:stretch>
                        <a:fillRect/>
                      </a:stretch>
                    </p:blipFill>
                    <p:spPr bwMode="auto">
                      <a:xfrm>
                        <a:off x="990600" y="1541462"/>
                        <a:ext cx="4537075" cy="1735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23" name="Rectangle 11"/>
          <p:cNvSpPr>
            <a:spLocks noChangeArrowheads="1"/>
          </p:cNvSpPr>
          <p:nvPr/>
        </p:nvSpPr>
        <p:spPr bwMode="auto">
          <a:xfrm>
            <a:off x="5867400" y="1905000"/>
            <a:ext cx="2590800" cy="381000"/>
          </a:xfrm>
          <a:prstGeom prst="rect">
            <a:avLst/>
          </a:prstGeom>
          <a:solidFill>
            <a:schemeClr val="accent1">
              <a:lumMod val="40000"/>
              <a:lumOff val="60000"/>
            </a:schemeClr>
          </a:solidFill>
          <a:ln w="12700">
            <a:solidFill>
              <a:schemeClr val="tx1"/>
            </a:solidFill>
            <a:miter lim="800000"/>
            <a:headEnd/>
            <a:tailEnd/>
          </a:ln>
        </p:spPr>
        <p:txBody>
          <a:bodyPr wrap="none" anchor="ctr"/>
          <a:lstStyle/>
          <a:p>
            <a:pPr algn="ctr">
              <a:defRPr/>
            </a:pPr>
            <a:r>
              <a:rPr lang="en-US" sz="1600" b="1">
                <a:latin typeface="Arial Narrow" pitchFamily="34" charset="0"/>
              </a:rPr>
              <a:t>$180,000/ 60,000 units = $3/unit</a:t>
            </a:r>
          </a:p>
        </p:txBody>
      </p:sp>
      <p:sp>
        <p:nvSpPr>
          <p:cNvPr id="13324" name="Rectangle 12"/>
          <p:cNvSpPr>
            <a:spLocks noChangeArrowheads="1"/>
          </p:cNvSpPr>
          <p:nvPr/>
        </p:nvSpPr>
        <p:spPr bwMode="auto">
          <a:xfrm>
            <a:off x="5867400" y="2743200"/>
            <a:ext cx="2590800" cy="381000"/>
          </a:xfrm>
          <a:prstGeom prst="rect">
            <a:avLst/>
          </a:prstGeom>
          <a:solidFill>
            <a:schemeClr val="accent1">
              <a:lumMod val="40000"/>
              <a:lumOff val="60000"/>
            </a:schemeClr>
          </a:solidFill>
          <a:ln w="12700">
            <a:solidFill>
              <a:schemeClr val="tx1"/>
            </a:solidFill>
            <a:miter lim="800000"/>
            <a:headEnd/>
            <a:tailEnd/>
          </a:ln>
        </p:spPr>
        <p:txBody>
          <a:bodyPr wrap="none" anchor="ctr"/>
          <a:lstStyle/>
          <a:p>
            <a:pPr algn="ctr">
              <a:defRPr/>
            </a:pPr>
            <a:r>
              <a:rPr lang="en-US" sz="1600" b="1">
                <a:latin typeface="Arial Narrow" pitchFamily="34" charset="0"/>
              </a:rPr>
              <a:t>$600,000/ 60,000 units = $10/unit</a:t>
            </a:r>
          </a:p>
        </p:txBody>
      </p:sp>
      <p:sp>
        <p:nvSpPr>
          <p:cNvPr id="13325" name="Line 13"/>
          <p:cNvSpPr>
            <a:spLocks noChangeShapeType="1"/>
          </p:cNvSpPr>
          <p:nvPr/>
        </p:nvSpPr>
        <p:spPr bwMode="auto">
          <a:xfrm flipV="1">
            <a:off x="5562600" y="2209800"/>
            <a:ext cx="228600" cy="38100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26" name="Line 14"/>
          <p:cNvSpPr>
            <a:spLocks noChangeShapeType="1"/>
          </p:cNvSpPr>
          <p:nvPr/>
        </p:nvSpPr>
        <p:spPr bwMode="auto">
          <a:xfrm>
            <a:off x="5562600" y="2743200"/>
            <a:ext cx="304800" cy="15240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27" name="Text Box 15"/>
          <p:cNvSpPr txBox="1">
            <a:spLocks noChangeArrowheads="1"/>
          </p:cNvSpPr>
          <p:nvPr/>
        </p:nvSpPr>
        <p:spPr bwMode="auto">
          <a:xfrm>
            <a:off x="5943600" y="1600200"/>
            <a:ext cx="2819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spcBef>
                <a:spcPct val="50000"/>
              </a:spcBef>
            </a:pPr>
            <a:r>
              <a:rPr lang="en-US" altLang="en-US" sz="2000" b="1">
                <a:latin typeface="Arial Narrow" pitchFamily="34" charset="0"/>
              </a:rPr>
              <a:t>Variable OH cost per unit:</a:t>
            </a:r>
          </a:p>
        </p:txBody>
      </p:sp>
      <p:sp>
        <p:nvSpPr>
          <p:cNvPr id="13328" name="Text Box 16"/>
          <p:cNvSpPr txBox="1">
            <a:spLocks noChangeArrowheads="1"/>
          </p:cNvSpPr>
          <p:nvPr/>
        </p:nvSpPr>
        <p:spPr bwMode="auto">
          <a:xfrm>
            <a:off x="5867400" y="2438400"/>
            <a:ext cx="2819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spcBef>
                <a:spcPct val="50000"/>
              </a:spcBef>
            </a:pPr>
            <a:r>
              <a:rPr lang="en-US" altLang="en-US" sz="2000" b="1">
                <a:latin typeface="Arial Narrow" pitchFamily="34" charset="0"/>
              </a:rPr>
              <a:t> Fixed OH cost per unit:</a:t>
            </a:r>
          </a:p>
        </p:txBody>
      </p:sp>
      <p:sp>
        <p:nvSpPr>
          <p:cNvPr id="13329" name="Oval 17"/>
          <p:cNvSpPr>
            <a:spLocks noChangeArrowheads="1"/>
          </p:cNvSpPr>
          <p:nvPr/>
        </p:nvSpPr>
        <p:spPr bwMode="auto">
          <a:xfrm>
            <a:off x="5029200" y="5334000"/>
            <a:ext cx="2209800" cy="3810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13330" name="Oval 18"/>
          <p:cNvSpPr>
            <a:spLocks noChangeArrowheads="1"/>
          </p:cNvSpPr>
          <p:nvPr/>
        </p:nvSpPr>
        <p:spPr bwMode="auto">
          <a:xfrm>
            <a:off x="5029200" y="5715000"/>
            <a:ext cx="2209800" cy="3048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15"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1</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25"/>
                                        </p:tgtEl>
                                        <p:attrNameLst>
                                          <p:attrName>style.visibility</p:attrName>
                                        </p:attrNameLst>
                                      </p:cBhvr>
                                      <p:to>
                                        <p:strVal val="visible"/>
                                      </p:to>
                                    </p:set>
                                    <p:animEffect transition="in" filter="wipe(down)">
                                      <p:cBhvr>
                                        <p:cTn id="7" dur="500"/>
                                        <p:tgtEl>
                                          <p:spTgt spid="13325"/>
                                        </p:tgtEl>
                                      </p:cBhvr>
                                    </p:animEffect>
                                  </p:childTnLst>
                                </p:cTn>
                              </p:par>
                            </p:childTnLst>
                          </p:cTn>
                        </p:par>
                      </p:childTnLst>
                    </p:cTn>
                  </p:par>
                  <p:par>
                    <p:cTn id="8" fill="hold">
                      <p:stCondLst>
                        <p:cond delay="indefinite"/>
                      </p:stCondLst>
                      <p:childTnLst>
                        <p:par>
                          <p:cTn id="9" fill="hold" nodeType="after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27"/>
                                        </p:tgtEl>
                                        <p:attrNameLst>
                                          <p:attrName>style.visibility</p:attrName>
                                        </p:attrNameLst>
                                      </p:cBhvr>
                                      <p:to>
                                        <p:strVal val="visible"/>
                                      </p:to>
                                    </p:set>
                                    <p:animEffect transition="in" filter="dissolve">
                                      <p:cBhvr>
                                        <p:cTn id="12" dur="500"/>
                                        <p:tgtEl>
                                          <p:spTgt spid="1332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23"/>
                                        </p:tgtEl>
                                        <p:attrNameLst>
                                          <p:attrName>style.visibility</p:attrName>
                                        </p:attrNameLst>
                                      </p:cBhvr>
                                      <p:to>
                                        <p:strVal val="visible"/>
                                      </p:to>
                                    </p:set>
                                    <p:animEffect transition="in" filter="dissolve">
                                      <p:cBhvr>
                                        <p:cTn id="17" dur="500"/>
                                        <p:tgtEl>
                                          <p:spTgt spid="13323"/>
                                        </p:tgtEl>
                                      </p:cBhvr>
                                    </p:animEffect>
                                  </p:childTnLst>
                                </p:cTn>
                              </p:par>
                            </p:childTnLst>
                          </p:cTn>
                        </p:par>
                      </p:childTnLst>
                    </p:cTn>
                  </p:par>
                  <p:par>
                    <p:cTn id="18" fill="hold">
                      <p:stCondLst>
                        <p:cond delay="indefinite"/>
                      </p:stCondLst>
                      <p:childTnLst>
                        <p:par>
                          <p:cTn id="19" fill="hold" nodeType="afterGroup">
                            <p:stCondLst>
                              <p:cond delay="0"/>
                            </p:stCondLst>
                            <p:childTnLst>
                              <p:par>
                                <p:cTn id="20" presetID="50" presetClass="entr" presetSubtype="0" decel="100000" fill="hold" nodeType="clickEffect">
                                  <p:stCondLst>
                                    <p:cond delay="0"/>
                                  </p:stCondLst>
                                  <p:childTnLst>
                                    <p:set>
                                      <p:cBhvr>
                                        <p:cTn id="21" dur="1" fill="hold">
                                          <p:stCondLst>
                                            <p:cond delay="0"/>
                                          </p:stCondLst>
                                        </p:cTn>
                                        <p:tgtEl>
                                          <p:spTgt spid="13315"/>
                                        </p:tgtEl>
                                        <p:attrNameLst>
                                          <p:attrName>style.visibility</p:attrName>
                                        </p:attrNameLst>
                                      </p:cBhvr>
                                      <p:to>
                                        <p:strVal val="visible"/>
                                      </p:to>
                                    </p:set>
                                    <p:anim calcmode="lin" valueType="num">
                                      <p:cBhvr>
                                        <p:cTn id="22" dur="1000" fill="hold"/>
                                        <p:tgtEl>
                                          <p:spTgt spid="13315"/>
                                        </p:tgtEl>
                                        <p:attrNameLst>
                                          <p:attrName>ppt_w</p:attrName>
                                        </p:attrNameLst>
                                      </p:cBhvr>
                                      <p:tavLst>
                                        <p:tav tm="0">
                                          <p:val>
                                            <p:strVal val="#ppt_w+.3"/>
                                          </p:val>
                                        </p:tav>
                                        <p:tav tm="100000">
                                          <p:val>
                                            <p:strVal val="#ppt_w"/>
                                          </p:val>
                                        </p:tav>
                                      </p:tavLst>
                                    </p:anim>
                                    <p:anim calcmode="lin" valueType="num">
                                      <p:cBhvr>
                                        <p:cTn id="23" dur="1000" fill="hold"/>
                                        <p:tgtEl>
                                          <p:spTgt spid="13315"/>
                                        </p:tgtEl>
                                        <p:attrNameLst>
                                          <p:attrName>ppt_h</p:attrName>
                                        </p:attrNameLst>
                                      </p:cBhvr>
                                      <p:tavLst>
                                        <p:tav tm="0">
                                          <p:val>
                                            <p:strVal val="#ppt_h"/>
                                          </p:val>
                                        </p:tav>
                                        <p:tav tm="100000">
                                          <p:val>
                                            <p:strVal val="#ppt_h"/>
                                          </p:val>
                                        </p:tav>
                                      </p:tavLst>
                                    </p:anim>
                                    <p:animEffect transition="in" filter="fade">
                                      <p:cBhvr>
                                        <p:cTn id="24" dur="1000"/>
                                        <p:tgtEl>
                                          <p:spTgt spid="13315"/>
                                        </p:tgtEl>
                                      </p:cBhvr>
                                    </p:animEffect>
                                  </p:childTnLst>
                                </p:cTn>
                              </p:par>
                            </p:childTnLst>
                          </p:cTn>
                        </p:par>
                      </p:childTnLst>
                    </p:cTn>
                  </p:par>
                  <p:par>
                    <p:cTn id="25" fill="hold">
                      <p:stCondLst>
                        <p:cond delay="indefinite"/>
                      </p:stCondLst>
                      <p:childTnLst>
                        <p:par>
                          <p:cTn id="26" fill="hold" nodeType="after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3329"/>
                                        </p:tgtEl>
                                        <p:attrNameLst>
                                          <p:attrName>style.visibility</p:attrName>
                                        </p:attrNameLst>
                                      </p:cBhvr>
                                      <p:to>
                                        <p:strVal val="visible"/>
                                      </p:to>
                                    </p:set>
                                    <p:animEffect transition="in" filter="dissolve">
                                      <p:cBhvr>
                                        <p:cTn id="29" dur="500"/>
                                        <p:tgtEl>
                                          <p:spTgt spid="1332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3326"/>
                                        </p:tgtEl>
                                        <p:attrNameLst>
                                          <p:attrName>style.visibility</p:attrName>
                                        </p:attrNameLst>
                                      </p:cBhvr>
                                      <p:to>
                                        <p:strVal val="visible"/>
                                      </p:to>
                                    </p:set>
                                    <p:animEffect transition="in" filter="wipe(down)">
                                      <p:cBhvr>
                                        <p:cTn id="34" dur="500"/>
                                        <p:tgtEl>
                                          <p:spTgt spid="13326"/>
                                        </p:tgtEl>
                                      </p:cBhvr>
                                    </p:animEffect>
                                  </p:childTnLst>
                                </p:cTn>
                              </p:par>
                            </p:childTnLst>
                          </p:cTn>
                        </p:par>
                      </p:childTnLst>
                    </p:cTn>
                  </p:par>
                  <p:par>
                    <p:cTn id="35" fill="hold">
                      <p:stCondLst>
                        <p:cond delay="indefinite"/>
                      </p:stCondLst>
                      <p:childTnLst>
                        <p:par>
                          <p:cTn id="36" fill="hold" nodeType="after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3328"/>
                                        </p:tgtEl>
                                        <p:attrNameLst>
                                          <p:attrName>style.visibility</p:attrName>
                                        </p:attrNameLst>
                                      </p:cBhvr>
                                      <p:to>
                                        <p:strVal val="visible"/>
                                      </p:to>
                                    </p:set>
                                    <p:animEffect transition="in" filter="dissolve">
                                      <p:cBhvr>
                                        <p:cTn id="39" dur="500"/>
                                        <p:tgtEl>
                                          <p:spTgt spid="13328"/>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3324"/>
                                        </p:tgtEl>
                                        <p:attrNameLst>
                                          <p:attrName>style.visibility</p:attrName>
                                        </p:attrNameLst>
                                      </p:cBhvr>
                                      <p:to>
                                        <p:strVal val="visible"/>
                                      </p:to>
                                    </p:set>
                                    <p:animEffect transition="in" filter="dissolve">
                                      <p:cBhvr>
                                        <p:cTn id="44" dur="500"/>
                                        <p:tgtEl>
                                          <p:spTgt spid="13324"/>
                                        </p:tgtEl>
                                      </p:cBhvr>
                                    </p:animEffect>
                                  </p:childTnLst>
                                </p:cTn>
                              </p:par>
                            </p:childTnLst>
                          </p:cTn>
                        </p:par>
                      </p:childTnLst>
                    </p:cTn>
                  </p:par>
                  <p:par>
                    <p:cTn id="45" fill="hold">
                      <p:stCondLst>
                        <p:cond delay="indefinite"/>
                      </p:stCondLst>
                      <p:childTnLst>
                        <p:par>
                          <p:cTn id="46" fill="hold" nodeType="afterGroup">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3330"/>
                                        </p:tgtEl>
                                        <p:attrNameLst>
                                          <p:attrName>style.visibility</p:attrName>
                                        </p:attrNameLst>
                                      </p:cBhvr>
                                      <p:to>
                                        <p:strVal val="visible"/>
                                      </p:to>
                                    </p:set>
                                    <p:animEffect transition="in" filter="dissolve">
                                      <p:cBhvr>
                                        <p:cTn id="49" dur="500"/>
                                        <p:tgtEl>
                                          <p:spTgt spid="13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3" grpId="0" animBg="1"/>
      <p:bldP spid="13324" grpId="0" animBg="1"/>
      <p:bldP spid="13325" grpId="0" animBg="1"/>
      <p:bldP spid="13326" grpId="0" animBg="1"/>
      <p:bldP spid="13327" grpId="0"/>
      <p:bldP spid="13328" grpId="0"/>
      <p:bldP spid="13329" grpId="0" animBg="1"/>
      <p:bldP spid="133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14"/>
          <p:cNvSpPr>
            <a:spLocks noGrp="1"/>
          </p:cNvSpPr>
          <p:nvPr>
            <p:ph type="ftr" sz="quarter" idx="11"/>
          </p:nvPr>
        </p:nvSpPr>
        <p:spPr>
          <a:xfrm>
            <a:off x="0" y="6629400"/>
            <a:ext cx="3657600" cy="228600"/>
          </a:xfrm>
        </p:spPr>
        <p:txBody>
          <a:bodyPr/>
          <a:lstStyle/>
          <a:p>
            <a:pPr algn="l"/>
            <a:r>
              <a:rPr lang="en-US" dirty="0"/>
              <a:t>Copyright © 2015 McGraw-Hill Education</a:t>
            </a:r>
            <a:endParaRPr lang="en-US" dirty="0">
              <a:latin typeface="Arial" pitchFamily="34" charset="0"/>
              <a:cs typeface="Arial" pitchFamily="34" charset="0"/>
            </a:endParaRPr>
          </a:p>
        </p:txBody>
      </p:sp>
      <p:sp>
        <p:nvSpPr>
          <p:cNvPr id="287" name="Rectangle 286"/>
          <p:cNvSpPr/>
          <p:nvPr/>
        </p:nvSpPr>
        <p:spPr>
          <a:xfrm>
            <a:off x="0" y="0"/>
            <a:ext cx="9144000" cy="533400"/>
          </a:xfrm>
          <a:prstGeom prst="rect">
            <a:avLst/>
          </a:prstGeom>
          <a:solidFill>
            <a:srgbClr val="0069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smtClean="0"/>
              <a:t>NEED-TO-KNOW</a:t>
            </a:r>
            <a:endParaRPr lang="en-US" dirty="0"/>
          </a:p>
        </p:txBody>
      </p:sp>
      <p:sp>
        <p:nvSpPr>
          <p:cNvPr id="56" name="Rectangle 101"/>
          <p:cNvSpPr>
            <a:spLocks noChangeArrowheads="1"/>
          </p:cNvSpPr>
          <p:nvPr/>
        </p:nvSpPr>
        <p:spPr bwMode="auto">
          <a:xfrm>
            <a:off x="1328738" y="627063"/>
            <a:ext cx="331154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fontAlgn="base">
              <a:spcBef>
                <a:spcPct val="0"/>
              </a:spcBef>
              <a:spcAft>
                <a:spcPct val="0"/>
              </a:spcAft>
            </a:pPr>
            <a:r>
              <a:rPr lang="en-US" sz="1400" dirty="0"/>
              <a:t>A manufacturer reports the following data.</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7" name="Rectangle 102"/>
          <p:cNvSpPr>
            <a:spLocks noChangeArrowheads="1"/>
          </p:cNvSpPr>
          <p:nvPr/>
        </p:nvSpPr>
        <p:spPr bwMode="auto">
          <a:xfrm>
            <a:off x="1379538" y="914400"/>
            <a:ext cx="123825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Direct materials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8" name="Rectangle 103"/>
          <p:cNvSpPr>
            <a:spLocks noChangeArrowheads="1"/>
          </p:cNvSpPr>
          <p:nvPr/>
        </p:nvSpPr>
        <p:spPr bwMode="auto">
          <a:xfrm>
            <a:off x="3766266" y="914400"/>
            <a:ext cx="41838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a:t>
            </a:r>
            <a:r>
              <a:rPr lang="en-US" altLang="en-US" sz="1300" dirty="0">
                <a:solidFill>
                  <a:srgbClr val="000000"/>
                </a:solidFill>
              </a:rPr>
              <a:t>6</a:t>
            </a:r>
            <a:r>
              <a:rPr kumimoji="0" lang="en-US" altLang="en-US" sz="1300" b="0" i="0" u="none" strike="noStrike" cap="none" normalizeH="0" baseline="0" dirty="0" smtClean="0">
                <a:ln>
                  <a:noFill/>
                </a:ln>
                <a:solidFill>
                  <a:srgbClr val="000000"/>
                </a:solidFill>
                <a:effectLst/>
                <a:latin typeface="Arial" panose="020B0604020202020204" pitchFamily="34" charset="0"/>
              </a:rPr>
              <a:t>.00</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9" name="Rectangle 104"/>
          <p:cNvSpPr>
            <a:spLocks noChangeArrowheads="1"/>
          </p:cNvSpPr>
          <p:nvPr/>
        </p:nvSpPr>
        <p:spPr bwMode="auto">
          <a:xfrm>
            <a:off x="4235450" y="914400"/>
            <a:ext cx="6604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 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0" name="Rectangle 105"/>
          <p:cNvSpPr>
            <a:spLocks noChangeArrowheads="1"/>
          </p:cNvSpPr>
          <p:nvPr/>
        </p:nvSpPr>
        <p:spPr bwMode="auto">
          <a:xfrm>
            <a:off x="1379538" y="1117600"/>
            <a:ext cx="90328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Direct labor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1" name="Rectangle 106"/>
          <p:cNvSpPr>
            <a:spLocks noChangeArrowheads="1"/>
          </p:cNvSpPr>
          <p:nvPr/>
        </p:nvSpPr>
        <p:spPr bwMode="auto">
          <a:xfrm>
            <a:off x="3673292" y="1117600"/>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a:t>
            </a:r>
            <a:r>
              <a:rPr lang="en-US" altLang="en-US" sz="1300" dirty="0" smtClean="0">
                <a:solidFill>
                  <a:srgbClr val="000000"/>
                </a:solidFill>
              </a:rPr>
              <a:t>14</a:t>
            </a:r>
            <a:r>
              <a:rPr kumimoji="0" lang="en-US" altLang="en-US" sz="1300" b="0" i="0" u="none" strike="noStrike" cap="none" normalizeH="0" baseline="0" dirty="0" smtClean="0">
                <a:ln>
                  <a:noFill/>
                </a:ln>
                <a:solidFill>
                  <a:srgbClr val="000000"/>
                </a:solidFill>
                <a:effectLst/>
                <a:latin typeface="Arial" panose="020B0604020202020204" pitchFamily="34" charset="0"/>
              </a:rPr>
              <a:t>.00</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2" name="Rectangle 107"/>
          <p:cNvSpPr>
            <a:spLocks noChangeArrowheads="1"/>
          </p:cNvSpPr>
          <p:nvPr/>
        </p:nvSpPr>
        <p:spPr bwMode="auto">
          <a:xfrm>
            <a:off x="4235450" y="1117600"/>
            <a:ext cx="6604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 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3" name="Rectangle 108"/>
          <p:cNvSpPr>
            <a:spLocks noChangeArrowheads="1"/>
          </p:cNvSpPr>
          <p:nvPr/>
        </p:nvSpPr>
        <p:spPr bwMode="auto">
          <a:xfrm>
            <a:off x="1379538" y="1320800"/>
            <a:ext cx="126316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Overhead costs: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4" name="Rectangle 109"/>
          <p:cNvSpPr>
            <a:spLocks noChangeArrowheads="1"/>
          </p:cNvSpPr>
          <p:nvPr/>
        </p:nvSpPr>
        <p:spPr bwMode="auto">
          <a:xfrm>
            <a:off x="1562101" y="1524000"/>
            <a:ext cx="139065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Variable overhead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5" name="Rectangle 110"/>
          <p:cNvSpPr>
            <a:spLocks noChangeArrowheads="1"/>
          </p:cNvSpPr>
          <p:nvPr/>
        </p:nvSpPr>
        <p:spPr bwMode="auto">
          <a:xfrm>
            <a:off x="3487343" y="1524000"/>
            <a:ext cx="69730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$220,000</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6" name="Rectangle 111"/>
          <p:cNvSpPr>
            <a:spLocks noChangeArrowheads="1"/>
          </p:cNvSpPr>
          <p:nvPr/>
        </p:nvSpPr>
        <p:spPr bwMode="auto">
          <a:xfrm>
            <a:off x="4235450" y="1524000"/>
            <a:ext cx="7112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 per year</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7" name="Rectangle 112"/>
          <p:cNvSpPr>
            <a:spLocks noChangeArrowheads="1"/>
          </p:cNvSpPr>
          <p:nvPr/>
        </p:nvSpPr>
        <p:spPr bwMode="auto">
          <a:xfrm>
            <a:off x="1562101" y="1727200"/>
            <a:ext cx="118745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Fixed overhead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8" name="Rectangle 113"/>
          <p:cNvSpPr>
            <a:spLocks noChangeArrowheads="1"/>
          </p:cNvSpPr>
          <p:nvPr/>
        </p:nvSpPr>
        <p:spPr bwMode="auto">
          <a:xfrm>
            <a:off x="3487343" y="1727200"/>
            <a:ext cx="69730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a:t>
            </a:r>
            <a:r>
              <a:rPr lang="en-US" altLang="en-US" sz="1300" dirty="0" smtClean="0">
                <a:solidFill>
                  <a:srgbClr val="000000"/>
                </a:solidFill>
              </a:rPr>
              <a:t>680</a:t>
            </a:r>
            <a:r>
              <a:rPr kumimoji="0" lang="en-US" altLang="en-US" sz="1300" b="0" i="0" u="none" strike="noStrike" cap="none" normalizeH="0" baseline="0" dirty="0" smtClean="0">
                <a:ln>
                  <a:noFill/>
                </a:ln>
                <a:solidFill>
                  <a:srgbClr val="000000"/>
                </a:solidFill>
                <a:effectLst/>
                <a:latin typeface="Arial" panose="020B0604020202020204" pitchFamily="34" charset="0"/>
              </a:rPr>
              <a:t>,000</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9" name="Rectangle 114"/>
          <p:cNvSpPr>
            <a:spLocks noChangeArrowheads="1"/>
          </p:cNvSpPr>
          <p:nvPr/>
        </p:nvSpPr>
        <p:spPr bwMode="auto">
          <a:xfrm>
            <a:off x="4235450" y="1727200"/>
            <a:ext cx="7112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 per year</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0" name="Rectangle 115"/>
          <p:cNvSpPr>
            <a:spLocks noChangeArrowheads="1"/>
          </p:cNvSpPr>
          <p:nvPr/>
        </p:nvSpPr>
        <p:spPr bwMode="auto">
          <a:xfrm>
            <a:off x="1379538" y="1930400"/>
            <a:ext cx="189474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Expected units produced</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1" name="Rectangle 116"/>
          <p:cNvSpPr>
            <a:spLocks noChangeArrowheads="1"/>
          </p:cNvSpPr>
          <p:nvPr/>
        </p:nvSpPr>
        <p:spPr bwMode="auto">
          <a:xfrm>
            <a:off x="3673293" y="1930400"/>
            <a:ext cx="51135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20,000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2" name="Rectangle 117"/>
          <p:cNvSpPr>
            <a:spLocks noChangeArrowheads="1"/>
          </p:cNvSpPr>
          <p:nvPr/>
        </p:nvSpPr>
        <p:spPr bwMode="auto">
          <a:xfrm>
            <a:off x="3048000" y="1930400"/>
            <a:ext cx="6096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3" name="Rectangle 118"/>
          <p:cNvSpPr>
            <a:spLocks noChangeArrowheads="1"/>
          </p:cNvSpPr>
          <p:nvPr/>
        </p:nvSpPr>
        <p:spPr bwMode="auto">
          <a:xfrm>
            <a:off x="4138163" y="1930400"/>
            <a:ext cx="4648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4" name="Rectangle 119"/>
          <p:cNvSpPr>
            <a:spLocks noChangeArrowheads="1"/>
          </p:cNvSpPr>
          <p:nvPr/>
        </p:nvSpPr>
        <p:spPr bwMode="auto">
          <a:xfrm>
            <a:off x="4235450" y="1930400"/>
            <a:ext cx="4572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 units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85" name="Snagit_PPTAAED"/>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627608"/>
            <a:ext cx="9144000" cy="3383534"/>
          </a:xfrm>
          <a:prstGeom prst="rect">
            <a:avLst/>
          </a:prstGeom>
        </p:spPr>
      </p:pic>
      <p:sp>
        <p:nvSpPr>
          <p:cNvPr id="86" name="Rectangle 130"/>
          <p:cNvSpPr>
            <a:spLocks noChangeArrowheads="1"/>
          </p:cNvSpPr>
          <p:nvPr/>
        </p:nvSpPr>
        <p:spPr bwMode="auto">
          <a:xfrm>
            <a:off x="1328738" y="2243137"/>
            <a:ext cx="533639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fontAlgn="base">
              <a:spcBef>
                <a:spcPct val="0"/>
              </a:spcBef>
              <a:spcAft>
                <a:spcPct val="0"/>
              </a:spcAft>
            </a:pPr>
            <a:r>
              <a:rPr kumimoji="0" lang="en-US" altLang="en-US" sz="1300" b="0" i="0" u="none" strike="noStrike" cap="none" normalizeH="0" baseline="0" dirty="0" smtClean="0">
                <a:ln>
                  <a:noFill/>
                </a:ln>
                <a:solidFill>
                  <a:srgbClr val="000000"/>
                </a:solidFill>
                <a:effectLst/>
                <a:latin typeface="Arial" panose="020B0604020202020204" pitchFamily="34" charset="0"/>
              </a:rPr>
              <a:t>1) </a:t>
            </a:r>
            <a:r>
              <a:rPr lang="en-US" sz="1400" dirty="0"/>
              <a:t>Compute the total product cost per unit under absorption costing.</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7" name="Rectangle 111"/>
          <p:cNvSpPr>
            <a:spLocks noChangeArrowheads="1"/>
          </p:cNvSpPr>
          <p:nvPr/>
        </p:nvSpPr>
        <p:spPr bwMode="auto">
          <a:xfrm>
            <a:off x="5314949" y="1524000"/>
            <a:ext cx="280891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$220,000 / 20,000 units = $11 per unit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8" name="Rectangle 111"/>
          <p:cNvSpPr>
            <a:spLocks noChangeArrowheads="1"/>
          </p:cNvSpPr>
          <p:nvPr/>
        </p:nvSpPr>
        <p:spPr bwMode="auto">
          <a:xfrm>
            <a:off x="5314949" y="1727200"/>
            <a:ext cx="2821285"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$680,000 / 20,000 units = $34 per unit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9" name="Rectangle 130"/>
          <p:cNvSpPr>
            <a:spLocks noChangeArrowheads="1"/>
          </p:cNvSpPr>
          <p:nvPr/>
        </p:nvSpPr>
        <p:spPr bwMode="auto">
          <a:xfrm>
            <a:off x="1328738" y="2451556"/>
            <a:ext cx="512800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fontAlgn="base">
              <a:spcBef>
                <a:spcPct val="0"/>
              </a:spcBef>
              <a:spcAft>
                <a:spcPct val="0"/>
              </a:spcAft>
            </a:pPr>
            <a:r>
              <a:rPr lang="en-US" altLang="en-US" sz="1300" dirty="0">
                <a:solidFill>
                  <a:srgbClr val="000000"/>
                </a:solidFill>
              </a:rPr>
              <a:t>2</a:t>
            </a:r>
            <a:r>
              <a:rPr kumimoji="0" lang="en-US" altLang="en-US" sz="1300" b="0" i="0" u="none" strike="noStrike" cap="none" normalizeH="0" baseline="0" dirty="0" smtClean="0">
                <a:ln>
                  <a:noFill/>
                </a:ln>
                <a:solidFill>
                  <a:srgbClr val="000000"/>
                </a:solidFill>
                <a:effectLst/>
                <a:latin typeface="Arial" panose="020B0604020202020204" pitchFamily="34" charset="0"/>
              </a:rPr>
              <a:t>) </a:t>
            </a:r>
            <a:r>
              <a:rPr lang="en-US" sz="1400" dirty="0"/>
              <a:t>Compute the total product cost per unit under </a:t>
            </a:r>
            <a:r>
              <a:rPr lang="en-US" sz="1400" dirty="0" smtClean="0"/>
              <a:t>variable </a:t>
            </a:r>
            <a:r>
              <a:rPr lang="en-US" sz="1400" dirty="0"/>
              <a:t>costing.</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0" name="Rectangle 103"/>
          <p:cNvSpPr>
            <a:spLocks noChangeArrowheads="1"/>
          </p:cNvSpPr>
          <p:nvPr/>
        </p:nvSpPr>
        <p:spPr bwMode="auto">
          <a:xfrm>
            <a:off x="3052400" y="3532127"/>
            <a:ext cx="41838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a:t>
            </a:r>
            <a:r>
              <a:rPr lang="en-US" altLang="en-US" sz="1300" dirty="0">
                <a:solidFill>
                  <a:srgbClr val="000000"/>
                </a:solidFill>
              </a:rPr>
              <a:t>6</a:t>
            </a:r>
            <a:r>
              <a:rPr kumimoji="0" lang="en-US" altLang="en-US" sz="1300" b="0" i="0" u="none" strike="noStrike" cap="none" normalizeH="0" baseline="0" dirty="0" smtClean="0">
                <a:ln>
                  <a:noFill/>
                </a:ln>
                <a:solidFill>
                  <a:srgbClr val="000000"/>
                </a:solidFill>
                <a:effectLst/>
                <a:latin typeface="Arial" panose="020B0604020202020204" pitchFamily="34" charset="0"/>
              </a:rPr>
              <a:t>.00</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1" name="Rectangle 103"/>
          <p:cNvSpPr>
            <a:spLocks noChangeArrowheads="1"/>
          </p:cNvSpPr>
          <p:nvPr/>
        </p:nvSpPr>
        <p:spPr bwMode="auto">
          <a:xfrm>
            <a:off x="2995453" y="4180766"/>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a:t>
            </a:r>
            <a:r>
              <a:rPr lang="en-US" altLang="en-US" sz="1300" dirty="0" smtClean="0">
                <a:solidFill>
                  <a:srgbClr val="000000"/>
                </a:solidFill>
              </a:rPr>
              <a:t>14</a:t>
            </a:r>
            <a:r>
              <a:rPr kumimoji="0" lang="en-US" altLang="en-US" sz="1300" b="0" i="0" u="none" strike="noStrike" cap="none" normalizeH="0" baseline="0" dirty="0" smtClean="0">
                <a:ln>
                  <a:noFill/>
                </a:ln>
                <a:solidFill>
                  <a:srgbClr val="000000"/>
                </a:solidFill>
                <a:effectLst/>
                <a:latin typeface="Arial" panose="020B0604020202020204" pitchFamily="34" charset="0"/>
              </a:rPr>
              <a:t>.00</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2" name="Rectangle 103"/>
          <p:cNvSpPr>
            <a:spLocks noChangeArrowheads="1"/>
          </p:cNvSpPr>
          <p:nvPr/>
        </p:nvSpPr>
        <p:spPr bwMode="auto">
          <a:xfrm>
            <a:off x="2971800" y="4803591"/>
            <a:ext cx="49898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a:t>
            </a:r>
            <a:r>
              <a:rPr lang="en-US" altLang="en-US" sz="1300" dirty="0" smtClean="0">
                <a:solidFill>
                  <a:srgbClr val="000000"/>
                </a:solidFill>
              </a:rPr>
              <a:t>11</a:t>
            </a:r>
            <a:r>
              <a:rPr kumimoji="0" lang="en-US" altLang="en-US" sz="1300" b="0" i="0" u="none" strike="noStrike" cap="none" normalizeH="0" baseline="0" dirty="0" smtClean="0">
                <a:ln>
                  <a:noFill/>
                </a:ln>
                <a:solidFill>
                  <a:srgbClr val="000000"/>
                </a:solidFill>
                <a:effectLst/>
                <a:latin typeface="Arial" panose="020B0604020202020204" pitchFamily="34" charset="0"/>
              </a:rPr>
              <a:t>.00</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3" name="Rectangle 103"/>
          <p:cNvSpPr>
            <a:spLocks noChangeArrowheads="1"/>
          </p:cNvSpPr>
          <p:nvPr/>
        </p:nvSpPr>
        <p:spPr bwMode="auto">
          <a:xfrm>
            <a:off x="3005913" y="5430342"/>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a:t>
            </a:r>
            <a:r>
              <a:rPr lang="en-US" altLang="en-US" sz="1300" dirty="0" smtClean="0">
                <a:solidFill>
                  <a:srgbClr val="000000"/>
                </a:solidFill>
              </a:rPr>
              <a:t>34</a:t>
            </a:r>
            <a:r>
              <a:rPr kumimoji="0" lang="en-US" altLang="en-US" sz="1300" b="0" i="0" u="none" strike="noStrike" cap="none" normalizeH="0" baseline="0" dirty="0" smtClean="0">
                <a:ln>
                  <a:noFill/>
                </a:ln>
                <a:solidFill>
                  <a:srgbClr val="000000"/>
                </a:solidFill>
                <a:effectLst/>
                <a:latin typeface="Arial" panose="020B0604020202020204" pitchFamily="34" charset="0"/>
              </a:rPr>
              <a:t>.00</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4" name="Rectangle 103"/>
          <p:cNvSpPr>
            <a:spLocks noChangeArrowheads="1"/>
          </p:cNvSpPr>
          <p:nvPr/>
        </p:nvSpPr>
        <p:spPr bwMode="auto">
          <a:xfrm>
            <a:off x="6112774" y="3505200"/>
            <a:ext cx="41838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a:t>
            </a:r>
            <a:r>
              <a:rPr lang="en-US" altLang="en-US" sz="1300" dirty="0">
                <a:solidFill>
                  <a:srgbClr val="000000"/>
                </a:solidFill>
              </a:rPr>
              <a:t>6</a:t>
            </a:r>
            <a:r>
              <a:rPr kumimoji="0" lang="en-US" altLang="en-US" sz="1300" b="0" i="0" u="none" strike="noStrike" cap="none" normalizeH="0" baseline="0" dirty="0" smtClean="0">
                <a:ln>
                  <a:noFill/>
                </a:ln>
                <a:solidFill>
                  <a:srgbClr val="000000"/>
                </a:solidFill>
                <a:effectLst/>
                <a:latin typeface="Arial" panose="020B0604020202020204" pitchFamily="34" charset="0"/>
              </a:rPr>
              <a:t>.00</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5" name="Rectangle 103"/>
          <p:cNvSpPr>
            <a:spLocks noChangeArrowheads="1"/>
          </p:cNvSpPr>
          <p:nvPr/>
        </p:nvSpPr>
        <p:spPr bwMode="auto">
          <a:xfrm>
            <a:off x="6019800" y="4153839"/>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a:t>
            </a:r>
            <a:r>
              <a:rPr lang="en-US" altLang="en-US" sz="1300" dirty="0" smtClean="0">
                <a:solidFill>
                  <a:srgbClr val="000000"/>
                </a:solidFill>
              </a:rPr>
              <a:t>14</a:t>
            </a:r>
            <a:r>
              <a:rPr kumimoji="0" lang="en-US" altLang="en-US" sz="1300" b="0" i="0" u="none" strike="noStrike" cap="none" normalizeH="0" baseline="0" dirty="0" smtClean="0">
                <a:ln>
                  <a:noFill/>
                </a:ln>
                <a:solidFill>
                  <a:srgbClr val="000000"/>
                </a:solidFill>
                <a:effectLst/>
                <a:latin typeface="Arial" panose="020B0604020202020204" pitchFamily="34" charset="0"/>
              </a:rPr>
              <a:t>.00</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6" name="Rectangle 103"/>
          <p:cNvSpPr>
            <a:spLocks noChangeArrowheads="1"/>
          </p:cNvSpPr>
          <p:nvPr/>
        </p:nvSpPr>
        <p:spPr bwMode="auto">
          <a:xfrm>
            <a:off x="6032174" y="4776664"/>
            <a:ext cx="49898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a:t>
            </a:r>
            <a:r>
              <a:rPr lang="en-US" altLang="en-US" sz="1300" dirty="0" smtClean="0">
                <a:solidFill>
                  <a:srgbClr val="000000"/>
                </a:solidFill>
              </a:rPr>
              <a:t>11</a:t>
            </a:r>
            <a:r>
              <a:rPr kumimoji="0" lang="en-US" altLang="en-US" sz="1300" b="0" i="0" u="none" strike="noStrike" cap="none" normalizeH="0" baseline="0" dirty="0" smtClean="0">
                <a:ln>
                  <a:noFill/>
                </a:ln>
                <a:solidFill>
                  <a:srgbClr val="000000"/>
                </a:solidFill>
                <a:effectLst/>
                <a:latin typeface="Arial" panose="020B0604020202020204" pitchFamily="34" charset="0"/>
              </a:rPr>
              <a:t>.00</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7" name="Rectangle 103"/>
          <p:cNvSpPr>
            <a:spLocks noChangeArrowheads="1"/>
          </p:cNvSpPr>
          <p:nvPr/>
        </p:nvSpPr>
        <p:spPr bwMode="auto">
          <a:xfrm>
            <a:off x="6019800" y="5403415"/>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C00000"/>
                </a:solidFill>
                <a:effectLst/>
                <a:latin typeface="Arial" panose="020B0604020202020204" pitchFamily="34" charset="0"/>
              </a:rPr>
              <a:t>$</a:t>
            </a:r>
            <a:r>
              <a:rPr lang="en-US" altLang="en-US" sz="1300" dirty="0" smtClean="0">
                <a:solidFill>
                  <a:srgbClr val="C00000"/>
                </a:solidFill>
              </a:rPr>
              <a:t>34</a:t>
            </a:r>
            <a:r>
              <a:rPr kumimoji="0" lang="en-US" altLang="en-US" sz="1300" b="0" i="0" u="none" strike="noStrike" cap="none" normalizeH="0" baseline="0" dirty="0" smtClean="0">
                <a:ln>
                  <a:noFill/>
                </a:ln>
                <a:solidFill>
                  <a:srgbClr val="C00000"/>
                </a:solidFill>
                <a:effectLst/>
                <a:latin typeface="Arial" panose="020B0604020202020204" pitchFamily="34" charset="0"/>
              </a:rPr>
              <a:t>.00</a:t>
            </a:r>
            <a:endParaRPr kumimoji="0" lang="en-US" altLang="en-US" sz="1800" b="0" i="0" u="none" strike="noStrike" cap="none" normalizeH="0" baseline="0" dirty="0" smtClean="0">
              <a:ln>
                <a:noFill/>
              </a:ln>
              <a:solidFill>
                <a:srgbClr val="C00000"/>
              </a:solidFill>
              <a:effectLst/>
              <a:latin typeface="Arial" panose="020B0604020202020204" pitchFamily="34" charset="0"/>
            </a:endParaRPr>
          </a:p>
        </p:txBody>
      </p:sp>
      <p:sp>
        <p:nvSpPr>
          <p:cNvPr id="98" name="Rectangle 103"/>
          <p:cNvSpPr>
            <a:spLocks noChangeArrowheads="1"/>
          </p:cNvSpPr>
          <p:nvPr/>
        </p:nvSpPr>
        <p:spPr bwMode="auto">
          <a:xfrm>
            <a:off x="508097" y="4903618"/>
            <a:ext cx="159819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a:t>
            </a:r>
            <a:r>
              <a:rPr lang="en-US" altLang="en-US" sz="2800" b="1" dirty="0" smtClean="0">
                <a:solidFill>
                  <a:srgbClr val="FF0000"/>
                </a:solidFill>
              </a:rPr>
              <a:t>65</a:t>
            </a:r>
            <a:r>
              <a:rPr kumimoji="0" lang="en-US" altLang="en-US" sz="2800" b="1" i="0" u="none" strike="noStrike" cap="none" normalizeH="0" baseline="0" dirty="0" smtClean="0">
                <a:ln>
                  <a:noFill/>
                </a:ln>
                <a:solidFill>
                  <a:srgbClr val="FF0000"/>
                </a:solidFill>
                <a:effectLst/>
              </a:rPr>
              <a:t>.00</a:t>
            </a:r>
            <a:r>
              <a:rPr kumimoji="0" lang="en-US" altLang="en-US" sz="1300" b="0" i="0" u="none" strike="noStrike" cap="none" normalizeH="0" baseline="0" dirty="0" smtClean="0">
                <a:ln>
                  <a:noFill/>
                </a:ln>
                <a:solidFill>
                  <a:srgbClr val="000000"/>
                </a:solidFill>
                <a:effectLst/>
                <a:latin typeface="Arial" panose="020B0604020202020204" pitchFamily="34" charset="0"/>
              </a:rPr>
              <a:t> per unit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9" name="Rectangle 103"/>
          <p:cNvSpPr>
            <a:spLocks noChangeArrowheads="1"/>
          </p:cNvSpPr>
          <p:nvPr/>
        </p:nvSpPr>
        <p:spPr bwMode="auto">
          <a:xfrm>
            <a:off x="6796214" y="4609581"/>
            <a:ext cx="159819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a:t>
            </a:r>
            <a:r>
              <a:rPr lang="en-US" altLang="en-US" sz="2800" b="1" dirty="0">
                <a:solidFill>
                  <a:srgbClr val="FF0000"/>
                </a:solidFill>
              </a:rPr>
              <a:t>3</a:t>
            </a:r>
            <a:r>
              <a:rPr lang="en-US" altLang="en-US" sz="2800" b="1" dirty="0" smtClean="0">
                <a:solidFill>
                  <a:srgbClr val="FF0000"/>
                </a:solidFill>
              </a:rPr>
              <a:t>1</a:t>
            </a:r>
            <a:r>
              <a:rPr kumimoji="0" lang="en-US" altLang="en-US" sz="2800" b="1" i="0" u="none" strike="noStrike" cap="none" normalizeH="0" baseline="0" dirty="0" smtClean="0">
                <a:ln>
                  <a:noFill/>
                </a:ln>
                <a:solidFill>
                  <a:srgbClr val="FF0000"/>
                </a:solidFill>
                <a:effectLst/>
              </a:rPr>
              <a:t>.00</a:t>
            </a:r>
            <a:r>
              <a:rPr kumimoji="0" lang="en-US" altLang="en-US" sz="1300" b="0" i="0" u="none" strike="noStrike" cap="none" normalizeH="0" baseline="0" dirty="0" smtClean="0">
                <a:ln>
                  <a:noFill/>
                </a:ln>
                <a:solidFill>
                  <a:srgbClr val="000000"/>
                </a:solidFill>
                <a:effectLst/>
                <a:latin typeface="Arial" panose="020B0604020202020204" pitchFamily="34" charset="0"/>
              </a:rPr>
              <a:t> per unit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9"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1</a:t>
            </a:r>
            <a:endParaRPr lang="en-US" sz="1400" dirty="0">
              <a:solidFill>
                <a:schemeClr val="bg1"/>
              </a:solidFill>
              <a:latin typeface="Times New Roman" pitchFamily="-107" charset="0"/>
            </a:endParaRPr>
          </a:p>
        </p:txBody>
      </p:sp>
      <p:sp>
        <p:nvSpPr>
          <p:cNvPr id="40"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8D534D8D-D208-4F28-A11F-D425B9CAB227}" type="slidenum">
              <a:rPr lang="en-US" altLang="en-US" sz="1000" smtClean="0">
                <a:latin typeface="Arial" charset="0"/>
              </a:rPr>
              <a:pPr algn="r" eaLnBrk="1" hangingPunct="1"/>
              <a:t>13</a:t>
            </a:fld>
            <a:endParaRPr lang="en-US" altLang="en-US" sz="1000" dirty="0">
              <a:latin typeface="Arial" charset="0"/>
            </a:endParaRPr>
          </a:p>
        </p:txBody>
      </p:sp>
    </p:spTree>
    <p:extLst>
      <p:ext uri="{BB962C8B-B14F-4D97-AF65-F5344CB8AC3E}">
        <p14:creationId xmlns:p14="http://schemas.microsoft.com/office/powerpoint/2010/main" val="37871890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fade">
                                      <p:cBhvr>
                                        <p:cTn id="7" dur="500"/>
                                        <p:tgtEl>
                                          <p:spTgt spid="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5"/>
                                        </p:tgtEl>
                                        <p:attrNameLst>
                                          <p:attrName>style.visibility</p:attrName>
                                        </p:attrNameLst>
                                      </p:cBhvr>
                                      <p:to>
                                        <p:strVal val="visible"/>
                                      </p:to>
                                    </p:set>
                                    <p:animEffect transition="in" filter="fade">
                                      <p:cBhvr>
                                        <p:cTn id="12" dur="500"/>
                                        <p:tgtEl>
                                          <p:spTgt spid="8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0"/>
                                        </p:tgtEl>
                                        <p:attrNameLst>
                                          <p:attrName>style.visibility</p:attrName>
                                        </p:attrNameLst>
                                      </p:cBhvr>
                                      <p:to>
                                        <p:strVal val="visible"/>
                                      </p:to>
                                    </p:set>
                                    <p:animEffect transition="in" filter="fade">
                                      <p:cBhvr>
                                        <p:cTn id="17" dur="500"/>
                                        <p:tgtEl>
                                          <p:spTgt spid="9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1"/>
                                        </p:tgtEl>
                                        <p:attrNameLst>
                                          <p:attrName>style.visibility</p:attrName>
                                        </p:attrNameLst>
                                      </p:cBhvr>
                                      <p:to>
                                        <p:strVal val="visible"/>
                                      </p:to>
                                    </p:set>
                                    <p:animEffect transition="in" filter="fade">
                                      <p:cBhvr>
                                        <p:cTn id="22" dur="500"/>
                                        <p:tgtEl>
                                          <p:spTgt spid="9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7"/>
                                        </p:tgtEl>
                                        <p:attrNameLst>
                                          <p:attrName>style.visibility</p:attrName>
                                        </p:attrNameLst>
                                      </p:cBhvr>
                                      <p:to>
                                        <p:strVal val="visible"/>
                                      </p:to>
                                    </p:set>
                                    <p:animEffect transition="in" filter="fade">
                                      <p:cBhvr>
                                        <p:cTn id="27" dur="500"/>
                                        <p:tgtEl>
                                          <p:spTgt spid="8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2"/>
                                        </p:tgtEl>
                                        <p:attrNameLst>
                                          <p:attrName>style.visibility</p:attrName>
                                        </p:attrNameLst>
                                      </p:cBhvr>
                                      <p:to>
                                        <p:strVal val="visible"/>
                                      </p:to>
                                    </p:set>
                                    <p:animEffect transition="in" filter="fade">
                                      <p:cBhvr>
                                        <p:cTn id="32" dur="500"/>
                                        <p:tgtEl>
                                          <p:spTgt spid="9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8"/>
                                        </p:tgtEl>
                                        <p:attrNameLst>
                                          <p:attrName>style.visibility</p:attrName>
                                        </p:attrNameLst>
                                      </p:cBhvr>
                                      <p:to>
                                        <p:strVal val="visible"/>
                                      </p:to>
                                    </p:set>
                                    <p:animEffect transition="in" filter="fade">
                                      <p:cBhvr>
                                        <p:cTn id="37" dur="500"/>
                                        <p:tgtEl>
                                          <p:spTgt spid="8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3"/>
                                        </p:tgtEl>
                                        <p:attrNameLst>
                                          <p:attrName>style.visibility</p:attrName>
                                        </p:attrNameLst>
                                      </p:cBhvr>
                                      <p:to>
                                        <p:strVal val="visible"/>
                                      </p:to>
                                    </p:set>
                                    <p:animEffect transition="in" filter="fade">
                                      <p:cBhvr>
                                        <p:cTn id="42" dur="500"/>
                                        <p:tgtEl>
                                          <p:spTgt spid="9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8"/>
                                        </p:tgtEl>
                                        <p:attrNameLst>
                                          <p:attrName>style.visibility</p:attrName>
                                        </p:attrNameLst>
                                      </p:cBhvr>
                                      <p:to>
                                        <p:strVal val="visible"/>
                                      </p:to>
                                    </p:set>
                                    <p:animEffect transition="in" filter="fade">
                                      <p:cBhvr>
                                        <p:cTn id="47" dur="500"/>
                                        <p:tgtEl>
                                          <p:spTgt spid="9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9"/>
                                        </p:tgtEl>
                                        <p:attrNameLst>
                                          <p:attrName>style.visibility</p:attrName>
                                        </p:attrNameLst>
                                      </p:cBhvr>
                                      <p:to>
                                        <p:strVal val="visible"/>
                                      </p:to>
                                    </p:set>
                                    <p:animEffect transition="in" filter="fade">
                                      <p:cBhvr>
                                        <p:cTn id="52" dur="500"/>
                                        <p:tgtEl>
                                          <p:spTgt spid="8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94"/>
                                        </p:tgtEl>
                                        <p:attrNameLst>
                                          <p:attrName>style.visibility</p:attrName>
                                        </p:attrNameLst>
                                      </p:cBhvr>
                                      <p:to>
                                        <p:strVal val="visible"/>
                                      </p:to>
                                    </p:set>
                                    <p:animEffect transition="in" filter="fade">
                                      <p:cBhvr>
                                        <p:cTn id="57" dur="500"/>
                                        <p:tgtEl>
                                          <p:spTgt spid="9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95"/>
                                        </p:tgtEl>
                                        <p:attrNameLst>
                                          <p:attrName>style.visibility</p:attrName>
                                        </p:attrNameLst>
                                      </p:cBhvr>
                                      <p:to>
                                        <p:strVal val="visible"/>
                                      </p:to>
                                    </p:set>
                                    <p:animEffect transition="in" filter="fade">
                                      <p:cBhvr>
                                        <p:cTn id="62" dur="700"/>
                                        <p:tgtEl>
                                          <p:spTgt spid="9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96"/>
                                        </p:tgtEl>
                                        <p:attrNameLst>
                                          <p:attrName>style.visibility</p:attrName>
                                        </p:attrNameLst>
                                      </p:cBhvr>
                                      <p:to>
                                        <p:strVal val="visible"/>
                                      </p:to>
                                    </p:set>
                                    <p:animEffect transition="in" filter="fade">
                                      <p:cBhvr>
                                        <p:cTn id="67" dur="500"/>
                                        <p:tgtEl>
                                          <p:spTgt spid="96"/>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99"/>
                                        </p:tgtEl>
                                        <p:attrNameLst>
                                          <p:attrName>style.visibility</p:attrName>
                                        </p:attrNameLst>
                                      </p:cBhvr>
                                      <p:to>
                                        <p:strVal val="visible"/>
                                      </p:to>
                                    </p:set>
                                    <p:animEffect transition="in" filter="fade">
                                      <p:cBhvr>
                                        <p:cTn id="72" dur="500"/>
                                        <p:tgtEl>
                                          <p:spTgt spid="99"/>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97"/>
                                        </p:tgtEl>
                                        <p:attrNameLst>
                                          <p:attrName>style.visibility</p:attrName>
                                        </p:attrNameLst>
                                      </p:cBhvr>
                                      <p:to>
                                        <p:strVal val="visible"/>
                                      </p:to>
                                    </p:set>
                                    <p:animEffect transition="in" filter="fade">
                                      <p:cBhvr>
                                        <p:cTn id="77"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p:bldP spid="87" grpId="0"/>
      <p:bldP spid="88" grpId="0"/>
      <p:bldP spid="89" grpId="0"/>
      <p:bldP spid="90" grpId="0"/>
      <p:bldP spid="91" grpId="0"/>
      <p:bldP spid="92" grpId="0"/>
      <p:bldP spid="93" grpId="0"/>
      <p:bldP spid="94" grpId="0"/>
      <p:bldP spid="95" grpId="0"/>
      <p:bldP spid="96" grpId="0"/>
      <p:bldP spid="97" grpId="0"/>
      <p:bldP spid="98" grpId="0"/>
      <p:bldP spid="9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381000"/>
            <a:ext cx="9067800" cy="1412875"/>
          </a:xfrm>
        </p:spPr>
        <p:txBody>
          <a:bodyPr/>
          <a:lstStyle/>
          <a:p>
            <a:pPr algn="ctr" eaLnBrk="1" hangingPunct="1"/>
            <a:r>
              <a:rPr sz="3200" b="1" dirty="0" smtClean="0">
                <a:solidFill>
                  <a:schemeClr val="tx1"/>
                </a:solidFill>
                <a:latin typeface="Arial" pitchFamily="34" charset="0"/>
                <a:cs typeface="Arial" pitchFamily="34" charset="0"/>
              </a:rPr>
              <a:t>Analysis of Income Reporting for Both </a:t>
            </a:r>
            <a:r>
              <a:rPr sz="3200" b="1" i="1" dirty="0" smtClean="0">
                <a:solidFill>
                  <a:schemeClr val="tx1"/>
                </a:solidFill>
                <a:latin typeface="Arial" pitchFamily="34" charset="0"/>
                <a:cs typeface="Arial" pitchFamily="34" charset="0"/>
              </a:rPr>
              <a:t>Absorption</a:t>
            </a:r>
            <a:r>
              <a:rPr sz="3200" b="1" dirty="0" smtClean="0">
                <a:solidFill>
                  <a:schemeClr val="tx1"/>
                </a:solidFill>
                <a:latin typeface="Arial" pitchFamily="34" charset="0"/>
                <a:cs typeface="Arial" pitchFamily="34" charset="0"/>
              </a:rPr>
              <a:t> and </a:t>
            </a:r>
            <a:r>
              <a:rPr sz="3200" b="1" i="1" dirty="0" smtClean="0">
                <a:solidFill>
                  <a:schemeClr val="tx1"/>
                </a:solidFill>
                <a:latin typeface="Arial" pitchFamily="34" charset="0"/>
                <a:cs typeface="Arial" pitchFamily="34" charset="0"/>
              </a:rPr>
              <a:t>Variable</a:t>
            </a:r>
            <a:r>
              <a:rPr sz="3200" b="1" dirty="0" smtClean="0">
                <a:solidFill>
                  <a:schemeClr val="tx1"/>
                </a:solidFill>
                <a:latin typeface="Arial" pitchFamily="34" charset="0"/>
                <a:cs typeface="Arial" pitchFamily="34" charset="0"/>
              </a:rPr>
              <a:t> </a:t>
            </a:r>
            <a:r>
              <a:rPr sz="3200" b="1" i="1" dirty="0" smtClean="0">
                <a:solidFill>
                  <a:schemeClr val="tx1"/>
                </a:solidFill>
                <a:latin typeface="Arial" pitchFamily="34" charset="0"/>
                <a:cs typeface="Arial" pitchFamily="34" charset="0"/>
              </a:rPr>
              <a:t>Costing</a:t>
            </a:r>
          </a:p>
        </p:txBody>
      </p:sp>
      <p:graphicFrame>
        <p:nvGraphicFramePr>
          <p:cNvPr id="569541" name="Object 197"/>
          <p:cNvGraphicFramePr>
            <a:graphicFrameLocks noGrp="1" noChangeAspect="1"/>
          </p:cNvGraphicFramePr>
          <p:nvPr>
            <p:ph sz="half" idx="2"/>
            <p:extLst>
              <p:ext uri="{D42A27DB-BD31-4B8C-83A1-F6EECF244321}">
                <p14:modId xmlns:p14="http://schemas.microsoft.com/office/powerpoint/2010/main" val="3295625536"/>
              </p:ext>
            </p:extLst>
          </p:nvPr>
        </p:nvGraphicFramePr>
        <p:xfrm>
          <a:off x="4038600" y="3657600"/>
          <a:ext cx="4038600" cy="685800"/>
        </p:xfrm>
        <a:graphic>
          <a:graphicData uri="http://schemas.openxmlformats.org/presentationml/2006/ole">
            <mc:AlternateContent xmlns:mc="http://schemas.openxmlformats.org/markup-compatibility/2006">
              <mc:Choice xmlns:v="urn:schemas-microsoft-com:vml" Requires="v">
                <p:oleObj spid="_x0000_s31915" name="Worksheet" r:id="rId5" imgW="6334049" imgH="1076376" progId="Excel.Sheet.8">
                  <p:embed/>
                </p:oleObj>
              </mc:Choice>
              <mc:Fallback>
                <p:oleObj name="Worksheet" r:id="rId5" imgW="6334049" imgH="1076376" progId="Excel.Sheet.8">
                  <p:embed/>
                  <p:pic>
                    <p:nvPicPr>
                      <p:cNvPr id="0" name="Picture 14"/>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8600" y="3657600"/>
                        <a:ext cx="40386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7" name="Object 4"/>
          <p:cNvGraphicFramePr>
            <a:graphicFrameLocks noGrp="1" noChangeAspect="1"/>
          </p:cNvGraphicFramePr>
          <p:nvPr>
            <p:ph sz="quarter" idx="13"/>
          </p:nvPr>
        </p:nvGraphicFramePr>
        <p:xfrm>
          <a:off x="838200" y="2316163"/>
          <a:ext cx="7239000" cy="1295400"/>
        </p:xfrm>
        <a:graphic>
          <a:graphicData uri="http://schemas.openxmlformats.org/presentationml/2006/ole">
            <mc:AlternateContent xmlns:mc="http://schemas.openxmlformats.org/markup-compatibility/2006">
              <mc:Choice xmlns:v="urn:schemas-microsoft-com:vml" Requires="v">
                <p:oleObj spid="_x0000_s31916" name="Worksheet" r:id="rId8" imgW="7076999" imgH="1266621" progId="Excel.Sheet.8">
                  <p:embed/>
                </p:oleObj>
              </mc:Choice>
              <mc:Fallback>
                <p:oleObj name="Worksheet" r:id="rId8" imgW="7076999" imgH="1266621" progId="Excel.Sheet.8">
                  <p:embed/>
                  <p:pic>
                    <p:nvPicPr>
                      <p:cNvPr id="0" name="Picture 13"/>
                      <p:cNvPicPr>
                        <a:picLocks noGrp="1"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8200" y="2316163"/>
                        <a:ext cx="723900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50"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E01D88D4-83C3-40EE-BA75-D945CB6DFD50}" type="slidenum">
              <a:rPr lang="en-US" altLang="en-US" sz="1000" smtClean="0">
                <a:latin typeface="Arial" charset="0"/>
              </a:rPr>
              <a:pPr algn="r" eaLnBrk="1" hangingPunct="1"/>
              <a:t>14</a:t>
            </a:fld>
            <a:endParaRPr lang="en-US" altLang="en-US" sz="1000" dirty="0">
              <a:latin typeface="Arial" charset="0"/>
            </a:endParaRPr>
          </a:p>
        </p:txBody>
      </p:sp>
      <p:sp>
        <p:nvSpPr>
          <p:cNvPr id="7"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1</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69541"/>
                                        </p:tgtEl>
                                        <p:attrNameLst>
                                          <p:attrName>style.visibility</p:attrName>
                                        </p:attrNameLst>
                                      </p:cBhvr>
                                      <p:to>
                                        <p:strVal val="visible"/>
                                      </p:to>
                                    </p:set>
                                    <p:anim calcmode="lin" valueType="num">
                                      <p:cBhvr additive="base">
                                        <p:cTn id="7" dur="2000" fill="hold"/>
                                        <p:tgtEl>
                                          <p:spTgt spid="569541"/>
                                        </p:tgtEl>
                                        <p:attrNameLst>
                                          <p:attrName>ppt_x</p:attrName>
                                        </p:attrNameLst>
                                      </p:cBhvr>
                                      <p:tavLst>
                                        <p:tav tm="0">
                                          <p:val>
                                            <p:strVal val="#ppt_x"/>
                                          </p:val>
                                        </p:tav>
                                        <p:tav tm="100000">
                                          <p:val>
                                            <p:strVal val="#ppt_x"/>
                                          </p:val>
                                        </p:tav>
                                      </p:tavLst>
                                    </p:anim>
                                    <p:anim calcmode="lin" valueType="num">
                                      <p:cBhvr additive="base">
                                        <p:cTn id="8" dur="2000" fill="hold"/>
                                        <p:tgtEl>
                                          <p:spTgt spid="5695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4"/>
          <p:cNvSpPr>
            <a:spLocks noGrp="1"/>
          </p:cNvSpPr>
          <p:nvPr>
            <p:ph type="ctrTitle"/>
          </p:nvPr>
        </p:nvSpPr>
        <p:spPr>
          <a:xfrm>
            <a:off x="304800" y="1828800"/>
            <a:ext cx="8496300" cy="5029200"/>
          </a:xfrm>
        </p:spPr>
        <p:txBody>
          <a:bodyPr/>
          <a:lstStyle/>
          <a:p>
            <a:r>
              <a:rPr sz="3600" dirty="0" smtClean="0"/>
              <a:t/>
            </a:r>
            <a:br>
              <a:rPr sz="3600" dirty="0" smtClean="0"/>
            </a:br>
            <a:r>
              <a:rPr sz="3600" dirty="0" smtClean="0"/>
              <a:t/>
            </a:r>
            <a:br>
              <a:rPr sz="3600" dirty="0" smtClean="0"/>
            </a:br>
            <a:r>
              <a:rPr sz="3600" dirty="0" smtClean="0"/>
              <a:t>  </a:t>
            </a:r>
            <a:r>
              <a:rPr lang="en-US" sz="3600" dirty="0" smtClean="0"/>
              <a:t> </a:t>
            </a:r>
            <a:r>
              <a:rPr sz="3600" dirty="0" smtClean="0"/>
              <a:t>	 </a:t>
            </a:r>
            <a:r>
              <a:rPr sz="5400" b="1" dirty="0" smtClean="0">
                <a:solidFill>
                  <a:schemeClr val="tx1"/>
                </a:solidFill>
                <a:latin typeface="Arial" pitchFamily="34" charset="0"/>
                <a:cs typeface="Arial" pitchFamily="34" charset="0"/>
              </a:rPr>
              <a:t>Prepare and analyze an </a:t>
            </a:r>
            <a:r>
              <a:rPr sz="5400" b="1" dirty="0" smtClean="0">
                <a:solidFill>
                  <a:srgbClr val="FF0000"/>
                </a:solidFill>
                <a:latin typeface="Arial" pitchFamily="34" charset="0"/>
                <a:cs typeface="Arial" pitchFamily="34" charset="0"/>
              </a:rPr>
              <a:t>income statement </a:t>
            </a:r>
            <a:r>
              <a:rPr sz="5400" b="1" dirty="0" smtClean="0">
                <a:solidFill>
                  <a:schemeClr val="tx1"/>
                </a:solidFill>
                <a:latin typeface="Arial" pitchFamily="34" charset="0"/>
                <a:cs typeface="Arial" pitchFamily="34" charset="0"/>
              </a:rPr>
              <a:t>using </a:t>
            </a:r>
            <a:r>
              <a:rPr sz="5400" b="1" u="sng" dirty="0" smtClean="0">
                <a:solidFill>
                  <a:schemeClr val="tx1"/>
                </a:solidFill>
                <a:latin typeface="Arial" pitchFamily="34" charset="0"/>
                <a:cs typeface="Arial" pitchFamily="34" charset="0"/>
              </a:rPr>
              <a:t>absorption</a:t>
            </a:r>
            <a:r>
              <a:rPr sz="5400" b="1" dirty="0" smtClean="0">
                <a:solidFill>
                  <a:schemeClr val="tx1"/>
                </a:solidFill>
                <a:latin typeface="Arial" pitchFamily="34" charset="0"/>
                <a:cs typeface="Arial" pitchFamily="34" charset="0"/>
              </a:rPr>
              <a:t> costing and using </a:t>
            </a:r>
            <a:r>
              <a:rPr sz="5400" b="1" u="sng" dirty="0" smtClean="0">
                <a:solidFill>
                  <a:schemeClr val="tx1"/>
                </a:solidFill>
                <a:latin typeface="Arial" pitchFamily="34" charset="0"/>
                <a:cs typeface="Arial" pitchFamily="34" charset="0"/>
              </a:rPr>
              <a:t>variable</a:t>
            </a:r>
            <a:r>
              <a:rPr sz="5400" b="1" dirty="0" smtClean="0">
                <a:solidFill>
                  <a:schemeClr val="tx1"/>
                </a:solidFill>
                <a:latin typeface="Arial" pitchFamily="34" charset="0"/>
                <a:cs typeface="Arial" pitchFamily="34" charset="0"/>
              </a:rPr>
              <a:t> costing.</a:t>
            </a:r>
            <a:br>
              <a:rPr sz="5400" b="1" dirty="0" smtClean="0">
                <a:solidFill>
                  <a:schemeClr val="tx1"/>
                </a:solidFill>
                <a:latin typeface="Arial" pitchFamily="34" charset="0"/>
                <a:cs typeface="Arial" pitchFamily="34" charset="0"/>
              </a:rPr>
            </a:br>
            <a:r>
              <a:rPr sz="5400" b="1" dirty="0" smtClean="0">
                <a:solidFill>
                  <a:schemeClr val="tx1"/>
                </a:solidFill>
                <a:latin typeface="Arial" pitchFamily="34" charset="0"/>
                <a:cs typeface="Arial" pitchFamily="34" charset="0"/>
              </a:rPr>
              <a:t/>
            </a:r>
            <a:br>
              <a:rPr sz="5400" b="1" dirty="0" smtClean="0">
                <a:solidFill>
                  <a:schemeClr val="tx1"/>
                </a:solidFill>
                <a:latin typeface="Arial" pitchFamily="34" charset="0"/>
                <a:cs typeface="Arial" pitchFamily="34" charset="0"/>
              </a:rPr>
            </a:br>
            <a:endParaRPr sz="5400" b="1" dirty="0" smtClean="0">
              <a:solidFill>
                <a:schemeClr val="tx1"/>
              </a:solidFill>
              <a:latin typeface="Arial" pitchFamily="34" charset="0"/>
              <a:cs typeface="Arial" pitchFamily="34" charset="0"/>
            </a:endParaRPr>
          </a:p>
        </p:txBody>
      </p:sp>
      <p:pic>
        <p:nvPicPr>
          <p:cNvPr id="3379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3091" y="838200"/>
            <a:ext cx="7315200" cy="8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3091" y="5410200"/>
            <a:ext cx="731520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83528979-18BE-4D43-A01F-E30939277862}" type="slidenum">
              <a:rPr lang="en-US" altLang="en-US" sz="1000" smtClean="0">
                <a:latin typeface="Arial" charset="0"/>
              </a:rPr>
              <a:pPr algn="r" eaLnBrk="1" hangingPunct="1"/>
              <a:t>15</a:t>
            </a:fld>
            <a:endParaRPr lang="en-US" altLang="en-US" sz="1000" dirty="0">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a:xfrm>
            <a:off x="0" y="152400"/>
            <a:ext cx="9144000" cy="2209800"/>
          </a:xfrm>
        </p:spPr>
        <p:txBody>
          <a:bodyPr/>
          <a:lstStyle/>
          <a:p>
            <a:pPr algn="ctr" eaLnBrk="1" hangingPunct="1"/>
            <a:r>
              <a:rPr sz="3200" b="1" dirty="0" smtClean="0">
                <a:solidFill>
                  <a:schemeClr val="tx1"/>
                </a:solidFill>
                <a:latin typeface="Arial" pitchFamily="34" charset="0"/>
                <a:cs typeface="Arial" pitchFamily="34" charset="0"/>
              </a:rPr>
              <a:t>Analysis of Income Reporting for </a:t>
            </a:r>
            <a:r>
              <a:rPr sz="3200" b="1" i="1" dirty="0" smtClean="0">
                <a:solidFill>
                  <a:srgbClr val="FF0000"/>
                </a:solidFill>
                <a:latin typeface="Arial" pitchFamily="34" charset="0"/>
                <a:cs typeface="Arial" pitchFamily="34" charset="0"/>
              </a:rPr>
              <a:t>Absorption</a:t>
            </a:r>
            <a:r>
              <a:rPr sz="3200" b="1" dirty="0" smtClean="0">
                <a:solidFill>
                  <a:schemeClr val="tx1"/>
                </a:solidFill>
                <a:latin typeface="Arial" pitchFamily="34" charset="0"/>
                <a:cs typeface="Arial" pitchFamily="34" charset="0"/>
              </a:rPr>
              <a:t> </a:t>
            </a:r>
            <a:r>
              <a:rPr sz="3200" b="1" i="1" dirty="0" smtClean="0">
                <a:solidFill>
                  <a:schemeClr val="tx1"/>
                </a:solidFill>
                <a:latin typeface="Arial" pitchFamily="34" charset="0"/>
                <a:cs typeface="Arial" pitchFamily="34" charset="0"/>
              </a:rPr>
              <a:t>Costing</a:t>
            </a:r>
            <a:r>
              <a:rPr sz="3200" b="1" dirty="0" smtClean="0">
                <a:solidFill>
                  <a:schemeClr val="tx1"/>
                </a:solidFill>
                <a:latin typeface="Arial" pitchFamily="34" charset="0"/>
                <a:cs typeface="Arial" pitchFamily="34" charset="0"/>
              </a:rPr>
              <a:t>:  </a:t>
            </a:r>
            <a:r>
              <a:rPr sz="3200" b="1" i="1" dirty="0" smtClean="0">
                <a:solidFill>
                  <a:schemeClr val="tx1"/>
                </a:solidFill>
                <a:latin typeface="Arial" pitchFamily="34" charset="0"/>
                <a:cs typeface="Arial" pitchFamily="34" charset="0"/>
              </a:rPr>
              <a:t>Units Produced Equal Units Sold</a:t>
            </a:r>
            <a:br>
              <a:rPr sz="3200" b="1" i="1" dirty="0" smtClean="0">
                <a:solidFill>
                  <a:schemeClr val="tx1"/>
                </a:solidFill>
                <a:latin typeface="Arial" pitchFamily="34" charset="0"/>
                <a:cs typeface="Arial" pitchFamily="34" charset="0"/>
              </a:rPr>
            </a:br>
            <a:endParaRPr sz="3200" b="1" i="1" dirty="0" smtClean="0">
              <a:solidFill>
                <a:schemeClr val="tx1"/>
              </a:solidFill>
              <a:latin typeface="Arial" pitchFamily="34" charset="0"/>
              <a:cs typeface="Arial" pitchFamily="34" charset="0"/>
            </a:endParaRPr>
          </a:p>
        </p:txBody>
      </p:sp>
      <p:graphicFrame>
        <p:nvGraphicFramePr>
          <p:cNvPr id="35843" name="Object 5"/>
          <p:cNvGraphicFramePr>
            <a:graphicFrameLocks noChangeAspect="1"/>
          </p:cNvGraphicFramePr>
          <p:nvPr>
            <p:extLst>
              <p:ext uri="{D42A27DB-BD31-4B8C-83A1-F6EECF244321}">
                <p14:modId xmlns:p14="http://schemas.microsoft.com/office/powerpoint/2010/main" val="1071200709"/>
              </p:ext>
            </p:extLst>
          </p:nvPr>
        </p:nvGraphicFramePr>
        <p:xfrm>
          <a:off x="685800" y="1676400"/>
          <a:ext cx="7696200" cy="3886200"/>
        </p:xfrm>
        <a:graphic>
          <a:graphicData uri="http://schemas.openxmlformats.org/presentationml/2006/ole">
            <mc:AlternateContent xmlns:mc="http://schemas.openxmlformats.org/markup-compatibility/2006">
              <mc:Choice xmlns:v="urn:schemas-microsoft-com:vml" Requires="v">
                <p:oleObj spid="_x0000_s35932" name="Worksheet" r:id="rId5" imgW="7795160" imgH="3726087" progId="Excel.Sheet.8">
                  <p:embed/>
                </p:oleObj>
              </mc:Choice>
              <mc:Fallback>
                <p:oleObj name="Worksheet" r:id="rId5" imgW="7795160" imgH="3726087" progId="Excel.Sheet.8">
                  <p:embed/>
                  <p:pic>
                    <p:nvPicPr>
                      <p:cNvPr id="0" name="Picture 12"/>
                      <p:cNvPicPr>
                        <a:picLocks noChangeAspect="1" noChangeArrowheads="1"/>
                      </p:cNvPicPr>
                      <p:nvPr/>
                    </p:nvPicPr>
                    <p:blipFill>
                      <a:blip r:embed="rId6"/>
                      <a:srcRect/>
                      <a:stretch>
                        <a:fillRect/>
                      </a:stretch>
                    </p:blipFill>
                    <p:spPr bwMode="auto">
                      <a:xfrm>
                        <a:off x="685800" y="1676400"/>
                        <a:ext cx="7696200" cy="3886200"/>
                      </a:xfrm>
                      <a:prstGeom prst="rect">
                        <a:avLst/>
                      </a:prstGeom>
                      <a:noFill/>
                      <a:extLst/>
                    </p:spPr>
                  </p:pic>
                </p:oleObj>
              </mc:Fallback>
            </mc:AlternateContent>
          </a:graphicData>
        </a:graphic>
      </p:graphicFrame>
      <p:grpSp>
        <p:nvGrpSpPr>
          <p:cNvPr id="2" name="Group 12"/>
          <p:cNvGrpSpPr>
            <a:grpSpLocks/>
          </p:cNvGrpSpPr>
          <p:nvPr/>
        </p:nvGrpSpPr>
        <p:grpSpPr bwMode="auto">
          <a:xfrm>
            <a:off x="914400" y="4191003"/>
            <a:ext cx="7086600" cy="614363"/>
            <a:chOff x="576" y="2640"/>
            <a:chExt cx="4464" cy="387"/>
          </a:xfrm>
        </p:grpSpPr>
        <p:sp>
          <p:nvSpPr>
            <p:cNvPr id="35847" name="Text Box 9"/>
            <p:cNvSpPr txBox="1">
              <a:spLocks noChangeArrowheads="1"/>
            </p:cNvSpPr>
            <p:nvPr/>
          </p:nvSpPr>
          <p:spPr bwMode="auto">
            <a:xfrm>
              <a:off x="576" y="2736"/>
              <a:ext cx="3744" cy="291"/>
            </a:xfrm>
            <a:prstGeom prst="rect">
              <a:avLst/>
            </a:prstGeom>
            <a:solidFill>
              <a:srgbClr val="FFFFCC"/>
            </a:solidFill>
            <a:ln w="12700">
              <a:solidFill>
                <a:schemeClr val="tx1"/>
              </a:solidFill>
              <a:miter lim="800000"/>
              <a:headEnd/>
              <a:tailEnd/>
            </a:ln>
          </p:spPr>
          <p:txBody>
            <a:bodyPr wrap="square">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spcBef>
                  <a:spcPct val="50000"/>
                </a:spcBef>
              </a:pPr>
              <a:r>
                <a:rPr lang="en-US" altLang="en-US" b="1" dirty="0">
                  <a:solidFill>
                    <a:srgbClr val="0033CC"/>
                  </a:solidFill>
                  <a:latin typeface="Arial" charset="0"/>
                </a:rPr>
                <a:t>Notice that the net income is $580,000</a:t>
              </a:r>
            </a:p>
          </p:txBody>
        </p:sp>
        <p:sp>
          <p:nvSpPr>
            <p:cNvPr id="35848" name="AutoShape 11"/>
            <p:cNvSpPr>
              <a:spLocks noChangeArrowheads="1"/>
            </p:cNvSpPr>
            <p:nvPr/>
          </p:nvSpPr>
          <p:spPr bwMode="auto">
            <a:xfrm rot="5400000" flipH="1">
              <a:off x="4512" y="2448"/>
              <a:ext cx="336" cy="72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5898240 60000 65536"/>
                <a:gd name="T10" fmla="*/ 5898240 60000 65536"/>
                <a:gd name="T11" fmla="*/ 0 60000 65536"/>
                <a:gd name="T12" fmla="*/ 12407 w 21600"/>
                <a:gd name="T13" fmla="*/ 2910 h 21600"/>
                <a:gd name="T14" fmla="*/ 18257 w 21600"/>
                <a:gd name="T15" fmla="*/ 924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0033CC"/>
            </a:solidFill>
            <a:ln w="12700">
              <a:solidFill>
                <a:schemeClr val="tx1"/>
              </a:solidFill>
              <a:miter lim="800000"/>
              <a:headEnd/>
              <a:tailEnd/>
            </a:ln>
          </p:spPr>
          <p:txBody>
            <a:bodyPr rot="10800000" vert="eaVert" wrap="none" anchor="ctr"/>
            <a:lstStyle/>
            <a:p>
              <a:endParaRPr lang="en-GB"/>
            </a:p>
          </p:txBody>
        </p:sp>
      </p:grpSp>
      <p:sp>
        <p:nvSpPr>
          <p:cNvPr id="35846"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B49033C4-8652-4B1D-92F3-7865F06EE82E}" type="slidenum">
              <a:rPr lang="en-US" altLang="en-US" sz="1000" smtClean="0">
                <a:latin typeface="Arial" charset="0"/>
              </a:rPr>
              <a:pPr algn="r" eaLnBrk="1" hangingPunct="1"/>
              <a:t>16</a:t>
            </a:fld>
            <a:endParaRPr lang="en-US" altLang="en-US" sz="1000" dirty="0">
              <a:latin typeface="Arial" charset="0"/>
            </a:endParaRPr>
          </a:p>
        </p:txBody>
      </p:sp>
      <p:sp>
        <p:nvSpPr>
          <p:cNvPr id="9"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2</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533400"/>
            <a:ext cx="9067800" cy="1524000"/>
          </a:xfrm>
        </p:spPr>
        <p:txBody>
          <a:bodyPr/>
          <a:lstStyle/>
          <a:p>
            <a:pPr algn="ctr" eaLnBrk="1" hangingPunct="1"/>
            <a:r>
              <a:rPr sz="3200" b="1" dirty="0" smtClean="0">
                <a:solidFill>
                  <a:schemeClr val="tx1"/>
                </a:solidFill>
                <a:latin typeface="Arial" pitchFamily="34" charset="0"/>
                <a:cs typeface="Arial" pitchFamily="34" charset="0"/>
              </a:rPr>
              <a:t>Analysis of Income Reporting for </a:t>
            </a:r>
            <a:r>
              <a:rPr sz="3200" b="1" i="1" dirty="0" smtClean="0">
                <a:solidFill>
                  <a:srgbClr val="FF0000"/>
                </a:solidFill>
                <a:latin typeface="Arial" pitchFamily="34" charset="0"/>
                <a:cs typeface="Arial" pitchFamily="34" charset="0"/>
              </a:rPr>
              <a:t>Variable</a:t>
            </a:r>
            <a:r>
              <a:rPr sz="3200" b="1" dirty="0" smtClean="0">
                <a:solidFill>
                  <a:schemeClr val="tx1"/>
                </a:solidFill>
                <a:latin typeface="Arial" pitchFamily="34" charset="0"/>
                <a:cs typeface="Arial" pitchFamily="34" charset="0"/>
              </a:rPr>
              <a:t> </a:t>
            </a:r>
            <a:r>
              <a:rPr sz="3200" b="1" i="1" dirty="0" smtClean="0">
                <a:solidFill>
                  <a:schemeClr val="tx1"/>
                </a:solidFill>
                <a:latin typeface="Arial" pitchFamily="34" charset="0"/>
                <a:cs typeface="Arial" pitchFamily="34" charset="0"/>
              </a:rPr>
              <a:t>Costing</a:t>
            </a:r>
            <a:r>
              <a:rPr sz="3200" b="1" dirty="0" smtClean="0">
                <a:solidFill>
                  <a:schemeClr val="tx1"/>
                </a:solidFill>
                <a:latin typeface="Arial" pitchFamily="34" charset="0"/>
                <a:cs typeface="Arial" pitchFamily="34" charset="0"/>
              </a:rPr>
              <a:t>:  </a:t>
            </a:r>
            <a:r>
              <a:rPr sz="3200" b="1" i="1" dirty="0" smtClean="0">
                <a:solidFill>
                  <a:schemeClr val="tx1"/>
                </a:solidFill>
                <a:latin typeface="Arial" pitchFamily="34" charset="0"/>
                <a:cs typeface="Arial" pitchFamily="34" charset="0"/>
              </a:rPr>
              <a:t>Units Produced Equal Units Sold</a:t>
            </a:r>
            <a:br>
              <a:rPr sz="3200" b="1" i="1" dirty="0" smtClean="0">
                <a:solidFill>
                  <a:schemeClr val="tx1"/>
                </a:solidFill>
                <a:latin typeface="Arial" pitchFamily="34" charset="0"/>
                <a:cs typeface="Arial" pitchFamily="34" charset="0"/>
              </a:rPr>
            </a:br>
            <a:endParaRPr sz="3200" b="1" i="1" dirty="0" smtClean="0">
              <a:solidFill>
                <a:schemeClr val="tx1"/>
              </a:solidFill>
              <a:latin typeface="Arial" pitchFamily="34" charset="0"/>
              <a:cs typeface="Arial" pitchFamily="34" charset="0"/>
            </a:endParaRPr>
          </a:p>
        </p:txBody>
      </p:sp>
      <p:graphicFrame>
        <p:nvGraphicFramePr>
          <p:cNvPr id="37891" name="Object 135"/>
          <p:cNvGraphicFramePr>
            <a:graphicFrameLocks noGrp="1" noChangeAspect="1"/>
          </p:cNvGraphicFramePr>
          <p:nvPr>
            <p:ph idx="1"/>
            <p:extLst>
              <p:ext uri="{D42A27DB-BD31-4B8C-83A1-F6EECF244321}">
                <p14:modId xmlns:p14="http://schemas.microsoft.com/office/powerpoint/2010/main" val="3689633831"/>
              </p:ext>
            </p:extLst>
          </p:nvPr>
        </p:nvGraphicFramePr>
        <p:xfrm>
          <a:off x="762000" y="1563688"/>
          <a:ext cx="7400925" cy="3998912"/>
        </p:xfrm>
        <a:graphic>
          <a:graphicData uri="http://schemas.openxmlformats.org/presentationml/2006/ole">
            <mc:AlternateContent xmlns:mc="http://schemas.openxmlformats.org/markup-compatibility/2006">
              <mc:Choice xmlns:v="urn:schemas-microsoft-com:vml" Requires="v">
                <p:oleObj spid="_x0000_s37981" name="Worksheet" r:id="rId5" imgW="5318817" imgH="2872791" progId="Excel.Sheet.8">
                  <p:embed/>
                </p:oleObj>
              </mc:Choice>
              <mc:Fallback>
                <p:oleObj name="Worksheet" r:id="rId5" imgW="5318817" imgH="2872791" progId="Excel.Sheet.8">
                  <p:embed/>
                  <p:pic>
                    <p:nvPicPr>
                      <p:cNvPr id="0" name="Picture 14"/>
                      <p:cNvPicPr>
                        <a:picLocks noGrp="1" noChangeAspect="1" noChangeArrowheads="1"/>
                      </p:cNvPicPr>
                      <p:nvPr/>
                    </p:nvPicPr>
                    <p:blipFill>
                      <a:blip r:embed="rId6"/>
                      <a:srcRect/>
                      <a:stretch>
                        <a:fillRect/>
                      </a:stretch>
                    </p:blipFill>
                    <p:spPr bwMode="auto">
                      <a:xfrm>
                        <a:off x="762000" y="1563688"/>
                        <a:ext cx="7400925" cy="3998912"/>
                      </a:xfrm>
                      <a:prstGeom prst="rect">
                        <a:avLst/>
                      </a:prstGeom>
                      <a:noFill/>
                      <a:extLst/>
                    </p:spPr>
                  </p:pic>
                </p:oleObj>
              </mc:Fallback>
            </mc:AlternateContent>
          </a:graphicData>
        </a:graphic>
      </p:graphicFrame>
      <p:sp>
        <p:nvSpPr>
          <p:cNvPr id="37893"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221B818C-8F09-45E4-9EA7-CB8927F58BA9}" type="slidenum">
              <a:rPr lang="en-US" altLang="en-US" sz="1000" smtClean="0">
                <a:latin typeface="Arial" charset="0"/>
              </a:rPr>
              <a:pPr algn="r" eaLnBrk="1" hangingPunct="1"/>
              <a:t>17</a:t>
            </a:fld>
            <a:endParaRPr lang="en-US" altLang="en-US" sz="1000" dirty="0">
              <a:latin typeface="Arial" charset="0"/>
            </a:endParaRPr>
          </a:p>
        </p:txBody>
      </p:sp>
      <p:sp>
        <p:nvSpPr>
          <p:cNvPr id="16391" name="AutoShape 7"/>
          <p:cNvSpPr>
            <a:spLocks noChangeArrowheads="1"/>
          </p:cNvSpPr>
          <p:nvPr/>
        </p:nvSpPr>
        <p:spPr bwMode="auto">
          <a:xfrm>
            <a:off x="762000" y="4191000"/>
            <a:ext cx="7391400" cy="2286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37895" name="AutoShape 10"/>
          <p:cNvSpPr>
            <a:spLocks noChangeArrowheads="1"/>
          </p:cNvSpPr>
          <p:nvPr/>
        </p:nvSpPr>
        <p:spPr bwMode="auto">
          <a:xfrm flipV="1">
            <a:off x="6172200" y="4114800"/>
            <a:ext cx="1009650" cy="179228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5898240 60000 65536"/>
              <a:gd name="T10" fmla="*/ 5898240 60000 65536"/>
              <a:gd name="T11" fmla="*/ 0 60000 65536"/>
              <a:gd name="T12" fmla="*/ 12424 w 21600"/>
              <a:gd name="T13" fmla="*/ 2893 h 21600"/>
              <a:gd name="T14" fmla="*/ 18212 w 21600"/>
              <a:gd name="T15" fmla="*/ 9255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0033CC"/>
          </a:solidFill>
          <a:ln w="12700">
            <a:solidFill>
              <a:schemeClr val="tx1"/>
            </a:solidFill>
            <a:miter lim="800000"/>
            <a:headEnd/>
            <a:tailEnd/>
          </a:ln>
        </p:spPr>
        <p:txBody>
          <a:bodyPr wrap="none" anchor="ctr"/>
          <a:lstStyle/>
          <a:p>
            <a:endParaRPr lang="en-GB"/>
          </a:p>
        </p:txBody>
      </p:sp>
      <p:sp>
        <p:nvSpPr>
          <p:cNvPr id="11"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2</a:t>
            </a:r>
            <a:endParaRPr lang="en-US" sz="1400" dirty="0">
              <a:solidFill>
                <a:schemeClr val="bg1"/>
              </a:solidFill>
              <a:latin typeface="Times New Roman" pitchFamily="-107" charset="0"/>
            </a:endParaRPr>
          </a:p>
        </p:txBody>
      </p:sp>
      <p:sp>
        <p:nvSpPr>
          <p:cNvPr id="10" name="Rectangle 9"/>
          <p:cNvSpPr>
            <a:spLocks noChangeArrowheads="1"/>
          </p:cNvSpPr>
          <p:nvPr/>
        </p:nvSpPr>
        <p:spPr bwMode="auto">
          <a:xfrm>
            <a:off x="990600" y="5867400"/>
            <a:ext cx="7734300" cy="676275"/>
          </a:xfrm>
          <a:prstGeom prst="rect">
            <a:avLst/>
          </a:prstGeom>
          <a:solidFill>
            <a:srgbClr val="0033CC"/>
          </a:solidFill>
          <a:ln w="12700" algn="ctr">
            <a:solidFill>
              <a:schemeClr val="tx1"/>
            </a:solidFill>
            <a:round/>
            <a:headEnd/>
            <a:tailEnd/>
          </a:ln>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sz="1800" dirty="0">
                <a:solidFill>
                  <a:schemeClr val="bg1"/>
                </a:solidFill>
                <a:latin typeface="Arial Narrow" pitchFamily="34" charset="0"/>
              </a:rPr>
              <a:t>A performance report that excludes fixed expenses and net income is a </a:t>
            </a:r>
            <a:r>
              <a:rPr lang="en-US" altLang="en-US" sz="1800" b="1" i="1" dirty="0">
                <a:solidFill>
                  <a:schemeClr val="bg1"/>
                </a:solidFill>
                <a:latin typeface="Arial Narrow" pitchFamily="34" charset="0"/>
              </a:rPr>
              <a:t>contribution margin report</a:t>
            </a:r>
            <a:r>
              <a:rPr lang="en-US" altLang="en-US" sz="1800" dirty="0">
                <a:solidFill>
                  <a:schemeClr val="bg1"/>
                </a:solidFill>
                <a:latin typeface="Arial Narrow" pitchFamily="34" charset="0"/>
              </a:rPr>
              <a:t>. It’s bottom line is contribution margin.</a:t>
            </a:r>
          </a:p>
        </p:txBody>
      </p:sp>
      <p:cxnSp>
        <p:nvCxnSpPr>
          <p:cNvPr id="15" name="Straight Arrow Connector 14"/>
          <p:cNvCxnSpPr/>
          <p:nvPr/>
        </p:nvCxnSpPr>
        <p:spPr bwMode="auto">
          <a:xfrm flipH="1" flipV="1">
            <a:off x="7848600" y="4343400"/>
            <a:ext cx="762000" cy="1600200"/>
          </a:xfrm>
          <a:prstGeom prst="straightConnector1">
            <a:avLst/>
          </a:prstGeom>
          <a:solidFill>
            <a:schemeClr val="accent1"/>
          </a:solidFill>
          <a:ln w="38100" cap="flat" cmpd="sng" algn="ctr">
            <a:solidFill>
              <a:srgbClr val="000099"/>
            </a:solidFill>
            <a:prstDash val="solid"/>
            <a:round/>
            <a:headEnd type="none" w="med" len="med"/>
            <a:tailEnd type="arrow"/>
          </a:ln>
          <a:effectLst/>
        </p:spPr>
      </p:cxnSp>
      <p:sp>
        <p:nvSpPr>
          <p:cNvPr id="16" name="AutoShape 7"/>
          <p:cNvSpPr>
            <a:spLocks noChangeArrowheads="1"/>
          </p:cNvSpPr>
          <p:nvPr/>
        </p:nvSpPr>
        <p:spPr bwMode="auto">
          <a:xfrm>
            <a:off x="762000" y="2743200"/>
            <a:ext cx="1219200" cy="2286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17" name="AutoShape 7"/>
          <p:cNvSpPr>
            <a:spLocks noChangeArrowheads="1"/>
          </p:cNvSpPr>
          <p:nvPr/>
        </p:nvSpPr>
        <p:spPr bwMode="auto">
          <a:xfrm>
            <a:off x="838200" y="3429000"/>
            <a:ext cx="1295400" cy="2286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18" name="AutoShape 7"/>
          <p:cNvSpPr>
            <a:spLocks noChangeArrowheads="1"/>
          </p:cNvSpPr>
          <p:nvPr/>
        </p:nvSpPr>
        <p:spPr bwMode="auto">
          <a:xfrm>
            <a:off x="1828800" y="3886200"/>
            <a:ext cx="1295400" cy="2286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37896" name="Text Box 9"/>
          <p:cNvSpPr txBox="1">
            <a:spLocks noChangeArrowheads="1"/>
          </p:cNvSpPr>
          <p:nvPr/>
        </p:nvSpPr>
        <p:spPr bwMode="auto">
          <a:xfrm>
            <a:off x="3048000" y="2895600"/>
            <a:ext cx="4267200" cy="1231106"/>
          </a:xfrm>
          <a:prstGeom prst="rect">
            <a:avLst/>
          </a:prstGeom>
          <a:solidFill>
            <a:srgbClr val="FFFFCC"/>
          </a:solidFill>
          <a:ln w="12700">
            <a:solidFill>
              <a:schemeClr val="tx1"/>
            </a:solidFill>
            <a:miter lim="800000"/>
            <a:headEnd/>
            <a:tailEnd/>
          </a:ln>
        </p:spPr>
        <p:txBody>
          <a:bodyPr wrap="square" lIns="0" tIns="0" rIns="0" bIns="0">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spcBef>
                <a:spcPct val="50000"/>
              </a:spcBef>
            </a:pPr>
            <a:r>
              <a:rPr lang="en-US" altLang="en-US" sz="2000" b="1" dirty="0">
                <a:solidFill>
                  <a:srgbClr val="0033CC"/>
                </a:solidFill>
                <a:latin typeface="Arial Narrow" pitchFamily="34" charset="0"/>
              </a:rPr>
              <a:t>We can see that the income under variable costing is also $580,000. This is because the number of units </a:t>
            </a:r>
            <a:r>
              <a:rPr lang="en-US" altLang="en-US" sz="2000" b="1" u="sng" dirty="0">
                <a:solidFill>
                  <a:srgbClr val="0033CC"/>
                </a:solidFill>
                <a:latin typeface="Arial Narrow" pitchFamily="34" charset="0"/>
              </a:rPr>
              <a:t>produced</a:t>
            </a:r>
            <a:r>
              <a:rPr lang="en-US" altLang="en-US" sz="2000" b="1" dirty="0">
                <a:solidFill>
                  <a:srgbClr val="0033CC"/>
                </a:solidFill>
                <a:latin typeface="Arial Narrow" pitchFamily="34" charset="0"/>
              </a:rPr>
              <a:t> are </a:t>
            </a:r>
            <a:r>
              <a:rPr lang="en-US" altLang="en-US" sz="2000" b="1" u="sng" dirty="0">
                <a:solidFill>
                  <a:srgbClr val="0033CC"/>
                </a:solidFill>
                <a:latin typeface="Arial Narrow" pitchFamily="34" charset="0"/>
              </a:rPr>
              <a:t>equal</a:t>
            </a:r>
            <a:r>
              <a:rPr lang="en-US" altLang="en-US" sz="2000" b="1" dirty="0">
                <a:solidFill>
                  <a:srgbClr val="0033CC"/>
                </a:solidFill>
                <a:latin typeface="Arial Narrow" pitchFamily="34" charset="0"/>
              </a:rPr>
              <a:t> to the number of units </a:t>
            </a:r>
            <a:r>
              <a:rPr lang="en-US" altLang="en-US" sz="2000" b="1" u="sng" dirty="0">
                <a:solidFill>
                  <a:srgbClr val="0033CC"/>
                </a:solidFill>
                <a:latin typeface="Arial Narrow" pitchFamily="34" charset="0"/>
              </a:rPr>
              <a:t>sold</a:t>
            </a:r>
            <a:r>
              <a:rPr lang="en-US" altLang="en-US" sz="2000" b="1" dirty="0">
                <a:solidFill>
                  <a:srgbClr val="0033CC"/>
                </a:solidFill>
                <a:latin typeface="Arial Narrow" pitchFamily="34" charset="0"/>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6"/>
                                        </p:tgtEl>
                                        <p:attrNameLst>
                                          <p:attrName>style.visibility</p:attrName>
                                        </p:attrNameLst>
                                      </p:cBhvr>
                                      <p:to>
                                        <p:strVal val="visible"/>
                                      </p:to>
                                    </p:set>
                                    <p:animEffect transition="in" filter="dissolve">
                                      <p:cBhvr>
                                        <p:cTn id="7" dur="500"/>
                                        <p:tgtEl>
                                          <p:spTgt spid="37896"/>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7895"/>
                                        </p:tgtEl>
                                        <p:attrNameLst>
                                          <p:attrName>style.visibility</p:attrName>
                                        </p:attrNameLst>
                                      </p:cBhvr>
                                      <p:to>
                                        <p:strVal val="visible"/>
                                      </p:to>
                                    </p:set>
                                    <p:anim calcmode="lin" valueType="num">
                                      <p:cBhvr>
                                        <p:cTn id="12" dur="1000" fill="hold"/>
                                        <p:tgtEl>
                                          <p:spTgt spid="37895"/>
                                        </p:tgtEl>
                                        <p:attrNameLst>
                                          <p:attrName>ppt_w</p:attrName>
                                        </p:attrNameLst>
                                      </p:cBhvr>
                                      <p:tavLst>
                                        <p:tav tm="0">
                                          <p:val>
                                            <p:strVal val="#ppt_w*0.70"/>
                                          </p:val>
                                        </p:tav>
                                        <p:tav tm="100000">
                                          <p:val>
                                            <p:strVal val="#ppt_w"/>
                                          </p:val>
                                        </p:tav>
                                      </p:tavLst>
                                    </p:anim>
                                    <p:anim calcmode="lin" valueType="num">
                                      <p:cBhvr>
                                        <p:cTn id="13" dur="1000" fill="hold"/>
                                        <p:tgtEl>
                                          <p:spTgt spid="37895"/>
                                        </p:tgtEl>
                                        <p:attrNameLst>
                                          <p:attrName>ppt_h</p:attrName>
                                        </p:attrNameLst>
                                      </p:cBhvr>
                                      <p:tavLst>
                                        <p:tav tm="0">
                                          <p:val>
                                            <p:strVal val="#ppt_h"/>
                                          </p:val>
                                        </p:tav>
                                        <p:tav tm="100000">
                                          <p:val>
                                            <p:strVal val="#ppt_h"/>
                                          </p:val>
                                        </p:tav>
                                      </p:tavLst>
                                    </p:anim>
                                    <p:animEffect transition="in" filter="fade">
                                      <p:cBhvr>
                                        <p:cTn id="14" dur="1000"/>
                                        <p:tgtEl>
                                          <p:spTgt spid="3789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dissolve">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dissolve">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dissolve">
                                      <p:cBhvr>
                                        <p:cTn id="29" dur="5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1"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dissolv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down)">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1" nodeType="clickEffect">
                                  <p:stCondLst>
                                    <p:cond delay="0"/>
                                  </p:stCondLst>
                                  <p:childTnLst>
                                    <p:set>
                                      <p:cBhvr>
                                        <p:cTn id="43" dur="1" fill="hold">
                                          <p:stCondLst>
                                            <p:cond delay="0"/>
                                          </p:stCondLst>
                                        </p:cTn>
                                        <p:tgtEl>
                                          <p:spTgt spid="16391"/>
                                        </p:tgtEl>
                                        <p:attrNameLst>
                                          <p:attrName>style.visibility</p:attrName>
                                        </p:attrNameLst>
                                      </p:cBhvr>
                                      <p:to>
                                        <p:strVal val="visible"/>
                                      </p:to>
                                    </p:set>
                                    <p:animEffect transition="in" filter="dissolve">
                                      <p:cBhvr>
                                        <p:cTn id="44" dur="500"/>
                                        <p:tgtEl>
                                          <p:spTgt spid="16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1" animBg="1"/>
      <p:bldP spid="37895" grpId="0" animBg="1"/>
      <p:bldP spid="10" grpId="1" animBg="1"/>
      <p:bldP spid="16" grpId="0" animBg="1"/>
      <p:bldP spid="17" grpId="0" animBg="1"/>
      <p:bldP spid="18" grpId="0" animBg="1"/>
      <p:bldP spid="3789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idx="4294967295"/>
          </p:nvPr>
        </p:nvSpPr>
        <p:spPr>
          <a:xfrm>
            <a:off x="0" y="228600"/>
            <a:ext cx="9144000" cy="1412875"/>
          </a:xfrm>
        </p:spPr>
        <p:txBody>
          <a:bodyPr/>
          <a:lstStyle/>
          <a:p>
            <a:pPr algn="ctr" eaLnBrk="1" hangingPunct="1"/>
            <a:r>
              <a:rPr sz="4400" b="1" dirty="0" smtClean="0">
                <a:solidFill>
                  <a:schemeClr val="tx1"/>
                </a:solidFill>
                <a:latin typeface="Arial" pitchFamily="34" charset="0"/>
                <a:cs typeface="Arial" pitchFamily="34" charset="0"/>
              </a:rPr>
              <a:t>Contribution Margin Report </a:t>
            </a:r>
            <a:r>
              <a:rPr sz="2800" dirty="0" smtClean="0"/>
              <a:t/>
            </a:r>
            <a:br>
              <a:rPr sz="2800" dirty="0" smtClean="0"/>
            </a:br>
            <a:endParaRPr sz="2400" dirty="0" smtClean="0"/>
          </a:p>
        </p:txBody>
      </p:sp>
      <p:graphicFrame>
        <p:nvGraphicFramePr>
          <p:cNvPr id="39940" name="Object 6"/>
          <p:cNvGraphicFramePr>
            <a:graphicFrameLocks noChangeAspect="1"/>
          </p:cNvGraphicFramePr>
          <p:nvPr/>
        </p:nvGraphicFramePr>
        <p:xfrm>
          <a:off x="533400" y="1676400"/>
          <a:ext cx="5707063" cy="2819400"/>
        </p:xfrm>
        <a:graphic>
          <a:graphicData uri="http://schemas.openxmlformats.org/presentationml/2006/ole">
            <mc:AlternateContent xmlns:mc="http://schemas.openxmlformats.org/markup-compatibility/2006">
              <mc:Choice xmlns:v="urn:schemas-microsoft-com:vml" Requires="v">
                <p:oleObj spid="_x0000_s40026" name="Worksheet" r:id="rId5" imgW="4934102" imgH="2152752" progId="Excel.Sheet.8">
                  <p:embed/>
                </p:oleObj>
              </mc:Choice>
              <mc:Fallback>
                <p:oleObj name="Worksheet" r:id="rId5" imgW="4934102" imgH="2152752" progId="Excel.Sheet.8">
                  <p:embed/>
                  <p:pic>
                    <p:nvPicPr>
                      <p:cNvPr id="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1676400"/>
                        <a:ext cx="5707063"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9941" name="Text Box 7"/>
          <p:cNvSpPr txBox="1">
            <a:spLocks noChangeArrowheads="1"/>
          </p:cNvSpPr>
          <p:nvPr/>
        </p:nvSpPr>
        <p:spPr bwMode="auto">
          <a:xfrm>
            <a:off x="6324600" y="3733800"/>
            <a:ext cx="2514600" cy="1016000"/>
          </a:xfrm>
          <a:prstGeom prst="rect">
            <a:avLst/>
          </a:prstGeom>
          <a:solidFill>
            <a:srgbClr val="FFFFCC"/>
          </a:solidFill>
          <a:ln w="12700">
            <a:solidFill>
              <a:schemeClr val="tx1"/>
            </a:solidFill>
            <a:miter lim="800000"/>
            <a:headEnd/>
            <a:tailEnd/>
          </a:ln>
        </p:spPr>
        <p:txBody>
          <a:bodyPr>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spcBef>
                <a:spcPct val="50000"/>
              </a:spcBef>
            </a:pPr>
            <a:r>
              <a:rPr lang="en-US" altLang="en-US" sz="2000" b="1" dirty="0">
                <a:solidFill>
                  <a:srgbClr val="0033CC"/>
                </a:solidFill>
                <a:latin typeface="Arial Narrow" pitchFamily="34" charset="0"/>
              </a:rPr>
              <a:t>     Sales</a:t>
            </a:r>
            <a:br>
              <a:rPr lang="en-US" altLang="en-US" sz="2000" b="1" dirty="0">
                <a:solidFill>
                  <a:srgbClr val="0033CC"/>
                </a:solidFill>
                <a:latin typeface="Arial Narrow" pitchFamily="34" charset="0"/>
              </a:rPr>
            </a:br>
            <a:r>
              <a:rPr lang="en-US" altLang="en-US" sz="2000" b="1" dirty="0">
                <a:solidFill>
                  <a:srgbClr val="0033CC"/>
                </a:solidFill>
                <a:latin typeface="Arial Narrow" pitchFamily="34" charset="0"/>
              </a:rPr>
              <a:t>   </a:t>
            </a:r>
            <a:r>
              <a:rPr lang="en-US" altLang="en-US" sz="2000" b="1" u="sng" dirty="0">
                <a:solidFill>
                  <a:srgbClr val="0033CC"/>
                </a:solidFill>
                <a:latin typeface="Arial Narrow" pitchFamily="34" charset="0"/>
              </a:rPr>
              <a:t>- Variable expenses</a:t>
            </a:r>
            <a:r>
              <a:rPr lang="en-US" altLang="en-US" sz="2000" b="1" dirty="0">
                <a:solidFill>
                  <a:srgbClr val="0033CC"/>
                </a:solidFill>
                <a:latin typeface="Arial Narrow" pitchFamily="34" charset="0"/>
              </a:rPr>
              <a:t/>
            </a:r>
            <a:br>
              <a:rPr lang="en-US" altLang="en-US" sz="2000" b="1" dirty="0">
                <a:solidFill>
                  <a:srgbClr val="0033CC"/>
                </a:solidFill>
                <a:latin typeface="Arial Narrow" pitchFamily="34" charset="0"/>
              </a:rPr>
            </a:br>
            <a:r>
              <a:rPr lang="en-US" altLang="en-US" sz="2000" b="1" dirty="0">
                <a:solidFill>
                  <a:srgbClr val="0033CC"/>
                </a:solidFill>
                <a:latin typeface="Arial Narrow" pitchFamily="34" charset="0"/>
              </a:rPr>
              <a:t>=  Contribution margin</a:t>
            </a:r>
          </a:p>
        </p:txBody>
      </p:sp>
      <p:sp>
        <p:nvSpPr>
          <p:cNvPr id="39942" name="AutoShape 8"/>
          <p:cNvSpPr>
            <a:spLocks/>
          </p:cNvSpPr>
          <p:nvPr/>
        </p:nvSpPr>
        <p:spPr bwMode="auto">
          <a:xfrm>
            <a:off x="6172200" y="3657600"/>
            <a:ext cx="228600" cy="1219200"/>
          </a:xfrm>
          <a:prstGeom prst="leftBrace">
            <a:avLst>
              <a:gd name="adj1" fmla="val 91679"/>
              <a:gd name="adj2" fmla="val 50000"/>
            </a:avLst>
          </a:prstGeom>
          <a:noFill/>
          <a:ln w="38100">
            <a:solidFill>
              <a:srgbClr val="C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39943" name="Text Box 9"/>
          <p:cNvSpPr txBox="1">
            <a:spLocks noChangeArrowheads="1"/>
          </p:cNvSpPr>
          <p:nvPr/>
        </p:nvSpPr>
        <p:spPr bwMode="auto">
          <a:xfrm>
            <a:off x="685800" y="4876800"/>
            <a:ext cx="5410200" cy="1200150"/>
          </a:xfrm>
          <a:prstGeom prst="rect">
            <a:avLst/>
          </a:prstGeom>
          <a:solidFill>
            <a:srgbClr val="FFFFCC"/>
          </a:solidFill>
          <a:ln w="12700">
            <a:solidFill>
              <a:schemeClr val="tx1"/>
            </a:solidFill>
            <a:miter lim="800000"/>
            <a:headEnd/>
            <a:tailEnd/>
          </a:ln>
        </p:spPr>
        <p:txBody>
          <a:bodyPr wrap="square">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spcBef>
                <a:spcPct val="50000"/>
              </a:spcBef>
            </a:pPr>
            <a:r>
              <a:rPr lang="en-US" altLang="en-US" dirty="0">
                <a:solidFill>
                  <a:srgbClr val="0033CC"/>
                </a:solidFill>
                <a:latin typeface="Arial" charset="0"/>
              </a:rPr>
              <a:t>**</a:t>
            </a:r>
            <a:r>
              <a:rPr lang="en-US" altLang="en-US" b="1" i="1" dirty="0">
                <a:solidFill>
                  <a:srgbClr val="0033CC"/>
                </a:solidFill>
                <a:latin typeface="Arial" charset="0"/>
              </a:rPr>
              <a:t>Contribution margin </a:t>
            </a:r>
            <a:r>
              <a:rPr lang="en-US" altLang="en-US" b="1" dirty="0">
                <a:solidFill>
                  <a:srgbClr val="0033CC"/>
                </a:solidFill>
                <a:latin typeface="Arial" charset="0"/>
              </a:rPr>
              <a:t>contributes to covering fixed costs and earning income</a:t>
            </a:r>
          </a:p>
        </p:txBody>
      </p:sp>
      <p:sp>
        <p:nvSpPr>
          <p:cNvPr id="39944"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CDBBB3F1-CD53-4E81-B5F7-C44CA7DA3C24}" type="slidenum">
              <a:rPr lang="en-US" altLang="en-US" sz="1000" smtClean="0">
                <a:latin typeface="Arial" charset="0"/>
              </a:rPr>
              <a:pPr algn="r" eaLnBrk="1" hangingPunct="1"/>
              <a:t>18</a:t>
            </a:fld>
            <a:endParaRPr lang="en-US" altLang="en-US" sz="1000" dirty="0">
              <a:latin typeface="Arial" charset="0"/>
            </a:endParaRPr>
          </a:p>
        </p:txBody>
      </p:sp>
      <p:sp>
        <p:nvSpPr>
          <p:cNvPr id="9"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2</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914400"/>
            <a:ext cx="9144000" cy="1905000"/>
          </a:xfrm>
        </p:spPr>
        <p:txBody>
          <a:bodyPr/>
          <a:lstStyle/>
          <a:p>
            <a:pPr algn="ctr" eaLnBrk="1" hangingPunct="1"/>
            <a:r>
              <a:rPr sz="3200" b="1" dirty="0" smtClean="0">
                <a:solidFill>
                  <a:schemeClr val="tx1"/>
                </a:solidFill>
                <a:latin typeface="Arial" pitchFamily="34" charset="0"/>
                <a:cs typeface="Arial" pitchFamily="34" charset="0"/>
              </a:rPr>
              <a:t>Analysis of Income Reporting for Both Absorption and Variable Costing:  </a:t>
            </a:r>
            <a:br>
              <a:rPr sz="3200" b="1" dirty="0" smtClean="0">
                <a:solidFill>
                  <a:schemeClr val="tx1"/>
                </a:solidFill>
                <a:latin typeface="Arial" pitchFamily="34" charset="0"/>
                <a:cs typeface="Arial" pitchFamily="34" charset="0"/>
              </a:rPr>
            </a:br>
            <a:r>
              <a:rPr sz="3200" b="1" i="1" dirty="0" smtClean="0">
                <a:solidFill>
                  <a:schemeClr val="tx1"/>
                </a:solidFill>
                <a:latin typeface="Arial" pitchFamily="34" charset="0"/>
                <a:cs typeface="Arial" pitchFamily="34" charset="0"/>
              </a:rPr>
              <a:t>Units Produced </a:t>
            </a:r>
            <a:r>
              <a:rPr sz="3200" b="1" i="1" u="sng" dirty="0" smtClean="0">
                <a:solidFill>
                  <a:srgbClr val="FF0000"/>
                </a:solidFill>
                <a:latin typeface="Arial" pitchFamily="34" charset="0"/>
                <a:cs typeface="Arial" pitchFamily="34" charset="0"/>
              </a:rPr>
              <a:t>Equal</a:t>
            </a:r>
            <a:r>
              <a:rPr sz="3200" b="1" i="1" dirty="0" smtClean="0">
                <a:solidFill>
                  <a:schemeClr val="tx1"/>
                </a:solidFill>
                <a:latin typeface="Arial" pitchFamily="34" charset="0"/>
                <a:cs typeface="Arial" pitchFamily="34" charset="0"/>
              </a:rPr>
              <a:t> Units Sold</a:t>
            </a:r>
            <a:br>
              <a:rPr sz="3200" b="1" i="1" dirty="0" smtClean="0">
                <a:solidFill>
                  <a:schemeClr val="tx1"/>
                </a:solidFill>
                <a:latin typeface="Arial" pitchFamily="34" charset="0"/>
                <a:cs typeface="Arial" pitchFamily="34" charset="0"/>
              </a:rPr>
            </a:br>
            <a:endParaRPr sz="3200" b="1" i="1" dirty="0" smtClean="0">
              <a:solidFill>
                <a:schemeClr val="tx1"/>
              </a:solidFill>
              <a:latin typeface="Arial" pitchFamily="34" charset="0"/>
              <a:cs typeface="Arial" pitchFamily="34" charset="0"/>
            </a:endParaRPr>
          </a:p>
        </p:txBody>
      </p:sp>
      <p:graphicFrame>
        <p:nvGraphicFramePr>
          <p:cNvPr id="41987" name="Object 4"/>
          <p:cNvGraphicFramePr>
            <a:graphicFrameLocks noGrp="1" noChangeAspect="1"/>
          </p:cNvGraphicFramePr>
          <p:nvPr>
            <p:ph idx="1"/>
            <p:extLst>
              <p:ext uri="{D42A27DB-BD31-4B8C-83A1-F6EECF244321}">
                <p14:modId xmlns:p14="http://schemas.microsoft.com/office/powerpoint/2010/main" val="1981096831"/>
              </p:ext>
            </p:extLst>
          </p:nvPr>
        </p:nvGraphicFramePr>
        <p:xfrm>
          <a:off x="762000" y="2538412"/>
          <a:ext cx="7140575" cy="3633788"/>
        </p:xfrm>
        <a:graphic>
          <a:graphicData uri="http://schemas.openxmlformats.org/presentationml/2006/ole">
            <mc:AlternateContent xmlns:mc="http://schemas.openxmlformats.org/markup-compatibility/2006">
              <mc:Choice xmlns:v="urn:schemas-microsoft-com:vml" Requires="v">
                <p:oleObj spid="_x0000_s42071" name="Worksheet" r:id="rId5" imgW="5974008" imgH="3040380" progId="Excel.Sheet.8">
                  <p:embed/>
                </p:oleObj>
              </mc:Choice>
              <mc:Fallback>
                <p:oleObj name="Worksheet" r:id="rId5" imgW="5974008" imgH="3040380" progId="Excel.Sheet.8">
                  <p:embed/>
                  <p:pic>
                    <p:nvPicPr>
                      <p:cNvPr id="0" name="Picture 9"/>
                      <p:cNvPicPr>
                        <a:picLocks noGrp="1" noChangeAspect="1" noChangeArrowheads="1"/>
                      </p:cNvPicPr>
                      <p:nvPr/>
                    </p:nvPicPr>
                    <p:blipFill>
                      <a:blip r:embed="rId6"/>
                      <a:srcRect/>
                      <a:stretch>
                        <a:fillRect/>
                      </a:stretch>
                    </p:blipFill>
                    <p:spPr bwMode="auto">
                      <a:xfrm>
                        <a:off x="762000" y="2538412"/>
                        <a:ext cx="7140575" cy="3633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989"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BDA54681-BBA1-4DE2-B6D1-2402C9AD2438}" type="slidenum">
              <a:rPr lang="en-US" altLang="en-US" sz="1000" smtClean="0">
                <a:latin typeface="Arial" charset="0"/>
              </a:rPr>
              <a:pPr algn="r" eaLnBrk="1" hangingPunct="1"/>
              <a:t>19</a:t>
            </a:fld>
            <a:endParaRPr lang="en-US" altLang="en-US" sz="1000" dirty="0">
              <a:latin typeface="Arial" charset="0"/>
            </a:endParaRPr>
          </a:p>
        </p:txBody>
      </p:sp>
      <p:sp>
        <p:nvSpPr>
          <p:cNvPr id="6"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2</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
            <a:ext cx="9144000" cy="1905000"/>
          </a:xfrm>
        </p:spPr>
        <p:txBody>
          <a:bodyPr>
            <a:normAutofit/>
          </a:bodyPr>
          <a:lstStyle/>
          <a:p>
            <a:pPr eaLnBrk="1" fontAlgn="auto" hangingPunct="1">
              <a:spcBef>
                <a:spcPct val="20000"/>
              </a:spcBef>
              <a:spcAft>
                <a:spcPts val="0"/>
              </a:spcAft>
              <a:defRPr/>
            </a:pPr>
            <a:r>
              <a:rPr lang="en-US" b="1" u="sng" dirty="0" smtClean="0">
                <a:solidFill>
                  <a:srgbClr val="FF0000"/>
                </a:solidFill>
                <a:effectLst>
                  <a:outerShdw blurRad="38100" dist="38100" dir="2700000" algn="tl">
                    <a:srgbClr val="000000">
                      <a:alpha val="43137"/>
                    </a:srgbClr>
                  </a:outerShdw>
                </a:effectLst>
                <a:latin typeface="Algerian" pitchFamily="82" charset="0"/>
                <a:cs typeface="Aharoni" pitchFamily="2" charset="-79"/>
              </a:rPr>
              <a:t>Welcome Back</a:t>
            </a:r>
            <a:endParaRPr lang="en-US" b="1" u="sng" dirty="0">
              <a:solidFill>
                <a:srgbClr val="FF0000"/>
              </a:solidFill>
              <a:effectLst>
                <a:outerShdw blurRad="38100" dist="38100" dir="2700000" algn="tl">
                  <a:srgbClr val="000000">
                    <a:alpha val="43137"/>
                  </a:srgbClr>
                </a:outerShdw>
              </a:effectLst>
              <a:latin typeface="Goudy Stout" pitchFamily="18" charset="0"/>
              <a:ea typeface="+mn-ea"/>
              <a:cs typeface="Aharoni" pitchFamily="2" charset="-79"/>
            </a:endParaRPr>
          </a:p>
        </p:txBody>
      </p:sp>
      <p:sp>
        <p:nvSpPr>
          <p:cNvPr id="3" name="Subtitle 2"/>
          <p:cNvSpPr>
            <a:spLocks noGrp="1"/>
          </p:cNvSpPr>
          <p:nvPr>
            <p:ph type="subTitle" idx="1"/>
          </p:nvPr>
        </p:nvSpPr>
        <p:spPr>
          <a:xfrm>
            <a:off x="0" y="2590800"/>
            <a:ext cx="9144000" cy="3276600"/>
          </a:xfrm>
        </p:spPr>
        <p:txBody>
          <a:bodyPr rtlCol="0"/>
          <a:lstStyle/>
          <a:p>
            <a:pPr eaLnBrk="1" fontAlgn="auto" hangingPunct="1">
              <a:spcAft>
                <a:spcPts val="0"/>
              </a:spcAft>
              <a:defRPr/>
            </a:pPr>
            <a:r>
              <a:rPr lang="en-US" sz="7200" b="1" u="sng" dirty="0" smtClean="0">
                <a:solidFill>
                  <a:schemeClr val="tx1"/>
                </a:solidFill>
                <a:effectLst>
                  <a:outerShdw blurRad="38100" dist="38100" dir="2700000" algn="tl">
                    <a:srgbClr val="000000">
                      <a:alpha val="43137"/>
                    </a:srgbClr>
                  </a:outerShdw>
                </a:effectLst>
                <a:latin typeface="Algerian" pitchFamily="82" charset="0"/>
                <a:ea typeface="Adobe Heiti Std R" pitchFamily="34" charset="-128"/>
                <a:cs typeface="Aharoni" pitchFamily="2" charset="-79"/>
              </a:rPr>
              <a:t>Time for Any Question</a:t>
            </a:r>
            <a:r>
              <a:rPr lang="en-US" sz="7200" b="1" u="sng" dirty="0" smtClean="0">
                <a:solidFill>
                  <a:schemeClr val="tx1"/>
                </a:solidFill>
                <a:effectLst>
                  <a:outerShdw blurRad="38100" dist="38100" dir="2700000" algn="tl">
                    <a:srgbClr val="000000">
                      <a:alpha val="43137"/>
                    </a:srgbClr>
                  </a:outerShdw>
                </a:effectLst>
                <a:latin typeface="Adobe Heiti Std R" pitchFamily="34" charset="-128"/>
                <a:ea typeface="Adobe Heiti Std R" pitchFamily="34" charset="-128"/>
                <a:cs typeface="Aharoni" pitchFamily="2" charset="-79"/>
              </a:rPr>
              <a:t> </a:t>
            </a:r>
            <a:endParaRPr lang="en-US" sz="7200" b="1" u="sng" dirty="0">
              <a:solidFill>
                <a:schemeClr val="tx1"/>
              </a:solidFill>
              <a:effectLst>
                <a:outerShdw blurRad="38100" dist="38100" dir="2700000" algn="tl">
                  <a:srgbClr val="000000">
                    <a:alpha val="43137"/>
                  </a:srgbClr>
                </a:outerShdw>
              </a:effectLst>
              <a:latin typeface="Adobe Heiti Std R" pitchFamily="34" charset="-128"/>
              <a:ea typeface="Adobe Heiti Std R" pitchFamily="34" charset="-128"/>
              <a:cs typeface="Aharoni" pitchFamily="2" charset="-79"/>
            </a:endParaRPr>
          </a:p>
        </p:txBody>
      </p:sp>
      <p:sp>
        <p:nvSpPr>
          <p:cNvPr id="2970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b="1" u="sng">
                <a:solidFill>
                  <a:schemeClr val="tx1"/>
                </a:solidFill>
                <a:latin typeface="Arial" pitchFamily="34" charset="0"/>
                <a:ea typeface="MS PGothic" pitchFamily="34" charset="-128"/>
              </a:defRPr>
            </a:lvl1pPr>
            <a:lvl2pPr marL="742950" indent="-285750">
              <a:defRPr sz="2400" b="1" u="sng">
                <a:solidFill>
                  <a:schemeClr val="tx1"/>
                </a:solidFill>
                <a:latin typeface="Arial" pitchFamily="34" charset="0"/>
                <a:ea typeface="MS PGothic" pitchFamily="34" charset="-128"/>
              </a:defRPr>
            </a:lvl2pPr>
            <a:lvl3pPr marL="1143000" indent="-228600">
              <a:defRPr sz="2400" b="1" u="sng">
                <a:solidFill>
                  <a:schemeClr val="tx1"/>
                </a:solidFill>
                <a:latin typeface="Arial" pitchFamily="34" charset="0"/>
                <a:ea typeface="MS PGothic" pitchFamily="34" charset="-128"/>
              </a:defRPr>
            </a:lvl3pPr>
            <a:lvl4pPr marL="1600200" indent="-228600">
              <a:defRPr sz="2400" b="1" u="sng">
                <a:solidFill>
                  <a:schemeClr val="tx1"/>
                </a:solidFill>
                <a:latin typeface="Arial" pitchFamily="34" charset="0"/>
                <a:ea typeface="MS PGothic" pitchFamily="34" charset="-128"/>
              </a:defRPr>
            </a:lvl4pPr>
            <a:lvl5pPr marL="2057400" indent="-228600">
              <a:defRPr sz="2400" b="1" u="sng">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1" u="sng">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1" u="sng">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1" u="sng">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1" u="sng">
                <a:solidFill>
                  <a:schemeClr val="tx1"/>
                </a:solidFill>
                <a:latin typeface="Arial" pitchFamily="34" charset="0"/>
                <a:ea typeface="MS PGothic" pitchFamily="34" charset="-128"/>
              </a:defRPr>
            </a:lvl9pPr>
          </a:lstStyle>
          <a:p>
            <a:r>
              <a:rPr lang="en-US" altLang="en-US" sz="1200" smtClean="0">
                <a:solidFill>
                  <a:srgbClr val="898989"/>
                </a:solidFill>
              </a:rPr>
              <a:t>Atef Abuelaish</a:t>
            </a:r>
          </a:p>
        </p:txBody>
      </p:sp>
      <p:sp>
        <p:nvSpPr>
          <p:cNvPr id="2970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u="sng">
                <a:solidFill>
                  <a:schemeClr val="tx1"/>
                </a:solidFill>
                <a:latin typeface="Arial" pitchFamily="34" charset="0"/>
                <a:ea typeface="MS PGothic" pitchFamily="34" charset="-128"/>
              </a:defRPr>
            </a:lvl1pPr>
            <a:lvl2pPr marL="742950" indent="-285750">
              <a:defRPr sz="2400" b="1" u="sng">
                <a:solidFill>
                  <a:schemeClr val="tx1"/>
                </a:solidFill>
                <a:latin typeface="Arial" pitchFamily="34" charset="0"/>
                <a:ea typeface="MS PGothic" pitchFamily="34" charset="-128"/>
              </a:defRPr>
            </a:lvl2pPr>
            <a:lvl3pPr marL="1143000" indent="-228600">
              <a:defRPr sz="2400" b="1" u="sng">
                <a:solidFill>
                  <a:schemeClr val="tx1"/>
                </a:solidFill>
                <a:latin typeface="Arial" pitchFamily="34" charset="0"/>
                <a:ea typeface="MS PGothic" pitchFamily="34" charset="-128"/>
              </a:defRPr>
            </a:lvl3pPr>
            <a:lvl4pPr marL="1600200" indent="-228600">
              <a:defRPr sz="2400" b="1" u="sng">
                <a:solidFill>
                  <a:schemeClr val="tx1"/>
                </a:solidFill>
                <a:latin typeface="Arial" pitchFamily="34" charset="0"/>
                <a:ea typeface="MS PGothic" pitchFamily="34" charset="-128"/>
              </a:defRPr>
            </a:lvl4pPr>
            <a:lvl5pPr marL="2057400" indent="-228600">
              <a:defRPr sz="2400" b="1" u="sng">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1" u="sng">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1" u="sng">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1" u="sng">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1" u="sng">
                <a:solidFill>
                  <a:schemeClr val="tx1"/>
                </a:solidFill>
                <a:latin typeface="Arial" pitchFamily="34" charset="0"/>
                <a:ea typeface="MS PGothic" pitchFamily="34" charset="-128"/>
              </a:defRPr>
            </a:lvl9pPr>
          </a:lstStyle>
          <a:p>
            <a:fld id="{21655E42-6F16-491C-9169-6D17DF226A2E}" type="slidenum">
              <a:rPr lang="en-US" altLang="en-US" sz="1200" smtClean="0">
                <a:solidFill>
                  <a:srgbClr val="898989"/>
                </a:solidFill>
              </a:rPr>
              <a:pPr/>
              <a:t>2</a:t>
            </a:fld>
            <a:endParaRPr lang="en-US" altLang="en-US" sz="1200" smtClean="0">
              <a:solidFill>
                <a:srgbClr val="898989"/>
              </a:solidFill>
            </a:endParaRPr>
          </a:p>
        </p:txBody>
      </p:sp>
    </p:spTree>
    <p:extLst>
      <p:ext uri="{BB962C8B-B14F-4D97-AF65-F5344CB8AC3E}">
        <p14:creationId xmlns:p14="http://schemas.microsoft.com/office/powerpoint/2010/main" val="2115419238"/>
      </p:ext>
    </p:extLst>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a:xfrm>
            <a:off x="0" y="685800"/>
            <a:ext cx="9144000" cy="1412875"/>
          </a:xfrm>
        </p:spPr>
        <p:txBody>
          <a:bodyPr/>
          <a:lstStyle/>
          <a:p>
            <a:pPr algn="ctr" eaLnBrk="1" hangingPunct="1"/>
            <a:r>
              <a:rPr sz="3200" b="1" dirty="0" smtClean="0">
                <a:solidFill>
                  <a:schemeClr val="tx1"/>
                </a:solidFill>
                <a:latin typeface="Arial" pitchFamily="34" charset="0"/>
                <a:cs typeface="Arial" pitchFamily="34" charset="0"/>
              </a:rPr>
              <a:t>Analysis of Income Reporting for Absorption Costing:  </a:t>
            </a:r>
            <a:r>
              <a:rPr sz="3200" b="1" i="1" dirty="0" smtClean="0">
                <a:solidFill>
                  <a:schemeClr val="tx1"/>
                </a:solidFill>
                <a:latin typeface="Arial" pitchFamily="34" charset="0"/>
                <a:cs typeface="Arial" pitchFamily="34" charset="0"/>
              </a:rPr>
              <a:t>Units Produced </a:t>
            </a:r>
            <a:r>
              <a:rPr sz="3200" b="1" i="1" u="sng" dirty="0" smtClean="0">
                <a:solidFill>
                  <a:srgbClr val="FF0000"/>
                </a:solidFill>
                <a:latin typeface="Arial" pitchFamily="34" charset="0"/>
                <a:cs typeface="Arial" pitchFamily="34" charset="0"/>
              </a:rPr>
              <a:t>Exceed</a:t>
            </a:r>
            <a:r>
              <a:rPr sz="3200" b="1" i="1" dirty="0" smtClean="0">
                <a:solidFill>
                  <a:schemeClr val="tx1"/>
                </a:solidFill>
                <a:latin typeface="Arial" pitchFamily="34" charset="0"/>
                <a:cs typeface="Arial" pitchFamily="34" charset="0"/>
              </a:rPr>
              <a:t> Units Sold</a:t>
            </a:r>
            <a:br>
              <a:rPr sz="3200" b="1" i="1" dirty="0" smtClean="0">
                <a:solidFill>
                  <a:schemeClr val="tx1"/>
                </a:solidFill>
                <a:latin typeface="Arial" pitchFamily="34" charset="0"/>
                <a:cs typeface="Arial" pitchFamily="34" charset="0"/>
              </a:rPr>
            </a:br>
            <a:endParaRPr sz="3200" b="1" i="1" dirty="0" smtClean="0">
              <a:solidFill>
                <a:schemeClr val="tx1"/>
              </a:solidFill>
              <a:latin typeface="Arial" pitchFamily="34" charset="0"/>
              <a:cs typeface="Arial" pitchFamily="34" charset="0"/>
            </a:endParaRPr>
          </a:p>
        </p:txBody>
      </p:sp>
      <p:graphicFrame>
        <p:nvGraphicFramePr>
          <p:cNvPr id="46083" name="Object 5"/>
          <p:cNvGraphicFramePr>
            <a:graphicFrameLocks noChangeAspect="1"/>
          </p:cNvGraphicFramePr>
          <p:nvPr>
            <p:extLst>
              <p:ext uri="{D42A27DB-BD31-4B8C-83A1-F6EECF244321}">
                <p14:modId xmlns:p14="http://schemas.microsoft.com/office/powerpoint/2010/main" val="597885150"/>
              </p:ext>
            </p:extLst>
          </p:nvPr>
        </p:nvGraphicFramePr>
        <p:xfrm>
          <a:off x="769938" y="1755775"/>
          <a:ext cx="7778750" cy="3868738"/>
        </p:xfrm>
        <a:graphic>
          <a:graphicData uri="http://schemas.openxmlformats.org/presentationml/2006/ole">
            <mc:AlternateContent xmlns:mc="http://schemas.openxmlformats.org/markup-compatibility/2006">
              <mc:Choice xmlns:v="urn:schemas-microsoft-com:vml" Requires="v">
                <p:oleObj spid="_x0000_s46171" name="Worksheet" r:id="rId5" imgW="4724503" imgH="2385163" progId="Excel.Sheet.8">
                  <p:embed/>
                </p:oleObj>
              </mc:Choice>
              <mc:Fallback>
                <p:oleObj name="Worksheet" r:id="rId5" imgW="4724503" imgH="2385163" progId="Excel.Sheet.8">
                  <p:embed/>
                  <p:pic>
                    <p:nvPicPr>
                      <p:cNvPr id="0" name="Picture 12"/>
                      <p:cNvPicPr>
                        <a:picLocks noChangeAspect="1" noChangeArrowheads="1"/>
                      </p:cNvPicPr>
                      <p:nvPr/>
                    </p:nvPicPr>
                    <p:blipFill>
                      <a:blip r:embed="rId6"/>
                      <a:srcRect/>
                      <a:stretch>
                        <a:fillRect/>
                      </a:stretch>
                    </p:blipFill>
                    <p:spPr bwMode="auto">
                      <a:xfrm>
                        <a:off x="769938" y="1755775"/>
                        <a:ext cx="7778750" cy="3868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10"/>
          <p:cNvGrpSpPr>
            <a:grpSpLocks/>
          </p:cNvGrpSpPr>
          <p:nvPr/>
        </p:nvGrpSpPr>
        <p:grpSpPr bwMode="auto">
          <a:xfrm>
            <a:off x="1905000" y="4495805"/>
            <a:ext cx="6172200" cy="461963"/>
            <a:chOff x="1200" y="2832"/>
            <a:chExt cx="3888" cy="291"/>
          </a:xfrm>
        </p:grpSpPr>
        <p:sp>
          <p:nvSpPr>
            <p:cNvPr id="46087" name="AutoShape 9"/>
            <p:cNvSpPr>
              <a:spLocks noChangeArrowheads="1"/>
            </p:cNvSpPr>
            <p:nvPr/>
          </p:nvSpPr>
          <p:spPr bwMode="auto">
            <a:xfrm rot="16200000" flipV="1">
              <a:off x="4440" y="2472"/>
              <a:ext cx="288" cy="100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5898240 60000 65536"/>
                <a:gd name="T10" fmla="*/ 5898240 60000 65536"/>
                <a:gd name="T11" fmla="*/ 0 60000 65536"/>
                <a:gd name="T12" fmla="*/ 12450 w 21600"/>
                <a:gd name="T13" fmla="*/ 2914 h 21600"/>
                <a:gd name="T14" fmla="*/ 18225 w 21600"/>
                <a:gd name="T15" fmla="*/ 923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0033CC"/>
            </a:solidFill>
            <a:ln w="12700">
              <a:solidFill>
                <a:schemeClr val="tx1"/>
              </a:solidFill>
              <a:miter lim="800000"/>
              <a:headEnd/>
              <a:tailEnd/>
            </a:ln>
          </p:spPr>
          <p:txBody>
            <a:bodyPr rot="10800000" vert="eaVert" wrap="none" anchor="ctr"/>
            <a:lstStyle/>
            <a:p>
              <a:endParaRPr lang="en-GB"/>
            </a:p>
          </p:txBody>
        </p:sp>
        <p:sp>
          <p:nvSpPr>
            <p:cNvPr id="46088" name="Text Box 8"/>
            <p:cNvSpPr txBox="1">
              <a:spLocks noChangeArrowheads="1"/>
            </p:cNvSpPr>
            <p:nvPr/>
          </p:nvSpPr>
          <p:spPr bwMode="auto">
            <a:xfrm>
              <a:off x="1200" y="2832"/>
              <a:ext cx="2976" cy="291"/>
            </a:xfrm>
            <a:prstGeom prst="rect">
              <a:avLst/>
            </a:prstGeom>
            <a:solidFill>
              <a:srgbClr val="FFFFCC"/>
            </a:solidFill>
            <a:ln w="12700">
              <a:solidFill>
                <a:schemeClr val="tx1"/>
              </a:solidFill>
              <a:miter lim="800000"/>
              <a:headEnd/>
              <a:tailEnd/>
            </a:ln>
          </p:spPr>
          <p:txBody>
            <a:bodyPr wrap="square">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spcBef>
                  <a:spcPct val="50000"/>
                </a:spcBef>
              </a:pPr>
              <a:r>
                <a:rPr lang="en-US" altLang="en-US" b="1" dirty="0">
                  <a:solidFill>
                    <a:srgbClr val="0033CC"/>
                  </a:solidFill>
                  <a:latin typeface="Arial" charset="0"/>
                </a:rPr>
                <a:t>Income for 2014 is $320,000</a:t>
              </a:r>
            </a:p>
          </p:txBody>
        </p:sp>
      </p:grpSp>
      <p:sp>
        <p:nvSpPr>
          <p:cNvPr id="46086"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1E85D9A2-DA03-4057-AC86-D13DCEA8C549}" type="slidenum">
              <a:rPr lang="en-US" altLang="en-US" sz="1000" smtClean="0">
                <a:latin typeface="Arial" charset="0"/>
              </a:rPr>
              <a:pPr algn="r" eaLnBrk="1" hangingPunct="1"/>
              <a:t>20</a:t>
            </a:fld>
            <a:endParaRPr lang="en-US" altLang="en-US" sz="1000" dirty="0">
              <a:latin typeface="Arial" charset="0"/>
            </a:endParaRPr>
          </a:p>
        </p:txBody>
      </p:sp>
      <p:sp>
        <p:nvSpPr>
          <p:cNvPr id="9"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2</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type="title"/>
          </p:nvPr>
        </p:nvSpPr>
        <p:spPr>
          <a:xfrm>
            <a:off x="0" y="609600"/>
            <a:ext cx="9067800" cy="1828800"/>
          </a:xfrm>
        </p:spPr>
        <p:txBody>
          <a:bodyPr/>
          <a:lstStyle/>
          <a:p>
            <a:pPr algn="ctr" eaLnBrk="1" hangingPunct="1"/>
            <a:r>
              <a:rPr sz="3200" b="1" dirty="0" smtClean="0">
                <a:solidFill>
                  <a:schemeClr val="tx1"/>
                </a:solidFill>
                <a:latin typeface="Arial" pitchFamily="34" charset="0"/>
                <a:cs typeface="Arial" pitchFamily="34" charset="0"/>
              </a:rPr>
              <a:t>Analysis of Income Reporting for Variable Costing:  </a:t>
            </a:r>
            <a:r>
              <a:rPr sz="3200" b="1" i="1" dirty="0" smtClean="0">
                <a:solidFill>
                  <a:schemeClr val="tx1"/>
                </a:solidFill>
                <a:latin typeface="Arial" pitchFamily="34" charset="0"/>
                <a:cs typeface="Arial" pitchFamily="34" charset="0"/>
              </a:rPr>
              <a:t>Units Produced </a:t>
            </a:r>
            <a:r>
              <a:rPr sz="3200" b="1" i="1" u="sng" dirty="0" smtClean="0">
                <a:solidFill>
                  <a:srgbClr val="FF0000"/>
                </a:solidFill>
                <a:latin typeface="Arial" pitchFamily="34" charset="0"/>
                <a:cs typeface="Arial" pitchFamily="34" charset="0"/>
              </a:rPr>
              <a:t>Exceed</a:t>
            </a:r>
            <a:r>
              <a:rPr sz="3200" b="1" i="1" dirty="0" smtClean="0">
                <a:solidFill>
                  <a:schemeClr val="tx1"/>
                </a:solidFill>
                <a:latin typeface="Arial" pitchFamily="34" charset="0"/>
                <a:cs typeface="Arial" pitchFamily="34" charset="0"/>
              </a:rPr>
              <a:t> Units Sold</a:t>
            </a:r>
            <a:br>
              <a:rPr sz="3200" b="1" i="1" dirty="0" smtClean="0">
                <a:solidFill>
                  <a:schemeClr val="tx1"/>
                </a:solidFill>
                <a:latin typeface="Arial" pitchFamily="34" charset="0"/>
                <a:cs typeface="Arial" pitchFamily="34" charset="0"/>
              </a:rPr>
            </a:br>
            <a:endParaRPr sz="3200" b="1" i="1" dirty="0" smtClean="0">
              <a:solidFill>
                <a:schemeClr val="tx1"/>
              </a:solidFill>
              <a:latin typeface="Arial" pitchFamily="34" charset="0"/>
              <a:cs typeface="Arial" pitchFamily="34" charset="0"/>
            </a:endParaRPr>
          </a:p>
        </p:txBody>
      </p:sp>
      <p:graphicFrame>
        <p:nvGraphicFramePr>
          <p:cNvPr id="48131" name="Object 5"/>
          <p:cNvGraphicFramePr>
            <a:graphicFrameLocks noChangeAspect="1"/>
          </p:cNvGraphicFramePr>
          <p:nvPr>
            <p:extLst>
              <p:ext uri="{D42A27DB-BD31-4B8C-83A1-F6EECF244321}">
                <p14:modId xmlns:p14="http://schemas.microsoft.com/office/powerpoint/2010/main" val="1120807982"/>
              </p:ext>
            </p:extLst>
          </p:nvPr>
        </p:nvGraphicFramePr>
        <p:xfrm>
          <a:off x="685800" y="1828801"/>
          <a:ext cx="7747000" cy="4419599"/>
        </p:xfrm>
        <a:graphic>
          <a:graphicData uri="http://schemas.openxmlformats.org/presentationml/2006/ole">
            <mc:AlternateContent xmlns:mc="http://schemas.openxmlformats.org/markup-compatibility/2006">
              <mc:Choice xmlns:v="urn:schemas-microsoft-com:vml" Requires="v">
                <p:oleObj spid="_x0000_s48219" name="Worksheet" r:id="rId5" imgW="4838703" imgH="2849870" progId="Excel.Sheet.8">
                  <p:embed/>
                </p:oleObj>
              </mc:Choice>
              <mc:Fallback>
                <p:oleObj name="Worksheet" r:id="rId5" imgW="4838703" imgH="2849870" progId="Excel.Sheet.8">
                  <p:embed/>
                  <p:pic>
                    <p:nvPicPr>
                      <p:cNvPr id="0" name="Picture 12"/>
                      <p:cNvPicPr>
                        <a:picLocks noChangeAspect="1" noChangeArrowheads="1"/>
                      </p:cNvPicPr>
                      <p:nvPr/>
                    </p:nvPicPr>
                    <p:blipFill>
                      <a:blip r:embed="rId6"/>
                      <a:srcRect/>
                      <a:stretch>
                        <a:fillRect/>
                      </a:stretch>
                    </p:blipFill>
                    <p:spPr bwMode="auto">
                      <a:xfrm>
                        <a:off x="685800" y="1828801"/>
                        <a:ext cx="7747000" cy="4419599"/>
                      </a:xfrm>
                      <a:prstGeom prst="rect">
                        <a:avLst/>
                      </a:prstGeom>
                      <a:noFill/>
                      <a:extLst/>
                    </p:spPr>
                  </p:pic>
                </p:oleObj>
              </mc:Fallback>
            </mc:AlternateContent>
          </a:graphicData>
        </a:graphic>
      </p:graphicFrame>
      <p:grpSp>
        <p:nvGrpSpPr>
          <p:cNvPr id="2" name="Group 8"/>
          <p:cNvGrpSpPr>
            <a:grpSpLocks/>
          </p:cNvGrpSpPr>
          <p:nvPr/>
        </p:nvGrpSpPr>
        <p:grpSpPr bwMode="auto">
          <a:xfrm>
            <a:off x="2819400" y="4114800"/>
            <a:ext cx="4648200" cy="2438400"/>
            <a:chOff x="1776" y="2592"/>
            <a:chExt cx="2928" cy="1536"/>
          </a:xfrm>
        </p:grpSpPr>
        <p:sp>
          <p:nvSpPr>
            <p:cNvPr id="48135" name="Text Box 9"/>
            <p:cNvSpPr txBox="1">
              <a:spLocks noChangeArrowheads="1"/>
            </p:cNvSpPr>
            <p:nvPr/>
          </p:nvSpPr>
          <p:spPr bwMode="auto">
            <a:xfrm>
              <a:off x="1776" y="2592"/>
              <a:ext cx="2928" cy="523"/>
            </a:xfrm>
            <a:prstGeom prst="rect">
              <a:avLst/>
            </a:prstGeom>
            <a:solidFill>
              <a:srgbClr val="FFFFCC"/>
            </a:solidFill>
            <a:ln w="12700">
              <a:solidFill>
                <a:schemeClr val="tx1"/>
              </a:solidFill>
              <a:miter lim="800000"/>
              <a:headEnd/>
              <a:tailEnd/>
            </a:ln>
          </p:spPr>
          <p:txBody>
            <a:bodyPr wrap="square">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spcBef>
                  <a:spcPct val="50000"/>
                </a:spcBef>
              </a:pPr>
              <a:r>
                <a:rPr lang="en-US" altLang="en-US" b="1" dirty="0">
                  <a:solidFill>
                    <a:srgbClr val="0033CC"/>
                  </a:solidFill>
                  <a:latin typeface="Arial" charset="0"/>
                </a:rPr>
                <a:t>Under variable costing, the net income is only $120,000</a:t>
              </a:r>
            </a:p>
          </p:txBody>
        </p:sp>
        <p:sp>
          <p:nvSpPr>
            <p:cNvPr id="48136" name="AutoShape 10"/>
            <p:cNvSpPr>
              <a:spLocks noChangeArrowheads="1"/>
            </p:cNvSpPr>
            <p:nvPr/>
          </p:nvSpPr>
          <p:spPr bwMode="auto">
            <a:xfrm flipV="1">
              <a:off x="3936" y="3120"/>
              <a:ext cx="480" cy="100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5898240 60000 65536"/>
                <a:gd name="T10" fmla="*/ 5898240 60000 65536"/>
                <a:gd name="T11" fmla="*/ 0 60000 65536"/>
                <a:gd name="T12" fmla="*/ 12420 w 21600"/>
                <a:gd name="T13" fmla="*/ 2914 h 21600"/>
                <a:gd name="T14" fmla="*/ 18225 w 21600"/>
                <a:gd name="T15" fmla="*/ 923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0033CC"/>
            </a:solidFill>
            <a:ln w="12700">
              <a:solidFill>
                <a:schemeClr val="tx1"/>
              </a:solidFill>
              <a:miter lim="800000"/>
              <a:headEnd/>
              <a:tailEnd/>
            </a:ln>
          </p:spPr>
          <p:txBody>
            <a:bodyPr rot="10800000" wrap="none" anchor="ctr"/>
            <a:lstStyle/>
            <a:p>
              <a:endParaRPr lang="en-GB"/>
            </a:p>
          </p:txBody>
        </p:sp>
      </p:grpSp>
      <p:sp>
        <p:nvSpPr>
          <p:cNvPr id="48134"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3DECDDB3-23FE-4331-B967-210D216C49B1}" type="slidenum">
              <a:rPr lang="en-US" altLang="en-US" sz="1000" smtClean="0">
                <a:latin typeface="Arial" charset="0"/>
              </a:rPr>
              <a:pPr algn="r" eaLnBrk="1" hangingPunct="1"/>
              <a:t>21</a:t>
            </a:fld>
            <a:endParaRPr lang="en-US" altLang="en-US" sz="1000" dirty="0">
              <a:latin typeface="Arial" charset="0"/>
            </a:endParaRPr>
          </a:p>
        </p:txBody>
      </p:sp>
      <p:sp>
        <p:nvSpPr>
          <p:cNvPr id="9" name="AutoShape 15"/>
          <p:cNvSpPr>
            <a:spLocks noChangeArrowheads="1"/>
          </p:cNvSpPr>
          <p:nvPr/>
        </p:nvSpPr>
        <p:spPr bwMode="auto">
          <a:xfrm>
            <a:off x="228600" y="64008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2</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a:xfrm>
            <a:off x="0" y="838200"/>
            <a:ext cx="9144000" cy="1412875"/>
          </a:xfrm>
        </p:spPr>
        <p:txBody>
          <a:bodyPr/>
          <a:lstStyle/>
          <a:p>
            <a:pPr algn="ctr" eaLnBrk="1" hangingPunct="1"/>
            <a:r>
              <a:rPr sz="3200" b="1" dirty="0" smtClean="0">
                <a:solidFill>
                  <a:schemeClr val="tx1"/>
                </a:solidFill>
                <a:latin typeface="Arial" pitchFamily="34" charset="0"/>
                <a:cs typeface="Arial" pitchFamily="34" charset="0"/>
              </a:rPr>
              <a:t>Analysis of Income Reporting for Variable Costing:  </a:t>
            </a:r>
            <a:r>
              <a:rPr sz="3200" b="1" i="1" dirty="0" smtClean="0">
                <a:solidFill>
                  <a:schemeClr val="tx1"/>
                </a:solidFill>
                <a:latin typeface="Arial" pitchFamily="34" charset="0"/>
                <a:cs typeface="Arial" pitchFamily="34" charset="0"/>
              </a:rPr>
              <a:t>Units Produced </a:t>
            </a:r>
            <a:r>
              <a:rPr sz="3200" b="1" i="1" u="sng" dirty="0" smtClean="0">
                <a:solidFill>
                  <a:srgbClr val="FF0000"/>
                </a:solidFill>
                <a:latin typeface="Arial" pitchFamily="34" charset="0"/>
                <a:cs typeface="Arial" pitchFamily="34" charset="0"/>
              </a:rPr>
              <a:t>Exceed</a:t>
            </a:r>
            <a:r>
              <a:rPr sz="3200" b="1" i="1" dirty="0" smtClean="0">
                <a:solidFill>
                  <a:schemeClr val="tx1"/>
                </a:solidFill>
                <a:latin typeface="Arial" pitchFamily="34" charset="0"/>
                <a:cs typeface="Arial" pitchFamily="34" charset="0"/>
              </a:rPr>
              <a:t> Units Sold</a:t>
            </a:r>
            <a:br>
              <a:rPr sz="3200" b="1" i="1" dirty="0" smtClean="0">
                <a:solidFill>
                  <a:schemeClr val="tx1"/>
                </a:solidFill>
                <a:latin typeface="Arial" pitchFamily="34" charset="0"/>
                <a:cs typeface="Arial" pitchFamily="34" charset="0"/>
              </a:rPr>
            </a:br>
            <a:endParaRPr sz="3200" b="1" i="1" dirty="0" smtClean="0">
              <a:solidFill>
                <a:schemeClr val="tx1"/>
              </a:solidFill>
              <a:latin typeface="Arial" pitchFamily="34" charset="0"/>
              <a:cs typeface="Arial" pitchFamily="34" charset="0"/>
            </a:endParaRPr>
          </a:p>
        </p:txBody>
      </p:sp>
      <p:graphicFrame>
        <p:nvGraphicFramePr>
          <p:cNvPr id="50179" name="Object 5"/>
          <p:cNvGraphicFramePr>
            <a:graphicFrameLocks noChangeAspect="1"/>
          </p:cNvGraphicFramePr>
          <p:nvPr>
            <p:extLst>
              <p:ext uri="{D42A27DB-BD31-4B8C-83A1-F6EECF244321}">
                <p14:modId xmlns:p14="http://schemas.microsoft.com/office/powerpoint/2010/main" val="1509429379"/>
              </p:ext>
            </p:extLst>
          </p:nvPr>
        </p:nvGraphicFramePr>
        <p:xfrm>
          <a:off x="682625" y="1828800"/>
          <a:ext cx="7747000" cy="4576763"/>
        </p:xfrm>
        <a:graphic>
          <a:graphicData uri="http://schemas.openxmlformats.org/presentationml/2006/ole">
            <mc:AlternateContent xmlns:mc="http://schemas.openxmlformats.org/markup-compatibility/2006">
              <mc:Choice xmlns:v="urn:schemas-microsoft-com:vml" Requires="v">
                <p:oleObj spid="_x0000_s50267" name="Worksheet" r:id="rId5" imgW="4838703" imgH="2849870" progId="Excel.Sheet.8">
                  <p:embed/>
                </p:oleObj>
              </mc:Choice>
              <mc:Fallback>
                <p:oleObj name="Worksheet" r:id="rId5" imgW="4838703" imgH="2849870" progId="Excel.Sheet.8">
                  <p:embed/>
                  <p:pic>
                    <p:nvPicPr>
                      <p:cNvPr id="0" name="Picture 12"/>
                      <p:cNvPicPr>
                        <a:picLocks noChangeAspect="1" noChangeArrowheads="1"/>
                      </p:cNvPicPr>
                      <p:nvPr/>
                    </p:nvPicPr>
                    <p:blipFill>
                      <a:blip r:embed="rId6"/>
                      <a:srcRect/>
                      <a:stretch>
                        <a:fillRect/>
                      </a:stretch>
                    </p:blipFill>
                    <p:spPr bwMode="auto">
                      <a:xfrm>
                        <a:off x="682625" y="1828800"/>
                        <a:ext cx="7747000" cy="4576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11"/>
          <p:cNvGrpSpPr>
            <a:grpSpLocks/>
          </p:cNvGrpSpPr>
          <p:nvPr/>
        </p:nvGrpSpPr>
        <p:grpSpPr bwMode="auto">
          <a:xfrm>
            <a:off x="4495800" y="3324226"/>
            <a:ext cx="4572000" cy="2554288"/>
            <a:chOff x="2736" y="2064"/>
            <a:chExt cx="2880" cy="1609"/>
          </a:xfrm>
        </p:grpSpPr>
        <p:sp>
          <p:nvSpPr>
            <p:cNvPr id="50183" name="Text Box 8"/>
            <p:cNvSpPr txBox="1">
              <a:spLocks noChangeArrowheads="1"/>
            </p:cNvSpPr>
            <p:nvPr/>
          </p:nvSpPr>
          <p:spPr bwMode="auto">
            <a:xfrm>
              <a:off x="2928" y="2064"/>
              <a:ext cx="2688" cy="1609"/>
            </a:xfrm>
            <a:prstGeom prst="rect">
              <a:avLst/>
            </a:prstGeom>
            <a:solidFill>
              <a:srgbClr val="FFFFCC"/>
            </a:solidFill>
            <a:ln w="12700">
              <a:solidFill>
                <a:schemeClr val="tx1"/>
              </a:solidFill>
              <a:miter lim="800000"/>
              <a:headEnd/>
              <a:tailEnd/>
            </a:ln>
          </p:spPr>
          <p:txBody>
            <a:bodyPr wrap="square">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spcBef>
                  <a:spcPct val="50000"/>
                </a:spcBef>
              </a:pPr>
              <a:r>
                <a:rPr lang="en-US" altLang="en-US" sz="2000" b="1" dirty="0">
                  <a:solidFill>
                    <a:srgbClr val="0033CC"/>
                  </a:solidFill>
                  <a:latin typeface="Arial" charset="0"/>
                </a:rPr>
                <a:t>Under absorption costing,$200,000 of fixed overhead is allocated to the 20,000 units in ending inventory and is not expensed until future periods. Variable costing expenses the entire $600,000 of fixed overhead.</a:t>
              </a:r>
            </a:p>
          </p:txBody>
        </p:sp>
        <p:sp>
          <p:nvSpPr>
            <p:cNvPr id="50184" name="AutoShape 10"/>
            <p:cNvSpPr>
              <a:spLocks noChangeArrowheads="1"/>
            </p:cNvSpPr>
            <p:nvPr/>
          </p:nvSpPr>
          <p:spPr bwMode="auto">
            <a:xfrm>
              <a:off x="2736" y="3264"/>
              <a:ext cx="192" cy="336"/>
            </a:xfrm>
            <a:prstGeom prst="leftArrow">
              <a:avLst>
                <a:gd name="adj1" fmla="val 50000"/>
                <a:gd name="adj2" fmla="val 25000"/>
              </a:avLst>
            </a:prstGeom>
            <a:solidFill>
              <a:srgbClr val="0033CC"/>
            </a:solidFill>
            <a:ln w="12700">
              <a:solidFill>
                <a:schemeClr val="tx1"/>
              </a:solidFill>
              <a:miter lim="800000"/>
              <a:headEnd/>
              <a:tailEnd/>
            </a:ln>
          </p:spPr>
          <p:txBody>
            <a:bodyPr wrap="none" anchor="ct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solidFill>
                  <a:srgbClr val="0033CC"/>
                </a:solidFill>
              </a:endParaRPr>
            </a:p>
          </p:txBody>
        </p:sp>
      </p:grpSp>
      <p:sp>
        <p:nvSpPr>
          <p:cNvPr id="50182"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89C7212F-6F54-4D13-A3B8-C1B13FB1A442}" type="slidenum">
              <a:rPr lang="en-US" altLang="en-US" sz="1000" smtClean="0">
                <a:latin typeface="Arial" charset="0"/>
              </a:rPr>
              <a:pPr algn="r" eaLnBrk="1" hangingPunct="1"/>
              <a:t>22</a:t>
            </a:fld>
            <a:endParaRPr lang="en-US" altLang="en-US" sz="1000" dirty="0">
              <a:latin typeface="Arial" charset="0"/>
            </a:endParaRPr>
          </a:p>
        </p:txBody>
      </p:sp>
      <p:sp>
        <p:nvSpPr>
          <p:cNvPr id="9" name="AutoShape 15"/>
          <p:cNvSpPr>
            <a:spLocks noChangeArrowheads="1"/>
          </p:cNvSpPr>
          <p:nvPr/>
        </p:nvSpPr>
        <p:spPr bwMode="auto">
          <a:xfrm>
            <a:off x="228600" y="64008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2</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762000"/>
            <a:ext cx="9144000" cy="2286000"/>
          </a:xfrm>
        </p:spPr>
        <p:txBody>
          <a:bodyPr/>
          <a:lstStyle/>
          <a:p>
            <a:pPr algn="ctr" eaLnBrk="1" hangingPunct="1"/>
            <a:r>
              <a:rPr sz="3200" b="1" dirty="0" smtClean="0">
                <a:solidFill>
                  <a:schemeClr val="tx1"/>
                </a:solidFill>
                <a:latin typeface="Arial" pitchFamily="34" charset="0"/>
                <a:cs typeface="Arial" pitchFamily="34" charset="0"/>
              </a:rPr>
              <a:t>Analysis of Income Reporting for Both Absorption and Variable Costing: </a:t>
            </a:r>
            <a:r>
              <a:rPr sz="3200" b="1" i="1" dirty="0" smtClean="0">
                <a:solidFill>
                  <a:schemeClr val="tx1"/>
                </a:solidFill>
                <a:latin typeface="Arial" pitchFamily="34" charset="0"/>
                <a:cs typeface="Arial" pitchFamily="34" charset="0"/>
              </a:rPr>
              <a:t>Units Produced </a:t>
            </a:r>
            <a:r>
              <a:rPr sz="3200" b="1" i="1" u="sng" dirty="0" smtClean="0">
                <a:solidFill>
                  <a:srgbClr val="FF0000"/>
                </a:solidFill>
                <a:latin typeface="Arial" pitchFamily="34" charset="0"/>
                <a:cs typeface="Arial" pitchFamily="34" charset="0"/>
              </a:rPr>
              <a:t>Exceed</a:t>
            </a:r>
            <a:r>
              <a:rPr sz="3200" b="1" i="1" dirty="0" smtClean="0">
                <a:solidFill>
                  <a:srgbClr val="FF0000"/>
                </a:solidFill>
                <a:latin typeface="Arial" pitchFamily="34" charset="0"/>
                <a:cs typeface="Arial" pitchFamily="34" charset="0"/>
              </a:rPr>
              <a:t> </a:t>
            </a:r>
            <a:r>
              <a:rPr sz="3200" b="1" i="1" dirty="0" smtClean="0">
                <a:solidFill>
                  <a:schemeClr val="tx1"/>
                </a:solidFill>
                <a:latin typeface="Arial" pitchFamily="34" charset="0"/>
                <a:cs typeface="Arial" pitchFamily="34" charset="0"/>
              </a:rPr>
              <a:t>Units Sold</a:t>
            </a:r>
            <a:br>
              <a:rPr sz="3200" b="1" i="1" dirty="0" smtClean="0">
                <a:solidFill>
                  <a:schemeClr val="tx1"/>
                </a:solidFill>
                <a:latin typeface="Arial" pitchFamily="34" charset="0"/>
                <a:cs typeface="Arial" pitchFamily="34" charset="0"/>
              </a:rPr>
            </a:br>
            <a:endParaRPr sz="3200" b="1" i="1" dirty="0" smtClean="0">
              <a:solidFill>
                <a:schemeClr val="tx1"/>
              </a:solidFill>
              <a:latin typeface="Arial" pitchFamily="34" charset="0"/>
              <a:cs typeface="Arial" pitchFamily="34" charset="0"/>
            </a:endParaRPr>
          </a:p>
        </p:txBody>
      </p:sp>
      <p:graphicFrame>
        <p:nvGraphicFramePr>
          <p:cNvPr id="52227" name="Object 4"/>
          <p:cNvGraphicFramePr>
            <a:graphicFrameLocks noGrp="1" noChangeAspect="1"/>
          </p:cNvGraphicFramePr>
          <p:nvPr>
            <p:ph idx="1"/>
            <p:extLst>
              <p:ext uri="{D42A27DB-BD31-4B8C-83A1-F6EECF244321}">
                <p14:modId xmlns:p14="http://schemas.microsoft.com/office/powerpoint/2010/main" val="3299244038"/>
              </p:ext>
            </p:extLst>
          </p:nvPr>
        </p:nvGraphicFramePr>
        <p:xfrm>
          <a:off x="1066800" y="2960269"/>
          <a:ext cx="7048500" cy="3475037"/>
        </p:xfrm>
        <a:graphic>
          <a:graphicData uri="http://schemas.openxmlformats.org/presentationml/2006/ole">
            <mc:AlternateContent xmlns:mc="http://schemas.openxmlformats.org/markup-compatibility/2006">
              <mc:Choice xmlns:v="urn:schemas-microsoft-com:vml" Requires="v">
                <p:oleObj spid="_x0000_s52311" name="Worksheet" r:id="rId5" imgW="7048436" imgH="3474813" progId="Excel.Sheet.8">
                  <p:embed/>
                </p:oleObj>
              </mc:Choice>
              <mc:Fallback>
                <p:oleObj name="Worksheet" r:id="rId5" imgW="7048436" imgH="3474813" progId="Excel.Sheet.8">
                  <p:embed/>
                  <p:pic>
                    <p:nvPicPr>
                      <p:cNvPr id="0" name="Picture 9"/>
                      <p:cNvPicPr>
                        <a:picLocks noGrp="1" noChangeAspect="1" noChangeArrowheads="1"/>
                      </p:cNvPicPr>
                      <p:nvPr/>
                    </p:nvPicPr>
                    <p:blipFill>
                      <a:blip r:embed="rId6"/>
                      <a:srcRect/>
                      <a:stretch>
                        <a:fillRect/>
                      </a:stretch>
                    </p:blipFill>
                    <p:spPr bwMode="auto">
                      <a:xfrm>
                        <a:off x="1066800" y="2960269"/>
                        <a:ext cx="7048500" cy="3475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229"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EDE01C70-352F-403F-85BC-8BA2AEA71DB1}" type="slidenum">
              <a:rPr lang="en-US" altLang="en-US" sz="1000" smtClean="0">
                <a:latin typeface="Arial" charset="0"/>
              </a:rPr>
              <a:pPr algn="r" eaLnBrk="1" hangingPunct="1"/>
              <a:t>23</a:t>
            </a:fld>
            <a:endParaRPr lang="en-US" altLang="en-US" sz="1000" dirty="0">
              <a:latin typeface="Arial" charset="0"/>
            </a:endParaRPr>
          </a:p>
        </p:txBody>
      </p:sp>
      <p:sp>
        <p:nvSpPr>
          <p:cNvPr id="6"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2</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title"/>
          </p:nvPr>
        </p:nvSpPr>
        <p:spPr>
          <a:xfrm>
            <a:off x="0" y="533400"/>
            <a:ext cx="9144000" cy="1905000"/>
          </a:xfrm>
        </p:spPr>
        <p:txBody>
          <a:bodyPr/>
          <a:lstStyle/>
          <a:p>
            <a:pPr algn="ctr" eaLnBrk="1" hangingPunct="1"/>
            <a:r>
              <a:rPr sz="3200" b="1" dirty="0" smtClean="0">
                <a:solidFill>
                  <a:schemeClr val="tx1"/>
                </a:solidFill>
                <a:latin typeface="Arial" pitchFamily="34" charset="0"/>
                <a:cs typeface="Arial" pitchFamily="34" charset="0"/>
              </a:rPr>
              <a:t>Analysis of Income Reporting for </a:t>
            </a:r>
            <a:r>
              <a:rPr sz="3200" b="1" i="1" u="sng" dirty="0" smtClean="0">
                <a:solidFill>
                  <a:schemeClr val="tx1"/>
                </a:solidFill>
                <a:latin typeface="Arial" pitchFamily="34" charset="0"/>
                <a:cs typeface="Arial" pitchFamily="34" charset="0"/>
              </a:rPr>
              <a:t>Absorption</a:t>
            </a:r>
            <a:r>
              <a:rPr sz="3200" b="1" dirty="0" smtClean="0">
                <a:solidFill>
                  <a:schemeClr val="tx1"/>
                </a:solidFill>
                <a:latin typeface="Arial" pitchFamily="34" charset="0"/>
                <a:cs typeface="Arial" pitchFamily="34" charset="0"/>
              </a:rPr>
              <a:t> Costing:  </a:t>
            </a:r>
            <a:r>
              <a:rPr sz="3200" b="1" i="1" dirty="0" smtClean="0">
                <a:solidFill>
                  <a:schemeClr val="tx1"/>
                </a:solidFill>
                <a:latin typeface="Arial" pitchFamily="34" charset="0"/>
                <a:cs typeface="Arial" pitchFamily="34" charset="0"/>
              </a:rPr>
              <a:t>Units Produced Are </a:t>
            </a:r>
            <a:r>
              <a:rPr sz="3200" b="1" i="1" u="sng" dirty="0" smtClean="0">
                <a:solidFill>
                  <a:srgbClr val="FF0000"/>
                </a:solidFill>
                <a:latin typeface="Arial" pitchFamily="34" charset="0"/>
                <a:cs typeface="Arial" pitchFamily="34" charset="0"/>
              </a:rPr>
              <a:t>Less</a:t>
            </a:r>
            <a:r>
              <a:rPr sz="3200" b="1" i="1" dirty="0" smtClean="0">
                <a:solidFill>
                  <a:schemeClr val="tx1"/>
                </a:solidFill>
                <a:latin typeface="Arial" pitchFamily="34" charset="0"/>
                <a:cs typeface="Arial" pitchFamily="34" charset="0"/>
              </a:rPr>
              <a:t> Than Units Sold</a:t>
            </a:r>
          </a:p>
        </p:txBody>
      </p:sp>
      <p:graphicFrame>
        <p:nvGraphicFramePr>
          <p:cNvPr id="54275" name="Object 5"/>
          <p:cNvGraphicFramePr>
            <a:graphicFrameLocks noChangeAspect="1"/>
          </p:cNvGraphicFramePr>
          <p:nvPr>
            <p:extLst>
              <p:ext uri="{D42A27DB-BD31-4B8C-83A1-F6EECF244321}">
                <p14:modId xmlns:p14="http://schemas.microsoft.com/office/powerpoint/2010/main" val="3058290007"/>
              </p:ext>
            </p:extLst>
          </p:nvPr>
        </p:nvGraphicFramePr>
        <p:xfrm>
          <a:off x="1143001" y="2471737"/>
          <a:ext cx="7391399" cy="4157663"/>
        </p:xfrm>
        <a:graphic>
          <a:graphicData uri="http://schemas.openxmlformats.org/presentationml/2006/ole">
            <mc:AlternateContent xmlns:mc="http://schemas.openxmlformats.org/markup-compatibility/2006">
              <mc:Choice xmlns:v="urn:schemas-microsoft-com:vml" Requires="v">
                <p:oleObj spid="_x0000_s54361" name="Worksheet" r:id="rId5" imgW="5676959" imgH="3101361" progId="Excel.Sheet.8">
                  <p:embed/>
                </p:oleObj>
              </mc:Choice>
              <mc:Fallback>
                <p:oleObj name="Worksheet" r:id="rId5" imgW="5676959" imgH="3101361" progId="Excel.Sheet.8">
                  <p:embed/>
                  <p:pic>
                    <p:nvPicPr>
                      <p:cNvPr id="0" name="Picture 12"/>
                      <p:cNvPicPr>
                        <a:picLocks noChangeAspect="1" noChangeArrowheads="1"/>
                      </p:cNvPicPr>
                      <p:nvPr/>
                    </p:nvPicPr>
                    <p:blipFill>
                      <a:blip r:embed="rId6"/>
                      <a:srcRect/>
                      <a:stretch>
                        <a:fillRect/>
                      </a:stretch>
                    </p:blipFill>
                    <p:spPr bwMode="auto">
                      <a:xfrm>
                        <a:off x="1143001" y="2471737"/>
                        <a:ext cx="7391399" cy="4157663"/>
                      </a:xfrm>
                      <a:prstGeom prst="rect">
                        <a:avLst/>
                      </a:prstGeom>
                      <a:noFill/>
                      <a:extLst/>
                    </p:spPr>
                  </p:pic>
                </p:oleObj>
              </mc:Fallback>
            </mc:AlternateContent>
          </a:graphicData>
        </a:graphic>
      </p:graphicFrame>
      <p:grpSp>
        <p:nvGrpSpPr>
          <p:cNvPr id="54277" name="Group 10"/>
          <p:cNvGrpSpPr>
            <a:grpSpLocks/>
          </p:cNvGrpSpPr>
          <p:nvPr/>
        </p:nvGrpSpPr>
        <p:grpSpPr bwMode="auto">
          <a:xfrm>
            <a:off x="3243263" y="5135573"/>
            <a:ext cx="5103813" cy="469901"/>
            <a:chOff x="1851" y="3235"/>
            <a:chExt cx="3215" cy="296"/>
          </a:xfrm>
        </p:grpSpPr>
        <p:sp>
          <p:nvSpPr>
            <p:cNvPr id="54279" name="AutoShape 9"/>
            <p:cNvSpPr>
              <a:spLocks noChangeArrowheads="1"/>
            </p:cNvSpPr>
            <p:nvPr/>
          </p:nvSpPr>
          <p:spPr bwMode="auto">
            <a:xfrm rot="5400000" flipH="1">
              <a:off x="4538" y="2978"/>
              <a:ext cx="240" cy="816"/>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5898240 60000 65536"/>
                <a:gd name="T10" fmla="*/ 5898240 60000 65536"/>
                <a:gd name="T11" fmla="*/ 0 60000 65536"/>
                <a:gd name="T12" fmla="*/ 12420 w 21600"/>
                <a:gd name="T13" fmla="*/ 2912 h 21600"/>
                <a:gd name="T14" fmla="*/ 18270 w 21600"/>
                <a:gd name="T15" fmla="*/ 9265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0033CC"/>
            </a:solidFill>
            <a:ln w="12700">
              <a:solidFill>
                <a:schemeClr val="tx1"/>
              </a:solidFill>
              <a:miter lim="800000"/>
              <a:headEnd/>
              <a:tailEnd/>
            </a:ln>
          </p:spPr>
          <p:txBody>
            <a:bodyPr wrap="none" anchor="ctr"/>
            <a:lstStyle/>
            <a:p>
              <a:endParaRPr lang="en-GB"/>
            </a:p>
          </p:txBody>
        </p:sp>
        <p:sp>
          <p:nvSpPr>
            <p:cNvPr id="54280" name="Text Box 8"/>
            <p:cNvSpPr txBox="1">
              <a:spLocks noChangeArrowheads="1"/>
            </p:cNvSpPr>
            <p:nvPr/>
          </p:nvSpPr>
          <p:spPr bwMode="auto">
            <a:xfrm>
              <a:off x="1851" y="3235"/>
              <a:ext cx="2400" cy="296"/>
            </a:xfrm>
            <a:prstGeom prst="rect">
              <a:avLst/>
            </a:prstGeom>
            <a:solidFill>
              <a:srgbClr val="FFFFCC"/>
            </a:solidFill>
            <a:ln w="12700">
              <a:solidFill>
                <a:schemeClr val="tx1"/>
              </a:solidFill>
              <a:miter lim="800000"/>
              <a:headEnd/>
              <a:tailEnd/>
            </a:ln>
          </p:spPr>
          <p:txBody>
            <a:bodyPr>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spcBef>
                  <a:spcPct val="50000"/>
                </a:spcBef>
              </a:pPr>
              <a:r>
                <a:rPr lang="en-US" altLang="en-US" dirty="0">
                  <a:solidFill>
                    <a:srgbClr val="0033CC"/>
                  </a:solidFill>
                  <a:latin typeface="Arial" charset="0"/>
                </a:rPr>
                <a:t>Income is now $840,000</a:t>
              </a:r>
            </a:p>
          </p:txBody>
        </p:sp>
      </p:grpSp>
      <p:sp>
        <p:nvSpPr>
          <p:cNvPr id="54278"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11250CF7-9D49-4855-8BAC-12A24CD8D348}" type="slidenum">
              <a:rPr lang="en-US" altLang="en-US" sz="1000" smtClean="0">
                <a:latin typeface="Arial" charset="0"/>
              </a:rPr>
              <a:pPr algn="r" eaLnBrk="1" hangingPunct="1"/>
              <a:t>24</a:t>
            </a:fld>
            <a:endParaRPr lang="en-US" altLang="en-US" sz="1000" dirty="0">
              <a:latin typeface="Arial" charset="0"/>
            </a:endParaRPr>
          </a:p>
        </p:txBody>
      </p:sp>
      <p:sp>
        <p:nvSpPr>
          <p:cNvPr id="9"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2</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322" name="Object 5"/>
          <p:cNvGraphicFramePr>
            <a:graphicFrameLocks noChangeAspect="1"/>
          </p:cNvGraphicFramePr>
          <p:nvPr>
            <p:extLst>
              <p:ext uri="{D42A27DB-BD31-4B8C-83A1-F6EECF244321}">
                <p14:modId xmlns:p14="http://schemas.microsoft.com/office/powerpoint/2010/main" val="2666770751"/>
              </p:ext>
            </p:extLst>
          </p:nvPr>
        </p:nvGraphicFramePr>
        <p:xfrm>
          <a:off x="391064" y="2200275"/>
          <a:ext cx="8420100" cy="3971925"/>
        </p:xfrm>
        <a:graphic>
          <a:graphicData uri="http://schemas.openxmlformats.org/presentationml/2006/ole">
            <mc:AlternateContent xmlns:mc="http://schemas.openxmlformats.org/markup-compatibility/2006">
              <mc:Choice xmlns:v="urn:schemas-microsoft-com:vml" Requires="v">
                <p:oleObj spid="_x0000_s56410" name="Worksheet" r:id="rId5" imgW="4587204" imgH="2087829" progId="Excel.Sheet.8">
                  <p:embed/>
                </p:oleObj>
              </mc:Choice>
              <mc:Fallback>
                <p:oleObj name="Worksheet" r:id="rId5" imgW="4587204" imgH="2087829" progId="Excel.Sheet.8">
                  <p:embed/>
                  <p:pic>
                    <p:nvPicPr>
                      <p:cNvPr id="0" name="Picture 12"/>
                      <p:cNvPicPr>
                        <a:picLocks noChangeAspect="1" noChangeArrowheads="1"/>
                      </p:cNvPicPr>
                      <p:nvPr/>
                    </p:nvPicPr>
                    <p:blipFill>
                      <a:blip r:embed="rId6"/>
                      <a:srcRect/>
                      <a:stretch>
                        <a:fillRect/>
                      </a:stretch>
                    </p:blipFill>
                    <p:spPr bwMode="auto">
                      <a:xfrm>
                        <a:off x="391064" y="2200275"/>
                        <a:ext cx="8420100" cy="3971925"/>
                      </a:xfrm>
                      <a:prstGeom prst="rect">
                        <a:avLst/>
                      </a:prstGeom>
                      <a:noFill/>
                      <a:extLst/>
                    </p:spPr>
                  </p:pic>
                </p:oleObj>
              </mc:Fallback>
            </mc:AlternateContent>
          </a:graphicData>
        </a:graphic>
      </p:graphicFrame>
      <p:grpSp>
        <p:nvGrpSpPr>
          <p:cNvPr id="2" name="Group 10"/>
          <p:cNvGrpSpPr>
            <a:grpSpLocks/>
          </p:cNvGrpSpPr>
          <p:nvPr/>
        </p:nvGrpSpPr>
        <p:grpSpPr bwMode="auto">
          <a:xfrm>
            <a:off x="3810000" y="4648200"/>
            <a:ext cx="3810000" cy="1219200"/>
            <a:chOff x="2400" y="2640"/>
            <a:chExt cx="2400" cy="960"/>
          </a:xfrm>
        </p:grpSpPr>
        <p:sp>
          <p:nvSpPr>
            <p:cNvPr id="56327" name="AutoShape 9"/>
            <p:cNvSpPr>
              <a:spLocks noChangeArrowheads="1"/>
            </p:cNvSpPr>
            <p:nvPr/>
          </p:nvSpPr>
          <p:spPr bwMode="auto">
            <a:xfrm flipV="1">
              <a:off x="3984" y="3120"/>
              <a:ext cx="816" cy="48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5898240 60000 65536"/>
                <a:gd name="T10" fmla="*/ 5898240 60000 65536"/>
                <a:gd name="T11" fmla="*/ 0 60000 65536"/>
                <a:gd name="T12" fmla="*/ 12415 w 21600"/>
                <a:gd name="T13" fmla="*/ 2925 h 21600"/>
                <a:gd name="T14" fmla="*/ 18238 w 21600"/>
                <a:gd name="T15" fmla="*/ 9225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0033CC"/>
            </a:solidFill>
            <a:ln w="12700">
              <a:solidFill>
                <a:schemeClr val="tx1"/>
              </a:solidFill>
              <a:miter lim="800000"/>
              <a:headEnd/>
              <a:tailEnd/>
            </a:ln>
          </p:spPr>
          <p:txBody>
            <a:bodyPr wrap="none" anchor="ctr"/>
            <a:lstStyle/>
            <a:p>
              <a:endParaRPr lang="en-GB"/>
            </a:p>
          </p:txBody>
        </p:sp>
        <p:sp>
          <p:nvSpPr>
            <p:cNvPr id="56328" name="Text Box 8"/>
            <p:cNvSpPr txBox="1">
              <a:spLocks noChangeArrowheads="1"/>
            </p:cNvSpPr>
            <p:nvPr/>
          </p:nvSpPr>
          <p:spPr bwMode="auto">
            <a:xfrm>
              <a:off x="2400" y="2640"/>
              <a:ext cx="2160" cy="658"/>
            </a:xfrm>
            <a:prstGeom prst="rect">
              <a:avLst/>
            </a:prstGeom>
            <a:solidFill>
              <a:srgbClr val="FFFFCC"/>
            </a:solidFill>
            <a:ln w="12700">
              <a:solidFill>
                <a:schemeClr val="tx1"/>
              </a:solidFill>
              <a:miter lim="800000"/>
              <a:headEnd/>
              <a:tailEnd/>
            </a:ln>
          </p:spPr>
          <p:txBody>
            <a:bodyPr>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spcBef>
                  <a:spcPct val="50000"/>
                </a:spcBef>
              </a:pPr>
              <a:r>
                <a:rPr lang="en-US" altLang="en-US">
                  <a:solidFill>
                    <a:srgbClr val="0033CC"/>
                  </a:solidFill>
                  <a:latin typeface="Arial" charset="0"/>
                </a:rPr>
                <a:t>Income under variable costing is $1,040,000</a:t>
              </a:r>
            </a:p>
          </p:txBody>
        </p:sp>
      </p:grpSp>
      <p:sp>
        <p:nvSpPr>
          <p:cNvPr id="56325"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7E788ECA-57AB-4352-813E-7BC9EAC0FC9A}" type="slidenum">
              <a:rPr lang="en-US" altLang="en-US" sz="1000" smtClean="0">
                <a:latin typeface="Arial" charset="0"/>
              </a:rPr>
              <a:pPr algn="r" eaLnBrk="1" hangingPunct="1"/>
              <a:t>25</a:t>
            </a:fld>
            <a:endParaRPr lang="en-US" altLang="en-US" sz="1000" dirty="0">
              <a:latin typeface="Arial" charset="0"/>
            </a:endParaRPr>
          </a:p>
        </p:txBody>
      </p:sp>
      <p:sp>
        <p:nvSpPr>
          <p:cNvPr id="56326" name="Rectangle 4"/>
          <p:cNvSpPr>
            <a:spLocks noGrp="1" noChangeArrowheads="1"/>
          </p:cNvSpPr>
          <p:nvPr>
            <p:ph type="title"/>
          </p:nvPr>
        </p:nvSpPr>
        <p:spPr>
          <a:xfrm>
            <a:off x="0" y="533400"/>
            <a:ext cx="9144000" cy="1524000"/>
          </a:xfrm>
        </p:spPr>
        <p:txBody>
          <a:bodyPr/>
          <a:lstStyle/>
          <a:p>
            <a:pPr algn="ctr" eaLnBrk="1" hangingPunct="1"/>
            <a:r>
              <a:rPr sz="3200" b="1" dirty="0" smtClean="0">
                <a:solidFill>
                  <a:schemeClr val="tx1"/>
                </a:solidFill>
                <a:latin typeface="Arial" pitchFamily="34" charset="0"/>
                <a:cs typeface="Arial" pitchFamily="34" charset="0"/>
              </a:rPr>
              <a:t>Analysis of Income Reporting for </a:t>
            </a:r>
            <a:r>
              <a:rPr sz="3200" b="1" i="1" u="sng" dirty="0" smtClean="0">
                <a:solidFill>
                  <a:schemeClr val="tx1"/>
                </a:solidFill>
                <a:latin typeface="Arial" pitchFamily="34" charset="0"/>
                <a:cs typeface="Arial" pitchFamily="34" charset="0"/>
              </a:rPr>
              <a:t>Variable</a:t>
            </a:r>
            <a:r>
              <a:rPr sz="3200" b="1" dirty="0" smtClean="0">
                <a:solidFill>
                  <a:schemeClr val="tx1"/>
                </a:solidFill>
                <a:latin typeface="Arial" pitchFamily="34" charset="0"/>
                <a:cs typeface="Arial" pitchFamily="34" charset="0"/>
              </a:rPr>
              <a:t> Costing:  </a:t>
            </a:r>
            <a:r>
              <a:rPr sz="3200" b="1" i="1" dirty="0" smtClean="0">
                <a:solidFill>
                  <a:schemeClr val="tx1"/>
                </a:solidFill>
                <a:latin typeface="Arial" pitchFamily="34" charset="0"/>
                <a:cs typeface="Arial" pitchFamily="34" charset="0"/>
              </a:rPr>
              <a:t>Units Produced Are Less Than Units Sold</a:t>
            </a:r>
          </a:p>
        </p:txBody>
      </p:sp>
      <p:sp>
        <p:nvSpPr>
          <p:cNvPr id="9"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2</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0" y="838200"/>
            <a:ext cx="9144000" cy="2057400"/>
          </a:xfrm>
        </p:spPr>
        <p:txBody>
          <a:bodyPr/>
          <a:lstStyle/>
          <a:p>
            <a:pPr algn="ctr" eaLnBrk="1" hangingPunct="1"/>
            <a:r>
              <a:rPr sz="3200" b="1" dirty="0" smtClean="0">
                <a:solidFill>
                  <a:schemeClr val="tx1"/>
                </a:solidFill>
                <a:latin typeface="Arial" pitchFamily="34" charset="0"/>
                <a:cs typeface="Arial" pitchFamily="34" charset="0"/>
              </a:rPr>
              <a:t>Analysis of Income Reporting for Both Absorption and Variable Costing:  </a:t>
            </a:r>
            <a:r>
              <a:rPr sz="3200" b="1" i="1" dirty="0" smtClean="0">
                <a:solidFill>
                  <a:schemeClr val="tx1"/>
                </a:solidFill>
                <a:latin typeface="Arial" pitchFamily="34" charset="0"/>
                <a:cs typeface="Arial" pitchFamily="34" charset="0"/>
              </a:rPr>
              <a:t>Units Produced Are Less Than Units Sold</a:t>
            </a:r>
            <a:br>
              <a:rPr sz="3200" b="1" i="1" dirty="0" smtClean="0">
                <a:solidFill>
                  <a:schemeClr val="tx1"/>
                </a:solidFill>
                <a:latin typeface="Arial" pitchFamily="34" charset="0"/>
                <a:cs typeface="Arial" pitchFamily="34" charset="0"/>
              </a:rPr>
            </a:br>
            <a:endParaRPr sz="3200" b="1" i="1" dirty="0" smtClean="0">
              <a:solidFill>
                <a:schemeClr val="tx1"/>
              </a:solidFill>
              <a:latin typeface="Arial" pitchFamily="34" charset="0"/>
              <a:cs typeface="Arial" pitchFamily="34" charset="0"/>
            </a:endParaRPr>
          </a:p>
        </p:txBody>
      </p:sp>
      <p:graphicFrame>
        <p:nvGraphicFramePr>
          <p:cNvPr id="58371" name="Object 4"/>
          <p:cNvGraphicFramePr>
            <a:graphicFrameLocks noGrp="1" noChangeAspect="1"/>
          </p:cNvGraphicFramePr>
          <p:nvPr>
            <p:ph idx="1"/>
            <p:extLst>
              <p:ext uri="{D42A27DB-BD31-4B8C-83A1-F6EECF244321}">
                <p14:modId xmlns:p14="http://schemas.microsoft.com/office/powerpoint/2010/main" val="4090981310"/>
              </p:ext>
            </p:extLst>
          </p:nvPr>
        </p:nvGraphicFramePr>
        <p:xfrm>
          <a:off x="382588" y="2233702"/>
          <a:ext cx="8151812" cy="4333875"/>
        </p:xfrm>
        <a:graphic>
          <a:graphicData uri="http://schemas.openxmlformats.org/presentationml/2006/ole">
            <mc:AlternateContent xmlns:mc="http://schemas.openxmlformats.org/markup-compatibility/2006">
              <mc:Choice xmlns:v="urn:schemas-microsoft-com:vml" Requires="v">
                <p:oleObj spid="_x0000_s58454" name="Worksheet" r:id="rId5" imgW="6263717" imgH="3329930" progId="Excel.Sheet.8">
                  <p:embed/>
                </p:oleObj>
              </mc:Choice>
              <mc:Fallback>
                <p:oleObj name="Worksheet" r:id="rId5" imgW="6263717" imgH="3329930" progId="Excel.Sheet.8">
                  <p:embed/>
                  <p:pic>
                    <p:nvPicPr>
                      <p:cNvPr id="0" name="Picture 9"/>
                      <p:cNvPicPr>
                        <a:picLocks noGrp="1" noChangeAspect="1" noChangeArrowheads="1"/>
                      </p:cNvPicPr>
                      <p:nvPr/>
                    </p:nvPicPr>
                    <p:blipFill>
                      <a:blip r:embed="rId6"/>
                      <a:srcRect/>
                      <a:stretch>
                        <a:fillRect/>
                      </a:stretch>
                    </p:blipFill>
                    <p:spPr bwMode="auto">
                      <a:xfrm>
                        <a:off x="382588" y="2233702"/>
                        <a:ext cx="8151812" cy="433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8373"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0B04F5F2-F8A1-4B57-B5B8-39F608EA8A07}" type="slidenum">
              <a:rPr lang="en-US" altLang="en-US" sz="1000" smtClean="0">
                <a:latin typeface="Arial" charset="0"/>
              </a:rPr>
              <a:pPr algn="r" eaLnBrk="1" hangingPunct="1"/>
              <a:t>26</a:t>
            </a:fld>
            <a:endParaRPr lang="en-US" altLang="en-US" sz="1000" dirty="0">
              <a:latin typeface="Arial" charset="0"/>
            </a:endParaRPr>
          </a:p>
        </p:txBody>
      </p:sp>
      <p:sp>
        <p:nvSpPr>
          <p:cNvPr id="6"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2</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eaLnBrk="1" hangingPunct="1"/>
            <a:r>
              <a:rPr sz="3600" b="1" dirty="0" smtClean="0">
                <a:solidFill>
                  <a:schemeClr val="tx1"/>
                </a:solidFill>
                <a:latin typeface="Arial" pitchFamily="34" charset="0"/>
                <a:cs typeface="Arial" pitchFamily="34" charset="0"/>
              </a:rPr>
              <a:t>Summarizing Income Reporting </a:t>
            </a:r>
            <a:r>
              <a:rPr sz="3600" dirty="0" smtClean="0"/>
              <a:t/>
            </a:r>
            <a:br>
              <a:rPr sz="3600" dirty="0" smtClean="0"/>
            </a:br>
            <a:endParaRPr sz="3600" dirty="0" smtClean="0"/>
          </a:p>
        </p:txBody>
      </p:sp>
      <p:graphicFrame>
        <p:nvGraphicFramePr>
          <p:cNvPr id="60419" name="Object 5"/>
          <p:cNvGraphicFramePr>
            <a:graphicFrameLocks noGrp="1" noChangeAspect="1"/>
          </p:cNvGraphicFramePr>
          <p:nvPr>
            <p:ph idx="1"/>
            <p:extLst>
              <p:ext uri="{D42A27DB-BD31-4B8C-83A1-F6EECF244321}">
                <p14:modId xmlns:p14="http://schemas.microsoft.com/office/powerpoint/2010/main" val="2410162200"/>
              </p:ext>
            </p:extLst>
          </p:nvPr>
        </p:nvGraphicFramePr>
        <p:xfrm>
          <a:off x="685800" y="2312988"/>
          <a:ext cx="7848600" cy="2863850"/>
        </p:xfrm>
        <a:graphic>
          <a:graphicData uri="http://schemas.openxmlformats.org/presentationml/2006/ole">
            <mc:AlternateContent xmlns:mc="http://schemas.openxmlformats.org/markup-compatibility/2006">
              <mc:Choice xmlns:v="urn:schemas-microsoft-com:vml" Requires="v">
                <p:oleObj spid="_x0000_s60502" name="Worksheet" r:id="rId5" imgW="5554988" imgH="2026848" progId="Excel.Sheet.8">
                  <p:embed/>
                </p:oleObj>
              </mc:Choice>
              <mc:Fallback>
                <p:oleObj name="Worksheet" r:id="rId5" imgW="5554988" imgH="2026848" progId="Excel.Sheet.8">
                  <p:embed/>
                  <p:pic>
                    <p:nvPicPr>
                      <p:cNvPr id="0" name="Picture 9"/>
                      <p:cNvPicPr>
                        <a:picLocks noGrp="1" noChangeAspect="1" noChangeArrowheads="1"/>
                      </p:cNvPicPr>
                      <p:nvPr/>
                    </p:nvPicPr>
                    <p:blipFill>
                      <a:blip r:embed="rId6"/>
                      <a:srcRect/>
                      <a:stretch>
                        <a:fillRect/>
                      </a:stretch>
                    </p:blipFill>
                    <p:spPr bwMode="auto">
                      <a:xfrm>
                        <a:off x="685800" y="2312988"/>
                        <a:ext cx="7848600" cy="2863850"/>
                      </a:xfrm>
                      <a:prstGeom prst="rect">
                        <a:avLst/>
                      </a:prstGeom>
                      <a:noFill/>
                      <a:extLst/>
                    </p:spPr>
                  </p:pic>
                </p:oleObj>
              </mc:Fallback>
            </mc:AlternateContent>
          </a:graphicData>
        </a:graphic>
      </p:graphicFrame>
      <p:sp>
        <p:nvSpPr>
          <p:cNvPr id="60421"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5B3DC429-87C0-4B03-97E6-81A7BB80DD5B}" type="slidenum">
              <a:rPr lang="en-US" altLang="en-US" sz="1000" smtClean="0">
                <a:latin typeface="Arial" charset="0"/>
              </a:rPr>
              <a:pPr algn="r" eaLnBrk="1" hangingPunct="1"/>
              <a:t>27</a:t>
            </a:fld>
            <a:endParaRPr lang="en-US" altLang="en-US" sz="1000" dirty="0">
              <a:latin typeface="Arial" charset="0"/>
            </a:endParaRPr>
          </a:p>
        </p:txBody>
      </p:sp>
      <p:sp>
        <p:nvSpPr>
          <p:cNvPr id="6"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2</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14"/>
          <p:cNvSpPr>
            <a:spLocks noGrp="1"/>
          </p:cNvSpPr>
          <p:nvPr>
            <p:ph type="ftr" sz="quarter" idx="11"/>
          </p:nvPr>
        </p:nvSpPr>
        <p:spPr>
          <a:xfrm>
            <a:off x="0" y="6629400"/>
            <a:ext cx="3657600" cy="228600"/>
          </a:xfrm>
        </p:spPr>
        <p:txBody>
          <a:bodyPr/>
          <a:lstStyle/>
          <a:p>
            <a:pPr algn="l"/>
            <a:r>
              <a:rPr lang="en-US" dirty="0"/>
              <a:t>Copyright © </a:t>
            </a:r>
            <a:r>
              <a:rPr lang="en-US" dirty="0" smtClean="0"/>
              <a:t>2016 </a:t>
            </a:r>
            <a:r>
              <a:rPr lang="en-US" dirty="0"/>
              <a:t>McGraw-Hill Education</a:t>
            </a:r>
            <a:endParaRPr lang="en-US" dirty="0">
              <a:latin typeface="Arial" pitchFamily="34" charset="0"/>
              <a:cs typeface="Arial" pitchFamily="34" charset="0"/>
            </a:endParaRPr>
          </a:p>
        </p:txBody>
      </p:sp>
      <p:sp>
        <p:nvSpPr>
          <p:cNvPr id="287" name="Rectangle 286"/>
          <p:cNvSpPr/>
          <p:nvPr/>
        </p:nvSpPr>
        <p:spPr>
          <a:xfrm>
            <a:off x="0" y="0"/>
            <a:ext cx="9144000" cy="533400"/>
          </a:xfrm>
          <a:prstGeom prst="rect">
            <a:avLst/>
          </a:prstGeom>
          <a:solidFill>
            <a:srgbClr val="0069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smtClean="0"/>
              <a:t>NEED-TO-KNOW</a:t>
            </a:r>
            <a:endParaRPr lang="en-US" dirty="0"/>
          </a:p>
        </p:txBody>
      </p:sp>
      <p:sp>
        <p:nvSpPr>
          <p:cNvPr id="6" name="Rectangle 5"/>
          <p:cNvSpPr>
            <a:spLocks noChangeArrowheads="1"/>
          </p:cNvSpPr>
          <p:nvPr/>
        </p:nvSpPr>
        <p:spPr bwMode="auto">
          <a:xfrm>
            <a:off x="690563" y="2909887"/>
            <a:ext cx="6565900" cy="233363"/>
          </a:xfrm>
          <a:prstGeom prst="rect">
            <a:avLst/>
          </a:prstGeom>
          <a:solidFill>
            <a:srgbClr val="89A3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a:spLocks noChangeArrowheads="1"/>
          </p:cNvSpPr>
          <p:nvPr/>
        </p:nvSpPr>
        <p:spPr bwMode="auto">
          <a:xfrm>
            <a:off x="690563" y="4267200"/>
            <a:ext cx="7762875" cy="447675"/>
          </a:xfrm>
          <a:prstGeom prst="rect">
            <a:avLst/>
          </a:prstGeom>
          <a:solidFill>
            <a:srgbClr val="89A3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9"/>
          <p:cNvSpPr>
            <a:spLocks noChangeArrowheads="1"/>
          </p:cNvSpPr>
          <p:nvPr/>
        </p:nvSpPr>
        <p:spPr bwMode="auto">
          <a:xfrm>
            <a:off x="731838" y="609600"/>
            <a:ext cx="78787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Zbest Manufacturing</a:t>
            </a:r>
            <a:r>
              <a:rPr lang="en-US" altLang="en-US" sz="1300" dirty="0" smtClean="0">
                <a:solidFill>
                  <a:srgbClr val="000000"/>
                </a:solidFill>
              </a:rPr>
              <a:t> </a:t>
            </a:r>
            <a:r>
              <a:rPr kumimoji="0" lang="en-US" altLang="en-US" sz="1300" b="0" i="0" u="none" strike="noStrike" cap="none" normalizeH="0" baseline="0" dirty="0" smtClean="0">
                <a:ln>
                  <a:noFill/>
                </a:ln>
                <a:solidFill>
                  <a:srgbClr val="000000"/>
                </a:solidFill>
                <a:effectLst/>
                <a:latin typeface="Arial" panose="020B0604020202020204" pitchFamily="34" charset="0"/>
              </a:rPr>
              <a:t>reports the following costing data for the current year.  20,000 units were produced, and 14,000 units were sold.</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 name="Rectangle 10"/>
          <p:cNvSpPr>
            <a:spLocks noChangeArrowheads="1"/>
          </p:cNvSpPr>
          <p:nvPr/>
        </p:nvSpPr>
        <p:spPr bwMode="auto">
          <a:xfrm>
            <a:off x="1076260" y="1046162"/>
            <a:ext cx="176490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Direct materials per unit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11"/>
          <p:cNvSpPr>
            <a:spLocks noChangeArrowheads="1"/>
          </p:cNvSpPr>
          <p:nvPr/>
        </p:nvSpPr>
        <p:spPr bwMode="auto">
          <a:xfrm>
            <a:off x="5845176" y="1046162"/>
            <a:ext cx="2540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$6</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Rectangle 12"/>
          <p:cNvSpPr>
            <a:spLocks noChangeArrowheads="1"/>
          </p:cNvSpPr>
          <p:nvPr/>
        </p:nvSpPr>
        <p:spPr bwMode="auto">
          <a:xfrm>
            <a:off x="6099176" y="1046162"/>
            <a:ext cx="6096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Rectangle 13"/>
          <p:cNvSpPr>
            <a:spLocks noChangeArrowheads="1"/>
          </p:cNvSpPr>
          <p:nvPr/>
        </p:nvSpPr>
        <p:spPr bwMode="auto">
          <a:xfrm>
            <a:off x="1076260" y="1249362"/>
            <a:ext cx="145873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Direct labor per unit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5" name="Rectangle 14"/>
          <p:cNvSpPr>
            <a:spLocks noChangeArrowheads="1"/>
          </p:cNvSpPr>
          <p:nvPr/>
        </p:nvSpPr>
        <p:spPr bwMode="auto">
          <a:xfrm>
            <a:off x="5754688" y="1249362"/>
            <a:ext cx="34448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$11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15"/>
          <p:cNvSpPr>
            <a:spLocks noChangeArrowheads="1"/>
          </p:cNvSpPr>
          <p:nvPr/>
        </p:nvSpPr>
        <p:spPr bwMode="auto">
          <a:xfrm>
            <a:off x="6099176" y="1249362"/>
            <a:ext cx="6096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Rectangle 16"/>
          <p:cNvSpPr>
            <a:spLocks noChangeArrowheads="1"/>
          </p:cNvSpPr>
          <p:nvPr/>
        </p:nvSpPr>
        <p:spPr bwMode="auto">
          <a:xfrm>
            <a:off x="1076260" y="1452562"/>
            <a:ext cx="194809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Variable overhead per unit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7" name="Rectangle 17"/>
          <p:cNvSpPr>
            <a:spLocks noChangeArrowheads="1"/>
          </p:cNvSpPr>
          <p:nvPr/>
        </p:nvSpPr>
        <p:spPr bwMode="auto">
          <a:xfrm>
            <a:off x="5845176" y="1452562"/>
            <a:ext cx="2540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$3</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696" name="Rectangle 18"/>
          <p:cNvSpPr>
            <a:spLocks noChangeArrowheads="1"/>
          </p:cNvSpPr>
          <p:nvPr/>
        </p:nvSpPr>
        <p:spPr bwMode="auto">
          <a:xfrm>
            <a:off x="6099176" y="1452562"/>
            <a:ext cx="6096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00" name="Rectangle 19"/>
          <p:cNvSpPr>
            <a:spLocks noChangeArrowheads="1"/>
          </p:cNvSpPr>
          <p:nvPr/>
        </p:nvSpPr>
        <p:spPr bwMode="auto">
          <a:xfrm>
            <a:off x="1076260" y="1655762"/>
            <a:ext cx="204543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Fixed overhead for the year</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705" name="Rectangle 20"/>
          <p:cNvSpPr>
            <a:spLocks noChangeArrowheads="1"/>
          </p:cNvSpPr>
          <p:nvPr/>
        </p:nvSpPr>
        <p:spPr bwMode="auto">
          <a:xfrm>
            <a:off x="5348288" y="1655762"/>
            <a:ext cx="75088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$680,000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06" name="Rectangle 21"/>
          <p:cNvSpPr>
            <a:spLocks noChangeArrowheads="1"/>
          </p:cNvSpPr>
          <p:nvPr/>
        </p:nvSpPr>
        <p:spPr bwMode="auto">
          <a:xfrm>
            <a:off x="6099176" y="1655762"/>
            <a:ext cx="658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per year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07" name="Rectangle 22"/>
          <p:cNvSpPr>
            <a:spLocks noChangeArrowheads="1"/>
          </p:cNvSpPr>
          <p:nvPr/>
        </p:nvSpPr>
        <p:spPr bwMode="auto">
          <a:xfrm>
            <a:off x="1076260" y="1858962"/>
            <a:ext cx="8731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Sales price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08" name="Rectangle 23"/>
          <p:cNvSpPr>
            <a:spLocks noChangeArrowheads="1"/>
          </p:cNvSpPr>
          <p:nvPr/>
        </p:nvSpPr>
        <p:spPr bwMode="auto">
          <a:xfrm>
            <a:off x="5754688" y="1858962"/>
            <a:ext cx="34448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$80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09" name="Rectangle 24"/>
          <p:cNvSpPr>
            <a:spLocks noChangeArrowheads="1"/>
          </p:cNvSpPr>
          <p:nvPr/>
        </p:nvSpPr>
        <p:spPr bwMode="auto">
          <a:xfrm>
            <a:off x="6099176" y="1858962"/>
            <a:ext cx="6096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10" name="Rectangle 25"/>
          <p:cNvSpPr>
            <a:spLocks noChangeArrowheads="1"/>
          </p:cNvSpPr>
          <p:nvPr/>
        </p:nvSpPr>
        <p:spPr bwMode="auto">
          <a:xfrm>
            <a:off x="1076260" y="2062162"/>
            <a:ext cx="357194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Variable selling and administrative cost per unit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56" name="Rectangle 26"/>
          <p:cNvSpPr>
            <a:spLocks noChangeArrowheads="1"/>
          </p:cNvSpPr>
          <p:nvPr/>
        </p:nvSpPr>
        <p:spPr bwMode="auto">
          <a:xfrm>
            <a:off x="5845176" y="2062162"/>
            <a:ext cx="2540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7" name="Rectangle 27"/>
          <p:cNvSpPr>
            <a:spLocks noChangeArrowheads="1"/>
          </p:cNvSpPr>
          <p:nvPr/>
        </p:nvSpPr>
        <p:spPr bwMode="auto">
          <a:xfrm>
            <a:off x="6099176" y="2062162"/>
            <a:ext cx="6096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8" name="Rectangle 28"/>
          <p:cNvSpPr>
            <a:spLocks noChangeArrowheads="1"/>
          </p:cNvSpPr>
          <p:nvPr/>
        </p:nvSpPr>
        <p:spPr bwMode="auto">
          <a:xfrm>
            <a:off x="1076260" y="2265362"/>
            <a:ext cx="334386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Fixed selling and administrative cost per year</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59" name="Rectangle 29"/>
          <p:cNvSpPr>
            <a:spLocks noChangeArrowheads="1"/>
          </p:cNvSpPr>
          <p:nvPr/>
        </p:nvSpPr>
        <p:spPr bwMode="auto">
          <a:xfrm>
            <a:off x="5348288" y="2265362"/>
            <a:ext cx="75088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$112,000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63" name="Rectangle 30"/>
          <p:cNvSpPr>
            <a:spLocks noChangeArrowheads="1"/>
          </p:cNvSpPr>
          <p:nvPr/>
        </p:nvSpPr>
        <p:spPr bwMode="auto">
          <a:xfrm>
            <a:off x="6099176" y="2265362"/>
            <a:ext cx="658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per year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64" name="Rectangle 31"/>
          <p:cNvSpPr>
            <a:spLocks noChangeArrowheads="1"/>
          </p:cNvSpPr>
          <p:nvPr/>
        </p:nvSpPr>
        <p:spPr bwMode="auto">
          <a:xfrm>
            <a:off x="731838" y="2595562"/>
            <a:ext cx="535563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1.  Prepare an income statement for the year using </a:t>
            </a:r>
            <a:r>
              <a:rPr kumimoji="0" lang="en-US" altLang="en-US" sz="1400" b="1" i="0" u="none" strike="noStrike" cap="none" normalizeH="0" baseline="0" dirty="0" smtClean="0">
                <a:ln>
                  <a:noFill/>
                </a:ln>
                <a:solidFill>
                  <a:srgbClr val="FF0000"/>
                </a:solidFill>
                <a:effectLst/>
                <a:latin typeface="Arial" panose="020B0604020202020204" pitchFamily="34" charset="0"/>
              </a:rPr>
              <a:t>absorption</a:t>
            </a:r>
            <a:r>
              <a:rPr kumimoji="0" lang="en-US" altLang="en-US" sz="1300" b="0" i="0" u="none" strike="noStrike" cap="none" normalizeH="0" baseline="0" dirty="0" smtClean="0">
                <a:ln>
                  <a:noFill/>
                </a:ln>
                <a:solidFill>
                  <a:srgbClr val="000000"/>
                </a:solidFill>
                <a:effectLst/>
                <a:latin typeface="Arial" panose="020B0604020202020204" pitchFamily="34" charset="0"/>
              </a:rPr>
              <a:t> costing.</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65" name="Rectangle 32"/>
          <p:cNvSpPr>
            <a:spLocks noChangeArrowheads="1"/>
          </p:cNvSpPr>
          <p:nvPr/>
        </p:nvSpPr>
        <p:spPr bwMode="auto">
          <a:xfrm>
            <a:off x="731838" y="2930525"/>
            <a:ext cx="383624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0000"/>
                </a:solidFill>
                <a:effectLst/>
                <a:latin typeface="Arial" panose="020B0604020202020204" pitchFamily="34" charset="0"/>
              </a:rPr>
              <a:t>Product cost per unit using Absorption Costing:</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80" name="Rectangle 33"/>
          <p:cNvSpPr>
            <a:spLocks noChangeArrowheads="1"/>
          </p:cNvSpPr>
          <p:nvPr/>
        </p:nvSpPr>
        <p:spPr bwMode="auto">
          <a:xfrm>
            <a:off x="914401" y="3154362"/>
            <a:ext cx="17859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Direct materials per unit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81" name="Rectangle 34"/>
          <p:cNvSpPr>
            <a:spLocks noChangeArrowheads="1"/>
          </p:cNvSpPr>
          <p:nvPr/>
        </p:nvSpPr>
        <p:spPr bwMode="auto">
          <a:xfrm>
            <a:off x="914401" y="3357562"/>
            <a:ext cx="149225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Direct labor 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2" name="Rectangle 35"/>
          <p:cNvSpPr>
            <a:spLocks noChangeArrowheads="1"/>
          </p:cNvSpPr>
          <p:nvPr/>
        </p:nvSpPr>
        <p:spPr bwMode="auto">
          <a:xfrm>
            <a:off x="914401" y="3560762"/>
            <a:ext cx="19780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Variable overhead 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3" name="Rectangle 36"/>
          <p:cNvSpPr>
            <a:spLocks noChangeArrowheads="1"/>
          </p:cNvSpPr>
          <p:nvPr/>
        </p:nvSpPr>
        <p:spPr bwMode="auto">
          <a:xfrm>
            <a:off x="914401" y="3763962"/>
            <a:ext cx="43434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Fixed overhead per unit ($680,000 / 20,000 units produced)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4" name="Rectangle 37"/>
          <p:cNvSpPr>
            <a:spLocks noChangeArrowheads="1"/>
          </p:cNvSpPr>
          <p:nvPr/>
        </p:nvSpPr>
        <p:spPr bwMode="auto">
          <a:xfrm>
            <a:off x="1279526" y="3967162"/>
            <a:ext cx="99377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Cost 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5" name="Rectangle 38"/>
          <p:cNvSpPr>
            <a:spLocks noChangeArrowheads="1"/>
          </p:cNvSpPr>
          <p:nvPr/>
        </p:nvSpPr>
        <p:spPr bwMode="auto">
          <a:xfrm>
            <a:off x="731838" y="4724400"/>
            <a:ext cx="26289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Sales (14,000 units @ $80 per unit)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86" name="Rectangle 39"/>
          <p:cNvSpPr>
            <a:spLocks noChangeArrowheads="1"/>
          </p:cNvSpPr>
          <p:nvPr/>
        </p:nvSpPr>
        <p:spPr bwMode="auto">
          <a:xfrm>
            <a:off x="7459663" y="4724400"/>
            <a:ext cx="88265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$1,120,000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23" name="Rectangle 40"/>
          <p:cNvSpPr>
            <a:spLocks noChangeArrowheads="1"/>
          </p:cNvSpPr>
          <p:nvPr/>
        </p:nvSpPr>
        <p:spPr bwMode="auto">
          <a:xfrm>
            <a:off x="731838" y="4927600"/>
            <a:ext cx="356235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Cost of goods sold (14,000 units @ $54 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24" name="Rectangle 41"/>
          <p:cNvSpPr>
            <a:spLocks noChangeArrowheads="1"/>
          </p:cNvSpPr>
          <p:nvPr/>
        </p:nvSpPr>
        <p:spPr bwMode="auto">
          <a:xfrm>
            <a:off x="7681913" y="4927600"/>
            <a:ext cx="60433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sng" strike="noStrike" cap="none" normalizeH="0" baseline="0" dirty="0" smtClean="0">
                <a:ln>
                  <a:noFill/>
                </a:ln>
                <a:solidFill>
                  <a:srgbClr val="000000"/>
                </a:solidFill>
                <a:effectLst/>
                <a:latin typeface="Arial" panose="020B0604020202020204" pitchFamily="34" charset="0"/>
              </a:rPr>
              <a:t>756,000</a:t>
            </a:r>
            <a:endParaRPr kumimoji="0" lang="en-US" altLang="en-US" sz="1800" b="0" i="0" u="sng" strike="noStrike" cap="none" normalizeH="0" baseline="0" dirty="0" smtClean="0">
              <a:ln>
                <a:noFill/>
              </a:ln>
              <a:solidFill>
                <a:schemeClr val="tx1"/>
              </a:solidFill>
              <a:effectLst/>
              <a:latin typeface="Arial" panose="020B0604020202020204" pitchFamily="34" charset="0"/>
            </a:endParaRPr>
          </a:p>
        </p:txBody>
      </p:sp>
      <p:sp>
        <p:nvSpPr>
          <p:cNvPr id="2726" name="Rectangle 43"/>
          <p:cNvSpPr>
            <a:spLocks noChangeArrowheads="1"/>
          </p:cNvSpPr>
          <p:nvPr/>
        </p:nvSpPr>
        <p:spPr bwMode="auto">
          <a:xfrm>
            <a:off x="731838" y="5130800"/>
            <a:ext cx="104457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Gross margin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27" name="Rectangle 44"/>
          <p:cNvSpPr>
            <a:spLocks noChangeArrowheads="1"/>
          </p:cNvSpPr>
          <p:nvPr/>
        </p:nvSpPr>
        <p:spPr bwMode="auto">
          <a:xfrm>
            <a:off x="7681913" y="5130800"/>
            <a:ext cx="658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364,000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28" name="Rectangle 45"/>
          <p:cNvSpPr>
            <a:spLocks noChangeArrowheads="1"/>
          </p:cNvSpPr>
          <p:nvPr/>
        </p:nvSpPr>
        <p:spPr bwMode="auto">
          <a:xfrm>
            <a:off x="731838" y="5334000"/>
            <a:ext cx="336149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Selling, general and administrative expenses: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729" name="Rectangle 46"/>
          <p:cNvSpPr>
            <a:spLocks noChangeArrowheads="1"/>
          </p:cNvSpPr>
          <p:nvPr/>
        </p:nvSpPr>
        <p:spPr bwMode="auto">
          <a:xfrm>
            <a:off x="914401" y="5537200"/>
            <a:ext cx="427196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Variable selling and administrative expenses (14,000 x $2)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30" name="Rectangle 47"/>
          <p:cNvSpPr>
            <a:spLocks noChangeArrowheads="1"/>
          </p:cNvSpPr>
          <p:nvPr/>
        </p:nvSpPr>
        <p:spPr bwMode="auto">
          <a:xfrm>
            <a:off x="6617024" y="5537200"/>
            <a:ext cx="60433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$28,000</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731" name="Rectangle 48"/>
          <p:cNvSpPr>
            <a:spLocks noChangeArrowheads="1"/>
          </p:cNvSpPr>
          <p:nvPr/>
        </p:nvSpPr>
        <p:spPr bwMode="auto">
          <a:xfrm>
            <a:off x="914401" y="5740400"/>
            <a:ext cx="307498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Fixed selling and administrative expenses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32" name="Rectangle 49"/>
          <p:cNvSpPr>
            <a:spLocks noChangeArrowheads="1"/>
          </p:cNvSpPr>
          <p:nvPr/>
        </p:nvSpPr>
        <p:spPr bwMode="auto">
          <a:xfrm>
            <a:off x="6629400" y="5740400"/>
            <a:ext cx="59195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sng" strike="noStrike" cap="none" normalizeH="0" baseline="0" smtClean="0">
                <a:ln>
                  <a:noFill/>
                </a:ln>
                <a:solidFill>
                  <a:srgbClr val="000000"/>
                </a:solidFill>
                <a:effectLst/>
                <a:latin typeface="Arial" panose="020B0604020202020204" pitchFamily="34" charset="0"/>
              </a:rPr>
              <a:t>112,000</a:t>
            </a:r>
            <a:endParaRPr kumimoji="0" lang="en-US" altLang="en-US" sz="1800" b="0" i="0" u="sng" strike="noStrike" cap="none" normalizeH="0" baseline="0" smtClean="0">
              <a:ln>
                <a:noFill/>
              </a:ln>
              <a:solidFill>
                <a:schemeClr val="tx1"/>
              </a:solidFill>
              <a:effectLst/>
              <a:latin typeface="Arial" panose="020B0604020202020204" pitchFamily="34" charset="0"/>
            </a:endParaRPr>
          </a:p>
        </p:txBody>
      </p:sp>
      <p:sp>
        <p:nvSpPr>
          <p:cNvPr id="2734" name="Rectangle 51"/>
          <p:cNvSpPr>
            <a:spLocks noChangeArrowheads="1"/>
          </p:cNvSpPr>
          <p:nvPr/>
        </p:nvSpPr>
        <p:spPr bwMode="auto">
          <a:xfrm>
            <a:off x="914401" y="5943600"/>
            <a:ext cx="368767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Total selling, general</a:t>
            </a:r>
            <a:r>
              <a:rPr kumimoji="0" lang="en-US" altLang="en-US" sz="1300" b="0" i="0" u="none" strike="noStrike" cap="none" normalizeH="0" dirty="0" smtClean="0">
                <a:ln>
                  <a:noFill/>
                </a:ln>
                <a:solidFill>
                  <a:srgbClr val="000000"/>
                </a:solidFill>
                <a:effectLst/>
                <a:latin typeface="Arial" panose="020B0604020202020204" pitchFamily="34" charset="0"/>
              </a:rPr>
              <a:t> and administrative expenses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735" name="Rectangle 52"/>
          <p:cNvSpPr>
            <a:spLocks noChangeArrowheads="1"/>
          </p:cNvSpPr>
          <p:nvPr/>
        </p:nvSpPr>
        <p:spPr bwMode="auto">
          <a:xfrm>
            <a:off x="7681913" y="5943600"/>
            <a:ext cx="658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140,000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36" name="Rectangle 53"/>
          <p:cNvSpPr>
            <a:spLocks noChangeArrowheads="1"/>
          </p:cNvSpPr>
          <p:nvPr/>
        </p:nvSpPr>
        <p:spPr bwMode="auto">
          <a:xfrm>
            <a:off x="7681913" y="6116637"/>
            <a:ext cx="588963"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37" name="Rectangle 54"/>
          <p:cNvSpPr>
            <a:spLocks noChangeArrowheads="1"/>
          </p:cNvSpPr>
          <p:nvPr/>
        </p:nvSpPr>
        <p:spPr bwMode="auto">
          <a:xfrm>
            <a:off x="731838" y="6146800"/>
            <a:ext cx="13287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Net income (loss)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38" name="Rectangle 55"/>
          <p:cNvSpPr>
            <a:spLocks noChangeArrowheads="1"/>
          </p:cNvSpPr>
          <p:nvPr/>
        </p:nvSpPr>
        <p:spPr bwMode="auto">
          <a:xfrm>
            <a:off x="7591426" y="6146800"/>
            <a:ext cx="75088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$224,000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39" name="Rectangle 56"/>
          <p:cNvSpPr>
            <a:spLocks noChangeArrowheads="1"/>
          </p:cNvSpPr>
          <p:nvPr/>
        </p:nvSpPr>
        <p:spPr bwMode="auto">
          <a:xfrm>
            <a:off x="7591426" y="6299200"/>
            <a:ext cx="679450"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40" name="Rectangle 57"/>
          <p:cNvSpPr>
            <a:spLocks noChangeArrowheads="1"/>
          </p:cNvSpPr>
          <p:nvPr/>
        </p:nvSpPr>
        <p:spPr bwMode="auto">
          <a:xfrm>
            <a:off x="7591426" y="6319837"/>
            <a:ext cx="679450"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91" name="Rectangle 108"/>
          <p:cNvSpPr>
            <a:spLocks noChangeArrowheads="1"/>
          </p:cNvSpPr>
          <p:nvPr/>
        </p:nvSpPr>
        <p:spPr bwMode="auto">
          <a:xfrm>
            <a:off x="6078538" y="3763962"/>
            <a:ext cx="47625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34.00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92" name="Rectangle 109"/>
          <p:cNvSpPr>
            <a:spLocks noChangeArrowheads="1"/>
          </p:cNvSpPr>
          <p:nvPr/>
        </p:nvSpPr>
        <p:spPr bwMode="auto">
          <a:xfrm>
            <a:off x="6078538" y="3935412"/>
            <a:ext cx="406400" cy="11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93" name="Rectangle 110"/>
          <p:cNvSpPr>
            <a:spLocks noChangeArrowheads="1"/>
          </p:cNvSpPr>
          <p:nvPr/>
        </p:nvSpPr>
        <p:spPr bwMode="auto">
          <a:xfrm>
            <a:off x="5988051" y="3967162"/>
            <a:ext cx="5683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$54.00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94" name="Rectangle 111"/>
          <p:cNvSpPr>
            <a:spLocks noChangeArrowheads="1"/>
          </p:cNvSpPr>
          <p:nvPr/>
        </p:nvSpPr>
        <p:spPr bwMode="auto">
          <a:xfrm>
            <a:off x="5988051" y="4117975"/>
            <a:ext cx="496888" cy="11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95" name="Rectangle 112"/>
          <p:cNvSpPr>
            <a:spLocks noChangeArrowheads="1"/>
          </p:cNvSpPr>
          <p:nvPr/>
        </p:nvSpPr>
        <p:spPr bwMode="auto">
          <a:xfrm>
            <a:off x="5988051" y="4138612"/>
            <a:ext cx="496888" cy="11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96" name="Rectangle 113"/>
          <p:cNvSpPr>
            <a:spLocks noChangeArrowheads="1"/>
          </p:cNvSpPr>
          <p:nvPr/>
        </p:nvSpPr>
        <p:spPr bwMode="auto">
          <a:xfrm>
            <a:off x="3793302" y="4287837"/>
            <a:ext cx="164788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0000"/>
                </a:solidFill>
                <a:effectLst/>
                <a:latin typeface="Arial" panose="020B0604020202020204" pitchFamily="34" charset="0"/>
              </a:rPr>
              <a:t>Zbest Manufacturing</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797" name="Rectangle 114"/>
          <p:cNvSpPr>
            <a:spLocks noChangeArrowheads="1"/>
          </p:cNvSpPr>
          <p:nvPr/>
        </p:nvSpPr>
        <p:spPr bwMode="auto">
          <a:xfrm>
            <a:off x="3105151" y="4500562"/>
            <a:ext cx="30241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smtClean="0">
                <a:ln>
                  <a:noFill/>
                </a:ln>
                <a:solidFill>
                  <a:srgbClr val="000000"/>
                </a:solidFill>
                <a:effectLst/>
                <a:latin typeface="Arial" panose="020B0604020202020204" pitchFamily="34" charset="0"/>
              </a:rPr>
              <a:t>Absorption Costing Income Statement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99" name="Rectangle 116"/>
          <p:cNvSpPr>
            <a:spLocks noChangeArrowheads="1"/>
          </p:cNvSpPr>
          <p:nvPr/>
        </p:nvSpPr>
        <p:spPr bwMode="auto">
          <a:xfrm>
            <a:off x="6078538" y="3154362"/>
            <a:ext cx="47625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$6.00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00" name="Rectangle 117"/>
          <p:cNvSpPr>
            <a:spLocks noChangeArrowheads="1"/>
          </p:cNvSpPr>
          <p:nvPr/>
        </p:nvSpPr>
        <p:spPr bwMode="auto">
          <a:xfrm>
            <a:off x="6078538" y="3357562"/>
            <a:ext cx="47625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11.00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01" name="Rectangle 118"/>
          <p:cNvSpPr>
            <a:spLocks noChangeArrowheads="1"/>
          </p:cNvSpPr>
          <p:nvPr/>
        </p:nvSpPr>
        <p:spPr bwMode="auto">
          <a:xfrm>
            <a:off x="6170613" y="3560762"/>
            <a:ext cx="38576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3.00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02" name="Rectangle 119"/>
          <p:cNvSpPr>
            <a:spLocks noChangeArrowheads="1"/>
          </p:cNvSpPr>
          <p:nvPr/>
        </p:nvSpPr>
        <p:spPr bwMode="auto">
          <a:xfrm>
            <a:off x="681038" y="2900362"/>
            <a:ext cx="19050" cy="2428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03" name="Rectangle 120"/>
          <p:cNvSpPr>
            <a:spLocks noChangeArrowheads="1"/>
          </p:cNvSpPr>
          <p:nvPr/>
        </p:nvSpPr>
        <p:spPr bwMode="auto">
          <a:xfrm>
            <a:off x="681038" y="4257675"/>
            <a:ext cx="19050" cy="2295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04" name="Rectangle 121"/>
          <p:cNvSpPr>
            <a:spLocks noChangeArrowheads="1"/>
          </p:cNvSpPr>
          <p:nvPr/>
        </p:nvSpPr>
        <p:spPr bwMode="auto">
          <a:xfrm>
            <a:off x="7235826" y="2919412"/>
            <a:ext cx="20638" cy="2238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06" name="Rectangle 123"/>
          <p:cNvSpPr>
            <a:spLocks noChangeArrowheads="1"/>
          </p:cNvSpPr>
          <p:nvPr/>
        </p:nvSpPr>
        <p:spPr bwMode="auto">
          <a:xfrm>
            <a:off x="8432801" y="4276725"/>
            <a:ext cx="20638" cy="22764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10" name="Rectangle 127"/>
          <p:cNvSpPr>
            <a:spLocks noChangeArrowheads="1"/>
          </p:cNvSpPr>
          <p:nvPr/>
        </p:nvSpPr>
        <p:spPr bwMode="auto">
          <a:xfrm>
            <a:off x="700088" y="2900362"/>
            <a:ext cx="6556375" cy="19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11" name="Rectangle 128"/>
          <p:cNvSpPr>
            <a:spLocks noChangeArrowheads="1"/>
          </p:cNvSpPr>
          <p:nvPr/>
        </p:nvSpPr>
        <p:spPr bwMode="auto">
          <a:xfrm>
            <a:off x="700088" y="3122612"/>
            <a:ext cx="6556375" cy="206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12" name="Rectangle 129"/>
          <p:cNvSpPr>
            <a:spLocks noChangeArrowheads="1"/>
          </p:cNvSpPr>
          <p:nvPr/>
        </p:nvSpPr>
        <p:spPr bwMode="auto">
          <a:xfrm>
            <a:off x="700088" y="4257675"/>
            <a:ext cx="7753350" cy="19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13" name="Rectangle 130"/>
          <p:cNvSpPr>
            <a:spLocks noChangeArrowheads="1"/>
          </p:cNvSpPr>
          <p:nvPr/>
        </p:nvSpPr>
        <p:spPr bwMode="auto">
          <a:xfrm>
            <a:off x="700088" y="4694237"/>
            <a:ext cx="7753350" cy="206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14" name="Rectangle 131"/>
          <p:cNvSpPr>
            <a:spLocks noChangeArrowheads="1"/>
          </p:cNvSpPr>
          <p:nvPr/>
        </p:nvSpPr>
        <p:spPr bwMode="auto">
          <a:xfrm>
            <a:off x="700088" y="6532562"/>
            <a:ext cx="7753350" cy="206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5B3DC429-87C0-4B03-97E6-81A7BB80DD5B}" type="slidenum">
              <a:rPr lang="en-US" altLang="en-US" sz="1000" smtClean="0">
                <a:latin typeface="Arial" charset="0"/>
              </a:rPr>
              <a:pPr algn="r" eaLnBrk="1" hangingPunct="1"/>
              <a:t>28</a:t>
            </a:fld>
            <a:endParaRPr lang="en-US" altLang="en-US" sz="1000" dirty="0">
              <a:latin typeface="Arial" charset="0"/>
            </a:endParaRPr>
          </a:p>
        </p:txBody>
      </p:sp>
    </p:spTree>
    <p:extLst>
      <p:ext uri="{BB962C8B-B14F-4D97-AF65-F5344CB8AC3E}">
        <p14:creationId xmlns:p14="http://schemas.microsoft.com/office/powerpoint/2010/main" val="31086421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4"/>
                                        </p:tgtEl>
                                        <p:attrNameLst>
                                          <p:attrName>style.visibility</p:attrName>
                                        </p:attrNameLst>
                                      </p:cBhvr>
                                      <p:to>
                                        <p:strVal val="visible"/>
                                      </p:to>
                                    </p:set>
                                    <p:animEffect transition="in" filter="fade">
                                      <p:cBhvr>
                                        <p:cTn id="7" dur="500"/>
                                        <p:tgtEl>
                                          <p:spTgt spid="26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65"/>
                                        </p:tgtEl>
                                        <p:attrNameLst>
                                          <p:attrName>style.visibility</p:attrName>
                                        </p:attrNameLst>
                                      </p:cBhvr>
                                      <p:to>
                                        <p:strVal val="visible"/>
                                      </p:to>
                                    </p:set>
                                    <p:animEffect transition="in" filter="fade">
                                      <p:cBhvr>
                                        <p:cTn id="15" dur="500"/>
                                        <p:tgtEl>
                                          <p:spTgt spid="26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802"/>
                                        </p:tgtEl>
                                        <p:attrNameLst>
                                          <p:attrName>style.visibility</p:attrName>
                                        </p:attrNameLst>
                                      </p:cBhvr>
                                      <p:to>
                                        <p:strVal val="visible"/>
                                      </p:to>
                                    </p:set>
                                    <p:animEffect transition="in" filter="fade">
                                      <p:cBhvr>
                                        <p:cTn id="18" dur="500"/>
                                        <p:tgtEl>
                                          <p:spTgt spid="280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804"/>
                                        </p:tgtEl>
                                        <p:attrNameLst>
                                          <p:attrName>style.visibility</p:attrName>
                                        </p:attrNameLst>
                                      </p:cBhvr>
                                      <p:to>
                                        <p:strVal val="visible"/>
                                      </p:to>
                                    </p:set>
                                    <p:animEffect transition="in" filter="fade">
                                      <p:cBhvr>
                                        <p:cTn id="21" dur="500"/>
                                        <p:tgtEl>
                                          <p:spTgt spid="280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810"/>
                                        </p:tgtEl>
                                        <p:attrNameLst>
                                          <p:attrName>style.visibility</p:attrName>
                                        </p:attrNameLst>
                                      </p:cBhvr>
                                      <p:to>
                                        <p:strVal val="visible"/>
                                      </p:to>
                                    </p:set>
                                    <p:animEffect transition="in" filter="fade">
                                      <p:cBhvr>
                                        <p:cTn id="24" dur="500"/>
                                        <p:tgtEl>
                                          <p:spTgt spid="281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811"/>
                                        </p:tgtEl>
                                        <p:attrNameLst>
                                          <p:attrName>style.visibility</p:attrName>
                                        </p:attrNameLst>
                                      </p:cBhvr>
                                      <p:to>
                                        <p:strVal val="visible"/>
                                      </p:to>
                                    </p:set>
                                    <p:animEffect transition="in" filter="fade">
                                      <p:cBhvr>
                                        <p:cTn id="27" dur="500"/>
                                        <p:tgtEl>
                                          <p:spTgt spid="28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80"/>
                                        </p:tgtEl>
                                        <p:attrNameLst>
                                          <p:attrName>style.visibility</p:attrName>
                                        </p:attrNameLst>
                                      </p:cBhvr>
                                      <p:to>
                                        <p:strVal val="visible"/>
                                      </p:to>
                                    </p:set>
                                    <p:animEffect transition="in" filter="fade">
                                      <p:cBhvr>
                                        <p:cTn id="32" dur="500"/>
                                        <p:tgtEl>
                                          <p:spTgt spid="28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799"/>
                                        </p:tgtEl>
                                        <p:attrNameLst>
                                          <p:attrName>style.visibility</p:attrName>
                                        </p:attrNameLst>
                                      </p:cBhvr>
                                      <p:to>
                                        <p:strVal val="visible"/>
                                      </p:to>
                                    </p:set>
                                    <p:animEffect transition="in" filter="fade">
                                      <p:cBhvr>
                                        <p:cTn id="35" dur="500"/>
                                        <p:tgtEl>
                                          <p:spTgt spid="279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81"/>
                                        </p:tgtEl>
                                        <p:attrNameLst>
                                          <p:attrName>style.visibility</p:attrName>
                                        </p:attrNameLst>
                                      </p:cBhvr>
                                      <p:to>
                                        <p:strVal val="visible"/>
                                      </p:to>
                                    </p:set>
                                    <p:animEffect transition="in" filter="fade">
                                      <p:cBhvr>
                                        <p:cTn id="40" dur="500"/>
                                        <p:tgtEl>
                                          <p:spTgt spid="28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800"/>
                                        </p:tgtEl>
                                        <p:attrNameLst>
                                          <p:attrName>style.visibility</p:attrName>
                                        </p:attrNameLst>
                                      </p:cBhvr>
                                      <p:to>
                                        <p:strVal val="visible"/>
                                      </p:to>
                                    </p:set>
                                    <p:animEffect transition="in" filter="fade">
                                      <p:cBhvr>
                                        <p:cTn id="43" dur="500"/>
                                        <p:tgtEl>
                                          <p:spTgt spid="280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82"/>
                                        </p:tgtEl>
                                        <p:attrNameLst>
                                          <p:attrName>style.visibility</p:attrName>
                                        </p:attrNameLst>
                                      </p:cBhvr>
                                      <p:to>
                                        <p:strVal val="visible"/>
                                      </p:to>
                                    </p:set>
                                    <p:animEffect transition="in" filter="fade">
                                      <p:cBhvr>
                                        <p:cTn id="48" dur="500"/>
                                        <p:tgtEl>
                                          <p:spTgt spid="28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801"/>
                                        </p:tgtEl>
                                        <p:attrNameLst>
                                          <p:attrName>style.visibility</p:attrName>
                                        </p:attrNameLst>
                                      </p:cBhvr>
                                      <p:to>
                                        <p:strVal val="visible"/>
                                      </p:to>
                                    </p:set>
                                    <p:animEffect transition="in" filter="fade">
                                      <p:cBhvr>
                                        <p:cTn id="51" dur="500"/>
                                        <p:tgtEl>
                                          <p:spTgt spid="280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83"/>
                                        </p:tgtEl>
                                        <p:attrNameLst>
                                          <p:attrName>style.visibility</p:attrName>
                                        </p:attrNameLst>
                                      </p:cBhvr>
                                      <p:to>
                                        <p:strVal val="visible"/>
                                      </p:to>
                                    </p:set>
                                    <p:animEffect transition="in" filter="fade">
                                      <p:cBhvr>
                                        <p:cTn id="56" dur="500"/>
                                        <p:tgtEl>
                                          <p:spTgt spid="283"/>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791"/>
                                        </p:tgtEl>
                                        <p:attrNameLst>
                                          <p:attrName>style.visibility</p:attrName>
                                        </p:attrNameLst>
                                      </p:cBhvr>
                                      <p:to>
                                        <p:strVal val="visible"/>
                                      </p:to>
                                    </p:set>
                                    <p:animEffect transition="in" filter="fade">
                                      <p:cBhvr>
                                        <p:cTn id="59" dur="500"/>
                                        <p:tgtEl>
                                          <p:spTgt spid="279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284"/>
                                        </p:tgtEl>
                                        <p:attrNameLst>
                                          <p:attrName>style.visibility</p:attrName>
                                        </p:attrNameLst>
                                      </p:cBhvr>
                                      <p:to>
                                        <p:strVal val="visible"/>
                                      </p:to>
                                    </p:set>
                                    <p:animEffect transition="in" filter="fade">
                                      <p:cBhvr>
                                        <p:cTn id="64" dur="500"/>
                                        <p:tgtEl>
                                          <p:spTgt spid="284"/>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792"/>
                                        </p:tgtEl>
                                        <p:attrNameLst>
                                          <p:attrName>style.visibility</p:attrName>
                                        </p:attrNameLst>
                                      </p:cBhvr>
                                      <p:to>
                                        <p:strVal val="visible"/>
                                      </p:to>
                                    </p:set>
                                    <p:animEffect transition="in" filter="fade">
                                      <p:cBhvr>
                                        <p:cTn id="67" dur="500"/>
                                        <p:tgtEl>
                                          <p:spTgt spid="2792"/>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793"/>
                                        </p:tgtEl>
                                        <p:attrNameLst>
                                          <p:attrName>style.visibility</p:attrName>
                                        </p:attrNameLst>
                                      </p:cBhvr>
                                      <p:to>
                                        <p:strVal val="visible"/>
                                      </p:to>
                                    </p:set>
                                    <p:animEffect transition="in" filter="fade">
                                      <p:cBhvr>
                                        <p:cTn id="70" dur="500"/>
                                        <p:tgtEl>
                                          <p:spTgt spid="2793"/>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2794"/>
                                        </p:tgtEl>
                                        <p:attrNameLst>
                                          <p:attrName>style.visibility</p:attrName>
                                        </p:attrNameLst>
                                      </p:cBhvr>
                                      <p:to>
                                        <p:strVal val="visible"/>
                                      </p:to>
                                    </p:set>
                                    <p:animEffect transition="in" filter="fade">
                                      <p:cBhvr>
                                        <p:cTn id="75" dur="500"/>
                                        <p:tgtEl>
                                          <p:spTgt spid="2794"/>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2795"/>
                                        </p:tgtEl>
                                        <p:attrNameLst>
                                          <p:attrName>style.visibility</p:attrName>
                                        </p:attrNameLst>
                                      </p:cBhvr>
                                      <p:to>
                                        <p:strVal val="visible"/>
                                      </p:to>
                                    </p:set>
                                    <p:animEffect transition="in" filter="fade">
                                      <p:cBhvr>
                                        <p:cTn id="80" dur="500"/>
                                        <p:tgtEl>
                                          <p:spTgt spid="2795"/>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7"/>
                                        </p:tgtEl>
                                        <p:attrNameLst>
                                          <p:attrName>style.visibility</p:attrName>
                                        </p:attrNameLst>
                                      </p:cBhvr>
                                      <p:to>
                                        <p:strVal val="visible"/>
                                      </p:to>
                                    </p:set>
                                    <p:animEffect transition="in" filter="fade">
                                      <p:cBhvr>
                                        <p:cTn id="83" dur="500"/>
                                        <p:tgtEl>
                                          <p:spTgt spid="7"/>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2796"/>
                                        </p:tgtEl>
                                        <p:attrNameLst>
                                          <p:attrName>style.visibility</p:attrName>
                                        </p:attrNameLst>
                                      </p:cBhvr>
                                      <p:to>
                                        <p:strVal val="visible"/>
                                      </p:to>
                                    </p:set>
                                    <p:animEffect transition="in" filter="fade">
                                      <p:cBhvr>
                                        <p:cTn id="86" dur="500"/>
                                        <p:tgtEl>
                                          <p:spTgt spid="2796"/>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2797"/>
                                        </p:tgtEl>
                                        <p:attrNameLst>
                                          <p:attrName>style.visibility</p:attrName>
                                        </p:attrNameLst>
                                      </p:cBhvr>
                                      <p:to>
                                        <p:strVal val="visible"/>
                                      </p:to>
                                    </p:set>
                                    <p:animEffect transition="in" filter="fade">
                                      <p:cBhvr>
                                        <p:cTn id="89" dur="500"/>
                                        <p:tgtEl>
                                          <p:spTgt spid="2797"/>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2803"/>
                                        </p:tgtEl>
                                        <p:attrNameLst>
                                          <p:attrName>style.visibility</p:attrName>
                                        </p:attrNameLst>
                                      </p:cBhvr>
                                      <p:to>
                                        <p:strVal val="visible"/>
                                      </p:to>
                                    </p:set>
                                    <p:animEffect transition="in" filter="fade">
                                      <p:cBhvr>
                                        <p:cTn id="92" dur="500"/>
                                        <p:tgtEl>
                                          <p:spTgt spid="2803"/>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2806"/>
                                        </p:tgtEl>
                                        <p:attrNameLst>
                                          <p:attrName>style.visibility</p:attrName>
                                        </p:attrNameLst>
                                      </p:cBhvr>
                                      <p:to>
                                        <p:strVal val="visible"/>
                                      </p:to>
                                    </p:set>
                                    <p:animEffect transition="in" filter="fade">
                                      <p:cBhvr>
                                        <p:cTn id="95" dur="500"/>
                                        <p:tgtEl>
                                          <p:spTgt spid="2806"/>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2812"/>
                                        </p:tgtEl>
                                        <p:attrNameLst>
                                          <p:attrName>style.visibility</p:attrName>
                                        </p:attrNameLst>
                                      </p:cBhvr>
                                      <p:to>
                                        <p:strVal val="visible"/>
                                      </p:to>
                                    </p:set>
                                    <p:animEffect transition="in" filter="fade">
                                      <p:cBhvr>
                                        <p:cTn id="100" dur="500"/>
                                        <p:tgtEl>
                                          <p:spTgt spid="2812"/>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2813"/>
                                        </p:tgtEl>
                                        <p:attrNameLst>
                                          <p:attrName>style.visibility</p:attrName>
                                        </p:attrNameLst>
                                      </p:cBhvr>
                                      <p:to>
                                        <p:strVal val="visible"/>
                                      </p:to>
                                    </p:set>
                                    <p:animEffect transition="in" filter="fade">
                                      <p:cBhvr>
                                        <p:cTn id="105" dur="500"/>
                                        <p:tgtEl>
                                          <p:spTgt spid="2813"/>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2814"/>
                                        </p:tgtEl>
                                        <p:attrNameLst>
                                          <p:attrName>style.visibility</p:attrName>
                                        </p:attrNameLst>
                                      </p:cBhvr>
                                      <p:to>
                                        <p:strVal val="visible"/>
                                      </p:to>
                                    </p:set>
                                    <p:animEffect transition="in" filter="fade">
                                      <p:cBhvr>
                                        <p:cTn id="110" dur="500"/>
                                        <p:tgtEl>
                                          <p:spTgt spid="2814"/>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285"/>
                                        </p:tgtEl>
                                        <p:attrNameLst>
                                          <p:attrName>style.visibility</p:attrName>
                                        </p:attrNameLst>
                                      </p:cBhvr>
                                      <p:to>
                                        <p:strVal val="visible"/>
                                      </p:to>
                                    </p:set>
                                    <p:animEffect transition="in" filter="fade">
                                      <p:cBhvr>
                                        <p:cTn id="115" dur="500"/>
                                        <p:tgtEl>
                                          <p:spTgt spid="285"/>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286"/>
                                        </p:tgtEl>
                                        <p:attrNameLst>
                                          <p:attrName>style.visibility</p:attrName>
                                        </p:attrNameLst>
                                      </p:cBhvr>
                                      <p:to>
                                        <p:strVal val="visible"/>
                                      </p:to>
                                    </p:set>
                                    <p:animEffect transition="in" filter="fade">
                                      <p:cBhvr>
                                        <p:cTn id="118" dur="500"/>
                                        <p:tgtEl>
                                          <p:spTgt spid="286"/>
                                        </p:tgtEl>
                                      </p:cBhvr>
                                    </p:animEffec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grpId="0" nodeType="clickEffect">
                                  <p:stCondLst>
                                    <p:cond delay="0"/>
                                  </p:stCondLst>
                                  <p:childTnLst>
                                    <p:set>
                                      <p:cBhvr>
                                        <p:cTn id="122" dur="1" fill="hold">
                                          <p:stCondLst>
                                            <p:cond delay="0"/>
                                          </p:stCondLst>
                                        </p:cTn>
                                        <p:tgtEl>
                                          <p:spTgt spid="2723"/>
                                        </p:tgtEl>
                                        <p:attrNameLst>
                                          <p:attrName>style.visibility</p:attrName>
                                        </p:attrNameLst>
                                      </p:cBhvr>
                                      <p:to>
                                        <p:strVal val="visible"/>
                                      </p:to>
                                    </p:set>
                                    <p:animEffect transition="in" filter="fade">
                                      <p:cBhvr>
                                        <p:cTn id="123" dur="500"/>
                                        <p:tgtEl>
                                          <p:spTgt spid="2723"/>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2724"/>
                                        </p:tgtEl>
                                        <p:attrNameLst>
                                          <p:attrName>style.visibility</p:attrName>
                                        </p:attrNameLst>
                                      </p:cBhvr>
                                      <p:to>
                                        <p:strVal val="visible"/>
                                      </p:to>
                                    </p:set>
                                    <p:animEffect transition="in" filter="fade">
                                      <p:cBhvr>
                                        <p:cTn id="126" dur="500"/>
                                        <p:tgtEl>
                                          <p:spTgt spid="2724"/>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2726"/>
                                        </p:tgtEl>
                                        <p:attrNameLst>
                                          <p:attrName>style.visibility</p:attrName>
                                        </p:attrNameLst>
                                      </p:cBhvr>
                                      <p:to>
                                        <p:strVal val="visible"/>
                                      </p:to>
                                    </p:set>
                                    <p:animEffect transition="in" filter="fade">
                                      <p:cBhvr>
                                        <p:cTn id="131" dur="500"/>
                                        <p:tgtEl>
                                          <p:spTgt spid="2726"/>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2727"/>
                                        </p:tgtEl>
                                        <p:attrNameLst>
                                          <p:attrName>style.visibility</p:attrName>
                                        </p:attrNameLst>
                                      </p:cBhvr>
                                      <p:to>
                                        <p:strVal val="visible"/>
                                      </p:to>
                                    </p:set>
                                    <p:animEffect transition="in" filter="fade">
                                      <p:cBhvr>
                                        <p:cTn id="134" dur="500"/>
                                        <p:tgtEl>
                                          <p:spTgt spid="2727"/>
                                        </p:tgtEl>
                                      </p:cBhvr>
                                    </p:animEffect>
                                  </p:childTnLst>
                                </p:cTn>
                              </p:par>
                            </p:childTnLst>
                          </p:cTn>
                        </p:par>
                      </p:childTnLst>
                    </p:cTn>
                  </p:par>
                  <p:par>
                    <p:cTn id="135" fill="hold">
                      <p:stCondLst>
                        <p:cond delay="indefinite"/>
                      </p:stCondLst>
                      <p:childTnLst>
                        <p:par>
                          <p:cTn id="136" fill="hold">
                            <p:stCondLst>
                              <p:cond delay="0"/>
                            </p:stCondLst>
                            <p:childTnLst>
                              <p:par>
                                <p:cTn id="137" presetID="10" presetClass="entr" presetSubtype="0" fill="hold" grpId="0" nodeType="clickEffect">
                                  <p:stCondLst>
                                    <p:cond delay="0"/>
                                  </p:stCondLst>
                                  <p:childTnLst>
                                    <p:set>
                                      <p:cBhvr>
                                        <p:cTn id="138" dur="1" fill="hold">
                                          <p:stCondLst>
                                            <p:cond delay="0"/>
                                          </p:stCondLst>
                                        </p:cTn>
                                        <p:tgtEl>
                                          <p:spTgt spid="2728"/>
                                        </p:tgtEl>
                                        <p:attrNameLst>
                                          <p:attrName>style.visibility</p:attrName>
                                        </p:attrNameLst>
                                      </p:cBhvr>
                                      <p:to>
                                        <p:strVal val="visible"/>
                                      </p:to>
                                    </p:set>
                                    <p:animEffect transition="in" filter="fade">
                                      <p:cBhvr>
                                        <p:cTn id="139" dur="500"/>
                                        <p:tgtEl>
                                          <p:spTgt spid="2728"/>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2729"/>
                                        </p:tgtEl>
                                        <p:attrNameLst>
                                          <p:attrName>style.visibility</p:attrName>
                                        </p:attrNameLst>
                                      </p:cBhvr>
                                      <p:to>
                                        <p:strVal val="visible"/>
                                      </p:to>
                                    </p:set>
                                    <p:animEffect transition="in" filter="fade">
                                      <p:cBhvr>
                                        <p:cTn id="142" dur="500"/>
                                        <p:tgtEl>
                                          <p:spTgt spid="2729"/>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2730"/>
                                        </p:tgtEl>
                                        <p:attrNameLst>
                                          <p:attrName>style.visibility</p:attrName>
                                        </p:attrNameLst>
                                      </p:cBhvr>
                                      <p:to>
                                        <p:strVal val="visible"/>
                                      </p:to>
                                    </p:set>
                                    <p:animEffect transition="in" filter="fade">
                                      <p:cBhvr>
                                        <p:cTn id="147" dur="500"/>
                                        <p:tgtEl>
                                          <p:spTgt spid="2730"/>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2731"/>
                                        </p:tgtEl>
                                        <p:attrNameLst>
                                          <p:attrName>style.visibility</p:attrName>
                                        </p:attrNameLst>
                                      </p:cBhvr>
                                      <p:to>
                                        <p:strVal val="visible"/>
                                      </p:to>
                                    </p:set>
                                    <p:animEffect transition="in" filter="fade">
                                      <p:cBhvr>
                                        <p:cTn id="152" dur="500"/>
                                        <p:tgtEl>
                                          <p:spTgt spid="2731"/>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2732"/>
                                        </p:tgtEl>
                                        <p:attrNameLst>
                                          <p:attrName>style.visibility</p:attrName>
                                        </p:attrNameLst>
                                      </p:cBhvr>
                                      <p:to>
                                        <p:strVal val="visible"/>
                                      </p:to>
                                    </p:set>
                                    <p:animEffect transition="in" filter="fade">
                                      <p:cBhvr>
                                        <p:cTn id="155" dur="500"/>
                                        <p:tgtEl>
                                          <p:spTgt spid="2732"/>
                                        </p:tgtEl>
                                      </p:cBhvr>
                                    </p:animEffect>
                                  </p:childTnLst>
                                </p:cTn>
                              </p:par>
                            </p:childTnLst>
                          </p:cTn>
                        </p:par>
                      </p:childTnLst>
                    </p:cTn>
                  </p:par>
                  <p:par>
                    <p:cTn id="156" fill="hold">
                      <p:stCondLst>
                        <p:cond delay="indefinite"/>
                      </p:stCondLst>
                      <p:childTnLst>
                        <p:par>
                          <p:cTn id="157" fill="hold">
                            <p:stCondLst>
                              <p:cond delay="0"/>
                            </p:stCondLst>
                            <p:childTnLst>
                              <p:par>
                                <p:cTn id="158" presetID="10" presetClass="entr" presetSubtype="0" fill="hold" grpId="0" nodeType="clickEffect">
                                  <p:stCondLst>
                                    <p:cond delay="0"/>
                                  </p:stCondLst>
                                  <p:childTnLst>
                                    <p:set>
                                      <p:cBhvr>
                                        <p:cTn id="159" dur="1" fill="hold">
                                          <p:stCondLst>
                                            <p:cond delay="0"/>
                                          </p:stCondLst>
                                        </p:cTn>
                                        <p:tgtEl>
                                          <p:spTgt spid="2734"/>
                                        </p:tgtEl>
                                        <p:attrNameLst>
                                          <p:attrName>style.visibility</p:attrName>
                                        </p:attrNameLst>
                                      </p:cBhvr>
                                      <p:to>
                                        <p:strVal val="visible"/>
                                      </p:to>
                                    </p:set>
                                    <p:animEffect transition="in" filter="fade">
                                      <p:cBhvr>
                                        <p:cTn id="160" dur="500"/>
                                        <p:tgtEl>
                                          <p:spTgt spid="2734"/>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2735"/>
                                        </p:tgtEl>
                                        <p:attrNameLst>
                                          <p:attrName>style.visibility</p:attrName>
                                        </p:attrNameLst>
                                      </p:cBhvr>
                                      <p:to>
                                        <p:strVal val="visible"/>
                                      </p:to>
                                    </p:set>
                                    <p:animEffect transition="in" filter="fade">
                                      <p:cBhvr>
                                        <p:cTn id="163" dur="500"/>
                                        <p:tgtEl>
                                          <p:spTgt spid="2735"/>
                                        </p:tgtEl>
                                      </p:cBhvr>
                                    </p:animEffect>
                                  </p:childTnLst>
                                </p:cTn>
                              </p:par>
                            </p:childTnLst>
                          </p:cTn>
                        </p:par>
                      </p:childTnLst>
                    </p:cTn>
                  </p:par>
                  <p:par>
                    <p:cTn id="164" fill="hold">
                      <p:stCondLst>
                        <p:cond delay="indefinite"/>
                      </p:stCondLst>
                      <p:childTnLst>
                        <p:par>
                          <p:cTn id="165" fill="hold">
                            <p:stCondLst>
                              <p:cond delay="0"/>
                            </p:stCondLst>
                            <p:childTnLst>
                              <p:par>
                                <p:cTn id="166" presetID="10" presetClass="entr" presetSubtype="0" fill="hold" grpId="0" nodeType="clickEffect">
                                  <p:stCondLst>
                                    <p:cond delay="0"/>
                                  </p:stCondLst>
                                  <p:childTnLst>
                                    <p:set>
                                      <p:cBhvr>
                                        <p:cTn id="167" dur="1" fill="hold">
                                          <p:stCondLst>
                                            <p:cond delay="0"/>
                                          </p:stCondLst>
                                        </p:cTn>
                                        <p:tgtEl>
                                          <p:spTgt spid="2737"/>
                                        </p:tgtEl>
                                        <p:attrNameLst>
                                          <p:attrName>style.visibility</p:attrName>
                                        </p:attrNameLst>
                                      </p:cBhvr>
                                      <p:to>
                                        <p:strVal val="visible"/>
                                      </p:to>
                                    </p:set>
                                    <p:animEffect transition="in" filter="fade">
                                      <p:cBhvr>
                                        <p:cTn id="168" dur="500"/>
                                        <p:tgtEl>
                                          <p:spTgt spid="2737"/>
                                        </p:tgtEl>
                                      </p:cBhvr>
                                    </p:animEffect>
                                  </p:childTnLst>
                                </p:cTn>
                              </p:par>
                            </p:childTnLst>
                          </p:cTn>
                        </p:par>
                      </p:childTnLst>
                    </p:cTn>
                  </p:par>
                  <p:par>
                    <p:cTn id="169" fill="hold">
                      <p:stCondLst>
                        <p:cond delay="indefinite"/>
                      </p:stCondLst>
                      <p:childTnLst>
                        <p:par>
                          <p:cTn id="170" fill="hold">
                            <p:stCondLst>
                              <p:cond delay="0"/>
                            </p:stCondLst>
                            <p:childTnLst>
                              <p:par>
                                <p:cTn id="171" presetID="10" presetClass="entr" presetSubtype="0" fill="hold" grpId="0" nodeType="clickEffect">
                                  <p:stCondLst>
                                    <p:cond delay="0"/>
                                  </p:stCondLst>
                                  <p:childTnLst>
                                    <p:set>
                                      <p:cBhvr>
                                        <p:cTn id="172" dur="1" fill="hold">
                                          <p:stCondLst>
                                            <p:cond delay="0"/>
                                          </p:stCondLst>
                                        </p:cTn>
                                        <p:tgtEl>
                                          <p:spTgt spid="2736"/>
                                        </p:tgtEl>
                                        <p:attrNameLst>
                                          <p:attrName>style.visibility</p:attrName>
                                        </p:attrNameLst>
                                      </p:cBhvr>
                                      <p:to>
                                        <p:strVal val="visible"/>
                                      </p:to>
                                    </p:set>
                                    <p:animEffect transition="in" filter="fade">
                                      <p:cBhvr>
                                        <p:cTn id="173" dur="600"/>
                                        <p:tgtEl>
                                          <p:spTgt spid="2736"/>
                                        </p:tgtEl>
                                      </p:cBhvr>
                                    </p:animEffect>
                                  </p:childTnLst>
                                </p:cTn>
                              </p:par>
                              <p:par>
                                <p:cTn id="174" presetID="10" presetClass="entr" presetSubtype="0" fill="hold" grpId="0" nodeType="withEffect">
                                  <p:stCondLst>
                                    <p:cond delay="0"/>
                                  </p:stCondLst>
                                  <p:childTnLst>
                                    <p:set>
                                      <p:cBhvr>
                                        <p:cTn id="175" dur="1" fill="hold">
                                          <p:stCondLst>
                                            <p:cond delay="0"/>
                                          </p:stCondLst>
                                        </p:cTn>
                                        <p:tgtEl>
                                          <p:spTgt spid="2738"/>
                                        </p:tgtEl>
                                        <p:attrNameLst>
                                          <p:attrName>style.visibility</p:attrName>
                                        </p:attrNameLst>
                                      </p:cBhvr>
                                      <p:to>
                                        <p:strVal val="visible"/>
                                      </p:to>
                                    </p:set>
                                    <p:animEffect transition="in" filter="fade">
                                      <p:cBhvr>
                                        <p:cTn id="176" dur="500"/>
                                        <p:tgtEl>
                                          <p:spTgt spid="2738"/>
                                        </p:tgtEl>
                                      </p:cBhvr>
                                    </p:animEffect>
                                  </p:childTnLst>
                                </p:cTn>
                              </p:par>
                              <p:par>
                                <p:cTn id="177" presetID="10" presetClass="entr" presetSubtype="0" fill="hold" grpId="0" nodeType="withEffect">
                                  <p:stCondLst>
                                    <p:cond delay="0"/>
                                  </p:stCondLst>
                                  <p:childTnLst>
                                    <p:set>
                                      <p:cBhvr>
                                        <p:cTn id="178" dur="1" fill="hold">
                                          <p:stCondLst>
                                            <p:cond delay="0"/>
                                          </p:stCondLst>
                                        </p:cTn>
                                        <p:tgtEl>
                                          <p:spTgt spid="2739"/>
                                        </p:tgtEl>
                                        <p:attrNameLst>
                                          <p:attrName>style.visibility</p:attrName>
                                        </p:attrNameLst>
                                      </p:cBhvr>
                                      <p:to>
                                        <p:strVal val="visible"/>
                                      </p:to>
                                    </p:set>
                                    <p:animEffect transition="in" filter="fade">
                                      <p:cBhvr>
                                        <p:cTn id="179" dur="500"/>
                                        <p:tgtEl>
                                          <p:spTgt spid="2739"/>
                                        </p:tgtEl>
                                      </p:cBhvr>
                                    </p:animEffect>
                                  </p:childTnLst>
                                </p:cTn>
                              </p:par>
                            </p:childTnLst>
                          </p:cTn>
                        </p:par>
                      </p:childTnLst>
                    </p:cTn>
                  </p:par>
                  <p:par>
                    <p:cTn id="180" fill="hold">
                      <p:stCondLst>
                        <p:cond delay="indefinite"/>
                      </p:stCondLst>
                      <p:childTnLst>
                        <p:par>
                          <p:cTn id="181" fill="hold">
                            <p:stCondLst>
                              <p:cond delay="0"/>
                            </p:stCondLst>
                            <p:childTnLst>
                              <p:par>
                                <p:cTn id="182" presetID="10" presetClass="entr" presetSubtype="0" fill="hold" grpId="0" nodeType="clickEffect">
                                  <p:stCondLst>
                                    <p:cond delay="0"/>
                                  </p:stCondLst>
                                  <p:childTnLst>
                                    <p:set>
                                      <p:cBhvr>
                                        <p:cTn id="183" dur="1" fill="hold">
                                          <p:stCondLst>
                                            <p:cond delay="0"/>
                                          </p:stCondLst>
                                        </p:cTn>
                                        <p:tgtEl>
                                          <p:spTgt spid="2740"/>
                                        </p:tgtEl>
                                        <p:attrNameLst>
                                          <p:attrName>style.visibility</p:attrName>
                                        </p:attrNameLst>
                                      </p:cBhvr>
                                      <p:to>
                                        <p:strVal val="visible"/>
                                      </p:to>
                                    </p:set>
                                    <p:animEffect transition="in" filter="fade">
                                      <p:cBhvr>
                                        <p:cTn id="184" dur="500"/>
                                        <p:tgtEl>
                                          <p:spTgt spid="27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264" grpId="0"/>
      <p:bldP spid="265" grpId="0"/>
      <p:bldP spid="280" grpId="0"/>
      <p:bldP spid="281" grpId="0"/>
      <p:bldP spid="282" grpId="0"/>
      <p:bldP spid="283" grpId="0"/>
      <p:bldP spid="284" grpId="0"/>
      <p:bldP spid="285" grpId="0"/>
      <p:bldP spid="286" grpId="0"/>
      <p:bldP spid="2723" grpId="0"/>
      <p:bldP spid="2724" grpId="0"/>
      <p:bldP spid="2726" grpId="0"/>
      <p:bldP spid="2727" grpId="0"/>
      <p:bldP spid="2728" grpId="0"/>
      <p:bldP spid="2729" grpId="0"/>
      <p:bldP spid="2730" grpId="0"/>
      <p:bldP spid="2731" grpId="0"/>
      <p:bldP spid="2732" grpId="0"/>
      <p:bldP spid="2734" grpId="0"/>
      <p:bldP spid="2735" grpId="0"/>
      <p:bldP spid="2736" grpId="0" animBg="1"/>
      <p:bldP spid="2737" grpId="0"/>
      <p:bldP spid="2738" grpId="0"/>
      <p:bldP spid="2739" grpId="0" animBg="1"/>
      <p:bldP spid="2740" grpId="0" animBg="1"/>
      <p:bldP spid="2791" grpId="0"/>
      <p:bldP spid="2792" grpId="0" animBg="1"/>
      <p:bldP spid="2793" grpId="0"/>
      <p:bldP spid="2794" grpId="0" animBg="1"/>
      <p:bldP spid="2795" grpId="0" animBg="1"/>
      <p:bldP spid="2796" grpId="0"/>
      <p:bldP spid="2797" grpId="0"/>
      <p:bldP spid="2799" grpId="0"/>
      <p:bldP spid="2800" grpId="0"/>
      <p:bldP spid="2801" grpId="0"/>
      <p:bldP spid="2802" grpId="0" animBg="1"/>
      <p:bldP spid="2803" grpId="0" animBg="1"/>
      <p:bldP spid="2804" grpId="0" animBg="1"/>
      <p:bldP spid="2806" grpId="0" animBg="1"/>
      <p:bldP spid="2810" grpId="0" animBg="1"/>
      <p:bldP spid="2811" grpId="0" animBg="1"/>
      <p:bldP spid="2812" grpId="0" animBg="1"/>
      <p:bldP spid="2813" grpId="0" animBg="1"/>
      <p:bldP spid="281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Rectangle 286"/>
          <p:cNvSpPr/>
          <p:nvPr/>
        </p:nvSpPr>
        <p:spPr>
          <a:xfrm>
            <a:off x="0" y="0"/>
            <a:ext cx="9144000" cy="533400"/>
          </a:xfrm>
          <a:prstGeom prst="rect">
            <a:avLst/>
          </a:prstGeom>
          <a:solidFill>
            <a:srgbClr val="0069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smtClean="0"/>
              <a:t>NEED-TO-KNOW</a:t>
            </a:r>
            <a:endParaRPr lang="en-US" dirty="0"/>
          </a:p>
        </p:txBody>
      </p:sp>
      <p:sp>
        <p:nvSpPr>
          <p:cNvPr id="128" name="Rectangle 127"/>
          <p:cNvSpPr>
            <a:spLocks noChangeArrowheads="1"/>
          </p:cNvSpPr>
          <p:nvPr/>
        </p:nvSpPr>
        <p:spPr bwMode="auto">
          <a:xfrm>
            <a:off x="690563" y="2587625"/>
            <a:ext cx="6565900" cy="233363"/>
          </a:xfrm>
          <a:prstGeom prst="rect">
            <a:avLst/>
          </a:prstGeom>
          <a:solidFill>
            <a:srgbClr val="89A3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Rectangle 128"/>
          <p:cNvSpPr>
            <a:spLocks noChangeArrowheads="1"/>
          </p:cNvSpPr>
          <p:nvPr/>
        </p:nvSpPr>
        <p:spPr bwMode="auto">
          <a:xfrm>
            <a:off x="690563" y="3735387"/>
            <a:ext cx="7762875" cy="446088"/>
          </a:xfrm>
          <a:prstGeom prst="rect">
            <a:avLst/>
          </a:prstGeom>
          <a:solidFill>
            <a:srgbClr val="89A3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Rectangle 58"/>
          <p:cNvSpPr>
            <a:spLocks noChangeArrowheads="1"/>
          </p:cNvSpPr>
          <p:nvPr/>
        </p:nvSpPr>
        <p:spPr bwMode="auto">
          <a:xfrm>
            <a:off x="685800" y="2362200"/>
            <a:ext cx="510877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2.  Prepare an income statement for the year using </a:t>
            </a:r>
            <a:r>
              <a:rPr kumimoji="0" lang="en-US" altLang="en-US" sz="1400" b="1" i="0" u="none" strike="noStrike" cap="none" normalizeH="0" baseline="0" dirty="0" smtClean="0">
                <a:ln>
                  <a:noFill/>
                </a:ln>
                <a:solidFill>
                  <a:srgbClr val="FF0000"/>
                </a:solidFill>
                <a:effectLst/>
                <a:latin typeface="Arial" panose="020B0604020202020204" pitchFamily="34" charset="0"/>
              </a:rPr>
              <a:t>variable</a:t>
            </a:r>
            <a:r>
              <a:rPr kumimoji="0" lang="en-US" altLang="en-US" sz="1300" b="0" i="0" u="none" strike="noStrike" cap="none" normalizeH="0" baseline="0" dirty="0" smtClean="0">
                <a:ln>
                  <a:noFill/>
                </a:ln>
                <a:solidFill>
                  <a:srgbClr val="000000"/>
                </a:solidFill>
                <a:effectLst/>
                <a:latin typeface="Arial" panose="020B0604020202020204" pitchFamily="34" charset="0"/>
              </a:rPr>
              <a:t> costing.</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31" name="Rectangle 59"/>
          <p:cNvSpPr>
            <a:spLocks noChangeArrowheads="1"/>
          </p:cNvSpPr>
          <p:nvPr/>
        </p:nvSpPr>
        <p:spPr bwMode="auto">
          <a:xfrm>
            <a:off x="731838" y="2606675"/>
            <a:ext cx="2929135"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300" b="1" dirty="0">
                <a:solidFill>
                  <a:srgbClr val="000000"/>
                </a:solidFill>
              </a:rPr>
              <a:t>P</a:t>
            </a:r>
            <a:r>
              <a:rPr kumimoji="0" lang="en-US" altLang="en-US" sz="1300" b="1" i="0" u="none" strike="noStrike" cap="none" normalizeH="0" baseline="0" dirty="0" smtClean="0">
                <a:ln>
                  <a:noFill/>
                </a:ln>
                <a:solidFill>
                  <a:srgbClr val="000000"/>
                </a:solidFill>
                <a:effectLst/>
                <a:latin typeface="Arial" panose="020B0604020202020204" pitchFamily="34" charset="0"/>
              </a:rPr>
              <a:t>roduct cost using Variable Costing:</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32" name="Rectangle 60"/>
          <p:cNvSpPr>
            <a:spLocks noChangeArrowheads="1"/>
          </p:cNvSpPr>
          <p:nvPr/>
        </p:nvSpPr>
        <p:spPr bwMode="auto">
          <a:xfrm>
            <a:off x="914401" y="2830512"/>
            <a:ext cx="17859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Direct materials 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3" name="Rectangle 61"/>
          <p:cNvSpPr>
            <a:spLocks noChangeArrowheads="1"/>
          </p:cNvSpPr>
          <p:nvPr/>
        </p:nvSpPr>
        <p:spPr bwMode="auto">
          <a:xfrm>
            <a:off x="914401" y="3033712"/>
            <a:ext cx="149225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Direct labor 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4" name="Rectangle 62"/>
          <p:cNvSpPr>
            <a:spLocks noChangeArrowheads="1"/>
          </p:cNvSpPr>
          <p:nvPr/>
        </p:nvSpPr>
        <p:spPr bwMode="auto">
          <a:xfrm>
            <a:off x="914401" y="3236912"/>
            <a:ext cx="19780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Variable overhead 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5" name="Rectangle 63"/>
          <p:cNvSpPr>
            <a:spLocks noChangeArrowheads="1"/>
          </p:cNvSpPr>
          <p:nvPr/>
        </p:nvSpPr>
        <p:spPr bwMode="auto">
          <a:xfrm>
            <a:off x="1279526" y="3440112"/>
            <a:ext cx="99377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Cost 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6" name="Rectangle 64"/>
          <p:cNvSpPr>
            <a:spLocks noChangeArrowheads="1"/>
          </p:cNvSpPr>
          <p:nvPr/>
        </p:nvSpPr>
        <p:spPr bwMode="auto">
          <a:xfrm>
            <a:off x="731838" y="4192587"/>
            <a:ext cx="26289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Sales (14,000 units @ $80 per unit)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37" name="Rectangle 65"/>
          <p:cNvSpPr>
            <a:spLocks noChangeArrowheads="1"/>
          </p:cNvSpPr>
          <p:nvPr/>
        </p:nvSpPr>
        <p:spPr bwMode="auto">
          <a:xfrm>
            <a:off x="7459663" y="4192587"/>
            <a:ext cx="88265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$1,120,000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8" name="Rectangle 66"/>
          <p:cNvSpPr>
            <a:spLocks noChangeArrowheads="1"/>
          </p:cNvSpPr>
          <p:nvPr/>
        </p:nvSpPr>
        <p:spPr bwMode="auto">
          <a:xfrm>
            <a:off x="731838" y="4395787"/>
            <a:ext cx="15621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Less:  Variable costs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9" name="Rectangle 67"/>
          <p:cNvSpPr>
            <a:spLocks noChangeArrowheads="1"/>
          </p:cNvSpPr>
          <p:nvPr/>
        </p:nvSpPr>
        <p:spPr bwMode="auto">
          <a:xfrm>
            <a:off x="914401" y="4598987"/>
            <a:ext cx="357187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Variable production costs (14,000 x $20 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0" name="Rectangle 68"/>
          <p:cNvSpPr>
            <a:spLocks noChangeArrowheads="1"/>
          </p:cNvSpPr>
          <p:nvPr/>
        </p:nvSpPr>
        <p:spPr bwMode="auto">
          <a:xfrm>
            <a:off x="6535738" y="4598987"/>
            <a:ext cx="75088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$280,000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1" name="Rectangle 69"/>
          <p:cNvSpPr>
            <a:spLocks noChangeArrowheads="1"/>
          </p:cNvSpPr>
          <p:nvPr/>
        </p:nvSpPr>
        <p:spPr bwMode="auto">
          <a:xfrm>
            <a:off x="914401" y="4802187"/>
            <a:ext cx="427196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Variable selling and administrative expenses (14,000 x $2)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2" name="Rectangle 70"/>
          <p:cNvSpPr>
            <a:spLocks noChangeArrowheads="1"/>
          </p:cNvSpPr>
          <p:nvPr/>
        </p:nvSpPr>
        <p:spPr bwMode="auto">
          <a:xfrm>
            <a:off x="6718301" y="4802187"/>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sng" strike="noStrike" cap="none" normalizeH="0" baseline="0" dirty="0" smtClean="0">
                <a:ln>
                  <a:noFill/>
                </a:ln>
                <a:solidFill>
                  <a:srgbClr val="000000"/>
                </a:solidFill>
                <a:effectLst/>
                <a:latin typeface="Arial" panose="020B0604020202020204" pitchFamily="34" charset="0"/>
              </a:rPr>
              <a:t>28,000</a:t>
            </a:r>
            <a:endParaRPr kumimoji="0" lang="en-US" altLang="en-US" sz="1800" b="0" i="0" u="sng" strike="noStrike" cap="none" normalizeH="0" baseline="0" dirty="0" smtClean="0">
              <a:ln>
                <a:noFill/>
              </a:ln>
              <a:solidFill>
                <a:schemeClr val="tx1"/>
              </a:solidFill>
              <a:effectLst/>
              <a:latin typeface="Arial" panose="020B0604020202020204" pitchFamily="34" charset="0"/>
            </a:endParaRPr>
          </a:p>
        </p:txBody>
      </p:sp>
      <p:sp>
        <p:nvSpPr>
          <p:cNvPr id="143" name="Rectangle 71"/>
          <p:cNvSpPr>
            <a:spLocks noChangeArrowheads="1"/>
          </p:cNvSpPr>
          <p:nvPr/>
        </p:nvSpPr>
        <p:spPr bwMode="auto">
          <a:xfrm>
            <a:off x="1187451" y="5003800"/>
            <a:ext cx="14716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Total variable costs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4" name="Rectangle 72"/>
          <p:cNvSpPr>
            <a:spLocks noChangeArrowheads="1"/>
          </p:cNvSpPr>
          <p:nvPr/>
        </p:nvSpPr>
        <p:spPr bwMode="auto">
          <a:xfrm>
            <a:off x="7681913" y="5003800"/>
            <a:ext cx="60433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sng" strike="noStrike" cap="none" normalizeH="0" baseline="0" dirty="0" smtClean="0">
                <a:ln>
                  <a:noFill/>
                </a:ln>
                <a:solidFill>
                  <a:srgbClr val="000000"/>
                </a:solidFill>
                <a:effectLst/>
                <a:latin typeface="Arial" panose="020B0604020202020204" pitchFamily="34" charset="0"/>
              </a:rPr>
              <a:t>308,000</a:t>
            </a:r>
            <a:endParaRPr kumimoji="0" lang="en-US" altLang="en-US" sz="1800" b="0" i="0" u="sng" strike="noStrike" cap="none" normalizeH="0" baseline="0" dirty="0" smtClean="0">
              <a:ln>
                <a:noFill/>
              </a:ln>
              <a:solidFill>
                <a:schemeClr val="tx1"/>
              </a:solidFill>
              <a:effectLst/>
              <a:latin typeface="Arial" panose="020B0604020202020204" pitchFamily="34" charset="0"/>
            </a:endParaRPr>
          </a:p>
        </p:txBody>
      </p:sp>
      <p:sp>
        <p:nvSpPr>
          <p:cNvPr id="146" name="Rectangle 74"/>
          <p:cNvSpPr>
            <a:spLocks noChangeArrowheads="1"/>
          </p:cNvSpPr>
          <p:nvPr/>
        </p:nvSpPr>
        <p:spPr bwMode="auto">
          <a:xfrm>
            <a:off x="731838" y="5207000"/>
            <a:ext cx="149225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Contribution margin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7" name="Rectangle 75"/>
          <p:cNvSpPr>
            <a:spLocks noChangeArrowheads="1"/>
          </p:cNvSpPr>
          <p:nvPr/>
        </p:nvSpPr>
        <p:spPr bwMode="auto">
          <a:xfrm>
            <a:off x="7681913" y="5207000"/>
            <a:ext cx="658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812,000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8" name="Rectangle 76"/>
          <p:cNvSpPr>
            <a:spLocks noChangeArrowheads="1"/>
          </p:cNvSpPr>
          <p:nvPr/>
        </p:nvSpPr>
        <p:spPr bwMode="auto">
          <a:xfrm>
            <a:off x="731838" y="5410200"/>
            <a:ext cx="16843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Less:  Fixed expenses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9" name="Rectangle 77"/>
          <p:cNvSpPr>
            <a:spLocks noChangeArrowheads="1"/>
          </p:cNvSpPr>
          <p:nvPr/>
        </p:nvSpPr>
        <p:spPr bwMode="auto">
          <a:xfrm>
            <a:off x="914401" y="5613400"/>
            <a:ext cx="16129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Fixed overhead costs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0" name="Rectangle 78"/>
          <p:cNvSpPr>
            <a:spLocks noChangeArrowheads="1"/>
          </p:cNvSpPr>
          <p:nvPr/>
        </p:nvSpPr>
        <p:spPr bwMode="auto">
          <a:xfrm>
            <a:off x="6626226" y="5613400"/>
            <a:ext cx="658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680,000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1" name="Rectangle 79"/>
          <p:cNvSpPr>
            <a:spLocks noChangeArrowheads="1"/>
          </p:cNvSpPr>
          <p:nvPr/>
        </p:nvSpPr>
        <p:spPr bwMode="auto">
          <a:xfrm>
            <a:off x="914401" y="5816600"/>
            <a:ext cx="307498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Fixed selling and administrative expenses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2" name="Rectangle 80"/>
          <p:cNvSpPr>
            <a:spLocks noChangeArrowheads="1"/>
          </p:cNvSpPr>
          <p:nvPr/>
        </p:nvSpPr>
        <p:spPr bwMode="auto">
          <a:xfrm>
            <a:off x="6626226" y="5816600"/>
            <a:ext cx="59195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sng" strike="noStrike" cap="none" normalizeH="0" baseline="0" smtClean="0">
                <a:ln>
                  <a:noFill/>
                </a:ln>
                <a:solidFill>
                  <a:srgbClr val="000000"/>
                </a:solidFill>
                <a:effectLst/>
                <a:latin typeface="Arial" panose="020B0604020202020204" pitchFamily="34" charset="0"/>
              </a:rPr>
              <a:t>112,000</a:t>
            </a:r>
            <a:endParaRPr kumimoji="0" lang="en-US" altLang="en-US" sz="1800" b="0" i="0" u="sng" strike="noStrike" cap="none" normalizeH="0" baseline="0" smtClean="0">
              <a:ln>
                <a:noFill/>
              </a:ln>
              <a:solidFill>
                <a:schemeClr val="tx1"/>
              </a:solidFill>
              <a:effectLst/>
              <a:latin typeface="Arial" panose="020B0604020202020204" pitchFamily="34" charset="0"/>
            </a:endParaRPr>
          </a:p>
        </p:txBody>
      </p:sp>
      <p:sp>
        <p:nvSpPr>
          <p:cNvPr id="154" name="Rectangle 82"/>
          <p:cNvSpPr>
            <a:spLocks noChangeArrowheads="1"/>
          </p:cNvSpPr>
          <p:nvPr/>
        </p:nvSpPr>
        <p:spPr bwMode="auto">
          <a:xfrm>
            <a:off x="914401" y="6019800"/>
            <a:ext cx="15621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Total fixed expenses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5" name="Rectangle 83"/>
          <p:cNvSpPr>
            <a:spLocks noChangeArrowheads="1"/>
          </p:cNvSpPr>
          <p:nvPr/>
        </p:nvSpPr>
        <p:spPr bwMode="auto">
          <a:xfrm>
            <a:off x="7681913" y="6019800"/>
            <a:ext cx="658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792,000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6" name="Rectangle 84"/>
          <p:cNvSpPr>
            <a:spLocks noChangeArrowheads="1"/>
          </p:cNvSpPr>
          <p:nvPr/>
        </p:nvSpPr>
        <p:spPr bwMode="auto">
          <a:xfrm>
            <a:off x="7681913" y="6192837"/>
            <a:ext cx="588963"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Rectangle 85"/>
          <p:cNvSpPr>
            <a:spLocks noChangeArrowheads="1"/>
          </p:cNvSpPr>
          <p:nvPr/>
        </p:nvSpPr>
        <p:spPr bwMode="auto">
          <a:xfrm>
            <a:off x="731838" y="6223000"/>
            <a:ext cx="13287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Net income (loss)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8" name="Rectangle 86"/>
          <p:cNvSpPr>
            <a:spLocks noChangeArrowheads="1"/>
          </p:cNvSpPr>
          <p:nvPr/>
        </p:nvSpPr>
        <p:spPr bwMode="auto">
          <a:xfrm>
            <a:off x="7681913" y="6223000"/>
            <a:ext cx="658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$20,000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9" name="Rectangle 87"/>
          <p:cNvSpPr>
            <a:spLocks noChangeArrowheads="1"/>
          </p:cNvSpPr>
          <p:nvPr/>
        </p:nvSpPr>
        <p:spPr bwMode="auto">
          <a:xfrm>
            <a:off x="7681913" y="6375400"/>
            <a:ext cx="588963" cy="11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Rectangle 88"/>
          <p:cNvSpPr>
            <a:spLocks noChangeArrowheads="1"/>
          </p:cNvSpPr>
          <p:nvPr/>
        </p:nvSpPr>
        <p:spPr bwMode="auto">
          <a:xfrm>
            <a:off x="7681913" y="6396037"/>
            <a:ext cx="588963"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Rectangle 98"/>
          <p:cNvSpPr>
            <a:spLocks noChangeArrowheads="1"/>
          </p:cNvSpPr>
          <p:nvPr/>
        </p:nvSpPr>
        <p:spPr bwMode="auto">
          <a:xfrm>
            <a:off x="3794095" y="3754437"/>
            <a:ext cx="164788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0000"/>
                </a:solidFill>
                <a:effectLst/>
                <a:latin typeface="Arial" panose="020B0604020202020204" pitchFamily="34" charset="0"/>
              </a:rPr>
              <a:t>Zbest Manufacturing</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71" name="Rectangle 99"/>
          <p:cNvSpPr>
            <a:spLocks noChangeArrowheads="1"/>
          </p:cNvSpPr>
          <p:nvPr/>
        </p:nvSpPr>
        <p:spPr bwMode="auto">
          <a:xfrm>
            <a:off x="3217863" y="3968750"/>
            <a:ext cx="2800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smtClean="0">
                <a:ln>
                  <a:noFill/>
                </a:ln>
                <a:solidFill>
                  <a:srgbClr val="000000"/>
                </a:solidFill>
                <a:effectLst/>
                <a:latin typeface="Arial" panose="020B0604020202020204" pitchFamily="34" charset="0"/>
              </a:rPr>
              <a:t>Variable Costing Income Statement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3" name="Rectangle 101"/>
          <p:cNvSpPr>
            <a:spLocks noChangeArrowheads="1"/>
          </p:cNvSpPr>
          <p:nvPr/>
        </p:nvSpPr>
        <p:spPr bwMode="auto">
          <a:xfrm>
            <a:off x="6078538" y="2830512"/>
            <a:ext cx="47625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$6.00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4" name="Rectangle 102"/>
          <p:cNvSpPr>
            <a:spLocks noChangeArrowheads="1"/>
          </p:cNvSpPr>
          <p:nvPr/>
        </p:nvSpPr>
        <p:spPr bwMode="auto">
          <a:xfrm>
            <a:off x="6078538" y="3033712"/>
            <a:ext cx="47625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11.00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5" name="Rectangle 103"/>
          <p:cNvSpPr>
            <a:spLocks noChangeArrowheads="1"/>
          </p:cNvSpPr>
          <p:nvPr/>
        </p:nvSpPr>
        <p:spPr bwMode="auto">
          <a:xfrm>
            <a:off x="6170613" y="3236912"/>
            <a:ext cx="32541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sng" strike="noStrike" cap="none" normalizeH="0" baseline="0" dirty="0" smtClean="0">
                <a:ln>
                  <a:noFill/>
                </a:ln>
                <a:solidFill>
                  <a:srgbClr val="000000"/>
                </a:solidFill>
                <a:effectLst/>
                <a:latin typeface="Arial" panose="020B0604020202020204" pitchFamily="34" charset="0"/>
              </a:rPr>
              <a:t>3.00</a:t>
            </a:r>
            <a:endParaRPr kumimoji="0" lang="en-US" altLang="en-US" sz="1800" b="0" i="0" u="sng" strike="noStrike" cap="none" normalizeH="0" baseline="0" dirty="0" smtClean="0">
              <a:ln>
                <a:noFill/>
              </a:ln>
              <a:solidFill>
                <a:schemeClr val="tx1"/>
              </a:solidFill>
              <a:effectLst/>
              <a:latin typeface="Arial" panose="020B0604020202020204" pitchFamily="34" charset="0"/>
            </a:endParaRPr>
          </a:p>
        </p:txBody>
      </p:sp>
      <p:sp>
        <p:nvSpPr>
          <p:cNvPr id="177" name="Rectangle 105"/>
          <p:cNvSpPr>
            <a:spLocks noChangeArrowheads="1"/>
          </p:cNvSpPr>
          <p:nvPr/>
        </p:nvSpPr>
        <p:spPr bwMode="auto">
          <a:xfrm>
            <a:off x="5988051" y="3440112"/>
            <a:ext cx="51135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dbl" strike="noStrike" cap="none" normalizeH="0" dirty="0" smtClean="0">
                <a:ln>
                  <a:noFill/>
                </a:ln>
                <a:solidFill>
                  <a:srgbClr val="000000"/>
                </a:solidFill>
                <a:effectLst/>
                <a:latin typeface="Arial" panose="020B0604020202020204" pitchFamily="34" charset="0"/>
              </a:rPr>
              <a:t>$20.00</a:t>
            </a:r>
            <a:endParaRPr kumimoji="0" lang="en-US" altLang="en-US" sz="1800" b="0" i="0" u="dbl" strike="noStrike" cap="none" normalizeH="0" dirty="0" smtClean="0">
              <a:ln>
                <a:noFill/>
              </a:ln>
              <a:solidFill>
                <a:schemeClr val="tx1"/>
              </a:solidFill>
              <a:effectLst/>
              <a:latin typeface="Arial" panose="020B0604020202020204" pitchFamily="34" charset="0"/>
            </a:endParaRPr>
          </a:p>
        </p:txBody>
      </p:sp>
      <p:sp>
        <p:nvSpPr>
          <p:cNvPr id="180" name="Rectangle 122"/>
          <p:cNvSpPr>
            <a:spLocks noChangeArrowheads="1"/>
          </p:cNvSpPr>
          <p:nvPr/>
        </p:nvSpPr>
        <p:spPr bwMode="auto">
          <a:xfrm>
            <a:off x="681038" y="2576512"/>
            <a:ext cx="19050" cy="2444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Rectangle 124"/>
          <p:cNvSpPr>
            <a:spLocks noChangeArrowheads="1"/>
          </p:cNvSpPr>
          <p:nvPr/>
        </p:nvSpPr>
        <p:spPr bwMode="auto">
          <a:xfrm>
            <a:off x="681038" y="3724275"/>
            <a:ext cx="19050" cy="29051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 name="Rectangle 125"/>
          <p:cNvSpPr>
            <a:spLocks noChangeArrowheads="1"/>
          </p:cNvSpPr>
          <p:nvPr/>
        </p:nvSpPr>
        <p:spPr bwMode="auto">
          <a:xfrm>
            <a:off x="7235826" y="2597150"/>
            <a:ext cx="20638" cy="2238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Rectangle 126"/>
          <p:cNvSpPr>
            <a:spLocks noChangeArrowheads="1"/>
          </p:cNvSpPr>
          <p:nvPr/>
        </p:nvSpPr>
        <p:spPr bwMode="auto">
          <a:xfrm>
            <a:off x="8432801" y="3744912"/>
            <a:ext cx="20638" cy="28844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Rectangle 132"/>
          <p:cNvSpPr>
            <a:spLocks noChangeArrowheads="1"/>
          </p:cNvSpPr>
          <p:nvPr/>
        </p:nvSpPr>
        <p:spPr bwMode="auto">
          <a:xfrm>
            <a:off x="700088" y="2576512"/>
            <a:ext cx="6556375" cy="206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5" name="Rectangle 133"/>
          <p:cNvSpPr>
            <a:spLocks noChangeArrowheads="1"/>
          </p:cNvSpPr>
          <p:nvPr/>
        </p:nvSpPr>
        <p:spPr bwMode="auto">
          <a:xfrm>
            <a:off x="700088" y="2800350"/>
            <a:ext cx="6556375" cy="206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Rectangle 134"/>
          <p:cNvSpPr>
            <a:spLocks noChangeArrowheads="1"/>
          </p:cNvSpPr>
          <p:nvPr/>
        </p:nvSpPr>
        <p:spPr bwMode="auto">
          <a:xfrm>
            <a:off x="762000" y="3733800"/>
            <a:ext cx="7753350" cy="206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Rectangle 135"/>
          <p:cNvSpPr>
            <a:spLocks noChangeArrowheads="1"/>
          </p:cNvSpPr>
          <p:nvPr/>
        </p:nvSpPr>
        <p:spPr bwMode="auto">
          <a:xfrm>
            <a:off x="700088" y="4160837"/>
            <a:ext cx="7753350" cy="206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Rectangle 136"/>
          <p:cNvSpPr>
            <a:spLocks noChangeArrowheads="1"/>
          </p:cNvSpPr>
          <p:nvPr/>
        </p:nvSpPr>
        <p:spPr bwMode="auto">
          <a:xfrm>
            <a:off x="700088" y="6608762"/>
            <a:ext cx="7753350" cy="206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Rectangle 188"/>
          <p:cNvSpPr>
            <a:spLocks noChangeArrowheads="1"/>
          </p:cNvSpPr>
          <p:nvPr/>
        </p:nvSpPr>
        <p:spPr bwMode="auto">
          <a:xfrm>
            <a:off x="685800" y="533400"/>
            <a:ext cx="78787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Zbest Manufacturing reports the following costing data for the current year.  20,000 units were produced, and 14,000 units were sold.</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nvGrpSpPr>
          <p:cNvPr id="73" name="Group 72"/>
          <p:cNvGrpSpPr/>
          <p:nvPr/>
        </p:nvGrpSpPr>
        <p:grpSpPr>
          <a:xfrm>
            <a:off x="1066800" y="914400"/>
            <a:ext cx="5681729" cy="1443038"/>
            <a:chOff x="1076260" y="803274"/>
            <a:chExt cx="5681729" cy="1443038"/>
          </a:xfrm>
        </p:grpSpPr>
        <p:grpSp>
          <p:nvGrpSpPr>
            <p:cNvPr id="72" name="Group 71"/>
            <p:cNvGrpSpPr/>
            <p:nvPr/>
          </p:nvGrpSpPr>
          <p:grpSpPr>
            <a:xfrm>
              <a:off x="1076260" y="803274"/>
              <a:ext cx="5681729" cy="1239838"/>
              <a:chOff x="1076260" y="803274"/>
              <a:chExt cx="5681729" cy="1239838"/>
            </a:xfrm>
          </p:grpSpPr>
          <p:sp>
            <p:nvSpPr>
              <p:cNvPr id="190" name="Rectangle 189"/>
              <p:cNvSpPr>
                <a:spLocks noChangeArrowheads="1"/>
              </p:cNvSpPr>
              <p:nvPr/>
            </p:nvSpPr>
            <p:spPr bwMode="auto">
              <a:xfrm>
                <a:off x="1076260" y="803274"/>
                <a:ext cx="176490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Direct materials per unit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91" name="Rectangle 190"/>
              <p:cNvSpPr>
                <a:spLocks noChangeArrowheads="1"/>
              </p:cNvSpPr>
              <p:nvPr/>
            </p:nvSpPr>
            <p:spPr bwMode="auto">
              <a:xfrm>
                <a:off x="5845176" y="803274"/>
                <a:ext cx="2540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$6</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2" name="Rectangle 191"/>
              <p:cNvSpPr>
                <a:spLocks noChangeArrowheads="1"/>
              </p:cNvSpPr>
              <p:nvPr/>
            </p:nvSpPr>
            <p:spPr bwMode="auto">
              <a:xfrm>
                <a:off x="6099176" y="803274"/>
                <a:ext cx="6096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3" name="Rectangle 192"/>
              <p:cNvSpPr>
                <a:spLocks noChangeArrowheads="1"/>
              </p:cNvSpPr>
              <p:nvPr/>
            </p:nvSpPr>
            <p:spPr bwMode="auto">
              <a:xfrm>
                <a:off x="1076260" y="1006474"/>
                <a:ext cx="1458733"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Direct labor per unit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94" name="Rectangle 193"/>
              <p:cNvSpPr>
                <a:spLocks noChangeArrowheads="1"/>
              </p:cNvSpPr>
              <p:nvPr/>
            </p:nvSpPr>
            <p:spPr bwMode="auto">
              <a:xfrm>
                <a:off x="5754688" y="1006474"/>
                <a:ext cx="34448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$11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5" name="Rectangle 194"/>
              <p:cNvSpPr>
                <a:spLocks noChangeArrowheads="1"/>
              </p:cNvSpPr>
              <p:nvPr/>
            </p:nvSpPr>
            <p:spPr bwMode="auto">
              <a:xfrm>
                <a:off x="6099176" y="1006474"/>
                <a:ext cx="6096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6" name="Rectangle 195"/>
              <p:cNvSpPr>
                <a:spLocks noChangeArrowheads="1"/>
              </p:cNvSpPr>
              <p:nvPr/>
            </p:nvSpPr>
            <p:spPr bwMode="auto">
              <a:xfrm>
                <a:off x="1076260" y="1209674"/>
                <a:ext cx="194809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Variable overhead per unit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97" name="Rectangle 17"/>
              <p:cNvSpPr>
                <a:spLocks noChangeArrowheads="1"/>
              </p:cNvSpPr>
              <p:nvPr/>
            </p:nvSpPr>
            <p:spPr bwMode="auto">
              <a:xfrm>
                <a:off x="5845176" y="1209674"/>
                <a:ext cx="2540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$3</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8" name="Rectangle 18"/>
              <p:cNvSpPr>
                <a:spLocks noChangeArrowheads="1"/>
              </p:cNvSpPr>
              <p:nvPr/>
            </p:nvSpPr>
            <p:spPr bwMode="auto">
              <a:xfrm>
                <a:off x="6099176" y="1209674"/>
                <a:ext cx="6096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9" name="Rectangle 19"/>
              <p:cNvSpPr>
                <a:spLocks noChangeArrowheads="1"/>
              </p:cNvSpPr>
              <p:nvPr/>
            </p:nvSpPr>
            <p:spPr bwMode="auto">
              <a:xfrm>
                <a:off x="1076260" y="1412874"/>
                <a:ext cx="204543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Fixed overhead for the year</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00" name="Rectangle 20"/>
              <p:cNvSpPr>
                <a:spLocks noChangeArrowheads="1"/>
              </p:cNvSpPr>
              <p:nvPr/>
            </p:nvSpPr>
            <p:spPr bwMode="auto">
              <a:xfrm>
                <a:off x="5348288" y="1412874"/>
                <a:ext cx="75088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$680,000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1" name="Rectangle 21"/>
              <p:cNvSpPr>
                <a:spLocks noChangeArrowheads="1"/>
              </p:cNvSpPr>
              <p:nvPr/>
            </p:nvSpPr>
            <p:spPr bwMode="auto">
              <a:xfrm>
                <a:off x="6099176" y="1412874"/>
                <a:ext cx="658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per year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2" name="Rectangle 22"/>
              <p:cNvSpPr>
                <a:spLocks noChangeArrowheads="1"/>
              </p:cNvSpPr>
              <p:nvPr/>
            </p:nvSpPr>
            <p:spPr bwMode="auto">
              <a:xfrm>
                <a:off x="1076260" y="1616074"/>
                <a:ext cx="8731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Sales price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3" name="Rectangle 23"/>
              <p:cNvSpPr>
                <a:spLocks noChangeArrowheads="1"/>
              </p:cNvSpPr>
              <p:nvPr/>
            </p:nvSpPr>
            <p:spPr bwMode="auto">
              <a:xfrm>
                <a:off x="5754688" y="1616074"/>
                <a:ext cx="34448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$80</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04" name="Rectangle 24"/>
              <p:cNvSpPr>
                <a:spLocks noChangeArrowheads="1"/>
              </p:cNvSpPr>
              <p:nvPr/>
            </p:nvSpPr>
            <p:spPr bwMode="auto">
              <a:xfrm>
                <a:off x="6099176" y="1616074"/>
                <a:ext cx="6096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5" name="Rectangle 25"/>
              <p:cNvSpPr>
                <a:spLocks noChangeArrowheads="1"/>
              </p:cNvSpPr>
              <p:nvPr/>
            </p:nvSpPr>
            <p:spPr bwMode="auto">
              <a:xfrm>
                <a:off x="1076260" y="1819274"/>
                <a:ext cx="357194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Variable selling and administrative cost per unit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06" name="Rectangle 26"/>
              <p:cNvSpPr>
                <a:spLocks noChangeArrowheads="1"/>
              </p:cNvSpPr>
              <p:nvPr/>
            </p:nvSpPr>
            <p:spPr bwMode="auto">
              <a:xfrm>
                <a:off x="5845176" y="1819274"/>
                <a:ext cx="2540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7" name="Rectangle 27"/>
              <p:cNvSpPr>
                <a:spLocks noChangeArrowheads="1"/>
              </p:cNvSpPr>
              <p:nvPr/>
            </p:nvSpPr>
            <p:spPr bwMode="auto">
              <a:xfrm>
                <a:off x="6099176" y="1819274"/>
                <a:ext cx="6096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
          <p:nvSpPr>
            <p:cNvPr id="208" name="Rectangle 28"/>
            <p:cNvSpPr>
              <a:spLocks noChangeArrowheads="1"/>
            </p:cNvSpPr>
            <p:nvPr/>
          </p:nvSpPr>
          <p:spPr bwMode="auto">
            <a:xfrm>
              <a:off x="1076260" y="2022474"/>
              <a:ext cx="334386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Fixed selling and administrative cost per year</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09" name="Rectangle 29"/>
            <p:cNvSpPr>
              <a:spLocks noChangeArrowheads="1"/>
            </p:cNvSpPr>
            <p:nvPr/>
          </p:nvSpPr>
          <p:spPr bwMode="auto">
            <a:xfrm>
              <a:off x="5348288" y="2022474"/>
              <a:ext cx="75088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$112,000</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10" name="Rectangle 30"/>
            <p:cNvSpPr>
              <a:spLocks noChangeArrowheads="1"/>
            </p:cNvSpPr>
            <p:nvPr/>
          </p:nvSpPr>
          <p:spPr bwMode="auto">
            <a:xfrm>
              <a:off x="6099176" y="2022474"/>
              <a:ext cx="658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per year</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
        <p:nvSpPr>
          <p:cNvPr id="74"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5B3DC429-87C0-4B03-97E6-81A7BB80DD5B}" type="slidenum">
              <a:rPr lang="en-US" altLang="en-US" sz="1000" smtClean="0">
                <a:latin typeface="Arial" charset="0"/>
              </a:rPr>
              <a:pPr algn="r" eaLnBrk="1" hangingPunct="1"/>
              <a:t>29</a:t>
            </a:fld>
            <a:endParaRPr lang="en-US" altLang="en-US" sz="1000" dirty="0">
              <a:latin typeface="Arial" charset="0"/>
            </a:endParaRPr>
          </a:p>
        </p:txBody>
      </p:sp>
      <p:sp>
        <p:nvSpPr>
          <p:cNvPr id="75" name="AutoShape 15"/>
          <p:cNvSpPr>
            <a:spLocks noChangeArrowheads="1"/>
          </p:cNvSpPr>
          <p:nvPr/>
        </p:nvSpPr>
        <p:spPr bwMode="auto">
          <a:xfrm>
            <a:off x="228600" y="6172200"/>
            <a:ext cx="4572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2</a:t>
            </a:r>
            <a:endParaRPr lang="en-US" sz="1400" dirty="0">
              <a:solidFill>
                <a:schemeClr val="bg1"/>
              </a:solidFill>
              <a:latin typeface="Times New Roman" pitchFamily="-107" charset="0"/>
            </a:endParaRPr>
          </a:p>
        </p:txBody>
      </p:sp>
    </p:spTree>
    <p:extLst>
      <p:ext uri="{BB962C8B-B14F-4D97-AF65-F5344CB8AC3E}">
        <p14:creationId xmlns:p14="http://schemas.microsoft.com/office/powerpoint/2010/main" val="39377977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0"/>
                                        </p:tgtEl>
                                        <p:attrNameLst>
                                          <p:attrName>style.visibility</p:attrName>
                                        </p:attrNameLst>
                                      </p:cBhvr>
                                      <p:to>
                                        <p:strVal val="visible"/>
                                      </p:to>
                                    </p:set>
                                    <p:animEffect transition="in" filter="fade">
                                      <p:cBhvr>
                                        <p:cTn id="7" dur="500"/>
                                        <p:tgtEl>
                                          <p:spTgt spid="1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8"/>
                                        </p:tgtEl>
                                        <p:attrNameLst>
                                          <p:attrName>style.visibility</p:attrName>
                                        </p:attrNameLst>
                                      </p:cBhvr>
                                      <p:to>
                                        <p:strVal val="visible"/>
                                      </p:to>
                                    </p:set>
                                    <p:animEffect transition="in" filter="fade">
                                      <p:cBhvr>
                                        <p:cTn id="12" dur="500"/>
                                        <p:tgtEl>
                                          <p:spTgt spid="12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1"/>
                                        </p:tgtEl>
                                        <p:attrNameLst>
                                          <p:attrName>style.visibility</p:attrName>
                                        </p:attrNameLst>
                                      </p:cBhvr>
                                      <p:to>
                                        <p:strVal val="visible"/>
                                      </p:to>
                                    </p:set>
                                    <p:animEffect transition="in" filter="fade">
                                      <p:cBhvr>
                                        <p:cTn id="15" dur="500"/>
                                        <p:tgtEl>
                                          <p:spTgt spid="13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80"/>
                                        </p:tgtEl>
                                        <p:attrNameLst>
                                          <p:attrName>style.visibility</p:attrName>
                                        </p:attrNameLst>
                                      </p:cBhvr>
                                      <p:to>
                                        <p:strVal val="visible"/>
                                      </p:to>
                                    </p:set>
                                    <p:animEffect transition="in" filter="fade">
                                      <p:cBhvr>
                                        <p:cTn id="18" dur="500"/>
                                        <p:tgtEl>
                                          <p:spTgt spid="18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82"/>
                                        </p:tgtEl>
                                        <p:attrNameLst>
                                          <p:attrName>style.visibility</p:attrName>
                                        </p:attrNameLst>
                                      </p:cBhvr>
                                      <p:to>
                                        <p:strVal val="visible"/>
                                      </p:to>
                                    </p:set>
                                    <p:animEffect transition="in" filter="fade">
                                      <p:cBhvr>
                                        <p:cTn id="21" dur="500"/>
                                        <p:tgtEl>
                                          <p:spTgt spid="18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84"/>
                                        </p:tgtEl>
                                        <p:attrNameLst>
                                          <p:attrName>style.visibility</p:attrName>
                                        </p:attrNameLst>
                                      </p:cBhvr>
                                      <p:to>
                                        <p:strVal val="visible"/>
                                      </p:to>
                                    </p:set>
                                    <p:animEffect transition="in" filter="fade">
                                      <p:cBhvr>
                                        <p:cTn id="24" dur="500"/>
                                        <p:tgtEl>
                                          <p:spTgt spid="18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85"/>
                                        </p:tgtEl>
                                        <p:attrNameLst>
                                          <p:attrName>style.visibility</p:attrName>
                                        </p:attrNameLst>
                                      </p:cBhvr>
                                      <p:to>
                                        <p:strVal val="visible"/>
                                      </p:to>
                                    </p:set>
                                    <p:animEffect transition="in" filter="fade">
                                      <p:cBhvr>
                                        <p:cTn id="27" dur="500"/>
                                        <p:tgtEl>
                                          <p:spTgt spid="18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2"/>
                                        </p:tgtEl>
                                        <p:attrNameLst>
                                          <p:attrName>style.visibility</p:attrName>
                                        </p:attrNameLst>
                                      </p:cBhvr>
                                      <p:to>
                                        <p:strVal val="visible"/>
                                      </p:to>
                                    </p:set>
                                    <p:animEffect transition="in" filter="fade">
                                      <p:cBhvr>
                                        <p:cTn id="32" dur="500"/>
                                        <p:tgtEl>
                                          <p:spTgt spid="13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3"/>
                                        </p:tgtEl>
                                        <p:attrNameLst>
                                          <p:attrName>style.visibility</p:attrName>
                                        </p:attrNameLst>
                                      </p:cBhvr>
                                      <p:to>
                                        <p:strVal val="visible"/>
                                      </p:to>
                                    </p:set>
                                    <p:animEffect transition="in" filter="fade">
                                      <p:cBhvr>
                                        <p:cTn id="35" dur="500"/>
                                        <p:tgtEl>
                                          <p:spTgt spid="17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33"/>
                                        </p:tgtEl>
                                        <p:attrNameLst>
                                          <p:attrName>style.visibility</p:attrName>
                                        </p:attrNameLst>
                                      </p:cBhvr>
                                      <p:to>
                                        <p:strVal val="visible"/>
                                      </p:to>
                                    </p:set>
                                    <p:animEffect transition="in" filter="fade">
                                      <p:cBhvr>
                                        <p:cTn id="40" dur="600"/>
                                        <p:tgtEl>
                                          <p:spTgt spid="13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74"/>
                                        </p:tgtEl>
                                        <p:attrNameLst>
                                          <p:attrName>style.visibility</p:attrName>
                                        </p:attrNameLst>
                                      </p:cBhvr>
                                      <p:to>
                                        <p:strVal val="visible"/>
                                      </p:to>
                                    </p:set>
                                    <p:animEffect transition="in" filter="fade">
                                      <p:cBhvr>
                                        <p:cTn id="43" dur="500"/>
                                        <p:tgtEl>
                                          <p:spTgt spid="174"/>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34"/>
                                        </p:tgtEl>
                                        <p:attrNameLst>
                                          <p:attrName>style.visibility</p:attrName>
                                        </p:attrNameLst>
                                      </p:cBhvr>
                                      <p:to>
                                        <p:strVal val="visible"/>
                                      </p:to>
                                    </p:set>
                                    <p:animEffect transition="in" filter="fade">
                                      <p:cBhvr>
                                        <p:cTn id="48" dur="500"/>
                                        <p:tgtEl>
                                          <p:spTgt spid="13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75"/>
                                        </p:tgtEl>
                                        <p:attrNameLst>
                                          <p:attrName>style.visibility</p:attrName>
                                        </p:attrNameLst>
                                      </p:cBhvr>
                                      <p:to>
                                        <p:strVal val="visible"/>
                                      </p:to>
                                    </p:set>
                                    <p:animEffect transition="in" filter="fade">
                                      <p:cBhvr>
                                        <p:cTn id="51" dur="500"/>
                                        <p:tgtEl>
                                          <p:spTgt spid="175"/>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35"/>
                                        </p:tgtEl>
                                        <p:attrNameLst>
                                          <p:attrName>style.visibility</p:attrName>
                                        </p:attrNameLst>
                                      </p:cBhvr>
                                      <p:to>
                                        <p:strVal val="visible"/>
                                      </p:to>
                                    </p:set>
                                    <p:animEffect transition="in" filter="fade">
                                      <p:cBhvr>
                                        <p:cTn id="56" dur="500"/>
                                        <p:tgtEl>
                                          <p:spTgt spid="13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77"/>
                                        </p:tgtEl>
                                        <p:attrNameLst>
                                          <p:attrName>style.visibility</p:attrName>
                                        </p:attrNameLst>
                                      </p:cBhvr>
                                      <p:to>
                                        <p:strVal val="visible"/>
                                      </p:to>
                                    </p:set>
                                    <p:animEffect transition="in" filter="fade">
                                      <p:cBhvr>
                                        <p:cTn id="59" dur="500"/>
                                        <p:tgtEl>
                                          <p:spTgt spid="177"/>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29"/>
                                        </p:tgtEl>
                                        <p:attrNameLst>
                                          <p:attrName>style.visibility</p:attrName>
                                        </p:attrNameLst>
                                      </p:cBhvr>
                                      <p:to>
                                        <p:strVal val="visible"/>
                                      </p:to>
                                    </p:set>
                                    <p:animEffect transition="in" filter="fade">
                                      <p:cBhvr>
                                        <p:cTn id="64" dur="500"/>
                                        <p:tgtEl>
                                          <p:spTgt spid="129"/>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70"/>
                                        </p:tgtEl>
                                        <p:attrNameLst>
                                          <p:attrName>style.visibility</p:attrName>
                                        </p:attrNameLst>
                                      </p:cBhvr>
                                      <p:to>
                                        <p:strVal val="visible"/>
                                      </p:to>
                                    </p:set>
                                    <p:animEffect transition="in" filter="fade">
                                      <p:cBhvr>
                                        <p:cTn id="67" dur="500"/>
                                        <p:tgtEl>
                                          <p:spTgt spid="170"/>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71"/>
                                        </p:tgtEl>
                                        <p:attrNameLst>
                                          <p:attrName>style.visibility</p:attrName>
                                        </p:attrNameLst>
                                      </p:cBhvr>
                                      <p:to>
                                        <p:strVal val="visible"/>
                                      </p:to>
                                    </p:set>
                                    <p:animEffect transition="in" filter="fade">
                                      <p:cBhvr>
                                        <p:cTn id="72" dur="500"/>
                                        <p:tgtEl>
                                          <p:spTgt spid="171"/>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81"/>
                                        </p:tgtEl>
                                        <p:attrNameLst>
                                          <p:attrName>style.visibility</p:attrName>
                                        </p:attrNameLst>
                                      </p:cBhvr>
                                      <p:to>
                                        <p:strVal val="visible"/>
                                      </p:to>
                                    </p:set>
                                    <p:animEffect transition="in" filter="fade">
                                      <p:cBhvr>
                                        <p:cTn id="75" dur="500"/>
                                        <p:tgtEl>
                                          <p:spTgt spid="181"/>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83"/>
                                        </p:tgtEl>
                                        <p:attrNameLst>
                                          <p:attrName>style.visibility</p:attrName>
                                        </p:attrNameLst>
                                      </p:cBhvr>
                                      <p:to>
                                        <p:strVal val="visible"/>
                                      </p:to>
                                    </p:set>
                                    <p:animEffect transition="in" filter="fade">
                                      <p:cBhvr>
                                        <p:cTn id="78" dur="500"/>
                                        <p:tgtEl>
                                          <p:spTgt spid="183"/>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186"/>
                                        </p:tgtEl>
                                        <p:attrNameLst>
                                          <p:attrName>style.visibility</p:attrName>
                                        </p:attrNameLst>
                                      </p:cBhvr>
                                      <p:to>
                                        <p:strVal val="visible"/>
                                      </p:to>
                                    </p:set>
                                    <p:animEffect transition="in" filter="fade">
                                      <p:cBhvr>
                                        <p:cTn id="81" dur="500"/>
                                        <p:tgtEl>
                                          <p:spTgt spid="186"/>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87"/>
                                        </p:tgtEl>
                                        <p:attrNameLst>
                                          <p:attrName>style.visibility</p:attrName>
                                        </p:attrNameLst>
                                      </p:cBhvr>
                                      <p:to>
                                        <p:strVal val="visible"/>
                                      </p:to>
                                    </p:set>
                                    <p:animEffect transition="in" filter="fade">
                                      <p:cBhvr>
                                        <p:cTn id="84" dur="500"/>
                                        <p:tgtEl>
                                          <p:spTgt spid="187"/>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88"/>
                                        </p:tgtEl>
                                        <p:attrNameLst>
                                          <p:attrName>style.visibility</p:attrName>
                                        </p:attrNameLst>
                                      </p:cBhvr>
                                      <p:to>
                                        <p:strVal val="visible"/>
                                      </p:to>
                                    </p:set>
                                    <p:animEffect transition="in" filter="fade">
                                      <p:cBhvr>
                                        <p:cTn id="87" dur="500"/>
                                        <p:tgtEl>
                                          <p:spTgt spid="188"/>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36"/>
                                        </p:tgtEl>
                                        <p:attrNameLst>
                                          <p:attrName>style.visibility</p:attrName>
                                        </p:attrNameLst>
                                      </p:cBhvr>
                                      <p:to>
                                        <p:strVal val="visible"/>
                                      </p:to>
                                    </p:set>
                                    <p:animEffect transition="in" filter="fade">
                                      <p:cBhvr>
                                        <p:cTn id="92" dur="500"/>
                                        <p:tgtEl>
                                          <p:spTgt spid="136"/>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137"/>
                                        </p:tgtEl>
                                        <p:attrNameLst>
                                          <p:attrName>style.visibility</p:attrName>
                                        </p:attrNameLst>
                                      </p:cBhvr>
                                      <p:to>
                                        <p:strVal val="visible"/>
                                      </p:to>
                                    </p:set>
                                    <p:animEffect transition="in" filter="fade">
                                      <p:cBhvr>
                                        <p:cTn id="95" dur="500"/>
                                        <p:tgtEl>
                                          <p:spTgt spid="137"/>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138"/>
                                        </p:tgtEl>
                                        <p:attrNameLst>
                                          <p:attrName>style.visibility</p:attrName>
                                        </p:attrNameLst>
                                      </p:cBhvr>
                                      <p:to>
                                        <p:strVal val="visible"/>
                                      </p:to>
                                    </p:set>
                                    <p:animEffect transition="in" filter="fade">
                                      <p:cBhvr>
                                        <p:cTn id="100" dur="500"/>
                                        <p:tgtEl>
                                          <p:spTgt spid="138"/>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139"/>
                                        </p:tgtEl>
                                        <p:attrNameLst>
                                          <p:attrName>style.visibility</p:attrName>
                                        </p:attrNameLst>
                                      </p:cBhvr>
                                      <p:to>
                                        <p:strVal val="visible"/>
                                      </p:to>
                                    </p:set>
                                    <p:animEffect transition="in" filter="fade">
                                      <p:cBhvr>
                                        <p:cTn id="105" dur="600"/>
                                        <p:tgtEl>
                                          <p:spTgt spid="139"/>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140"/>
                                        </p:tgtEl>
                                        <p:attrNameLst>
                                          <p:attrName>style.visibility</p:attrName>
                                        </p:attrNameLst>
                                      </p:cBhvr>
                                      <p:to>
                                        <p:strVal val="visible"/>
                                      </p:to>
                                    </p:set>
                                    <p:animEffect transition="in" filter="fade">
                                      <p:cBhvr>
                                        <p:cTn id="108" dur="500"/>
                                        <p:tgtEl>
                                          <p:spTgt spid="140"/>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141"/>
                                        </p:tgtEl>
                                        <p:attrNameLst>
                                          <p:attrName>style.visibility</p:attrName>
                                        </p:attrNameLst>
                                      </p:cBhvr>
                                      <p:to>
                                        <p:strVal val="visible"/>
                                      </p:to>
                                    </p:set>
                                    <p:animEffect transition="in" filter="fade">
                                      <p:cBhvr>
                                        <p:cTn id="113" dur="500"/>
                                        <p:tgtEl>
                                          <p:spTgt spid="141"/>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142"/>
                                        </p:tgtEl>
                                        <p:attrNameLst>
                                          <p:attrName>style.visibility</p:attrName>
                                        </p:attrNameLst>
                                      </p:cBhvr>
                                      <p:to>
                                        <p:strVal val="visible"/>
                                      </p:to>
                                    </p:set>
                                    <p:animEffect transition="in" filter="fade">
                                      <p:cBhvr>
                                        <p:cTn id="116" dur="500"/>
                                        <p:tgtEl>
                                          <p:spTgt spid="142"/>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143"/>
                                        </p:tgtEl>
                                        <p:attrNameLst>
                                          <p:attrName>style.visibility</p:attrName>
                                        </p:attrNameLst>
                                      </p:cBhvr>
                                      <p:to>
                                        <p:strVal val="visible"/>
                                      </p:to>
                                    </p:set>
                                    <p:animEffect transition="in" filter="fade">
                                      <p:cBhvr>
                                        <p:cTn id="121" dur="500"/>
                                        <p:tgtEl>
                                          <p:spTgt spid="143"/>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144"/>
                                        </p:tgtEl>
                                        <p:attrNameLst>
                                          <p:attrName>style.visibility</p:attrName>
                                        </p:attrNameLst>
                                      </p:cBhvr>
                                      <p:to>
                                        <p:strVal val="visible"/>
                                      </p:to>
                                    </p:set>
                                    <p:animEffect transition="in" filter="fade">
                                      <p:cBhvr>
                                        <p:cTn id="124" dur="500"/>
                                        <p:tgtEl>
                                          <p:spTgt spid="144"/>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146"/>
                                        </p:tgtEl>
                                        <p:attrNameLst>
                                          <p:attrName>style.visibility</p:attrName>
                                        </p:attrNameLst>
                                      </p:cBhvr>
                                      <p:to>
                                        <p:strVal val="visible"/>
                                      </p:to>
                                    </p:set>
                                    <p:animEffect transition="in" filter="fade">
                                      <p:cBhvr>
                                        <p:cTn id="129" dur="500"/>
                                        <p:tgtEl>
                                          <p:spTgt spid="146"/>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147"/>
                                        </p:tgtEl>
                                        <p:attrNameLst>
                                          <p:attrName>style.visibility</p:attrName>
                                        </p:attrNameLst>
                                      </p:cBhvr>
                                      <p:to>
                                        <p:strVal val="visible"/>
                                      </p:to>
                                    </p:set>
                                    <p:animEffect transition="in" filter="fade">
                                      <p:cBhvr>
                                        <p:cTn id="132" dur="500"/>
                                        <p:tgtEl>
                                          <p:spTgt spid="147"/>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148"/>
                                        </p:tgtEl>
                                        <p:attrNameLst>
                                          <p:attrName>style.visibility</p:attrName>
                                        </p:attrNameLst>
                                      </p:cBhvr>
                                      <p:to>
                                        <p:strVal val="visible"/>
                                      </p:to>
                                    </p:set>
                                    <p:animEffect transition="in" filter="fade">
                                      <p:cBhvr>
                                        <p:cTn id="137" dur="500"/>
                                        <p:tgtEl>
                                          <p:spTgt spid="148"/>
                                        </p:tgtEl>
                                      </p:cBhvr>
                                    </p:animEffect>
                                  </p:childTnLst>
                                </p:cTn>
                              </p:par>
                              <p:par>
                                <p:cTn id="138" presetID="10" presetClass="entr" presetSubtype="0" fill="hold" grpId="0" nodeType="withEffect">
                                  <p:stCondLst>
                                    <p:cond delay="0"/>
                                  </p:stCondLst>
                                  <p:childTnLst>
                                    <p:set>
                                      <p:cBhvr>
                                        <p:cTn id="139" dur="1" fill="hold">
                                          <p:stCondLst>
                                            <p:cond delay="0"/>
                                          </p:stCondLst>
                                        </p:cTn>
                                        <p:tgtEl>
                                          <p:spTgt spid="149"/>
                                        </p:tgtEl>
                                        <p:attrNameLst>
                                          <p:attrName>style.visibility</p:attrName>
                                        </p:attrNameLst>
                                      </p:cBhvr>
                                      <p:to>
                                        <p:strVal val="visible"/>
                                      </p:to>
                                    </p:set>
                                    <p:animEffect transition="in" filter="fade">
                                      <p:cBhvr>
                                        <p:cTn id="140" dur="500"/>
                                        <p:tgtEl>
                                          <p:spTgt spid="149"/>
                                        </p:tgtEl>
                                      </p:cBhvr>
                                    </p:animEffect>
                                  </p:childTnLst>
                                </p:cTn>
                              </p:par>
                            </p:childTnLst>
                          </p:cTn>
                        </p:par>
                      </p:childTnLst>
                    </p:cTn>
                  </p:par>
                  <p:par>
                    <p:cTn id="141" fill="hold">
                      <p:stCondLst>
                        <p:cond delay="indefinite"/>
                      </p:stCondLst>
                      <p:childTnLst>
                        <p:par>
                          <p:cTn id="142" fill="hold">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150"/>
                                        </p:tgtEl>
                                        <p:attrNameLst>
                                          <p:attrName>style.visibility</p:attrName>
                                        </p:attrNameLst>
                                      </p:cBhvr>
                                      <p:to>
                                        <p:strVal val="visible"/>
                                      </p:to>
                                    </p:set>
                                    <p:animEffect transition="in" filter="fade">
                                      <p:cBhvr>
                                        <p:cTn id="145" dur="500"/>
                                        <p:tgtEl>
                                          <p:spTgt spid="150"/>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151"/>
                                        </p:tgtEl>
                                        <p:attrNameLst>
                                          <p:attrName>style.visibility</p:attrName>
                                        </p:attrNameLst>
                                      </p:cBhvr>
                                      <p:to>
                                        <p:strVal val="visible"/>
                                      </p:to>
                                    </p:set>
                                    <p:animEffect transition="in" filter="fade">
                                      <p:cBhvr>
                                        <p:cTn id="148" dur="500"/>
                                        <p:tgtEl>
                                          <p:spTgt spid="151"/>
                                        </p:tgtEl>
                                      </p:cBhvr>
                                    </p:animEffect>
                                  </p:childTnLst>
                                </p:cTn>
                              </p:par>
                            </p:childTnLst>
                          </p:cTn>
                        </p:par>
                      </p:childTnLst>
                    </p:cTn>
                  </p:par>
                  <p:par>
                    <p:cTn id="149" fill="hold">
                      <p:stCondLst>
                        <p:cond delay="indefinite"/>
                      </p:stCondLst>
                      <p:childTnLst>
                        <p:par>
                          <p:cTn id="150" fill="hold">
                            <p:stCondLst>
                              <p:cond delay="0"/>
                            </p:stCondLst>
                            <p:childTnLst>
                              <p:par>
                                <p:cTn id="151" presetID="10" presetClass="entr" presetSubtype="0" fill="hold" grpId="0" nodeType="clickEffect">
                                  <p:stCondLst>
                                    <p:cond delay="0"/>
                                  </p:stCondLst>
                                  <p:childTnLst>
                                    <p:set>
                                      <p:cBhvr>
                                        <p:cTn id="152" dur="1" fill="hold">
                                          <p:stCondLst>
                                            <p:cond delay="0"/>
                                          </p:stCondLst>
                                        </p:cTn>
                                        <p:tgtEl>
                                          <p:spTgt spid="152"/>
                                        </p:tgtEl>
                                        <p:attrNameLst>
                                          <p:attrName>style.visibility</p:attrName>
                                        </p:attrNameLst>
                                      </p:cBhvr>
                                      <p:to>
                                        <p:strVal val="visible"/>
                                      </p:to>
                                    </p:set>
                                    <p:animEffect transition="in" filter="fade">
                                      <p:cBhvr>
                                        <p:cTn id="153" dur="600"/>
                                        <p:tgtEl>
                                          <p:spTgt spid="152"/>
                                        </p:tgtEl>
                                      </p:cBhvr>
                                    </p:animEffect>
                                  </p:childTnLst>
                                </p:cTn>
                              </p:par>
                            </p:childTnLst>
                          </p:cTn>
                        </p:par>
                      </p:childTnLst>
                    </p:cTn>
                  </p:par>
                  <p:par>
                    <p:cTn id="154" fill="hold">
                      <p:stCondLst>
                        <p:cond delay="indefinite"/>
                      </p:stCondLst>
                      <p:childTnLst>
                        <p:par>
                          <p:cTn id="155" fill="hold">
                            <p:stCondLst>
                              <p:cond delay="0"/>
                            </p:stCondLst>
                            <p:childTnLst>
                              <p:par>
                                <p:cTn id="156" presetID="10" presetClass="entr" presetSubtype="0" fill="hold" grpId="0" nodeType="clickEffect">
                                  <p:stCondLst>
                                    <p:cond delay="0"/>
                                  </p:stCondLst>
                                  <p:childTnLst>
                                    <p:set>
                                      <p:cBhvr>
                                        <p:cTn id="157" dur="1" fill="hold">
                                          <p:stCondLst>
                                            <p:cond delay="0"/>
                                          </p:stCondLst>
                                        </p:cTn>
                                        <p:tgtEl>
                                          <p:spTgt spid="154"/>
                                        </p:tgtEl>
                                        <p:attrNameLst>
                                          <p:attrName>style.visibility</p:attrName>
                                        </p:attrNameLst>
                                      </p:cBhvr>
                                      <p:to>
                                        <p:strVal val="visible"/>
                                      </p:to>
                                    </p:set>
                                    <p:animEffect transition="in" filter="fade">
                                      <p:cBhvr>
                                        <p:cTn id="158" dur="500"/>
                                        <p:tgtEl>
                                          <p:spTgt spid="154"/>
                                        </p:tgtEl>
                                      </p:cBhvr>
                                    </p:animEffect>
                                  </p:childTnLst>
                                </p:cTn>
                              </p:par>
                              <p:par>
                                <p:cTn id="159" presetID="10" presetClass="entr" presetSubtype="0" fill="hold" grpId="0" nodeType="withEffect">
                                  <p:stCondLst>
                                    <p:cond delay="0"/>
                                  </p:stCondLst>
                                  <p:childTnLst>
                                    <p:set>
                                      <p:cBhvr>
                                        <p:cTn id="160" dur="1" fill="hold">
                                          <p:stCondLst>
                                            <p:cond delay="0"/>
                                          </p:stCondLst>
                                        </p:cTn>
                                        <p:tgtEl>
                                          <p:spTgt spid="155"/>
                                        </p:tgtEl>
                                        <p:attrNameLst>
                                          <p:attrName>style.visibility</p:attrName>
                                        </p:attrNameLst>
                                      </p:cBhvr>
                                      <p:to>
                                        <p:strVal val="visible"/>
                                      </p:to>
                                    </p:set>
                                    <p:animEffect transition="in" filter="fade">
                                      <p:cBhvr>
                                        <p:cTn id="161" dur="500"/>
                                        <p:tgtEl>
                                          <p:spTgt spid="155"/>
                                        </p:tgtEl>
                                      </p:cBhvr>
                                    </p:animEffect>
                                  </p:childTnLst>
                                </p:cTn>
                              </p:par>
                            </p:childTnLst>
                          </p:cTn>
                        </p:par>
                      </p:childTnLst>
                    </p:cTn>
                  </p:par>
                  <p:par>
                    <p:cTn id="162" fill="hold">
                      <p:stCondLst>
                        <p:cond delay="indefinite"/>
                      </p:stCondLst>
                      <p:childTnLst>
                        <p:par>
                          <p:cTn id="163" fill="hold">
                            <p:stCondLst>
                              <p:cond delay="0"/>
                            </p:stCondLst>
                            <p:childTnLst>
                              <p:par>
                                <p:cTn id="164" presetID="10" presetClass="entr" presetSubtype="0" fill="hold" grpId="0" nodeType="clickEffect">
                                  <p:stCondLst>
                                    <p:cond delay="0"/>
                                  </p:stCondLst>
                                  <p:childTnLst>
                                    <p:set>
                                      <p:cBhvr>
                                        <p:cTn id="165" dur="1" fill="hold">
                                          <p:stCondLst>
                                            <p:cond delay="0"/>
                                          </p:stCondLst>
                                        </p:cTn>
                                        <p:tgtEl>
                                          <p:spTgt spid="157"/>
                                        </p:tgtEl>
                                        <p:attrNameLst>
                                          <p:attrName>style.visibility</p:attrName>
                                        </p:attrNameLst>
                                      </p:cBhvr>
                                      <p:to>
                                        <p:strVal val="visible"/>
                                      </p:to>
                                    </p:set>
                                    <p:animEffect transition="in" filter="fade">
                                      <p:cBhvr>
                                        <p:cTn id="166" dur="500"/>
                                        <p:tgtEl>
                                          <p:spTgt spid="157"/>
                                        </p:tgtEl>
                                      </p:cBhvr>
                                    </p:animEffect>
                                  </p:childTnLst>
                                </p:cTn>
                              </p:par>
                            </p:childTnLst>
                          </p:cTn>
                        </p:par>
                      </p:childTnLst>
                    </p:cTn>
                  </p:par>
                  <p:par>
                    <p:cTn id="167" fill="hold">
                      <p:stCondLst>
                        <p:cond delay="indefinite"/>
                      </p:stCondLst>
                      <p:childTnLst>
                        <p:par>
                          <p:cTn id="168" fill="hold">
                            <p:stCondLst>
                              <p:cond delay="0"/>
                            </p:stCondLst>
                            <p:childTnLst>
                              <p:par>
                                <p:cTn id="169" presetID="10" presetClass="entr" presetSubtype="0" fill="hold" grpId="0" nodeType="clickEffect">
                                  <p:stCondLst>
                                    <p:cond delay="0"/>
                                  </p:stCondLst>
                                  <p:childTnLst>
                                    <p:set>
                                      <p:cBhvr>
                                        <p:cTn id="170" dur="1" fill="hold">
                                          <p:stCondLst>
                                            <p:cond delay="0"/>
                                          </p:stCondLst>
                                        </p:cTn>
                                        <p:tgtEl>
                                          <p:spTgt spid="156"/>
                                        </p:tgtEl>
                                        <p:attrNameLst>
                                          <p:attrName>style.visibility</p:attrName>
                                        </p:attrNameLst>
                                      </p:cBhvr>
                                      <p:to>
                                        <p:strVal val="visible"/>
                                      </p:to>
                                    </p:set>
                                    <p:animEffect transition="in" filter="fade">
                                      <p:cBhvr>
                                        <p:cTn id="171" dur="500"/>
                                        <p:tgtEl>
                                          <p:spTgt spid="156"/>
                                        </p:tgtEl>
                                      </p:cBhvr>
                                    </p:animEffect>
                                  </p:childTnLst>
                                </p:cTn>
                              </p:par>
                            </p:childTnLst>
                          </p:cTn>
                        </p:par>
                      </p:childTnLst>
                    </p:cTn>
                  </p:par>
                  <p:par>
                    <p:cTn id="172" fill="hold">
                      <p:stCondLst>
                        <p:cond delay="indefinite"/>
                      </p:stCondLst>
                      <p:childTnLst>
                        <p:par>
                          <p:cTn id="173" fill="hold">
                            <p:stCondLst>
                              <p:cond delay="0"/>
                            </p:stCondLst>
                            <p:childTnLst>
                              <p:par>
                                <p:cTn id="174" presetID="10" presetClass="entr" presetSubtype="0" fill="hold" grpId="0" nodeType="clickEffect">
                                  <p:stCondLst>
                                    <p:cond delay="0"/>
                                  </p:stCondLst>
                                  <p:childTnLst>
                                    <p:set>
                                      <p:cBhvr>
                                        <p:cTn id="175" dur="1" fill="hold">
                                          <p:stCondLst>
                                            <p:cond delay="0"/>
                                          </p:stCondLst>
                                        </p:cTn>
                                        <p:tgtEl>
                                          <p:spTgt spid="158"/>
                                        </p:tgtEl>
                                        <p:attrNameLst>
                                          <p:attrName>style.visibility</p:attrName>
                                        </p:attrNameLst>
                                      </p:cBhvr>
                                      <p:to>
                                        <p:strVal val="visible"/>
                                      </p:to>
                                    </p:set>
                                    <p:animEffect transition="in" filter="fade">
                                      <p:cBhvr>
                                        <p:cTn id="176" dur="500"/>
                                        <p:tgtEl>
                                          <p:spTgt spid="158"/>
                                        </p:tgtEl>
                                      </p:cBhvr>
                                    </p:animEffect>
                                  </p:childTnLst>
                                </p:cTn>
                              </p:par>
                            </p:childTnLst>
                          </p:cTn>
                        </p:par>
                      </p:childTnLst>
                    </p:cTn>
                  </p:par>
                  <p:par>
                    <p:cTn id="177" fill="hold">
                      <p:stCondLst>
                        <p:cond delay="indefinite"/>
                      </p:stCondLst>
                      <p:childTnLst>
                        <p:par>
                          <p:cTn id="178" fill="hold">
                            <p:stCondLst>
                              <p:cond delay="0"/>
                            </p:stCondLst>
                            <p:childTnLst>
                              <p:par>
                                <p:cTn id="179" presetID="10" presetClass="entr" presetSubtype="0" fill="hold" grpId="0" nodeType="clickEffect">
                                  <p:stCondLst>
                                    <p:cond delay="0"/>
                                  </p:stCondLst>
                                  <p:childTnLst>
                                    <p:set>
                                      <p:cBhvr>
                                        <p:cTn id="180" dur="1" fill="hold">
                                          <p:stCondLst>
                                            <p:cond delay="0"/>
                                          </p:stCondLst>
                                        </p:cTn>
                                        <p:tgtEl>
                                          <p:spTgt spid="159"/>
                                        </p:tgtEl>
                                        <p:attrNameLst>
                                          <p:attrName>style.visibility</p:attrName>
                                        </p:attrNameLst>
                                      </p:cBhvr>
                                      <p:to>
                                        <p:strVal val="visible"/>
                                      </p:to>
                                    </p:set>
                                    <p:animEffect transition="in" filter="fade">
                                      <p:cBhvr>
                                        <p:cTn id="181" dur="500"/>
                                        <p:tgtEl>
                                          <p:spTgt spid="159"/>
                                        </p:tgtEl>
                                      </p:cBhvr>
                                    </p:animEffect>
                                  </p:childTnLst>
                                </p:cTn>
                              </p:par>
                            </p:childTnLst>
                          </p:cTn>
                        </p:par>
                      </p:childTnLst>
                    </p:cTn>
                  </p:par>
                  <p:par>
                    <p:cTn id="182" fill="hold">
                      <p:stCondLst>
                        <p:cond delay="indefinite"/>
                      </p:stCondLst>
                      <p:childTnLst>
                        <p:par>
                          <p:cTn id="183" fill="hold">
                            <p:stCondLst>
                              <p:cond delay="0"/>
                            </p:stCondLst>
                            <p:childTnLst>
                              <p:par>
                                <p:cTn id="184" presetID="10" presetClass="entr" presetSubtype="0" fill="hold" grpId="0" nodeType="clickEffect">
                                  <p:stCondLst>
                                    <p:cond delay="0"/>
                                  </p:stCondLst>
                                  <p:childTnLst>
                                    <p:set>
                                      <p:cBhvr>
                                        <p:cTn id="185" dur="1" fill="hold">
                                          <p:stCondLst>
                                            <p:cond delay="0"/>
                                          </p:stCondLst>
                                        </p:cTn>
                                        <p:tgtEl>
                                          <p:spTgt spid="160"/>
                                        </p:tgtEl>
                                        <p:attrNameLst>
                                          <p:attrName>style.visibility</p:attrName>
                                        </p:attrNameLst>
                                      </p:cBhvr>
                                      <p:to>
                                        <p:strVal val="visible"/>
                                      </p:to>
                                    </p:set>
                                    <p:animEffect transition="in" filter="fade">
                                      <p:cBhvr>
                                        <p:cTn id="186" dur="5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animBg="1"/>
      <p:bldP spid="129" grpId="0" animBg="1"/>
      <p:bldP spid="130" grpId="0"/>
      <p:bldP spid="131" grpId="0"/>
      <p:bldP spid="132" grpId="0"/>
      <p:bldP spid="133" grpId="0"/>
      <p:bldP spid="134" grpId="0"/>
      <p:bldP spid="135" grpId="0"/>
      <p:bldP spid="136" grpId="0"/>
      <p:bldP spid="137" grpId="0"/>
      <p:bldP spid="138" grpId="0"/>
      <p:bldP spid="139" grpId="0"/>
      <p:bldP spid="140" grpId="0"/>
      <p:bldP spid="141" grpId="0"/>
      <p:bldP spid="142" grpId="0"/>
      <p:bldP spid="143" grpId="0"/>
      <p:bldP spid="144" grpId="0"/>
      <p:bldP spid="146" grpId="0"/>
      <p:bldP spid="147" grpId="0"/>
      <p:bldP spid="148" grpId="0"/>
      <p:bldP spid="149" grpId="0"/>
      <p:bldP spid="150" grpId="0"/>
      <p:bldP spid="151" grpId="0"/>
      <p:bldP spid="152" grpId="0"/>
      <p:bldP spid="154" grpId="0"/>
      <p:bldP spid="155" grpId="0"/>
      <p:bldP spid="156" grpId="0" animBg="1"/>
      <p:bldP spid="157" grpId="0"/>
      <p:bldP spid="158" grpId="0"/>
      <p:bldP spid="159" grpId="0" animBg="1"/>
      <p:bldP spid="160" grpId="0" animBg="1"/>
      <p:bldP spid="170" grpId="0"/>
      <p:bldP spid="171" grpId="0"/>
      <p:bldP spid="173" grpId="0"/>
      <p:bldP spid="174" grpId="0"/>
      <p:bldP spid="175" grpId="0"/>
      <p:bldP spid="177" grpId="0"/>
      <p:bldP spid="180" grpId="0" animBg="1"/>
      <p:bldP spid="181" grpId="0" animBg="1"/>
      <p:bldP spid="182" grpId="0" animBg="1"/>
      <p:bldP spid="183" grpId="0" animBg="1"/>
      <p:bldP spid="184" grpId="0" animBg="1"/>
      <p:bldP spid="185" grpId="0" animBg="1"/>
      <p:bldP spid="186" grpId="0" animBg="1"/>
      <p:bldP spid="187" grpId="0" animBg="1"/>
      <p:bldP spid="18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0"/>
            <a:ext cx="9144000" cy="1417638"/>
          </a:xfrm>
        </p:spPr>
        <p:txBody>
          <a:bodyPr>
            <a:normAutofit/>
          </a:bodyPr>
          <a:lstStyle/>
          <a:p>
            <a:pPr eaLnBrk="1" fontAlgn="auto" hangingPunct="1">
              <a:spcAft>
                <a:spcPts val="0"/>
              </a:spcAft>
              <a:defRPr/>
            </a:pPr>
            <a:r>
              <a:rPr lang="en-US" b="1" u="sng" dirty="0">
                <a:solidFill>
                  <a:prstClr val="black"/>
                </a:solidFill>
                <a:effectLst>
                  <a:outerShdw blurRad="38100" dist="38100" dir="2700000" algn="tl">
                    <a:srgbClr val="000000">
                      <a:alpha val="43137"/>
                    </a:srgbClr>
                  </a:outerShdw>
                </a:effectLst>
              </a:rPr>
              <a:t>Homework assignment</a:t>
            </a:r>
            <a:endParaRPr lang="en-US" b="1" u="sng" dirty="0" smtClean="0">
              <a:effectLst>
                <a:outerShdw blurRad="38100" dist="38100" dir="2700000" algn="tl">
                  <a:srgbClr val="000000">
                    <a:alpha val="43137"/>
                  </a:srgbClr>
                </a:outerShdw>
              </a:effectLst>
            </a:endParaRPr>
          </a:p>
        </p:txBody>
      </p:sp>
      <p:sp>
        <p:nvSpPr>
          <p:cNvPr id="35843" name="Rectangle 3"/>
          <p:cNvSpPr>
            <a:spLocks noGrp="1" noChangeArrowheads="1"/>
          </p:cNvSpPr>
          <p:nvPr>
            <p:ph idx="1"/>
          </p:nvPr>
        </p:nvSpPr>
        <p:spPr>
          <a:xfrm>
            <a:off x="0" y="1600200"/>
            <a:ext cx="9144000" cy="5257800"/>
          </a:xfrm>
        </p:spPr>
        <p:txBody>
          <a:bodyPr rtlCol="0">
            <a:normAutofit/>
          </a:bodyPr>
          <a:lstStyle/>
          <a:p>
            <a:pPr lvl="0" eaLnBrk="1" fontAlgn="auto" hangingPunct="1">
              <a:lnSpc>
                <a:spcPct val="150000"/>
              </a:lnSpc>
              <a:spcBef>
                <a:spcPts val="0"/>
              </a:spcBef>
              <a:spcAft>
                <a:spcPts val="0"/>
              </a:spcAft>
              <a:buFont typeface="Wingdings" pitchFamily="2" charset="2"/>
              <a:buChar char="Ø"/>
            </a:pPr>
            <a:r>
              <a:rPr lang="en-US" b="1" dirty="0">
                <a:solidFill>
                  <a:schemeClr val="tx1"/>
                </a:solidFill>
              </a:rPr>
              <a:t>Using Connect – </a:t>
            </a:r>
            <a:r>
              <a:rPr lang="en-US" b="1" dirty="0" smtClean="0">
                <a:solidFill>
                  <a:srgbClr val="FF0000"/>
                </a:solidFill>
                <a:effectLst>
                  <a:outerShdw blurRad="38100" dist="38100" dir="2700000" algn="tl">
                    <a:srgbClr val="000000">
                      <a:alpha val="43137"/>
                    </a:srgbClr>
                  </a:outerShdw>
                </a:effectLst>
              </a:rPr>
              <a:t>7</a:t>
            </a:r>
            <a:r>
              <a:rPr lang="en-US" b="1" dirty="0" smtClean="0">
                <a:solidFill>
                  <a:schemeClr val="tx1"/>
                </a:solidFill>
              </a:rPr>
              <a:t> </a:t>
            </a:r>
            <a:r>
              <a:rPr lang="en-US" b="1" dirty="0">
                <a:solidFill>
                  <a:schemeClr val="tx1"/>
                </a:solidFill>
              </a:rPr>
              <a:t>Questions for </a:t>
            </a:r>
            <a:r>
              <a:rPr lang="en-US" b="1" dirty="0">
                <a:solidFill>
                  <a:srgbClr val="FF0000"/>
                </a:solidFill>
                <a:effectLst>
                  <a:outerShdw blurRad="38100" dist="38100" dir="2700000" algn="tl">
                    <a:srgbClr val="000000">
                      <a:alpha val="43137"/>
                    </a:srgbClr>
                  </a:outerShdw>
                </a:effectLst>
              </a:rPr>
              <a:t>60</a:t>
            </a:r>
            <a:r>
              <a:rPr lang="en-US" b="1" dirty="0">
                <a:solidFill>
                  <a:schemeClr val="tx1"/>
                </a:solidFill>
              </a:rPr>
              <a:t> </a:t>
            </a:r>
            <a:r>
              <a:rPr lang="en-US" b="1" dirty="0" smtClean="0">
                <a:solidFill>
                  <a:schemeClr val="tx1"/>
                </a:solidFill>
              </a:rPr>
              <a:t>Points; </a:t>
            </a:r>
            <a:r>
              <a:rPr lang="en-US" b="1" u="sng" dirty="0" smtClean="0">
                <a:solidFill>
                  <a:srgbClr val="FF0000"/>
                </a:solidFill>
                <a:effectLst>
                  <a:outerShdw blurRad="38100" dist="38100" dir="2700000" algn="tl">
                    <a:srgbClr val="000000">
                      <a:alpha val="43137"/>
                    </a:srgbClr>
                  </a:outerShdw>
                </a:effectLst>
              </a:rPr>
              <a:t>Chapter 5</a:t>
            </a:r>
            <a:r>
              <a:rPr lang="en-US" b="1" dirty="0" smtClean="0">
                <a:solidFill>
                  <a:schemeClr val="tx1"/>
                </a:solidFill>
              </a:rPr>
              <a:t>.</a:t>
            </a:r>
          </a:p>
          <a:p>
            <a:pPr lvl="0" eaLnBrk="1" fontAlgn="auto" hangingPunct="1">
              <a:lnSpc>
                <a:spcPct val="150000"/>
              </a:lnSpc>
              <a:spcBef>
                <a:spcPts val="0"/>
              </a:spcBef>
              <a:spcAft>
                <a:spcPts val="0"/>
              </a:spcAft>
              <a:buFont typeface="Wingdings" pitchFamily="2" charset="2"/>
              <a:buChar char="Ø"/>
            </a:pPr>
            <a:r>
              <a:rPr lang="en-US" sz="2200" b="1" dirty="0" smtClean="0">
                <a:solidFill>
                  <a:prstClr val="black"/>
                </a:solidFill>
              </a:rPr>
              <a:t>Prepare </a:t>
            </a:r>
            <a:r>
              <a:rPr lang="en-US" sz="2200" b="1" dirty="0">
                <a:solidFill>
                  <a:prstClr val="black"/>
                </a:solidFill>
              </a:rPr>
              <a:t>chapter </a:t>
            </a:r>
            <a:r>
              <a:rPr lang="en-US" b="1" dirty="0" smtClean="0">
                <a:solidFill>
                  <a:srgbClr val="FF0000"/>
                </a:solidFill>
              </a:rPr>
              <a:t>6</a:t>
            </a:r>
            <a:r>
              <a:rPr lang="en-US" sz="2200" b="1" dirty="0" smtClean="0">
                <a:solidFill>
                  <a:prstClr val="black"/>
                </a:solidFill>
              </a:rPr>
              <a:t> “</a:t>
            </a:r>
            <a:r>
              <a:rPr lang="en-US" b="1" dirty="0" smtClean="0">
                <a:solidFill>
                  <a:srgbClr val="FF0000"/>
                </a:solidFill>
                <a:effectLst>
                  <a:outerShdw blurRad="38100" dist="38100" dir="2700000" algn="tl">
                    <a:srgbClr val="000000">
                      <a:alpha val="43137"/>
                    </a:srgbClr>
                  </a:outerShdw>
                </a:effectLst>
              </a:rPr>
              <a:t>Variable Costing and Analysis</a:t>
            </a:r>
            <a:r>
              <a:rPr lang="en-US" sz="2200" b="1" dirty="0" smtClean="0">
                <a:solidFill>
                  <a:prstClr val="black"/>
                </a:solidFill>
              </a:rPr>
              <a:t>.”  </a:t>
            </a:r>
          </a:p>
          <a:p>
            <a:pPr lvl="0" eaLnBrk="1" fontAlgn="auto" hangingPunct="1">
              <a:lnSpc>
                <a:spcPct val="150000"/>
              </a:lnSpc>
              <a:spcBef>
                <a:spcPts val="0"/>
              </a:spcBef>
              <a:spcAft>
                <a:spcPts val="0"/>
              </a:spcAft>
              <a:buFont typeface="Wingdings" pitchFamily="2" charset="2"/>
              <a:buChar char="Ø"/>
            </a:pPr>
            <a:endParaRPr lang="en-US" sz="2200" b="1" dirty="0">
              <a:solidFill>
                <a:prstClr val="black"/>
              </a:solidFill>
            </a:endParaRPr>
          </a:p>
          <a:p>
            <a:pPr lvl="0" eaLnBrk="1" fontAlgn="auto" hangingPunct="1">
              <a:lnSpc>
                <a:spcPct val="150000"/>
              </a:lnSpc>
              <a:spcBef>
                <a:spcPts val="0"/>
              </a:spcBef>
              <a:spcAft>
                <a:spcPts val="0"/>
              </a:spcAft>
              <a:buFont typeface="Wingdings" pitchFamily="2" charset="2"/>
              <a:buChar char="Ø"/>
            </a:pPr>
            <a:endParaRPr lang="en-US" sz="2200" b="1" dirty="0">
              <a:solidFill>
                <a:prstClr val="black"/>
              </a:solidFill>
            </a:endParaRPr>
          </a:p>
          <a:p>
            <a:pPr algn="ctr" eaLnBrk="1" fontAlgn="auto" hangingPunct="1">
              <a:spcAft>
                <a:spcPts val="0"/>
              </a:spcAft>
              <a:buFont typeface="Arial" panose="020B0604020202020204" pitchFamily="34" charset="0"/>
              <a:buNone/>
              <a:defRPr/>
            </a:pPr>
            <a:r>
              <a:rPr lang="en-US" sz="4800" b="1" i="1" u="sng" dirty="0" smtClean="0">
                <a:solidFill>
                  <a:schemeClr val="tx1"/>
                </a:solidFill>
                <a:effectLst>
                  <a:outerShdw blurRad="38100" dist="38100" dir="2700000" algn="tl">
                    <a:srgbClr val="000000">
                      <a:alpha val="43137"/>
                    </a:srgbClr>
                  </a:outerShdw>
                </a:effectLst>
              </a:rPr>
              <a:t>Happiness is having all homework up to date </a:t>
            </a:r>
          </a:p>
          <a:p>
            <a:pPr algn="r" eaLnBrk="1" fontAlgn="auto" hangingPunct="1">
              <a:spcAft>
                <a:spcPts val="0"/>
              </a:spcAft>
              <a:buFontTx/>
              <a:buNone/>
              <a:defRPr/>
            </a:pPr>
            <a:r>
              <a:rPr lang="en-US" b="1" u="sng" dirty="0" smtClean="0">
                <a:effectLst>
                  <a:outerShdw blurRad="38100" dist="38100" dir="2700000" algn="tl">
                    <a:srgbClr val="000000">
                      <a:alpha val="43137"/>
                    </a:srgbClr>
                  </a:outerShdw>
                </a:effectLst>
              </a:rPr>
              <a:t> </a:t>
            </a:r>
          </a:p>
          <a:p>
            <a:pPr eaLnBrk="1" fontAlgn="auto" hangingPunct="1">
              <a:spcAft>
                <a:spcPts val="0"/>
              </a:spcAft>
              <a:buFont typeface="Arial" panose="020B0604020202020204" pitchFamily="34" charset="0"/>
              <a:buChar char="•"/>
              <a:defRPr/>
            </a:pPr>
            <a:endParaRPr lang="en-US" dirty="0" smtClean="0"/>
          </a:p>
        </p:txBody>
      </p:sp>
      <p:sp>
        <p:nvSpPr>
          <p:cNvPr id="156676"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charset="0"/>
              <a:buChar char="•"/>
              <a:defRPr sz="2400">
                <a:solidFill>
                  <a:srgbClr val="7F7F7F"/>
                </a:solidFill>
                <a:latin typeface="Century Gothic" pitchFamily="34" charset="0"/>
              </a:defRPr>
            </a:lvl1pPr>
            <a:lvl2pPr marL="742950" indent="-285750">
              <a:spcBef>
                <a:spcPct val="20000"/>
              </a:spcBef>
              <a:buFont typeface="Courier New" pitchFamily="49" charset="0"/>
              <a:buChar char="o"/>
              <a:defRPr sz="1600">
                <a:solidFill>
                  <a:srgbClr val="7F7F7F"/>
                </a:solidFill>
                <a:latin typeface="Century Gothic" pitchFamily="34" charset="0"/>
              </a:defRPr>
            </a:lvl2pPr>
            <a:lvl3pPr marL="1143000" indent="-228600">
              <a:spcBef>
                <a:spcPct val="20000"/>
              </a:spcBef>
              <a:buFont typeface="Arial" charset="0"/>
              <a:buChar char="•"/>
              <a:defRPr sz="1600">
                <a:solidFill>
                  <a:srgbClr val="7F7F7F"/>
                </a:solidFill>
                <a:latin typeface="Century Gothic" pitchFamily="34" charset="0"/>
              </a:defRPr>
            </a:lvl3pPr>
            <a:lvl4pPr marL="1600200" indent="-228600">
              <a:spcBef>
                <a:spcPct val="20000"/>
              </a:spcBef>
              <a:buFont typeface="Courier New" pitchFamily="49" charset="0"/>
              <a:buChar char="o"/>
              <a:defRPr sz="1600">
                <a:solidFill>
                  <a:srgbClr val="7F7F7F"/>
                </a:solidFill>
                <a:latin typeface="Century Gothic" pitchFamily="34" charset="0"/>
              </a:defRPr>
            </a:lvl4pPr>
            <a:lvl5pPr marL="2057400" indent="-228600">
              <a:spcBef>
                <a:spcPct val="20000"/>
              </a:spcBef>
              <a:buFont typeface="Arial" charset="0"/>
              <a:buChar char="•"/>
              <a:defRPr sz="1600">
                <a:solidFill>
                  <a:srgbClr val="7F7F7F"/>
                </a:solidFill>
                <a:latin typeface="Century Gothic" pitchFamily="34" charset="0"/>
              </a:defRPr>
            </a:lvl5pPr>
            <a:lvl6pPr marL="2514600" indent="-228600" eaLnBrk="0" fontAlgn="base" hangingPunct="0">
              <a:spcBef>
                <a:spcPct val="20000"/>
              </a:spcBef>
              <a:spcAft>
                <a:spcPct val="0"/>
              </a:spcAft>
              <a:buFont typeface="Arial" charset="0"/>
              <a:buChar char="•"/>
              <a:defRPr sz="1600">
                <a:solidFill>
                  <a:srgbClr val="7F7F7F"/>
                </a:solidFill>
                <a:latin typeface="Century Gothic" pitchFamily="34" charset="0"/>
              </a:defRPr>
            </a:lvl6pPr>
            <a:lvl7pPr marL="2971800" indent="-228600" eaLnBrk="0" fontAlgn="base" hangingPunct="0">
              <a:spcBef>
                <a:spcPct val="20000"/>
              </a:spcBef>
              <a:spcAft>
                <a:spcPct val="0"/>
              </a:spcAft>
              <a:buFont typeface="Arial" charset="0"/>
              <a:buChar char="•"/>
              <a:defRPr sz="1600">
                <a:solidFill>
                  <a:srgbClr val="7F7F7F"/>
                </a:solidFill>
                <a:latin typeface="Century Gothic" pitchFamily="34" charset="0"/>
              </a:defRPr>
            </a:lvl7pPr>
            <a:lvl8pPr marL="3429000" indent="-228600" eaLnBrk="0" fontAlgn="base" hangingPunct="0">
              <a:spcBef>
                <a:spcPct val="20000"/>
              </a:spcBef>
              <a:spcAft>
                <a:spcPct val="0"/>
              </a:spcAft>
              <a:buFont typeface="Arial" charset="0"/>
              <a:buChar char="•"/>
              <a:defRPr sz="1600">
                <a:solidFill>
                  <a:srgbClr val="7F7F7F"/>
                </a:solidFill>
                <a:latin typeface="Century Gothic" pitchFamily="34" charset="0"/>
              </a:defRPr>
            </a:lvl8pPr>
            <a:lvl9pPr marL="3886200" indent="-228600" eaLnBrk="0" fontAlgn="base" hangingPunct="0">
              <a:spcBef>
                <a:spcPct val="20000"/>
              </a:spcBef>
              <a:spcAft>
                <a:spcPct val="0"/>
              </a:spcAft>
              <a:buFont typeface="Arial" charset="0"/>
              <a:buChar char="•"/>
              <a:defRPr sz="1600">
                <a:solidFill>
                  <a:srgbClr val="7F7F7F"/>
                </a:solidFill>
                <a:latin typeface="Century Gothic" pitchFamily="34" charset="0"/>
              </a:defRPr>
            </a:lvl9pPr>
          </a:lstStyle>
          <a:p>
            <a:pPr>
              <a:spcBef>
                <a:spcPct val="0"/>
              </a:spcBef>
              <a:buFontTx/>
              <a:buNone/>
            </a:pPr>
            <a:r>
              <a:rPr lang="en-US" altLang="en-US" sz="1200" smtClean="0">
                <a:solidFill>
                  <a:srgbClr val="898989"/>
                </a:solidFill>
                <a:latin typeface="Arial" charset="0"/>
              </a:rPr>
              <a:t>Atef Abuelaish</a:t>
            </a:r>
          </a:p>
        </p:txBody>
      </p:sp>
      <p:sp>
        <p:nvSpPr>
          <p:cNvPr id="15667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400">
                <a:solidFill>
                  <a:srgbClr val="7F7F7F"/>
                </a:solidFill>
                <a:latin typeface="Century Gothic" pitchFamily="34" charset="0"/>
              </a:defRPr>
            </a:lvl1pPr>
            <a:lvl2pPr marL="742950" indent="-285750">
              <a:spcBef>
                <a:spcPct val="20000"/>
              </a:spcBef>
              <a:buFont typeface="Courier New" pitchFamily="49" charset="0"/>
              <a:buChar char="o"/>
              <a:defRPr sz="1600">
                <a:solidFill>
                  <a:srgbClr val="7F7F7F"/>
                </a:solidFill>
                <a:latin typeface="Century Gothic" pitchFamily="34" charset="0"/>
              </a:defRPr>
            </a:lvl2pPr>
            <a:lvl3pPr marL="1143000" indent="-228600">
              <a:spcBef>
                <a:spcPct val="20000"/>
              </a:spcBef>
              <a:buFont typeface="Arial" charset="0"/>
              <a:buChar char="•"/>
              <a:defRPr sz="1600">
                <a:solidFill>
                  <a:srgbClr val="7F7F7F"/>
                </a:solidFill>
                <a:latin typeface="Century Gothic" pitchFamily="34" charset="0"/>
              </a:defRPr>
            </a:lvl3pPr>
            <a:lvl4pPr marL="1600200" indent="-228600">
              <a:spcBef>
                <a:spcPct val="20000"/>
              </a:spcBef>
              <a:buFont typeface="Courier New" pitchFamily="49" charset="0"/>
              <a:buChar char="o"/>
              <a:defRPr sz="1600">
                <a:solidFill>
                  <a:srgbClr val="7F7F7F"/>
                </a:solidFill>
                <a:latin typeface="Century Gothic" pitchFamily="34" charset="0"/>
              </a:defRPr>
            </a:lvl4pPr>
            <a:lvl5pPr marL="2057400" indent="-228600">
              <a:spcBef>
                <a:spcPct val="20000"/>
              </a:spcBef>
              <a:buFont typeface="Arial" charset="0"/>
              <a:buChar char="•"/>
              <a:defRPr sz="1600">
                <a:solidFill>
                  <a:srgbClr val="7F7F7F"/>
                </a:solidFill>
                <a:latin typeface="Century Gothic" pitchFamily="34" charset="0"/>
              </a:defRPr>
            </a:lvl5pPr>
            <a:lvl6pPr marL="2514600" indent="-228600" eaLnBrk="0" fontAlgn="base" hangingPunct="0">
              <a:spcBef>
                <a:spcPct val="20000"/>
              </a:spcBef>
              <a:spcAft>
                <a:spcPct val="0"/>
              </a:spcAft>
              <a:buFont typeface="Arial" charset="0"/>
              <a:buChar char="•"/>
              <a:defRPr sz="1600">
                <a:solidFill>
                  <a:srgbClr val="7F7F7F"/>
                </a:solidFill>
                <a:latin typeface="Century Gothic" pitchFamily="34" charset="0"/>
              </a:defRPr>
            </a:lvl6pPr>
            <a:lvl7pPr marL="2971800" indent="-228600" eaLnBrk="0" fontAlgn="base" hangingPunct="0">
              <a:spcBef>
                <a:spcPct val="20000"/>
              </a:spcBef>
              <a:spcAft>
                <a:spcPct val="0"/>
              </a:spcAft>
              <a:buFont typeface="Arial" charset="0"/>
              <a:buChar char="•"/>
              <a:defRPr sz="1600">
                <a:solidFill>
                  <a:srgbClr val="7F7F7F"/>
                </a:solidFill>
                <a:latin typeface="Century Gothic" pitchFamily="34" charset="0"/>
              </a:defRPr>
            </a:lvl7pPr>
            <a:lvl8pPr marL="3429000" indent="-228600" eaLnBrk="0" fontAlgn="base" hangingPunct="0">
              <a:spcBef>
                <a:spcPct val="20000"/>
              </a:spcBef>
              <a:spcAft>
                <a:spcPct val="0"/>
              </a:spcAft>
              <a:buFont typeface="Arial" charset="0"/>
              <a:buChar char="•"/>
              <a:defRPr sz="1600">
                <a:solidFill>
                  <a:srgbClr val="7F7F7F"/>
                </a:solidFill>
                <a:latin typeface="Century Gothic" pitchFamily="34" charset="0"/>
              </a:defRPr>
            </a:lvl8pPr>
            <a:lvl9pPr marL="3886200" indent="-228600" eaLnBrk="0" fontAlgn="base" hangingPunct="0">
              <a:spcBef>
                <a:spcPct val="20000"/>
              </a:spcBef>
              <a:spcAft>
                <a:spcPct val="0"/>
              </a:spcAft>
              <a:buFont typeface="Arial" charset="0"/>
              <a:buChar char="•"/>
              <a:defRPr sz="1600">
                <a:solidFill>
                  <a:srgbClr val="7F7F7F"/>
                </a:solidFill>
                <a:latin typeface="Century Gothic" pitchFamily="34" charset="0"/>
              </a:defRPr>
            </a:lvl9pPr>
          </a:lstStyle>
          <a:p>
            <a:pPr>
              <a:spcBef>
                <a:spcPct val="0"/>
              </a:spcBef>
              <a:buFontTx/>
              <a:buNone/>
            </a:pPr>
            <a:fld id="{029A19C9-2F29-4B85-807B-7797A3CFAD52}" type="slidenum">
              <a:rPr lang="en-US" altLang="en-US" sz="1200">
                <a:solidFill>
                  <a:srgbClr val="898989"/>
                </a:solidFill>
                <a:latin typeface="Arial" charset="0"/>
              </a:rPr>
              <a:pPr>
                <a:spcBef>
                  <a:spcPct val="0"/>
                </a:spcBef>
                <a:buFontTx/>
                <a:buNone/>
              </a:pPr>
              <a:t>3</a:t>
            </a:fld>
            <a:endParaRPr lang="en-US" altLang="en-US" sz="1200">
              <a:solidFill>
                <a:srgbClr val="898989"/>
              </a:solidFill>
              <a:latin typeface="Arial" charset="0"/>
            </a:endParaRPr>
          </a:p>
        </p:txBody>
      </p:sp>
    </p:spTree>
    <p:extLst>
      <p:ext uri="{BB962C8B-B14F-4D97-AF65-F5344CB8AC3E}">
        <p14:creationId xmlns:p14="http://schemas.microsoft.com/office/powerpoint/2010/main" val="712138241"/>
      </p:ext>
    </p:extLst>
  </p:cSld>
  <p:clrMapOvr>
    <a:masterClrMapping/>
  </p:clrMapOvr>
  <p:transition spd="slow">
    <p:check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14"/>
          <p:cNvSpPr>
            <a:spLocks noGrp="1"/>
          </p:cNvSpPr>
          <p:nvPr>
            <p:ph type="ftr" sz="quarter" idx="11"/>
          </p:nvPr>
        </p:nvSpPr>
        <p:spPr>
          <a:xfrm>
            <a:off x="0" y="6629400"/>
            <a:ext cx="3657600" cy="228600"/>
          </a:xfrm>
        </p:spPr>
        <p:txBody>
          <a:bodyPr/>
          <a:lstStyle/>
          <a:p>
            <a:pPr algn="l"/>
            <a:r>
              <a:rPr lang="en-US" dirty="0"/>
              <a:t>Copyright © </a:t>
            </a:r>
            <a:r>
              <a:rPr lang="en-US" dirty="0" smtClean="0"/>
              <a:t>2016 </a:t>
            </a:r>
            <a:r>
              <a:rPr lang="en-US" dirty="0"/>
              <a:t>McGraw-Hill Education</a:t>
            </a:r>
            <a:endParaRPr lang="en-US" dirty="0">
              <a:latin typeface="Arial" pitchFamily="34" charset="0"/>
              <a:cs typeface="Arial" pitchFamily="34" charset="0"/>
            </a:endParaRPr>
          </a:p>
        </p:txBody>
      </p:sp>
      <p:sp>
        <p:nvSpPr>
          <p:cNvPr id="287" name="Rectangle 286"/>
          <p:cNvSpPr/>
          <p:nvPr/>
        </p:nvSpPr>
        <p:spPr>
          <a:xfrm>
            <a:off x="0" y="0"/>
            <a:ext cx="9144000" cy="533400"/>
          </a:xfrm>
          <a:prstGeom prst="rect">
            <a:avLst/>
          </a:prstGeom>
          <a:solidFill>
            <a:srgbClr val="0069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smtClean="0"/>
              <a:t>NEED-TO-KNOW</a:t>
            </a:r>
            <a:endParaRPr lang="en-US" dirty="0"/>
          </a:p>
        </p:txBody>
      </p:sp>
      <p:sp>
        <p:nvSpPr>
          <p:cNvPr id="129" name="Rectangle 128"/>
          <p:cNvSpPr>
            <a:spLocks noChangeArrowheads="1"/>
          </p:cNvSpPr>
          <p:nvPr/>
        </p:nvSpPr>
        <p:spPr bwMode="auto">
          <a:xfrm>
            <a:off x="690563" y="3059112"/>
            <a:ext cx="7762875" cy="446088"/>
          </a:xfrm>
          <a:prstGeom prst="rect">
            <a:avLst/>
          </a:prstGeom>
          <a:solidFill>
            <a:srgbClr val="89A3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Rectangle 64"/>
          <p:cNvSpPr>
            <a:spLocks noChangeArrowheads="1"/>
          </p:cNvSpPr>
          <p:nvPr/>
        </p:nvSpPr>
        <p:spPr bwMode="auto">
          <a:xfrm>
            <a:off x="731838" y="3516312"/>
            <a:ext cx="26289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Sales (14,000 units @ $80 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7" name="Rectangle 65"/>
          <p:cNvSpPr>
            <a:spLocks noChangeArrowheads="1"/>
          </p:cNvSpPr>
          <p:nvPr/>
        </p:nvSpPr>
        <p:spPr bwMode="auto">
          <a:xfrm>
            <a:off x="7459663" y="3516312"/>
            <a:ext cx="88265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$1,120,000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8" name="Rectangle 66"/>
          <p:cNvSpPr>
            <a:spLocks noChangeArrowheads="1"/>
          </p:cNvSpPr>
          <p:nvPr/>
        </p:nvSpPr>
        <p:spPr bwMode="auto">
          <a:xfrm>
            <a:off x="731838" y="3719512"/>
            <a:ext cx="15621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Less:  Variable costs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9" name="Rectangle 67"/>
          <p:cNvSpPr>
            <a:spLocks noChangeArrowheads="1"/>
          </p:cNvSpPr>
          <p:nvPr/>
        </p:nvSpPr>
        <p:spPr bwMode="auto">
          <a:xfrm>
            <a:off x="914401" y="3922712"/>
            <a:ext cx="357187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Variable production costs (14,000 x $20 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0" name="Rectangle 68"/>
          <p:cNvSpPr>
            <a:spLocks noChangeArrowheads="1"/>
          </p:cNvSpPr>
          <p:nvPr/>
        </p:nvSpPr>
        <p:spPr bwMode="auto">
          <a:xfrm>
            <a:off x="6535738" y="3922712"/>
            <a:ext cx="75088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$280,000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1" name="Rectangle 69"/>
          <p:cNvSpPr>
            <a:spLocks noChangeArrowheads="1"/>
          </p:cNvSpPr>
          <p:nvPr/>
        </p:nvSpPr>
        <p:spPr bwMode="auto">
          <a:xfrm>
            <a:off x="914401" y="4125912"/>
            <a:ext cx="427196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Variable selling and administrative expenses (14,000 x $2)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2" name="Rectangle 70"/>
          <p:cNvSpPr>
            <a:spLocks noChangeArrowheads="1"/>
          </p:cNvSpPr>
          <p:nvPr/>
        </p:nvSpPr>
        <p:spPr bwMode="auto">
          <a:xfrm>
            <a:off x="6718301" y="4125912"/>
            <a:ext cx="5683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28,000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3" name="Rectangle 71"/>
          <p:cNvSpPr>
            <a:spLocks noChangeArrowheads="1"/>
          </p:cNvSpPr>
          <p:nvPr/>
        </p:nvSpPr>
        <p:spPr bwMode="auto">
          <a:xfrm>
            <a:off x="1187451" y="4327525"/>
            <a:ext cx="14716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Total variable costs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4" name="Rectangle 72"/>
          <p:cNvSpPr>
            <a:spLocks noChangeArrowheads="1"/>
          </p:cNvSpPr>
          <p:nvPr/>
        </p:nvSpPr>
        <p:spPr bwMode="auto">
          <a:xfrm>
            <a:off x="7681913" y="4327525"/>
            <a:ext cx="658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308,000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5" name="Rectangle 73"/>
          <p:cNvSpPr>
            <a:spLocks noChangeArrowheads="1"/>
          </p:cNvSpPr>
          <p:nvPr/>
        </p:nvSpPr>
        <p:spPr bwMode="auto">
          <a:xfrm>
            <a:off x="7681913" y="4500562"/>
            <a:ext cx="588963" cy="11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Rectangle 74"/>
          <p:cNvSpPr>
            <a:spLocks noChangeArrowheads="1"/>
          </p:cNvSpPr>
          <p:nvPr/>
        </p:nvSpPr>
        <p:spPr bwMode="auto">
          <a:xfrm>
            <a:off x="731838" y="4530725"/>
            <a:ext cx="149225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Contribution margin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7" name="Rectangle 75"/>
          <p:cNvSpPr>
            <a:spLocks noChangeArrowheads="1"/>
          </p:cNvSpPr>
          <p:nvPr/>
        </p:nvSpPr>
        <p:spPr bwMode="auto">
          <a:xfrm>
            <a:off x="7681913" y="4530725"/>
            <a:ext cx="658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812,000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8" name="Rectangle 76"/>
          <p:cNvSpPr>
            <a:spLocks noChangeArrowheads="1"/>
          </p:cNvSpPr>
          <p:nvPr/>
        </p:nvSpPr>
        <p:spPr bwMode="auto">
          <a:xfrm>
            <a:off x="731838" y="4733925"/>
            <a:ext cx="16843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Less:  Fixed expenses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9" name="Rectangle 77"/>
          <p:cNvSpPr>
            <a:spLocks noChangeArrowheads="1"/>
          </p:cNvSpPr>
          <p:nvPr/>
        </p:nvSpPr>
        <p:spPr bwMode="auto">
          <a:xfrm>
            <a:off x="914401" y="4937125"/>
            <a:ext cx="16129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Fixed overhead costs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0" name="Rectangle 78"/>
          <p:cNvSpPr>
            <a:spLocks noChangeArrowheads="1"/>
          </p:cNvSpPr>
          <p:nvPr/>
        </p:nvSpPr>
        <p:spPr bwMode="auto">
          <a:xfrm>
            <a:off x="6626226" y="4937125"/>
            <a:ext cx="658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680,000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1" name="Rectangle 79"/>
          <p:cNvSpPr>
            <a:spLocks noChangeArrowheads="1"/>
          </p:cNvSpPr>
          <p:nvPr/>
        </p:nvSpPr>
        <p:spPr bwMode="auto">
          <a:xfrm>
            <a:off x="914401" y="5140325"/>
            <a:ext cx="307498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Fixed selling and administrative expenses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2" name="Rectangle 80"/>
          <p:cNvSpPr>
            <a:spLocks noChangeArrowheads="1"/>
          </p:cNvSpPr>
          <p:nvPr/>
        </p:nvSpPr>
        <p:spPr bwMode="auto">
          <a:xfrm>
            <a:off x="6626226" y="5140325"/>
            <a:ext cx="658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112,000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3" name="Rectangle 81"/>
          <p:cNvSpPr>
            <a:spLocks noChangeArrowheads="1"/>
          </p:cNvSpPr>
          <p:nvPr/>
        </p:nvSpPr>
        <p:spPr bwMode="auto">
          <a:xfrm>
            <a:off x="6626226" y="5313362"/>
            <a:ext cx="588963" cy="11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Rectangle 82"/>
          <p:cNvSpPr>
            <a:spLocks noChangeArrowheads="1"/>
          </p:cNvSpPr>
          <p:nvPr/>
        </p:nvSpPr>
        <p:spPr bwMode="auto">
          <a:xfrm>
            <a:off x="914401" y="5343525"/>
            <a:ext cx="15621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Total fixed expenses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5" name="Rectangle 83"/>
          <p:cNvSpPr>
            <a:spLocks noChangeArrowheads="1"/>
          </p:cNvSpPr>
          <p:nvPr/>
        </p:nvSpPr>
        <p:spPr bwMode="auto">
          <a:xfrm>
            <a:off x="7681913" y="5343525"/>
            <a:ext cx="658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792,000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6" name="Rectangle 84"/>
          <p:cNvSpPr>
            <a:spLocks noChangeArrowheads="1"/>
          </p:cNvSpPr>
          <p:nvPr/>
        </p:nvSpPr>
        <p:spPr bwMode="auto">
          <a:xfrm>
            <a:off x="7681913" y="5516562"/>
            <a:ext cx="588963"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Rectangle 85"/>
          <p:cNvSpPr>
            <a:spLocks noChangeArrowheads="1"/>
          </p:cNvSpPr>
          <p:nvPr/>
        </p:nvSpPr>
        <p:spPr bwMode="auto">
          <a:xfrm>
            <a:off x="731838" y="5546725"/>
            <a:ext cx="13287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Net income (loss)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8" name="Rectangle 86"/>
          <p:cNvSpPr>
            <a:spLocks noChangeArrowheads="1"/>
          </p:cNvSpPr>
          <p:nvPr/>
        </p:nvSpPr>
        <p:spPr bwMode="auto">
          <a:xfrm>
            <a:off x="7681913" y="5546725"/>
            <a:ext cx="658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$20,000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9" name="Rectangle 87"/>
          <p:cNvSpPr>
            <a:spLocks noChangeArrowheads="1"/>
          </p:cNvSpPr>
          <p:nvPr/>
        </p:nvSpPr>
        <p:spPr bwMode="auto">
          <a:xfrm>
            <a:off x="7681913" y="5699125"/>
            <a:ext cx="588963" cy="11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Rectangle 88"/>
          <p:cNvSpPr>
            <a:spLocks noChangeArrowheads="1"/>
          </p:cNvSpPr>
          <p:nvPr/>
        </p:nvSpPr>
        <p:spPr bwMode="auto">
          <a:xfrm>
            <a:off x="7681913" y="5719762"/>
            <a:ext cx="588963"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Rectangle 89"/>
          <p:cNvSpPr>
            <a:spLocks noChangeArrowheads="1"/>
          </p:cNvSpPr>
          <p:nvPr/>
        </p:nvSpPr>
        <p:spPr bwMode="auto">
          <a:xfrm>
            <a:off x="1776413" y="6019800"/>
            <a:ext cx="25876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Number of units added to inventory</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62" name="Rectangle 90"/>
          <p:cNvSpPr>
            <a:spLocks noChangeArrowheads="1"/>
          </p:cNvSpPr>
          <p:nvPr/>
        </p:nvSpPr>
        <p:spPr bwMode="auto">
          <a:xfrm>
            <a:off x="6810376" y="6019800"/>
            <a:ext cx="47625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6,000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3" name="Rectangle 91"/>
          <p:cNvSpPr>
            <a:spLocks noChangeArrowheads="1"/>
          </p:cNvSpPr>
          <p:nvPr/>
        </p:nvSpPr>
        <p:spPr bwMode="auto">
          <a:xfrm>
            <a:off x="1776413" y="6223000"/>
            <a:ext cx="362267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Fixed overhead per unit ($680,000 / 20,000 units)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4" name="Rectangle 92"/>
          <p:cNvSpPr>
            <a:spLocks noChangeArrowheads="1"/>
          </p:cNvSpPr>
          <p:nvPr/>
        </p:nvSpPr>
        <p:spPr bwMode="auto">
          <a:xfrm>
            <a:off x="6718301" y="6223000"/>
            <a:ext cx="5683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$34.00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5" name="Rectangle 93"/>
          <p:cNvSpPr>
            <a:spLocks noChangeArrowheads="1"/>
          </p:cNvSpPr>
          <p:nvPr/>
        </p:nvSpPr>
        <p:spPr bwMode="auto">
          <a:xfrm>
            <a:off x="6718301" y="6394450"/>
            <a:ext cx="496888" cy="11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Rectangle 94"/>
          <p:cNvSpPr>
            <a:spLocks noChangeArrowheads="1"/>
          </p:cNvSpPr>
          <p:nvPr/>
        </p:nvSpPr>
        <p:spPr bwMode="auto">
          <a:xfrm>
            <a:off x="1776413" y="6426200"/>
            <a:ext cx="3209661"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300" dirty="0" smtClean="0">
                <a:solidFill>
                  <a:srgbClr val="000000"/>
                </a:solidFill>
              </a:rPr>
              <a:t>Change</a:t>
            </a:r>
            <a:r>
              <a:rPr kumimoji="0" lang="en-US" altLang="en-US" sz="1300" b="0" i="0" u="none" strike="noStrike" cap="none" normalizeH="0" baseline="0" dirty="0" smtClean="0">
                <a:ln>
                  <a:noFill/>
                </a:ln>
                <a:solidFill>
                  <a:srgbClr val="000000"/>
                </a:solidFill>
                <a:effectLst/>
                <a:latin typeface="Arial" panose="020B0604020202020204" pitchFamily="34" charset="0"/>
              </a:rPr>
              <a:t> in income (Absorption vs. Variable)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67" name="Rectangle 95"/>
          <p:cNvSpPr>
            <a:spLocks noChangeArrowheads="1"/>
          </p:cNvSpPr>
          <p:nvPr/>
        </p:nvSpPr>
        <p:spPr bwMode="auto">
          <a:xfrm>
            <a:off x="6535738" y="6426200"/>
            <a:ext cx="75088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$204,000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8" name="Rectangle 96"/>
          <p:cNvSpPr>
            <a:spLocks noChangeArrowheads="1"/>
          </p:cNvSpPr>
          <p:nvPr/>
        </p:nvSpPr>
        <p:spPr bwMode="auto">
          <a:xfrm>
            <a:off x="6535738" y="6578600"/>
            <a:ext cx="679450"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Rectangle 97"/>
          <p:cNvSpPr>
            <a:spLocks noChangeArrowheads="1"/>
          </p:cNvSpPr>
          <p:nvPr/>
        </p:nvSpPr>
        <p:spPr bwMode="auto">
          <a:xfrm>
            <a:off x="6535738" y="6597650"/>
            <a:ext cx="679450" cy="11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Rectangle 98"/>
          <p:cNvSpPr>
            <a:spLocks noChangeArrowheads="1"/>
          </p:cNvSpPr>
          <p:nvPr/>
        </p:nvSpPr>
        <p:spPr bwMode="auto">
          <a:xfrm>
            <a:off x="3805238" y="3078162"/>
            <a:ext cx="164788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1300" b="1" dirty="0">
                <a:solidFill>
                  <a:srgbClr val="000000"/>
                </a:solidFill>
              </a:rPr>
              <a:t>Zbest Manufacturing</a:t>
            </a:r>
            <a:endParaRPr lang="en-US" altLang="en-US" dirty="0"/>
          </a:p>
        </p:txBody>
      </p:sp>
      <p:sp>
        <p:nvSpPr>
          <p:cNvPr id="171" name="Rectangle 99"/>
          <p:cNvSpPr>
            <a:spLocks noChangeArrowheads="1"/>
          </p:cNvSpPr>
          <p:nvPr/>
        </p:nvSpPr>
        <p:spPr bwMode="auto">
          <a:xfrm>
            <a:off x="3217863" y="3292475"/>
            <a:ext cx="2800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smtClean="0">
                <a:ln>
                  <a:noFill/>
                </a:ln>
                <a:solidFill>
                  <a:srgbClr val="000000"/>
                </a:solidFill>
                <a:effectLst/>
                <a:latin typeface="Arial" panose="020B0604020202020204" pitchFamily="34" charset="0"/>
              </a:rPr>
              <a:t>Variable Costing Income Statement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1" name="Rectangle 124"/>
          <p:cNvSpPr>
            <a:spLocks noChangeArrowheads="1"/>
          </p:cNvSpPr>
          <p:nvPr/>
        </p:nvSpPr>
        <p:spPr bwMode="auto">
          <a:xfrm>
            <a:off x="681038" y="3048000"/>
            <a:ext cx="19050" cy="29051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Rectangle 126"/>
          <p:cNvSpPr>
            <a:spLocks noChangeArrowheads="1"/>
          </p:cNvSpPr>
          <p:nvPr/>
        </p:nvSpPr>
        <p:spPr bwMode="auto">
          <a:xfrm>
            <a:off x="8432801" y="3068637"/>
            <a:ext cx="20638" cy="28844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Rectangle 134"/>
          <p:cNvSpPr>
            <a:spLocks noChangeArrowheads="1"/>
          </p:cNvSpPr>
          <p:nvPr/>
        </p:nvSpPr>
        <p:spPr bwMode="auto">
          <a:xfrm>
            <a:off x="700088" y="3048000"/>
            <a:ext cx="7753350" cy="206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Rectangle 135"/>
          <p:cNvSpPr>
            <a:spLocks noChangeArrowheads="1"/>
          </p:cNvSpPr>
          <p:nvPr/>
        </p:nvSpPr>
        <p:spPr bwMode="auto">
          <a:xfrm>
            <a:off x="700088" y="3484562"/>
            <a:ext cx="7753350" cy="206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Rectangle 136"/>
          <p:cNvSpPr>
            <a:spLocks noChangeArrowheads="1"/>
          </p:cNvSpPr>
          <p:nvPr/>
        </p:nvSpPr>
        <p:spPr bwMode="auto">
          <a:xfrm>
            <a:off x="700088" y="5932487"/>
            <a:ext cx="7753350" cy="206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Rectangle 85"/>
          <p:cNvSpPr>
            <a:spLocks noChangeArrowheads="1"/>
          </p:cNvSpPr>
          <p:nvPr/>
        </p:nvSpPr>
        <p:spPr bwMode="auto">
          <a:xfrm>
            <a:off x="690563" y="619125"/>
            <a:ext cx="7762875" cy="447675"/>
          </a:xfrm>
          <a:prstGeom prst="rect">
            <a:avLst/>
          </a:prstGeom>
          <a:solidFill>
            <a:srgbClr val="89A3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Rectangle 38"/>
          <p:cNvSpPr>
            <a:spLocks noChangeArrowheads="1"/>
          </p:cNvSpPr>
          <p:nvPr/>
        </p:nvSpPr>
        <p:spPr bwMode="auto">
          <a:xfrm>
            <a:off x="731838" y="1076325"/>
            <a:ext cx="26289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Sales (14,000 units @ $80 per unit)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8" name="Rectangle 39"/>
          <p:cNvSpPr>
            <a:spLocks noChangeArrowheads="1"/>
          </p:cNvSpPr>
          <p:nvPr/>
        </p:nvSpPr>
        <p:spPr bwMode="auto">
          <a:xfrm>
            <a:off x="7459663" y="1076325"/>
            <a:ext cx="88265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$1,120,000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9" name="Rectangle 40"/>
          <p:cNvSpPr>
            <a:spLocks noChangeArrowheads="1"/>
          </p:cNvSpPr>
          <p:nvPr/>
        </p:nvSpPr>
        <p:spPr bwMode="auto">
          <a:xfrm>
            <a:off x="731838" y="1279525"/>
            <a:ext cx="356235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Cost of goods sold (14,000 units @ $54 per unit)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0" name="Rectangle 41"/>
          <p:cNvSpPr>
            <a:spLocks noChangeArrowheads="1"/>
          </p:cNvSpPr>
          <p:nvPr/>
        </p:nvSpPr>
        <p:spPr bwMode="auto">
          <a:xfrm>
            <a:off x="7681913" y="1279525"/>
            <a:ext cx="658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756,000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1" name="Rectangle 42"/>
          <p:cNvSpPr>
            <a:spLocks noChangeArrowheads="1"/>
          </p:cNvSpPr>
          <p:nvPr/>
        </p:nvSpPr>
        <p:spPr bwMode="auto">
          <a:xfrm>
            <a:off x="7681913" y="1452562"/>
            <a:ext cx="588963"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Rectangle 43"/>
          <p:cNvSpPr>
            <a:spLocks noChangeArrowheads="1"/>
          </p:cNvSpPr>
          <p:nvPr/>
        </p:nvSpPr>
        <p:spPr bwMode="auto">
          <a:xfrm>
            <a:off x="731838" y="1482725"/>
            <a:ext cx="104457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Gross margin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3" name="Rectangle 44"/>
          <p:cNvSpPr>
            <a:spLocks noChangeArrowheads="1"/>
          </p:cNvSpPr>
          <p:nvPr/>
        </p:nvSpPr>
        <p:spPr bwMode="auto">
          <a:xfrm>
            <a:off x="7681913" y="1482725"/>
            <a:ext cx="658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364,000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4" name="Rectangle 45"/>
          <p:cNvSpPr>
            <a:spLocks noChangeArrowheads="1"/>
          </p:cNvSpPr>
          <p:nvPr/>
        </p:nvSpPr>
        <p:spPr bwMode="auto">
          <a:xfrm>
            <a:off x="731838" y="1685925"/>
            <a:ext cx="336149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Selling, general and administrative expenses: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5" name="Rectangle 46"/>
          <p:cNvSpPr>
            <a:spLocks noChangeArrowheads="1"/>
          </p:cNvSpPr>
          <p:nvPr/>
        </p:nvSpPr>
        <p:spPr bwMode="auto">
          <a:xfrm>
            <a:off x="914401" y="1889125"/>
            <a:ext cx="427196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Variable selling and administrative expenses (14,000 x $2)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6" name="Rectangle 47"/>
          <p:cNvSpPr>
            <a:spLocks noChangeArrowheads="1"/>
          </p:cNvSpPr>
          <p:nvPr/>
        </p:nvSpPr>
        <p:spPr bwMode="auto">
          <a:xfrm>
            <a:off x="6718301" y="1889125"/>
            <a:ext cx="56832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28,000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7" name="Rectangle 48"/>
          <p:cNvSpPr>
            <a:spLocks noChangeArrowheads="1"/>
          </p:cNvSpPr>
          <p:nvPr/>
        </p:nvSpPr>
        <p:spPr bwMode="auto">
          <a:xfrm>
            <a:off x="914401" y="2092325"/>
            <a:ext cx="307498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Fixed selling and administrative expenses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8" name="Rectangle 49"/>
          <p:cNvSpPr>
            <a:spLocks noChangeArrowheads="1"/>
          </p:cNvSpPr>
          <p:nvPr/>
        </p:nvSpPr>
        <p:spPr bwMode="auto">
          <a:xfrm>
            <a:off x="6626226" y="2092325"/>
            <a:ext cx="658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112,000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9" name="Rectangle 50"/>
          <p:cNvSpPr>
            <a:spLocks noChangeArrowheads="1"/>
          </p:cNvSpPr>
          <p:nvPr/>
        </p:nvSpPr>
        <p:spPr bwMode="auto">
          <a:xfrm>
            <a:off x="6626226" y="2265362"/>
            <a:ext cx="588963"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Rectangle 51"/>
          <p:cNvSpPr>
            <a:spLocks noChangeArrowheads="1"/>
          </p:cNvSpPr>
          <p:nvPr/>
        </p:nvSpPr>
        <p:spPr bwMode="auto">
          <a:xfrm>
            <a:off x="914401" y="2295525"/>
            <a:ext cx="368767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panose="020B0604020202020204" pitchFamily="34" charset="0"/>
              </a:rPr>
              <a:t>Total selling, general</a:t>
            </a:r>
            <a:r>
              <a:rPr kumimoji="0" lang="en-US" altLang="en-US" sz="1300" b="0" i="0" u="none" strike="noStrike" cap="none" normalizeH="0" dirty="0" smtClean="0">
                <a:ln>
                  <a:noFill/>
                </a:ln>
                <a:solidFill>
                  <a:srgbClr val="000000"/>
                </a:solidFill>
                <a:effectLst/>
                <a:latin typeface="Arial" panose="020B0604020202020204" pitchFamily="34" charset="0"/>
              </a:rPr>
              <a:t> and administrative expenses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1" name="Rectangle 52"/>
          <p:cNvSpPr>
            <a:spLocks noChangeArrowheads="1"/>
          </p:cNvSpPr>
          <p:nvPr/>
        </p:nvSpPr>
        <p:spPr bwMode="auto">
          <a:xfrm>
            <a:off x="7681913" y="2295525"/>
            <a:ext cx="65881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140,000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2" name="Rectangle 53"/>
          <p:cNvSpPr>
            <a:spLocks noChangeArrowheads="1"/>
          </p:cNvSpPr>
          <p:nvPr/>
        </p:nvSpPr>
        <p:spPr bwMode="auto">
          <a:xfrm>
            <a:off x="7681913" y="2468562"/>
            <a:ext cx="588963"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Rectangle 54"/>
          <p:cNvSpPr>
            <a:spLocks noChangeArrowheads="1"/>
          </p:cNvSpPr>
          <p:nvPr/>
        </p:nvSpPr>
        <p:spPr bwMode="auto">
          <a:xfrm>
            <a:off x="731838" y="2498725"/>
            <a:ext cx="13287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Net income (loss)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4" name="Rectangle 55"/>
          <p:cNvSpPr>
            <a:spLocks noChangeArrowheads="1"/>
          </p:cNvSpPr>
          <p:nvPr/>
        </p:nvSpPr>
        <p:spPr bwMode="auto">
          <a:xfrm>
            <a:off x="7591426" y="2498725"/>
            <a:ext cx="75088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000000"/>
                </a:solidFill>
                <a:effectLst/>
                <a:latin typeface="Arial" panose="020B0604020202020204" pitchFamily="34" charset="0"/>
              </a:rPr>
              <a:t>$224,000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5" name="Rectangle 56"/>
          <p:cNvSpPr>
            <a:spLocks noChangeArrowheads="1"/>
          </p:cNvSpPr>
          <p:nvPr/>
        </p:nvSpPr>
        <p:spPr bwMode="auto">
          <a:xfrm>
            <a:off x="7591426" y="2651125"/>
            <a:ext cx="679450"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Rectangle 57"/>
          <p:cNvSpPr>
            <a:spLocks noChangeArrowheads="1"/>
          </p:cNvSpPr>
          <p:nvPr/>
        </p:nvSpPr>
        <p:spPr bwMode="auto">
          <a:xfrm>
            <a:off x="7591426" y="2671762"/>
            <a:ext cx="679450"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Rectangle 113"/>
          <p:cNvSpPr>
            <a:spLocks noChangeArrowheads="1"/>
          </p:cNvSpPr>
          <p:nvPr/>
        </p:nvSpPr>
        <p:spPr bwMode="auto">
          <a:xfrm>
            <a:off x="3805238" y="639762"/>
            <a:ext cx="164788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1300" b="1" dirty="0">
                <a:solidFill>
                  <a:srgbClr val="000000"/>
                </a:solidFill>
              </a:rPr>
              <a:t>Zbest Manufacturing</a:t>
            </a:r>
            <a:endParaRPr lang="en-US" altLang="en-US" dirty="0"/>
          </a:p>
        </p:txBody>
      </p:sp>
      <p:sp>
        <p:nvSpPr>
          <p:cNvPr id="190" name="Rectangle 114"/>
          <p:cNvSpPr>
            <a:spLocks noChangeArrowheads="1"/>
          </p:cNvSpPr>
          <p:nvPr/>
        </p:nvSpPr>
        <p:spPr bwMode="auto">
          <a:xfrm>
            <a:off x="3105151" y="852487"/>
            <a:ext cx="30241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smtClean="0">
                <a:ln>
                  <a:noFill/>
                </a:ln>
                <a:solidFill>
                  <a:srgbClr val="000000"/>
                </a:solidFill>
                <a:effectLst/>
                <a:latin typeface="Arial" panose="020B0604020202020204" pitchFamily="34" charset="0"/>
              </a:rPr>
              <a:t>Absorption Costing Income Statement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1" name="Rectangle 120"/>
          <p:cNvSpPr>
            <a:spLocks noChangeArrowheads="1"/>
          </p:cNvSpPr>
          <p:nvPr/>
        </p:nvSpPr>
        <p:spPr bwMode="auto">
          <a:xfrm>
            <a:off x="681038" y="609600"/>
            <a:ext cx="19050" cy="2295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Rectangle 123"/>
          <p:cNvSpPr>
            <a:spLocks noChangeArrowheads="1"/>
          </p:cNvSpPr>
          <p:nvPr/>
        </p:nvSpPr>
        <p:spPr bwMode="auto">
          <a:xfrm>
            <a:off x="8432801" y="628650"/>
            <a:ext cx="20638" cy="22764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Rectangle 129"/>
          <p:cNvSpPr>
            <a:spLocks noChangeArrowheads="1"/>
          </p:cNvSpPr>
          <p:nvPr/>
        </p:nvSpPr>
        <p:spPr bwMode="auto">
          <a:xfrm>
            <a:off x="700088" y="609600"/>
            <a:ext cx="7753350" cy="19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Rectangle 130"/>
          <p:cNvSpPr>
            <a:spLocks noChangeArrowheads="1"/>
          </p:cNvSpPr>
          <p:nvPr/>
        </p:nvSpPr>
        <p:spPr bwMode="auto">
          <a:xfrm>
            <a:off x="700088" y="1046162"/>
            <a:ext cx="7753350" cy="206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Rectangle 131"/>
          <p:cNvSpPr>
            <a:spLocks noChangeArrowheads="1"/>
          </p:cNvSpPr>
          <p:nvPr/>
        </p:nvSpPr>
        <p:spPr bwMode="auto">
          <a:xfrm>
            <a:off x="700088" y="2884487"/>
            <a:ext cx="7753350" cy="206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5B3DC429-87C0-4B03-97E6-81A7BB80DD5B}" type="slidenum">
              <a:rPr lang="en-US" altLang="en-US" sz="1000" smtClean="0">
                <a:latin typeface="Arial" charset="0"/>
              </a:rPr>
              <a:pPr algn="r" eaLnBrk="1" hangingPunct="1"/>
              <a:t>30</a:t>
            </a:fld>
            <a:endParaRPr lang="en-US" altLang="en-US" sz="1000" dirty="0">
              <a:latin typeface="Arial" charset="0"/>
            </a:endParaRPr>
          </a:p>
        </p:txBody>
      </p:sp>
      <p:sp>
        <p:nvSpPr>
          <p:cNvPr id="75"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2</a:t>
            </a:r>
            <a:endParaRPr lang="en-US" sz="1400" dirty="0">
              <a:solidFill>
                <a:schemeClr val="bg1"/>
              </a:solidFill>
              <a:latin typeface="Times New Roman" pitchFamily="-107" charset="0"/>
            </a:endParaRPr>
          </a:p>
        </p:txBody>
      </p:sp>
    </p:spTree>
    <p:extLst>
      <p:ext uri="{BB962C8B-B14F-4D97-AF65-F5344CB8AC3E}">
        <p14:creationId xmlns:p14="http://schemas.microsoft.com/office/powerpoint/2010/main" val="32151631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1"/>
                                        </p:tgtEl>
                                        <p:attrNameLst>
                                          <p:attrName>style.visibility</p:attrName>
                                        </p:attrNameLst>
                                      </p:cBhvr>
                                      <p:to>
                                        <p:strVal val="visible"/>
                                      </p:to>
                                    </p:set>
                                    <p:animEffect transition="in" filter="fade">
                                      <p:cBhvr>
                                        <p:cTn id="7" dur="500"/>
                                        <p:tgtEl>
                                          <p:spTgt spid="1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2"/>
                                        </p:tgtEl>
                                        <p:attrNameLst>
                                          <p:attrName>style.visibility</p:attrName>
                                        </p:attrNameLst>
                                      </p:cBhvr>
                                      <p:to>
                                        <p:strVal val="visible"/>
                                      </p:to>
                                    </p:set>
                                    <p:animEffect transition="in" filter="fade">
                                      <p:cBhvr>
                                        <p:cTn id="12" dur="500"/>
                                        <p:tgtEl>
                                          <p:spTgt spid="16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
                                        </p:tgtEl>
                                        <p:attrNameLst>
                                          <p:attrName>style.visibility</p:attrName>
                                        </p:attrNameLst>
                                      </p:cBhvr>
                                      <p:to>
                                        <p:strVal val="visible"/>
                                      </p:to>
                                    </p:set>
                                    <p:animEffect transition="in" filter="fade">
                                      <p:cBhvr>
                                        <p:cTn id="17" dur="600"/>
                                        <p:tgtEl>
                                          <p:spTgt spid="16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4"/>
                                        </p:tgtEl>
                                        <p:attrNameLst>
                                          <p:attrName>style.visibility</p:attrName>
                                        </p:attrNameLst>
                                      </p:cBhvr>
                                      <p:to>
                                        <p:strVal val="visible"/>
                                      </p:to>
                                    </p:set>
                                    <p:animEffect transition="in" filter="fade">
                                      <p:cBhvr>
                                        <p:cTn id="22" dur="500"/>
                                        <p:tgtEl>
                                          <p:spTgt spid="16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6"/>
                                        </p:tgtEl>
                                        <p:attrNameLst>
                                          <p:attrName>style.visibility</p:attrName>
                                        </p:attrNameLst>
                                      </p:cBhvr>
                                      <p:to>
                                        <p:strVal val="visible"/>
                                      </p:to>
                                    </p:set>
                                    <p:animEffect transition="in" filter="fade">
                                      <p:cBhvr>
                                        <p:cTn id="27" dur="500"/>
                                        <p:tgtEl>
                                          <p:spTgt spid="16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5"/>
                                        </p:tgtEl>
                                        <p:attrNameLst>
                                          <p:attrName>style.visibility</p:attrName>
                                        </p:attrNameLst>
                                      </p:cBhvr>
                                      <p:to>
                                        <p:strVal val="visible"/>
                                      </p:to>
                                    </p:set>
                                    <p:animEffect transition="in" filter="fade">
                                      <p:cBhvr>
                                        <p:cTn id="32" dur="500"/>
                                        <p:tgtEl>
                                          <p:spTgt spid="16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7"/>
                                        </p:tgtEl>
                                        <p:attrNameLst>
                                          <p:attrName>style.visibility</p:attrName>
                                        </p:attrNameLst>
                                      </p:cBhvr>
                                      <p:to>
                                        <p:strVal val="visible"/>
                                      </p:to>
                                    </p:set>
                                    <p:animEffect transition="in" filter="fade">
                                      <p:cBhvr>
                                        <p:cTn id="37" dur="600"/>
                                        <p:tgtEl>
                                          <p:spTgt spid="16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8"/>
                                        </p:tgtEl>
                                        <p:attrNameLst>
                                          <p:attrName>style.visibility</p:attrName>
                                        </p:attrNameLst>
                                      </p:cBhvr>
                                      <p:to>
                                        <p:strVal val="visible"/>
                                      </p:to>
                                    </p:set>
                                    <p:animEffect transition="in" filter="fade">
                                      <p:cBhvr>
                                        <p:cTn id="42" dur="500"/>
                                        <p:tgtEl>
                                          <p:spTgt spid="16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9"/>
                                        </p:tgtEl>
                                        <p:attrNameLst>
                                          <p:attrName>style.visibility</p:attrName>
                                        </p:attrNameLst>
                                      </p:cBhvr>
                                      <p:to>
                                        <p:strVal val="visible"/>
                                      </p:to>
                                    </p:set>
                                    <p:animEffect transition="in" filter="fade">
                                      <p:cBhvr>
                                        <p:cTn id="47" dur="500"/>
                                        <p:tgtEl>
                                          <p:spTgt spid="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0"/>
      <p:bldP spid="162" grpId="0"/>
      <p:bldP spid="163" grpId="0"/>
      <p:bldP spid="164" grpId="0"/>
      <p:bldP spid="165" grpId="0" animBg="1"/>
      <p:bldP spid="166" grpId="0"/>
      <p:bldP spid="167" grpId="0"/>
      <p:bldP spid="168" grpId="0" animBg="1"/>
      <p:bldP spid="16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4"/>
          <p:cNvSpPr>
            <a:spLocks noGrp="1"/>
          </p:cNvSpPr>
          <p:nvPr>
            <p:ph type="ctrTitle"/>
          </p:nvPr>
        </p:nvSpPr>
        <p:spPr>
          <a:xfrm>
            <a:off x="33068" y="1447800"/>
            <a:ext cx="8572500" cy="3821113"/>
          </a:xfrm>
        </p:spPr>
        <p:txBody>
          <a:bodyPr/>
          <a:lstStyle/>
          <a:p>
            <a:r>
              <a:rPr sz="3600" dirty="0" smtClean="0"/>
              <a:t/>
            </a:r>
            <a:br>
              <a:rPr sz="3600" dirty="0" smtClean="0"/>
            </a:br>
            <a:r>
              <a:rPr sz="3600" dirty="0" smtClean="0"/>
              <a:t/>
            </a:r>
            <a:br>
              <a:rPr sz="3600" dirty="0" smtClean="0"/>
            </a:br>
            <a:r>
              <a:rPr sz="3600" dirty="0" smtClean="0"/>
              <a:t>  </a:t>
            </a:r>
            <a:r>
              <a:rPr lang="en-US" sz="3600" dirty="0" smtClean="0"/>
              <a:t> </a:t>
            </a:r>
            <a:r>
              <a:rPr sz="3600" dirty="0" smtClean="0"/>
              <a:t>	 </a:t>
            </a:r>
            <a:r>
              <a:rPr sz="5400" b="1" dirty="0" smtClean="0">
                <a:solidFill>
                  <a:srgbClr val="FF0000"/>
                </a:solidFill>
                <a:latin typeface="Arial" pitchFamily="34" charset="0"/>
                <a:cs typeface="Arial" pitchFamily="34" charset="0"/>
              </a:rPr>
              <a:t>Convert</a:t>
            </a:r>
            <a:r>
              <a:rPr sz="5400" b="1" dirty="0" smtClean="0">
                <a:solidFill>
                  <a:schemeClr val="tx1"/>
                </a:solidFill>
                <a:latin typeface="Arial" pitchFamily="34" charset="0"/>
                <a:cs typeface="Arial" pitchFamily="34" charset="0"/>
              </a:rPr>
              <a:t> </a:t>
            </a:r>
            <a:r>
              <a:rPr lang="en-US" sz="5400" b="1" dirty="0" smtClean="0">
                <a:solidFill>
                  <a:schemeClr val="tx1"/>
                </a:solidFill>
                <a:latin typeface="Arial" pitchFamily="34" charset="0"/>
                <a:cs typeface="Arial" pitchFamily="34" charset="0"/>
              </a:rPr>
              <a:t>income under </a:t>
            </a:r>
            <a:r>
              <a:rPr lang="en-US" sz="5400" b="1" u="sng" dirty="0" smtClean="0">
                <a:solidFill>
                  <a:schemeClr val="tx1"/>
                </a:solidFill>
                <a:latin typeface="Arial" pitchFamily="34" charset="0"/>
                <a:cs typeface="Arial" pitchFamily="34" charset="0"/>
              </a:rPr>
              <a:t>variable costing </a:t>
            </a:r>
            <a:r>
              <a:rPr lang="en-US" sz="5400" b="1" dirty="0" smtClean="0">
                <a:solidFill>
                  <a:schemeClr val="tx1"/>
                </a:solidFill>
                <a:latin typeface="Arial" pitchFamily="34" charset="0"/>
                <a:cs typeface="Arial" pitchFamily="34" charset="0"/>
              </a:rPr>
              <a:t>to the </a:t>
            </a:r>
            <a:r>
              <a:rPr lang="en-US" sz="5400" b="1" u="sng" dirty="0" smtClean="0">
                <a:solidFill>
                  <a:schemeClr val="tx1"/>
                </a:solidFill>
                <a:latin typeface="Arial" pitchFamily="34" charset="0"/>
                <a:cs typeface="Arial" pitchFamily="34" charset="0"/>
              </a:rPr>
              <a:t>absorption cost </a:t>
            </a:r>
            <a:r>
              <a:rPr lang="en-US" sz="5400" b="1" dirty="0" smtClean="0">
                <a:solidFill>
                  <a:schemeClr val="tx1"/>
                </a:solidFill>
                <a:latin typeface="Arial" pitchFamily="34" charset="0"/>
                <a:cs typeface="Arial" pitchFamily="34" charset="0"/>
              </a:rPr>
              <a:t>basis</a:t>
            </a:r>
            <a:r>
              <a:rPr sz="5400" b="1" dirty="0" smtClean="0">
                <a:solidFill>
                  <a:schemeClr val="tx1"/>
                </a:solidFill>
                <a:latin typeface="Arial" pitchFamily="34" charset="0"/>
                <a:cs typeface="Arial" pitchFamily="34" charset="0"/>
              </a:rPr>
              <a:t>.</a:t>
            </a:r>
            <a:br>
              <a:rPr sz="5400" b="1" dirty="0" smtClean="0">
                <a:solidFill>
                  <a:schemeClr val="tx1"/>
                </a:solidFill>
                <a:latin typeface="Arial" pitchFamily="34" charset="0"/>
                <a:cs typeface="Arial" pitchFamily="34" charset="0"/>
              </a:rPr>
            </a:br>
            <a:r>
              <a:rPr sz="3600" dirty="0" smtClean="0"/>
              <a:t/>
            </a:r>
            <a:br>
              <a:rPr sz="3600" dirty="0" smtClean="0"/>
            </a:br>
            <a:endParaRPr sz="3600" dirty="0" smtClean="0"/>
          </a:p>
        </p:txBody>
      </p:sp>
      <p:pic>
        <p:nvPicPr>
          <p:cNvPr id="6451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0215" y="1447800"/>
            <a:ext cx="7315200" cy="8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7788" y="4572000"/>
            <a:ext cx="731520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5B3DC429-87C0-4B03-97E6-81A7BB80DD5B}" type="slidenum">
              <a:rPr lang="en-US" altLang="en-US" sz="1000" smtClean="0">
                <a:latin typeface="Arial" charset="0"/>
              </a:rPr>
              <a:pPr algn="r" eaLnBrk="1" hangingPunct="1"/>
              <a:t>31</a:t>
            </a:fld>
            <a:endParaRPr lang="en-US" altLang="en-US" sz="1000" dirty="0">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a:xfrm>
            <a:off x="0" y="762000"/>
            <a:ext cx="9144000" cy="1412875"/>
          </a:xfrm>
        </p:spPr>
        <p:txBody>
          <a:bodyPr/>
          <a:lstStyle/>
          <a:p>
            <a:pPr algn="ctr" eaLnBrk="1" hangingPunct="1"/>
            <a:r>
              <a:rPr sz="3600" b="1" dirty="0" smtClean="0">
                <a:solidFill>
                  <a:schemeClr val="tx1"/>
                </a:solidFill>
                <a:latin typeface="Arial" pitchFamily="34" charset="0"/>
                <a:cs typeface="Arial" pitchFamily="34" charset="0"/>
              </a:rPr>
              <a:t>Converting Reports under Variable Costing to Absorption Costing</a:t>
            </a:r>
            <a:br>
              <a:rPr sz="3600" b="1" dirty="0" smtClean="0">
                <a:solidFill>
                  <a:schemeClr val="tx1"/>
                </a:solidFill>
                <a:latin typeface="Arial" pitchFamily="34" charset="0"/>
                <a:cs typeface="Arial" pitchFamily="34" charset="0"/>
              </a:rPr>
            </a:br>
            <a:endParaRPr sz="3600" b="1" dirty="0" smtClean="0">
              <a:solidFill>
                <a:schemeClr val="tx1"/>
              </a:solidFill>
              <a:latin typeface="Arial" pitchFamily="34" charset="0"/>
              <a:cs typeface="Arial" pitchFamily="34" charset="0"/>
            </a:endParaRPr>
          </a:p>
        </p:txBody>
      </p:sp>
      <p:sp>
        <p:nvSpPr>
          <p:cNvPr id="66564"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356FBE5E-B4FB-4D99-9FCB-7DE543F45EBE}" type="slidenum">
              <a:rPr lang="en-US" altLang="en-US" sz="1000" smtClean="0">
                <a:latin typeface="Arial" charset="0"/>
              </a:rPr>
              <a:pPr algn="r" eaLnBrk="1" hangingPunct="1"/>
              <a:t>32</a:t>
            </a:fld>
            <a:endParaRPr lang="en-US" altLang="en-US" sz="1000" dirty="0">
              <a:latin typeface="Arial" charset="0"/>
            </a:endParaRPr>
          </a:p>
        </p:txBody>
      </p:sp>
      <p:sp>
        <p:nvSpPr>
          <p:cNvPr id="7" name="Rectangle 6"/>
          <p:cNvSpPr>
            <a:spLocks noChangeArrowheads="1"/>
          </p:cNvSpPr>
          <p:nvPr/>
        </p:nvSpPr>
        <p:spPr bwMode="auto">
          <a:xfrm>
            <a:off x="304800" y="4495800"/>
            <a:ext cx="1828800" cy="762000"/>
          </a:xfrm>
          <a:prstGeom prst="rect">
            <a:avLst/>
          </a:prstGeom>
          <a:solidFill>
            <a:srgbClr val="CCFFFF"/>
          </a:solidFill>
          <a:ln>
            <a:noFill/>
          </a:ln>
          <a:extLst>
            <a:ext uri="{91240B29-F687-4F45-9708-019B960494DF}">
              <a14:hiddenLine xmlns:a14="http://schemas.microsoft.com/office/drawing/2010/main" w="12700" algn="ctr">
                <a:solidFill>
                  <a:srgbClr val="000000"/>
                </a:solidFill>
                <a:round/>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sz="1600" b="1" dirty="0">
                <a:latin typeface="Arial Narrow" pitchFamily="34" charset="0"/>
              </a:rPr>
              <a:t>Income under</a:t>
            </a:r>
          </a:p>
          <a:p>
            <a:pPr algn="ctr"/>
            <a:r>
              <a:rPr lang="en-US" altLang="en-US" sz="1600" b="1" dirty="0">
                <a:latin typeface="Arial Narrow" pitchFamily="34" charset="0"/>
              </a:rPr>
              <a:t>Absorption costing</a:t>
            </a:r>
          </a:p>
        </p:txBody>
      </p:sp>
      <p:sp>
        <p:nvSpPr>
          <p:cNvPr id="8" name="Rectangle 7"/>
          <p:cNvSpPr>
            <a:spLocks noChangeArrowheads="1"/>
          </p:cNvSpPr>
          <p:nvPr/>
        </p:nvSpPr>
        <p:spPr bwMode="auto">
          <a:xfrm>
            <a:off x="1981200" y="4495800"/>
            <a:ext cx="381000" cy="762000"/>
          </a:xfrm>
          <a:prstGeom prst="rect">
            <a:avLst/>
          </a:prstGeom>
          <a:solidFill>
            <a:srgbClr val="CCFFFF"/>
          </a:solidFill>
          <a:ln>
            <a:noFill/>
          </a:ln>
          <a:extLst>
            <a:ext uri="{91240B29-F687-4F45-9708-019B960494DF}">
              <a14:hiddenLine xmlns:a14="http://schemas.microsoft.com/office/drawing/2010/main" w="12700" algn="ctr">
                <a:solidFill>
                  <a:srgbClr val="000000"/>
                </a:solidFill>
                <a:round/>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sz="3600" b="1">
                <a:latin typeface="Arial Narrow" pitchFamily="34" charset="0"/>
              </a:rPr>
              <a:t>=</a:t>
            </a:r>
          </a:p>
        </p:txBody>
      </p:sp>
      <p:sp>
        <p:nvSpPr>
          <p:cNvPr id="9" name="Rectangle 8"/>
          <p:cNvSpPr>
            <a:spLocks noChangeArrowheads="1"/>
          </p:cNvSpPr>
          <p:nvPr/>
        </p:nvSpPr>
        <p:spPr bwMode="auto">
          <a:xfrm>
            <a:off x="2286000" y="4495800"/>
            <a:ext cx="1828800" cy="762000"/>
          </a:xfrm>
          <a:prstGeom prst="rect">
            <a:avLst/>
          </a:prstGeom>
          <a:solidFill>
            <a:srgbClr val="CCFFFF"/>
          </a:solidFill>
          <a:ln>
            <a:noFill/>
          </a:ln>
          <a:extLst>
            <a:ext uri="{91240B29-F687-4F45-9708-019B960494DF}">
              <a14:hiddenLine xmlns:a14="http://schemas.microsoft.com/office/drawing/2010/main" w="12700" algn="ctr">
                <a:solidFill>
                  <a:srgbClr val="000000"/>
                </a:solidFill>
                <a:round/>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sz="1600" b="1">
                <a:latin typeface="Arial Narrow" pitchFamily="34" charset="0"/>
              </a:rPr>
              <a:t>Income under</a:t>
            </a:r>
          </a:p>
          <a:p>
            <a:pPr algn="ctr"/>
            <a:r>
              <a:rPr lang="en-US" altLang="en-US" sz="1600" b="1">
                <a:latin typeface="Arial Narrow" pitchFamily="34" charset="0"/>
              </a:rPr>
              <a:t>variable costing</a:t>
            </a:r>
          </a:p>
        </p:txBody>
      </p:sp>
      <p:sp>
        <p:nvSpPr>
          <p:cNvPr id="10" name="Rectangle 9"/>
          <p:cNvSpPr>
            <a:spLocks noChangeArrowheads="1"/>
          </p:cNvSpPr>
          <p:nvPr/>
        </p:nvSpPr>
        <p:spPr bwMode="auto">
          <a:xfrm>
            <a:off x="4114800" y="4495800"/>
            <a:ext cx="381000" cy="762000"/>
          </a:xfrm>
          <a:prstGeom prst="rect">
            <a:avLst/>
          </a:prstGeom>
          <a:solidFill>
            <a:srgbClr val="CCFFFF"/>
          </a:solidFill>
          <a:ln>
            <a:noFill/>
          </a:ln>
          <a:extLst>
            <a:ext uri="{91240B29-F687-4F45-9708-019B960494DF}">
              <a14:hiddenLine xmlns:a14="http://schemas.microsoft.com/office/drawing/2010/main" w="12700" algn="ctr">
                <a:solidFill>
                  <a:srgbClr val="000000"/>
                </a:solidFill>
                <a:round/>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sz="3600" b="1">
                <a:latin typeface="Arial Narrow" pitchFamily="34" charset="0"/>
              </a:rPr>
              <a:t>+</a:t>
            </a:r>
          </a:p>
        </p:txBody>
      </p:sp>
      <p:sp>
        <p:nvSpPr>
          <p:cNvPr id="11" name="Rectangle 10"/>
          <p:cNvSpPr>
            <a:spLocks noChangeArrowheads="1"/>
          </p:cNvSpPr>
          <p:nvPr/>
        </p:nvSpPr>
        <p:spPr bwMode="auto">
          <a:xfrm>
            <a:off x="4495800" y="4495800"/>
            <a:ext cx="1828800" cy="762000"/>
          </a:xfrm>
          <a:prstGeom prst="rect">
            <a:avLst/>
          </a:prstGeom>
          <a:solidFill>
            <a:srgbClr val="CCFFFF"/>
          </a:solidFill>
          <a:ln>
            <a:noFill/>
          </a:ln>
          <a:extLst>
            <a:ext uri="{91240B29-F687-4F45-9708-019B960494DF}">
              <a14:hiddenLine xmlns:a14="http://schemas.microsoft.com/office/drawing/2010/main" w="12700" algn="ctr">
                <a:solidFill>
                  <a:srgbClr val="000000"/>
                </a:solidFill>
                <a:round/>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sz="1600" b="1">
                <a:latin typeface="Arial Narrow" pitchFamily="34" charset="0"/>
              </a:rPr>
              <a:t>Fixed overhead cost</a:t>
            </a:r>
            <a:br>
              <a:rPr lang="en-US" altLang="en-US" sz="1600" b="1">
                <a:latin typeface="Arial Narrow" pitchFamily="34" charset="0"/>
              </a:rPr>
            </a:br>
            <a:r>
              <a:rPr lang="en-US" altLang="en-US" sz="1600" b="1">
                <a:latin typeface="Arial Narrow" pitchFamily="34" charset="0"/>
              </a:rPr>
              <a:t>in ending inventory</a:t>
            </a:r>
          </a:p>
        </p:txBody>
      </p:sp>
      <p:sp>
        <p:nvSpPr>
          <p:cNvPr id="12" name="Rectangle 11"/>
          <p:cNvSpPr>
            <a:spLocks noChangeArrowheads="1"/>
          </p:cNvSpPr>
          <p:nvPr/>
        </p:nvSpPr>
        <p:spPr bwMode="auto">
          <a:xfrm>
            <a:off x="6324600" y="4495800"/>
            <a:ext cx="304800" cy="762000"/>
          </a:xfrm>
          <a:prstGeom prst="rect">
            <a:avLst/>
          </a:prstGeom>
          <a:solidFill>
            <a:srgbClr val="CCFFFF"/>
          </a:solidFill>
          <a:ln>
            <a:noFill/>
          </a:ln>
          <a:extLst>
            <a:ext uri="{91240B29-F687-4F45-9708-019B960494DF}">
              <a14:hiddenLine xmlns:a14="http://schemas.microsoft.com/office/drawing/2010/main" w="12700" algn="ctr">
                <a:solidFill>
                  <a:srgbClr val="000000"/>
                </a:solidFill>
                <a:round/>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sz="200" b="1">
                <a:latin typeface="Arial Narrow" pitchFamily="34" charset="0"/>
              </a:rPr>
              <a:t/>
            </a:r>
            <a:br>
              <a:rPr lang="en-US" altLang="en-US" sz="200" b="1">
                <a:latin typeface="Arial Narrow" pitchFamily="34" charset="0"/>
              </a:rPr>
            </a:br>
            <a:r>
              <a:rPr lang="en-US" altLang="en-US" sz="200" b="1">
                <a:latin typeface="Arial Narrow" pitchFamily="34" charset="0"/>
              </a:rPr>
              <a:t/>
            </a:r>
            <a:br>
              <a:rPr lang="en-US" altLang="en-US" sz="200" b="1">
                <a:latin typeface="Arial Narrow" pitchFamily="34" charset="0"/>
              </a:rPr>
            </a:br>
            <a:r>
              <a:rPr lang="en-US" altLang="en-US" b="1">
                <a:latin typeface="Arial Narrow" pitchFamily="34" charset="0"/>
              </a:rPr>
              <a:t>▬</a:t>
            </a:r>
          </a:p>
        </p:txBody>
      </p:sp>
      <p:sp>
        <p:nvSpPr>
          <p:cNvPr id="13" name="Rectangle 12"/>
          <p:cNvSpPr>
            <a:spLocks noChangeArrowheads="1"/>
          </p:cNvSpPr>
          <p:nvPr/>
        </p:nvSpPr>
        <p:spPr bwMode="auto">
          <a:xfrm>
            <a:off x="6629400" y="4495800"/>
            <a:ext cx="2057400" cy="762000"/>
          </a:xfrm>
          <a:prstGeom prst="rect">
            <a:avLst/>
          </a:prstGeom>
          <a:solidFill>
            <a:srgbClr val="CCFFFF"/>
          </a:solidFill>
          <a:ln>
            <a:noFill/>
          </a:ln>
          <a:extLst>
            <a:ext uri="{91240B29-F687-4F45-9708-019B960494DF}">
              <a14:hiddenLine xmlns:a14="http://schemas.microsoft.com/office/drawing/2010/main" w="12700" algn="ctr">
                <a:solidFill>
                  <a:srgbClr val="000000"/>
                </a:solidFill>
                <a:round/>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sz="1600" b="1">
                <a:latin typeface="Arial Narrow" pitchFamily="34" charset="0"/>
              </a:rPr>
              <a:t>Fixed overhead cost in beginning inventory</a:t>
            </a:r>
          </a:p>
        </p:txBody>
      </p:sp>
      <p:sp>
        <p:nvSpPr>
          <p:cNvPr id="66572" name="Rounded Rectangle 15"/>
          <p:cNvSpPr>
            <a:spLocks noChangeArrowheads="1"/>
          </p:cNvSpPr>
          <p:nvPr/>
        </p:nvSpPr>
        <p:spPr bwMode="auto">
          <a:xfrm>
            <a:off x="533400" y="1905000"/>
            <a:ext cx="7924800" cy="1371600"/>
          </a:xfrm>
          <a:prstGeom prst="roundRect">
            <a:avLst>
              <a:gd name="adj" fmla="val 16667"/>
            </a:avLst>
          </a:prstGeom>
          <a:solidFill>
            <a:srgbClr val="FFFFCC"/>
          </a:solidFill>
          <a:ln w="12700" algn="ctr">
            <a:solidFill>
              <a:schemeClr val="tx1"/>
            </a:solidFill>
            <a:round/>
            <a:headEnd/>
            <a:tailEnd/>
          </a:ln>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sz="2600" b="1" dirty="0">
                <a:latin typeface="Calibri" pitchFamily="-107" charset="0"/>
              </a:rPr>
              <a:t>Income under variable costing is restated to that under absorption costing utilizing the following formula:</a:t>
            </a:r>
          </a:p>
        </p:txBody>
      </p:sp>
      <p:sp>
        <p:nvSpPr>
          <p:cNvPr id="17" name="Rectangle 16"/>
          <p:cNvSpPr>
            <a:spLocks noChangeArrowheads="1"/>
          </p:cNvSpPr>
          <p:nvPr/>
        </p:nvSpPr>
        <p:spPr bwMode="auto">
          <a:xfrm>
            <a:off x="304800" y="3810000"/>
            <a:ext cx="8382000" cy="646113"/>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r>
              <a:rPr lang="en-US" altLang="en-US" sz="1800" b="1" dirty="0">
                <a:solidFill>
                  <a:schemeClr val="bg1"/>
                </a:solidFill>
              </a:rPr>
              <a:t>Exhibit 6</a:t>
            </a:r>
            <a:r>
              <a:rPr lang="en-US" altLang="en-US" sz="1800" b="1" dirty="0" smtClean="0">
                <a:solidFill>
                  <a:schemeClr val="bg1"/>
                </a:solidFill>
              </a:rPr>
              <a:t>.11   </a:t>
            </a:r>
            <a:r>
              <a:rPr lang="en-US" altLang="en-US" sz="1800" b="1" dirty="0">
                <a:solidFill>
                  <a:schemeClr val="bg1"/>
                </a:solidFill>
              </a:rPr>
              <a:t>Converting Variable Costing Income to Absorption Costing Income			</a:t>
            </a:r>
          </a:p>
        </p:txBody>
      </p:sp>
      <p:sp>
        <p:nvSpPr>
          <p:cNvPr id="14"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3</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1000" fill="hold"/>
                                        <p:tgtEl>
                                          <p:spTgt spid="7"/>
                                        </p:tgtEl>
                                        <p:attrNameLst>
                                          <p:attrName>ppt_x</p:attrName>
                                        </p:attrNameLst>
                                      </p:cBhvr>
                                      <p:tavLst>
                                        <p:tav tm="0">
                                          <p:val>
                                            <p:strVal val="#ppt_x"/>
                                          </p:val>
                                        </p:tav>
                                        <p:tav tm="100000">
                                          <p:val>
                                            <p:strVal val="#ppt_x"/>
                                          </p:val>
                                        </p:tav>
                                      </p:tavLst>
                                    </p:anim>
                                    <p:anim calcmode="lin" valueType="num">
                                      <p:cBhvr additive="base">
                                        <p:cTn id="13"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1000" fill="hold"/>
                                        <p:tgtEl>
                                          <p:spTgt spid="8"/>
                                        </p:tgtEl>
                                        <p:attrNameLst>
                                          <p:attrName>ppt_x</p:attrName>
                                        </p:attrNameLst>
                                      </p:cBhvr>
                                      <p:tavLst>
                                        <p:tav tm="0">
                                          <p:val>
                                            <p:strVal val="#ppt_x"/>
                                          </p:val>
                                        </p:tav>
                                        <p:tav tm="100000">
                                          <p:val>
                                            <p:strVal val="#ppt_x"/>
                                          </p:val>
                                        </p:tav>
                                      </p:tavLst>
                                    </p:anim>
                                    <p:anim calcmode="lin" valueType="num">
                                      <p:cBhvr additive="base">
                                        <p:cTn id="19" dur="1000" fill="hold"/>
                                        <p:tgtEl>
                                          <p:spTgt spid="8"/>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1000" fill="hold"/>
                                        <p:tgtEl>
                                          <p:spTgt spid="9"/>
                                        </p:tgtEl>
                                        <p:attrNameLst>
                                          <p:attrName>ppt_x</p:attrName>
                                        </p:attrNameLst>
                                      </p:cBhvr>
                                      <p:tavLst>
                                        <p:tav tm="0">
                                          <p:val>
                                            <p:strVal val="#ppt_x"/>
                                          </p:val>
                                        </p:tav>
                                        <p:tav tm="100000">
                                          <p:val>
                                            <p:strVal val="#ppt_x"/>
                                          </p:val>
                                        </p:tav>
                                      </p:tavLst>
                                    </p:anim>
                                    <p:anim calcmode="lin" valueType="num">
                                      <p:cBhvr additive="base">
                                        <p:cTn id="23"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2000" fill="hold"/>
                                        <p:tgtEl>
                                          <p:spTgt spid="10"/>
                                        </p:tgtEl>
                                        <p:attrNameLst>
                                          <p:attrName>ppt_x</p:attrName>
                                        </p:attrNameLst>
                                      </p:cBhvr>
                                      <p:tavLst>
                                        <p:tav tm="0">
                                          <p:val>
                                            <p:strVal val="#ppt_x"/>
                                          </p:val>
                                        </p:tav>
                                        <p:tav tm="100000">
                                          <p:val>
                                            <p:strVal val="#ppt_x"/>
                                          </p:val>
                                        </p:tav>
                                      </p:tavLst>
                                    </p:anim>
                                    <p:anim calcmode="lin" valueType="num">
                                      <p:cBhvr additive="base">
                                        <p:cTn id="29" dur="2000" fill="hold"/>
                                        <p:tgtEl>
                                          <p:spTgt spid="10"/>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2000" fill="hold"/>
                                        <p:tgtEl>
                                          <p:spTgt spid="11"/>
                                        </p:tgtEl>
                                        <p:attrNameLst>
                                          <p:attrName>ppt_x</p:attrName>
                                        </p:attrNameLst>
                                      </p:cBhvr>
                                      <p:tavLst>
                                        <p:tav tm="0">
                                          <p:val>
                                            <p:strVal val="#ppt_x"/>
                                          </p:val>
                                        </p:tav>
                                        <p:tav tm="100000">
                                          <p:val>
                                            <p:strVal val="#ppt_x"/>
                                          </p:val>
                                        </p:tav>
                                      </p:tavLst>
                                    </p:anim>
                                    <p:anim calcmode="lin" valueType="num">
                                      <p:cBhvr additive="base">
                                        <p:cTn id="33" dur="2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1000" fill="hold"/>
                                        <p:tgtEl>
                                          <p:spTgt spid="12"/>
                                        </p:tgtEl>
                                        <p:attrNameLst>
                                          <p:attrName>ppt_x</p:attrName>
                                        </p:attrNameLst>
                                      </p:cBhvr>
                                      <p:tavLst>
                                        <p:tav tm="0">
                                          <p:val>
                                            <p:strVal val="#ppt_x"/>
                                          </p:val>
                                        </p:tav>
                                        <p:tav tm="100000">
                                          <p:val>
                                            <p:strVal val="#ppt_x"/>
                                          </p:val>
                                        </p:tav>
                                      </p:tavLst>
                                    </p:anim>
                                    <p:anim calcmode="lin" valueType="num">
                                      <p:cBhvr additive="base">
                                        <p:cTn id="39" dur="1000" fill="hold"/>
                                        <p:tgtEl>
                                          <p:spTgt spid="12"/>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1000" fill="hold"/>
                                        <p:tgtEl>
                                          <p:spTgt spid="13"/>
                                        </p:tgtEl>
                                        <p:attrNameLst>
                                          <p:attrName>ppt_x</p:attrName>
                                        </p:attrNameLst>
                                      </p:cBhvr>
                                      <p:tavLst>
                                        <p:tav tm="0">
                                          <p:val>
                                            <p:strVal val="#ppt_x"/>
                                          </p:val>
                                        </p:tav>
                                        <p:tav tm="100000">
                                          <p:val>
                                            <p:strVal val="#ppt_x"/>
                                          </p:val>
                                        </p:tav>
                                      </p:tavLst>
                                    </p:anim>
                                    <p:anim calcmode="lin" valueType="num">
                                      <p:cBhvr additive="base">
                                        <p:cTn id="43"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a:xfrm>
            <a:off x="0" y="762000"/>
            <a:ext cx="9144000" cy="1412875"/>
          </a:xfrm>
        </p:spPr>
        <p:txBody>
          <a:bodyPr/>
          <a:lstStyle/>
          <a:p>
            <a:pPr algn="ctr" eaLnBrk="1" hangingPunct="1"/>
            <a:r>
              <a:rPr sz="3200" b="1" dirty="0" smtClean="0">
                <a:solidFill>
                  <a:schemeClr val="tx1"/>
                </a:solidFill>
                <a:latin typeface="Arial" pitchFamily="34" charset="0"/>
                <a:cs typeface="Arial" pitchFamily="34" charset="0"/>
              </a:rPr>
              <a:t>Converting Reports under Variable Costing to Absorption Costing</a:t>
            </a:r>
            <a:br>
              <a:rPr sz="3200" b="1" dirty="0" smtClean="0">
                <a:solidFill>
                  <a:schemeClr val="tx1"/>
                </a:solidFill>
                <a:latin typeface="Arial" pitchFamily="34" charset="0"/>
                <a:cs typeface="Arial" pitchFamily="34" charset="0"/>
              </a:rPr>
            </a:br>
            <a:endParaRPr sz="3200" b="1" dirty="0" smtClean="0">
              <a:solidFill>
                <a:schemeClr val="tx1"/>
              </a:solidFill>
              <a:latin typeface="Arial" pitchFamily="34" charset="0"/>
              <a:cs typeface="Arial" pitchFamily="34" charset="0"/>
            </a:endParaRPr>
          </a:p>
        </p:txBody>
      </p:sp>
      <p:sp>
        <p:nvSpPr>
          <p:cNvPr id="68612"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82EBD235-B809-4447-B869-93235DC1EC3D}" type="slidenum">
              <a:rPr lang="en-US" altLang="en-US" sz="1000" smtClean="0">
                <a:latin typeface="Arial" charset="0"/>
              </a:rPr>
              <a:pPr algn="r" eaLnBrk="1" hangingPunct="1"/>
              <a:t>33</a:t>
            </a:fld>
            <a:endParaRPr lang="en-US" altLang="en-US" sz="1000" dirty="0">
              <a:latin typeface="Arial" charset="0"/>
            </a:endParaRPr>
          </a:p>
        </p:txBody>
      </p:sp>
      <p:graphicFrame>
        <p:nvGraphicFramePr>
          <p:cNvPr id="68613" name="Object 4"/>
          <p:cNvGraphicFramePr>
            <a:graphicFrameLocks noChangeAspect="1"/>
          </p:cNvGraphicFramePr>
          <p:nvPr>
            <p:extLst>
              <p:ext uri="{D42A27DB-BD31-4B8C-83A1-F6EECF244321}">
                <p14:modId xmlns:p14="http://schemas.microsoft.com/office/powerpoint/2010/main" val="2772368779"/>
              </p:ext>
            </p:extLst>
          </p:nvPr>
        </p:nvGraphicFramePr>
        <p:xfrm>
          <a:off x="381000" y="1752600"/>
          <a:ext cx="8077200" cy="1665288"/>
        </p:xfrm>
        <a:graphic>
          <a:graphicData uri="http://schemas.openxmlformats.org/presentationml/2006/ole">
            <mc:AlternateContent xmlns:mc="http://schemas.openxmlformats.org/markup-compatibility/2006">
              <mc:Choice xmlns:v="urn:schemas-microsoft-com:vml" Requires="v">
                <p:oleObj spid="_x0000_s68701" name="Worksheet" r:id="rId5" imgW="7292379" imgH="1219179" progId="Excel.Sheet.8">
                  <p:embed/>
                </p:oleObj>
              </mc:Choice>
              <mc:Fallback>
                <p:oleObj name="Worksheet" r:id="rId5" imgW="7292379" imgH="1219179" progId="Excel.Sheet.8">
                  <p:embed/>
                  <p:pic>
                    <p:nvPicPr>
                      <p:cNvPr id="0" name="Picture 15"/>
                      <p:cNvPicPr>
                        <a:picLocks noChangeAspect="1" noChangeArrowheads="1"/>
                      </p:cNvPicPr>
                      <p:nvPr/>
                    </p:nvPicPr>
                    <p:blipFill>
                      <a:blip r:embed="rId6"/>
                      <a:srcRect/>
                      <a:stretch>
                        <a:fillRect/>
                      </a:stretch>
                    </p:blipFill>
                    <p:spPr bwMode="auto">
                      <a:xfrm>
                        <a:off x="381000" y="1752600"/>
                        <a:ext cx="8077200" cy="1665288"/>
                      </a:xfrm>
                      <a:prstGeom prst="rect">
                        <a:avLst/>
                      </a:prstGeom>
                      <a:noFill/>
                      <a:extLst/>
                    </p:spPr>
                  </p:pic>
                </p:oleObj>
              </mc:Fallback>
            </mc:AlternateContent>
          </a:graphicData>
        </a:graphic>
      </p:graphicFrame>
      <p:sp>
        <p:nvSpPr>
          <p:cNvPr id="7" name="Rounded Rectangle 6"/>
          <p:cNvSpPr>
            <a:spLocks noChangeArrowheads="1"/>
          </p:cNvSpPr>
          <p:nvPr/>
        </p:nvSpPr>
        <p:spPr bwMode="auto">
          <a:xfrm>
            <a:off x="6629400" y="2209800"/>
            <a:ext cx="914400" cy="1524000"/>
          </a:xfrm>
          <a:prstGeom prst="roundRect">
            <a:avLst>
              <a:gd name="adj" fmla="val 16667"/>
            </a:avLst>
          </a:prstGeom>
          <a:noFill/>
          <a:ln w="38100"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8" name="Rectangle 7"/>
          <p:cNvSpPr>
            <a:spLocks noChangeArrowheads="1"/>
          </p:cNvSpPr>
          <p:nvPr/>
        </p:nvSpPr>
        <p:spPr bwMode="auto">
          <a:xfrm>
            <a:off x="457200" y="3886200"/>
            <a:ext cx="6781800" cy="990600"/>
          </a:xfrm>
          <a:prstGeom prst="rect">
            <a:avLst/>
          </a:prstGeom>
          <a:solidFill>
            <a:srgbClr val="FFFFCC"/>
          </a:solidFill>
          <a:ln w="12700" algn="ctr">
            <a:solidFill>
              <a:srgbClr val="C00000"/>
            </a:solidFill>
            <a:round/>
            <a:headEnd/>
            <a:tailEnd/>
          </a:ln>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r>
              <a:rPr lang="en-US" altLang="en-US" sz="2000" b="1" dirty="0">
                <a:solidFill>
                  <a:srgbClr val="C00000"/>
                </a:solidFill>
                <a:latin typeface="Arial Narrow" pitchFamily="34" charset="0"/>
              </a:rPr>
              <a:t>To </a:t>
            </a:r>
            <a:r>
              <a:rPr lang="en-US" altLang="en-US" sz="2000" b="1" u="sng" dirty="0">
                <a:solidFill>
                  <a:srgbClr val="C00000"/>
                </a:solidFill>
                <a:latin typeface="Arial Narrow" pitchFamily="34" charset="0"/>
              </a:rPr>
              <a:t>restate variable costing income to absorption costing </a:t>
            </a:r>
            <a:r>
              <a:rPr lang="en-US" altLang="en-US" sz="2000" b="1" dirty="0">
                <a:solidFill>
                  <a:srgbClr val="C00000"/>
                </a:solidFill>
                <a:latin typeface="Arial Narrow" pitchFamily="34" charset="0"/>
              </a:rPr>
              <a:t>income for 2014, we must </a:t>
            </a:r>
            <a:r>
              <a:rPr lang="en-US" altLang="en-US" sz="2000" b="1" u="sng" dirty="0">
                <a:solidFill>
                  <a:srgbClr val="C00000"/>
                </a:solidFill>
                <a:latin typeface="Arial Narrow" pitchFamily="34" charset="0"/>
              </a:rPr>
              <a:t>add back </a:t>
            </a:r>
            <a:r>
              <a:rPr lang="en-US" altLang="en-US" sz="2000" b="1" dirty="0">
                <a:solidFill>
                  <a:srgbClr val="C00000"/>
                </a:solidFill>
                <a:latin typeface="Arial Narrow" pitchFamily="34" charset="0"/>
              </a:rPr>
              <a:t>the fixed overhead cost deferred in ending inventory. </a:t>
            </a:r>
          </a:p>
        </p:txBody>
      </p:sp>
      <p:sp>
        <p:nvSpPr>
          <p:cNvPr id="9" name="Rectangle 8"/>
          <p:cNvSpPr>
            <a:spLocks noChangeArrowheads="1"/>
          </p:cNvSpPr>
          <p:nvPr/>
        </p:nvSpPr>
        <p:spPr bwMode="auto">
          <a:xfrm>
            <a:off x="914400" y="5257800"/>
            <a:ext cx="7772400" cy="1143000"/>
          </a:xfrm>
          <a:prstGeom prst="rect">
            <a:avLst/>
          </a:prstGeom>
          <a:solidFill>
            <a:srgbClr val="FFFFCC"/>
          </a:solidFill>
          <a:ln w="12700" algn="ctr">
            <a:solidFill>
              <a:srgbClr val="000099"/>
            </a:solidFill>
            <a:round/>
            <a:headEnd/>
            <a:tailEnd/>
          </a:ln>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r>
              <a:rPr lang="en-US" altLang="en-US" sz="1800" b="1" dirty="0">
                <a:solidFill>
                  <a:srgbClr val="000099"/>
                </a:solidFill>
                <a:latin typeface="Arial Narrow" pitchFamily="34" charset="0"/>
              </a:rPr>
              <a:t>Similarly, to </a:t>
            </a:r>
            <a:r>
              <a:rPr lang="en-US" altLang="en-US" sz="1800" b="1" u="sng" dirty="0">
                <a:solidFill>
                  <a:srgbClr val="000099"/>
                </a:solidFill>
                <a:latin typeface="Arial Narrow" pitchFamily="34" charset="0"/>
              </a:rPr>
              <a:t>restate variable costing income to absorption costing </a:t>
            </a:r>
            <a:r>
              <a:rPr lang="en-US" altLang="en-US" sz="1800" b="1" dirty="0">
                <a:solidFill>
                  <a:srgbClr val="000099"/>
                </a:solidFill>
                <a:latin typeface="Arial Narrow" pitchFamily="34" charset="0"/>
              </a:rPr>
              <a:t>income for 2015, we must </a:t>
            </a:r>
            <a:r>
              <a:rPr lang="en-US" altLang="en-US" sz="1800" b="1" u="sng" dirty="0">
                <a:solidFill>
                  <a:srgbClr val="000099"/>
                </a:solidFill>
                <a:latin typeface="Arial Narrow" pitchFamily="34" charset="0"/>
              </a:rPr>
              <a:t>deduct</a:t>
            </a:r>
            <a:r>
              <a:rPr lang="en-US" altLang="en-US" sz="1800" b="1" dirty="0">
                <a:solidFill>
                  <a:srgbClr val="000099"/>
                </a:solidFill>
                <a:latin typeface="Arial Narrow" pitchFamily="34" charset="0"/>
              </a:rPr>
              <a:t> the fixed overhead cost recognized from beginning inventory, which was incurred in 2014, but expensed in the 2015 cost of goods sold when the inventory was sold.</a:t>
            </a:r>
          </a:p>
        </p:txBody>
      </p:sp>
      <p:sp>
        <p:nvSpPr>
          <p:cNvPr id="10" name="Rounded Rectangle 9"/>
          <p:cNvSpPr>
            <a:spLocks noChangeArrowheads="1"/>
          </p:cNvSpPr>
          <p:nvPr/>
        </p:nvSpPr>
        <p:spPr bwMode="auto">
          <a:xfrm>
            <a:off x="7543800" y="2209800"/>
            <a:ext cx="914400" cy="1524000"/>
          </a:xfrm>
          <a:prstGeom prst="roundRect">
            <a:avLst>
              <a:gd name="adj" fmla="val 16667"/>
            </a:avLst>
          </a:prstGeom>
          <a:noFill/>
          <a:ln w="38100" algn="ctr">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cxnSp>
        <p:nvCxnSpPr>
          <p:cNvPr id="12" name="Straight Arrow Connector 11"/>
          <p:cNvCxnSpPr>
            <a:cxnSpLocks noChangeShapeType="1"/>
            <a:endCxn id="7" idx="2"/>
          </p:cNvCxnSpPr>
          <p:nvPr/>
        </p:nvCxnSpPr>
        <p:spPr bwMode="auto">
          <a:xfrm flipV="1">
            <a:off x="7086600" y="3733800"/>
            <a:ext cx="0" cy="609600"/>
          </a:xfrm>
          <a:prstGeom prst="straightConnector1">
            <a:avLst/>
          </a:prstGeom>
          <a:noFill/>
          <a:ln w="57150" algn="ctr">
            <a:solidFill>
              <a:srgbClr val="C00000"/>
            </a:solidFill>
            <a:round/>
            <a:headEnd/>
            <a:tailEnd type="arrow" w="med" len="med"/>
          </a:ln>
          <a:extLst>
            <a:ext uri="{909E8E84-426E-40DD-AFC4-6F175D3DCCD1}">
              <a14:hiddenFill xmlns:a14="http://schemas.microsoft.com/office/drawing/2010/main">
                <a:noFill/>
              </a14:hiddenFill>
            </a:ext>
          </a:extLst>
        </p:spPr>
      </p:cxnSp>
      <p:cxnSp>
        <p:nvCxnSpPr>
          <p:cNvPr id="14" name="Straight Arrow Connector 13"/>
          <p:cNvCxnSpPr>
            <a:cxnSpLocks noChangeShapeType="1"/>
          </p:cNvCxnSpPr>
          <p:nvPr/>
        </p:nvCxnSpPr>
        <p:spPr bwMode="auto">
          <a:xfrm flipV="1">
            <a:off x="8153400" y="3810000"/>
            <a:ext cx="0" cy="1371600"/>
          </a:xfrm>
          <a:prstGeom prst="straightConnector1">
            <a:avLst/>
          </a:prstGeom>
          <a:noFill/>
          <a:ln w="57150" algn="ctr">
            <a:solidFill>
              <a:srgbClr val="000099"/>
            </a:solidFill>
            <a:round/>
            <a:headEnd/>
            <a:tailEnd type="arrow" w="med" len="med"/>
          </a:ln>
          <a:extLst>
            <a:ext uri="{909E8E84-426E-40DD-AFC4-6F175D3DCCD1}">
              <a14:hiddenFill xmlns:a14="http://schemas.microsoft.com/office/drawing/2010/main">
                <a:noFill/>
              </a14:hiddenFill>
            </a:ext>
          </a:extLst>
        </p:spPr>
      </p:cxnSp>
      <p:sp>
        <p:nvSpPr>
          <p:cNvPr id="13"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3</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ppt_x"/>
                                          </p:val>
                                        </p:tav>
                                        <p:tav tm="100000">
                                          <p:val>
                                            <p:strVal val="#ppt_x"/>
                                          </p:val>
                                        </p:tav>
                                      </p:tavLst>
                                    </p:anim>
                                    <p:anim calcmode="lin" valueType="num">
                                      <p:cBhvr additive="base">
                                        <p:cTn id="8"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dissolve">
                                      <p:cBhvr>
                                        <p:cTn id="13" dur="3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down)">
                                      <p:cBhvr>
                                        <p:cTn id="18" dur="20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2000" fill="hold"/>
                                        <p:tgtEl>
                                          <p:spTgt spid="9"/>
                                        </p:tgtEl>
                                        <p:attrNameLst>
                                          <p:attrName>ppt_x</p:attrName>
                                        </p:attrNameLst>
                                      </p:cBhvr>
                                      <p:tavLst>
                                        <p:tav tm="0">
                                          <p:val>
                                            <p:strVal val="#ppt_x"/>
                                          </p:val>
                                        </p:tav>
                                        <p:tav tm="100000">
                                          <p:val>
                                            <p:strVal val="#ppt_x"/>
                                          </p:val>
                                        </p:tav>
                                      </p:tavLst>
                                    </p:anim>
                                    <p:anim calcmode="lin" valueType="num">
                                      <p:cBhvr additive="base">
                                        <p:cTn id="24"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dissolve">
                                      <p:cBhvr>
                                        <p:cTn id="29" dur="50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down)">
                                      <p:cBhvr>
                                        <p:cTn id="34"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4"/>
          <p:cNvSpPr>
            <a:spLocks noGrp="1"/>
          </p:cNvSpPr>
          <p:nvPr>
            <p:ph type="ctrTitle"/>
          </p:nvPr>
        </p:nvSpPr>
        <p:spPr>
          <a:xfrm>
            <a:off x="457200" y="1828800"/>
            <a:ext cx="8343900" cy="3657600"/>
          </a:xfrm>
        </p:spPr>
        <p:txBody>
          <a:bodyPr/>
          <a:lstStyle/>
          <a:p>
            <a:pPr algn="ctr"/>
            <a:r>
              <a:rPr sz="3600" dirty="0" smtClean="0"/>
              <a:t/>
            </a:r>
            <a:br>
              <a:rPr sz="3600" dirty="0" smtClean="0"/>
            </a:br>
            <a:r>
              <a:rPr sz="3600" dirty="0" smtClean="0"/>
              <a:t/>
            </a:r>
            <a:br>
              <a:rPr sz="3600" dirty="0" smtClean="0"/>
            </a:br>
            <a:r>
              <a:rPr sz="3600" dirty="0" smtClean="0"/>
              <a:t>  </a:t>
            </a:r>
            <a:r>
              <a:rPr lang="en-US" sz="3600" dirty="0" smtClean="0"/>
              <a:t> </a:t>
            </a:r>
            <a:r>
              <a:rPr sz="3600" dirty="0" smtClean="0"/>
              <a:t> </a:t>
            </a:r>
            <a:r>
              <a:rPr sz="5400" b="1" dirty="0" smtClean="0">
                <a:solidFill>
                  <a:schemeClr val="tx1"/>
                </a:solidFill>
                <a:latin typeface="Arial" pitchFamily="34" charset="0"/>
                <a:cs typeface="Arial" pitchFamily="34" charset="0"/>
              </a:rPr>
              <a:t>Describe</a:t>
            </a:r>
            <a:r>
              <a:rPr lang="en-US" sz="5400" b="1" dirty="0" smtClean="0">
                <a:solidFill>
                  <a:schemeClr val="tx1"/>
                </a:solidFill>
                <a:latin typeface="Arial" pitchFamily="34" charset="0"/>
                <a:cs typeface="Arial" pitchFamily="34" charset="0"/>
              </a:rPr>
              <a:t> how </a:t>
            </a:r>
            <a:r>
              <a:rPr lang="en-US" sz="5400" b="1" dirty="0" smtClean="0">
                <a:solidFill>
                  <a:srgbClr val="FF0000"/>
                </a:solidFill>
                <a:latin typeface="Arial" pitchFamily="34" charset="0"/>
                <a:cs typeface="Arial" pitchFamily="34" charset="0"/>
              </a:rPr>
              <a:t>absorption</a:t>
            </a:r>
            <a:r>
              <a:rPr lang="en-US" sz="5400" b="1" dirty="0" smtClean="0">
                <a:solidFill>
                  <a:schemeClr val="tx1"/>
                </a:solidFill>
                <a:latin typeface="Arial" pitchFamily="34" charset="0"/>
                <a:cs typeface="Arial" pitchFamily="34" charset="0"/>
              </a:rPr>
              <a:t> costing can result in </a:t>
            </a:r>
            <a:r>
              <a:rPr lang="en-US" sz="5400" b="1" u="sng" dirty="0" smtClean="0">
                <a:solidFill>
                  <a:schemeClr val="tx1"/>
                </a:solidFill>
                <a:latin typeface="Arial" pitchFamily="34" charset="0"/>
                <a:cs typeface="Arial" pitchFamily="34" charset="0"/>
              </a:rPr>
              <a:t>overproduction</a:t>
            </a:r>
            <a:r>
              <a:rPr sz="5400" b="1" dirty="0" smtClean="0">
                <a:solidFill>
                  <a:schemeClr val="tx1"/>
                </a:solidFill>
                <a:latin typeface="Arial" pitchFamily="34" charset="0"/>
                <a:cs typeface="Arial" pitchFamily="34" charset="0"/>
              </a:rPr>
              <a:t>.</a:t>
            </a:r>
            <a:br>
              <a:rPr sz="5400" b="1" dirty="0" smtClean="0">
                <a:solidFill>
                  <a:schemeClr val="tx1"/>
                </a:solidFill>
                <a:latin typeface="Arial" pitchFamily="34" charset="0"/>
                <a:cs typeface="Arial" pitchFamily="34" charset="0"/>
              </a:rPr>
            </a:br>
            <a:r>
              <a:rPr sz="3600" dirty="0" smtClean="0"/>
              <a:t/>
            </a:r>
            <a:br>
              <a:rPr sz="3600" dirty="0" smtClean="0"/>
            </a:br>
            <a:endParaRPr sz="3600" dirty="0" smtClean="0"/>
          </a:p>
        </p:txBody>
      </p:sp>
      <p:pic>
        <p:nvPicPr>
          <p:cNvPr id="7066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1676400"/>
            <a:ext cx="7315200" cy="8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4648200"/>
            <a:ext cx="731520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5B3DC429-87C0-4B03-97E6-81A7BB80DD5B}" type="slidenum">
              <a:rPr lang="en-US" altLang="en-US" sz="1000" smtClean="0">
                <a:latin typeface="Arial" charset="0"/>
              </a:rPr>
              <a:pPr algn="r" eaLnBrk="1" hangingPunct="1"/>
              <a:t>34</a:t>
            </a:fld>
            <a:endParaRPr lang="en-US" altLang="en-US" sz="1000" dirty="0">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914400" y="228600"/>
            <a:ext cx="7158038" cy="1031875"/>
          </a:xfrm>
        </p:spPr>
        <p:txBody>
          <a:bodyPr/>
          <a:lstStyle/>
          <a:p>
            <a:pPr algn="ctr" eaLnBrk="1" hangingPunct="1"/>
            <a:r>
              <a:rPr sz="4400" b="1" dirty="0" smtClean="0">
                <a:solidFill>
                  <a:schemeClr val="tx1"/>
                </a:solidFill>
                <a:latin typeface="Arial" pitchFamily="34" charset="0"/>
                <a:cs typeface="Arial" pitchFamily="34" charset="0"/>
              </a:rPr>
              <a:t>Planning Production</a:t>
            </a:r>
          </a:p>
        </p:txBody>
      </p:sp>
      <p:grpSp>
        <p:nvGrpSpPr>
          <p:cNvPr id="2" name="Group 28"/>
          <p:cNvGrpSpPr>
            <a:grpSpLocks/>
          </p:cNvGrpSpPr>
          <p:nvPr/>
        </p:nvGrpSpPr>
        <p:grpSpPr bwMode="auto">
          <a:xfrm>
            <a:off x="0" y="1831975"/>
            <a:ext cx="4572000" cy="1295400"/>
            <a:chOff x="0" y="912"/>
            <a:chExt cx="2880" cy="816"/>
          </a:xfrm>
        </p:grpSpPr>
        <p:sp>
          <p:nvSpPr>
            <p:cNvPr id="72724" name="AutoShape 6"/>
            <p:cNvSpPr>
              <a:spLocks noChangeArrowheads="1"/>
            </p:cNvSpPr>
            <p:nvPr/>
          </p:nvSpPr>
          <p:spPr bwMode="auto">
            <a:xfrm>
              <a:off x="0" y="912"/>
              <a:ext cx="2880" cy="816"/>
            </a:xfrm>
            <a:prstGeom prst="downArrow">
              <a:avLst>
                <a:gd name="adj1" fmla="val 50000"/>
                <a:gd name="adj2" fmla="val 25000"/>
              </a:avLst>
            </a:prstGeom>
            <a:solidFill>
              <a:srgbClr val="CCFFFF"/>
            </a:solidFill>
            <a:ln w="12700">
              <a:solidFill>
                <a:schemeClr val="tx1"/>
              </a:solidFill>
              <a:miter lim="800000"/>
              <a:headEnd/>
              <a:tailEnd/>
            </a:ln>
          </p:spPr>
          <p:txBody>
            <a:bodyPr wrap="none" anchor="ct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72725" name="Text Box 7"/>
            <p:cNvSpPr txBox="1">
              <a:spLocks noChangeArrowheads="1"/>
            </p:cNvSpPr>
            <p:nvPr/>
          </p:nvSpPr>
          <p:spPr bwMode="auto">
            <a:xfrm>
              <a:off x="576" y="1008"/>
              <a:ext cx="177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spcBef>
                  <a:spcPct val="50000"/>
                </a:spcBef>
              </a:pPr>
              <a:r>
                <a:rPr lang="en-US" altLang="en-US" dirty="0">
                  <a:latin typeface="Arial" charset="0"/>
                </a:rPr>
                <a:t>Producing </a:t>
              </a:r>
              <a:r>
                <a:rPr lang="en-US" altLang="en-US" b="1" dirty="0">
                  <a:solidFill>
                    <a:srgbClr val="FF0000"/>
                  </a:solidFill>
                  <a:latin typeface="Arial" charset="0"/>
                </a:rPr>
                <a:t>too</a:t>
              </a:r>
              <a:r>
                <a:rPr lang="en-US" altLang="en-US" dirty="0">
                  <a:latin typeface="Arial" charset="0"/>
                </a:rPr>
                <a:t> </a:t>
              </a:r>
              <a:r>
                <a:rPr lang="en-US" altLang="en-US" b="1" dirty="0">
                  <a:solidFill>
                    <a:srgbClr val="FF0000"/>
                  </a:solidFill>
                  <a:latin typeface="Arial" charset="0"/>
                </a:rPr>
                <a:t>much</a:t>
              </a:r>
              <a:r>
                <a:rPr lang="en-US" altLang="en-US" dirty="0">
                  <a:latin typeface="Arial" charset="0"/>
                </a:rPr>
                <a:t> inventory</a:t>
              </a:r>
            </a:p>
          </p:txBody>
        </p:sp>
      </p:grpSp>
      <p:grpSp>
        <p:nvGrpSpPr>
          <p:cNvPr id="3" name="Group 29"/>
          <p:cNvGrpSpPr>
            <a:grpSpLocks/>
          </p:cNvGrpSpPr>
          <p:nvPr/>
        </p:nvGrpSpPr>
        <p:grpSpPr bwMode="auto">
          <a:xfrm>
            <a:off x="0" y="3127375"/>
            <a:ext cx="4572000" cy="1295400"/>
            <a:chOff x="0" y="1728"/>
            <a:chExt cx="2880" cy="816"/>
          </a:xfrm>
        </p:grpSpPr>
        <p:sp>
          <p:nvSpPr>
            <p:cNvPr id="72722" name="AutoShape 8"/>
            <p:cNvSpPr>
              <a:spLocks noChangeArrowheads="1"/>
            </p:cNvSpPr>
            <p:nvPr/>
          </p:nvSpPr>
          <p:spPr bwMode="auto">
            <a:xfrm>
              <a:off x="0" y="1728"/>
              <a:ext cx="2880" cy="816"/>
            </a:xfrm>
            <a:prstGeom prst="downArrow">
              <a:avLst>
                <a:gd name="adj1" fmla="val 50000"/>
                <a:gd name="adj2" fmla="val 25000"/>
              </a:avLst>
            </a:prstGeom>
            <a:solidFill>
              <a:srgbClr val="FFFFCC"/>
            </a:solidFill>
            <a:ln w="12700">
              <a:solidFill>
                <a:schemeClr val="tx1"/>
              </a:solidFill>
              <a:miter lim="800000"/>
              <a:headEnd/>
              <a:tailEnd/>
            </a:ln>
          </p:spPr>
          <p:txBody>
            <a:bodyPr wrap="none" anchor="ct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72723" name="Text Box 9"/>
            <p:cNvSpPr txBox="1">
              <a:spLocks noChangeArrowheads="1"/>
            </p:cNvSpPr>
            <p:nvPr/>
          </p:nvSpPr>
          <p:spPr bwMode="auto">
            <a:xfrm>
              <a:off x="720" y="1824"/>
              <a:ext cx="1440"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spcBef>
                  <a:spcPct val="50000"/>
                </a:spcBef>
              </a:pPr>
              <a:r>
                <a:rPr lang="en-US" altLang="en-US">
                  <a:latin typeface="Arial" charset="0"/>
                </a:rPr>
                <a:t>Excess inventory</a:t>
              </a:r>
            </a:p>
          </p:txBody>
        </p:sp>
      </p:grpSp>
      <p:grpSp>
        <p:nvGrpSpPr>
          <p:cNvPr id="4" name="Group 30"/>
          <p:cNvGrpSpPr>
            <a:grpSpLocks/>
          </p:cNvGrpSpPr>
          <p:nvPr/>
        </p:nvGrpSpPr>
        <p:grpSpPr bwMode="auto">
          <a:xfrm>
            <a:off x="76200" y="4422775"/>
            <a:ext cx="4572000" cy="1295400"/>
            <a:chOff x="48" y="2544"/>
            <a:chExt cx="2880" cy="816"/>
          </a:xfrm>
        </p:grpSpPr>
        <p:sp>
          <p:nvSpPr>
            <p:cNvPr id="72720" name="AutoShape 10"/>
            <p:cNvSpPr>
              <a:spLocks noChangeArrowheads="1"/>
            </p:cNvSpPr>
            <p:nvPr/>
          </p:nvSpPr>
          <p:spPr bwMode="auto">
            <a:xfrm>
              <a:off x="48" y="2544"/>
              <a:ext cx="2880" cy="816"/>
            </a:xfrm>
            <a:prstGeom prst="downArrow">
              <a:avLst>
                <a:gd name="adj1" fmla="val 50000"/>
                <a:gd name="adj2" fmla="val 25000"/>
              </a:avLst>
            </a:prstGeom>
            <a:solidFill>
              <a:srgbClr val="FFCCFF"/>
            </a:solidFill>
            <a:ln w="12700">
              <a:solidFill>
                <a:schemeClr val="tx1"/>
              </a:solidFill>
              <a:miter lim="800000"/>
              <a:headEnd/>
              <a:tailEnd/>
            </a:ln>
          </p:spPr>
          <p:txBody>
            <a:bodyPr wrap="none" anchor="ct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endParaRPr lang="en-US" altLang="en-US"/>
            </a:p>
          </p:txBody>
        </p:sp>
        <p:sp>
          <p:nvSpPr>
            <p:cNvPr id="72721" name="Text Box 16"/>
            <p:cNvSpPr txBox="1">
              <a:spLocks noChangeArrowheads="1"/>
            </p:cNvSpPr>
            <p:nvPr/>
          </p:nvSpPr>
          <p:spPr bwMode="auto">
            <a:xfrm>
              <a:off x="768" y="2544"/>
              <a:ext cx="1440" cy="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spcBef>
                  <a:spcPct val="50000"/>
                </a:spcBef>
              </a:pPr>
              <a:r>
                <a:rPr lang="en-US" altLang="en-US">
                  <a:latin typeface="Arial" charset="0"/>
                </a:rPr>
                <a:t>Higher storage and financing costs</a:t>
              </a:r>
            </a:p>
          </p:txBody>
        </p:sp>
      </p:grpSp>
      <p:sp>
        <p:nvSpPr>
          <p:cNvPr id="554001" name="Text Box 17"/>
          <p:cNvSpPr txBox="1">
            <a:spLocks noChangeArrowheads="1"/>
          </p:cNvSpPr>
          <p:nvPr/>
        </p:nvSpPr>
        <p:spPr bwMode="auto">
          <a:xfrm>
            <a:off x="1219200" y="5718175"/>
            <a:ext cx="2209800" cy="835025"/>
          </a:xfrm>
          <a:prstGeom prst="rect">
            <a:avLst/>
          </a:prstGeom>
          <a:solidFill>
            <a:srgbClr val="99FFCC"/>
          </a:solidFill>
          <a:ln w="12700">
            <a:solidFill>
              <a:schemeClr val="tx1"/>
            </a:solidFill>
            <a:miter lim="800000"/>
            <a:headEnd/>
            <a:tailEnd/>
          </a:ln>
        </p:spPr>
        <p:txBody>
          <a:bodyPr>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spcBef>
                <a:spcPct val="50000"/>
              </a:spcBef>
            </a:pPr>
            <a:r>
              <a:rPr lang="en-US" altLang="en-US">
                <a:latin typeface="Arial" charset="0"/>
              </a:rPr>
              <a:t>Greater risk of obsolescence</a:t>
            </a:r>
          </a:p>
        </p:txBody>
      </p:sp>
      <p:grpSp>
        <p:nvGrpSpPr>
          <p:cNvPr id="5" name="Group 31"/>
          <p:cNvGrpSpPr>
            <a:grpSpLocks/>
          </p:cNvGrpSpPr>
          <p:nvPr/>
        </p:nvGrpSpPr>
        <p:grpSpPr bwMode="auto">
          <a:xfrm>
            <a:off x="4648200" y="1831975"/>
            <a:ext cx="4495800" cy="1295400"/>
            <a:chOff x="2928" y="912"/>
            <a:chExt cx="2880" cy="816"/>
          </a:xfrm>
        </p:grpSpPr>
        <p:sp>
          <p:nvSpPr>
            <p:cNvPr id="72718" name="AutoShape 20"/>
            <p:cNvSpPr>
              <a:spLocks noChangeArrowheads="1"/>
            </p:cNvSpPr>
            <p:nvPr/>
          </p:nvSpPr>
          <p:spPr bwMode="auto">
            <a:xfrm>
              <a:off x="2928" y="912"/>
              <a:ext cx="2880" cy="816"/>
            </a:xfrm>
            <a:prstGeom prst="downArrow">
              <a:avLst>
                <a:gd name="adj1" fmla="val 50000"/>
                <a:gd name="adj2" fmla="val 25000"/>
              </a:avLst>
            </a:prstGeom>
            <a:solidFill>
              <a:srgbClr val="CCFFFF"/>
            </a:solidFill>
            <a:ln w="12700">
              <a:solidFill>
                <a:schemeClr val="tx1"/>
              </a:solidFill>
              <a:miter lim="800000"/>
              <a:headEnd/>
              <a:tailEnd/>
            </a:ln>
          </p:spPr>
          <p:txBody>
            <a:bodyPr wrap="none" anchor="ct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72719" name="Text Box 21"/>
            <p:cNvSpPr txBox="1">
              <a:spLocks noChangeArrowheads="1"/>
            </p:cNvSpPr>
            <p:nvPr/>
          </p:nvSpPr>
          <p:spPr bwMode="auto">
            <a:xfrm>
              <a:off x="3648" y="1008"/>
              <a:ext cx="1440"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spcBef>
                  <a:spcPct val="50000"/>
                </a:spcBef>
              </a:pPr>
              <a:r>
                <a:rPr lang="en-US" altLang="en-US" dirty="0">
                  <a:latin typeface="Arial" charset="0"/>
                </a:rPr>
                <a:t>Producing </a:t>
              </a:r>
              <a:r>
                <a:rPr lang="en-US" altLang="en-US" b="1" dirty="0">
                  <a:solidFill>
                    <a:srgbClr val="FF0000"/>
                  </a:solidFill>
                  <a:latin typeface="Arial" charset="0"/>
                </a:rPr>
                <a:t>too little</a:t>
              </a:r>
              <a:r>
                <a:rPr lang="en-US" altLang="en-US" dirty="0">
                  <a:latin typeface="Arial" charset="0"/>
                </a:rPr>
                <a:t> inventory</a:t>
              </a:r>
            </a:p>
          </p:txBody>
        </p:sp>
      </p:grpSp>
      <p:grpSp>
        <p:nvGrpSpPr>
          <p:cNvPr id="6" name="Group 32"/>
          <p:cNvGrpSpPr>
            <a:grpSpLocks/>
          </p:cNvGrpSpPr>
          <p:nvPr/>
        </p:nvGrpSpPr>
        <p:grpSpPr bwMode="auto">
          <a:xfrm>
            <a:off x="4572000" y="3127375"/>
            <a:ext cx="4572000" cy="1295400"/>
            <a:chOff x="2928" y="1728"/>
            <a:chExt cx="2880" cy="816"/>
          </a:xfrm>
        </p:grpSpPr>
        <p:sp>
          <p:nvSpPr>
            <p:cNvPr id="72716" name="AutoShape 22"/>
            <p:cNvSpPr>
              <a:spLocks noChangeArrowheads="1"/>
            </p:cNvSpPr>
            <p:nvPr/>
          </p:nvSpPr>
          <p:spPr bwMode="auto">
            <a:xfrm>
              <a:off x="2928" y="1728"/>
              <a:ext cx="2880" cy="816"/>
            </a:xfrm>
            <a:prstGeom prst="downArrow">
              <a:avLst>
                <a:gd name="adj1" fmla="val 50000"/>
                <a:gd name="adj2" fmla="val 25000"/>
              </a:avLst>
            </a:prstGeom>
            <a:solidFill>
              <a:srgbClr val="FFFFCC"/>
            </a:solidFill>
            <a:ln w="12700">
              <a:solidFill>
                <a:schemeClr val="tx1"/>
              </a:solidFill>
              <a:miter lim="800000"/>
              <a:headEnd/>
              <a:tailEnd/>
            </a:ln>
          </p:spPr>
          <p:txBody>
            <a:bodyPr wrap="none" anchor="ct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72717" name="Text Box 23"/>
            <p:cNvSpPr txBox="1">
              <a:spLocks noChangeArrowheads="1"/>
            </p:cNvSpPr>
            <p:nvPr/>
          </p:nvSpPr>
          <p:spPr bwMode="auto">
            <a:xfrm>
              <a:off x="3648" y="1824"/>
              <a:ext cx="14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spcBef>
                  <a:spcPct val="50000"/>
                </a:spcBef>
              </a:pPr>
              <a:r>
                <a:rPr lang="en-US" altLang="en-US">
                  <a:latin typeface="Arial" charset="0"/>
                </a:rPr>
                <a:t>Lost sales</a:t>
              </a:r>
            </a:p>
          </p:txBody>
        </p:sp>
      </p:grpSp>
      <p:sp>
        <p:nvSpPr>
          <p:cNvPr id="554010" name="Text Box 26"/>
          <p:cNvSpPr txBox="1">
            <a:spLocks noChangeArrowheads="1"/>
          </p:cNvSpPr>
          <p:nvPr/>
        </p:nvSpPr>
        <p:spPr bwMode="auto">
          <a:xfrm>
            <a:off x="5410200" y="4422775"/>
            <a:ext cx="2971800" cy="835025"/>
          </a:xfrm>
          <a:prstGeom prst="rect">
            <a:avLst/>
          </a:prstGeom>
          <a:solidFill>
            <a:srgbClr val="99FFCC"/>
          </a:solidFill>
          <a:ln w="12700">
            <a:solidFill>
              <a:schemeClr val="tx1"/>
            </a:solidFill>
            <a:miter lim="800000"/>
            <a:headEnd/>
            <a:tailEnd/>
          </a:ln>
        </p:spPr>
        <p:txBody>
          <a:bodyPr>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spcBef>
                <a:spcPct val="50000"/>
              </a:spcBef>
            </a:pPr>
            <a:r>
              <a:rPr lang="en-US" altLang="en-US">
                <a:latin typeface="Arial" charset="0"/>
              </a:rPr>
              <a:t>Customer dissatisfaction</a:t>
            </a:r>
          </a:p>
        </p:txBody>
      </p:sp>
      <p:sp>
        <p:nvSpPr>
          <p:cNvPr id="72715"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E3806486-8BD5-46E3-BA5F-234E9C3C73F6}" type="slidenum">
              <a:rPr lang="en-US" altLang="en-US" sz="1000" smtClean="0">
                <a:latin typeface="Arial" charset="0"/>
              </a:rPr>
              <a:pPr algn="r" eaLnBrk="1" hangingPunct="1"/>
              <a:t>35</a:t>
            </a:fld>
            <a:endParaRPr lang="en-US" altLang="en-US" sz="1000" dirty="0">
              <a:latin typeface="Arial" charset="0"/>
            </a:endParaRPr>
          </a:p>
        </p:txBody>
      </p:sp>
      <p:sp>
        <p:nvSpPr>
          <p:cNvPr id="22"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smtClean="0">
                <a:solidFill>
                  <a:schemeClr val="bg1"/>
                </a:solidFill>
                <a:latin typeface="Times New Roman" pitchFamily="-107" charset="0"/>
              </a:rPr>
              <a:t>C </a:t>
            </a:r>
            <a:r>
              <a:rPr lang="en-US" sz="1400" dirty="0" smtClean="0">
                <a:solidFill>
                  <a:schemeClr val="bg1"/>
                </a:solidFill>
              </a:rPr>
              <a:t>1</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nodeType="afterGroup">
                            <p:stCondLst>
                              <p:cond delay="0"/>
                            </p:stCondLst>
                            <p:childTnLst>
                              <p:par>
                                <p:cTn id="11" presetID="2" presetClass="entr" presetSubtype="1"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ppt_x"/>
                                          </p:val>
                                        </p:tav>
                                        <p:tav tm="100000">
                                          <p:val>
                                            <p:strVal val="#ppt_x"/>
                                          </p:val>
                                        </p:tav>
                                      </p:tavLst>
                                    </p:anim>
                                    <p:anim calcmode="lin" valueType="num">
                                      <p:cBhvr additive="base">
                                        <p:cTn id="14" dur="20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nodeType="afterGroup">
                            <p:stCondLst>
                              <p:cond delay="0"/>
                            </p:stCondLst>
                            <p:childTnLst>
                              <p:par>
                                <p:cTn id="17" presetID="2" presetClass="entr" presetSubtype="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2000" fill="hold"/>
                                        <p:tgtEl>
                                          <p:spTgt spid="4"/>
                                        </p:tgtEl>
                                        <p:attrNameLst>
                                          <p:attrName>ppt_x</p:attrName>
                                        </p:attrNameLst>
                                      </p:cBhvr>
                                      <p:tavLst>
                                        <p:tav tm="0">
                                          <p:val>
                                            <p:strVal val="#ppt_x"/>
                                          </p:val>
                                        </p:tav>
                                        <p:tav tm="100000">
                                          <p:val>
                                            <p:strVal val="#ppt_x"/>
                                          </p:val>
                                        </p:tav>
                                      </p:tavLst>
                                    </p:anim>
                                    <p:anim calcmode="lin" valueType="num">
                                      <p:cBhvr additive="base">
                                        <p:cTn id="20" dur="2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nodeType="after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54001"/>
                                        </p:tgtEl>
                                        <p:attrNameLst>
                                          <p:attrName>style.visibility</p:attrName>
                                        </p:attrNameLst>
                                      </p:cBhvr>
                                      <p:to>
                                        <p:strVal val="visible"/>
                                      </p:to>
                                    </p:set>
                                    <p:anim calcmode="lin" valueType="num">
                                      <p:cBhvr additive="base">
                                        <p:cTn id="25" dur="2000" fill="hold"/>
                                        <p:tgtEl>
                                          <p:spTgt spid="554001"/>
                                        </p:tgtEl>
                                        <p:attrNameLst>
                                          <p:attrName>ppt_x</p:attrName>
                                        </p:attrNameLst>
                                      </p:cBhvr>
                                      <p:tavLst>
                                        <p:tav tm="0">
                                          <p:val>
                                            <p:strVal val="#ppt_x"/>
                                          </p:val>
                                        </p:tav>
                                        <p:tav tm="100000">
                                          <p:val>
                                            <p:strVal val="#ppt_x"/>
                                          </p:val>
                                        </p:tav>
                                      </p:tavLst>
                                    </p:anim>
                                    <p:anim calcmode="lin" valueType="num">
                                      <p:cBhvr additive="base">
                                        <p:cTn id="26" dur="2000" fill="hold"/>
                                        <p:tgtEl>
                                          <p:spTgt spid="55400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nodeType="afterGroup">
                            <p:stCondLst>
                              <p:cond delay="0"/>
                            </p:stCondLst>
                            <p:childTnLst>
                              <p:par>
                                <p:cTn id="29" presetID="2" presetClass="entr" presetSubtype="1"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2000" fill="hold"/>
                                        <p:tgtEl>
                                          <p:spTgt spid="5"/>
                                        </p:tgtEl>
                                        <p:attrNameLst>
                                          <p:attrName>ppt_x</p:attrName>
                                        </p:attrNameLst>
                                      </p:cBhvr>
                                      <p:tavLst>
                                        <p:tav tm="0">
                                          <p:val>
                                            <p:strVal val="#ppt_x"/>
                                          </p:val>
                                        </p:tav>
                                        <p:tav tm="100000">
                                          <p:val>
                                            <p:strVal val="#ppt_x"/>
                                          </p:val>
                                        </p:tav>
                                      </p:tavLst>
                                    </p:anim>
                                    <p:anim calcmode="lin" valueType="num">
                                      <p:cBhvr additive="base">
                                        <p:cTn id="32" dur="2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nodeType="afterGroup">
                            <p:stCondLst>
                              <p:cond delay="0"/>
                            </p:stCondLst>
                            <p:childTnLst>
                              <p:par>
                                <p:cTn id="35" presetID="2" presetClass="entr" presetSubtype="1"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2000" fill="hold"/>
                                        <p:tgtEl>
                                          <p:spTgt spid="6"/>
                                        </p:tgtEl>
                                        <p:attrNameLst>
                                          <p:attrName>ppt_x</p:attrName>
                                        </p:attrNameLst>
                                      </p:cBhvr>
                                      <p:tavLst>
                                        <p:tav tm="0">
                                          <p:val>
                                            <p:strVal val="#ppt_x"/>
                                          </p:val>
                                        </p:tav>
                                        <p:tav tm="100000">
                                          <p:val>
                                            <p:strVal val="#ppt_x"/>
                                          </p:val>
                                        </p:tav>
                                      </p:tavLst>
                                    </p:anim>
                                    <p:anim calcmode="lin" valueType="num">
                                      <p:cBhvr additive="base">
                                        <p:cTn id="38" dur="20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nodeType="after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54010"/>
                                        </p:tgtEl>
                                        <p:attrNameLst>
                                          <p:attrName>style.visibility</p:attrName>
                                        </p:attrNameLst>
                                      </p:cBhvr>
                                      <p:to>
                                        <p:strVal val="visible"/>
                                      </p:to>
                                    </p:set>
                                    <p:anim calcmode="lin" valueType="num">
                                      <p:cBhvr additive="base">
                                        <p:cTn id="43" dur="2000" fill="hold"/>
                                        <p:tgtEl>
                                          <p:spTgt spid="554010"/>
                                        </p:tgtEl>
                                        <p:attrNameLst>
                                          <p:attrName>ppt_x</p:attrName>
                                        </p:attrNameLst>
                                      </p:cBhvr>
                                      <p:tavLst>
                                        <p:tav tm="0">
                                          <p:val>
                                            <p:strVal val="#ppt_x"/>
                                          </p:val>
                                        </p:tav>
                                        <p:tav tm="100000">
                                          <p:val>
                                            <p:strVal val="#ppt_x"/>
                                          </p:val>
                                        </p:tav>
                                      </p:tavLst>
                                    </p:anim>
                                    <p:anim calcmode="lin" valueType="num">
                                      <p:cBhvr additive="base">
                                        <p:cTn id="44" dur="2000" fill="hold"/>
                                        <p:tgtEl>
                                          <p:spTgt spid="5540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4001" grpId="0" animBg="1"/>
      <p:bldP spid="55401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381000"/>
            <a:ext cx="9067800" cy="1066800"/>
          </a:xfrm>
        </p:spPr>
        <p:txBody>
          <a:bodyPr/>
          <a:lstStyle/>
          <a:p>
            <a:pPr algn="ctr" eaLnBrk="1" hangingPunct="1"/>
            <a:r>
              <a:rPr sz="2800" b="1" dirty="0" smtClean="0">
                <a:solidFill>
                  <a:schemeClr val="tx1"/>
                </a:solidFill>
                <a:latin typeface="Arial" pitchFamily="34" charset="0"/>
                <a:cs typeface="Arial" pitchFamily="34" charset="0"/>
              </a:rPr>
              <a:t>Planning Production:  Income under Absorption Costing for Different Production Levels</a:t>
            </a:r>
          </a:p>
        </p:txBody>
      </p:sp>
      <p:graphicFrame>
        <p:nvGraphicFramePr>
          <p:cNvPr id="74756" name="Object 9"/>
          <p:cNvGraphicFramePr>
            <a:graphicFrameLocks/>
          </p:cNvGraphicFramePr>
          <p:nvPr/>
        </p:nvGraphicFramePr>
        <p:xfrm>
          <a:off x="1143000" y="4314825"/>
          <a:ext cx="3854450" cy="2543175"/>
        </p:xfrm>
        <a:graphic>
          <a:graphicData uri="http://schemas.openxmlformats.org/presentationml/2006/ole">
            <mc:AlternateContent xmlns:mc="http://schemas.openxmlformats.org/markup-compatibility/2006">
              <mc:Choice xmlns:v="urn:schemas-microsoft-com:vml" Requires="v">
                <p:oleObj spid="_x0000_s74847" name="Clip" r:id="rId4" imgW="8092252" imgH="5236790" progId="">
                  <p:embed/>
                </p:oleObj>
              </mc:Choice>
              <mc:Fallback>
                <p:oleObj name="Clip" r:id="rId4" imgW="8092252" imgH="5236790" progId="">
                  <p:embed/>
                  <p:pic>
                    <p:nvPicPr>
                      <p:cNvPr id="0" name="Picture 1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4314825"/>
                        <a:ext cx="3854450" cy="254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7" name="AutoShape 10"/>
          <p:cNvSpPr>
            <a:spLocks noChangeArrowheads="1"/>
          </p:cNvSpPr>
          <p:nvPr/>
        </p:nvSpPr>
        <p:spPr bwMode="auto">
          <a:xfrm>
            <a:off x="3675063" y="2009775"/>
            <a:ext cx="3335337" cy="1306513"/>
          </a:xfrm>
          <a:prstGeom prst="wedgeRoundRectCallout">
            <a:avLst>
              <a:gd name="adj1" fmla="val -28023"/>
              <a:gd name="adj2" fmla="val 181579"/>
              <a:gd name="adj3" fmla="val 16667"/>
            </a:avLst>
          </a:prstGeom>
          <a:solidFill>
            <a:srgbClr val="F6E5FF"/>
          </a:solidFill>
          <a:ln w="12700">
            <a:solidFill>
              <a:schemeClr val="bg2"/>
            </a:solidFill>
            <a:miter lim="800000"/>
            <a:headEnd/>
            <a:tailEnd/>
          </a:ln>
        </p:spPr>
        <p:txBody>
          <a:bodyPr wrap="none" anchor="ct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endParaRPr lang="en-US" altLang="en-US">
              <a:latin typeface="Arial" charset="0"/>
            </a:endParaRPr>
          </a:p>
        </p:txBody>
      </p:sp>
      <p:sp>
        <p:nvSpPr>
          <p:cNvPr id="74758" name="AutoShape 12"/>
          <p:cNvSpPr>
            <a:spLocks noChangeArrowheads="1"/>
          </p:cNvSpPr>
          <p:nvPr/>
        </p:nvSpPr>
        <p:spPr bwMode="auto">
          <a:xfrm flipH="1">
            <a:off x="314325" y="1722438"/>
            <a:ext cx="2928938" cy="1944687"/>
          </a:xfrm>
          <a:prstGeom prst="wedgeRoundRectCallout">
            <a:avLst>
              <a:gd name="adj1" fmla="val -18977"/>
              <a:gd name="adj2" fmla="val 65491"/>
              <a:gd name="adj3" fmla="val 16667"/>
            </a:avLst>
          </a:prstGeom>
          <a:solidFill>
            <a:srgbClr val="FFFFCC"/>
          </a:solidFill>
          <a:ln w="12700">
            <a:solidFill>
              <a:schemeClr val="bg2"/>
            </a:solidFill>
            <a:miter lim="800000"/>
            <a:headEnd/>
            <a:tailEnd/>
          </a:ln>
        </p:spPr>
        <p:txBody>
          <a:bodyPr wrap="none" anchor="ct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sz="2000">
              <a:latin typeface="Arial Narrow" pitchFamily="34" charset="0"/>
            </a:endParaRPr>
          </a:p>
        </p:txBody>
      </p:sp>
      <p:sp>
        <p:nvSpPr>
          <p:cNvPr id="74759" name="Text Box 14"/>
          <p:cNvSpPr txBox="1">
            <a:spLocks noChangeArrowheads="1"/>
          </p:cNvSpPr>
          <p:nvPr/>
        </p:nvSpPr>
        <p:spPr bwMode="auto">
          <a:xfrm>
            <a:off x="360363" y="1819275"/>
            <a:ext cx="2836862"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spcBef>
                <a:spcPct val="50000"/>
              </a:spcBef>
            </a:pPr>
            <a:r>
              <a:rPr lang="en-US" altLang="en-US" sz="2000" dirty="0">
                <a:latin typeface="Arial" charset="0"/>
              </a:rPr>
              <a:t>Why is income under </a:t>
            </a:r>
            <a:r>
              <a:rPr lang="en-US" altLang="en-US" sz="2000" b="1" i="1" dirty="0">
                <a:latin typeface="Arial" charset="0"/>
              </a:rPr>
              <a:t>absorption</a:t>
            </a:r>
            <a:r>
              <a:rPr lang="en-US" altLang="en-US" sz="2000" dirty="0">
                <a:latin typeface="Arial" charset="0"/>
              </a:rPr>
              <a:t> </a:t>
            </a:r>
            <a:r>
              <a:rPr lang="en-US" altLang="en-US" sz="2000" b="1" i="1" dirty="0">
                <a:latin typeface="Arial" charset="0"/>
              </a:rPr>
              <a:t>costing</a:t>
            </a:r>
            <a:r>
              <a:rPr lang="en-US" altLang="en-US" sz="2000" dirty="0">
                <a:latin typeface="Arial" charset="0"/>
              </a:rPr>
              <a:t> affected by the production level when that for </a:t>
            </a:r>
            <a:r>
              <a:rPr lang="en-US" altLang="en-US" sz="2000" b="1" i="1" dirty="0">
                <a:latin typeface="Arial" charset="0"/>
              </a:rPr>
              <a:t>variable</a:t>
            </a:r>
            <a:r>
              <a:rPr lang="en-US" altLang="en-US" sz="2000" dirty="0">
                <a:latin typeface="Arial" charset="0"/>
              </a:rPr>
              <a:t> </a:t>
            </a:r>
            <a:r>
              <a:rPr lang="en-US" altLang="en-US" sz="2000" b="1" i="1" dirty="0">
                <a:latin typeface="Arial" charset="0"/>
              </a:rPr>
              <a:t>costing</a:t>
            </a:r>
            <a:r>
              <a:rPr lang="en-US" altLang="en-US" sz="2000" dirty="0">
                <a:latin typeface="Arial" charset="0"/>
              </a:rPr>
              <a:t> is not?</a:t>
            </a:r>
          </a:p>
        </p:txBody>
      </p:sp>
      <p:sp>
        <p:nvSpPr>
          <p:cNvPr id="74760" name="Text Box 16"/>
          <p:cNvSpPr txBox="1">
            <a:spLocks noChangeArrowheads="1"/>
          </p:cNvSpPr>
          <p:nvPr/>
        </p:nvSpPr>
        <p:spPr bwMode="auto">
          <a:xfrm>
            <a:off x="4556125" y="21748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18442" name="Text Box 18"/>
          <p:cNvSpPr txBox="1">
            <a:spLocks noChangeArrowheads="1"/>
          </p:cNvSpPr>
          <p:nvPr/>
        </p:nvSpPr>
        <p:spPr bwMode="auto">
          <a:xfrm>
            <a:off x="3692525" y="2084388"/>
            <a:ext cx="3171825"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spcBef>
                <a:spcPct val="50000"/>
              </a:spcBef>
            </a:pPr>
            <a:r>
              <a:rPr lang="en-US" altLang="en-US" sz="2000" b="1">
                <a:latin typeface="Arial Narrow" pitchFamily="34" charset="0"/>
              </a:rPr>
              <a:t>The answer lies in the different</a:t>
            </a:r>
          </a:p>
          <a:p>
            <a:pPr algn="ctr">
              <a:spcBef>
                <a:spcPct val="50000"/>
              </a:spcBef>
            </a:pPr>
            <a:r>
              <a:rPr lang="en-US" altLang="en-US" sz="2000" b="1">
                <a:latin typeface="Arial Narrow" pitchFamily="34" charset="0"/>
              </a:rPr>
              <a:t>treatment of </a:t>
            </a:r>
            <a:r>
              <a:rPr lang="en-US" altLang="en-US" sz="2000" b="1" u="sng">
                <a:latin typeface="Arial Narrow" pitchFamily="34" charset="0"/>
              </a:rPr>
              <a:t>fixed</a:t>
            </a:r>
            <a:r>
              <a:rPr lang="en-US" altLang="en-US" sz="2000" b="1">
                <a:latin typeface="Arial Narrow" pitchFamily="34" charset="0"/>
              </a:rPr>
              <a:t> overhead</a:t>
            </a:r>
          </a:p>
          <a:p>
            <a:pPr algn="ctr">
              <a:spcBef>
                <a:spcPct val="50000"/>
              </a:spcBef>
            </a:pPr>
            <a:r>
              <a:rPr lang="en-US" altLang="en-US" sz="2000" b="1">
                <a:latin typeface="Arial Narrow" pitchFamily="34" charset="0"/>
              </a:rPr>
              <a:t>costs within the two methods.</a:t>
            </a:r>
          </a:p>
        </p:txBody>
      </p:sp>
      <p:sp>
        <p:nvSpPr>
          <p:cNvPr id="74762"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595DC34A-3F95-470C-9668-42F4B7E6B01F}" type="slidenum">
              <a:rPr lang="en-US" altLang="en-US" sz="1000" smtClean="0">
                <a:latin typeface="Arial" charset="0"/>
              </a:rPr>
              <a:pPr algn="r" eaLnBrk="1" hangingPunct="1"/>
              <a:t>36</a:t>
            </a:fld>
            <a:endParaRPr lang="en-US" altLang="en-US" sz="1000" dirty="0">
              <a:latin typeface="Arial" charset="0"/>
            </a:endParaRPr>
          </a:p>
        </p:txBody>
      </p:sp>
      <p:sp>
        <p:nvSpPr>
          <p:cNvPr id="2" name="Rounded Rectangular Callout 1"/>
          <p:cNvSpPr>
            <a:spLocks noChangeArrowheads="1"/>
          </p:cNvSpPr>
          <p:nvPr/>
        </p:nvSpPr>
        <p:spPr bwMode="auto">
          <a:xfrm>
            <a:off x="4997450" y="3505200"/>
            <a:ext cx="4070350" cy="2362200"/>
          </a:xfrm>
          <a:prstGeom prst="wedgeRoundRectCallout">
            <a:avLst>
              <a:gd name="adj1" fmla="val -100389"/>
              <a:gd name="adj2" fmla="val -7338"/>
              <a:gd name="adj3" fmla="val 16667"/>
            </a:avLst>
          </a:prstGeom>
          <a:solidFill>
            <a:srgbClr val="FFFFCC"/>
          </a:solidFill>
          <a:ln w="12700" algn="ctr">
            <a:solidFill>
              <a:srgbClr val="0033CC"/>
            </a:solidFill>
            <a:round/>
            <a:headEnd/>
            <a:tailEnd/>
          </a:ln>
        </p:spPr>
        <p:txBody>
          <a:bodyPr lIns="0" tIns="0" rIns="0" bIns="0"/>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b="1" dirty="0">
                <a:latin typeface="Arial Narrow" pitchFamily="34" charset="0"/>
              </a:rPr>
              <a:t>So…under </a:t>
            </a:r>
            <a:r>
              <a:rPr lang="en-US" altLang="en-US" b="1" i="1" dirty="0">
                <a:latin typeface="Arial Narrow" pitchFamily="34" charset="0"/>
              </a:rPr>
              <a:t>absorption</a:t>
            </a:r>
            <a:r>
              <a:rPr lang="en-US" altLang="en-US" b="1" dirty="0">
                <a:latin typeface="Arial Narrow" pitchFamily="34" charset="0"/>
              </a:rPr>
              <a:t> </a:t>
            </a:r>
            <a:r>
              <a:rPr lang="en-US" altLang="en-US" b="1" i="1" dirty="0">
                <a:latin typeface="Arial Narrow" pitchFamily="34" charset="0"/>
              </a:rPr>
              <a:t>costing</a:t>
            </a:r>
            <a:r>
              <a:rPr lang="en-US" altLang="en-US" b="1" dirty="0">
                <a:latin typeface="Arial Narrow" pitchFamily="34" charset="0"/>
              </a:rPr>
              <a:t>, if excess units are produced, the fixed overhead cost allocated to those units is not expensed until a </a:t>
            </a:r>
            <a:r>
              <a:rPr lang="en-US" altLang="en-US" b="1" u="sng" dirty="0">
                <a:latin typeface="Arial Narrow" pitchFamily="34" charset="0"/>
              </a:rPr>
              <a:t>future</a:t>
            </a:r>
            <a:r>
              <a:rPr lang="en-US" altLang="en-US" b="1" dirty="0">
                <a:latin typeface="Arial Narrow" pitchFamily="34" charset="0"/>
              </a:rPr>
              <a:t> period when those units are sold.</a:t>
            </a:r>
          </a:p>
        </p:txBody>
      </p:sp>
      <p:sp>
        <p:nvSpPr>
          <p:cNvPr id="15" name="Rounded Rectangular Callout 14"/>
          <p:cNvSpPr>
            <a:spLocks noChangeArrowheads="1"/>
          </p:cNvSpPr>
          <p:nvPr/>
        </p:nvSpPr>
        <p:spPr bwMode="auto">
          <a:xfrm>
            <a:off x="5854700" y="5981700"/>
            <a:ext cx="1638300" cy="457200"/>
          </a:xfrm>
          <a:prstGeom prst="wedgeRoundRectCallout">
            <a:avLst>
              <a:gd name="adj1" fmla="val -105042"/>
              <a:gd name="adj2" fmla="val -117338"/>
              <a:gd name="adj3" fmla="val 16667"/>
            </a:avLst>
          </a:prstGeom>
          <a:solidFill>
            <a:srgbClr val="F6E5FF"/>
          </a:solidFill>
          <a:ln w="12700" algn="ctr">
            <a:solidFill>
              <a:srgbClr val="0033CC"/>
            </a:solidFill>
            <a:round/>
            <a:headEnd/>
            <a:tailEnd/>
          </a:ln>
        </p:spPr>
        <p:txBody>
          <a:bodyPr lIns="0" tIns="0" rIns="0" bIns="0"/>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b="1">
                <a:latin typeface="Arial Narrow" pitchFamily="34" charset="0"/>
              </a:rPr>
              <a:t>Exactly!</a:t>
            </a:r>
          </a:p>
        </p:txBody>
      </p:sp>
      <p:sp>
        <p:nvSpPr>
          <p:cNvPr id="13"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smtClean="0">
                <a:solidFill>
                  <a:schemeClr val="bg1"/>
                </a:solidFill>
                <a:latin typeface="Times New Roman" pitchFamily="-107" charset="0"/>
              </a:rPr>
              <a:t>C </a:t>
            </a:r>
            <a:r>
              <a:rPr lang="en-US" sz="1400" dirty="0" smtClean="0">
                <a:solidFill>
                  <a:schemeClr val="bg1"/>
                </a:solidFill>
              </a:rPr>
              <a:t>1</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7"/>
                                        </p:tgtEl>
                                        <p:attrNameLst>
                                          <p:attrName>style.visibility</p:attrName>
                                        </p:attrNameLst>
                                      </p:cBhvr>
                                      <p:to>
                                        <p:strVal val="visible"/>
                                      </p:to>
                                    </p:set>
                                    <p:animEffect transition="in" filter="fade">
                                      <p:cBhvr>
                                        <p:cTn id="7" dur="500"/>
                                        <p:tgtEl>
                                          <p:spTgt spid="1843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8442"/>
                                        </p:tgtEl>
                                        <p:attrNameLst>
                                          <p:attrName>style.visibility</p:attrName>
                                        </p:attrNameLst>
                                      </p:cBhvr>
                                      <p:to>
                                        <p:strVal val="visible"/>
                                      </p:to>
                                    </p:set>
                                    <p:animEffect transition="in" filter="wipe(down)">
                                      <p:cBhvr>
                                        <p:cTn id="10" dur="500"/>
                                        <p:tgtEl>
                                          <p:spTgt spid="18442"/>
                                        </p:tgtEl>
                                      </p:cBhvr>
                                    </p:animEffect>
                                  </p:childTnLst>
                                </p:cTn>
                              </p:par>
                            </p:childTnLst>
                          </p:cTn>
                        </p:par>
                      </p:childTnLst>
                    </p:cTn>
                  </p:par>
                  <p:par>
                    <p:cTn id="11" fill="hold">
                      <p:stCondLst>
                        <p:cond delay="indefinite"/>
                      </p:stCondLst>
                      <p:childTnLst>
                        <p:par>
                          <p:cTn id="12" fill="hold" nodeType="afterGroup">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ircle(in)">
                                      <p:cBhvr>
                                        <p:cTn id="15" dur="2000"/>
                                        <p:tgtEl>
                                          <p:spTgt spid="2"/>
                                        </p:tgtEl>
                                      </p:cBhvr>
                                    </p:animEffect>
                                  </p:childTnLst>
                                </p:cTn>
                              </p:par>
                            </p:childTnLst>
                          </p:cTn>
                        </p:par>
                      </p:childTnLst>
                    </p:cTn>
                  </p:par>
                  <p:par>
                    <p:cTn id="16" fill="hold">
                      <p:stCondLst>
                        <p:cond delay="indefinite"/>
                      </p:stCondLst>
                      <p:childTnLst>
                        <p:par>
                          <p:cTn id="17" fill="hold" nodeType="afterGroup">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circle(in)">
                                      <p:cBhvr>
                                        <p:cTn id="20"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animBg="1"/>
      <p:bldP spid="18442" grpId="0"/>
      <p:bldP spid="2" grpId="0" animBg="1"/>
      <p:bldP spid="1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15"/>
          <p:cNvSpPr>
            <a:spLocks noChangeArrowheads="1"/>
          </p:cNvSpPr>
          <p:nvPr/>
        </p:nvSpPr>
        <p:spPr bwMode="auto">
          <a:xfrm>
            <a:off x="0" y="6172200"/>
            <a:ext cx="4572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smtClean="0">
                <a:solidFill>
                  <a:schemeClr val="bg1"/>
                </a:solidFill>
                <a:latin typeface="Times New Roman" pitchFamily="-107" charset="0"/>
              </a:rPr>
              <a:t>C </a:t>
            </a:r>
            <a:r>
              <a:rPr lang="en-US" sz="1400" dirty="0" smtClean="0">
                <a:solidFill>
                  <a:schemeClr val="bg1"/>
                </a:solidFill>
              </a:rPr>
              <a:t>1</a:t>
            </a:r>
            <a:endParaRPr lang="en-US" sz="1400" dirty="0">
              <a:solidFill>
                <a:schemeClr val="bg1"/>
              </a:solidFill>
              <a:latin typeface="Times New Roman" pitchFamily="-107" charset="0"/>
            </a:endParaRPr>
          </a:p>
        </p:txBody>
      </p:sp>
      <p:sp>
        <p:nvSpPr>
          <p:cNvPr id="76802" name="Rectangle 2"/>
          <p:cNvSpPr>
            <a:spLocks noGrp="1" noChangeArrowheads="1"/>
          </p:cNvSpPr>
          <p:nvPr>
            <p:ph type="title"/>
          </p:nvPr>
        </p:nvSpPr>
        <p:spPr>
          <a:xfrm>
            <a:off x="900113" y="381001"/>
            <a:ext cx="7158037" cy="533400"/>
          </a:xfrm>
        </p:spPr>
        <p:txBody>
          <a:bodyPr/>
          <a:lstStyle/>
          <a:p>
            <a:pPr algn="ctr" eaLnBrk="1" hangingPunct="1"/>
            <a:r>
              <a:rPr sz="4400" b="1" dirty="0" smtClean="0">
                <a:solidFill>
                  <a:schemeClr val="tx1"/>
                </a:solidFill>
                <a:latin typeface="Arial" pitchFamily="34" charset="0"/>
                <a:cs typeface="Arial" pitchFamily="34" charset="0"/>
              </a:rPr>
              <a:t>Planning Production</a:t>
            </a:r>
          </a:p>
        </p:txBody>
      </p:sp>
      <p:graphicFrame>
        <p:nvGraphicFramePr>
          <p:cNvPr id="19458" name="Object 4"/>
          <p:cNvGraphicFramePr>
            <a:graphicFrameLocks noGrp="1" noChangeAspect="1"/>
          </p:cNvGraphicFramePr>
          <p:nvPr>
            <p:ph sz="half" idx="2"/>
            <p:extLst>
              <p:ext uri="{D42A27DB-BD31-4B8C-83A1-F6EECF244321}">
                <p14:modId xmlns:p14="http://schemas.microsoft.com/office/powerpoint/2010/main" val="3059346127"/>
              </p:ext>
            </p:extLst>
          </p:nvPr>
        </p:nvGraphicFramePr>
        <p:xfrm>
          <a:off x="304800" y="3205163"/>
          <a:ext cx="8496300" cy="1419225"/>
        </p:xfrm>
        <a:graphic>
          <a:graphicData uri="http://schemas.openxmlformats.org/presentationml/2006/ole">
            <mc:AlternateContent xmlns:mc="http://schemas.openxmlformats.org/markup-compatibility/2006">
              <mc:Choice xmlns:v="urn:schemas-microsoft-com:vml" Requires="v">
                <p:oleObj spid="_x0000_s76895" name="Worksheet" r:id="rId5" imgW="10767160" imgH="1798279" progId="Excel.Sheet.8">
                  <p:embed/>
                </p:oleObj>
              </mc:Choice>
              <mc:Fallback>
                <p:oleObj name="Worksheet" r:id="rId5" imgW="10767160" imgH="1798279" progId="Excel.Sheet.8">
                  <p:embed/>
                  <p:pic>
                    <p:nvPicPr>
                      <p:cNvPr id="0" name="Picture 15"/>
                      <p:cNvPicPr>
                        <a:picLocks noGrp="1" noChangeAspect="1" noChangeArrowheads="1"/>
                      </p:cNvPicPr>
                      <p:nvPr/>
                    </p:nvPicPr>
                    <p:blipFill>
                      <a:blip r:embed="rId6"/>
                      <a:srcRect/>
                      <a:stretch>
                        <a:fillRect/>
                      </a:stretch>
                    </p:blipFill>
                    <p:spPr bwMode="auto">
                      <a:xfrm>
                        <a:off x="304800" y="3205163"/>
                        <a:ext cx="8496300" cy="1419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6805"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C2A5546B-B1AB-4EBF-BD29-35208E61471F}" type="slidenum">
              <a:rPr lang="en-US" altLang="en-US" sz="1000" smtClean="0">
                <a:latin typeface="Arial" charset="0"/>
              </a:rPr>
              <a:pPr algn="r" eaLnBrk="1" hangingPunct="1"/>
              <a:t>37</a:t>
            </a:fld>
            <a:endParaRPr lang="en-US" altLang="en-US" sz="1000" dirty="0">
              <a:latin typeface="Arial" charset="0"/>
            </a:endParaRPr>
          </a:p>
        </p:txBody>
      </p:sp>
      <p:sp>
        <p:nvSpPr>
          <p:cNvPr id="30728" name="Text Box 8"/>
          <p:cNvSpPr txBox="1">
            <a:spLocks noChangeArrowheads="1"/>
          </p:cNvSpPr>
          <p:nvPr/>
        </p:nvSpPr>
        <p:spPr bwMode="auto">
          <a:xfrm>
            <a:off x="439738" y="5181600"/>
            <a:ext cx="4038600" cy="1371600"/>
          </a:xfrm>
          <a:prstGeom prst="rect">
            <a:avLst/>
          </a:prstGeom>
          <a:solidFill>
            <a:srgbClr val="FFFF99"/>
          </a:solidFill>
          <a:ln>
            <a:noFill/>
          </a:ln>
          <a:extLs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spcBef>
                <a:spcPct val="50000"/>
              </a:spcBef>
            </a:pPr>
            <a:r>
              <a:rPr lang="en-US" altLang="en-US" sz="1800" b="1" u="sng" dirty="0"/>
              <a:t>When 60,000 units are  produced:</a:t>
            </a:r>
          </a:p>
          <a:p>
            <a:pPr>
              <a:spcBef>
                <a:spcPct val="50000"/>
              </a:spcBef>
            </a:pPr>
            <a:r>
              <a:rPr lang="en-US" altLang="en-US" b="1" dirty="0"/>
              <a:t>Fixed overhead per unit is:</a:t>
            </a:r>
          </a:p>
          <a:p>
            <a:pPr>
              <a:spcBef>
                <a:spcPct val="50000"/>
              </a:spcBef>
            </a:pPr>
            <a:r>
              <a:rPr lang="en-US" altLang="en-US" sz="2000" b="1" dirty="0">
                <a:latin typeface="Arial Narrow" pitchFamily="34" charset="0"/>
              </a:rPr>
              <a:t>$600,000/ 60,000 units = $10/unit</a:t>
            </a:r>
          </a:p>
        </p:txBody>
      </p:sp>
      <p:sp>
        <p:nvSpPr>
          <p:cNvPr id="30729" name="Line 9"/>
          <p:cNvSpPr>
            <a:spLocks noChangeShapeType="1"/>
          </p:cNvSpPr>
          <p:nvPr/>
        </p:nvSpPr>
        <p:spPr bwMode="auto">
          <a:xfrm flipV="1">
            <a:off x="3135313" y="4695825"/>
            <a:ext cx="750887" cy="1541463"/>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0730" name="Text Box 10"/>
          <p:cNvSpPr txBox="1">
            <a:spLocks noChangeArrowheads="1"/>
          </p:cNvSpPr>
          <p:nvPr/>
        </p:nvSpPr>
        <p:spPr bwMode="auto">
          <a:xfrm>
            <a:off x="4762500" y="5173663"/>
            <a:ext cx="4038600" cy="1371600"/>
          </a:xfrm>
          <a:prstGeom prst="rect">
            <a:avLst/>
          </a:prstGeom>
          <a:solidFill>
            <a:srgbClr val="FFFF99"/>
          </a:solidFill>
          <a:ln>
            <a:noFill/>
          </a:ln>
          <a:extLs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spcBef>
                <a:spcPct val="50000"/>
              </a:spcBef>
            </a:pPr>
            <a:r>
              <a:rPr lang="en-US" altLang="en-US" sz="1800" b="1" u="sng" dirty="0"/>
              <a:t>When 100,000 units are produced:</a:t>
            </a:r>
          </a:p>
          <a:p>
            <a:pPr>
              <a:spcBef>
                <a:spcPct val="50000"/>
              </a:spcBef>
            </a:pPr>
            <a:r>
              <a:rPr lang="en-US" altLang="en-US" b="1" dirty="0"/>
              <a:t>Fixed overhead per unit is:</a:t>
            </a:r>
          </a:p>
          <a:p>
            <a:pPr>
              <a:spcBef>
                <a:spcPct val="50000"/>
              </a:spcBef>
            </a:pPr>
            <a:r>
              <a:rPr lang="en-US" altLang="en-US" sz="2000" b="1" dirty="0">
                <a:latin typeface="Arial Narrow" pitchFamily="34" charset="0"/>
              </a:rPr>
              <a:t>$600,000/ 100,000 units = $6/unit</a:t>
            </a:r>
          </a:p>
        </p:txBody>
      </p:sp>
      <p:sp>
        <p:nvSpPr>
          <p:cNvPr id="30731" name="Line 11"/>
          <p:cNvSpPr>
            <a:spLocks noChangeShapeType="1"/>
          </p:cNvSpPr>
          <p:nvPr/>
        </p:nvSpPr>
        <p:spPr bwMode="auto">
          <a:xfrm flipV="1">
            <a:off x="7391400" y="4673600"/>
            <a:ext cx="762000" cy="14351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 name="TextBox 2"/>
          <p:cNvSpPr txBox="1">
            <a:spLocks noChangeArrowheads="1"/>
          </p:cNvSpPr>
          <p:nvPr/>
        </p:nvSpPr>
        <p:spPr bwMode="auto">
          <a:xfrm>
            <a:off x="228600" y="1222375"/>
            <a:ext cx="88392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r>
              <a:rPr lang="en-US" altLang="en-US" b="1" dirty="0">
                <a:latin typeface="Arial Narrow" pitchFamily="34" charset="0"/>
              </a:rPr>
              <a:t>What would happen if </a:t>
            </a:r>
            <a:r>
              <a:rPr lang="en-US" altLang="en-US" b="1" i="1" dirty="0">
                <a:latin typeface="Arial Narrow" pitchFamily="34" charset="0"/>
              </a:rPr>
              <a:t>IceAge’s</a:t>
            </a:r>
            <a:r>
              <a:rPr lang="en-US" altLang="en-US" b="1" dirty="0">
                <a:latin typeface="Arial Narrow" pitchFamily="34" charset="0"/>
              </a:rPr>
              <a:t> manager decided to produce 100,000 units instead of 60,000?</a:t>
            </a:r>
          </a:p>
        </p:txBody>
      </p:sp>
      <p:sp>
        <p:nvSpPr>
          <p:cNvPr id="5" name="TextBox 4"/>
          <p:cNvSpPr txBox="1">
            <a:spLocks noChangeArrowheads="1"/>
          </p:cNvSpPr>
          <p:nvPr/>
        </p:nvSpPr>
        <p:spPr bwMode="auto">
          <a:xfrm>
            <a:off x="3519488" y="1822450"/>
            <a:ext cx="5181600" cy="707886"/>
          </a:xfrm>
          <a:prstGeom prst="rect">
            <a:avLst/>
          </a:prstGeom>
          <a:solidFill>
            <a:srgbClr val="F6E5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r>
              <a:rPr lang="en-US" altLang="en-US" sz="2000" dirty="0">
                <a:latin typeface="Arial Narrow" pitchFamily="34" charset="0"/>
              </a:rPr>
              <a:t>The 40,000 extra units would be stored in inventory and the total production cost PER UNIT </a:t>
            </a:r>
            <a:r>
              <a:rPr lang="en-US" altLang="en-US" sz="2000" b="1" dirty="0">
                <a:latin typeface="Arial Narrow" pitchFamily="34" charset="0"/>
              </a:rPr>
              <a:t>is $4 less</a:t>
            </a:r>
            <a:r>
              <a:rPr lang="en-US" altLang="en-US" sz="2000" dirty="0">
                <a:latin typeface="Arial Narrow" pitchFamily="34" charset="0"/>
              </a:rPr>
              <a:t>!</a:t>
            </a:r>
            <a:endParaRPr lang="en-US" altLang="en-US" sz="2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19458"/>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0728"/>
                                        </p:tgtEl>
                                        <p:attrNameLst>
                                          <p:attrName>style.visibility</p:attrName>
                                        </p:attrNameLst>
                                      </p:cBhvr>
                                      <p:to>
                                        <p:strVal val="visible"/>
                                      </p:to>
                                    </p:set>
                                    <p:anim calcmode="lin" valueType="num">
                                      <p:cBhvr additive="base">
                                        <p:cTn id="18" dur="2000" fill="hold"/>
                                        <p:tgtEl>
                                          <p:spTgt spid="30728"/>
                                        </p:tgtEl>
                                        <p:attrNameLst>
                                          <p:attrName>ppt_x</p:attrName>
                                        </p:attrNameLst>
                                      </p:cBhvr>
                                      <p:tavLst>
                                        <p:tav tm="0">
                                          <p:val>
                                            <p:strVal val="#ppt_x"/>
                                          </p:val>
                                        </p:tav>
                                        <p:tav tm="100000">
                                          <p:val>
                                            <p:strVal val="#ppt_x"/>
                                          </p:val>
                                        </p:tav>
                                      </p:tavLst>
                                    </p:anim>
                                    <p:anim calcmode="lin" valueType="num">
                                      <p:cBhvr additive="base">
                                        <p:cTn id="19" dur="2000" fill="hold"/>
                                        <p:tgtEl>
                                          <p:spTgt spid="3072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nodeType="afterGroup">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0729"/>
                                        </p:tgtEl>
                                        <p:attrNameLst>
                                          <p:attrName>style.visibility</p:attrName>
                                        </p:attrNameLst>
                                      </p:cBhvr>
                                      <p:to>
                                        <p:strVal val="visible"/>
                                      </p:to>
                                    </p:set>
                                    <p:animEffect transition="in" filter="wipe(down)">
                                      <p:cBhvr>
                                        <p:cTn id="24" dur="500"/>
                                        <p:tgtEl>
                                          <p:spTgt spid="3072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7" presetClass="entr" presetSubtype="4" fill="hold" grpId="0" nodeType="clickEffect">
                                  <p:stCondLst>
                                    <p:cond delay="0"/>
                                  </p:stCondLst>
                                  <p:childTnLst>
                                    <p:set>
                                      <p:cBhvr>
                                        <p:cTn id="28" dur="1" fill="hold">
                                          <p:stCondLst>
                                            <p:cond delay="0"/>
                                          </p:stCondLst>
                                        </p:cTn>
                                        <p:tgtEl>
                                          <p:spTgt spid="30730"/>
                                        </p:tgtEl>
                                        <p:attrNameLst>
                                          <p:attrName>style.visibility</p:attrName>
                                        </p:attrNameLst>
                                      </p:cBhvr>
                                      <p:to>
                                        <p:strVal val="visible"/>
                                      </p:to>
                                    </p:set>
                                    <p:anim calcmode="lin" valueType="num">
                                      <p:cBhvr additive="base">
                                        <p:cTn id="29" dur="2000" fill="hold"/>
                                        <p:tgtEl>
                                          <p:spTgt spid="30730"/>
                                        </p:tgtEl>
                                        <p:attrNameLst>
                                          <p:attrName>ppt_x</p:attrName>
                                        </p:attrNameLst>
                                      </p:cBhvr>
                                      <p:tavLst>
                                        <p:tav tm="0">
                                          <p:val>
                                            <p:strVal val="#ppt_x"/>
                                          </p:val>
                                        </p:tav>
                                        <p:tav tm="100000">
                                          <p:val>
                                            <p:strVal val="#ppt_x"/>
                                          </p:val>
                                        </p:tav>
                                      </p:tavLst>
                                    </p:anim>
                                    <p:anim calcmode="lin" valueType="num">
                                      <p:cBhvr additive="base">
                                        <p:cTn id="30" dur="2000" fill="hold"/>
                                        <p:tgtEl>
                                          <p:spTgt spid="3073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nodeType="afterGroup">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0731"/>
                                        </p:tgtEl>
                                        <p:attrNameLst>
                                          <p:attrName>style.visibility</p:attrName>
                                        </p:attrNameLst>
                                      </p:cBhvr>
                                      <p:to>
                                        <p:strVal val="visible"/>
                                      </p:to>
                                    </p:set>
                                    <p:animEffect transition="in" filter="wipe(down)">
                                      <p:cBhvr>
                                        <p:cTn id="35" dur="500"/>
                                        <p:tgtEl>
                                          <p:spTgt spid="3073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additive="base">
                                        <p:cTn id="40" dur="2000" fill="hold"/>
                                        <p:tgtEl>
                                          <p:spTgt spid="5"/>
                                        </p:tgtEl>
                                        <p:attrNameLst>
                                          <p:attrName>ppt_x</p:attrName>
                                        </p:attrNameLst>
                                      </p:cBhvr>
                                      <p:tavLst>
                                        <p:tav tm="0">
                                          <p:val>
                                            <p:strVal val="1+#ppt_w/2"/>
                                          </p:val>
                                        </p:tav>
                                        <p:tav tm="100000">
                                          <p:val>
                                            <p:strVal val="#ppt_x"/>
                                          </p:val>
                                        </p:tav>
                                      </p:tavLst>
                                    </p:anim>
                                    <p:anim calcmode="lin" valueType="num">
                                      <p:cBhvr additive="base">
                                        <p:cTn id="41"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8" grpId="0" animBg="1"/>
      <p:bldP spid="30729" grpId="0" animBg="1"/>
      <p:bldP spid="30730" grpId="0" animBg="1"/>
      <p:bldP spid="30731" grpId="0" animBg="1"/>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0" y="371475"/>
            <a:ext cx="9144000" cy="1838325"/>
          </a:xfrm>
        </p:spPr>
        <p:txBody>
          <a:bodyPr/>
          <a:lstStyle/>
          <a:p>
            <a:pPr algn="ctr" eaLnBrk="1" hangingPunct="1"/>
            <a:r>
              <a:rPr sz="3200" b="1" dirty="0" smtClean="0">
                <a:solidFill>
                  <a:schemeClr val="tx1"/>
                </a:solidFill>
                <a:latin typeface="Arial" pitchFamily="34" charset="0"/>
                <a:cs typeface="Arial" pitchFamily="34" charset="0"/>
              </a:rPr>
              <a:t>Planning Production:  Income under </a:t>
            </a:r>
            <a:r>
              <a:rPr sz="3200" b="1" i="1" u="sng" dirty="0" smtClean="0">
                <a:solidFill>
                  <a:srgbClr val="FF0000"/>
                </a:solidFill>
                <a:latin typeface="Arial" pitchFamily="34" charset="0"/>
                <a:cs typeface="Arial" pitchFamily="34" charset="0"/>
              </a:rPr>
              <a:t>Absorption</a:t>
            </a:r>
            <a:r>
              <a:rPr sz="3200" b="1" i="1" dirty="0" smtClean="0">
                <a:solidFill>
                  <a:schemeClr val="tx1"/>
                </a:solidFill>
                <a:latin typeface="Arial" pitchFamily="34" charset="0"/>
                <a:cs typeface="Arial" pitchFamily="34" charset="0"/>
              </a:rPr>
              <a:t> Costing</a:t>
            </a:r>
            <a:r>
              <a:rPr sz="3200" b="1" dirty="0" smtClean="0">
                <a:solidFill>
                  <a:schemeClr val="tx1"/>
                </a:solidFill>
                <a:latin typeface="Arial" pitchFamily="34" charset="0"/>
                <a:cs typeface="Arial" pitchFamily="34" charset="0"/>
              </a:rPr>
              <a:t> for Different Production Levels </a:t>
            </a:r>
          </a:p>
        </p:txBody>
      </p:sp>
      <p:graphicFrame>
        <p:nvGraphicFramePr>
          <p:cNvPr id="78851" name="Object 4"/>
          <p:cNvGraphicFramePr>
            <a:graphicFrameLocks noGrp="1" noChangeAspect="1"/>
          </p:cNvGraphicFramePr>
          <p:nvPr>
            <p:ph idx="1"/>
          </p:nvPr>
        </p:nvGraphicFramePr>
        <p:xfrm>
          <a:off x="152400" y="2205038"/>
          <a:ext cx="8763000" cy="2311400"/>
        </p:xfrm>
        <a:graphic>
          <a:graphicData uri="http://schemas.openxmlformats.org/presentationml/2006/ole">
            <mc:AlternateContent xmlns:mc="http://schemas.openxmlformats.org/markup-compatibility/2006">
              <mc:Choice xmlns:v="urn:schemas-microsoft-com:vml" Requires="v">
                <p:oleObj spid="_x0000_s78943" name="Worksheet" r:id="rId5" imgW="7742028" imgH="2042150" progId="Excel.Sheet.8">
                  <p:embed/>
                </p:oleObj>
              </mc:Choice>
              <mc:Fallback>
                <p:oleObj name="Worksheet" r:id="rId5" imgW="7742028" imgH="2042150" progId="Excel.Sheet.8">
                  <p:embed/>
                  <p:pic>
                    <p:nvPicPr>
                      <p:cNvPr id="0" name="Picture 16"/>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2205038"/>
                        <a:ext cx="8763000" cy="2311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8854"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6EC23D45-8E04-4555-B855-7A4054E640B0}" type="slidenum">
              <a:rPr lang="en-US" altLang="en-US" sz="1000" smtClean="0">
                <a:latin typeface="Arial" charset="0"/>
              </a:rPr>
              <a:pPr algn="r" eaLnBrk="1" hangingPunct="1"/>
              <a:t>38</a:t>
            </a:fld>
            <a:endParaRPr lang="en-US" altLang="en-US" sz="1000" dirty="0">
              <a:latin typeface="Arial" charset="0"/>
            </a:endParaRPr>
          </a:p>
        </p:txBody>
      </p:sp>
      <p:sp>
        <p:nvSpPr>
          <p:cNvPr id="31753" name="Text Box 9"/>
          <p:cNvSpPr txBox="1">
            <a:spLocks noChangeArrowheads="1"/>
          </p:cNvSpPr>
          <p:nvPr/>
        </p:nvSpPr>
        <p:spPr bwMode="auto">
          <a:xfrm>
            <a:off x="381000" y="5257800"/>
            <a:ext cx="4191000" cy="1098550"/>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spcBef>
                <a:spcPct val="50000"/>
              </a:spcBef>
            </a:pPr>
            <a:r>
              <a:rPr lang="en-US" altLang="en-US" sz="1800" b="1" u="sng" dirty="0">
                <a:solidFill>
                  <a:schemeClr val="bg1"/>
                </a:solidFill>
                <a:latin typeface="Arial Narrow" pitchFamily="34" charset="0"/>
              </a:rPr>
              <a:t> Note:</a:t>
            </a:r>
            <a:r>
              <a:rPr lang="en-US" altLang="en-US" sz="1800" b="1" dirty="0">
                <a:solidFill>
                  <a:schemeClr val="bg1"/>
                </a:solidFill>
                <a:latin typeface="Arial Narrow" pitchFamily="34" charset="0"/>
              </a:rPr>
              <a:t>   Income under absorption costing is  </a:t>
            </a:r>
            <a:br>
              <a:rPr lang="en-US" altLang="en-US" sz="1800" b="1" dirty="0">
                <a:solidFill>
                  <a:schemeClr val="bg1"/>
                </a:solidFill>
                <a:latin typeface="Arial Narrow" pitchFamily="34" charset="0"/>
              </a:rPr>
            </a:br>
            <a:r>
              <a:rPr lang="en-US" altLang="en-US" sz="1800" b="1" dirty="0">
                <a:solidFill>
                  <a:schemeClr val="bg1"/>
                </a:solidFill>
                <a:latin typeface="Arial Narrow" pitchFamily="34" charset="0"/>
              </a:rPr>
              <a:t> $240,000 </a:t>
            </a:r>
            <a:r>
              <a:rPr lang="en-US" altLang="en-US" sz="1800" b="1" u="sng" dirty="0">
                <a:solidFill>
                  <a:schemeClr val="bg1"/>
                </a:solidFill>
                <a:latin typeface="Arial Narrow" pitchFamily="34" charset="0"/>
              </a:rPr>
              <a:t>greater</a:t>
            </a:r>
            <a:r>
              <a:rPr lang="en-US" altLang="en-US" sz="1800" b="1" dirty="0">
                <a:solidFill>
                  <a:schemeClr val="bg1"/>
                </a:solidFill>
                <a:latin typeface="Arial Narrow" pitchFamily="34" charset="0"/>
              </a:rPr>
              <a:t> if </a:t>
            </a:r>
            <a:r>
              <a:rPr lang="en-US" altLang="en-US" sz="1800" b="1" u="sng" dirty="0">
                <a:solidFill>
                  <a:schemeClr val="bg1"/>
                </a:solidFill>
                <a:latin typeface="Arial Narrow" pitchFamily="34" charset="0"/>
              </a:rPr>
              <a:t>management produces  </a:t>
            </a:r>
            <a:br>
              <a:rPr lang="en-US" altLang="en-US" sz="1800" b="1" u="sng" dirty="0">
                <a:solidFill>
                  <a:schemeClr val="bg1"/>
                </a:solidFill>
                <a:latin typeface="Arial Narrow" pitchFamily="34" charset="0"/>
              </a:rPr>
            </a:br>
            <a:r>
              <a:rPr lang="en-US" altLang="en-US" sz="1800" b="1" u="sng" dirty="0">
                <a:solidFill>
                  <a:schemeClr val="bg1"/>
                </a:solidFill>
                <a:latin typeface="Arial Narrow" pitchFamily="34" charset="0"/>
              </a:rPr>
              <a:t> 40,000 more units</a:t>
            </a:r>
            <a:r>
              <a:rPr lang="en-US" altLang="en-US" sz="1800" b="1" dirty="0">
                <a:solidFill>
                  <a:schemeClr val="bg1"/>
                </a:solidFill>
                <a:latin typeface="Arial Narrow" pitchFamily="34" charset="0"/>
              </a:rPr>
              <a:t> than necessary and builds   </a:t>
            </a:r>
            <a:br>
              <a:rPr lang="en-US" altLang="en-US" sz="1800" b="1" dirty="0">
                <a:solidFill>
                  <a:schemeClr val="bg1"/>
                </a:solidFill>
                <a:latin typeface="Arial Narrow" pitchFamily="34" charset="0"/>
              </a:rPr>
            </a:br>
            <a:r>
              <a:rPr lang="en-US" altLang="en-US" sz="1800" b="1" dirty="0">
                <a:solidFill>
                  <a:schemeClr val="bg1"/>
                </a:solidFill>
                <a:latin typeface="Arial Narrow" pitchFamily="34" charset="0"/>
              </a:rPr>
              <a:t> up ending inventory.</a:t>
            </a:r>
          </a:p>
        </p:txBody>
      </p:sp>
      <p:sp>
        <p:nvSpPr>
          <p:cNvPr id="2" name="TextBox 1"/>
          <p:cNvSpPr txBox="1">
            <a:spLocks noChangeArrowheads="1"/>
          </p:cNvSpPr>
          <p:nvPr/>
        </p:nvSpPr>
        <p:spPr bwMode="auto">
          <a:xfrm>
            <a:off x="4724400" y="5221288"/>
            <a:ext cx="4191000" cy="1323975"/>
          </a:xfrm>
          <a:prstGeom prst="rect">
            <a:avLst/>
          </a:prstGeom>
          <a:solidFill>
            <a:srgbClr val="F6E5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sz="2000" b="1">
                <a:latin typeface="Arial Narrow" pitchFamily="34" charset="0"/>
              </a:rPr>
              <a:t>This shows that a manager can report increased income </a:t>
            </a:r>
            <a:r>
              <a:rPr lang="en-US" altLang="en-US" sz="2000" b="1" u="sng">
                <a:latin typeface="Arial Narrow" pitchFamily="34" charset="0"/>
              </a:rPr>
              <a:t>merely by producing more</a:t>
            </a:r>
            <a:r>
              <a:rPr lang="en-US" altLang="en-US" sz="2000" b="1">
                <a:latin typeface="Arial Narrow" pitchFamily="34" charset="0"/>
              </a:rPr>
              <a:t> and disregarding whether the excess units can be sold or not.</a:t>
            </a:r>
          </a:p>
        </p:txBody>
      </p:sp>
      <p:sp>
        <p:nvSpPr>
          <p:cNvPr id="3" name="Rounded Rectangle 2"/>
          <p:cNvSpPr>
            <a:spLocks noChangeArrowheads="1"/>
          </p:cNvSpPr>
          <p:nvPr/>
        </p:nvSpPr>
        <p:spPr bwMode="auto">
          <a:xfrm>
            <a:off x="111125" y="4343402"/>
            <a:ext cx="4359275" cy="152400"/>
          </a:xfrm>
          <a:prstGeom prst="roundRect">
            <a:avLst>
              <a:gd name="adj" fmla="val 16667"/>
            </a:avLst>
          </a:prstGeom>
          <a:noFill/>
          <a:ln w="28575"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13" name="Rounded Rectangle 12"/>
          <p:cNvSpPr>
            <a:spLocks noChangeArrowheads="1"/>
          </p:cNvSpPr>
          <p:nvPr/>
        </p:nvSpPr>
        <p:spPr bwMode="auto">
          <a:xfrm>
            <a:off x="4841875" y="4343401"/>
            <a:ext cx="4114800" cy="152400"/>
          </a:xfrm>
          <a:prstGeom prst="roundRect">
            <a:avLst>
              <a:gd name="adj" fmla="val 16667"/>
            </a:avLst>
          </a:prstGeom>
          <a:noFill/>
          <a:ln w="28575"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14" name="Rectangle 13"/>
          <p:cNvSpPr>
            <a:spLocks noChangeArrowheads="1"/>
          </p:cNvSpPr>
          <p:nvPr/>
        </p:nvSpPr>
        <p:spPr bwMode="auto">
          <a:xfrm>
            <a:off x="758825" y="2689225"/>
            <a:ext cx="3200400" cy="381000"/>
          </a:xfrm>
          <a:prstGeom prst="rect">
            <a:avLst/>
          </a:prstGeom>
          <a:noFill/>
          <a:ln w="28575" algn="ctr">
            <a:solidFill>
              <a:srgbClr val="FFC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15" name="Rectangle 14"/>
          <p:cNvSpPr>
            <a:spLocks noChangeArrowheads="1"/>
          </p:cNvSpPr>
          <p:nvPr/>
        </p:nvSpPr>
        <p:spPr bwMode="auto">
          <a:xfrm>
            <a:off x="5334000" y="2689225"/>
            <a:ext cx="3200400" cy="381000"/>
          </a:xfrm>
          <a:prstGeom prst="rect">
            <a:avLst/>
          </a:prstGeom>
          <a:noFill/>
          <a:ln w="28575" algn="ctr">
            <a:solidFill>
              <a:srgbClr val="FFC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16" name="AutoShape 15"/>
          <p:cNvSpPr>
            <a:spLocks noChangeArrowheads="1"/>
          </p:cNvSpPr>
          <p:nvPr/>
        </p:nvSpPr>
        <p:spPr bwMode="auto">
          <a:xfrm>
            <a:off x="228600" y="64008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smtClean="0">
                <a:solidFill>
                  <a:schemeClr val="bg1"/>
                </a:solidFill>
                <a:latin typeface="Times New Roman" pitchFamily="-107" charset="0"/>
              </a:rPr>
              <a:t>C </a:t>
            </a:r>
            <a:r>
              <a:rPr lang="en-US" sz="1400" dirty="0" smtClean="0">
                <a:solidFill>
                  <a:schemeClr val="bg1"/>
                </a:solidFill>
              </a:rPr>
              <a:t>1</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nodeType="afterGroup">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Effect transition="in" filter="fade">
                                      <p:cBhvr>
                                        <p:cTn id="16" dur="500"/>
                                        <p:tgtEl>
                                          <p:spTgt spid="15"/>
                                        </p:tgtEl>
                                      </p:cBhvr>
                                    </p:animEffect>
                                  </p:childTnLst>
                                </p:cTn>
                              </p:par>
                            </p:childTnLst>
                          </p:cTn>
                        </p:par>
                      </p:childTnLst>
                    </p:cTn>
                  </p:par>
                  <p:par>
                    <p:cTn id="17" fill="hold">
                      <p:stCondLst>
                        <p:cond delay="indefinite"/>
                      </p:stCondLst>
                      <p:childTnLst>
                        <p:par>
                          <p:cTn id="18" fill="hold" nodeType="afterGroup">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2000" fill="hold"/>
                                        <p:tgtEl>
                                          <p:spTgt spid="3"/>
                                        </p:tgtEl>
                                        <p:attrNameLst>
                                          <p:attrName>ppt_w</p:attrName>
                                        </p:attrNameLst>
                                      </p:cBhvr>
                                      <p:tavLst>
                                        <p:tav tm="0">
                                          <p:val>
                                            <p:fltVal val="0"/>
                                          </p:val>
                                        </p:tav>
                                        <p:tav tm="100000">
                                          <p:val>
                                            <p:strVal val="#ppt_w"/>
                                          </p:val>
                                        </p:tav>
                                      </p:tavLst>
                                    </p:anim>
                                    <p:anim calcmode="lin" valueType="num">
                                      <p:cBhvr>
                                        <p:cTn id="22" dur="2000" fill="hold"/>
                                        <p:tgtEl>
                                          <p:spTgt spid="3"/>
                                        </p:tgtEl>
                                        <p:attrNameLst>
                                          <p:attrName>ppt_h</p:attrName>
                                        </p:attrNameLst>
                                      </p:cBhvr>
                                      <p:tavLst>
                                        <p:tav tm="0">
                                          <p:val>
                                            <p:fltVal val="0"/>
                                          </p:val>
                                        </p:tav>
                                        <p:tav tm="100000">
                                          <p:val>
                                            <p:strVal val="#ppt_h"/>
                                          </p:val>
                                        </p:tav>
                                      </p:tavLst>
                                    </p:anim>
                                    <p:animEffect transition="in" filter="fade">
                                      <p:cBhvr>
                                        <p:cTn id="23" dur="2000"/>
                                        <p:tgtEl>
                                          <p:spTgt spid="3"/>
                                        </p:tgtEl>
                                      </p:cBhvr>
                                    </p:animEffect>
                                  </p:childTnLst>
                                </p:cTn>
                              </p:par>
                            </p:childTnLst>
                          </p:cTn>
                        </p:par>
                      </p:childTnLst>
                    </p:cTn>
                  </p:par>
                  <p:par>
                    <p:cTn id="24" fill="hold">
                      <p:stCondLst>
                        <p:cond delay="indefinite"/>
                      </p:stCondLst>
                      <p:childTnLst>
                        <p:par>
                          <p:cTn id="25" fill="hold" nodeType="afterGroup">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2000" fill="hold"/>
                                        <p:tgtEl>
                                          <p:spTgt spid="13"/>
                                        </p:tgtEl>
                                        <p:attrNameLst>
                                          <p:attrName>ppt_w</p:attrName>
                                        </p:attrNameLst>
                                      </p:cBhvr>
                                      <p:tavLst>
                                        <p:tav tm="0">
                                          <p:val>
                                            <p:fltVal val="0"/>
                                          </p:val>
                                        </p:tav>
                                        <p:tav tm="100000">
                                          <p:val>
                                            <p:strVal val="#ppt_w"/>
                                          </p:val>
                                        </p:tav>
                                      </p:tavLst>
                                    </p:anim>
                                    <p:anim calcmode="lin" valueType="num">
                                      <p:cBhvr>
                                        <p:cTn id="29" dur="2000" fill="hold"/>
                                        <p:tgtEl>
                                          <p:spTgt spid="13"/>
                                        </p:tgtEl>
                                        <p:attrNameLst>
                                          <p:attrName>ppt_h</p:attrName>
                                        </p:attrNameLst>
                                      </p:cBhvr>
                                      <p:tavLst>
                                        <p:tav tm="0">
                                          <p:val>
                                            <p:fltVal val="0"/>
                                          </p:val>
                                        </p:tav>
                                        <p:tav tm="100000">
                                          <p:val>
                                            <p:strVal val="#ppt_h"/>
                                          </p:val>
                                        </p:tav>
                                      </p:tavLst>
                                    </p:anim>
                                    <p:animEffect transition="in" filter="fade">
                                      <p:cBhvr>
                                        <p:cTn id="30" dur="2000"/>
                                        <p:tgtEl>
                                          <p:spTgt spid="1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7" presetClass="entr" presetSubtype="4" fill="hold" grpId="0" nodeType="clickEffect">
                                  <p:stCondLst>
                                    <p:cond delay="0"/>
                                  </p:stCondLst>
                                  <p:childTnLst>
                                    <p:set>
                                      <p:cBhvr>
                                        <p:cTn id="34" dur="1" fill="hold">
                                          <p:stCondLst>
                                            <p:cond delay="0"/>
                                          </p:stCondLst>
                                        </p:cTn>
                                        <p:tgtEl>
                                          <p:spTgt spid="31753"/>
                                        </p:tgtEl>
                                        <p:attrNameLst>
                                          <p:attrName>style.visibility</p:attrName>
                                        </p:attrNameLst>
                                      </p:cBhvr>
                                      <p:to>
                                        <p:strVal val="visible"/>
                                      </p:to>
                                    </p:set>
                                    <p:anim calcmode="lin" valueType="num">
                                      <p:cBhvr additive="base">
                                        <p:cTn id="35" dur="1000" fill="hold"/>
                                        <p:tgtEl>
                                          <p:spTgt spid="31753"/>
                                        </p:tgtEl>
                                        <p:attrNameLst>
                                          <p:attrName>ppt_x</p:attrName>
                                        </p:attrNameLst>
                                      </p:cBhvr>
                                      <p:tavLst>
                                        <p:tav tm="0">
                                          <p:val>
                                            <p:strVal val="#ppt_x"/>
                                          </p:val>
                                        </p:tav>
                                        <p:tav tm="100000">
                                          <p:val>
                                            <p:strVal val="#ppt_x"/>
                                          </p:val>
                                        </p:tav>
                                      </p:tavLst>
                                    </p:anim>
                                    <p:anim calcmode="lin" valueType="num">
                                      <p:cBhvr additive="base">
                                        <p:cTn id="36" dur="1000" fill="hold"/>
                                        <p:tgtEl>
                                          <p:spTgt spid="31753"/>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fade">
                                      <p:cBhvr>
                                        <p:cTn id="4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3" grpId="0" animBg="1"/>
      <p:bldP spid="2" grpId="0" animBg="1"/>
      <p:bldP spid="3" grpId="0" animBg="1"/>
      <p:bldP spid="13" grpId="0" animBg="1"/>
      <p:bldP spid="14" grpId="0" animBg="1"/>
      <p:bldP spid="1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0" y="457201"/>
            <a:ext cx="9144000" cy="1219200"/>
          </a:xfrm>
        </p:spPr>
        <p:txBody>
          <a:bodyPr/>
          <a:lstStyle/>
          <a:p>
            <a:pPr algn="ctr" eaLnBrk="1" hangingPunct="1"/>
            <a:r>
              <a:rPr sz="2800" dirty="0" smtClean="0"/>
              <a:t>   </a:t>
            </a:r>
            <a:r>
              <a:rPr sz="3200" b="1" dirty="0" smtClean="0">
                <a:solidFill>
                  <a:schemeClr val="tx1"/>
                </a:solidFill>
                <a:latin typeface="Arial" pitchFamily="34" charset="0"/>
                <a:cs typeface="Arial" pitchFamily="34" charset="0"/>
              </a:rPr>
              <a:t>Planning Production:  Income under </a:t>
            </a:r>
            <a:r>
              <a:rPr sz="3200" b="1" i="1" u="sng" dirty="0" smtClean="0">
                <a:solidFill>
                  <a:srgbClr val="FF0000"/>
                </a:solidFill>
                <a:latin typeface="Arial" pitchFamily="34" charset="0"/>
                <a:cs typeface="Arial" pitchFamily="34" charset="0"/>
              </a:rPr>
              <a:t>Variable</a:t>
            </a:r>
            <a:r>
              <a:rPr sz="3200" b="1" i="1" dirty="0" smtClean="0">
                <a:solidFill>
                  <a:schemeClr val="tx1"/>
                </a:solidFill>
                <a:latin typeface="Arial" pitchFamily="34" charset="0"/>
                <a:cs typeface="Arial" pitchFamily="34" charset="0"/>
              </a:rPr>
              <a:t> Costing</a:t>
            </a:r>
            <a:r>
              <a:rPr sz="3200" b="1" dirty="0" smtClean="0">
                <a:solidFill>
                  <a:schemeClr val="tx1"/>
                </a:solidFill>
                <a:latin typeface="Arial" pitchFamily="34" charset="0"/>
                <a:cs typeface="Arial" pitchFamily="34" charset="0"/>
              </a:rPr>
              <a:t> for Different Production Levels</a:t>
            </a:r>
          </a:p>
        </p:txBody>
      </p:sp>
      <p:graphicFrame>
        <p:nvGraphicFramePr>
          <p:cNvPr id="80899" name="Object 4"/>
          <p:cNvGraphicFramePr>
            <a:graphicFrameLocks noGrp="1" noChangeAspect="1"/>
          </p:cNvGraphicFramePr>
          <p:nvPr>
            <p:ph idx="1"/>
            <p:extLst>
              <p:ext uri="{D42A27DB-BD31-4B8C-83A1-F6EECF244321}">
                <p14:modId xmlns:p14="http://schemas.microsoft.com/office/powerpoint/2010/main" val="3452934885"/>
              </p:ext>
            </p:extLst>
          </p:nvPr>
        </p:nvGraphicFramePr>
        <p:xfrm>
          <a:off x="266700" y="2273016"/>
          <a:ext cx="8534400" cy="3033713"/>
        </p:xfrm>
        <a:graphic>
          <a:graphicData uri="http://schemas.openxmlformats.org/presentationml/2006/ole">
            <mc:AlternateContent xmlns:mc="http://schemas.openxmlformats.org/markup-compatibility/2006">
              <mc:Choice xmlns:v="urn:schemas-microsoft-com:vml" Requires="v">
                <p:oleObj spid="_x0000_s80992" name="Worksheet" r:id="rId5" imgW="6751347" imgH="2400304" progId="Excel.Sheet.8">
                  <p:embed/>
                </p:oleObj>
              </mc:Choice>
              <mc:Fallback>
                <p:oleObj name="Worksheet" r:id="rId5" imgW="6751347" imgH="2400304" progId="Excel.Sheet.8">
                  <p:embed/>
                  <p:pic>
                    <p:nvPicPr>
                      <p:cNvPr id="0" name="Picture 17"/>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 y="2273016"/>
                        <a:ext cx="8534400" cy="3033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0902"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8824DE8B-DBE3-4958-B754-D0491DC6ADEB}" type="slidenum">
              <a:rPr lang="en-US" altLang="en-US" sz="1000" smtClean="0">
                <a:latin typeface="Arial" charset="0"/>
              </a:rPr>
              <a:pPr algn="r" eaLnBrk="1" hangingPunct="1"/>
              <a:t>39</a:t>
            </a:fld>
            <a:endParaRPr lang="en-US" altLang="en-US" sz="1000" dirty="0">
              <a:latin typeface="Arial" charset="0"/>
            </a:endParaRPr>
          </a:p>
        </p:txBody>
      </p:sp>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2000" y="5486400"/>
            <a:ext cx="1222375"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ounded Rectangle 9"/>
          <p:cNvSpPr>
            <a:spLocks noChangeArrowheads="1"/>
          </p:cNvSpPr>
          <p:nvPr/>
        </p:nvSpPr>
        <p:spPr bwMode="auto">
          <a:xfrm>
            <a:off x="304800" y="4876800"/>
            <a:ext cx="3886200" cy="228600"/>
          </a:xfrm>
          <a:prstGeom prst="roundRect">
            <a:avLst>
              <a:gd name="adj" fmla="val 16667"/>
            </a:avLst>
          </a:prstGeom>
          <a:noFill/>
          <a:ln w="28575"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11" name="Rounded Rectangle 10"/>
          <p:cNvSpPr>
            <a:spLocks noChangeArrowheads="1"/>
          </p:cNvSpPr>
          <p:nvPr/>
        </p:nvSpPr>
        <p:spPr bwMode="auto">
          <a:xfrm>
            <a:off x="4946650" y="4876800"/>
            <a:ext cx="3892550" cy="228600"/>
          </a:xfrm>
          <a:prstGeom prst="roundRect">
            <a:avLst>
              <a:gd name="adj" fmla="val 16667"/>
            </a:avLst>
          </a:prstGeom>
          <a:noFill/>
          <a:ln w="28575"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5" name="Rectangle 4"/>
          <p:cNvSpPr>
            <a:spLocks noChangeArrowheads="1"/>
          </p:cNvSpPr>
          <p:nvPr/>
        </p:nvSpPr>
        <p:spPr bwMode="auto">
          <a:xfrm>
            <a:off x="517794" y="2273016"/>
            <a:ext cx="2041525" cy="331788"/>
          </a:xfrm>
          <a:prstGeom prst="rect">
            <a:avLst/>
          </a:prstGeom>
          <a:noFill/>
          <a:ln w="28575" algn="ctr">
            <a:solidFill>
              <a:srgbClr val="FFC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14" name="Rectangle 13"/>
          <p:cNvSpPr>
            <a:spLocks noChangeArrowheads="1"/>
          </p:cNvSpPr>
          <p:nvPr/>
        </p:nvSpPr>
        <p:spPr bwMode="auto">
          <a:xfrm>
            <a:off x="4976813" y="2277329"/>
            <a:ext cx="2185987" cy="339725"/>
          </a:xfrm>
          <a:prstGeom prst="rect">
            <a:avLst/>
          </a:prstGeom>
          <a:noFill/>
          <a:ln w="28575" algn="ctr">
            <a:solidFill>
              <a:srgbClr val="FFC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2" name="Rounded Rectangular Callout 1"/>
          <p:cNvSpPr>
            <a:spLocks noChangeArrowheads="1"/>
          </p:cNvSpPr>
          <p:nvPr/>
        </p:nvSpPr>
        <p:spPr bwMode="auto">
          <a:xfrm>
            <a:off x="2743200" y="5386388"/>
            <a:ext cx="5791200" cy="831850"/>
          </a:xfrm>
          <a:prstGeom prst="wedgeRoundRectCallout">
            <a:avLst>
              <a:gd name="adj1" fmla="val -68884"/>
              <a:gd name="adj2" fmla="val -2116"/>
              <a:gd name="adj3" fmla="val 16667"/>
            </a:avLst>
          </a:prstGeom>
          <a:solidFill>
            <a:srgbClr val="FFFFCC"/>
          </a:solidFill>
          <a:ln w="12700" algn="ctr">
            <a:solidFill>
              <a:schemeClr val="tx1"/>
            </a:solidFill>
            <a:round/>
            <a:headEnd/>
            <a:tailEnd/>
          </a:ln>
        </p:spPr>
        <p:txBody>
          <a:bodyPr lIns="0" tIns="0" rIns="0" bIns="0"/>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r>
              <a:rPr lang="en-US" altLang="en-US" sz="2200" b="1" dirty="0">
                <a:latin typeface="Arial Narrow" pitchFamily="34" charset="0"/>
              </a:rPr>
              <a:t>Under variable costing, even if I produce more units, it </a:t>
            </a:r>
            <a:r>
              <a:rPr lang="en-US" altLang="en-US" sz="2200" b="1" u="sng" dirty="0">
                <a:latin typeface="Arial Narrow" pitchFamily="34" charset="0"/>
              </a:rPr>
              <a:t>doesn’t</a:t>
            </a:r>
            <a:r>
              <a:rPr lang="en-US" altLang="en-US" sz="2200" b="1" dirty="0">
                <a:latin typeface="Arial Narrow" pitchFamily="34" charset="0"/>
              </a:rPr>
              <a:t> effect the reported net income. </a:t>
            </a:r>
          </a:p>
        </p:txBody>
      </p:sp>
      <p:sp>
        <p:nvSpPr>
          <p:cNvPr id="15" name="Rounded Rectangular Callout 14"/>
          <p:cNvSpPr>
            <a:spLocks noChangeArrowheads="1"/>
          </p:cNvSpPr>
          <p:nvPr/>
        </p:nvSpPr>
        <p:spPr bwMode="auto">
          <a:xfrm>
            <a:off x="2239962" y="6270625"/>
            <a:ext cx="6294437" cy="463550"/>
          </a:xfrm>
          <a:prstGeom prst="wedgeRoundRectCallout">
            <a:avLst>
              <a:gd name="adj1" fmla="val -54926"/>
              <a:gd name="adj2" fmla="val -95968"/>
              <a:gd name="adj3" fmla="val 16667"/>
            </a:avLst>
          </a:prstGeom>
          <a:solidFill>
            <a:srgbClr val="FFFFCC"/>
          </a:solidFill>
          <a:ln w="12700" algn="ctr">
            <a:solidFill>
              <a:schemeClr val="tx1"/>
            </a:solidFill>
            <a:round/>
            <a:headEnd/>
            <a:tailEnd/>
          </a:ln>
        </p:spPr>
        <p:txBody>
          <a:bodyPr lIns="0" tIns="0" rIns="0" bIns="0"/>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r>
              <a:rPr lang="en-US" altLang="en-US" sz="2000" b="1" dirty="0">
                <a:latin typeface="Arial Narrow" pitchFamily="34" charset="0"/>
              </a:rPr>
              <a:t>I actually have to SELL more units to increase my net income.</a:t>
            </a:r>
          </a:p>
        </p:txBody>
      </p:sp>
      <p:sp>
        <p:nvSpPr>
          <p:cNvPr id="16"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smtClean="0">
                <a:solidFill>
                  <a:schemeClr val="bg1"/>
                </a:solidFill>
                <a:latin typeface="Times New Roman" pitchFamily="-107" charset="0"/>
              </a:rPr>
              <a:t>C </a:t>
            </a:r>
            <a:r>
              <a:rPr lang="en-US" sz="1400" dirty="0" smtClean="0">
                <a:solidFill>
                  <a:schemeClr val="bg1"/>
                </a:solidFill>
              </a:rPr>
              <a:t>1</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nodeType="afterGroup">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Effect transition="in" filter="fade">
                                      <p:cBhvr>
                                        <p:cTn id="16" dur="500"/>
                                        <p:tgtEl>
                                          <p:spTgt spid="1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nodeType="afterGroup">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2000"/>
                                        <p:tgtEl>
                                          <p:spTgt spid="2"/>
                                        </p:tgtEl>
                                      </p:cBhvr>
                                    </p:animEffect>
                                    <p:anim calcmode="lin" valueType="num">
                                      <p:cBhvr>
                                        <p:cTn id="26" dur="2000" fill="hold"/>
                                        <p:tgtEl>
                                          <p:spTgt spid="2"/>
                                        </p:tgtEl>
                                        <p:attrNameLst>
                                          <p:attrName>ppt_x</p:attrName>
                                        </p:attrNameLst>
                                      </p:cBhvr>
                                      <p:tavLst>
                                        <p:tav tm="0">
                                          <p:val>
                                            <p:strVal val="#ppt_x"/>
                                          </p:val>
                                        </p:tav>
                                        <p:tav tm="100000">
                                          <p:val>
                                            <p:strVal val="#ppt_x"/>
                                          </p:val>
                                        </p:tav>
                                      </p:tavLst>
                                    </p:anim>
                                    <p:anim calcmode="lin" valueType="num">
                                      <p:cBhvr>
                                        <p:cTn id="27" dur="2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nodeType="afterGroup">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2000" fill="hold"/>
                                        <p:tgtEl>
                                          <p:spTgt spid="10"/>
                                        </p:tgtEl>
                                        <p:attrNameLst>
                                          <p:attrName>ppt_w</p:attrName>
                                        </p:attrNameLst>
                                      </p:cBhvr>
                                      <p:tavLst>
                                        <p:tav tm="0">
                                          <p:val>
                                            <p:fltVal val="0"/>
                                          </p:val>
                                        </p:tav>
                                        <p:tav tm="100000">
                                          <p:val>
                                            <p:strVal val="#ppt_w"/>
                                          </p:val>
                                        </p:tav>
                                      </p:tavLst>
                                    </p:anim>
                                    <p:anim calcmode="lin" valueType="num">
                                      <p:cBhvr>
                                        <p:cTn id="33" dur="2000" fill="hold"/>
                                        <p:tgtEl>
                                          <p:spTgt spid="10"/>
                                        </p:tgtEl>
                                        <p:attrNameLst>
                                          <p:attrName>ppt_h</p:attrName>
                                        </p:attrNameLst>
                                      </p:cBhvr>
                                      <p:tavLst>
                                        <p:tav tm="0">
                                          <p:val>
                                            <p:fltVal val="0"/>
                                          </p:val>
                                        </p:tav>
                                        <p:tav tm="100000">
                                          <p:val>
                                            <p:strVal val="#ppt_h"/>
                                          </p:val>
                                        </p:tav>
                                      </p:tavLst>
                                    </p:anim>
                                    <p:animEffect transition="in" filter="fade">
                                      <p:cBhvr>
                                        <p:cTn id="34" dur="2000"/>
                                        <p:tgtEl>
                                          <p:spTgt spid="10"/>
                                        </p:tgtEl>
                                      </p:cBhvr>
                                    </p:animEffect>
                                  </p:childTnLst>
                                </p:cTn>
                              </p:par>
                            </p:childTnLst>
                          </p:cTn>
                        </p:par>
                      </p:childTnLst>
                    </p:cTn>
                  </p:par>
                  <p:par>
                    <p:cTn id="35" fill="hold">
                      <p:stCondLst>
                        <p:cond delay="indefinite"/>
                      </p:stCondLst>
                      <p:childTnLst>
                        <p:par>
                          <p:cTn id="36" fill="hold" nodeType="afterGroup">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2000" fill="hold"/>
                                        <p:tgtEl>
                                          <p:spTgt spid="11"/>
                                        </p:tgtEl>
                                        <p:attrNameLst>
                                          <p:attrName>ppt_w</p:attrName>
                                        </p:attrNameLst>
                                      </p:cBhvr>
                                      <p:tavLst>
                                        <p:tav tm="0">
                                          <p:val>
                                            <p:fltVal val="0"/>
                                          </p:val>
                                        </p:tav>
                                        <p:tav tm="100000">
                                          <p:val>
                                            <p:strVal val="#ppt_w"/>
                                          </p:val>
                                        </p:tav>
                                      </p:tavLst>
                                    </p:anim>
                                    <p:anim calcmode="lin" valueType="num">
                                      <p:cBhvr>
                                        <p:cTn id="40" dur="2000" fill="hold"/>
                                        <p:tgtEl>
                                          <p:spTgt spid="11"/>
                                        </p:tgtEl>
                                        <p:attrNameLst>
                                          <p:attrName>ppt_h</p:attrName>
                                        </p:attrNameLst>
                                      </p:cBhvr>
                                      <p:tavLst>
                                        <p:tav tm="0">
                                          <p:val>
                                            <p:fltVal val="0"/>
                                          </p:val>
                                        </p:tav>
                                        <p:tav tm="100000">
                                          <p:val>
                                            <p:strVal val="#ppt_h"/>
                                          </p:val>
                                        </p:tav>
                                      </p:tavLst>
                                    </p:anim>
                                    <p:animEffect transition="in" filter="fade">
                                      <p:cBhvr>
                                        <p:cTn id="41" dur="2000"/>
                                        <p:tgtEl>
                                          <p:spTgt spid="11"/>
                                        </p:tgtEl>
                                      </p:cBhvr>
                                    </p:animEffect>
                                  </p:childTnLst>
                                </p:cTn>
                              </p:par>
                            </p:childTnLst>
                          </p:cTn>
                        </p:par>
                      </p:childTnLst>
                    </p:cTn>
                  </p:par>
                  <p:par>
                    <p:cTn id="42" fill="hold">
                      <p:stCondLst>
                        <p:cond delay="indefinite"/>
                      </p:stCondLst>
                      <p:childTnLst>
                        <p:par>
                          <p:cTn id="43" fill="hold" nodeType="afterGroup">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2000"/>
                                        <p:tgtEl>
                                          <p:spTgt spid="15"/>
                                        </p:tgtEl>
                                      </p:cBhvr>
                                    </p:animEffect>
                                    <p:anim calcmode="lin" valueType="num">
                                      <p:cBhvr>
                                        <p:cTn id="47" dur="2000" fill="hold"/>
                                        <p:tgtEl>
                                          <p:spTgt spid="15"/>
                                        </p:tgtEl>
                                        <p:attrNameLst>
                                          <p:attrName>ppt_x</p:attrName>
                                        </p:attrNameLst>
                                      </p:cBhvr>
                                      <p:tavLst>
                                        <p:tav tm="0">
                                          <p:val>
                                            <p:strVal val="#ppt_x"/>
                                          </p:val>
                                        </p:tav>
                                        <p:tav tm="100000">
                                          <p:val>
                                            <p:strVal val="#ppt_x"/>
                                          </p:val>
                                        </p:tav>
                                      </p:tavLst>
                                    </p:anim>
                                    <p:anim calcmode="lin" valueType="num">
                                      <p:cBhvr>
                                        <p:cTn id="48" dur="2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5" grpId="0" animBg="1"/>
      <p:bldP spid="14" grpId="0" animBg="1"/>
      <p:bldP spid="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609600"/>
            <a:ext cx="7772400" cy="2590800"/>
          </a:xfrm>
        </p:spPr>
        <p:txBody>
          <a:bodyPr/>
          <a:lstStyle/>
          <a:p>
            <a:pPr eaLnBrk="1" fontAlgn="auto" hangingPunct="1">
              <a:spcAft>
                <a:spcPts val="0"/>
              </a:spcAft>
              <a:defRPr/>
            </a:pPr>
            <a:r>
              <a:rPr lang="en-US" altLang="en-US" sz="7200" b="1" dirty="0" smtClean="0">
                <a:solidFill>
                  <a:schemeClr val="tx1"/>
                </a:solidFill>
                <a:latin typeface="Algerian" panose="04020705040A02060702" pitchFamily="82" charset="0"/>
              </a:rPr>
              <a:t>Chapter 06</a:t>
            </a:r>
          </a:p>
        </p:txBody>
      </p:sp>
      <p:sp>
        <p:nvSpPr>
          <p:cNvPr id="10243" name="Rectangle 3"/>
          <p:cNvSpPr>
            <a:spLocks noGrp="1" noChangeArrowheads="1"/>
          </p:cNvSpPr>
          <p:nvPr>
            <p:ph type="subTitle" idx="1"/>
          </p:nvPr>
        </p:nvSpPr>
        <p:spPr>
          <a:xfrm>
            <a:off x="152400" y="3429000"/>
            <a:ext cx="8991600" cy="3200400"/>
          </a:xfrm>
        </p:spPr>
        <p:txBody>
          <a:bodyPr rtlCol="0">
            <a:noAutofit/>
          </a:bodyPr>
          <a:lstStyle/>
          <a:p>
            <a:pPr lvl="0" eaLnBrk="1" hangingPunct="1">
              <a:lnSpc>
                <a:spcPct val="90000"/>
              </a:lnSpc>
              <a:spcBef>
                <a:spcPct val="50000"/>
              </a:spcBef>
            </a:pPr>
            <a:r>
              <a:rPr lang="en-US" sz="7200" b="1" dirty="0">
                <a:solidFill>
                  <a:srgbClr val="FF0000"/>
                </a:solidFill>
                <a:latin typeface="Algerian" pitchFamily="82" charset="0"/>
              </a:rPr>
              <a:t>Variable Costing </a:t>
            </a:r>
            <a:r>
              <a:rPr lang="en-US" sz="7200" b="1" dirty="0">
                <a:solidFill>
                  <a:schemeClr val="tx1"/>
                </a:solidFill>
                <a:latin typeface="Algerian" pitchFamily="82" charset="0"/>
              </a:rPr>
              <a:t>and </a:t>
            </a:r>
            <a:r>
              <a:rPr lang="en-US" sz="7200" b="1" dirty="0" smtClean="0">
                <a:solidFill>
                  <a:schemeClr val="tx1"/>
                </a:solidFill>
                <a:latin typeface="Algerian" pitchFamily="82" charset="0"/>
              </a:rPr>
              <a:t> </a:t>
            </a:r>
            <a:endParaRPr lang="en-US" altLang="en-US" sz="7200" b="1" dirty="0">
              <a:solidFill>
                <a:schemeClr val="tx1"/>
              </a:solidFill>
              <a:effectLst>
                <a:outerShdw blurRad="63500" dist="38100" dir="5400000" algn="t" rotWithShape="0">
                  <a:prstClr val="black">
                    <a:alpha val="25000"/>
                  </a:prstClr>
                </a:outerShdw>
              </a:effectLst>
              <a:latin typeface="Algerian" panose="04020705040A02060702" pitchFamily="82" charset="0"/>
              <a:ea typeface="+mj-ea"/>
              <a:cs typeface="+mj-cs"/>
            </a:endParaRPr>
          </a:p>
        </p:txBody>
      </p:sp>
    </p:spTree>
    <p:extLst>
      <p:ext uri="{BB962C8B-B14F-4D97-AF65-F5344CB8AC3E}">
        <p14:creationId xmlns:p14="http://schemas.microsoft.com/office/powerpoint/2010/main" val="3150892806"/>
      </p:ext>
    </p:extLst>
  </p:cSld>
  <p:clrMapOvr>
    <a:masterClrMapping/>
  </p:clrMapOvr>
  <p:transition spd="slow">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4"/>
          <p:cNvSpPr>
            <a:spLocks noGrp="1"/>
          </p:cNvSpPr>
          <p:nvPr>
            <p:ph type="ctrTitle"/>
          </p:nvPr>
        </p:nvSpPr>
        <p:spPr>
          <a:xfrm>
            <a:off x="457200" y="1828800"/>
            <a:ext cx="8343900" cy="5029200"/>
          </a:xfrm>
        </p:spPr>
        <p:txBody>
          <a:bodyPr/>
          <a:lstStyle/>
          <a:p>
            <a:pPr algn="ctr"/>
            <a:r>
              <a:rPr dirty="0" smtClean="0"/>
              <a:t/>
            </a:r>
            <a:br>
              <a:rPr dirty="0" smtClean="0"/>
            </a:br>
            <a:r>
              <a:rPr dirty="0" smtClean="0"/>
              <a:t/>
            </a:r>
            <a:br>
              <a:rPr dirty="0" smtClean="0"/>
            </a:br>
            <a:r>
              <a:rPr dirty="0" smtClean="0"/>
              <a:t>  </a:t>
            </a:r>
            <a:r>
              <a:rPr lang="en-US" dirty="0" smtClean="0"/>
              <a:t> </a:t>
            </a:r>
            <a:r>
              <a:rPr dirty="0" smtClean="0"/>
              <a:t>	 </a:t>
            </a:r>
            <a:r>
              <a:rPr sz="5400" b="1" dirty="0" smtClean="0">
                <a:solidFill>
                  <a:schemeClr val="tx1"/>
                </a:solidFill>
                <a:latin typeface="Arial" pitchFamily="34" charset="0"/>
                <a:cs typeface="Arial" pitchFamily="34" charset="0"/>
              </a:rPr>
              <a:t>Determine </a:t>
            </a:r>
            <a:r>
              <a:rPr lang="en-US" sz="5400" b="1" dirty="0" smtClean="0">
                <a:solidFill>
                  <a:schemeClr val="tx1"/>
                </a:solidFill>
                <a:latin typeface="Arial" pitchFamily="34" charset="0"/>
                <a:cs typeface="Arial" pitchFamily="34" charset="0"/>
              </a:rPr>
              <a:t>product </a:t>
            </a:r>
            <a:r>
              <a:rPr lang="en-US" sz="5400" b="1" dirty="0" smtClean="0">
                <a:solidFill>
                  <a:srgbClr val="FF0000"/>
                </a:solidFill>
                <a:latin typeface="Arial" pitchFamily="34" charset="0"/>
                <a:cs typeface="Arial" pitchFamily="34" charset="0"/>
              </a:rPr>
              <a:t>selling price </a:t>
            </a:r>
            <a:r>
              <a:rPr lang="en-US" sz="5400" b="1" dirty="0" smtClean="0">
                <a:solidFill>
                  <a:schemeClr val="tx1"/>
                </a:solidFill>
                <a:latin typeface="Arial" pitchFamily="34" charset="0"/>
                <a:cs typeface="Arial" pitchFamily="34" charset="0"/>
              </a:rPr>
              <a:t>based on </a:t>
            </a:r>
            <a:r>
              <a:rPr lang="en-US" sz="5400" b="1" u="sng" dirty="0" smtClean="0">
                <a:solidFill>
                  <a:schemeClr val="tx1"/>
                </a:solidFill>
                <a:latin typeface="Arial" pitchFamily="34" charset="0"/>
                <a:cs typeface="Arial" pitchFamily="34" charset="0"/>
              </a:rPr>
              <a:t>absorption</a:t>
            </a:r>
            <a:r>
              <a:rPr lang="en-US" sz="5400" b="1" dirty="0" smtClean="0">
                <a:solidFill>
                  <a:schemeClr val="tx1"/>
                </a:solidFill>
                <a:latin typeface="Arial" pitchFamily="34" charset="0"/>
                <a:cs typeface="Arial" pitchFamily="34" charset="0"/>
              </a:rPr>
              <a:t> costing</a:t>
            </a:r>
            <a:r>
              <a:rPr sz="5400" b="1" dirty="0" smtClean="0">
                <a:solidFill>
                  <a:schemeClr val="tx1"/>
                </a:solidFill>
                <a:latin typeface="Arial" pitchFamily="34" charset="0"/>
                <a:cs typeface="Arial" pitchFamily="34" charset="0"/>
              </a:rPr>
              <a:t>.</a:t>
            </a:r>
            <a:br>
              <a:rPr sz="5400" b="1" dirty="0" smtClean="0">
                <a:solidFill>
                  <a:schemeClr val="tx1"/>
                </a:solidFill>
                <a:latin typeface="Arial" pitchFamily="34" charset="0"/>
                <a:cs typeface="Arial" pitchFamily="34" charset="0"/>
              </a:rPr>
            </a:br>
            <a:r>
              <a:rPr dirty="0" smtClean="0"/>
              <a:t/>
            </a:r>
            <a:br>
              <a:rPr dirty="0" smtClean="0"/>
            </a:br>
            <a:endParaRPr dirty="0" smtClean="0"/>
          </a:p>
        </p:txBody>
      </p:sp>
      <p:pic>
        <p:nvPicPr>
          <p:cNvPr id="8294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8777" y="1295400"/>
            <a:ext cx="7315200" cy="8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4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8777" y="4876800"/>
            <a:ext cx="731520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5B3DC429-87C0-4B03-97E6-81A7BB80DD5B}" type="slidenum">
              <a:rPr lang="en-US" altLang="en-US" sz="1000" smtClean="0">
                <a:latin typeface="Arial" charset="0"/>
              </a:rPr>
              <a:pPr algn="r" eaLnBrk="1" hangingPunct="1"/>
              <a:t>40</a:t>
            </a:fld>
            <a:endParaRPr lang="en-US" altLang="en-US" sz="1000" dirty="0">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a:xfrm>
            <a:off x="0" y="914400"/>
            <a:ext cx="9144000" cy="762000"/>
          </a:xfrm>
        </p:spPr>
        <p:txBody>
          <a:bodyPr/>
          <a:lstStyle/>
          <a:p>
            <a:r>
              <a:rPr sz="3600" b="1" dirty="0" smtClean="0">
                <a:solidFill>
                  <a:schemeClr val="tx1"/>
                </a:solidFill>
                <a:latin typeface="Arial" pitchFamily="34" charset="0"/>
                <a:cs typeface="Arial" pitchFamily="34" charset="0"/>
              </a:rPr>
              <a:t>How does management determine the sales price of a product?</a:t>
            </a:r>
          </a:p>
        </p:txBody>
      </p:sp>
      <p:sp>
        <p:nvSpPr>
          <p:cNvPr id="4" name="Rounded Rectangular Callout 3"/>
          <p:cNvSpPr>
            <a:spLocks noChangeArrowheads="1"/>
          </p:cNvSpPr>
          <p:nvPr/>
        </p:nvSpPr>
        <p:spPr bwMode="auto">
          <a:xfrm>
            <a:off x="438150" y="2209800"/>
            <a:ext cx="2209800" cy="1905000"/>
          </a:xfrm>
          <a:prstGeom prst="wedgeRoundRectCallout">
            <a:avLst>
              <a:gd name="adj1" fmla="val 67222"/>
              <a:gd name="adj2" fmla="val 115866"/>
              <a:gd name="adj3" fmla="val 16667"/>
            </a:avLst>
          </a:prstGeom>
          <a:solidFill>
            <a:srgbClr val="EBF7FF"/>
          </a:solidFill>
          <a:ln w="12700" algn="ctr">
            <a:solidFill>
              <a:srgbClr val="0033CC"/>
            </a:solidFill>
            <a:round/>
            <a:headEnd/>
            <a:tailEnd/>
          </a:ln>
        </p:spPr>
        <p:txBody>
          <a:bodyPr lIns="0" tIns="0" rIns="0" bIns="0"/>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b="1" dirty="0">
                <a:latin typeface="Arial Narrow" pitchFamily="34" charset="0"/>
              </a:rPr>
              <a:t>Although many factors impact pricing, </a:t>
            </a:r>
            <a:r>
              <a:rPr lang="en-US" altLang="en-US" b="1" u="sng" dirty="0">
                <a:latin typeface="Arial Narrow" pitchFamily="34" charset="0"/>
              </a:rPr>
              <a:t>cost</a:t>
            </a:r>
            <a:r>
              <a:rPr lang="en-US" altLang="en-US" b="1" dirty="0">
                <a:latin typeface="Arial Narrow" pitchFamily="34" charset="0"/>
              </a:rPr>
              <a:t> is a crucial factor!</a:t>
            </a:r>
          </a:p>
        </p:txBody>
      </p:sp>
      <p:sp>
        <p:nvSpPr>
          <p:cNvPr id="5" name="Rounded Rectangular Callout 4"/>
          <p:cNvSpPr>
            <a:spLocks noChangeArrowheads="1"/>
          </p:cNvSpPr>
          <p:nvPr/>
        </p:nvSpPr>
        <p:spPr bwMode="auto">
          <a:xfrm>
            <a:off x="6096000" y="3784600"/>
            <a:ext cx="2438400" cy="1928813"/>
          </a:xfrm>
          <a:prstGeom prst="wedgeRoundRectCallout">
            <a:avLst>
              <a:gd name="adj1" fmla="val -114074"/>
              <a:gd name="adj2" fmla="val 42796"/>
              <a:gd name="adj3" fmla="val 16667"/>
            </a:avLst>
          </a:prstGeom>
          <a:solidFill>
            <a:srgbClr val="F9EFFF"/>
          </a:solidFill>
          <a:ln w="12700" algn="ctr">
            <a:solidFill>
              <a:srgbClr val="FF0000"/>
            </a:solidFill>
            <a:round/>
            <a:headEnd/>
            <a:tailEnd/>
          </a:ln>
        </p:spPr>
        <p:txBody>
          <a:bodyPr lIns="0" tIns="0" rIns="0" bIns="0"/>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b="1" dirty="0">
                <a:solidFill>
                  <a:srgbClr val="FF0000"/>
                </a:solidFill>
                <a:latin typeface="Arial Narrow" pitchFamily="34" charset="0"/>
              </a:rPr>
              <a:t>Over the long run, price must be high enough to cover </a:t>
            </a:r>
            <a:r>
              <a:rPr lang="en-US" altLang="en-US" b="1" u="sng" dirty="0">
                <a:solidFill>
                  <a:srgbClr val="FF0000"/>
                </a:solidFill>
                <a:effectLst>
                  <a:outerShdw blurRad="38100" dist="38100" dir="2700000" algn="tl">
                    <a:srgbClr val="000000">
                      <a:alpha val="43137"/>
                    </a:srgbClr>
                  </a:outerShdw>
                </a:effectLst>
                <a:latin typeface="Arial Narrow" pitchFamily="34" charset="0"/>
              </a:rPr>
              <a:t>all costs</a:t>
            </a:r>
            <a:r>
              <a:rPr lang="en-US" altLang="en-US" b="1" dirty="0">
                <a:solidFill>
                  <a:srgbClr val="FF0000"/>
                </a:solidFill>
                <a:latin typeface="Arial Narrow" pitchFamily="34" charset="0"/>
              </a:rPr>
              <a:t>.</a:t>
            </a:r>
          </a:p>
        </p:txBody>
      </p:sp>
      <p:pic>
        <p:nvPicPr>
          <p:cNvPr id="84997" name="Picture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1150" y="4876800"/>
            <a:ext cx="1931988"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ular Callout 9"/>
          <p:cNvSpPr>
            <a:spLocks noChangeArrowheads="1"/>
          </p:cNvSpPr>
          <p:nvPr/>
        </p:nvSpPr>
        <p:spPr bwMode="auto">
          <a:xfrm>
            <a:off x="3048000" y="1690688"/>
            <a:ext cx="5753100" cy="1966912"/>
          </a:xfrm>
          <a:prstGeom prst="wedgeRectCallout">
            <a:avLst>
              <a:gd name="adj1" fmla="val -33227"/>
              <a:gd name="adj2" fmla="val 116199"/>
            </a:avLst>
          </a:prstGeom>
          <a:solidFill>
            <a:srgbClr val="FFFFCC"/>
          </a:solidFill>
          <a:ln w="12700" algn="ctr">
            <a:solidFill>
              <a:schemeClr val="tx1"/>
            </a:solidFill>
            <a:round/>
            <a:headEnd/>
            <a:tailEnd/>
          </a:ln>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sz="2800" b="1" dirty="0">
                <a:latin typeface="Arial Narrow" pitchFamily="34" charset="0"/>
              </a:rPr>
              <a:t>Absorption cost information is useful because it reflects the </a:t>
            </a:r>
            <a:r>
              <a:rPr lang="en-US" altLang="en-US" sz="2800" b="1" u="sng" dirty="0">
                <a:latin typeface="Arial Narrow" pitchFamily="34" charset="0"/>
              </a:rPr>
              <a:t>full</a:t>
            </a:r>
            <a:r>
              <a:rPr lang="en-US" altLang="en-US" sz="2800" b="1" dirty="0">
                <a:latin typeface="Arial Narrow" pitchFamily="34" charset="0"/>
              </a:rPr>
              <a:t> costs that sales must exceed for the company to be profitable.</a:t>
            </a:r>
            <a:endParaRPr lang="en-US" altLang="en-US" sz="2800" b="1" dirty="0"/>
          </a:p>
        </p:txBody>
      </p:sp>
      <p:sp>
        <p:nvSpPr>
          <p:cNvPr id="9"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smtClean="0">
                <a:solidFill>
                  <a:schemeClr val="bg1"/>
                </a:solidFill>
              </a:rPr>
              <a:t>P</a:t>
            </a:r>
            <a:r>
              <a:rPr lang="en-US" sz="1400" dirty="0" smtClean="0">
                <a:solidFill>
                  <a:schemeClr val="bg1"/>
                </a:solidFill>
                <a:latin typeface="Times New Roman" pitchFamily="-107" charset="0"/>
              </a:rPr>
              <a:t> </a:t>
            </a:r>
            <a:r>
              <a:rPr lang="en-US" sz="1400" dirty="0" smtClean="0">
                <a:solidFill>
                  <a:schemeClr val="bg1"/>
                </a:solidFill>
              </a:rPr>
              <a:t>4</a:t>
            </a:r>
            <a:endParaRPr lang="en-US" sz="1400" dirty="0">
              <a:solidFill>
                <a:schemeClr val="bg1"/>
              </a:solidFill>
              <a:latin typeface="Times New Roman" pitchFamily="-107" charset="0"/>
            </a:endParaRPr>
          </a:p>
        </p:txBody>
      </p:sp>
      <p:sp>
        <p:nvSpPr>
          <p:cNvPr id="12"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5B3DC429-87C0-4B03-97E6-81A7BB80DD5B}" type="slidenum">
              <a:rPr lang="en-US" altLang="en-US" sz="1000" smtClean="0">
                <a:latin typeface="Arial" charset="0"/>
              </a:rPr>
              <a:pPr algn="r" eaLnBrk="1" hangingPunct="1"/>
              <a:t>41</a:t>
            </a:fld>
            <a:endParaRPr lang="en-US" altLang="en-US" sz="1000" dirty="0">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nodeType="after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circle(in)">
                                      <p:cBhvr>
                                        <p:cTn id="1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a:xfrm>
            <a:off x="228600" y="762000"/>
            <a:ext cx="8839200" cy="838200"/>
          </a:xfrm>
        </p:spPr>
        <p:txBody>
          <a:bodyPr/>
          <a:lstStyle/>
          <a:p>
            <a:pPr algn="ctr"/>
            <a:r>
              <a:rPr sz="3600" b="1" dirty="0" smtClean="0">
                <a:solidFill>
                  <a:schemeClr val="tx1"/>
                </a:solidFill>
                <a:latin typeface="Arial" pitchFamily="34" charset="0"/>
                <a:cs typeface="Arial" pitchFamily="34" charset="0"/>
              </a:rPr>
              <a:t>We can use a </a:t>
            </a:r>
            <a:r>
              <a:rPr sz="3600" b="1" u="sng" dirty="0" smtClean="0">
                <a:solidFill>
                  <a:srgbClr val="FF0000"/>
                </a:solidFill>
                <a:latin typeface="Arial" pitchFamily="34" charset="0"/>
                <a:cs typeface="Arial" pitchFamily="34" charset="0"/>
              </a:rPr>
              <a:t>three-step process </a:t>
            </a:r>
            <a:r>
              <a:rPr sz="3600" b="1" dirty="0" smtClean="0">
                <a:solidFill>
                  <a:schemeClr val="tx1"/>
                </a:solidFill>
                <a:latin typeface="Arial" pitchFamily="34" charset="0"/>
                <a:cs typeface="Arial" pitchFamily="34" charset="0"/>
              </a:rPr>
              <a:t>to determine product selling prices:</a:t>
            </a:r>
          </a:p>
        </p:txBody>
      </p:sp>
      <p:sp>
        <p:nvSpPr>
          <p:cNvPr id="3" name="Content Placeholder 2"/>
          <p:cNvSpPr>
            <a:spLocks noGrp="1"/>
          </p:cNvSpPr>
          <p:nvPr>
            <p:ph idx="1"/>
          </p:nvPr>
        </p:nvSpPr>
        <p:spPr>
          <a:xfrm>
            <a:off x="381001" y="1676399"/>
            <a:ext cx="8763000" cy="5026025"/>
          </a:xfrm>
        </p:spPr>
        <p:txBody>
          <a:bodyPr/>
          <a:lstStyle/>
          <a:p>
            <a:pPr>
              <a:lnSpc>
                <a:spcPct val="150000"/>
              </a:lnSpc>
            </a:pPr>
            <a:r>
              <a:rPr altLang="en-US" sz="3000" b="1" i="1" u="sng" dirty="0" smtClean="0">
                <a:solidFill>
                  <a:srgbClr val="FF0000"/>
                </a:solidFill>
              </a:rPr>
              <a:t>Step 1</a:t>
            </a:r>
            <a:r>
              <a:rPr altLang="en-US" sz="3000" b="1" i="1" dirty="0" smtClean="0">
                <a:solidFill>
                  <a:schemeClr val="tx1"/>
                </a:solidFill>
              </a:rPr>
              <a:t>: </a:t>
            </a:r>
            <a:r>
              <a:rPr altLang="en-US" sz="3000" b="1" dirty="0" smtClean="0">
                <a:solidFill>
                  <a:schemeClr val="tx1"/>
                </a:solidFill>
              </a:rPr>
              <a:t>Determine the product </a:t>
            </a:r>
            <a:r>
              <a:rPr altLang="en-US" sz="3000" b="1" dirty="0" smtClean="0">
                <a:solidFill>
                  <a:srgbClr val="FF0000"/>
                </a:solidFill>
              </a:rPr>
              <a:t>cost per unit </a:t>
            </a:r>
            <a:r>
              <a:rPr altLang="en-US" sz="3000" b="1" dirty="0" smtClean="0">
                <a:solidFill>
                  <a:schemeClr val="tx1"/>
                </a:solidFill>
              </a:rPr>
              <a:t>using </a:t>
            </a:r>
            <a:r>
              <a:rPr altLang="en-US" sz="3000" b="1" u="sng" dirty="0" smtClean="0">
                <a:solidFill>
                  <a:schemeClr val="tx1"/>
                </a:solidFill>
              </a:rPr>
              <a:t>absorption</a:t>
            </a:r>
            <a:r>
              <a:rPr altLang="en-US" sz="3000" b="1" dirty="0" smtClean="0">
                <a:solidFill>
                  <a:schemeClr val="tx1"/>
                </a:solidFill>
              </a:rPr>
              <a:t> costing.</a:t>
            </a:r>
          </a:p>
          <a:p>
            <a:pPr>
              <a:lnSpc>
                <a:spcPct val="150000"/>
              </a:lnSpc>
            </a:pPr>
            <a:r>
              <a:rPr altLang="en-US" sz="3000" b="1" i="1" u="sng" dirty="0" smtClean="0">
                <a:solidFill>
                  <a:srgbClr val="FF0000"/>
                </a:solidFill>
              </a:rPr>
              <a:t>Step 2</a:t>
            </a:r>
            <a:r>
              <a:rPr altLang="en-US" sz="3000" b="1" i="1" dirty="0" smtClean="0">
                <a:solidFill>
                  <a:schemeClr val="tx1"/>
                </a:solidFill>
              </a:rPr>
              <a:t>: </a:t>
            </a:r>
            <a:r>
              <a:rPr altLang="en-US" sz="3000" b="1" dirty="0" smtClean="0">
                <a:solidFill>
                  <a:schemeClr val="tx1"/>
                </a:solidFill>
              </a:rPr>
              <a:t>Determine the </a:t>
            </a:r>
            <a:r>
              <a:rPr altLang="en-US" sz="3000" b="1" dirty="0" smtClean="0">
                <a:solidFill>
                  <a:srgbClr val="FF0000"/>
                </a:solidFill>
              </a:rPr>
              <a:t>target </a:t>
            </a:r>
            <a:r>
              <a:rPr altLang="en-US" sz="3000" b="1" i="1" dirty="0" smtClean="0">
                <a:solidFill>
                  <a:srgbClr val="FF0000"/>
                </a:solidFill>
              </a:rPr>
              <a:t>markup</a:t>
            </a:r>
            <a:r>
              <a:rPr lang="en-US" altLang="en-US" sz="3000" b="1" i="1" dirty="0" smtClean="0">
                <a:solidFill>
                  <a:schemeClr val="tx1"/>
                </a:solidFill>
              </a:rPr>
              <a:t>          </a:t>
            </a:r>
            <a:r>
              <a:rPr altLang="en-US" sz="3000" b="1" i="1" dirty="0" smtClean="0">
                <a:solidFill>
                  <a:schemeClr val="tx1"/>
                </a:solidFill>
              </a:rPr>
              <a:t> </a:t>
            </a:r>
            <a:r>
              <a:rPr altLang="en-US" sz="3000" b="1" dirty="0" smtClean="0">
                <a:solidFill>
                  <a:schemeClr val="tx1"/>
                </a:solidFill>
              </a:rPr>
              <a:t>on product cost </a:t>
            </a:r>
            <a:r>
              <a:rPr altLang="en-US" sz="3000" b="1" u="sng" dirty="0" smtClean="0">
                <a:solidFill>
                  <a:schemeClr val="tx1"/>
                </a:solidFill>
              </a:rPr>
              <a:t>per unit</a:t>
            </a:r>
            <a:r>
              <a:rPr altLang="en-US" sz="3000" b="1" dirty="0" smtClean="0">
                <a:solidFill>
                  <a:schemeClr val="tx1"/>
                </a:solidFill>
              </a:rPr>
              <a:t>.</a:t>
            </a:r>
          </a:p>
          <a:p>
            <a:pPr>
              <a:lnSpc>
                <a:spcPct val="150000"/>
              </a:lnSpc>
            </a:pPr>
            <a:r>
              <a:rPr altLang="en-US" sz="3000" b="1" i="1" u="sng" dirty="0" smtClean="0">
                <a:solidFill>
                  <a:srgbClr val="FF0000"/>
                </a:solidFill>
              </a:rPr>
              <a:t>Step 3</a:t>
            </a:r>
            <a:r>
              <a:rPr altLang="en-US" sz="3000" b="1" i="1" dirty="0" smtClean="0">
                <a:solidFill>
                  <a:schemeClr val="tx1"/>
                </a:solidFill>
              </a:rPr>
              <a:t>: </a:t>
            </a:r>
            <a:r>
              <a:rPr altLang="en-US" sz="3000" b="1" dirty="0" smtClean="0">
                <a:solidFill>
                  <a:schemeClr val="tx1"/>
                </a:solidFill>
              </a:rPr>
              <a:t>Add the </a:t>
            </a:r>
            <a:r>
              <a:rPr altLang="en-US" sz="3000" b="1" dirty="0" smtClean="0">
                <a:solidFill>
                  <a:srgbClr val="FF0000"/>
                </a:solidFill>
              </a:rPr>
              <a:t>target markup </a:t>
            </a:r>
            <a:r>
              <a:rPr altLang="en-US" sz="3000" b="1" dirty="0" smtClean="0">
                <a:solidFill>
                  <a:schemeClr val="tx1"/>
                </a:solidFill>
              </a:rPr>
              <a:t>to the </a:t>
            </a:r>
            <a:r>
              <a:rPr altLang="en-US" sz="3000" b="1" dirty="0" smtClean="0">
                <a:solidFill>
                  <a:srgbClr val="FF0000"/>
                </a:solidFill>
              </a:rPr>
              <a:t>product cost </a:t>
            </a:r>
            <a:r>
              <a:rPr altLang="en-US" sz="3000" b="1" dirty="0" smtClean="0">
                <a:solidFill>
                  <a:schemeClr val="tx1"/>
                </a:solidFill>
              </a:rPr>
              <a:t>to find the </a:t>
            </a:r>
            <a:r>
              <a:rPr altLang="en-US" sz="3000" b="1" u="sng" dirty="0" smtClean="0">
                <a:solidFill>
                  <a:schemeClr val="tx1"/>
                </a:solidFill>
              </a:rPr>
              <a:t>target selling price</a:t>
            </a:r>
          </a:p>
        </p:txBody>
      </p:sp>
      <p:pic>
        <p:nvPicPr>
          <p:cNvPr id="87044"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97080" y="3200400"/>
            <a:ext cx="1931988"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smtClean="0">
                <a:solidFill>
                  <a:schemeClr val="bg1"/>
                </a:solidFill>
              </a:rPr>
              <a:t>P</a:t>
            </a:r>
            <a:r>
              <a:rPr lang="en-US" sz="1400" dirty="0" smtClean="0">
                <a:solidFill>
                  <a:schemeClr val="bg1"/>
                </a:solidFill>
                <a:latin typeface="Times New Roman" pitchFamily="-107" charset="0"/>
              </a:rPr>
              <a:t> </a:t>
            </a:r>
            <a:r>
              <a:rPr lang="en-US" sz="1400" dirty="0" smtClean="0">
                <a:solidFill>
                  <a:schemeClr val="bg1"/>
                </a:solidFill>
              </a:rPr>
              <a:t>4</a:t>
            </a:r>
            <a:endParaRPr lang="en-US" sz="1400" dirty="0">
              <a:solidFill>
                <a:schemeClr val="bg1"/>
              </a:solidFill>
              <a:latin typeface="Times New Roman" pitchFamily="-107" charset="0"/>
            </a:endParaRPr>
          </a:p>
        </p:txBody>
      </p:sp>
      <p:sp>
        <p:nvSpPr>
          <p:cNvPr id="8"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5B3DC429-87C0-4B03-97E6-81A7BB80DD5B}" type="slidenum">
              <a:rPr lang="en-US" altLang="en-US" sz="1000" smtClean="0">
                <a:latin typeface="Arial" charset="0"/>
              </a:rPr>
              <a:pPr algn="r" eaLnBrk="1" hangingPunct="1"/>
              <a:t>42</a:t>
            </a:fld>
            <a:endParaRPr lang="en-US" altLang="en-US" sz="1000" dirty="0">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xfrm>
            <a:off x="228600" y="1216025"/>
            <a:ext cx="8915400" cy="612775"/>
          </a:xfrm>
        </p:spPr>
        <p:txBody>
          <a:bodyPr/>
          <a:lstStyle/>
          <a:p>
            <a:r>
              <a:rPr sz="3200" b="1" u="sng" dirty="0" smtClean="0">
                <a:solidFill>
                  <a:schemeClr val="tx1"/>
                </a:solidFill>
                <a:latin typeface="Arial" pitchFamily="34" charset="0"/>
                <a:cs typeface="Arial" pitchFamily="34" charset="0"/>
              </a:rPr>
              <a:t>Example</a:t>
            </a:r>
            <a:r>
              <a:rPr sz="3200" b="1" dirty="0" smtClean="0">
                <a:solidFill>
                  <a:schemeClr val="tx1"/>
                </a:solidFill>
                <a:latin typeface="Arial" pitchFamily="34" charset="0"/>
                <a:cs typeface="Arial" pitchFamily="34" charset="0"/>
              </a:rPr>
              <a:t>: </a:t>
            </a:r>
            <a:r>
              <a:rPr sz="3200" b="1" i="1" dirty="0" smtClean="0">
                <a:solidFill>
                  <a:schemeClr val="tx1"/>
                </a:solidFill>
                <a:latin typeface="Arial" pitchFamily="34" charset="0"/>
                <a:cs typeface="Arial" pitchFamily="34" charset="0"/>
              </a:rPr>
              <a:t>IceAge</a:t>
            </a:r>
            <a:r>
              <a:rPr sz="3200" b="1" dirty="0" smtClean="0">
                <a:solidFill>
                  <a:schemeClr val="tx1"/>
                </a:solidFill>
                <a:latin typeface="Arial" pitchFamily="34" charset="0"/>
                <a:cs typeface="Arial" pitchFamily="34" charset="0"/>
              </a:rPr>
              <a:t> will use absorption costing to determine a target selling price. </a:t>
            </a:r>
          </a:p>
        </p:txBody>
      </p:sp>
      <p:graphicFrame>
        <p:nvGraphicFramePr>
          <p:cNvPr id="4" name="Table 3"/>
          <p:cNvGraphicFramePr>
            <a:graphicFrameLocks noGrp="1"/>
          </p:cNvGraphicFramePr>
          <p:nvPr>
            <p:extLst>
              <p:ext uri="{D42A27DB-BD31-4B8C-83A1-F6EECF244321}">
                <p14:modId xmlns:p14="http://schemas.microsoft.com/office/powerpoint/2010/main" val="2570036642"/>
              </p:ext>
            </p:extLst>
          </p:nvPr>
        </p:nvGraphicFramePr>
        <p:xfrm>
          <a:off x="407988" y="2382838"/>
          <a:ext cx="7924800" cy="1482724"/>
        </p:xfrm>
        <a:graphic>
          <a:graphicData uri="http://schemas.openxmlformats.org/drawingml/2006/table">
            <a:tbl>
              <a:tblPr firstRow="1" bandRow="1">
                <a:tableStyleId>{5C22544A-7EE6-4342-B048-85BDC9FD1C3A}</a:tableStyleId>
              </a:tblPr>
              <a:tblGrid>
                <a:gridCol w="1713471"/>
                <a:gridCol w="5607536"/>
                <a:gridCol w="603793"/>
              </a:tblGrid>
              <a:tr h="370681">
                <a:tc gridSpan="3">
                  <a:txBody>
                    <a:bodyPr/>
                    <a:lstStyle/>
                    <a:p>
                      <a:r>
                        <a:rPr lang="en-US" sz="1800" dirty="0" smtClean="0">
                          <a:solidFill>
                            <a:schemeClr val="bg1"/>
                          </a:solidFill>
                        </a:rPr>
                        <a:t>Exhibit 6.16 Determining Selling Price with Absorption Costing</a:t>
                      </a:r>
                      <a:endParaRPr lang="en-US" sz="1800" dirty="0">
                        <a:solidFill>
                          <a:schemeClr val="bg1"/>
                        </a:solidFill>
                      </a:endParaRPr>
                    </a:p>
                  </a:txBody>
                  <a:tcPr marT="45700" marB="45700">
                    <a:solidFill>
                      <a:srgbClr val="000099"/>
                    </a:solidFill>
                  </a:tcPr>
                </a:tc>
                <a:tc hMerge="1">
                  <a:txBody>
                    <a:bodyPr/>
                    <a:lstStyle/>
                    <a:p>
                      <a:endParaRPr lang="en-US" dirty="0"/>
                    </a:p>
                  </a:txBody>
                  <a:tcPr/>
                </a:tc>
                <a:tc hMerge="1">
                  <a:txBody>
                    <a:bodyPr/>
                    <a:lstStyle/>
                    <a:p>
                      <a:endParaRPr lang="en-US" dirty="0"/>
                    </a:p>
                  </a:txBody>
                  <a:tcPr/>
                </a:tc>
              </a:tr>
              <a:tr h="370681">
                <a:tc>
                  <a:txBody>
                    <a:bodyPr/>
                    <a:lstStyle/>
                    <a:p>
                      <a:r>
                        <a:rPr lang="en-US" sz="1800" b="1" dirty="0" smtClean="0"/>
                        <a:t>Step 1</a:t>
                      </a:r>
                      <a:endParaRPr lang="en-US" sz="1800" b="1" dirty="0"/>
                    </a:p>
                  </a:txBody>
                  <a:tcPr marT="45700" marB="45700"/>
                </a:tc>
                <a:tc>
                  <a:txBody>
                    <a:bodyPr/>
                    <a:lstStyle/>
                    <a:p>
                      <a:pPr marL="0" algn="l" defTabSz="914400" rtl="0" eaLnBrk="1" latinLnBrk="0" hangingPunct="1"/>
                      <a:r>
                        <a:rPr lang="en-US" sz="1800" b="1" kern="1200" dirty="0" smtClean="0">
                          <a:solidFill>
                            <a:schemeClr val="dk1"/>
                          </a:solidFill>
                          <a:latin typeface="+mn-lt"/>
                          <a:ea typeface="+mn-ea"/>
                          <a:cs typeface="+mn-cs"/>
                        </a:rPr>
                        <a:t>Absorption cost per unit (from Exhibit 6.3)</a:t>
                      </a:r>
                      <a:endParaRPr lang="en-US" sz="1800" b="1" kern="1200" dirty="0">
                        <a:solidFill>
                          <a:schemeClr val="dk1"/>
                        </a:solidFill>
                        <a:latin typeface="+mn-lt"/>
                        <a:ea typeface="+mn-ea"/>
                        <a:cs typeface="+mn-cs"/>
                      </a:endParaRPr>
                    </a:p>
                  </a:txBody>
                  <a:tcPr marT="45700" marB="45700"/>
                </a:tc>
                <a:tc>
                  <a:txBody>
                    <a:bodyPr/>
                    <a:lstStyle/>
                    <a:p>
                      <a:pPr marL="0" algn="l" defTabSz="914400" rtl="0" eaLnBrk="1" latinLnBrk="0" hangingPunct="1"/>
                      <a:r>
                        <a:rPr lang="en-US" sz="1800" b="1" kern="1200" dirty="0" smtClean="0">
                          <a:solidFill>
                            <a:schemeClr val="dk1"/>
                          </a:solidFill>
                          <a:latin typeface="+mn-lt"/>
                          <a:ea typeface="+mn-ea"/>
                          <a:cs typeface="+mn-cs"/>
                        </a:rPr>
                        <a:t>$25</a:t>
                      </a:r>
                      <a:endParaRPr lang="en-US" sz="1800" b="1" kern="1200" dirty="0">
                        <a:solidFill>
                          <a:schemeClr val="dk1"/>
                        </a:solidFill>
                        <a:latin typeface="+mn-lt"/>
                        <a:ea typeface="+mn-ea"/>
                        <a:cs typeface="+mn-cs"/>
                      </a:endParaRPr>
                    </a:p>
                  </a:txBody>
                  <a:tcPr marT="45700" marB="45700"/>
                </a:tc>
              </a:tr>
              <a:tr h="370681">
                <a:tc>
                  <a:txBody>
                    <a:bodyPr/>
                    <a:lstStyle/>
                    <a:p>
                      <a:pPr marL="0" algn="l" defTabSz="914400" rtl="0" eaLnBrk="1" latinLnBrk="0" hangingPunct="1"/>
                      <a:r>
                        <a:rPr lang="en-US" sz="1800" b="1" kern="1200" dirty="0" smtClean="0">
                          <a:solidFill>
                            <a:schemeClr val="dk1"/>
                          </a:solidFill>
                          <a:latin typeface="+mn-lt"/>
                          <a:ea typeface="+mn-ea"/>
                          <a:cs typeface="+mn-cs"/>
                        </a:rPr>
                        <a:t>Step 2</a:t>
                      </a:r>
                      <a:endParaRPr lang="en-US" sz="1800" b="1" kern="1200" dirty="0">
                        <a:solidFill>
                          <a:schemeClr val="dk1"/>
                        </a:solidFill>
                        <a:latin typeface="+mn-lt"/>
                        <a:ea typeface="+mn-ea"/>
                        <a:cs typeface="+mn-cs"/>
                      </a:endParaRPr>
                    </a:p>
                  </a:txBody>
                  <a:tcPr marT="45700" marB="45700"/>
                </a:tc>
                <a:tc>
                  <a:txBody>
                    <a:bodyPr/>
                    <a:lstStyle/>
                    <a:p>
                      <a:pPr marL="0" algn="l" defTabSz="914400" rtl="0" eaLnBrk="1" latinLnBrk="0" hangingPunct="1"/>
                      <a:r>
                        <a:rPr lang="en-US" sz="1800" b="1" kern="1200" dirty="0" smtClean="0">
                          <a:solidFill>
                            <a:schemeClr val="dk1"/>
                          </a:solidFill>
                          <a:latin typeface="+mn-lt"/>
                          <a:ea typeface="+mn-ea"/>
                          <a:cs typeface="+mn-cs"/>
                        </a:rPr>
                        <a:t>Target markup per unit ($25 times 60%)</a:t>
                      </a:r>
                      <a:endParaRPr lang="en-US" sz="1800" b="1" kern="1200" dirty="0">
                        <a:solidFill>
                          <a:schemeClr val="dk1"/>
                        </a:solidFill>
                        <a:latin typeface="+mn-lt"/>
                        <a:ea typeface="+mn-ea"/>
                        <a:cs typeface="+mn-cs"/>
                      </a:endParaRPr>
                    </a:p>
                  </a:txBody>
                  <a:tcPr marT="45700" marB="45700"/>
                </a:tc>
                <a:tc>
                  <a:txBody>
                    <a:bodyPr/>
                    <a:lstStyle/>
                    <a:p>
                      <a:pPr marL="0" algn="l" defTabSz="914400" rtl="0" eaLnBrk="1" latinLnBrk="0" hangingPunct="1"/>
                      <a:r>
                        <a:rPr lang="en-US" sz="1800" b="1" u="sng" kern="1200" dirty="0" smtClean="0">
                          <a:solidFill>
                            <a:schemeClr val="dk1"/>
                          </a:solidFill>
                          <a:latin typeface="+mn-lt"/>
                          <a:ea typeface="+mn-ea"/>
                          <a:cs typeface="+mn-cs"/>
                        </a:rPr>
                        <a:t> 15</a:t>
                      </a:r>
                      <a:endParaRPr lang="en-US" sz="1800" b="1" u="sng" kern="1200" dirty="0">
                        <a:solidFill>
                          <a:schemeClr val="dk1"/>
                        </a:solidFill>
                        <a:latin typeface="+mn-lt"/>
                        <a:ea typeface="+mn-ea"/>
                        <a:cs typeface="+mn-cs"/>
                      </a:endParaRPr>
                    </a:p>
                  </a:txBody>
                  <a:tcPr marT="45700" marB="45700"/>
                </a:tc>
              </a:tr>
              <a:tr h="370681">
                <a:tc>
                  <a:txBody>
                    <a:bodyPr/>
                    <a:lstStyle/>
                    <a:p>
                      <a:pPr marL="0" algn="l" defTabSz="914400" rtl="0" eaLnBrk="1" latinLnBrk="0" hangingPunct="1"/>
                      <a:r>
                        <a:rPr lang="en-US" sz="1800" b="1" kern="1200" dirty="0" smtClean="0">
                          <a:solidFill>
                            <a:schemeClr val="dk1"/>
                          </a:solidFill>
                          <a:latin typeface="+mn-lt"/>
                          <a:ea typeface="+mn-ea"/>
                          <a:cs typeface="+mn-cs"/>
                        </a:rPr>
                        <a:t>Step 3</a:t>
                      </a:r>
                      <a:endParaRPr lang="en-US" sz="1800" b="1" kern="1200" dirty="0">
                        <a:solidFill>
                          <a:schemeClr val="dk1"/>
                        </a:solidFill>
                        <a:latin typeface="+mn-lt"/>
                        <a:ea typeface="+mn-ea"/>
                        <a:cs typeface="+mn-cs"/>
                      </a:endParaRPr>
                    </a:p>
                  </a:txBody>
                  <a:tcPr marT="45700" marB="45700"/>
                </a:tc>
                <a:tc>
                  <a:txBody>
                    <a:bodyPr/>
                    <a:lstStyle/>
                    <a:p>
                      <a:pPr marL="0" algn="l" defTabSz="914400" rtl="0" eaLnBrk="1" latinLnBrk="0" hangingPunct="1"/>
                      <a:r>
                        <a:rPr lang="en-US" sz="1800" b="1" kern="1200" dirty="0" smtClean="0">
                          <a:solidFill>
                            <a:schemeClr val="dk1"/>
                          </a:solidFill>
                          <a:latin typeface="+mn-lt"/>
                          <a:ea typeface="+mn-ea"/>
                          <a:cs typeface="+mn-cs"/>
                        </a:rPr>
                        <a:t>Target selling price per unit</a:t>
                      </a:r>
                      <a:endParaRPr lang="en-US" sz="1800" b="1" kern="1200" dirty="0">
                        <a:solidFill>
                          <a:schemeClr val="dk1"/>
                        </a:solidFill>
                        <a:latin typeface="+mn-lt"/>
                        <a:ea typeface="+mn-ea"/>
                        <a:cs typeface="+mn-cs"/>
                      </a:endParaRPr>
                    </a:p>
                  </a:txBody>
                  <a:tcPr marT="45700" marB="45700"/>
                </a:tc>
                <a:tc>
                  <a:txBody>
                    <a:bodyPr/>
                    <a:lstStyle/>
                    <a:p>
                      <a:pPr marL="0" algn="l" defTabSz="914400" rtl="0" eaLnBrk="1" latinLnBrk="0" hangingPunct="1"/>
                      <a:r>
                        <a:rPr lang="en-US" sz="1800" b="1" u="dbl" kern="1200" baseline="0" dirty="0" smtClean="0">
                          <a:solidFill>
                            <a:schemeClr val="dk1"/>
                          </a:solidFill>
                          <a:latin typeface="+mn-lt"/>
                          <a:ea typeface="+mn-ea"/>
                          <a:cs typeface="+mn-cs"/>
                        </a:rPr>
                        <a:t>$40</a:t>
                      </a:r>
                      <a:endParaRPr lang="en-US" sz="1800" b="1" u="dbl" kern="1200" baseline="0" dirty="0">
                        <a:solidFill>
                          <a:schemeClr val="dk1"/>
                        </a:solidFill>
                        <a:latin typeface="+mn-lt"/>
                        <a:ea typeface="+mn-ea"/>
                        <a:cs typeface="+mn-cs"/>
                      </a:endParaRPr>
                    </a:p>
                  </a:txBody>
                  <a:tcPr marT="45700" marB="45700"/>
                </a:tc>
              </a:tr>
            </a:tbl>
          </a:graphicData>
        </a:graphic>
      </p:graphicFrame>
      <p:pic>
        <p:nvPicPr>
          <p:cNvPr id="89111" name="Picture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8400" y="5029200"/>
            <a:ext cx="1931988"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ounded Rectangular Callout 7"/>
          <p:cNvSpPr>
            <a:spLocks noChangeArrowheads="1"/>
          </p:cNvSpPr>
          <p:nvPr/>
        </p:nvSpPr>
        <p:spPr bwMode="auto">
          <a:xfrm>
            <a:off x="304800" y="4724400"/>
            <a:ext cx="2209800" cy="838200"/>
          </a:xfrm>
          <a:prstGeom prst="wedgeRoundRectCallout">
            <a:avLst>
              <a:gd name="adj1" fmla="val 57671"/>
              <a:gd name="adj2" fmla="val 42023"/>
              <a:gd name="adj3" fmla="val 16667"/>
            </a:avLst>
          </a:prstGeom>
          <a:solidFill>
            <a:srgbClr val="EBF7FF"/>
          </a:solidFill>
          <a:ln w="12700" algn="ctr">
            <a:solidFill>
              <a:srgbClr val="0033CC"/>
            </a:solidFill>
            <a:round/>
            <a:headEnd/>
            <a:tailEnd/>
          </a:ln>
        </p:spPr>
        <p:txBody>
          <a:bodyPr lIns="0" tIns="0" rIns="0" bIns="0"/>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sz="2200" b="1" dirty="0" smtClean="0">
                <a:latin typeface="Arial Narrow" pitchFamily="34" charset="0"/>
              </a:rPr>
              <a:t>1) Start </a:t>
            </a:r>
            <a:r>
              <a:rPr lang="en-US" altLang="en-US" sz="2200" b="1" dirty="0">
                <a:latin typeface="Arial Narrow" pitchFamily="34" charset="0"/>
              </a:rPr>
              <a:t>with product cost.</a:t>
            </a:r>
          </a:p>
        </p:txBody>
      </p:sp>
      <p:sp>
        <p:nvSpPr>
          <p:cNvPr id="9" name="Rounded Rectangle 8"/>
          <p:cNvSpPr>
            <a:spLocks noChangeArrowheads="1"/>
          </p:cNvSpPr>
          <p:nvPr/>
        </p:nvSpPr>
        <p:spPr bwMode="auto">
          <a:xfrm>
            <a:off x="7620000" y="2790825"/>
            <a:ext cx="762000" cy="304800"/>
          </a:xfrm>
          <a:prstGeom prst="roundRect">
            <a:avLst>
              <a:gd name="adj" fmla="val 16667"/>
            </a:avLst>
          </a:prstGeom>
          <a:noFill/>
          <a:ln w="28575"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10" name="Rounded Rectangular Callout 9"/>
          <p:cNvSpPr>
            <a:spLocks noChangeArrowheads="1"/>
          </p:cNvSpPr>
          <p:nvPr/>
        </p:nvSpPr>
        <p:spPr bwMode="auto">
          <a:xfrm>
            <a:off x="4960938" y="5562600"/>
            <a:ext cx="3840162" cy="889000"/>
          </a:xfrm>
          <a:prstGeom prst="wedgeRoundRectCallout">
            <a:avLst>
              <a:gd name="adj1" fmla="val -69296"/>
              <a:gd name="adj2" fmla="val -24583"/>
              <a:gd name="adj3" fmla="val 16667"/>
            </a:avLst>
          </a:prstGeom>
          <a:solidFill>
            <a:srgbClr val="F9EFFF"/>
          </a:solidFill>
          <a:ln w="12700" algn="ctr">
            <a:solidFill>
              <a:srgbClr val="FF0000"/>
            </a:solidFill>
            <a:round/>
            <a:headEnd/>
            <a:tailEnd/>
          </a:ln>
        </p:spPr>
        <p:txBody>
          <a:bodyPr lIns="0" tIns="0" rIns="0" bIns="0"/>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b="1" dirty="0" smtClean="0">
                <a:latin typeface="Arial Narrow" pitchFamily="34" charset="0"/>
              </a:rPr>
              <a:t>2) Then</a:t>
            </a:r>
            <a:r>
              <a:rPr lang="en-US" altLang="en-US" b="1" dirty="0">
                <a:latin typeface="Arial Narrow" pitchFamily="34" charset="0"/>
              </a:rPr>
              <a:t>, management needs to determine a target markup</a:t>
            </a:r>
            <a:r>
              <a:rPr lang="en-US" altLang="en-US" dirty="0">
                <a:latin typeface="Arial Narrow" pitchFamily="34" charset="0"/>
              </a:rPr>
              <a:t>.</a:t>
            </a:r>
          </a:p>
        </p:txBody>
      </p:sp>
      <p:sp>
        <p:nvSpPr>
          <p:cNvPr id="11" name="Rounded Rectangle 10"/>
          <p:cNvSpPr>
            <a:spLocks noChangeArrowheads="1"/>
          </p:cNvSpPr>
          <p:nvPr/>
        </p:nvSpPr>
        <p:spPr bwMode="auto">
          <a:xfrm>
            <a:off x="7620000" y="3152775"/>
            <a:ext cx="762000" cy="304800"/>
          </a:xfrm>
          <a:prstGeom prst="roundRect">
            <a:avLst>
              <a:gd name="adj" fmla="val 16667"/>
            </a:avLst>
          </a:prstGeom>
          <a:noFill/>
          <a:ln w="28575"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12" name="Rectangular Callout 11"/>
          <p:cNvSpPr>
            <a:spLocks noChangeArrowheads="1"/>
          </p:cNvSpPr>
          <p:nvPr/>
        </p:nvSpPr>
        <p:spPr bwMode="auto">
          <a:xfrm>
            <a:off x="3048000" y="4432300"/>
            <a:ext cx="5484813" cy="742950"/>
          </a:xfrm>
          <a:prstGeom prst="wedgeRectCallout">
            <a:avLst>
              <a:gd name="adj1" fmla="val -38491"/>
              <a:gd name="adj2" fmla="val 78991"/>
            </a:avLst>
          </a:prstGeom>
          <a:solidFill>
            <a:srgbClr val="FFFFCC"/>
          </a:solidFill>
          <a:ln w="12700" algn="ctr">
            <a:solidFill>
              <a:schemeClr val="tx1"/>
            </a:solidFill>
            <a:round/>
            <a:headEnd/>
            <a:tailEnd/>
          </a:ln>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sz="2000" b="1" dirty="0" smtClean="0">
                <a:latin typeface="Arial Narrow" pitchFamily="34" charset="0"/>
              </a:rPr>
              <a:t>3) In </a:t>
            </a:r>
            <a:r>
              <a:rPr lang="en-US" altLang="en-US" sz="2000" b="1" dirty="0">
                <a:latin typeface="Arial Narrow" pitchFamily="34" charset="0"/>
              </a:rPr>
              <a:t>this example, they chose a markup of 60% of cost. So the target selling price is $40 per unit.</a:t>
            </a:r>
            <a:endParaRPr lang="en-US" altLang="en-US" sz="2000" b="1" dirty="0"/>
          </a:p>
        </p:txBody>
      </p:sp>
      <p:sp>
        <p:nvSpPr>
          <p:cNvPr id="13" name="Rounded Rectangle 12"/>
          <p:cNvSpPr>
            <a:spLocks noChangeArrowheads="1"/>
          </p:cNvSpPr>
          <p:nvPr/>
        </p:nvSpPr>
        <p:spPr bwMode="auto">
          <a:xfrm>
            <a:off x="7607300" y="3502025"/>
            <a:ext cx="762000" cy="342900"/>
          </a:xfrm>
          <a:prstGeom prst="roundRect">
            <a:avLst>
              <a:gd name="adj" fmla="val 16667"/>
            </a:avLst>
          </a:prstGeom>
          <a:noFill/>
          <a:ln w="28575" algn="ctr">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15"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smtClean="0">
                <a:solidFill>
                  <a:schemeClr val="bg1"/>
                </a:solidFill>
              </a:rPr>
              <a:t>P</a:t>
            </a:r>
            <a:r>
              <a:rPr lang="en-US" sz="1400" dirty="0" smtClean="0">
                <a:solidFill>
                  <a:schemeClr val="bg1"/>
                </a:solidFill>
                <a:latin typeface="Times New Roman" pitchFamily="-107" charset="0"/>
              </a:rPr>
              <a:t> </a:t>
            </a:r>
            <a:r>
              <a:rPr lang="en-US" sz="1400" dirty="0" smtClean="0">
                <a:solidFill>
                  <a:schemeClr val="bg1"/>
                </a:solidFill>
              </a:rPr>
              <a:t>4</a:t>
            </a:r>
            <a:endParaRPr lang="en-US" sz="1400" dirty="0">
              <a:solidFill>
                <a:schemeClr val="bg1"/>
              </a:solidFill>
              <a:latin typeface="Times New Roman" pitchFamily="-107" charset="0"/>
            </a:endParaRPr>
          </a:p>
        </p:txBody>
      </p:sp>
      <p:sp>
        <p:nvSpPr>
          <p:cNvPr id="16"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5B3DC429-87C0-4B03-97E6-81A7BB80DD5B}" type="slidenum">
              <a:rPr lang="en-US" altLang="en-US" sz="1000" smtClean="0">
                <a:latin typeface="Arial" charset="0"/>
              </a:rPr>
              <a:pPr algn="r" eaLnBrk="1" hangingPunct="1"/>
              <a:t>43</a:t>
            </a:fld>
            <a:endParaRPr lang="en-US" altLang="en-US" sz="1000" dirty="0">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p:cTn id="10" dur="1000" fill="hold"/>
                                        <p:tgtEl>
                                          <p:spTgt spid="9"/>
                                        </p:tgtEl>
                                        <p:attrNameLst>
                                          <p:attrName>ppt_w</p:attrName>
                                        </p:attrNameLst>
                                      </p:cBhvr>
                                      <p:tavLst>
                                        <p:tav tm="0">
                                          <p:val>
                                            <p:fltVal val="0"/>
                                          </p:val>
                                        </p:tav>
                                        <p:tav tm="100000">
                                          <p:val>
                                            <p:strVal val="#ppt_w"/>
                                          </p:val>
                                        </p:tav>
                                      </p:tavLst>
                                    </p:anim>
                                    <p:anim calcmode="lin" valueType="num">
                                      <p:cBhvr>
                                        <p:cTn id="11" dur="1000" fill="hold"/>
                                        <p:tgtEl>
                                          <p:spTgt spid="9"/>
                                        </p:tgtEl>
                                        <p:attrNameLst>
                                          <p:attrName>ppt_h</p:attrName>
                                        </p:attrNameLst>
                                      </p:cBhvr>
                                      <p:tavLst>
                                        <p:tav tm="0">
                                          <p:val>
                                            <p:fltVal val="0"/>
                                          </p:val>
                                        </p:tav>
                                        <p:tav tm="100000">
                                          <p:val>
                                            <p:strVal val="#ppt_h"/>
                                          </p:val>
                                        </p:tav>
                                      </p:tavLst>
                                    </p:anim>
                                    <p:animEffect transition="in" filter="fade">
                                      <p:cBhvr>
                                        <p:cTn id="12" dur="10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3000"/>
                                        <p:tgtEl>
                                          <p:spTgt spid="10"/>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2000" fill="hold"/>
                                        <p:tgtEl>
                                          <p:spTgt spid="11"/>
                                        </p:tgtEl>
                                        <p:attrNameLst>
                                          <p:attrName>ppt_w</p:attrName>
                                        </p:attrNameLst>
                                      </p:cBhvr>
                                      <p:tavLst>
                                        <p:tav tm="0">
                                          <p:val>
                                            <p:fltVal val="0"/>
                                          </p:val>
                                        </p:tav>
                                        <p:tav tm="100000">
                                          <p:val>
                                            <p:strVal val="#ppt_w"/>
                                          </p:val>
                                        </p:tav>
                                      </p:tavLst>
                                    </p:anim>
                                    <p:anim calcmode="lin" valueType="num">
                                      <p:cBhvr>
                                        <p:cTn id="21" dur="2000" fill="hold"/>
                                        <p:tgtEl>
                                          <p:spTgt spid="11"/>
                                        </p:tgtEl>
                                        <p:attrNameLst>
                                          <p:attrName>ppt_h</p:attrName>
                                        </p:attrNameLst>
                                      </p:cBhvr>
                                      <p:tavLst>
                                        <p:tav tm="0">
                                          <p:val>
                                            <p:fltVal val="0"/>
                                          </p:val>
                                        </p:tav>
                                        <p:tav tm="100000">
                                          <p:val>
                                            <p:strVal val="#ppt_h"/>
                                          </p:val>
                                        </p:tav>
                                      </p:tavLst>
                                    </p:anim>
                                    <p:animEffect transition="in" filter="fade">
                                      <p:cBhvr>
                                        <p:cTn id="22" dur="2000"/>
                                        <p:tgtEl>
                                          <p:spTgt spid="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circle(in)">
                                      <p:cBhvr>
                                        <p:cTn id="27" dur="2000"/>
                                        <p:tgtEl>
                                          <p:spTgt spid="12"/>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2000" fill="hold"/>
                                        <p:tgtEl>
                                          <p:spTgt spid="13"/>
                                        </p:tgtEl>
                                        <p:attrNameLst>
                                          <p:attrName>ppt_w</p:attrName>
                                        </p:attrNameLst>
                                      </p:cBhvr>
                                      <p:tavLst>
                                        <p:tav tm="0">
                                          <p:val>
                                            <p:fltVal val="0"/>
                                          </p:val>
                                        </p:tav>
                                        <p:tav tm="100000">
                                          <p:val>
                                            <p:strVal val="#ppt_w"/>
                                          </p:val>
                                        </p:tav>
                                      </p:tavLst>
                                    </p:anim>
                                    <p:anim calcmode="lin" valueType="num">
                                      <p:cBhvr>
                                        <p:cTn id="31" dur="2000" fill="hold"/>
                                        <p:tgtEl>
                                          <p:spTgt spid="13"/>
                                        </p:tgtEl>
                                        <p:attrNameLst>
                                          <p:attrName>ppt_h</p:attrName>
                                        </p:attrNameLst>
                                      </p:cBhvr>
                                      <p:tavLst>
                                        <p:tav tm="0">
                                          <p:val>
                                            <p:fltVal val="0"/>
                                          </p:val>
                                        </p:tav>
                                        <p:tav tm="100000">
                                          <p:val>
                                            <p:strVal val="#ppt_h"/>
                                          </p:val>
                                        </p:tav>
                                      </p:tavLst>
                                    </p:anim>
                                    <p:animEffect transition="in" filter="fade">
                                      <p:cBhvr>
                                        <p:cTn id="3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a:xfrm>
            <a:off x="762000" y="304800"/>
            <a:ext cx="7945438" cy="685800"/>
          </a:xfrm>
        </p:spPr>
        <p:txBody>
          <a:bodyPr/>
          <a:lstStyle/>
          <a:p>
            <a:r>
              <a:rPr sz="3200" b="1" i="1" dirty="0" smtClean="0">
                <a:solidFill>
                  <a:schemeClr val="tx1"/>
                </a:solidFill>
                <a:latin typeface="Arial" pitchFamily="34" charset="0"/>
                <a:cs typeface="Arial" pitchFamily="34" charset="0"/>
              </a:rPr>
              <a:t>Controllable</a:t>
            </a:r>
            <a:r>
              <a:rPr sz="3200" b="1" dirty="0" smtClean="0">
                <a:solidFill>
                  <a:schemeClr val="tx1"/>
                </a:solidFill>
                <a:latin typeface="Arial" pitchFamily="34" charset="0"/>
                <a:cs typeface="Arial" pitchFamily="34" charset="0"/>
              </a:rPr>
              <a:t> vs. </a:t>
            </a:r>
            <a:r>
              <a:rPr sz="3200" b="1" i="1" dirty="0" smtClean="0">
                <a:solidFill>
                  <a:schemeClr val="tx1"/>
                </a:solidFill>
                <a:latin typeface="Arial" pitchFamily="34" charset="0"/>
                <a:cs typeface="Arial" pitchFamily="34" charset="0"/>
              </a:rPr>
              <a:t>Uncontrollable</a:t>
            </a:r>
            <a:r>
              <a:rPr sz="3200" b="1" dirty="0" smtClean="0">
                <a:solidFill>
                  <a:schemeClr val="tx1"/>
                </a:solidFill>
                <a:latin typeface="Arial" pitchFamily="34" charset="0"/>
                <a:cs typeface="Arial" pitchFamily="34" charset="0"/>
              </a:rPr>
              <a:t> Costs?</a:t>
            </a:r>
          </a:p>
        </p:txBody>
      </p:sp>
      <p:sp>
        <p:nvSpPr>
          <p:cNvPr id="3" name="Content Placeholder 2"/>
          <p:cNvSpPr>
            <a:spLocks noGrp="1"/>
          </p:cNvSpPr>
          <p:nvPr>
            <p:ph idx="1"/>
          </p:nvPr>
        </p:nvSpPr>
        <p:spPr>
          <a:xfrm>
            <a:off x="228600" y="1619250"/>
            <a:ext cx="8839200" cy="5238750"/>
          </a:xfrm>
        </p:spPr>
        <p:txBody>
          <a:bodyPr/>
          <a:lstStyle/>
          <a:p>
            <a:r>
              <a:rPr altLang="en-US" sz="2800" b="1" dirty="0" smtClean="0">
                <a:solidFill>
                  <a:schemeClr val="tx1"/>
                </a:solidFill>
              </a:rPr>
              <a:t>Managers are responsible for their </a:t>
            </a:r>
            <a:r>
              <a:rPr altLang="en-US" sz="2800" b="1" i="1" dirty="0" smtClean="0">
                <a:solidFill>
                  <a:schemeClr val="tx1"/>
                </a:solidFill>
              </a:rPr>
              <a:t>controllable</a:t>
            </a:r>
            <a:r>
              <a:rPr altLang="en-US" sz="2800" b="1" dirty="0" smtClean="0">
                <a:solidFill>
                  <a:schemeClr val="tx1"/>
                </a:solidFill>
              </a:rPr>
              <a:t> costs. </a:t>
            </a:r>
          </a:p>
          <a:p>
            <a:pPr lvl="1"/>
            <a:r>
              <a:rPr lang="en-US" altLang="en-US" sz="2800" b="1" dirty="0" smtClean="0">
                <a:solidFill>
                  <a:schemeClr val="tx1"/>
                </a:solidFill>
              </a:rPr>
              <a:t>A cost is </a:t>
            </a:r>
            <a:r>
              <a:rPr lang="en-US" altLang="en-US" sz="2800" b="1" u="sng" dirty="0" smtClean="0">
                <a:solidFill>
                  <a:schemeClr val="tx1"/>
                </a:solidFill>
                <a:effectLst>
                  <a:outerShdw blurRad="38100" dist="38100" dir="2700000" algn="tl">
                    <a:srgbClr val="000000">
                      <a:alpha val="43137"/>
                    </a:srgbClr>
                  </a:outerShdw>
                </a:effectLst>
              </a:rPr>
              <a:t>controllable</a:t>
            </a:r>
            <a:r>
              <a:rPr lang="en-US" altLang="en-US" sz="2800" b="1" dirty="0" smtClean="0">
                <a:solidFill>
                  <a:schemeClr val="tx1"/>
                </a:solidFill>
              </a:rPr>
              <a:t> if </a:t>
            </a:r>
            <a:r>
              <a:rPr lang="en-US" altLang="en-US" sz="2800" b="1" dirty="0" smtClean="0">
                <a:solidFill>
                  <a:srgbClr val="FF0000"/>
                </a:solidFill>
              </a:rPr>
              <a:t>a manager has the power</a:t>
            </a:r>
            <a:r>
              <a:rPr lang="en-US" altLang="en-US" sz="2800" b="1" dirty="0" smtClean="0">
                <a:solidFill>
                  <a:schemeClr val="tx1"/>
                </a:solidFill>
              </a:rPr>
              <a:t> to determine the amount incurred.</a:t>
            </a:r>
          </a:p>
          <a:p>
            <a:pPr lvl="1"/>
            <a:r>
              <a:rPr lang="en-US" altLang="en-US" sz="2800" b="1" dirty="0" smtClean="0">
                <a:solidFill>
                  <a:srgbClr val="000099"/>
                </a:solidFill>
              </a:rPr>
              <a:t>Examples vary depending on the manager’s level in the company</a:t>
            </a:r>
            <a:r>
              <a:rPr lang="en-US" altLang="en-US" sz="2800" b="1" dirty="0" smtClean="0"/>
              <a:t>.</a:t>
            </a:r>
          </a:p>
          <a:p>
            <a:r>
              <a:rPr altLang="en-US" sz="2800" b="1" i="1" u="sng" dirty="0" smtClean="0">
                <a:solidFill>
                  <a:schemeClr val="tx1"/>
                </a:solidFill>
                <a:effectLst>
                  <a:outerShdw blurRad="38100" dist="38100" dir="2700000" algn="tl">
                    <a:srgbClr val="000000">
                      <a:alpha val="43137"/>
                    </a:srgbClr>
                  </a:outerShdw>
                </a:effectLst>
              </a:rPr>
              <a:t>Uncontrollable</a:t>
            </a:r>
            <a:r>
              <a:rPr altLang="en-US" sz="2800" b="1" dirty="0" smtClean="0">
                <a:solidFill>
                  <a:schemeClr val="tx1"/>
                </a:solidFill>
              </a:rPr>
              <a:t> costs are </a:t>
            </a:r>
            <a:r>
              <a:rPr altLang="en-US" sz="2800" b="1" dirty="0" smtClean="0">
                <a:solidFill>
                  <a:srgbClr val="FF0000"/>
                </a:solidFill>
              </a:rPr>
              <a:t>not within  the manager’s control </a:t>
            </a:r>
            <a:r>
              <a:rPr altLang="en-US" sz="2800" b="1" dirty="0" smtClean="0">
                <a:solidFill>
                  <a:schemeClr val="tx1"/>
                </a:solidFill>
              </a:rPr>
              <a:t>or influence.</a:t>
            </a:r>
          </a:p>
          <a:p>
            <a:pPr lvl="1"/>
            <a:r>
              <a:rPr lang="en-US" altLang="en-US" sz="2800" b="1" dirty="0" smtClean="0">
                <a:solidFill>
                  <a:srgbClr val="000099"/>
                </a:solidFill>
              </a:rPr>
              <a:t>Example would be production capacity.</a:t>
            </a:r>
          </a:p>
          <a:p>
            <a:endParaRPr altLang="en-US" dirty="0" smtClean="0"/>
          </a:p>
        </p:txBody>
      </p:sp>
      <p:sp>
        <p:nvSpPr>
          <p:cNvPr id="6"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smtClean="0">
                <a:solidFill>
                  <a:schemeClr val="bg1"/>
                </a:solidFill>
              </a:rPr>
              <a:t>P</a:t>
            </a:r>
            <a:r>
              <a:rPr lang="en-US" sz="1400" dirty="0" smtClean="0">
                <a:solidFill>
                  <a:schemeClr val="bg1"/>
                </a:solidFill>
                <a:latin typeface="Times New Roman" pitchFamily="-107" charset="0"/>
              </a:rPr>
              <a:t> </a:t>
            </a:r>
            <a:r>
              <a:rPr lang="en-US" sz="1400" dirty="0" smtClean="0">
                <a:solidFill>
                  <a:schemeClr val="bg1"/>
                </a:solidFill>
              </a:rPr>
              <a:t>4</a:t>
            </a:r>
            <a:endParaRPr lang="en-US" sz="1400" dirty="0">
              <a:solidFill>
                <a:schemeClr val="bg1"/>
              </a:solidFill>
              <a:latin typeface="Times New Roman" pitchFamily="-107" charset="0"/>
            </a:endParaRPr>
          </a:p>
        </p:txBody>
      </p:sp>
      <p:sp>
        <p:nvSpPr>
          <p:cNvPr id="7"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5B3DC429-87C0-4B03-97E6-81A7BB80DD5B}" type="slidenum">
              <a:rPr lang="en-US" altLang="en-US" sz="1000" smtClean="0">
                <a:latin typeface="Arial" charset="0"/>
              </a:rPr>
              <a:pPr algn="r" eaLnBrk="1" hangingPunct="1"/>
              <a:t>44</a:t>
            </a:fld>
            <a:endParaRPr lang="en-US" altLang="en-US" sz="1000" dirty="0">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nodeType="after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nodeType="after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0" y="0"/>
            <a:ext cx="9144000" cy="1474788"/>
          </a:xfrm>
        </p:spPr>
        <p:txBody>
          <a:bodyPr/>
          <a:lstStyle/>
          <a:p>
            <a:pPr algn="ctr" eaLnBrk="1" hangingPunct="1"/>
            <a:r>
              <a:rPr sz="3200" b="1" dirty="0" smtClean="0">
                <a:solidFill>
                  <a:schemeClr val="tx1"/>
                </a:solidFill>
                <a:latin typeface="Arial" pitchFamily="34" charset="0"/>
                <a:cs typeface="Arial" pitchFamily="34" charset="0"/>
              </a:rPr>
              <a:t>Limitations of Reports Using Variable Costing</a:t>
            </a:r>
            <a:r>
              <a:rPr sz="2400" b="1" dirty="0" smtClean="0"/>
              <a:t/>
            </a:r>
            <a:br>
              <a:rPr sz="2400" b="1" dirty="0" smtClean="0"/>
            </a:br>
            <a:endParaRPr sz="2400" b="1" dirty="0" smtClean="0"/>
          </a:p>
        </p:txBody>
      </p:sp>
      <p:sp>
        <p:nvSpPr>
          <p:cNvPr id="93188"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6AA7F6AA-9907-4BC6-8862-3DA623DEB171}" type="slidenum">
              <a:rPr lang="en-US" altLang="en-US" sz="1000" smtClean="0">
                <a:latin typeface="Arial" charset="0"/>
              </a:rPr>
              <a:pPr algn="r" eaLnBrk="1" hangingPunct="1"/>
              <a:t>45</a:t>
            </a:fld>
            <a:endParaRPr lang="en-US" altLang="en-US" sz="1000" dirty="0">
              <a:latin typeface="Arial" charset="0"/>
            </a:endParaRPr>
          </a:p>
        </p:txBody>
      </p:sp>
      <p:sp>
        <p:nvSpPr>
          <p:cNvPr id="2" name="TextBox 1"/>
          <p:cNvSpPr txBox="1"/>
          <p:nvPr/>
        </p:nvSpPr>
        <p:spPr>
          <a:xfrm>
            <a:off x="457200" y="2011363"/>
            <a:ext cx="8343900" cy="4524315"/>
          </a:xfrm>
          <a:prstGeom prst="rect">
            <a:avLst/>
          </a:prstGeom>
          <a:solidFill>
            <a:schemeClr val="bg1">
              <a:lumMod val="95000"/>
            </a:schemeClr>
          </a:solidFill>
        </p:spPr>
        <p:txBody>
          <a:bodyPr wrap="square">
            <a:spAutoFit/>
          </a:bodyPr>
          <a:lstStyle/>
          <a:p>
            <a:pPr>
              <a:lnSpc>
                <a:spcPct val="150000"/>
              </a:lnSpc>
              <a:buFontTx/>
              <a:buChar char="•"/>
              <a:defRPr/>
            </a:pPr>
            <a:r>
              <a:rPr lang="en-US" b="1" dirty="0">
                <a:latin typeface="Arial" panose="020B0604020202020204" pitchFamily="34" charset="0"/>
              </a:rPr>
              <a:t>For income tax purposes, </a:t>
            </a:r>
            <a:r>
              <a:rPr lang="en-US" b="1" i="1" dirty="0">
                <a:latin typeface="Arial" panose="020B0604020202020204" pitchFamily="34" charset="0"/>
              </a:rPr>
              <a:t>absorption</a:t>
            </a:r>
            <a:r>
              <a:rPr lang="en-US" b="1" dirty="0">
                <a:latin typeface="Arial" panose="020B0604020202020204" pitchFamily="34" charset="0"/>
              </a:rPr>
              <a:t> </a:t>
            </a:r>
            <a:r>
              <a:rPr lang="en-US" b="1" i="1" dirty="0">
                <a:latin typeface="Arial" panose="020B0604020202020204" pitchFamily="34" charset="0"/>
              </a:rPr>
              <a:t>costing</a:t>
            </a:r>
            <a:r>
              <a:rPr lang="en-US" b="1" dirty="0">
                <a:latin typeface="Arial" panose="020B0604020202020204" pitchFamily="34" charset="0"/>
              </a:rPr>
              <a:t> is the only acceptable basis for filings with the </a:t>
            </a:r>
            <a:r>
              <a:rPr lang="en-US" b="1" i="1" dirty="0">
                <a:solidFill>
                  <a:srgbClr val="FF0000"/>
                </a:solidFill>
                <a:latin typeface="Arial" panose="020B0604020202020204" pitchFamily="34" charset="0"/>
              </a:rPr>
              <a:t>Internal</a:t>
            </a:r>
            <a:r>
              <a:rPr lang="en-US" b="1" dirty="0">
                <a:solidFill>
                  <a:srgbClr val="FF0000"/>
                </a:solidFill>
                <a:latin typeface="Arial" panose="020B0604020202020204" pitchFamily="34" charset="0"/>
              </a:rPr>
              <a:t> </a:t>
            </a:r>
            <a:r>
              <a:rPr lang="en-US" b="1" i="1" dirty="0">
                <a:solidFill>
                  <a:srgbClr val="FF0000"/>
                </a:solidFill>
                <a:latin typeface="Arial" panose="020B0604020202020204" pitchFamily="34" charset="0"/>
              </a:rPr>
              <a:t>Revenue</a:t>
            </a:r>
            <a:r>
              <a:rPr lang="en-US" b="1" dirty="0">
                <a:solidFill>
                  <a:srgbClr val="FF0000"/>
                </a:solidFill>
                <a:latin typeface="Arial" panose="020B0604020202020204" pitchFamily="34" charset="0"/>
              </a:rPr>
              <a:t> </a:t>
            </a:r>
            <a:r>
              <a:rPr lang="en-US" b="1" i="1" dirty="0">
                <a:solidFill>
                  <a:srgbClr val="FF0000"/>
                </a:solidFill>
                <a:latin typeface="Arial" panose="020B0604020202020204" pitchFamily="34" charset="0"/>
              </a:rPr>
              <a:t>Service</a:t>
            </a:r>
            <a:r>
              <a:rPr lang="en-US" b="1" dirty="0">
                <a:latin typeface="Arial" panose="020B0604020202020204" pitchFamily="34" charset="0"/>
              </a:rPr>
              <a:t> </a:t>
            </a:r>
            <a:r>
              <a:rPr lang="en-US" b="1" i="1" dirty="0">
                <a:latin typeface="Arial" panose="020B0604020202020204" pitchFamily="34" charset="0"/>
              </a:rPr>
              <a:t>(IRS) </a:t>
            </a:r>
            <a:r>
              <a:rPr lang="en-US" b="1" dirty="0">
                <a:latin typeface="Arial" panose="020B0604020202020204" pitchFamily="34" charset="0"/>
              </a:rPr>
              <a:t>under the Tax Reform Act of 1986</a:t>
            </a:r>
            <a:r>
              <a:rPr lang="en-US" b="1" dirty="0" smtClean="0">
                <a:latin typeface="Arial" panose="020B0604020202020204" pitchFamily="34" charset="0"/>
              </a:rPr>
              <a:t>.</a:t>
            </a:r>
            <a:endParaRPr lang="en-US" dirty="0">
              <a:latin typeface="Arial" panose="020B0604020202020204" pitchFamily="34" charset="0"/>
            </a:endParaRPr>
          </a:p>
          <a:p>
            <a:pPr>
              <a:lnSpc>
                <a:spcPct val="150000"/>
              </a:lnSpc>
              <a:buFontTx/>
              <a:buChar char="•"/>
              <a:defRPr/>
            </a:pPr>
            <a:r>
              <a:rPr lang="en-US" b="1" i="1" dirty="0">
                <a:latin typeface="Arial" panose="020B0604020202020204" pitchFamily="34" charset="0"/>
              </a:rPr>
              <a:t>Absorption costing </a:t>
            </a:r>
            <a:r>
              <a:rPr lang="en-US" b="1" dirty="0">
                <a:latin typeface="Arial" panose="020B0604020202020204" pitchFamily="34" charset="0"/>
              </a:rPr>
              <a:t>is the </a:t>
            </a:r>
            <a:r>
              <a:rPr lang="en-US" b="1" u="sng" dirty="0">
                <a:latin typeface="Arial" panose="020B0604020202020204" pitchFamily="34" charset="0"/>
              </a:rPr>
              <a:t>only</a:t>
            </a:r>
            <a:r>
              <a:rPr lang="en-US" b="1" dirty="0">
                <a:latin typeface="Arial" panose="020B0604020202020204" pitchFamily="34" charset="0"/>
              </a:rPr>
              <a:t> acceptable basis for external reporting under both </a:t>
            </a:r>
            <a:r>
              <a:rPr lang="en-US" b="1" i="1" dirty="0">
                <a:solidFill>
                  <a:srgbClr val="FF0000"/>
                </a:solidFill>
                <a:latin typeface="Arial" panose="020B0604020202020204" pitchFamily="34" charset="0"/>
              </a:rPr>
              <a:t>U.S. GAAP </a:t>
            </a:r>
            <a:r>
              <a:rPr lang="en-US" b="1" dirty="0">
                <a:latin typeface="Arial" panose="020B0604020202020204" pitchFamily="34" charset="0"/>
              </a:rPr>
              <a:t>and </a:t>
            </a:r>
            <a:r>
              <a:rPr lang="en-US" b="1" i="1" dirty="0">
                <a:solidFill>
                  <a:srgbClr val="FF0000"/>
                </a:solidFill>
                <a:latin typeface="Arial" panose="020B0604020202020204" pitchFamily="34" charset="0"/>
              </a:rPr>
              <a:t>IFRS</a:t>
            </a:r>
            <a:r>
              <a:rPr lang="en-US" b="1" dirty="0">
                <a:latin typeface="Arial" panose="020B0604020202020204" pitchFamily="34" charset="0"/>
              </a:rPr>
              <a:t>. </a:t>
            </a:r>
          </a:p>
          <a:p>
            <a:pPr>
              <a:lnSpc>
                <a:spcPct val="150000"/>
              </a:lnSpc>
              <a:buFontTx/>
              <a:buChar char="•"/>
              <a:defRPr/>
            </a:pPr>
            <a:r>
              <a:rPr lang="en-US" b="1" dirty="0">
                <a:solidFill>
                  <a:srgbClr val="FF0000"/>
                </a:solidFill>
                <a:latin typeface="Arial" panose="020B0604020202020204" pitchFamily="34" charset="0"/>
              </a:rPr>
              <a:t>Top executives </a:t>
            </a:r>
            <a:r>
              <a:rPr lang="en-US" b="1" dirty="0">
                <a:latin typeface="Arial" panose="020B0604020202020204" pitchFamily="34" charset="0"/>
              </a:rPr>
              <a:t>are often awarded bonuses based on income computed using absorption costing.</a:t>
            </a:r>
          </a:p>
        </p:txBody>
      </p:sp>
      <p:sp>
        <p:nvSpPr>
          <p:cNvPr id="93190" name="TextBox 2"/>
          <p:cNvSpPr txBox="1">
            <a:spLocks noChangeArrowheads="1"/>
          </p:cNvSpPr>
          <p:nvPr/>
        </p:nvSpPr>
        <p:spPr bwMode="auto">
          <a:xfrm>
            <a:off x="457200" y="1058863"/>
            <a:ext cx="8382000" cy="831850"/>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r>
              <a:rPr lang="en-US" altLang="en-US" b="1" dirty="0">
                <a:solidFill>
                  <a:schemeClr val="bg1"/>
                </a:solidFill>
                <a:latin typeface="Rockwell Extra Bold" pitchFamily="18" charset="0"/>
                <a:cs typeface="Shruti" pitchFamily="34" charset="0"/>
              </a:rPr>
              <a:t>Realities that contribute to the widespread use of absorption costing by companies:</a:t>
            </a:r>
          </a:p>
        </p:txBody>
      </p:sp>
      <p:sp>
        <p:nvSpPr>
          <p:cNvPr id="7"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smtClean="0">
                <a:solidFill>
                  <a:schemeClr val="bg1"/>
                </a:solidFill>
              </a:rPr>
              <a:t>P</a:t>
            </a:r>
            <a:r>
              <a:rPr lang="en-US" sz="1400" dirty="0" smtClean="0">
                <a:solidFill>
                  <a:schemeClr val="bg1"/>
                </a:solidFill>
                <a:latin typeface="Times New Roman" pitchFamily="-107" charset="0"/>
              </a:rPr>
              <a:t> </a:t>
            </a:r>
            <a:r>
              <a:rPr lang="en-US" sz="1400" dirty="0" smtClean="0">
                <a:solidFill>
                  <a:schemeClr val="bg1"/>
                </a:solidFill>
              </a:rPr>
              <a:t>4</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600" fill="hold"/>
                                        <p:tgtEl>
                                          <p:spTgt spid="2">
                                            <p:bg/>
                                          </p:spTgt>
                                        </p:tgtEl>
                                        <p:attrNameLst>
                                          <p:attrName>ppt_x</p:attrName>
                                        </p:attrNameLst>
                                      </p:cBhvr>
                                      <p:tavLst>
                                        <p:tav tm="0">
                                          <p:val>
                                            <p:strVal val="#ppt_x"/>
                                          </p:val>
                                        </p:tav>
                                        <p:tav tm="100000">
                                          <p:val>
                                            <p:strVal val="#ppt_x"/>
                                          </p:val>
                                        </p:tav>
                                      </p:tavLst>
                                    </p:anim>
                                    <p:anim calcmode="lin" valueType="num">
                                      <p:cBhvr additive="base">
                                        <p:cTn id="8" dur="6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4"/>
          <p:cNvSpPr>
            <a:spLocks noGrp="1"/>
          </p:cNvSpPr>
          <p:nvPr>
            <p:ph type="ctrTitle"/>
          </p:nvPr>
        </p:nvSpPr>
        <p:spPr>
          <a:xfrm>
            <a:off x="533400" y="1828800"/>
            <a:ext cx="8267700" cy="4953000"/>
          </a:xfrm>
        </p:spPr>
        <p:txBody>
          <a:bodyPr/>
          <a:lstStyle/>
          <a:p>
            <a:r>
              <a:rPr dirty="0" smtClean="0"/>
              <a:t/>
            </a:r>
            <a:br>
              <a:rPr dirty="0" smtClean="0"/>
            </a:br>
            <a:r>
              <a:rPr dirty="0" smtClean="0"/>
              <a:t/>
            </a:r>
            <a:br>
              <a:rPr dirty="0" smtClean="0"/>
            </a:br>
            <a:r>
              <a:rPr dirty="0" smtClean="0"/>
              <a:t>  </a:t>
            </a:r>
            <a:r>
              <a:rPr lang="en-US" dirty="0" smtClean="0"/>
              <a:t> </a:t>
            </a:r>
            <a:r>
              <a:rPr dirty="0" smtClean="0"/>
              <a:t>	 </a:t>
            </a:r>
            <a:r>
              <a:rPr lang="en-US" dirty="0" smtClean="0"/>
              <a:t/>
            </a:r>
            <a:br>
              <a:rPr lang="en-US" dirty="0" smtClean="0"/>
            </a:br>
            <a:r>
              <a:rPr sz="5400" b="1" dirty="0" smtClean="0">
                <a:solidFill>
                  <a:schemeClr val="tx1"/>
                </a:solidFill>
                <a:latin typeface="Arial" pitchFamily="34" charset="0"/>
                <a:cs typeface="Arial" pitchFamily="34" charset="0"/>
              </a:rPr>
              <a:t>Use </a:t>
            </a:r>
            <a:r>
              <a:rPr lang="en-US" sz="5400" b="1" dirty="0" smtClean="0">
                <a:solidFill>
                  <a:srgbClr val="FF0000"/>
                </a:solidFill>
                <a:latin typeface="Arial" pitchFamily="34" charset="0"/>
                <a:cs typeface="Arial" pitchFamily="34" charset="0"/>
              </a:rPr>
              <a:t>variable</a:t>
            </a:r>
            <a:r>
              <a:rPr lang="en-US" sz="5400" b="1" dirty="0" smtClean="0">
                <a:solidFill>
                  <a:schemeClr val="tx1"/>
                </a:solidFill>
                <a:latin typeface="Arial" pitchFamily="34" charset="0"/>
                <a:cs typeface="Arial" pitchFamily="34" charset="0"/>
              </a:rPr>
              <a:t> costing in pricing </a:t>
            </a:r>
            <a:r>
              <a:rPr lang="en-US" sz="5400" b="1" u="sng" dirty="0" smtClean="0">
                <a:solidFill>
                  <a:schemeClr val="tx1"/>
                </a:solidFill>
                <a:latin typeface="Arial" pitchFamily="34" charset="0"/>
                <a:cs typeface="Arial" pitchFamily="34" charset="0"/>
              </a:rPr>
              <a:t>special orders</a:t>
            </a:r>
            <a:r>
              <a:rPr sz="5400" b="1" dirty="0" smtClean="0">
                <a:solidFill>
                  <a:schemeClr val="tx1"/>
                </a:solidFill>
                <a:latin typeface="Arial" pitchFamily="34" charset="0"/>
                <a:cs typeface="Arial" pitchFamily="34" charset="0"/>
              </a:rPr>
              <a:t>.</a:t>
            </a:r>
            <a:r>
              <a:rPr sz="5400" b="1" dirty="0" smtClean="0">
                <a:latin typeface="Arial" pitchFamily="34" charset="0"/>
                <a:cs typeface="Arial" pitchFamily="34" charset="0"/>
              </a:rPr>
              <a:t/>
            </a:r>
            <a:br>
              <a:rPr sz="5400" b="1" dirty="0" smtClean="0">
                <a:latin typeface="Arial" pitchFamily="34" charset="0"/>
                <a:cs typeface="Arial" pitchFamily="34" charset="0"/>
              </a:rPr>
            </a:br>
            <a:r>
              <a:rPr dirty="0" smtClean="0"/>
              <a:t/>
            </a:r>
            <a:br>
              <a:rPr dirty="0" smtClean="0"/>
            </a:br>
            <a:endParaRPr dirty="0" smtClean="0"/>
          </a:p>
        </p:txBody>
      </p:sp>
      <p:pic>
        <p:nvPicPr>
          <p:cNvPr id="9523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2360613"/>
            <a:ext cx="7315200" cy="8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3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5029200"/>
            <a:ext cx="731520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5B3DC429-87C0-4B03-97E6-81A7BB80DD5B}" type="slidenum">
              <a:rPr lang="en-US" altLang="en-US" sz="1000" smtClean="0">
                <a:latin typeface="Arial" charset="0"/>
              </a:rPr>
              <a:pPr algn="r" eaLnBrk="1" hangingPunct="1"/>
              <a:t>46</a:t>
            </a:fld>
            <a:endParaRPr lang="en-US" altLang="en-US" sz="1000" dirty="0">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914400" y="228600"/>
            <a:ext cx="7158038" cy="955675"/>
          </a:xfrm>
        </p:spPr>
        <p:txBody>
          <a:bodyPr/>
          <a:lstStyle/>
          <a:p>
            <a:pPr algn="ctr" eaLnBrk="1" hangingPunct="1"/>
            <a:r>
              <a:rPr sz="4400" b="1" dirty="0" smtClean="0">
                <a:solidFill>
                  <a:schemeClr val="tx1"/>
                </a:solidFill>
                <a:latin typeface="Arial" pitchFamily="34" charset="0"/>
                <a:cs typeface="Arial" pitchFamily="34" charset="0"/>
              </a:rPr>
              <a:t>Setting Prices</a:t>
            </a:r>
          </a:p>
        </p:txBody>
      </p:sp>
      <p:sp>
        <p:nvSpPr>
          <p:cNvPr id="629763" name="Rectangle 3"/>
          <p:cNvSpPr>
            <a:spLocks noGrp="1" noChangeArrowheads="1"/>
          </p:cNvSpPr>
          <p:nvPr>
            <p:ph idx="1"/>
          </p:nvPr>
        </p:nvSpPr>
        <p:spPr>
          <a:xfrm>
            <a:off x="609600" y="2514600"/>
            <a:ext cx="7661275" cy="4114800"/>
          </a:xfrm>
        </p:spPr>
        <p:txBody>
          <a:bodyPr/>
          <a:lstStyle/>
          <a:p>
            <a:pPr eaLnBrk="1" hangingPunct="1">
              <a:lnSpc>
                <a:spcPct val="150000"/>
              </a:lnSpc>
              <a:buFont typeface="Wingdings" pitchFamily="-107" charset="2"/>
              <a:buNone/>
            </a:pPr>
            <a:r>
              <a:rPr altLang="en-US" b="1" dirty="0" smtClean="0">
                <a:solidFill>
                  <a:schemeClr val="tx1"/>
                </a:solidFill>
                <a:latin typeface="Arial" pitchFamily="34" charset="0"/>
                <a:cs typeface="Arial" pitchFamily="34" charset="0"/>
              </a:rPr>
              <a:t>Over the </a:t>
            </a:r>
            <a:r>
              <a:rPr altLang="en-US"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Long Run</a:t>
            </a:r>
            <a:r>
              <a:rPr altLang="en-US" b="1" dirty="0" smtClean="0">
                <a:solidFill>
                  <a:schemeClr val="tx1"/>
                </a:solidFill>
                <a:latin typeface="Arial" pitchFamily="34" charset="0"/>
                <a:cs typeface="Arial" pitchFamily="34" charset="0"/>
              </a:rPr>
              <a:t>:</a:t>
            </a:r>
          </a:p>
          <a:p>
            <a:pPr eaLnBrk="1" hangingPunct="1">
              <a:lnSpc>
                <a:spcPct val="150000"/>
              </a:lnSpc>
            </a:pPr>
            <a:r>
              <a:rPr altLang="en-US" b="1" i="1" dirty="0" smtClean="0">
                <a:solidFill>
                  <a:schemeClr val="tx1"/>
                </a:solidFill>
                <a:latin typeface="Arial" pitchFamily="34" charset="0"/>
                <a:cs typeface="Arial" pitchFamily="34" charset="0"/>
              </a:rPr>
              <a:t>Price must be high enough to cover </a:t>
            </a:r>
            <a:r>
              <a:rPr altLang="en-US" b="1" i="1" dirty="0" smtClean="0">
                <a:solidFill>
                  <a:srgbClr val="FF0000"/>
                </a:solidFill>
                <a:latin typeface="Arial" pitchFamily="34" charset="0"/>
                <a:cs typeface="Arial" pitchFamily="34" charset="0"/>
              </a:rPr>
              <a:t>all costs</a:t>
            </a:r>
            <a:r>
              <a:rPr altLang="en-US" b="1" i="1" dirty="0" smtClean="0">
                <a:solidFill>
                  <a:schemeClr val="tx1"/>
                </a:solidFill>
                <a:latin typeface="Arial" pitchFamily="34" charset="0"/>
                <a:cs typeface="Arial" pitchFamily="34" charset="0"/>
              </a:rPr>
              <a:t>, including </a:t>
            </a:r>
            <a:r>
              <a:rPr altLang="en-US" b="1" i="1" u="sng" dirty="0" smtClean="0">
                <a:solidFill>
                  <a:schemeClr val="tx1"/>
                </a:solidFill>
                <a:latin typeface="Arial" pitchFamily="34" charset="0"/>
                <a:cs typeface="Arial" pitchFamily="34" charset="0"/>
              </a:rPr>
              <a:t>variable costs </a:t>
            </a:r>
            <a:r>
              <a:rPr altLang="en-US" b="1" i="1" dirty="0" smtClean="0">
                <a:solidFill>
                  <a:schemeClr val="tx1"/>
                </a:solidFill>
                <a:latin typeface="Arial" pitchFamily="34" charset="0"/>
                <a:cs typeface="Arial" pitchFamily="34" charset="0"/>
              </a:rPr>
              <a:t>and </a:t>
            </a:r>
            <a:r>
              <a:rPr altLang="en-US" b="1" i="1" u="sng" dirty="0" smtClean="0">
                <a:solidFill>
                  <a:schemeClr val="tx1"/>
                </a:solidFill>
                <a:latin typeface="Arial" pitchFamily="34" charset="0"/>
                <a:cs typeface="Arial" pitchFamily="34" charset="0"/>
              </a:rPr>
              <a:t>fixed costs</a:t>
            </a:r>
            <a:r>
              <a:rPr altLang="en-US" b="1" i="1" dirty="0" smtClean="0">
                <a:solidFill>
                  <a:schemeClr val="tx1"/>
                </a:solidFill>
                <a:latin typeface="Arial" pitchFamily="34" charset="0"/>
                <a:cs typeface="Arial" pitchFamily="34" charset="0"/>
              </a:rPr>
              <a:t>, and still provide an acceptable </a:t>
            </a:r>
            <a:r>
              <a:rPr altLang="en-US" b="1" i="1" u="sng" dirty="0" smtClean="0">
                <a:solidFill>
                  <a:schemeClr val="tx1"/>
                </a:solidFill>
                <a:latin typeface="Arial" pitchFamily="34" charset="0"/>
                <a:cs typeface="Arial" pitchFamily="34" charset="0"/>
              </a:rPr>
              <a:t>return</a:t>
            </a:r>
            <a:r>
              <a:rPr altLang="en-US" b="1" i="1" dirty="0" smtClean="0">
                <a:solidFill>
                  <a:schemeClr val="tx1"/>
                </a:solidFill>
                <a:latin typeface="Arial" pitchFamily="34" charset="0"/>
                <a:cs typeface="Arial" pitchFamily="34" charset="0"/>
              </a:rPr>
              <a:t> to owners </a:t>
            </a:r>
            <a:endParaRPr altLang="en-US" b="1" dirty="0" smtClean="0">
              <a:solidFill>
                <a:schemeClr val="tx1"/>
              </a:solidFill>
              <a:latin typeface="Arial" pitchFamily="34" charset="0"/>
              <a:cs typeface="Arial" pitchFamily="34" charset="0"/>
            </a:endParaRPr>
          </a:p>
        </p:txBody>
      </p:sp>
      <p:sp>
        <p:nvSpPr>
          <p:cNvPr id="97285" name="AutoShape 5"/>
          <p:cNvSpPr>
            <a:spLocks noChangeArrowheads="1"/>
          </p:cNvSpPr>
          <p:nvPr/>
        </p:nvSpPr>
        <p:spPr bwMode="auto">
          <a:xfrm>
            <a:off x="609600" y="1752600"/>
            <a:ext cx="8305800" cy="762000"/>
          </a:xfrm>
          <a:prstGeom prst="rightArrow">
            <a:avLst>
              <a:gd name="adj1" fmla="val 50000"/>
              <a:gd name="adj2" fmla="val 272500"/>
            </a:avLst>
          </a:prstGeom>
          <a:solidFill>
            <a:srgbClr val="666699"/>
          </a:solidFill>
          <a:ln w="12700">
            <a:solidFill>
              <a:schemeClr val="tx1"/>
            </a:solidFill>
            <a:miter lim="800000"/>
            <a:headEnd/>
            <a:tailEnd/>
          </a:ln>
        </p:spPr>
        <p:txBody>
          <a:bodyPr wrap="none" anchor="ct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endParaRPr lang="en-US" altLang="en-US"/>
          </a:p>
        </p:txBody>
      </p:sp>
      <p:sp>
        <p:nvSpPr>
          <p:cNvPr id="97286"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0607A940-C1E4-42E1-9B6A-33B24915A943}" type="slidenum">
              <a:rPr lang="en-US" altLang="en-US" sz="1000" smtClean="0">
                <a:latin typeface="Arial" charset="0"/>
              </a:rPr>
              <a:pPr algn="r" eaLnBrk="1" hangingPunct="1"/>
              <a:t>47</a:t>
            </a:fld>
            <a:endParaRPr lang="en-US" altLang="en-US" sz="1000" dirty="0">
              <a:latin typeface="Arial" charset="0"/>
            </a:endParaRPr>
          </a:p>
        </p:txBody>
      </p:sp>
      <p:sp>
        <p:nvSpPr>
          <p:cNvPr id="7"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smtClean="0">
                <a:solidFill>
                  <a:schemeClr val="bg1"/>
                </a:solidFill>
              </a:rPr>
              <a:t>A</a:t>
            </a:r>
            <a:r>
              <a:rPr lang="en-US" sz="1400" dirty="0" smtClean="0">
                <a:solidFill>
                  <a:schemeClr val="bg1"/>
                </a:solidFill>
                <a:latin typeface="Times New Roman" pitchFamily="-107" charset="0"/>
              </a:rPr>
              <a:t> </a:t>
            </a:r>
            <a:r>
              <a:rPr lang="en-US" sz="1400" dirty="0" smtClean="0">
                <a:solidFill>
                  <a:schemeClr val="bg1"/>
                </a:solidFill>
              </a:rPr>
              <a:t>1</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29763">
                                            <p:txEl>
                                              <p:pRg st="1" end="1"/>
                                            </p:txEl>
                                          </p:spTgt>
                                        </p:tgtEl>
                                        <p:attrNameLst>
                                          <p:attrName>style.visibility</p:attrName>
                                        </p:attrNameLst>
                                      </p:cBhvr>
                                      <p:to>
                                        <p:strVal val="visible"/>
                                      </p:to>
                                    </p:set>
                                    <p:animEffect transition="in" filter="dissolve">
                                      <p:cBhvr>
                                        <p:cTn id="7" dur="500"/>
                                        <p:tgtEl>
                                          <p:spTgt spid="6297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931863" y="96838"/>
            <a:ext cx="7158037" cy="1122362"/>
          </a:xfrm>
        </p:spPr>
        <p:txBody>
          <a:bodyPr/>
          <a:lstStyle/>
          <a:p>
            <a:pPr algn="ctr" eaLnBrk="1" hangingPunct="1"/>
            <a:r>
              <a:rPr sz="4400" b="1" dirty="0" smtClean="0">
                <a:solidFill>
                  <a:schemeClr val="tx1"/>
                </a:solidFill>
                <a:latin typeface="Arial" pitchFamily="34" charset="0"/>
                <a:cs typeface="Arial" pitchFamily="34" charset="0"/>
              </a:rPr>
              <a:t>Setting Prices</a:t>
            </a:r>
          </a:p>
        </p:txBody>
      </p:sp>
      <p:sp>
        <p:nvSpPr>
          <p:cNvPr id="628739" name="Rectangle 3"/>
          <p:cNvSpPr>
            <a:spLocks noGrp="1" noChangeArrowheads="1"/>
          </p:cNvSpPr>
          <p:nvPr>
            <p:ph idx="1"/>
          </p:nvPr>
        </p:nvSpPr>
        <p:spPr>
          <a:xfrm>
            <a:off x="228600" y="2268538"/>
            <a:ext cx="8686799" cy="4589462"/>
          </a:xfrm>
        </p:spPr>
        <p:txBody>
          <a:bodyPr/>
          <a:lstStyle/>
          <a:p>
            <a:pPr eaLnBrk="1" hangingPunct="1">
              <a:buFont typeface="Wingdings" pitchFamily="-107" charset="2"/>
              <a:buNone/>
            </a:pPr>
            <a:r>
              <a:rPr altLang="en-US" sz="2400" b="1" dirty="0" smtClean="0">
                <a:solidFill>
                  <a:schemeClr val="tx1"/>
                </a:solidFill>
                <a:latin typeface="Arial" pitchFamily="34" charset="0"/>
                <a:cs typeface="Arial" pitchFamily="34" charset="0"/>
              </a:rPr>
              <a:t>Over the </a:t>
            </a:r>
            <a:r>
              <a:rPr alt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Short Run</a:t>
            </a:r>
            <a:r>
              <a:rPr altLang="en-US" sz="2400" b="1" dirty="0" smtClean="0">
                <a:solidFill>
                  <a:schemeClr val="tx1"/>
                </a:solidFill>
                <a:latin typeface="Arial" pitchFamily="34" charset="0"/>
                <a:cs typeface="Arial" pitchFamily="34" charset="0"/>
              </a:rPr>
              <a:t>:</a:t>
            </a:r>
          </a:p>
          <a:p>
            <a:pPr eaLnBrk="1" hangingPunct="1"/>
            <a:r>
              <a:rPr altLang="en-US" sz="2400" b="1" i="1" dirty="0" smtClean="0">
                <a:solidFill>
                  <a:schemeClr val="tx1"/>
                </a:solidFill>
                <a:latin typeface="Arial" pitchFamily="34" charset="0"/>
                <a:cs typeface="Arial" pitchFamily="34" charset="0"/>
              </a:rPr>
              <a:t>Fixed production costs such as the cost to maintain plant capacity do not change with changes in production levels. </a:t>
            </a:r>
          </a:p>
          <a:p>
            <a:pPr eaLnBrk="1" hangingPunct="1"/>
            <a:r>
              <a:rPr altLang="en-US" sz="2400" b="1" i="1" dirty="0" smtClean="0">
                <a:solidFill>
                  <a:schemeClr val="tx1"/>
                </a:solidFill>
                <a:latin typeface="Arial" pitchFamily="34" charset="0"/>
                <a:cs typeface="Arial" pitchFamily="34" charset="0"/>
              </a:rPr>
              <a:t>With excess capacity, increases in production level would increase variable production costs, but not fixed costs. </a:t>
            </a:r>
          </a:p>
          <a:p>
            <a:pPr eaLnBrk="1" hangingPunct="1"/>
            <a:r>
              <a:rPr altLang="en-US" sz="2400" b="1" i="1" dirty="0" smtClean="0">
                <a:solidFill>
                  <a:schemeClr val="tx1"/>
                </a:solidFill>
                <a:latin typeface="Arial" pitchFamily="34" charset="0"/>
                <a:cs typeface="Arial" pitchFamily="34" charset="0"/>
              </a:rPr>
              <a:t>While managers try to maintain the long-run price on existing orders, which covers all production costs, </a:t>
            </a:r>
            <a:r>
              <a:rPr altLang="en-US" sz="2400" b="1" i="1" u="sng" dirty="0" smtClean="0">
                <a:solidFill>
                  <a:schemeClr val="tx1"/>
                </a:solidFill>
                <a:latin typeface="Arial" pitchFamily="34" charset="0"/>
                <a:cs typeface="Arial" pitchFamily="34" charset="0"/>
              </a:rPr>
              <a:t>managers should accept special orders provided the special order price exceeds </a:t>
            </a:r>
            <a:r>
              <a:rPr altLang="en-US" sz="2400" b="1" i="1" u="sng" dirty="0" smtClean="0">
                <a:solidFill>
                  <a:srgbClr val="FF0000"/>
                </a:solidFill>
                <a:latin typeface="Arial" pitchFamily="34" charset="0"/>
                <a:cs typeface="Arial" pitchFamily="34" charset="0"/>
              </a:rPr>
              <a:t>variable cost</a:t>
            </a:r>
            <a:r>
              <a:rPr altLang="en-US" sz="2400" b="1" i="1" u="sng" dirty="0" smtClean="0">
                <a:solidFill>
                  <a:schemeClr val="tx1"/>
                </a:solidFill>
                <a:latin typeface="Arial" pitchFamily="34" charset="0"/>
                <a:cs typeface="Arial" pitchFamily="34" charset="0"/>
              </a:rPr>
              <a:t>.</a:t>
            </a:r>
          </a:p>
          <a:p>
            <a:pPr eaLnBrk="1" hangingPunct="1">
              <a:lnSpc>
                <a:spcPct val="80000"/>
              </a:lnSpc>
              <a:buFont typeface="Wingdings" pitchFamily="-107" charset="2"/>
              <a:buNone/>
            </a:pPr>
            <a:endParaRPr altLang="en-US" sz="2400" dirty="0" smtClean="0"/>
          </a:p>
        </p:txBody>
      </p:sp>
      <p:sp>
        <p:nvSpPr>
          <p:cNvPr id="99333" name="AutoShape 5"/>
          <p:cNvSpPr>
            <a:spLocks noChangeArrowheads="1"/>
          </p:cNvSpPr>
          <p:nvPr/>
        </p:nvSpPr>
        <p:spPr bwMode="auto">
          <a:xfrm>
            <a:off x="1752600" y="1371600"/>
            <a:ext cx="609600" cy="762000"/>
          </a:xfrm>
          <a:prstGeom prst="rightArrow">
            <a:avLst>
              <a:gd name="adj1" fmla="val 50000"/>
              <a:gd name="adj2" fmla="val 25000"/>
            </a:avLst>
          </a:prstGeom>
          <a:solidFill>
            <a:srgbClr val="666699"/>
          </a:solidFill>
          <a:ln w="12700">
            <a:solidFill>
              <a:schemeClr val="tx1"/>
            </a:solidFill>
            <a:miter lim="800000"/>
            <a:headEnd/>
            <a:tailEnd/>
          </a:ln>
        </p:spPr>
        <p:txBody>
          <a:bodyPr wrap="none" anchor="ct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99334"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4425B13D-CE87-4091-8C9F-265EE475D07F}" type="slidenum">
              <a:rPr lang="en-US" altLang="en-US" sz="1000" smtClean="0">
                <a:latin typeface="Arial" charset="0"/>
              </a:rPr>
              <a:pPr algn="r" eaLnBrk="1" hangingPunct="1"/>
              <a:t>48</a:t>
            </a:fld>
            <a:endParaRPr lang="en-US" altLang="en-US" sz="1000" dirty="0">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28739">
                                            <p:txEl>
                                              <p:pRg st="1" end="1"/>
                                            </p:txEl>
                                          </p:spTgt>
                                        </p:tgtEl>
                                        <p:attrNameLst>
                                          <p:attrName>style.visibility</p:attrName>
                                        </p:attrNameLst>
                                      </p:cBhvr>
                                      <p:to>
                                        <p:strVal val="visible"/>
                                      </p:to>
                                    </p:set>
                                    <p:animEffect transition="in" filter="dissolve">
                                      <p:cBhvr>
                                        <p:cTn id="7" dur="500"/>
                                        <p:tgtEl>
                                          <p:spTgt spid="62873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28739">
                                            <p:txEl>
                                              <p:pRg st="2" end="2"/>
                                            </p:txEl>
                                          </p:spTgt>
                                        </p:tgtEl>
                                        <p:attrNameLst>
                                          <p:attrName>style.visibility</p:attrName>
                                        </p:attrNameLst>
                                      </p:cBhvr>
                                      <p:to>
                                        <p:strVal val="visible"/>
                                      </p:to>
                                    </p:set>
                                    <p:animEffect transition="in" filter="dissolve">
                                      <p:cBhvr>
                                        <p:cTn id="12" dur="500"/>
                                        <p:tgtEl>
                                          <p:spTgt spid="6287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628739">
                                            <p:txEl>
                                              <p:pRg st="3" end="3"/>
                                            </p:txEl>
                                          </p:spTgt>
                                        </p:tgtEl>
                                        <p:attrNameLst>
                                          <p:attrName>style.visibility</p:attrName>
                                        </p:attrNameLst>
                                      </p:cBhvr>
                                      <p:to>
                                        <p:strVal val="visible"/>
                                      </p:to>
                                    </p:set>
                                    <p:animEffect transition="in" filter="dissolve">
                                      <p:cBhvr>
                                        <p:cTn id="17" dur="500"/>
                                        <p:tgtEl>
                                          <p:spTgt spid="6287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smtClean="0">
                <a:solidFill>
                  <a:schemeClr val="bg1"/>
                </a:solidFill>
              </a:rPr>
              <a:t>A</a:t>
            </a:r>
            <a:r>
              <a:rPr lang="en-US" sz="1400" dirty="0" smtClean="0">
                <a:solidFill>
                  <a:schemeClr val="bg1"/>
                </a:solidFill>
                <a:latin typeface="Times New Roman" pitchFamily="-107" charset="0"/>
              </a:rPr>
              <a:t> 1</a:t>
            </a:r>
            <a:endParaRPr lang="en-US" sz="1400" dirty="0">
              <a:solidFill>
                <a:schemeClr val="bg1"/>
              </a:solidFill>
              <a:latin typeface="Times New Roman" pitchFamily="-107" charset="0"/>
            </a:endParaRPr>
          </a:p>
        </p:txBody>
      </p:sp>
      <p:sp>
        <p:nvSpPr>
          <p:cNvPr id="101378" name="Rectangle 2"/>
          <p:cNvSpPr>
            <a:spLocks noGrp="1" noChangeArrowheads="1"/>
          </p:cNvSpPr>
          <p:nvPr>
            <p:ph type="title"/>
          </p:nvPr>
        </p:nvSpPr>
        <p:spPr>
          <a:xfrm>
            <a:off x="1143000" y="609600"/>
            <a:ext cx="7158038" cy="969963"/>
          </a:xfrm>
        </p:spPr>
        <p:txBody>
          <a:bodyPr/>
          <a:lstStyle/>
          <a:p>
            <a:pPr algn="ctr" eaLnBrk="1" hangingPunct="1"/>
            <a:r>
              <a:rPr sz="4400" b="1" dirty="0" smtClean="0">
                <a:solidFill>
                  <a:schemeClr val="tx1"/>
                </a:solidFill>
                <a:latin typeface="Arial" pitchFamily="34" charset="0"/>
                <a:cs typeface="Arial" pitchFamily="34" charset="0"/>
              </a:rPr>
              <a:t>Setting Prices</a:t>
            </a:r>
            <a:br>
              <a:rPr sz="4400" b="1" dirty="0" smtClean="0">
                <a:solidFill>
                  <a:schemeClr val="tx1"/>
                </a:solidFill>
                <a:latin typeface="Arial" pitchFamily="34" charset="0"/>
                <a:cs typeface="Arial" pitchFamily="34" charset="0"/>
              </a:rPr>
            </a:br>
            <a:r>
              <a:rPr sz="2400" b="1" dirty="0" smtClean="0">
                <a:solidFill>
                  <a:schemeClr val="tx1"/>
                </a:solidFill>
                <a:latin typeface="Arial" pitchFamily="34" charset="0"/>
                <a:cs typeface="Arial" pitchFamily="34" charset="0"/>
              </a:rPr>
              <a:t>(Special Orders Illustration)</a:t>
            </a:r>
          </a:p>
        </p:txBody>
      </p:sp>
      <p:graphicFrame>
        <p:nvGraphicFramePr>
          <p:cNvPr id="36867" name="Object 4"/>
          <p:cNvGraphicFramePr>
            <a:graphicFrameLocks noGrp="1" noChangeAspect="1"/>
          </p:cNvGraphicFramePr>
          <p:nvPr>
            <p:ph idx="1"/>
            <p:extLst>
              <p:ext uri="{D42A27DB-BD31-4B8C-83A1-F6EECF244321}">
                <p14:modId xmlns:p14="http://schemas.microsoft.com/office/powerpoint/2010/main" val="1628452152"/>
              </p:ext>
            </p:extLst>
          </p:nvPr>
        </p:nvGraphicFramePr>
        <p:xfrm>
          <a:off x="304800" y="2441575"/>
          <a:ext cx="8610600" cy="2166938"/>
        </p:xfrm>
        <a:graphic>
          <a:graphicData uri="http://schemas.openxmlformats.org/presentationml/2006/ole">
            <mc:AlternateContent xmlns:mc="http://schemas.openxmlformats.org/markup-compatibility/2006">
              <mc:Choice xmlns:v="urn:schemas-microsoft-com:vml" Requires="v">
                <p:oleObj spid="_x0000_s101552" name="Worksheet" r:id="rId5" imgW="6088424" imgH="1531651" progId="Excel.Sheet.8">
                  <p:embed/>
                </p:oleObj>
              </mc:Choice>
              <mc:Fallback>
                <p:oleObj name="Worksheet" r:id="rId5" imgW="6088424" imgH="1531651" progId="Excel.Sheet.8">
                  <p:embed/>
                  <p:pic>
                    <p:nvPicPr>
                      <p:cNvPr id="0" name="Picture 20"/>
                      <p:cNvPicPr>
                        <a:picLocks noGrp="1" noChangeAspect="1" noChangeArrowheads="1"/>
                      </p:cNvPicPr>
                      <p:nvPr/>
                    </p:nvPicPr>
                    <p:blipFill>
                      <a:blip r:embed="rId6"/>
                      <a:srcRect/>
                      <a:stretch>
                        <a:fillRect/>
                      </a:stretch>
                    </p:blipFill>
                    <p:spPr bwMode="auto">
                      <a:xfrm>
                        <a:off x="304800" y="2441575"/>
                        <a:ext cx="8610600" cy="2166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1381" name="Rectangle 5"/>
          <p:cNvSpPr>
            <a:spLocks noChangeArrowheads="1"/>
          </p:cNvSpPr>
          <p:nvPr/>
        </p:nvSpPr>
        <p:spPr bwMode="auto">
          <a:xfrm>
            <a:off x="86106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1CF06457-2ED7-4341-95A6-0D21CC72C2FC}" type="slidenum">
              <a:rPr lang="en-US" altLang="en-US" sz="1000" smtClean="0">
                <a:latin typeface="Arial" charset="0"/>
              </a:rPr>
              <a:pPr algn="r" eaLnBrk="1" hangingPunct="1"/>
              <a:t>49</a:t>
            </a:fld>
            <a:endParaRPr lang="en-US" altLang="en-US" sz="1000" dirty="0">
              <a:latin typeface="Arial" charset="0"/>
            </a:endParaRPr>
          </a:p>
        </p:txBody>
      </p:sp>
      <p:graphicFrame>
        <p:nvGraphicFramePr>
          <p:cNvPr id="36872" name="Object 6"/>
          <p:cNvGraphicFramePr>
            <a:graphicFrameLocks noChangeAspect="1"/>
          </p:cNvGraphicFramePr>
          <p:nvPr>
            <p:extLst>
              <p:ext uri="{D42A27DB-BD31-4B8C-83A1-F6EECF244321}">
                <p14:modId xmlns:p14="http://schemas.microsoft.com/office/powerpoint/2010/main" val="3574090803"/>
              </p:ext>
            </p:extLst>
          </p:nvPr>
        </p:nvGraphicFramePr>
        <p:xfrm>
          <a:off x="304800" y="4678363"/>
          <a:ext cx="4419600" cy="1974850"/>
        </p:xfrm>
        <a:graphic>
          <a:graphicData uri="http://schemas.openxmlformats.org/presentationml/2006/ole">
            <mc:AlternateContent xmlns:mc="http://schemas.openxmlformats.org/markup-compatibility/2006">
              <mc:Choice xmlns:v="urn:schemas-microsoft-com:vml" Requires="v">
                <p:oleObj spid="_x0000_s101553" name="Worksheet" r:id="rId8" imgW="6812265" imgH="2849870" progId="Excel.Sheet.8">
                  <p:embed/>
                </p:oleObj>
              </mc:Choice>
              <mc:Fallback>
                <p:oleObj name="Worksheet" r:id="rId8" imgW="6812265" imgH="2849870" progId="Excel.Sheet.8">
                  <p:embed/>
                  <p:pic>
                    <p:nvPicPr>
                      <p:cNvPr id="0" name="Picture 21"/>
                      <p:cNvPicPr>
                        <a:picLocks noChangeAspect="1" noChangeArrowheads="1"/>
                      </p:cNvPicPr>
                      <p:nvPr/>
                    </p:nvPicPr>
                    <p:blipFill>
                      <a:blip r:embed="rId9"/>
                      <a:srcRect/>
                      <a:stretch>
                        <a:fillRect/>
                      </a:stretch>
                    </p:blipFill>
                    <p:spPr bwMode="auto">
                      <a:xfrm>
                        <a:off x="304800" y="4678363"/>
                        <a:ext cx="4419600" cy="1974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873" name="Text Box 9"/>
          <p:cNvSpPr txBox="1">
            <a:spLocks noChangeArrowheads="1"/>
          </p:cNvSpPr>
          <p:nvPr/>
        </p:nvSpPr>
        <p:spPr bwMode="auto">
          <a:xfrm>
            <a:off x="381000" y="1600200"/>
            <a:ext cx="8420100" cy="83099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spcBef>
                <a:spcPct val="50000"/>
              </a:spcBef>
            </a:pPr>
            <a:r>
              <a:rPr lang="en-US" altLang="en-US" b="1" dirty="0">
                <a:latin typeface="Arial Narrow" pitchFamily="34" charset="0"/>
              </a:rPr>
              <a:t>Should the company accept a special order for 1,000 pairs of skates at an offer price of $22 per pair?</a:t>
            </a:r>
          </a:p>
        </p:txBody>
      </p:sp>
      <p:sp>
        <p:nvSpPr>
          <p:cNvPr id="2" name="Right Brace 1"/>
          <p:cNvSpPr>
            <a:spLocks/>
          </p:cNvSpPr>
          <p:nvPr/>
        </p:nvSpPr>
        <p:spPr bwMode="auto">
          <a:xfrm>
            <a:off x="3581400" y="5332413"/>
            <a:ext cx="881063" cy="687387"/>
          </a:xfrm>
          <a:prstGeom prst="rightBrace">
            <a:avLst>
              <a:gd name="adj1" fmla="val 8333"/>
              <a:gd name="adj2" fmla="val 24259"/>
            </a:avLst>
          </a:prstGeom>
          <a:noFill/>
          <a:ln w="28575"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3" name="TextBox 2"/>
          <p:cNvSpPr txBox="1">
            <a:spLocks noChangeArrowheads="1"/>
          </p:cNvSpPr>
          <p:nvPr/>
        </p:nvSpPr>
        <p:spPr bwMode="auto">
          <a:xfrm>
            <a:off x="4462463" y="4821238"/>
            <a:ext cx="4038600" cy="831850"/>
          </a:xfrm>
          <a:prstGeom prst="rect">
            <a:avLst/>
          </a:prstGeom>
          <a:solidFill>
            <a:schemeClr val="bg1"/>
          </a:solidFill>
          <a:ln w="9525">
            <a:solidFill>
              <a:srgbClr val="C00000"/>
            </a:solidFill>
            <a:miter lim="800000"/>
            <a:headEnd/>
            <a:tailEnd/>
          </a:ln>
        </p:spPr>
        <p:txBody>
          <a:bodyPr>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dirty="0"/>
              <a:t>Variable production cost = </a:t>
            </a:r>
            <a:r>
              <a:rPr lang="en-US" altLang="en-US" b="1" dirty="0"/>
              <a:t>$15 ($4DM </a:t>
            </a:r>
            <a:r>
              <a:rPr lang="en-US" altLang="en-US" dirty="0"/>
              <a:t>+ </a:t>
            </a:r>
            <a:r>
              <a:rPr lang="en-US" altLang="en-US" b="1" dirty="0"/>
              <a:t>$8DL </a:t>
            </a:r>
            <a:r>
              <a:rPr lang="en-US" altLang="en-US" dirty="0"/>
              <a:t>+ </a:t>
            </a:r>
            <a:r>
              <a:rPr lang="en-US" altLang="en-US" b="1" dirty="0"/>
              <a:t>$3 VOH</a:t>
            </a:r>
            <a:r>
              <a:rPr lang="en-US" altLang="en-US" dirty="0"/>
              <a:t>)</a:t>
            </a:r>
          </a:p>
        </p:txBody>
      </p:sp>
      <p:sp>
        <p:nvSpPr>
          <p:cNvPr id="4" name="TextBox 3"/>
          <p:cNvSpPr txBox="1">
            <a:spLocks noChangeArrowheads="1"/>
          </p:cNvSpPr>
          <p:nvPr/>
        </p:nvSpPr>
        <p:spPr bwMode="auto">
          <a:xfrm>
            <a:off x="4892675" y="5645150"/>
            <a:ext cx="3908425" cy="1014413"/>
          </a:xfrm>
          <a:prstGeom prst="rect">
            <a:avLst/>
          </a:prstGeom>
          <a:solidFill>
            <a:srgbClr val="FFFFCC"/>
          </a:solidFill>
          <a:ln w="38100">
            <a:solidFill>
              <a:srgbClr val="0033CC"/>
            </a:solidFill>
            <a:miter lim="800000"/>
            <a:headEnd/>
            <a:tailEnd/>
          </a:ln>
        </p:spPr>
        <p:txBody>
          <a:bodyPr>
            <a:spAutoFit/>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r>
              <a:rPr lang="en-US" altLang="en-US" sz="2000" b="1" u="sng" dirty="0">
                <a:solidFill>
                  <a:srgbClr val="FF0000"/>
                </a:solidFill>
                <a:latin typeface="Arial Narrow" pitchFamily="34" charset="0"/>
              </a:rPr>
              <a:t>Order should be accepted </a:t>
            </a:r>
            <a:r>
              <a:rPr lang="en-US" altLang="en-US" sz="2000" b="1" dirty="0">
                <a:solidFill>
                  <a:srgbClr val="FF0000"/>
                </a:solidFill>
                <a:latin typeface="Arial Narrow" pitchFamily="34" charset="0"/>
              </a:rPr>
              <a:t>because the $22 order price exceeds the $15 variable cost of the product. </a:t>
            </a:r>
          </a:p>
        </p:txBody>
      </p:sp>
      <p:sp>
        <p:nvSpPr>
          <p:cNvPr id="21" name="Oval 20"/>
          <p:cNvSpPr>
            <a:spLocks noChangeArrowheads="1"/>
          </p:cNvSpPr>
          <p:nvPr/>
        </p:nvSpPr>
        <p:spPr bwMode="auto">
          <a:xfrm>
            <a:off x="7010400" y="3679825"/>
            <a:ext cx="465138" cy="282575"/>
          </a:xfrm>
          <a:prstGeom prst="ellipse">
            <a:avLst/>
          </a:prstGeom>
          <a:noFill/>
          <a:ln w="12700"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22" name="Oval 21"/>
          <p:cNvSpPr>
            <a:spLocks noChangeArrowheads="1"/>
          </p:cNvSpPr>
          <p:nvPr/>
        </p:nvSpPr>
        <p:spPr bwMode="auto">
          <a:xfrm>
            <a:off x="6172200" y="3040063"/>
            <a:ext cx="428625" cy="282575"/>
          </a:xfrm>
          <a:prstGeom prst="ellipse">
            <a:avLst/>
          </a:prstGeom>
          <a:noFill/>
          <a:ln w="12700"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
        <p:nvSpPr>
          <p:cNvPr id="13" name="Rectangle 12"/>
          <p:cNvSpPr>
            <a:spLocks noChangeArrowheads="1"/>
          </p:cNvSpPr>
          <p:nvPr/>
        </p:nvSpPr>
        <p:spPr bwMode="auto">
          <a:xfrm>
            <a:off x="3657600" y="4267200"/>
            <a:ext cx="5143500" cy="341313"/>
          </a:xfrm>
          <a:prstGeom prst="rect">
            <a:avLst/>
          </a:prstGeom>
          <a:noFill/>
          <a:ln w="38100" algn="ctr">
            <a:solidFill>
              <a:srgbClr val="0033CC"/>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endParaRPr lang="en-US"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6873"/>
                                        </p:tgtEl>
                                        <p:attrNameLst>
                                          <p:attrName>style.visibility</p:attrName>
                                        </p:attrNameLst>
                                      </p:cBhvr>
                                      <p:to>
                                        <p:strVal val="visible"/>
                                      </p:to>
                                    </p:set>
                                    <p:animEffect transition="in" filter="dissolve">
                                      <p:cBhvr>
                                        <p:cTn id="7" dur="500"/>
                                        <p:tgtEl>
                                          <p:spTgt spid="36873"/>
                                        </p:tgtEl>
                                      </p:cBhvr>
                                    </p:animEffect>
                                  </p:childTnLst>
                                </p:cTn>
                              </p:par>
                            </p:childTnLst>
                          </p:cTn>
                        </p:par>
                      </p:childTnLst>
                    </p:cTn>
                  </p:par>
                  <p:par>
                    <p:cTn id="8" fill="hold">
                      <p:stCondLst>
                        <p:cond delay="indefinite"/>
                      </p:stCondLst>
                      <p:childTnLst>
                        <p:par>
                          <p:cTn id="9" fill="hold" nodeType="afterGroup">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36872"/>
                                        </p:tgtEl>
                                        <p:attrNameLst>
                                          <p:attrName>style.visibility</p:attrName>
                                        </p:attrNameLst>
                                      </p:cBhvr>
                                      <p:to>
                                        <p:strVal val="visible"/>
                                      </p:to>
                                    </p:set>
                                    <p:anim calcmode="lin" valueType="num">
                                      <p:cBhvr>
                                        <p:cTn id="12" dur="1000" fill="hold"/>
                                        <p:tgtEl>
                                          <p:spTgt spid="36872"/>
                                        </p:tgtEl>
                                        <p:attrNameLst>
                                          <p:attrName>ppt_w</p:attrName>
                                        </p:attrNameLst>
                                      </p:cBhvr>
                                      <p:tavLst>
                                        <p:tav tm="0">
                                          <p:val>
                                            <p:strVal val="#ppt_w+.3"/>
                                          </p:val>
                                        </p:tav>
                                        <p:tav tm="100000">
                                          <p:val>
                                            <p:strVal val="#ppt_w"/>
                                          </p:val>
                                        </p:tav>
                                      </p:tavLst>
                                    </p:anim>
                                    <p:anim calcmode="lin" valueType="num">
                                      <p:cBhvr>
                                        <p:cTn id="13" dur="1000" fill="hold"/>
                                        <p:tgtEl>
                                          <p:spTgt spid="36872"/>
                                        </p:tgtEl>
                                        <p:attrNameLst>
                                          <p:attrName>ppt_h</p:attrName>
                                        </p:attrNameLst>
                                      </p:cBhvr>
                                      <p:tavLst>
                                        <p:tav tm="0">
                                          <p:val>
                                            <p:strVal val="#ppt_h"/>
                                          </p:val>
                                        </p:tav>
                                        <p:tav tm="100000">
                                          <p:val>
                                            <p:strVal val="#ppt_h"/>
                                          </p:val>
                                        </p:tav>
                                      </p:tavLst>
                                    </p:anim>
                                    <p:animEffect transition="in" filter="fade">
                                      <p:cBhvr>
                                        <p:cTn id="14" dur="1000"/>
                                        <p:tgtEl>
                                          <p:spTgt spid="36872"/>
                                        </p:tgtEl>
                                      </p:cBhvr>
                                    </p:animEffect>
                                  </p:childTnLst>
                                </p:cTn>
                              </p:par>
                            </p:childTnLst>
                          </p:cTn>
                        </p:par>
                      </p:childTnLst>
                    </p:cTn>
                  </p:par>
                  <p:par>
                    <p:cTn id="15" fill="hold">
                      <p:stCondLst>
                        <p:cond delay="indefinite"/>
                      </p:stCondLst>
                      <p:childTnLst>
                        <p:par>
                          <p:cTn id="16" fill="hold" nodeType="after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nodeType="afterGroup">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500" fill="hold"/>
                                        <p:tgtEl>
                                          <p:spTgt spid="3"/>
                                        </p:tgtEl>
                                        <p:attrNameLst>
                                          <p:attrName>ppt_w</p:attrName>
                                        </p:attrNameLst>
                                      </p:cBhvr>
                                      <p:tavLst>
                                        <p:tav tm="0">
                                          <p:val>
                                            <p:fltVal val="0"/>
                                          </p:val>
                                        </p:tav>
                                        <p:tav tm="100000">
                                          <p:val>
                                            <p:strVal val="#ppt_w"/>
                                          </p:val>
                                        </p:tav>
                                      </p:tavLst>
                                    </p:anim>
                                    <p:anim calcmode="lin" valueType="num">
                                      <p:cBhvr>
                                        <p:cTn id="24" dur="500" fill="hold"/>
                                        <p:tgtEl>
                                          <p:spTgt spid="3"/>
                                        </p:tgtEl>
                                        <p:attrNameLst>
                                          <p:attrName>ppt_h</p:attrName>
                                        </p:attrNameLst>
                                      </p:cBhvr>
                                      <p:tavLst>
                                        <p:tav tm="0">
                                          <p:val>
                                            <p:fltVal val="0"/>
                                          </p:val>
                                        </p:tav>
                                        <p:tav tm="100000">
                                          <p:val>
                                            <p:strVal val="#ppt_h"/>
                                          </p:val>
                                        </p:tav>
                                      </p:tavLst>
                                    </p:anim>
                                    <p:animEffect transition="in" filter="fade">
                                      <p:cBhvr>
                                        <p:cTn id="25" dur="500"/>
                                        <p:tgtEl>
                                          <p:spTgt spid="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7" presetClass="entr" presetSubtype="0" fill="hold" nodeType="clickEffect">
                                  <p:stCondLst>
                                    <p:cond delay="0"/>
                                  </p:stCondLst>
                                  <p:childTnLst>
                                    <p:set>
                                      <p:cBhvr>
                                        <p:cTn id="29" dur="1" fill="hold">
                                          <p:stCondLst>
                                            <p:cond delay="0"/>
                                          </p:stCondLst>
                                        </p:cTn>
                                        <p:tgtEl>
                                          <p:spTgt spid="36867"/>
                                        </p:tgtEl>
                                        <p:attrNameLst>
                                          <p:attrName>style.visibility</p:attrName>
                                        </p:attrNameLst>
                                      </p:cBhvr>
                                      <p:to>
                                        <p:strVal val="visible"/>
                                      </p:to>
                                    </p:set>
                                    <p:animEffect transition="in" filter="fade">
                                      <p:cBhvr>
                                        <p:cTn id="30" dur="1000"/>
                                        <p:tgtEl>
                                          <p:spTgt spid="36867"/>
                                        </p:tgtEl>
                                      </p:cBhvr>
                                    </p:animEffect>
                                    <p:anim calcmode="lin" valueType="num">
                                      <p:cBhvr>
                                        <p:cTn id="31" dur="1000" fill="hold"/>
                                        <p:tgtEl>
                                          <p:spTgt spid="36867"/>
                                        </p:tgtEl>
                                        <p:attrNameLst>
                                          <p:attrName>ppt_x</p:attrName>
                                        </p:attrNameLst>
                                      </p:cBhvr>
                                      <p:tavLst>
                                        <p:tav tm="0">
                                          <p:val>
                                            <p:strVal val="#ppt_x"/>
                                          </p:val>
                                        </p:tav>
                                        <p:tav tm="100000">
                                          <p:val>
                                            <p:strVal val="#ppt_x"/>
                                          </p:val>
                                        </p:tav>
                                      </p:tavLst>
                                    </p:anim>
                                    <p:anim calcmode="lin" valueType="num">
                                      <p:cBhvr>
                                        <p:cTn id="32" dur="1000" fill="hold"/>
                                        <p:tgtEl>
                                          <p:spTgt spid="36867"/>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5"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2000"/>
                                        <p:tgtEl>
                                          <p:spTgt spid="4"/>
                                        </p:tgtEl>
                                      </p:cBhvr>
                                    </p:animEffect>
                                    <p:anim calcmode="lin" valueType="num">
                                      <p:cBhvr>
                                        <p:cTn id="38" dur="2000" fill="hold"/>
                                        <p:tgtEl>
                                          <p:spTgt spid="4"/>
                                        </p:tgtEl>
                                        <p:attrNameLst>
                                          <p:attrName>ppt_w</p:attrName>
                                        </p:attrNameLst>
                                      </p:cBhvr>
                                      <p:tavLst>
                                        <p:tav tm="0" fmla="#ppt_w*sin(2.5*pi*$)">
                                          <p:val>
                                            <p:fltVal val="0"/>
                                          </p:val>
                                        </p:tav>
                                        <p:tav tm="100000">
                                          <p:val>
                                            <p:fltVal val="1"/>
                                          </p:val>
                                        </p:tav>
                                      </p:tavLst>
                                    </p:anim>
                                    <p:anim calcmode="lin" valueType="num">
                                      <p:cBhvr>
                                        <p:cTn id="3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nodeType="after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1"/>
                                        </p:tgtEl>
                                        <p:attrNameLst>
                                          <p:attrName>style.visibility</p:attrName>
                                        </p:attrNameLst>
                                      </p:cBhvr>
                                      <p:to>
                                        <p:strVal val="visible"/>
                                      </p:to>
                                    </p:set>
                                  </p:childTnLst>
                                </p:cTn>
                              </p:par>
                            </p:childTnLst>
                          </p:cTn>
                        </p:par>
                      </p:childTnLst>
                    </p:cTn>
                  </p:par>
                  <p:par>
                    <p:cTn id="44" fill="hold">
                      <p:stCondLst>
                        <p:cond delay="indefinite"/>
                      </p:stCondLst>
                      <p:childTnLst>
                        <p:par>
                          <p:cTn id="45" fill="hold" nodeType="after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2"/>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ppt_w</p:attrName>
                                        </p:attrNameLst>
                                      </p:cBhvr>
                                      <p:tavLst>
                                        <p:tav tm="0">
                                          <p:val>
                                            <p:fltVal val="0"/>
                                          </p:val>
                                        </p:tav>
                                        <p:tav tm="100000">
                                          <p:val>
                                            <p:strVal val="#ppt_w"/>
                                          </p:val>
                                        </p:tav>
                                      </p:tavLst>
                                    </p:anim>
                                    <p:anim calcmode="lin" valueType="num">
                                      <p:cBhvr>
                                        <p:cTn id="53" dur="500" fill="hold"/>
                                        <p:tgtEl>
                                          <p:spTgt spid="13"/>
                                        </p:tgtEl>
                                        <p:attrNameLst>
                                          <p:attrName>ppt_h</p:attrName>
                                        </p:attrNameLst>
                                      </p:cBhvr>
                                      <p:tavLst>
                                        <p:tav tm="0">
                                          <p:val>
                                            <p:fltVal val="0"/>
                                          </p:val>
                                        </p:tav>
                                        <p:tav tm="100000">
                                          <p:val>
                                            <p:strVal val="#ppt_h"/>
                                          </p:val>
                                        </p:tav>
                                      </p:tavLst>
                                    </p:anim>
                                    <p:animEffect transition="in" filter="fade">
                                      <p:cBhvr>
                                        <p:cTn id="5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3" grpId="0" animBg="1"/>
      <p:bldP spid="2" grpId="0" animBg="1"/>
      <p:bldP spid="3" grpId="0" animBg="1"/>
      <p:bldP spid="4" grpId="0" animBg="1"/>
      <p:bldP spid="21" grpId="0" animBg="1"/>
      <p:bldP spid="2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609600"/>
            <a:ext cx="7772400" cy="2590800"/>
          </a:xfrm>
        </p:spPr>
        <p:txBody>
          <a:bodyPr/>
          <a:lstStyle/>
          <a:p>
            <a:pPr eaLnBrk="1" fontAlgn="auto" hangingPunct="1">
              <a:spcAft>
                <a:spcPts val="0"/>
              </a:spcAft>
              <a:defRPr/>
            </a:pPr>
            <a:r>
              <a:rPr lang="en-US" altLang="en-US" sz="7200" b="1" dirty="0" smtClean="0">
                <a:solidFill>
                  <a:schemeClr val="tx1"/>
                </a:solidFill>
                <a:latin typeface="Algerian" panose="04020705040A02060702" pitchFamily="82" charset="0"/>
              </a:rPr>
              <a:t>Chapter 06</a:t>
            </a:r>
          </a:p>
        </p:txBody>
      </p:sp>
      <p:sp>
        <p:nvSpPr>
          <p:cNvPr id="10243" name="Rectangle 3"/>
          <p:cNvSpPr>
            <a:spLocks noGrp="1" noChangeArrowheads="1"/>
          </p:cNvSpPr>
          <p:nvPr>
            <p:ph type="subTitle" idx="1"/>
          </p:nvPr>
        </p:nvSpPr>
        <p:spPr>
          <a:xfrm>
            <a:off x="152400" y="3505200"/>
            <a:ext cx="8991600" cy="3200400"/>
          </a:xfrm>
        </p:spPr>
        <p:txBody>
          <a:bodyPr rtlCol="0">
            <a:noAutofit/>
          </a:bodyPr>
          <a:lstStyle/>
          <a:p>
            <a:pPr lvl="0" eaLnBrk="1" hangingPunct="1">
              <a:lnSpc>
                <a:spcPct val="90000"/>
              </a:lnSpc>
              <a:spcBef>
                <a:spcPct val="50000"/>
              </a:spcBef>
            </a:pPr>
            <a:r>
              <a:rPr lang="en-US" sz="7200" b="1" dirty="0">
                <a:solidFill>
                  <a:schemeClr val="tx1"/>
                </a:solidFill>
                <a:latin typeface="Algerian" pitchFamily="82" charset="0"/>
              </a:rPr>
              <a:t>Variable Costing and </a:t>
            </a:r>
            <a:r>
              <a:rPr lang="en-US" sz="7200" b="1" dirty="0">
                <a:solidFill>
                  <a:srgbClr val="FF0000"/>
                </a:solidFill>
                <a:latin typeface="Algerian" pitchFamily="82" charset="0"/>
              </a:rPr>
              <a:t>Analysis</a:t>
            </a:r>
            <a:endParaRPr lang="en-US" altLang="en-US" sz="7200" b="1" dirty="0">
              <a:solidFill>
                <a:schemeClr val="tx1"/>
              </a:solidFill>
              <a:effectLst>
                <a:outerShdw blurRad="63500" dist="38100" dir="5400000" algn="t" rotWithShape="0">
                  <a:prstClr val="black">
                    <a:alpha val="25000"/>
                  </a:prstClr>
                </a:outerShdw>
              </a:effectLst>
              <a:latin typeface="Algerian" panose="04020705040A02060702" pitchFamily="82" charset="0"/>
              <a:ea typeface="+mj-ea"/>
              <a:cs typeface="+mj-cs"/>
            </a:endParaRPr>
          </a:p>
        </p:txBody>
      </p:sp>
    </p:spTree>
    <p:extLst>
      <p:ext uri="{BB962C8B-B14F-4D97-AF65-F5344CB8AC3E}">
        <p14:creationId xmlns:p14="http://schemas.microsoft.com/office/powerpoint/2010/main" val="3490986265"/>
      </p:ext>
    </p:extLst>
  </p:cSld>
  <p:clrMapOvr>
    <a:masterClrMapping/>
  </p:clrMapOvr>
  <p:transition spd="slow">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sz="4400" b="1" dirty="0" smtClean="0">
                <a:solidFill>
                  <a:schemeClr val="tx1"/>
                </a:solidFill>
                <a:latin typeface="Arial" pitchFamily="34" charset="0"/>
                <a:cs typeface="Arial" pitchFamily="34" charset="0"/>
              </a:rPr>
              <a:t>SUM MORE EQUATIONS </a:t>
            </a:r>
            <a:r>
              <a:rPr lang="en-US" sz="4400" b="1" dirty="0" smtClean="0">
                <a:solidFill>
                  <a:srgbClr val="FF0000"/>
                </a:solidFill>
                <a:latin typeface="Arial" pitchFamily="34" charset="0"/>
                <a:cs typeface="Arial" pitchFamily="34" charset="0"/>
              </a:rPr>
              <a:t>1</a:t>
            </a:r>
            <a:endParaRPr lang="en-US" sz="44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0" y="914400"/>
            <a:ext cx="9144000" cy="5943600"/>
          </a:xfrm>
        </p:spPr>
        <p:txBody>
          <a:bodyPr/>
          <a:lstStyle/>
          <a:p>
            <a:pPr marL="457200" indent="-457200">
              <a:lnSpc>
                <a:spcPct val="150000"/>
              </a:lnSpc>
              <a:buFont typeface="+mj-lt"/>
              <a:buAutoNum type="arabicParenR"/>
            </a:pPr>
            <a:r>
              <a:rPr lang="en-US" b="1" dirty="0" smtClean="0">
                <a:solidFill>
                  <a:schemeClr val="tx1"/>
                </a:solidFill>
                <a:latin typeface="Arial" pitchFamily="34" charset="0"/>
                <a:cs typeface="Arial" pitchFamily="34" charset="0"/>
              </a:rPr>
              <a:t>Contribution Margin Per Unit </a:t>
            </a:r>
            <a:r>
              <a:rPr lang="en-US" b="1" dirty="0" smtClean="0">
                <a:solidFill>
                  <a:srgbClr val="FF0000"/>
                </a:solidFill>
                <a:latin typeface="Arial" pitchFamily="34" charset="0"/>
                <a:cs typeface="Arial" pitchFamily="34" charset="0"/>
              </a:rPr>
              <a:t>=</a:t>
            </a:r>
            <a:r>
              <a:rPr lang="en-US" b="1" dirty="0" smtClean="0">
                <a:solidFill>
                  <a:schemeClr val="tx1"/>
                </a:solidFill>
                <a:latin typeface="Arial" pitchFamily="34" charset="0"/>
                <a:cs typeface="Arial" pitchFamily="34" charset="0"/>
              </a:rPr>
              <a:t> Selling Price Per Unit </a:t>
            </a:r>
            <a:r>
              <a:rPr lang="en-US" b="1" dirty="0" smtClean="0">
                <a:solidFill>
                  <a:srgbClr val="FF0000"/>
                </a:solidFill>
                <a:latin typeface="Arial" pitchFamily="34" charset="0"/>
                <a:cs typeface="Arial" pitchFamily="34" charset="0"/>
              </a:rPr>
              <a:t>–</a:t>
            </a:r>
            <a:r>
              <a:rPr lang="en-US" b="1" dirty="0" smtClean="0">
                <a:solidFill>
                  <a:schemeClr val="tx1"/>
                </a:solidFill>
                <a:latin typeface="Arial" pitchFamily="34" charset="0"/>
                <a:cs typeface="Arial" pitchFamily="34" charset="0"/>
              </a:rPr>
              <a:t> Total Variable Cost Per Unit</a:t>
            </a:r>
          </a:p>
          <a:p>
            <a:pPr marL="457200" indent="-457200">
              <a:lnSpc>
                <a:spcPct val="150000"/>
              </a:lnSpc>
              <a:buFont typeface="+mj-lt"/>
              <a:buAutoNum type="arabicParenR"/>
            </a:pPr>
            <a:r>
              <a:rPr lang="en-US" b="1" dirty="0" smtClean="0">
                <a:solidFill>
                  <a:schemeClr val="tx1"/>
                </a:solidFill>
                <a:latin typeface="Arial" pitchFamily="34" charset="0"/>
                <a:cs typeface="Arial" pitchFamily="34" charset="0"/>
              </a:rPr>
              <a:t>Contribution Margin Ratio </a:t>
            </a:r>
            <a:r>
              <a:rPr lang="en-US" b="1" dirty="0" smtClean="0">
                <a:solidFill>
                  <a:srgbClr val="FF0000"/>
                </a:solidFill>
                <a:latin typeface="Arial" pitchFamily="34" charset="0"/>
                <a:cs typeface="Arial" pitchFamily="34" charset="0"/>
              </a:rPr>
              <a:t>=</a:t>
            </a:r>
            <a:r>
              <a:rPr lang="en-US" b="1" dirty="0" smtClean="0">
                <a:solidFill>
                  <a:schemeClr val="tx1"/>
                </a:solidFill>
                <a:latin typeface="Arial" pitchFamily="34" charset="0"/>
                <a:cs typeface="Arial" pitchFamily="34" charset="0"/>
              </a:rPr>
              <a:t> </a:t>
            </a:r>
            <a:r>
              <a:rPr lang="en-US" b="1" dirty="0">
                <a:solidFill>
                  <a:prstClr val="black"/>
                </a:solidFill>
                <a:latin typeface="Arial" pitchFamily="34" charset="0"/>
                <a:cs typeface="Arial" pitchFamily="34" charset="0"/>
              </a:rPr>
              <a:t>Contribution Margin Per </a:t>
            </a:r>
            <a:r>
              <a:rPr lang="en-US" b="1" dirty="0" smtClean="0">
                <a:solidFill>
                  <a:prstClr val="black"/>
                </a:solidFill>
                <a:latin typeface="Arial" pitchFamily="34" charset="0"/>
                <a:cs typeface="Arial" pitchFamily="34" charset="0"/>
              </a:rPr>
              <a:t>Unit </a:t>
            </a:r>
            <a:r>
              <a:rPr lang="en-US" b="1" dirty="0" smtClean="0">
                <a:solidFill>
                  <a:srgbClr val="FF0000"/>
                </a:solidFill>
                <a:latin typeface="Arial" pitchFamily="34" charset="0"/>
                <a:cs typeface="Arial" pitchFamily="34" charset="0"/>
              </a:rPr>
              <a:t>/</a:t>
            </a:r>
            <a:r>
              <a:rPr lang="en-US" b="1" dirty="0" smtClean="0">
                <a:solidFill>
                  <a:prstClr val="black"/>
                </a:solidFill>
                <a:latin typeface="Arial" pitchFamily="34" charset="0"/>
                <a:cs typeface="Arial" pitchFamily="34" charset="0"/>
              </a:rPr>
              <a:t> </a:t>
            </a:r>
            <a:r>
              <a:rPr lang="en-US" b="1" dirty="0">
                <a:solidFill>
                  <a:prstClr val="black"/>
                </a:solidFill>
                <a:latin typeface="Arial" pitchFamily="34" charset="0"/>
                <a:cs typeface="Arial" pitchFamily="34" charset="0"/>
              </a:rPr>
              <a:t>Selling Price Per </a:t>
            </a:r>
            <a:r>
              <a:rPr lang="en-US" b="1" dirty="0" smtClean="0">
                <a:solidFill>
                  <a:prstClr val="black"/>
                </a:solidFill>
                <a:latin typeface="Arial" pitchFamily="34" charset="0"/>
                <a:cs typeface="Arial" pitchFamily="34" charset="0"/>
              </a:rPr>
              <a:t>Unit</a:t>
            </a:r>
          </a:p>
          <a:p>
            <a:pPr marL="457200" indent="-457200">
              <a:lnSpc>
                <a:spcPct val="150000"/>
              </a:lnSpc>
              <a:buFont typeface="+mj-lt"/>
              <a:buAutoNum type="arabicParenR"/>
            </a:pPr>
            <a:r>
              <a:rPr lang="en-US" b="1" dirty="0" smtClean="0">
                <a:solidFill>
                  <a:prstClr val="black"/>
                </a:solidFill>
                <a:latin typeface="Arial" pitchFamily="34" charset="0"/>
                <a:cs typeface="Arial" pitchFamily="34" charset="0"/>
              </a:rPr>
              <a:t>Break-Even Point in Units </a:t>
            </a:r>
            <a:r>
              <a:rPr lang="en-US" b="1" dirty="0" smtClean="0">
                <a:solidFill>
                  <a:srgbClr val="FF0000"/>
                </a:solidFill>
                <a:latin typeface="Arial" pitchFamily="34" charset="0"/>
                <a:cs typeface="Arial" pitchFamily="34" charset="0"/>
              </a:rPr>
              <a:t>=</a:t>
            </a:r>
            <a:r>
              <a:rPr lang="en-US" b="1" dirty="0" smtClean="0">
                <a:solidFill>
                  <a:prstClr val="black"/>
                </a:solidFill>
                <a:latin typeface="Arial" pitchFamily="34" charset="0"/>
                <a:cs typeface="Arial" pitchFamily="34" charset="0"/>
              </a:rPr>
              <a:t> Fixed Cost </a:t>
            </a:r>
            <a:r>
              <a:rPr lang="en-US" b="1" dirty="0" smtClean="0">
                <a:solidFill>
                  <a:srgbClr val="FF0000"/>
                </a:solidFill>
                <a:latin typeface="Arial" pitchFamily="34" charset="0"/>
                <a:cs typeface="Arial" pitchFamily="34" charset="0"/>
              </a:rPr>
              <a:t>/</a:t>
            </a:r>
            <a:r>
              <a:rPr lang="en-US" b="1" dirty="0" smtClean="0">
                <a:solidFill>
                  <a:prstClr val="black"/>
                </a:solidFill>
                <a:latin typeface="Arial" pitchFamily="34" charset="0"/>
                <a:cs typeface="Arial" pitchFamily="34" charset="0"/>
              </a:rPr>
              <a:t> </a:t>
            </a:r>
            <a:r>
              <a:rPr lang="en-US" b="1" dirty="0">
                <a:solidFill>
                  <a:prstClr val="black"/>
                </a:solidFill>
                <a:latin typeface="Arial" pitchFamily="34" charset="0"/>
                <a:cs typeface="Arial" pitchFamily="34" charset="0"/>
              </a:rPr>
              <a:t>Contribution Margin </a:t>
            </a:r>
            <a:r>
              <a:rPr lang="en-US" b="1" dirty="0" smtClean="0">
                <a:solidFill>
                  <a:prstClr val="black"/>
                </a:solidFill>
                <a:latin typeface="Arial" pitchFamily="34" charset="0"/>
                <a:cs typeface="Arial" pitchFamily="34" charset="0"/>
              </a:rPr>
              <a:t>Per Unit </a:t>
            </a:r>
            <a:endParaRPr lang="en-US" b="1" dirty="0" smtClean="0">
              <a:solidFill>
                <a:prstClr val="black"/>
              </a:solidFill>
              <a:latin typeface="Arial" pitchFamily="34" charset="0"/>
              <a:cs typeface="Arial" pitchFamily="34" charset="0"/>
            </a:endParaRPr>
          </a:p>
          <a:p>
            <a:pPr marL="457200" indent="-457200">
              <a:lnSpc>
                <a:spcPct val="150000"/>
              </a:lnSpc>
              <a:buFont typeface="+mj-lt"/>
              <a:buAutoNum type="arabicParenR"/>
            </a:pPr>
            <a:r>
              <a:rPr lang="en-US" b="1" dirty="0" smtClean="0">
                <a:solidFill>
                  <a:prstClr val="black"/>
                </a:solidFill>
                <a:latin typeface="Arial" pitchFamily="34" charset="0"/>
                <a:cs typeface="Arial" pitchFamily="34" charset="0"/>
              </a:rPr>
              <a:t>Margin of Safety ( %) </a:t>
            </a:r>
            <a:r>
              <a:rPr lang="en-US" b="1" dirty="0" smtClean="0">
                <a:solidFill>
                  <a:srgbClr val="FF0000"/>
                </a:solidFill>
                <a:latin typeface="Arial" pitchFamily="34" charset="0"/>
                <a:cs typeface="Arial" pitchFamily="34" charset="0"/>
              </a:rPr>
              <a:t>=</a:t>
            </a:r>
            <a:r>
              <a:rPr lang="en-US" b="1" dirty="0" smtClean="0">
                <a:solidFill>
                  <a:prstClr val="black"/>
                </a:solidFill>
                <a:latin typeface="Arial" pitchFamily="34" charset="0"/>
                <a:cs typeface="Arial" pitchFamily="34" charset="0"/>
              </a:rPr>
              <a:t> Expected Sales </a:t>
            </a:r>
            <a:r>
              <a:rPr lang="en-US" b="1" dirty="0" smtClean="0">
                <a:solidFill>
                  <a:srgbClr val="FF0000"/>
                </a:solidFill>
                <a:latin typeface="Arial" pitchFamily="34" charset="0"/>
                <a:cs typeface="Arial" pitchFamily="34" charset="0"/>
              </a:rPr>
              <a:t>–</a:t>
            </a:r>
            <a:r>
              <a:rPr lang="en-US" b="1" dirty="0" smtClean="0">
                <a:solidFill>
                  <a:prstClr val="black"/>
                </a:solidFill>
                <a:latin typeface="Arial" pitchFamily="34" charset="0"/>
                <a:cs typeface="Arial" pitchFamily="34" charset="0"/>
              </a:rPr>
              <a:t> Break-even Point </a:t>
            </a:r>
            <a:r>
              <a:rPr lang="en-US" b="1" dirty="0" smtClean="0">
                <a:solidFill>
                  <a:srgbClr val="FF0000"/>
                </a:solidFill>
                <a:latin typeface="Arial" pitchFamily="34" charset="0"/>
                <a:cs typeface="Arial" pitchFamily="34" charset="0"/>
              </a:rPr>
              <a:t>/</a:t>
            </a:r>
            <a:r>
              <a:rPr lang="en-US" b="1" dirty="0" smtClean="0">
                <a:solidFill>
                  <a:prstClr val="black"/>
                </a:solidFill>
                <a:latin typeface="Arial" pitchFamily="34" charset="0"/>
                <a:cs typeface="Arial" pitchFamily="34" charset="0"/>
              </a:rPr>
              <a:t> </a:t>
            </a:r>
            <a:r>
              <a:rPr lang="en-US" b="1" dirty="0">
                <a:solidFill>
                  <a:prstClr val="black"/>
                </a:solidFill>
                <a:latin typeface="Arial" pitchFamily="34" charset="0"/>
                <a:cs typeface="Arial" pitchFamily="34" charset="0"/>
              </a:rPr>
              <a:t>Expected </a:t>
            </a:r>
            <a:r>
              <a:rPr lang="en-US" b="1" dirty="0" smtClean="0">
                <a:solidFill>
                  <a:prstClr val="black"/>
                </a:solidFill>
                <a:latin typeface="Arial" pitchFamily="34" charset="0"/>
                <a:cs typeface="Arial" pitchFamily="34" charset="0"/>
              </a:rPr>
              <a:t>Sales</a:t>
            </a:r>
          </a:p>
          <a:p>
            <a:pPr marL="457200" indent="-457200">
              <a:lnSpc>
                <a:spcPct val="150000"/>
              </a:lnSpc>
              <a:buFont typeface="+mj-lt"/>
              <a:buAutoNum type="arabicParenR"/>
            </a:pPr>
            <a:r>
              <a:rPr lang="en-US" b="1" dirty="0" smtClean="0">
                <a:solidFill>
                  <a:prstClr val="black"/>
                </a:solidFill>
                <a:latin typeface="Arial" pitchFamily="34" charset="0"/>
                <a:cs typeface="Arial" pitchFamily="34" charset="0"/>
              </a:rPr>
              <a:t>Dollar Sales at Target Income </a:t>
            </a:r>
            <a:r>
              <a:rPr lang="en-US" b="1" dirty="0" smtClean="0">
                <a:solidFill>
                  <a:srgbClr val="FF0000"/>
                </a:solidFill>
                <a:latin typeface="Arial" pitchFamily="34" charset="0"/>
                <a:cs typeface="Arial" pitchFamily="34" charset="0"/>
              </a:rPr>
              <a:t>=</a:t>
            </a:r>
            <a:r>
              <a:rPr lang="en-US" b="1" dirty="0" smtClean="0">
                <a:solidFill>
                  <a:prstClr val="black"/>
                </a:solidFill>
                <a:latin typeface="Arial" pitchFamily="34" charset="0"/>
                <a:cs typeface="Arial" pitchFamily="34" charset="0"/>
              </a:rPr>
              <a:t> Fixed Cost </a:t>
            </a:r>
            <a:r>
              <a:rPr lang="en-US" b="1" dirty="0" smtClean="0">
                <a:solidFill>
                  <a:srgbClr val="FF0000"/>
                </a:solidFill>
                <a:latin typeface="Arial" pitchFamily="34" charset="0"/>
                <a:cs typeface="Arial" pitchFamily="34" charset="0"/>
              </a:rPr>
              <a:t>+</a:t>
            </a:r>
            <a:r>
              <a:rPr lang="en-US" b="1" dirty="0" smtClean="0">
                <a:solidFill>
                  <a:prstClr val="black"/>
                </a:solidFill>
                <a:latin typeface="Arial" pitchFamily="34" charset="0"/>
                <a:cs typeface="Arial" pitchFamily="34" charset="0"/>
              </a:rPr>
              <a:t> Target Income </a:t>
            </a:r>
            <a:r>
              <a:rPr lang="en-US" b="1" dirty="0" smtClean="0">
                <a:solidFill>
                  <a:srgbClr val="FF0000"/>
                </a:solidFill>
                <a:latin typeface="Arial" pitchFamily="34" charset="0"/>
                <a:cs typeface="Arial" pitchFamily="34" charset="0"/>
              </a:rPr>
              <a:t>/ </a:t>
            </a:r>
            <a:r>
              <a:rPr lang="en-US" b="1" dirty="0">
                <a:solidFill>
                  <a:prstClr val="black"/>
                </a:solidFill>
                <a:latin typeface="Arial" pitchFamily="34" charset="0"/>
                <a:cs typeface="Arial" pitchFamily="34" charset="0"/>
              </a:rPr>
              <a:t>Contribution Margin Ratio </a:t>
            </a:r>
            <a:endParaRPr lang="en-US" b="1" dirty="0" smtClean="0">
              <a:solidFill>
                <a:prstClr val="black"/>
              </a:solidFill>
              <a:latin typeface="Arial" pitchFamily="34" charset="0"/>
              <a:cs typeface="Arial" pitchFamily="34" charset="0"/>
            </a:endParaRPr>
          </a:p>
          <a:p>
            <a:pPr marL="0" indent="0">
              <a:buNone/>
            </a:pPr>
            <a:endParaRPr lang="en-US" b="1" dirty="0" smtClean="0">
              <a:solidFill>
                <a:prstClr val="black"/>
              </a:solidFill>
              <a:latin typeface="Arial" pitchFamily="34" charset="0"/>
              <a:cs typeface="Arial" pitchFamily="34" charset="0"/>
            </a:endParaRPr>
          </a:p>
          <a:p>
            <a:pPr>
              <a:buFont typeface="Wingdings" pitchFamily="2" charset="2"/>
              <a:buChar char="Ø"/>
            </a:pPr>
            <a:endParaRPr lang="en-US" b="1" dirty="0" smtClean="0">
              <a:solidFill>
                <a:schemeClr val="tx1"/>
              </a:solidFill>
              <a:latin typeface="Arial" pitchFamily="34" charset="0"/>
              <a:cs typeface="Arial" pitchFamily="34" charset="0"/>
            </a:endParaRPr>
          </a:p>
          <a:p>
            <a:endParaRPr lang="en-US" dirty="0"/>
          </a:p>
        </p:txBody>
      </p:sp>
      <p:sp>
        <p:nvSpPr>
          <p:cNvPr id="4" name="Footer Placeholder 3"/>
          <p:cNvSpPr>
            <a:spLocks noGrp="1"/>
          </p:cNvSpPr>
          <p:nvPr>
            <p:ph type="ftr" sz="quarter" idx="11"/>
          </p:nvPr>
        </p:nvSpPr>
        <p:spPr/>
        <p:txBody>
          <a:bodyPr/>
          <a:lstStyle/>
          <a:p>
            <a:pPr>
              <a:defRPr/>
            </a:pPr>
            <a:r>
              <a:rPr lang="en-US" altLang="en-US" smtClean="0"/>
              <a:t>Atef Abuelaish</a:t>
            </a:r>
            <a:endParaRPr lang="en-US" altLang="en-US"/>
          </a:p>
        </p:txBody>
      </p:sp>
      <p:sp>
        <p:nvSpPr>
          <p:cNvPr id="5" name="Slide Number Placeholder 4"/>
          <p:cNvSpPr>
            <a:spLocks noGrp="1"/>
          </p:cNvSpPr>
          <p:nvPr>
            <p:ph type="sldNum" sz="quarter" idx="12"/>
          </p:nvPr>
        </p:nvSpPr>
        <p:spPr/>
        <p:txBody>
          <a:bodyPr/>
          <a:lstStyle/>
          <a:p>
            <a:fld id="{28C054EB-1FEC-4EC0-897C-43BC38E939C7}" type="slidenum">
              <a:rPr lang="en-US" altLang="en-US" smtClean="0"/>
              <a:pPr/>
              <a:t>50</a:t>
            </a:fld>
            <a:endParaRPr lang="en-US" altLang="en-US"/>
          </a:p>
        </p:txBody>
      </p:sp>
    </p:spTree>
    <p:extLst>
      <p:ext uri="{BB962C8B-B14F-4D97-AF65-F5344CB8AC3E}">
        <p14:creationId xmlns:p14="http://schemas.microsoft.com/office/powerpoint/2010/main" val="20093017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sz="4400" b="1" dirty="0" smtClean="0">
                <a:solidFill>
                  <a:schemeClr val="tx1"/>
                </a:solidFill>
                <a:latin typeface="Arial" pitchFamily="34" charset="0"/>
                <a:cs typeface="Arial" pitchFamily="34" charset="0"/>
              </a:rPr>
              <a:t>SUM MORE EQUATIONS </a:t>
            </a:r>
            <a:r>
              <a:rPr lang="en-US" sz="4400" b="1" dirty="0" smtClean="0">
                <a:solidFill>
                  <a:srgbClr val="FF0000"/>
                </a:solidFill>
                <a:latin typeface="Arial" pitchFamily="34" charset="0"/>
                <a:cs typeface="Arial" pitchFamily="34" charset="0"/>
              </a:rPr>
              <a:t>2</a:t>
            </a:r>
            <a:endParaRPr lang="en-US" sz="44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0" y="914400"/>
            <a:ext cx="9144000" cy="5943600"/>
          </a:xfrm>
        </p:spPr>
        <p:txBody>
          <a:bodyPr/>
          <a:lstStyle/>
          <a:p>
            <a:pPr marL="0" indent="0">
              <a:lnSpc>
                <a:spcPct val="150000"/>
              </a:lnSpc>
              <a:buNone/>
            </a:pPr>
            <a:r>
              <a:rPr lang="en-US" b="1" dirty="0" smtClean="0">
                <a:solidFill>
                  <a:prstClr val="black"/>
                </a:solidFill>
                <a:latin typeface="Arial" pitchFamily="34" charset="0"/>
                <a:cs typeface="Arial" pitchFamily="34" charset="0"/>
              </a:rPr>
              <a:t>6) Unit </a:t>
            </a:r>
            <a:r>
              <a:rPr lang="en-US" b="1" dirty="0">
                <a:solidFill>
                  <a:prstClr val="black"/>
                </a:solidFill>
                <a:latin typeface="Arial" pitchFamily="34" charset="0"/>
                <a:cs typeface="Arial" pitchFamily="34" charset="0"/>
              </a:rPr>
              <a:t>Sales at Target Income </a:t>
            </a:r>
            <a:r>
              <a:rPr lang="en-US" b="1" dirty="0">
                <a:solidFill>
                  <a:srgbClr val="FF0000"/>
                </a:solidFill>
                <a:latin typeface="Arial" pitchFamily="34" charset="0"/>
                <a:cs typeface="Arial" pitchFamily="34" charset="0"/>
              </a:rPr>
              <a:t>=</a:t>
            </a:r>
            <a:r>
              <a:rPr lang="en-US" b="1" dirty="0">
                <a:solidFill>
                  <a:prstClr val="black"/>
                </a:solidFill>
                <a:latin typeface="Arial" pitchFamily="34" charset="0"/>
                <a:cs typeface="Arial" pitchFamily="34" charset="0"/>
              </a:rPr>
              <a:t> Fixed Cost </a:t>
            </a:r>
            <a:r>
              <a:rPr lang="en-US" b="1" dirty="0">
                <a:solidFill>
                  <a:srgbClr val="FF0000"/>
                </a:solidFill>
                <a:latin typeface="Arial" pitchFamily="34" charset="0"/>
                <a:cs typeface="Arial" pitchFamily="34" charset="0"/>
              </a:rPr>
              <a:t>+</a:t>
            </a:r>
            <a:r>
              <a:rPr lang="en-US" b="1" dirty="0">
                <a:solidFill>
                  <a:prstClr val="black"/>
                </a:solidFill>
                <a:latin typeface="Arial" pitchFamily="34" charset="0"/>
                <a:cs typeface="Arial" pitchFamily="34" charset="0"/>
              </a:rPr>
              <a:t> Target </a:t>
            </a:r>
            <a:r>
              <a:rPr lang="en-US" b="1" dirty="0" smtClean="0">
                <a:solidFill>
                  <a:prstClr val="black"/>
                </a:solidFill>
                <a:latin typeface="Arial" pitchFamily="34" charset="0"/>
                <a:cs typeface="Arial" pitchFamily="34" charset="0"/>
              </a:rPr>
              <a:t>Income </a:t>
            </a:r>
            <a:r>
              <a:rPr lang="en-US" b="1" dirty="0" smtClean="0">
                <a:solidFill>
                  <a:srgbClr val="FF0000"/>
                </a:solidFill>
                <a:latin typeface="Arial" pitchFamily="34" charset="0"/>
                <a:cs typeface="Arial" pitchFamily="34" charset="0"/>
              </a:rPr>
              <a:t>/</a:t>
            </a:r>
            <a:r>
              <a:rPr lang="en-US" b="1" dirty="0" smtClean="0">
                <a:solidFill>
                  <a:prstClr val="black"/>
                </a:solidFill>
                <a:latin typeface="Arial" pitchFamily="34" charset="0"/>
                <a:cs typeface="Arial" pitchFamily="34" charset="0"/>
              </a:rPr>
              <a:t>    Contribution </a:t>
            </a:r>
            <a:r>
              <a:rPr lang="en-US" b="1" dirty="0">
                <a:solidFill>
                  <a:prstClr val="black"/>
                </a:solidFill>
                <a:latin typeface="Arial" pitchFamily="34" charset="0"/>
                <a:cs typeface="Arial" pitchFamily="34" charset="0"/>
              </a:rPr>
              <a:t>Margin Per Unit </a:t>
            </a:r>
            <a:endParaRPr lang="en-US" b="1" dirty="0" smtClean="0">
              <a:solidFill>
                <a:prstClr val="black"/>
              </a:solidFill>
              <a:latin typeface="Arial" pitchFamily="34" charset="0"/>
              <a:cs typeface="Arial" pitchFamily="34" charset="0"/>
            </a:endParaRPr>
          </a:p>
          <a:p>
            <a:pPr marL="0" indent="0">
              <a:lnSpc>
                <a:spcPct val="150000"/>
              </a:lnSpc>
              <a:buNone/>
            </a:pPr>
            <a:r>
              <a:rPr lang="en-US" b="1" dirty="0" smtClean="0">
                <a:solidFill>
                  <a:prstClr val="black"/>
                </a:solidFill>
                <a:latin typeface="Arial" pitchFamily="34" charset="0"/>
                <a:cs typeface="Arial" pitchFamily="34" charset="0"/>
              </a:rPr>
              <a:t>7) Revised Break-Even Point </a:t>
            </a:r>
            <a:r>
              <a:rPr lang="en-US" b="1" dirty="0" smtClean="0">
                <a:solidFill>
                  <a:srgbClr val="FF0000"/>
                </a:solidFill>
                <a:latin typeface="Arial" pitchFamily="34" charset="0"/>
                <a:cs typeface="Arial" pitchFamily="34" charset="0"/>
              </a:rPr>
              <a:t>=</a:t>
            </a:r>
            <a:r>
              <a:rPr lang="en-US" b="1" dirty="0" smtClean="0">
                <a:solidFill>
                  <a:prstClr val="black"/>
                </a:solidFill>
                <a:latin typeface="Arial" pitchFamily="34" charset="0"/>
                <a:cs typeface="Arial" pitchFamily="34" charset="0"/>
              </a:rPr>
              <a:t> Revised Fixed Costs </a:t>
            </a:r>
            <a:r>
              <a:rPr lang="en-US" b="1" dirty="0" smtClean="0">
                <a:solidFill>
                  <a:srgbClr val="FF0000"/>
                </a:solidFill>
                <a:latin typeface="Arial" pitchFamily="34" charset="0"/>
                <a:cs typeface="Arial" pitchFamily="34" charset="0"/>
              </a:rPr>
              <a:t>/</a:t>
            </a:r>
            <a:r>
              <a:rPr lang="en-US" b="1" dirty="0" smtClean="0">
                <a:solidFill>
                  <a:prstClr val="black"/>
                </a:solidFill>
                <a:latin typeface="Arial" pitchFamily="34" charset="0"/>
                <a:cs typeface="Arial" pitchFamily="34" charset="0"/>
              </a:rPr>
              <a:t> </a:t>
            </a:r>
            <a:r>
              <a:rPr lang="en-US" b="1" dirty="0">
                <a:solidFill>
                  <a:prstClr val="black"/>
                </a:solidFill>
                <a:latin typeface="Arial" pitchFamily="34" charset="0"/>
                <a:cs typeface="Arial" pitchFamily="34" charset="0"/>
              </a:rPr>
              <a:t>Contribution Margin Ratio </a:t>
            </a:r>
            <a:endParaRPr lang="en-US" b="1" dirty="0" smtClean="0">
              <a:solidFill>
                <a:prstClr val="black"/>
              </a:solidFill>
              <a:latin typeface="Arial" pitchFamily="34" charset="0"/>
              <a:cs typeface="Arial" pitchFamily="34" charset="0"/>
            </a:endParaRPr>
          </a:p>
          <a:p>
            <a:pPr marL="0" indent="0">
              <a:lnSpc>
                <a:spcPct val="150000"/>
              </a:lnSpc>
              <a:buNone/>
            </a:pPr>
            <a:r>
              <a:rPr lang="en-US" b="1" dirty="0" smtClean="0">
                <a:solidFill>
                  <a:prstClr val="black"/>
                </a:solidFill>
                <a:latin typeface="Arial" pitchFamily="34" charset="0"/>
                <a:cs typeface="Arial" pitchFamily="34" charset="0"/>
              </a:rPr>
              <a:t>8) Break-Even Point in Composite Unit </a:t>
            </a:r>
            <a:r>
              <a:rPr lang="en-US" b="1" dirty="0" smtClean="0">
                <a:solidFill>
                  <a:srgbClr val="FF0000"/>
                </a:solidFill>
                <a:latin typeface="Arial" pitchFamily="34" charset="0"/>
                <a:cs typeface="Arial" pitchFamily="34" charset="0"/>
              </a:rPr>
              <a:t>=</a:t>
            </a:r>
            <a:r>
              <a:rPr lang="en-US" b="1" dirty="0" smtClean="0">
                <a:solidFill>
                  <a:prstClr val="black"/>
                </a:solidFill>
                <a:latin typeface="Arial" pitchFamily="34" charset="0"/>
                <a:cs typeface="Arial" pitchFamily="34" charset="0"/>
              </a:rPr>
              <a:t> Fixed Costs </a:t>
            </a:r>
            <a:r>
              <a:rPr lang="en-US" b="1" dirty="0" smtClean="0">
                <a:solidFill>
                  <a:srgbClr val="FF0000"/>
                </a:solidFill>
                <a:latin typeface="Arial" pitchFamily="34" charset="0"/>
                <a:cs typeface="Arial" pitchFamily="34" charset="0"/>
              </a:rPr>
              <a:t>/ </a:t>
            </a:r>
            <a:r>
              <a:rPr lang="en-US" b="1" dirty="0">
                <a:solidFill>
                  <a:prstClr val="black"/>
                </a:solidFill>
                <a:latin typeface="Arial" pitchFamily="34" charset="0"/>
                <a:cs typeface="Arial" pitchFamily="34" charset="0"/>
              </a:rPr>
              <a:t>Contribution Margin Per </a:t>
            </a:r>
            <a:r>
              <a:rPr lang="en-US" b="1" dirty="0" smtClean="0">
                <a:solidFill>
                  <a:prstClr val="black"/>
                </a:solidFill>
                <a:latin typeface="Arial" pitchFamily="34" charset="0"/>
                <a:cs typeface="Arial" pitchFamily="34" charset="0"/>
              </a:rPr>
              <a:t>Composite Unit</a:t>
            </a:r>
          </a:p>
          <a:p>
            <a:pPr marL="0" indent="0">
              <a:lnSpc>
                <a:spcPct val="150000"/>
              </a:lnSpc>
              <a:buNone/>
            </a:pPr>
            <a:r>
              <a:rPr lang="en-US" b="1" dirty="0" smtClean="0">
                <a:solidFill>
                  <a:prstClr val="black"/>
                </a:solidFill>
                <a:latin typeface="Arial" pitchFamily="34" charset="0"/>
                <a:cs typeface="Arial" pitchFamily="34" charset="0"/>
              </a:rPr>
              <a:t>9) Income Under Absorption Costing </a:t>
            </a:r>
            <a:r>
              <a:rPr lang="en-US" b="1" dirty="0" smtClean="0">
                <a:solidFill>
                  <a:srgbClr val="FF0000"/>
                </a:solidFill>
                <a:latin typeface="Arial" pitchFamily="34" charset="0"/>
                <a:cs typeface="Arial" pitchFamily="34" charset="0"/>
              </a:rPr>
              <a:t>=</a:t>
            </a:r>
            <a:r>
              <a:rPr lang="en-US" b="1" dirty="0" smtClean="0">
                <a:solidFill>
                  <a:prstClr val="black"/>
                </a:solidFill>
                <a:latin typeface="Arial" pitchFamily="34" charset="0"/>
                <a:cs typeface="Arial" pitchFamily="34" charset="0"/>
              </a:rPr>
              <a:t> Income Under Variable Costing </a:t>
            </a:r>
            <a:r>
              <a:rPr lang="en-US" b="1" dirty="0" smtClean="0">
                <a:solidFill>
                  <a:srgbClr val="FF0000"/>
                </a:solidFill>
                <a:latin typeface="Arial" pitchFamily="34" charset="0"/>
                <a:cs typeface="Arial" pitchFamily="34" charset="0"/>
              </a:rPr>
              <a:t>+</a:t>
            </a:r>
            <a:r>
              <a:rPr lang="en-US" b="1" dirty="0" smtClean="0">
                <a:solidFill>
                  <a:prstClr val="black"/>
                </a:solidFill>
                <a:latin typeface="Arial" pitchFamily="34" charset="0"/>
                <a:cs typeface="Arial" pitchFamily="34" charset="0"/>
              </a:rPr>
              <a:t> Fixed Overhead Cost in Ending Inventory </a:t>
            </a:r>
            <a:r>
              <a:rPr lang="en-US" b="1" dirty="0" smtClean="0">
                <a:solidFill>
                  <a:srgbClr val="FF0000"/>
                </a:solidFill>
                <a:latin typeface="Arial" pitchFamily="34" charset="0"/>
                <a:cs typeface="Arial" pitchFamily="34" charset="0"/>
              </a:rPr>
              <a:t>-</a:t>
            </a:r>
            <a:r>
              <a:rPr lang="en-US" b="1" dirty="0" smtClean="0">
                <a:solidFill>
                  <a:prstClr val="black"/>
                </a:solidFill>
                <a:latin typeface="Arial" pitchFamily="34" charset="0"/>
                <a:cs typeface="Arial" pitchFamily="34" charset="0"/>
              </a:rPr>
              <a:t> </a:t>
            </a:r>
            <a:r>
              <a:rPr lang="en-US" b="1" dirty="0">
                <a:solidFill>
                  <a:prstClr val="black"/>
                </a:solidFill>
                <a:latin typeface="Arial" pitchFamily="34" charset="0"/>
                <a:cs typeface="Arial" pitchFamily="34" charset="0"/>
              </a:rPr>
              <a:t>Fixed Overhead Cost in </a:t>
            </a:r>
            <a:r>
              <a:rPr lang="en-US" b="1" dirty="0" smtClean="0">
                <a:solidFill>
                  <a:prstClr val="black"/>
                </a:solidFill>
                <a:latin typeface="Arial" pitchFamily="34" charset="0"/>
                <a:cs typeface="Arial" pitchFamily="34" charset="0"/>
              </a:rPr>
              <a:t>Beginning </a:t>
            </a:r>
            <a:r>
              <a:rPr lang="en-US" b="1" dirty="0">
                <a:solidFill>
                  <a:prstClr val="black"/>
                </a:solidFill>
                <a:latin typeface="Arial" pitchFamily="34" charset="0"/>
                <a:cs typeface="Arial" pitchFamily="34" charset="0"/>
              </a:rPr>
              <a:t>Inventory </a:t>
            </a:r>
            <a:endParaRPr lang="en-US" b="1" dirty="0" smtClean="0">
              <a:solidFill>
                <a:prstClr val="black"/>
              </a:solidFill>
              <a:latin typeface="Arial" pitchFamily="34" charset="0"/>
              <a:cs typeface="Arial" pitchFamily="34" charset="0"/>
            </a:endParaRPr>
          </a:p>
          <a:p>
            <a:pPr>
              <a:buFont typeface="Wingdings" pitchFamily="2" charset="2"/>
              <a:buChar char="Ø"/>
            </a:pPr>
            <a:endParaRPr lang="en-US" b="1" dirty="0" smtClean="0">
              <a:solidFill>
                <a:prstClr val="black"/>
              </a:solidFill>
              <a:latin typeface="Arial" pitchFamily="34" charset="0"/>
              <a:cs typeface="Arial" pitchFamily="34" charset="0"/>
            </a:endParaRPr>
          </a:p>
          <a:p>
            <a:pPr>
              <a:buFont typeface="Wingdings" pitchFamily="2" charset="2"/>
              <a:buChar char="Ø"/>
            </a:pPr>
            <a:endParaRPr lang="en-US" b="1" dirty="0" smtClean="0">
              <a:solidFill>
                <a:prstClr val="black"/>
              </a:solidFill>
              <a:latin typeface="Arial" pitchFamily="34" charset="0"/>
              <a:cs typeface="Arial" pitchFamily="34" charset="0"/>
            </a:endParaRPr>
          </a:p>
          <a:p>
            <a:pPr>
              <a:buFont typeface="Wingdings" pitchFamily="2" charset="2"/>
              <a:buChar char="Ø"/>
            </a:pPr>
            <a:endParaRPr lang="en-US" b="1" dirty="0" smtClean="0">
              <a:solidFill>
                <a:prstClr val="black"/>
              </a:solidFill>
              <a:latin typeface="Arial" pitchFamily="34" charset="0"/>
              <a:cs typeface="Arial" pitchFamily="34" charset="0"/>
            </a:endParaRPr>
          </a:p>
          <a:p>
            <a:pPr>
              <a:buFont typeface="Wingdings" pitchFamily="2" charset="2"/>
              <a:buChar char="Ø"/>
            </a:pPr>
            <a:endParaRPr lang="en-US" b="1" dirty="0" smtClean="0">
              <a:solidFill>
                <a:schemeClr val="tx1"/>
              </a:solidFill>
              <a:latin typeface="Arial" pitchFamily="34" charset="0"/>
              <a:cs typeface="Arial" pitchFamily="34" charset="0"/>
            </a:endParaRPr>
          </a:p>
          <a:p>
            <a:endParaRPr lang="en-US" dirty="0"/>
          </a:p>
        </p:txBody>
      </p:sp>
      <p:sp>
        <p:nvSpPr>
          <p:cNvPr id="4" name="Footer Placeholder 3"/>
          <p:cNvSpPr>
            <a:spLocks noGrp="1"/>
          </p:cNvSpPr>
          <p:nvPr>
            <p:ph type="ftr" sz="quarter" idx="11"/>
          </p:nvPr>
        </p:nvSpPr>
        <p:spPr/>
        <p:txBody>
          <a:bodyPr/>
          <a:lstStyle/>
          <a:p>
            <a:pPr>
              <a:defRPr/>
            </a:pPr>
            <a:r>
              <a:rPr lang="en-US" altLang="en-US" smtClean="0"/>
              <a:t>Atef Abuelaish</a:t>
            </a:r>
            <a:endParaRPr lang="en-US" altLang="en-US"/>
          </a:p>
        </p:txBody>
      </p:sp>
      <p:sp>
        <p:nvSpPr>
          <p:cNvPr id="5" name="Slide Number Placeholder 4"/>
          <p:cNvSpPr>
            <a:spLocks noGrp="1"/>
          </p:cNvSpPr>
          <p:nvPr>
            <p:ph type="sldNum" sz="quarter" idx="12"/>
          </p:nvPr>
        </p:nvSpPr>
        <p:spPr/>
        <p:txBody>
          <a:bodyPr/>
          <a:lstStyle/>
          <a:p>
            <a:fld id="{28C054EB-1FEC-4EC0-897C-43BC38E939C7}" type="slidenum">
              <a:rPr lang="en-US" altLang="en-US" smtClean="0"/>
              <a:pPr/>
              <a:t>51</a:t>
            </a:fld>
            <a:endParaRPr lang="en-US" altLang="en-US"/>
          </a:p>
        </p:txBody>
      </p:sp>
    </p:spTree>
    <p:extLst>
      <p:ext uri="{BB962C8B-B14F-4D97-AF65-F5344CB8AC3E}">
        <p14:creationId xmlns:p14="http://schemas.microsoft.com/office/powerpoint/2010/main" val="13360399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0"/>
            <a:ext cx="9144000" cy="1417638"/>
          </a:xfrm>
        </p:spPr>
        <p:txBody>
          <a:bodyPr>
            <a:normAutofit/>
          </a:bodyPr>
          <a:lstStyle/>
          <a:p>
            <a:pPr eaLnBrk="1" fontAlgn="auto" hangingPunct="1">
              <a:spcAft>
                <a:spcPts val="0"/>
              </a:spcAft>
              <a:defRPr/>
            </a:pPr>
            <a:r>
              <a:rPr lang="en-US" b="1" u="sng" dirty="0">
                <a:solidFill>
                  <a:prstClr val="black"/>
                </a:solidFill>
                <a:effectLst>
                  <a:outerShdw blurRad="38100" dist="38100" dir="2700000" algn="tl">
                    <a:srgbClr val="000000">
                      <a:alpha val="43137"/>
                    </a:srgbClr>
                  </a:outerShdw>
                </a:effectLst>
              </a:rPr>
              <a:t>Homework assignment</a:t>
            </a:r>
            <a:endParaRPr lang="en-US" b="1" u="sng" dirty="0" smtClean="0">
              <a:effectLst>
                <a:outerShdw blurRad="38100" dist="38100" dir="2700000" algn="tl">
                  <a:srgbClr val="000000">
                    <a:alpha val="43137"/>
                  </a:srgbClr>
                </a:outerShdw>
              </a:effectLst>
            </a:endParaRPr>
          </a:p>
        </p:txBody>
      </p:sp>
      <p:sp>
        <p:nvSpPr>
          <p:cNvPr id="35843" name="Rectangle 3"/>
          <p:cNvSpPr>
            <a:spLocks noGrp="1" noChangeArrowheads="1"/>
          </p:cNvSpPr>
          <p:nvPr>
            <p:ph idx="1"/>
          </p:nvPr>
        </p:nvSpPr>
        <p:spPr>
          <a:xfrm>
            <a:off x="0" y="1600200"/>
            <a:ext cx="9144000" cy="5257800"/>
          </a:xfrm>
        </p:spPr>
        <p:txBody>
          <a:bodyPr rtlCol="0">
            <a:normAutofit/>
          </a:bodyPr>
          <a:lstStyle/>
          <a:p>
            <a:pPr lvl="0" eaLnBrk="1" fontAlgn="auto" hangingPunct="1">
              <a:lnSpc>
                <a:spcPct val="150000"/>
              </a:lnSpc>
              <a:spcBef>
                <a:spcPts val="0"/>
              </a:spcBef>
              <a:spcAft>
                <a:spcPts val="0"/>
              </a:spcAft>
              <a:buFont typeface="Wingdings" pitchFamily="2" charset="2"/>
              <a:buChar char="Ø"/>
            </a:pPr>
            <a:r>
              <a:rPr lang="en-US" b="1" dirty="0">
                <a:solidFill>
                  <a:schemeClr val="tx1"/>
                </a:solidFill>
              </a:rPr>
              <a:t>Using Connect – </a:t>
            </a:r>
            <a:r>
              <a:rPr lang="en-US" b="1" dirty="0" smtClean="0">
                <a:solidFill>
                  <a:srgbClr val="FF0000"/>
                </a:solidFill>
                <a:effectLst>
                  <a:outerShdw blurRad="38100" dist="38100" dir="2700000" algn="tl">
                    <a:srgbClr val="000000">
                      <a:alpha val="43137"/>
                    </a:srgbClr>
                  </a:outerShdw>
                </a:effectLst>
              </a:rPr>
              <a:t>7</a:t>
            </a:r>
            <a:r>
              <a:rPr lang="en-US" b="1" dirty="0" smtClean="0">
                <a:solidFill>
                  <a:schemeClr val="tx1"/>
                </a:solidFill>
              </a:rPr>
              <a:t> </a:t>
            </a:r>
            <a:r>
              <a:rPr lang="en-US" b="1" dirty="0">
                <a:solidFill>
                  <a:schemeClr val="tx1"/>
                </a:solidFill>
              </a:rPr>
              <a:t>Questions for </a:t>
            </a:r>
            <a:r>
              <a:rPr lang="en-US" b="1" dirty="0">
                <a:solidFill>
                  <a:srgbClr val="FF0000"/>
                </a:solidFill>
                <a:effectLst>
                  <a:outerShdw blurRad="38100" dist="38100" dir="2700000" algn="tl">
                    <a:srgbClr val="000000">
                      <a:alpha val="43137"/>
                    </a:srgbClr>
                  </a:outerShdw>
                </a:effectLst>
              </a:rPr>
              <a:t>60</a:t>
            </a:r>
            <a:r>
              <a:rPr lang="en-US" b="1" dirty="0">
                <a:solidFill>
                  <a:schemeClr val="tx1"/>
                </a:solidFill>
              </a:rPr>
              <a:t> </a:t>
            </a:r>
            <a:r>
              <a:rPr lang="en-US" b="1" dirty="0" smtClean="0">
                <a:solidFill>
                  <a:schemeClr val="tx1"/>
                </a:solidFill>
              </a:rPr>
              <a:t>Points; </a:t>
            </a:r>
            <a:r>
              <a:rPr lang="en-US" b="1" u="sng" dirty="0" smtClean="0">
                <a:solidFill>
                  <a:srgbClr val="FF0000"/>
                </a:solidFill>
                <a:effectLst>
                  <a:outerShdw blurRad="38100" dist="38100" dir="2700000" algn="tl">
                    <a:srgbClr val="000000">
                      <a:alpha val="43137"/>
                    </a:srgbClr>
                  </a:outerShdw>
                </a:effectLst>
              </a:rPr>
              <a:t>Chapter 6</a:t>
            </a:r>
            <a:r>
              <a:rPr lang="en-US" b="1" dirty="0" smtClean="0">
                <a:solidFill>
                  <a:schemeClr val="tx1"/>
                </a:solidFill>
              </a:rPr>
              <a:t>.</a:t>
            </a:r>
          </a:p>
          <a:p>
            <a:pPr lvl="0" eaLnBrk="1" fontAlgn="auto" hangingPunct="1">
              <a:lnSpc>
                <a:spcPct val="150000"/>
              </a:lnSpc>
              <a:spcBef>
                <a:spcPts val="0"/>
              </a:spcBef>
              <a:spcAft>
                <a:spcPts val="0"/>
              </a:spcAft>
              <a:buFont typeface="Wingdings" pitchFamily="2" charset="2"/>
              <a:buChar char="Ø"/>
            </a:pPr>
            <a:r>
              <a:rPr lang="en-US" sz="2200" b="1" dirty="0" smtClean="0">
                <a:solidFill>
                  <a:prstClr val="black"/>
                </a:solidFill>
              </a:rPr>
              <a:t>Prepare </a:t>
            </a:r>
            <a:r>
              <a:rPr lang="en-US" sz="2200" b="1" dirty="0">
                <a:solidFill>
                  <a:prstClr val="black"/>
                </a:solidFill>
              </a:rPr>
              <a:t>chapter </a:t>
            </a:r>
            <a:r>
              <a:rPr lang="en-US" b="1" dirty="0" smtClean="0">
                <a:solidFill>
                  <a:srgbClr val="FF0000"/>
                </a:solidFill>
              </a:rPr>
              <a:t>7</a:t>
            </a:r>
            <a:r>
              <a:rPr lang="en-US" sz="2200" b="1" dirty="0" smtClean="0">
                <a:solidFill>
                  <a:prstClr val="black"/>
                </a:solidFill>
              </a:rPr>
              <a:t> “</a:t>
            </a:r>
            <a:r>
              <a:rPr lang="en-US" b="1" dirty="0" smtClean="0">
                <a:solidFill>
                  <a:srgbClr val="FF0000"/>
                </a:solidFill>
                <a:effectLst>
                  <a:outerShdw blurRad="38100" dist="38100" dir="2700000" algn="tl">
                    <a:srgbClr val="000000">
                      <a:alpha val="43137"/>
                    </a:srgbClr>
                  </a:outerShdw>
                </a:effectLst>
              </a:rPr>
              <a:t>Master Budgets and Performance Planning</a:t>
            </a:r>
            <a:r>
              <a:rPr lang="en-US" sz="2200" b="1" dirty="0" smtClean="0">
                <a:solidFill>
                  <a:prstClr val="black"/>
                </a:solidFill>
              </a:rPr>
              <a:t>.”  </a:t>
            </a:r>
            <a:endParaRPr lang="en-US" sz="2200" b="1" dirty="0">
              <a:solidFill>
                <a:prstClr val="black"/>
              </a:solidFill>
            </a:endParaRPr>
          </a:p>
          <a:p>
            <a:pPr lvl="0" eaLnBrk="1" fontAlgn="auto" hangingPunct="1">
              <a:lnSpc>
                <a:spcPct val="150000"/>
              </a:lnSpc>
              <a:spcBef>
                <a:spcPts val="0"/>
              </a:spcBef>
              <a:spcAft>
                <a:spcPts val="0"/>
              </a:spcAft>
              <a:buFont typeface="Wingdings" pitchFamily="2" charset="2"/>
              <a:buChar char="Ø"/>
            </a:pPr>
            <a:endParaRPr lang="en-US" sz="2200" b="1" dirty="0">
              <a:solidFill>
                <a:prstClr val="black"/>
              </a:solidFill>
            </a:endParaRPr>
          </a:p>
          <a:p>
            <a:pPr algn="ctr" eaLnBrk="1" fontAlgn="auto" hangingPunct="1">
              <a:spcAft>
                <a:spcPts val="0"/>
              </a:spcAft>
              <a:buFont typeface="Arial" panose="020B0604020202020204" pitchFamily="34" charset="0"/>
              <a:buNone/>
              <a:defRPr/>
            </a:pPr>
            <a:r>
              <a:rPr lang="en-US" sz="4800" b="1" i="1" u="sng" dirty="0" smtClean="0">
                <a:solidFill>
                  <a:schemeClr val="tx1"/>
                </a:solidFill>
                <a:effectLst>
                  <a:outerShdw blurRad="38100" dist="38100" dir="2700000" algn="tl">
                    <a:srgbClr val="000000">
                      <a:alpha val="43137"/>
                    </a:srgbClr>
                  </a:outerShdw>
                </a:effectLst>
              </a:rPr>
              <a:t>Happiness is having all homework up to date </a:t>
            </a:r>
          </a:p>
          <a:p>
            <a:pPr algn="r" eaLnBrk="1" fontAlgn="auto" hangingPunct="1">
              <a:spcAft>
                <a:spcPts val="0"/>
              </a:spcAft>
              <a:buFontTx/>
              <a:buNone/>
              <a:defRPr/>
            </a:pPr>
            <a:r>
              <a:rPr lang="en-US" b="1" u="sng" dirty="0" smtClean="0">
                <a:effectLst>
                  <a:outerShdw blurRad="38100" dist="38100" dir="2700000" algn="tl">
                    <a:srgbClr val="000000">
                      <a:alpha val="43137"/>
                    </a:srgbClr>
                  </a:outerShdw>
                </a:effectLst>
              </a:rPr>
              <a:t> </a:t>
            </a:r>
          </a:p>
          <a:p>
            <a:pPr eaLnBrk="1" fontAlgn="auto" hangingPunct="1">
              <a:spcAft>
                <a:spcPts val="0"/>
              </a:spcAft>
              <a:buFont typeface="Arial" panose="020B0604020202020204" pitchFamily="34" charset="0"/>
              <a:buChar char="•"/>
              <a:defRPr/>
            </a:pPr>
            <a:endParaRPr lang="en-US" dirty="0" smtClean="0"/>
          </a:p>
        </p:txBody>
      </p:sp>
      <p:sp>
        <p:nvSpPr>
          <p:cNvPr id="156676"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charset="0"/>
              <a:buChar char="•"/>
              <a:defRPr sz="2400">
                <a:solidFill>
                  <a:srgbClr val="7F7F7F"/>
                </a:solidFill>
                <a:latin typeface="Century Gothic" pitchFamily="34" charset="0"/>
              </a:defRPr>
            </a:lvl1pPr>
            <a:lvl2pPr marL="742950" indent="-285750">
              <a:spcBef>
                <a:spcPct val="20000"/>
              </a:spcBef>
              <a:buFont typeface="Courier New" pitchFamily="49" charset="0"/>
              <a:buChar char="o"/>
              <a:defRPr sz="1600">
                <a:solidFill>
                  <a:srgbClr val="7F7F7F"/>
                </a:solidFill>
                <a:latin typeface="Century Gothic" pitchFamily="34" charset="0"/>
              </a:defRPr>
            </a:lvl2pPr>
            <a:lvl3pPr marL="1143000" indent="-228600">
              <a:spcBef>
                <a:spcPct val="20000"/>
              </a:spcBef>
              <a:buFont typeface="Arial" charset="0"/>
              <a:buChar char="•"/>
              <a:defRPr sz="1600">
                <a:solidFill>
                  <a:srgbClr val="7F7F7F"/>
                </a:solidFill>
                <a:latin typeface="Century Gothic" pitchFamily="34" charset="0"/>
              </a:defRPr>
            </a:lvl3pPr>
            <a:lvl4pPr marL="1600200" indent="-228600">
              <a:spcBef>
                <a:spcPct val="20000"/>
              </a:spcBef>
              <a:buFont typeface="Courier New" pitchFamily="49" charset="0"/>
              <a:buChar char="o"/>
              <a:defRPr sz="1600">
                <a:solidFill>
                  <a:srgbClr val="7F7F7F"/>
                </a:solidFill>
                <a:latin typeface="Century Gothic" pitchFamily="34" charset="0"/>
              </a:defRPr>
            </a:lvl4pPr>
            <a:lvl5pPr marL="2057400" indent="-228600">
              <a:spcBef>
                <a:spcPct val="20000"/>
              </a:spcBef>
              <a:buFont typeface="Arial" charset="0"/>
              <a:buChar char="•"/>
              <a:defRPr sz="1600">
                <a:solidFill>
                  <a:srgbClr val="7F7F7F"/>
                </a:solidFill>
                <a:latin typeface="Century Gothic" pitchFamily="34" charset="0"/>
              </a:defRPr>
            </a:lvl5pPr>
            <a:lvl6pPr marL="2514600" indent="-228600" eaLnBrk="0" fontAlgn="base" hangingPunct="0">
              <a:spcBef>
                <a:spcPct val="20000"/>
              </a:spcBef>
              <a:spcAft>
                <a:spcPct val="0"/>
              </a:spcAft>
              <a:buFont typeface="Arial" charset="0"/>
              <a:buChar char="•"/>
              <a:defRPr sz="1600">
                <a:solidFill>
                  <a:srgbClr val="7F7F7F"/>
                </a:solidFill>
                <a:latin typeface="Century Gothic" pitchFamily="34" charset="0"/>
              </a:defRPr>
            </a:lvl6pPr>
            <a:lvl7pPr marL="2971800" indent="-228600" eaLnBrk="0" fontAlgn="base" hangingPunct="0">
              <a:spcBef>
                <a:spcPct val="20000"/>
              </a:spcBef>
              <a:spcAft>
                <a:spcPct val="0"/>
              </a:spcAft>
              <a:buFont typeface="Arial" charset="0"/>
              <a:buChar char="•"/>
              <a:defRPr sz="1600">
                <a:solidFill>
                  <a:srgbClr val="7F7F7F"/>
                </a:solidFill>
                <a:latin typeface="Century Gothic" pitchFamily="34" charset="0"/>
              </a:defRPr>
            </a:lvl7pPr>
            <a:lvl8pPr marL="3429000" indent="-228600" eaLnBrk="0" fontAlgn="base" hangingPunct="0">
              <a:spcBef>
                <a:spcPct val="20000"/>
              </a:spcBef>
              <a:spcAft>
                <a:spcPct val="0"/>
              </a:spcAft>
              <a:buFont typeface="Arial" charset="0"/>
              <a:buChar char="•"/>
              <a:defRPr sz="1600">
                <a:solidFill>
                  <a:srgbClr val="7F7F7F"/>
                </a:solidFill>
                <a:latin typeface="Century Gothic" pitchFamily="34" charset="0"/>
              </a:defRPr>
            </a:lvl8pPr>
            <a:lvl9pPr marL="3886200" indent="-228600" eaLnBrk="0" fontAlgn="base" hangingPunct="0">
              <a:spcBef>
                <a:spcPct val="20000"/>
              </a:spcBef>
              <a:spcAft>
                <a:spcPct val="0"/>
              </a:spcAft>
              <a:buFont typeface="Arial" charset="0"/>
              <a:buChar char="•"/>
              <a:defRPr sz="1600">
                <a:solidFill>
                  <a:srgbClr val="7F7F7F"/>
                </a:solidFill>
                <a:latin typeface="Century Gothic" pitchFamily="34" charset="0"/>
              </a:defRPr>
            </a:lvl9pPr>
          </a:lstStyle>
          <a:p>
            <a:pPr>
              <a:spcBef>
                <a:spcPct val="0"/>
              </a:spcBef>
              <a:buFontTx/>
              <a:buNone/>
            </a:pPr>
            <a:r>
              <a:rPr lang="en-US" altLang="en-US" sz="1200" smtClean="0">
                <a:solidFill>
                  <a:srgbClr val="898989"/>
                </a:solidFill>
                <a:latin typeface="Arial" charset="0"/>
              </a:rPr>
              <a:t>Atef Abuelaish</a:t>
            </a:r>
          </a:p>
        </p:txBody>
      </p:sp>
      <p:sp>
        <p:nvSpPr>
          <p:cNvPr id="15667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400">
                <a:solidFill>
                  <a:srgbClr val="7F7F7F"/>
                </a:solidFill>
                <a:latin typeface="Century Gothic" pitchFamily="34" charset="0"/>
              </a:defRPr>
            </a:lvl1pPr>
            <a:lvl2pPr marL="742950" indent="-285750">
              <a:spcBef>
                <a:spcPct val="20000"/>
              </a:spcBef>
              <a:buFont typeface="Courier New" pitchFamily="49" charset="0"/>
              <a:buChar char="o"/>
              <a:defRPr sz="1600">
                <a:solidFill>
                  <a:srgbClr val="7F7F7F"/>
                </a:solidFill>
                <a:latin typeface="Century Gothic" pitchFamily="34" charset="0"/>
              </a:defRPr>
            </a:lvl2pPr>
            <a:lvl3pPr marL="1143000" indent="-228600">
              <a:spcBef>
                <a:spcPct val="20000"/>
              </a:spcBef>
              <a:buFont typeface="Arial" charset="0"/>
              <a:buChar char="•"/>
              <a:defRPr sz="1600">
                <a:solidFill>
                  <a:srgbClr val="7F7F7F"/>
                </a:solidFill>
                <a:latin typeface="Century Gothic" pitchFamily="34" charset="0"/>
              </a:defRPr>
            </a:lvl3pPr>
            <a:lvl4pPr marL="1600200" indent="-228600">
              <a:spcBef>
                <a:spcPct val="20000"/>
              </a:spcBef>
              <a:buFont typeface="Courier New" pitchFamily="49" charset="0"/>
              <a:buChar char="o"/>
              <a:defRPr sz="1600">
                <a:solidFill>
                  <a:srgbClr val="7F7F7F"/>
                </a:solidFill>
                <a:latin typeface="Century Gothic" pitchFamily="34" charset="0"/>
              </a:defRPr>
            </a:lvl4pPr>
            <a:lvl5pPr marL="2057400" indent="-228600">
              <a:spcBef>
                <a:spcPct val="20000"/>
              </a:spcBef>
              <a:buFont typeface="Arial" charset="0"/>
              <a:buChar char="•"/>
              <a:defRPr sz="1600">
                <a:solidFill>
                  <a:srgbClr val="7F7F7F"/>
                </a:solidFill>
                <a:latin typeface="Century Gothic" pitchFamily="34" charset="0"/>
              </a:defRPr>
            </a:lvl5pPr>
            <a:lvl6pPr marL="2514600" indent="-228600" eaLnBrk="0" fontAlgn="base" hangingPunct="0">
              <a:spcBef>
                <a:spcPct val="20000"/>
              </a:spcBef>
              <a:spcAft>
                <a:spcPct val="0"/>
              </a:spcAft>
              <a:buFont typeface="Arial" charset="0"/>
              <a:buChar char="•"/>
              <a:defRPr sz="1600">
                <a:solidFill>
                  <a:srgbClr val="7F7F7F"/>
                </a:solidFill>
                <a:latin typeface="Century Gothic" pitchFamily="34" charset="0"/>
              </a:defRPr>
            </a:lvl6pPr>
            <a:lvl7pPr marL="2971800" indent="-228600" eaLnBrk="0" fontAlgn="base" hangingPunct="0">
              <a:spcBef>
                <a:spcPct val="20000"/>
              </a:spcBef>
              <a:spcAft>
                <a:spcPct val="0"/>
              </a:spcAft>
              <a:buFont typeface="Arial" charset="0"/>
              <a:buChar char="•"/>
              <a:defRPr sz="1600">
                <a:solidFill>
                  <a:srgbClr val="7F7F7F"/>
                </a:solidFill>
                <a:latin typeface="Century Gothic" pitchFamily="34" charset="0"/>
              </a:defRPr>
            </a:lvl7pPr>
            <a:lvl8pPr marL="3429000" indent="-228600" eaLnBrk="0" fontAlgn="base" hangingPunct="0">
              <a:spcBef>
                <a:spcPct val="20000"/>
              </a:spcBef>
              <a:spcAft>
                <a:spcPct val="0"/>
              </a:spcAft>
              <a:buFont typeface="Arial" charset="0"/>
              <a:buChar char="•"/>
              <a:defRPr sz="1600">
                <a:solidFill>
                  <a:srgbClr val="7F7F7F"/>
                </a:solidFill>
                <a:latin typeface="Century Gothic" pitchFamily="34" charset="0"/>
              </a:defRPr>
            </a:lvl8pPr>
            <a:lvl9pPr marL="3886200" indent="-228600" eaLnBrk="0" fontAlgn="base" hangingPunct="0">
              <a:spcBef>
                <a:spcPct val="20000"/>
              </a:spcBef>
              <a:spcAft>
                <a:spcPct val="0"/>
              </a:spcAft>
              <a:buFont typeface="Arial" charset="0"/>
              <a:buChar char="•"/>
              <a:defRPr sz="1600">
                <a:solidFill>
                  <a:srgbClr val="7F7F7F"/>
                </a:solidFill>
                <a:latin typeface="Century Gothic" pitchFamily="34" charset="0"/>
              </a:defRPr>
            </a:lvl9pPr>
          </a:lstStyle>
          <a:p>
            <a:pPr>
              <a:spcBef>
                <a:spcPct val="0"/>
              </a:spcBef>
              <a:buFontTx/>
              <a:buNone/>
            </a:pPr>
            <a:fld id="{029A19C9-2F29-4B85-807B-7797A3CFAD52}" type="slidenum">
              <a:rPr lang="en-US" altLang="en-US" sz="1200">
                <a:solidFill>
                  <a:srgbClr val="898989"/>
                </a:solidFill>
                <a:latin typeface="Arial" charset="0"/>
              </a:rPr>
              <a:pPr>
                <a:spcBef>
                  <a:spcPct val="0"/>
                </a:spcBef>
                <a:buFontTx/>
                <a:buNone/>
              </a:pPr>
              <a:t>52</a:t>
            </a:fld>
            <a:endParaRPr lang="en-US" altLang="en-US" sz="1200">
              <a:solidFill>
                <a:srgbClr val="898989"/>
              </a:solidFill>
              <a:latin typeface="Arial" charset="0"/>
            </a:endParaRPr>
          </a:p>
        </p:txBody>
      </p:sp>
    </p:spTree>
    <p:extLst>
      <p:ext uri="{BB962C8B-B14F-4D97-AF65-F5344CB8AC3E}">
        <p14:creationId xmlns:p14="http://schemas.microsoft.com/office/powerpoint/2010/main" val="3158439657"/>
      </p:ext>
    </p:extLst>
  </p:cSld>
  <p:clrMapOvr>
    <a:masterClrMapping/>
  </p:clrMapOvr>
  <p:transition spd="slow">
    <p:checke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fontScale="90000"/>
          </a:bodyPr>
          <a:lstStyle/>
          <a:p>
            <a:pPr eaLnBrk="1" fontAlgn="auto" hangingPunct="1">
              <a:lnSpc>
                <a:spcPct val="150000"/>
              </a:lnSpc>
              <a:spcAft>
                <a:spcPts val="0"/>
              </a:spcAft>
              <a:defRPr/>
            </a:pPr>
            <a:r>
              <a:rPr lang="en-US" sz="6600" b="1" u="sng" dirty="0" smtClean="0">
                <a:solidFill>
                  <a:srgbClr val="FF0000"/>
                </a:solidFill>
                <a:effectLst>
                  <a:outerShdw blurRad="38100" dist="38100" dir="2700000" algn="tl">
                    <a:srgbClr val="000000">
                      <a:alpha val="43137"/>
                    </a:srgbClr>
                  </a:outerShdw>
                </a:effectLst>
              </a:rPr>
              <a:t>Thank you </a:t>
            </a:r>
            <a:r>
              <a:rPr lang="en-US" sz="6600" b="1" u="sng" dirty="0" smtClean="0">
                <a:solidFill>
                  <a:schemeClr val="tx1"/>
                </a:solidFill>
                <a:effectLst>
                  <a:outerShdw blurRad="38100" dist="38100" dir="2700000" algn="tl">
                    <a:srgbClr val="000000">
                      <a:alpha val="43137"/>
                    </a:srgbClr>
                  </a:outerShdw>
                </a:effectLst>
              </a:rPr>
              <a:t>and See You </a:t>
            </a:r>
            <a:r>
              <a:rPr lang="en-US" sz="6600" b="1" u="sng" dirty="0" smtClean="0">
                <a:solidFill>
                  <a:srgbClr val="FF0000"/>
                </a:solidFill>
                <a:effectLst>
                  <a:outerShdw blurRad="38100" dist="38100" dir="2700000" algn="tl">
                    <a:srgbClr val="000000">
                      <a:alpha val="43137"/>
                    </a:srgbClr>
                  </a:outerShdw>
                </a:effectLst>
              </a:rPr>
              <a:t>Wednesday </a:t>
            </a:r>
            <a:r>
              <a:rPr lang="en-US" sz="6600" b="1" u="sng" dirty="0" smtClean="0">
                <a:solidFill>
                  <a:schemeClr val="tx1"/>
                </a:solidFill>
                <a:effectLst>
                  <a:outerShdw blurRad="38100" dist="38100" dir="2700000" algn="tl">
                    <a:srgbClr val="000000">
                      <a:alpha val="43137"/>
                    </a:srgbClr>
                  </a:outerShdw>
                </a:effectLst>
              </a:rPr>
              <a:t>at the Same Time, </a:t>
            </a:r>
            <a:r>
              <a:rPr lang="en-US" sz="6600" b="1" u="sng" dirty="0" smtClean="0">
                <a:solidFill>
                  <a:srgbClr val="FF0000"/>
                </a:solidFill>
                <a:effectLst>
                  <a:outerShdw blurRad="38100" dist="38100" dir="2700000" algn="tl">
                    <a:srgbClr val="000000">
                      <a:alpha val="43137"/>
                    </a:srgbClr>
                  </a:outerShdw>
                </a:effectLst>
              </a:rPr>
              <a:t>Take Care</a:t>
            </a:r>
            <a:r>
              <a:rPr lang="en-US" sz="6600" b="1" dirty="0" smtClean="0">
                <a:solidFill>
                  <a:srgbClr val="FF0000"/>
                </a:solidFill>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b="1" i="1" u="sng" dirty="0" smtClean="0">
                <a:effectLst>
                  <a:outerShdw blurRad="38100" dist="38100" dir="2700000" algn="tl">
                    <a:srgbClr val="000000">
                      <a:alpha val="43137"/>
                    </a:srgbClr>
                  </a:outerShdw>
                </a:effectLst>
              </a:rPr>
              <a:t> </a:t>
            </a:r>
            <a:endParaRPr lang="en-US" i="1" u="sng" dirty="0" smtClean="0"/>
          </a:p>
        </p:txBody>
      </p:sp>
      <p:sp>
        <p:nvSpPr>
          <p:cNvPr id="157699"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charset="0"/>
              <a:buChar char="•"/>
              <a:defRPr sz="2400">
                <a:solidFill>
                  <a:srgbClr val="7F7F7F"/>
                </a:solidFill>
                <a:latin typeface="Century Gothic" pitchFamily="34" charset="0"/>
              </a:defRPr>
            </a:lvl1pPr>
            <a:lvl2pPr marL="742950" indent="-285750">
              <a:spcBef>
                <a:spcPct val="20000"/>
              </a:spcBef>
              <a:buFont typeface="Courier New" pitchFamily="49" charset="0"/>
              <a:buChar char="o"/>
              <a:defRPr sz="1600">
                <a:solidFill>
                  <a:srgbClr val="7F7F7F"/>
                </a:solidFill>
                <a:latin typeface="Century Gothic" pitchFamily="34" charset="0"/>
              </a:defRPr>
            </a:lvl2pPr>
            <a:lvl3pPr marL="1143000" indent="-228600">
              <a:spcBef>
                <a:spcPct val="20000"/>
              </a:spcBef>
              <a:buFont typeface="Arial" charset="0"/>
              <a:buChar char="•"/>
              <a:defRPr sz="1600">
                <a:solidFill>
                  <a:srgbClr val="7F7F7F"/>
                </a:solidFill>
                <a:latin typeface="Century Gothic" pitchFamily="34" charset="0"/>
              </a:defRPr>
            </a:lvl3pPr>
            <a:lvl4pPr marL="1600200" indent="-228600">
              <a:spcBef>
                <a:spcPct val="20000"/>
              </a:spcBef>
              <a:buFont typeface="Courier New" pitchFamily="49" charset="0"/>
              <a:buChar char="o"/>
              <a:defRPr sz="1600">
                <a:solidFill>
                  <a:srgbClr val="7F7F7F"/>
                </a:solidFill>
                <a:latin typeface="Century Gothic" pitchFamily="34" charset="0"/>
              </a:defRPr>
            </a:lvl4pPr>
            <a:lvl5pPr marL="2057400" indent="-228600">
              <a:spcBef>
                <a:spcPct val="20000"/>
              </a:spcBef>
              <a:buFont typeface="Arial" charset="0"/>
              <a:buChar char="•"/>
              <a:defRPr sz="1600">
                <a:solidFill>
                  <a:srgbClr val="7F7F7F"/>
                </a:solidFill>
                <a:latin typeface="Century Gothic" pitchFamily="34" charset="0"/>
              </a:defRPr>
            </a:lvl5pPr>
            <a:lvl6pPr marL="2514600" indent="-228600" eaLnBrk="0" fontAlgn="base" hangingPunct="0">
              <a:spcBef>
                <a:spcPct val="20000"/>
              </a:spcBef>
              <a:spcAft>
                <a:spcPct val="0"/>
              </a:spcAft>
              <a:buFont typeface="Arial" charset="0"/>
              <a:buChar char="•"/>
              <a:defRPr sz="1600">
                <a:solidFill>
                  <a:srgbClr val="7F7F7F"/>
                </a:solidFill>
                <a:latin typeface="Century Gothic" pitchFamily="34" charset="0"/>
              </a:defRPr>
            </a:lvl6pPr>
            <a:lvl7pPr marL="2971800" indent="-228600" eaLnBrk="0" fontAlgn="base" hangingPunct="0">
              <a:spcBef>
                <a:spcPct val="20000"/>
              </a:spcBef>
              <a:spcAft>
                <a:spcPct val="0"/>
              </a:spcAft>
              <a:buFont typeface="Arial" charset="0"/>
              <a:buChar char="•"/>
              <a:defRPr sz="1600">
                <a:solidFill>
                  <a:srgbClr val="7F7F7F"/>
                </a:solidFill>
                <a:latin typeface="Century Gothic" pitchFamily="34" charset="0"/>
              </a:defRPr>
            </a:lvl7pPr>
            <a:lvl8pPr marL="3429000" indent="-228600" eaLnBrk="0" fontAlgn="base" hangingPunct="0">
              <a:spcBef>
                <a:spcPct val="20000"/>
              </a:spcBef>
              <a:spcAft>
                <a:spcPct val="0"/>
              </a:spcAft>
              <a:buFont typeface="Arial" charset="0"/>
              <a:buChar char="•"/>
              <a:defRPr sz="1600">
                <a:solidFill>
                  <a:srgbClr val="7F7F7F"/>
                </a:solidFill>
                <a:latin typeface="Century Gothic" pitchFamily="34" charset="0"/>
              </a:defRPr>
            </a:lvl8pPr>
            <a:lvl9pPr marL="3886200" indent="-228600" eaLnBrk="0" fontAlgn="base" hangingPunct="0">
              <a:spcBef>
                <a:spcPct val="20000"/>
              </a:spcBef>
              <a:spcAft>
                <a:spcPct val="0"/>
              </a:spcAft>
              <a:buFont typeface="Arial" charset="0"/>
              <a:buChar char="•"/>
              <a:defRPr sz="1600">
                <a:solidFill>
                  <a:srgbClr val="7F7F7F"/>
                </a:solidFill>
                <a:latin typeface="Century Gothic" pitchFamily="34" charset="0"/>
              </a:defRPr>
            </a:lvl9pPr>
          </a:lstStyle>
          <a:p>
            <a:pPr>
              <a:spcBef>
                <a:spcPct val="0"/>
              </a:spcBef>
              <a:buFontTx/>
              <a:buNone/>
            </a:pPr>
            <a:r>
              <a:rPr lang="en-US" altLang="en-US" sz="1200" smtClean="0">
                <a:solidFill>
                  <a:srgbClr val="898989"/>
                </a:solidFill>
                <a:latin typeface="Arial" charset="0"/>
              </a:rPr>
              <a:t>Atef Abuelaish</a:t>
            </a:r>
          </a:p>
        </p:txBody>
      </p:sp>
      <p:sp>
        <p:nvSpPr>
          <p:cNvPr id="1577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400">
                <a:solidFill>
                  <a:srgbClr val="7F7F7F"/>
                </a:solidFill>
                <a:latin typeface="Century Gothic" pitchFamily="34" charset="0"/>
              </a:defRPr>
            </a:lvl1pPr>
            <a:lvl2pPr marL="742950" indent="-285750">
              <a:spcBef>
                <a:spcPct val="20000"/>
              </a:spcBef>
              <a:buFont typeface="Courier New" pitchFamily="49" charset="0"/>
              <a:buChar char="o"/>
              <a:defRPr sz="1600">
                <a:solidFill>
                  <a:srgbClr val="7F7F7F"/>
                </a:solidFill>
                <a:latin typeface="Century Gothic" pitchFamily="34" charset="0"/>
              </a:defRPr>
            </a:lvl2pPr>
            <a:lvl3pPr marL="1143000" indent="-228600">
              <a:spcBef>
                <a:spcPct val="20000"/>
              </a:spcBef>
              <a:buFont typeface="Arial" charset="0"/>
              <a:buChar char="•"/>
              <a:defRPr sz="1600">
                <a:solidFill>
                  <a:srgbClr val="7F7F7F"/>
                </a:solidFill>
                <a:latin typeface="Century Gothic" pitchFamily="34" charset="0"/>
              </a:defRPr>
            </a:lvl3pPr>
            <a:lvl4pPr marL="1600200" indent="-228600">
              <a:spcBef>
                <a:spcPct val="20000"/>
              </a:spcBef>
              <a:buFont typeface="Courier New" pitchFamily="49" charset="0"/>
              <a:buChar char="o"/>
              <a:defRPr sz="1600">
                <a:solidFill>
                  <a:srgbClr val="7F7F7F"/>
                </a:solidFill>
                <a:latin typeface="Century Gothic" pitchFamily="34" charset="0"/>
              </a:defRPr>
            </a:lvl4pPr>
            <a:lvl5pPr marL="2057400" indent="-228600">
              <a:spcBef>
                <a:spcPct val="20000"/>
              </a:spcBef>
              <a:buFont typeface="Arial" charset="0"/>
              <a:buChar char="•"/>
              <a:defRPr sz="1600">
                <a:solidFill>
                  <a:srgbClr val="7F7F7F"/>
                </a:solidFill>
                <a:latin typeface="Century Gothic" pitchFamily="34" charset="0"/>
              </a:defRPr>
            </a:lvl5pPr>
            <a:lvl6pPr marL="2514600" indent="-228600" eaLnBrk="0" fontAlgn="base" hangingPunct="0">
              <a:spcBef>
                <a:spcPct val="20000"/>
              </a:spcBef>
              <a:spcAft>
                <a:spcPct val="0"/>
              </a:spcAft>
              <a:buFont typeface="Arial" charset="0"/>
              <a:buChar char="•"/>
              <a:defRPr sz="1600">
                <a:solidFill>
                  <a:srgbClr val="7F7F7F"/>
                </a:solidFill>
                <a:latin typeface="Century Gothic" pitchFamily="34" charset="0"/>
              </a:defRPr>
            </a:lvl6pPr>
            <a:lvl7pPr marL="2971800" indent="-228600" eaLnBrk="0" fontAlgn="base" hangingPunct="0">
              <a:spcBef>
                <a:spcPct val="20000"/>
              </a:spcBef>
              <a:spcAft>
                <a:spcPct val="0"/>
              </a:spcAft>
              <a:buFont typeface="Arial" charset="0"/>
              <a:buChar char="•"/>
              <a:defRPr sz="1600">
                <a:solidFill>
                  <a:srgbClr val="7F7F7F"/>
                </a:solidFill>
                <a:latin typeface="Century Gothic" pitchFamily="34" charset="0"/>
              </a:defRPr>
            </a:lvl7pPr>
            <a:lvl8pPr marL="3429000" indent="-228600" eaLnBrk="0" fontAlgn="base" hangingPunct="0">
              <a:spcBef>
                <a:spcPct val="20000"/>
              </a:spcBef>
              <a:spcAft>
                <a:spcPct val="0"/>
              </a:spcAft>
              <a:buFont typeface="Arial" charset="0"/>
              <a:buChar char="•"/>
              <a:defRPr sz="1600">
                <a:solidFill>
                  <a:srgbClr val="7F7F7F"/>
                </a:solidFill>
                <a:latin typeface="Century Gothic" pitchFamily="34" charset="0"/>
              </a:defRPr>
            </a:lvl8pPr>
            <a:lvl9pPr marL="3886200" indent="-228600" eaLnBrk="0" fontAlgn="base" hangingPunct="0">
              <a:spcBef>
                <a:spcPct val="20000"/>
              </a:spcBef>
              <a:spcAft>
                <a:spcPct val="0"/>
              </a:spcAft>
              <a:buFont typeface="Arial" charset="0"/>
              <a:buChar char="•"/>
              <a:defRPr sz="1600">
                <a:solidFill>
                  <a:srgbClr val="7F7F7F"/>
                </a:solidFill>
                <a:latin typeface="Century Gothic" pitchFamily="34" charset="0"/>
              </a:defRPr>
            </a:lvl9pPr>
          </a:lstStyle>
          <a:p>
            <a:pPr>
              <a:spcBef>
                <a:spcPct val="0"/>
              </a:spcBef>
              <a:buFontTx/>
              <a:buNone/>
            </a:pPr>
            <a:fld id="{4699EDDF-13E1-4A0C-A39D-74E0F4352B8F}" type="slidenum">
              <a:rPr lang="en-US" altLang="en-US" sz="1200">
                <a:solidFill>
                  <a:srgbClr val="898989"/>
                </a:solidFill>
                <a:latin typeface="Arial" charset="0"/>
              </a:rPr>
              <a:pPr>
                <a:spcBef>
                  <a:spcPct val="0"/>
                </a:spcBef>
                <a:buFontTx/>
                <a:buNone/>
              </a:pPr>
              <a:t>53</a:t>
            </a:fld>
            <a:endParaRPr lang="en-US" altLang="en-US" sz="1200">
              <a:solidFill>
                <a:srgbClr val="898989"/>
              </a:solidFill>
              <a:latin typeface="Arial" charset="0"/>
            </a:endParaRPr>
          </a:p>
        </p:txBody>
      </p:sp>
    </p:spTree>
    <p:extLst>
      <p:ext uri="{BB962C8B-B14F-4D97-AF65-F5344CB8AC3E}">
        <p14:creationId xmlns:p14="http://schemas.microsoft.com/office/powerpoint/2010/main" val="198575865"/>
      </p:ext>
    </p:extLst>
  </p:cSld>
  <p:clrMapOvr>
    <a:masterClrMapping/>
  </p:clrMapOvr>
  <p:transition spd="slow">
    <p:wheel spokes="1"/>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533400"/>
            <a:ext cx="9144000" cy="1676400"/>
          </a:xfrm>
        </p:spPr>
        <p:txBody>
          <a:bodyPr/>
          <a:lstStyle/>
          <a:p>
            <a:pPr algn="ctr" eaLnBrk="1" hangingPunct="1"/>
            <a:r>
              <a:rPr sz="3200" b="1" dirty="0" smtClean="0">
                <a:solidFill>
                  <a:schemeClr val="tx1"/>
                </a:solidFill>
                <a:latin typeface="Arial" pitchFamily="34" charset="0"/>
                <a:cs typeface="Arial" pitchFamily="34" charset="0"/>
              </a:rPr>
              <a:t>Analysis of Income Reporting for Variable Costing:  </a:t>
            </a:r>
            <a:r>
              <a:rPr sz="3200" b="1" i="1" dirty="0" smtClean="0">
                <a:solidFill>
                  <a:schemeClr val="tx1"/>
                </a:solidFill>
                <a:latin typeface="Arial" pitchFamily="34" charset="0"/>
                <a:cs typeface="Arial" pitchFamily="34" charset="0"/>
              </a:rPr>
              <a:t>Units Produced </a:t>
            </a:r>
            <a:r>
              <a:rPr sz="3200" b="1" i="1" u="sng" dirty="0" smtClean="0">
                <a:solidFill>
                  <a:srgbClr val="FF0000"/>
                </a:solidFill>
                <a:latin typeface="Arial" pitchFamily="34" charset="0"/>
                <a:cs typeface="Arial" pitchFamily="34" charset="0"/>
              </a:rPr>
              <a:t>Exceed</a:t>
            </a:r>
            <a:r>
              <a:rPr sz="3200" b="1" i="1" dirty="0" smtClean="0">
                <a:solidFill>
                  <a:schemeClr val="tx1"/>
                </a:solidFill>
                <a:latin typeface="Arial" pitchFamily="34" charset="0"/>
                <a:cs typeface="Arial" pitchFamily="34" charset="0"/>
              </a:rPr>
              <a:t> Units Sold</a:t>
            </a:r>
            <a:r>
              <a:rPr sz="2800" i="1" dirty="0" smtClean="0"/>
              <a:t/>
            </a:r>
            <a:br>
              <a:rPr sz="2800" i="1" dirty="0" smtClean="0"/>
            </a:br>
            <a:endParaRPr sz="2800" i="1" dirty="0" smtClean="0"/>
          </a:p>
        </p:txBody>
      </p:sp>
      <p:graphicFrame>
        <p:nvGraphicFramePr>
          <p:cNvPr id="44035" name="Object 6"/>
          <p:cNvGraphicFramePr>
            <a:graphicFrameLocks noGrp="1" noChangeAspect="1"/>
          </p:cNvGraphicFramePr>
          <p:nvPr>
            <p:ph idx="1"/>
            <p:extLst>
              <p:ext uri="{D42A27DB-BD31-4B8C-83A1-F6EECF244321}">
                <p14:modId xmlns:p14="http://schemas.microsoft.com/office/powerpoint/2010/main" val="2408855289"/>
              </p:ext>
            </p:extLst>
          </p:nvPr>
        </p:nvGraphicFramePr>
        <p:xfrm>
          <a:off x="533400" y="1716088"/>
          <a:ext cx="7915275" cy="4276725"/>
        </p:xfrm>
        <a:graphic>
          <a:graphicData uri="http://schemas.openxmlformats.org/presentationml/2006/ole">
            <mc:AlternateContent xmlns:mc="http://schemas.openxmlformats.org/markup-compatibility/2006">
              <mc:Choice xmlns:v="urn:schemas-microsoft-com:vml" Requires="v">
                <p:oleObj spid="_x0000_s102413" name="Worksheet" r:id="rId5" imgW="5318817" imgH="2872791" progId="Excel.Sheet.8">
                  <p:embed/>
                </p:oleObj>
              </mc:Choice>
              <mc:Fallback>
                <p:oleObj name="Worksheet" r:id="rId5" imgW="5318817" imgH="2872791" progId="Excel.Sheet.8">
                  <p:embed/>
                  <p:pic>
                    <p:nvPicPr>
                      <p:cNvPr id="0" name=""/>
                      <p:cNvPicPr>
                        <a:picLocks noGrp="1" noChangeAspect="1" noChangeArrowheads="1"/>
                      </p:cNvPicPr>
                      <p:nvPr/>
                    </p:nvPicPr>
                    <p:blipFill>
                      <a:blip r:embed="rId6"/>
                      <a:srcRect/>
                      <a:stretch>
                        <a:fillRect/>
                      </a:stretch>
                    </p:blipFill>
                    <p:spPr bwMode="auto">
                      <a:xfrm>
                        <a:off x="533400" y="1716088"/>
                        <a:ext cx="7915275" cy="427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037"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E025F9B6-E14E-4E97-9411-1E569A95F473}" type="slidenum">
              <a:rPr lang="en-US" altLang="en-US" sz="1000" smtClean="0">
                <a:solidFill>
                  <a:prstClr val="black"/>
                </a:solidFill>
                <a:latin typeface="Arial" charset="0"/>
              </a:rPr>
              <a:pPr algn="r" eaLnBrk="1" hangingPunct="1"/>
              <a:t>54</a:t>
            </a:fld>
            <a:endParaRPr lang="en-US" altLang="en-US" sz="1000" dirty="0">
              <a:solidFill>
                <a:prstClr val="black"/>
              </a:solidFill>
              <a:latin typeface="Arial" charset="0"/>
            </a:endParaRPr>
          </a:p>
        </p:txBody>
      </p:sp>
      <p:sp>
        <p:nvSpPr>
          <p:cNvPr id="6"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smtClean="0">
                <a:solidFill>
                  <a:prstClr val="white"/>
                </a:solidFill>
              </a:rPr>
              <a:t>P 2</a:t>
            </a:r>
            <a:endParaRPr lang="en-US" sz="1400" dirty="0">
              <a:solidFill>
                <a:prstClr val="white"/>
              </a:solidFill>
            </a:endParaRPr>
          </a:p>
        </p:txBody>
      </p:sp>
    </p:spTree>
    <p:extLst>
      <p:ext uri="{BB962C8B-B14F-4D97-AF65-F5344CB8AC3E}">
        <p14:creationId xmlns:p14="http://schemas.microsoft.com/office/powerpoint/2010/main" val="3180903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ctrTitle"/>
          </p:nvPr>
        </p:nvSpPr>
        <p:spPr>
          <a:xfrm>
            <a:off x="609600" y="1828800"/>
            <a:ext cx="7924800" cy="4953000"/>
          </a:xfrm>
        </p:spPr>
        <p:txBody>
          <a:bodyPr/>
          <a:lstStyle/>
          <a:p>
            <a:r>
              <a:rPr dirty="0" smtClean="0"/>
              <a:t/>
            </a:r>
            <a:br>
              <a:rPr dirty="0" smtClean="0"/>
            </a:br>
            <a:r>
              <a:rPr dirty="0" smtClean="0"/>
              <a:t/>
            </a:r>
            <a:br>
              <a:rPr dirty="0" smtClean="0"/>
            </a:br>
            <a:r>
              <a:rPr dirty="0" smtClean="0"/>
              <a:t>  </a:t>
            </a:r>
            <a:r>
              <a:rPr lang="en-US" dirty="0" smtClean="0"/>
              <a:t> </a:t>
            </a:r>
            <a:r>
              <a:rPr dirty="0" smtClean="0"/>
              <a:t> </a:t>
            </a:r>
            <a:r>
              <a:rPr sz="5400" b="1" dirty="0" smtClean="0">
                <a:solidFill>
                  <a:schemeClr val="tx1"/>
                </a:solidFill>
                <a:latin typeface="Arial" pitchFamily="34" charset="0"/>
                <a:cs typeface="Arial" pitchFamily="34" charset="0"/>
              </a:rPr>
              <a:t>Compute </a:t>
            </a:r>
            <a:r>
              <a:rPr sz="5400" b="1" dirty="0" smtClean="0">
                <a:solidFill>
                  <a:srgbClr val="FF0000"/>
                </a:solidFill>
                <a:latin typeface="Arial" pitchFamily="34" charset="0"/>
                <a:cs typeface="Arial" pitchFamily="34" charset="0"/>
              </a:rPr>
              <a:t>unit cost </a:t>
            </a:r>
            <a:r>
              <a:rPr sz="5400" b="1" dirty="0" smtClean="0">
                <a:solidFill>
                  <a:schemeClr val="tx1"/>
                </a:solidFill>
                <a:latin typeface="Arial" pitchFamily="34" charset="0"/>
                <a:cs typeface="Arial" pitchFamily="34" charset="0"/>
              </a:rPr>
              <a:t>under both </a:t>
            </a:r>
            <a:r>
              <a:rPr sz="5400" b="1" dirty="0" smtClean="0">
                <a:solidFill>
                  <a:srgbClr val="FF0000"/>
                </a:solidFill>
                <a:latin typeface="Arial" pitchFamily="34" charset="0"/>
                <a:cs typeface="Arial" pitchFamily="34" charset="0"/>
              </a:rPr>
              <a:t>absorption</a:t>
            </a:r>
            <a:r>
              <a:rPr sz="5400" b="1" dirty="0" smtClean="0">
                <a:solidFill>
                  <a:schemeClr val="tx1"/>
                </a:solidFill>
                <a:latin typeface="Arial" pitchFamily="34" charset="0"/>
                <a:cs typeface="Arial" pitchFamily="34" charset="0"/>
              </a:rPr>
              <a:t> and </a:t>
            </a:r>
            <a:r>
              <a:rPr sz="5400" b="1" dirty="0" smtClean="0">
                <a:solidFill>
                  <a:srgbClr val="FF0000"/>
                </a:solidFill>
                <a:latin typeface="Arial" pitchFamily="34" charset="0"/>
                <a:cs typeface="Arial" pitchFamily="34" charset="0"/>
              </a:rPr>
              <a:t>variable</a:t>
            </a:r>
            <a:r>
              <a:rPr sz="5400" b="1" dirty="0" smtClean="0">
                <a:solidFill>
                  <a:schemeClr val="tx1"/>
                </a:solidFill>
                <a:latin typeface="Arial" pitchFamily="34" charset="0"/>
                <a:cs typeface="Arial" pitchFamily="34" charset="0"/>
              </a:rPr>
              <a:t> costing.</a:t>
            </a:r>
            <a:br>
              <a:rPr sz="5400" b="1" dirty="0" smtClean="0">
                <a:solidFill>
                  <a:schemeClr val="tx1"/>
                </a:solidFill>
                <a:latin typeface="Arial" pitchFamily="34" charset="0"/>
                <a:cs typeface="Arial" pitchFamily="34" charset="0"/>
              </a:rPr>
            </a:br>
            <a:r>
              <a:rPr sz="5400" b="1" dirty="0" smtClean="0">
                <a:solidFill>
                  <a:schemeClr val="tx1"/>
                </a:solidFill>
                <a:latin typeface="Arial" pitchFamily="34" charset="0"/>
                <a:cs typeface="Arial" pitchFamily="34" charset="0"/>
              </a:rPr>
              <a:t/>
            </a:r>
            <a:br>
              <a:rPr sz="5400" b="1" dirty="0" smtClean="0">
                <a:solidFill>
                  <a:schemeClr val="tx1"/>
                </a:solidFill>
                <a:latin typeface="Arial" pitchFamily="34" charset="0"/>
                <a:cs typeface="Arial" pitchFamily="34" charset="0"/>
              </a:rPr>
            </a:br>
            <a:endParaRPr sz="5400" b="1" dirty="0" smtClean="0">
              <a:solidFill>
                <a:schemeClr val="tx1"/>
              </a:solidFill>
              <a:latin typeface="Arial" pitchFamily="34" charset="0"/>
              <a:cs typeface="Arial" pitchFamily="34" charset="0"/>
            </a:endParaRPr>
          </a:p>
        </p:txBody>
      </p:sp>
      <p:pic>
        <p:nvPicPr>
          <p:cNvPr id="1536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2360613"/>
            <a:ext cx="7315200" cy="8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1819" y="5257800"/>
            <a:ext cx="731520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r>
              <a:rPr lang="en-US" altLang="en-US" sz="1000" dirty="0" smtClean="0">
                <a:latin typeface="Arial" charset="0"/>
              </a:rPr>
              <a:t>3</a:t>
            </a:r>
            <a:endParaRPr lang="en-US" altLang="en-US" sz="1000" dirty="0">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4"/>
          <p:cNvSpPr>
            <a:spLocks noGrp="1" noChangeArrowheads="1"/>
          </p:cNvSpPr>
          <p:nvPr>
            <p:ph type="title"/>
          </p:nvPr>
        </p:nvSpPr>
        <p:spPr>
          <a:xfrm>
            <a:off x="0" y="228600"/>
            <a:ext cx="9067800" cy="1427163"/>
          </a:xfrm>
        </p:spPr>
        <p:txBody>
          <a:bodyPr/>
          <a:lstStyle/>
          <a:p>
            <a:pPr algn="ctr" eaLnBrk="1" hangingPunct="1"/>
            <a:r>
              <a:rPr sz="4400" b="1" dirty="0" smtClean="0">
                <a:solidFill>
                  <a:schemeClr val="tx1"/>
                </a:solidFill>
                <a:latin typeface="Arial" pitchFamily="34" charset="0"/>
                <a:cs typeface="Arial" pitchFamily="34" charset="0"/>
              </a:rPr>
              <a:t>Absorption Costing &amp;</a:t>
            </a:r>
            <a:r>
              <a:rPr lang="en-US" sz="4400" b="1" dirty="0" smtClean="0">
                <a:solidFill>
                  <a:schemeClr val="tx1"/>
                </a:solidFill>
                <a:latin typeface="Arial" pitchFamily="34" charset="0"/>
                <a:cs typeface="Arial" pitchFamily="34" charset="0"/>
              </a:rPr>
              <a:t> </a:t>
            </a:r>
            <a:r>
              <a:rPr sz="4400" b="1" dirty="0" smtClean="0">
                <a:solidFill>
                  <a:schemeClr val="tx1"/>
                </a:solidFill>
                <a:latin typeface="Arial" pitchFamily="34" charset="0"/>
                <a:cs typeface="Arial" pitchFamily="34" charset="0"/>
              </a:rPr>
              <a:t>Variable Costing</a:t>
            </a:r>
          </a:p>
        </p:txBody>
      </p:sp>
      <p:sp>
        <p:nvSpPr>
          <p:cNvPr id="17410" name="Rectangle 2"/>
          <p:cNvSpPr>
            <a:spLocks noGrp="1" noChangeArrowheads="1"/>
          </p:cNvSpPr>
          <p:nvPr>
            <p:ph idx="1"/>
          </p:nvPr>
        </p:nvSpPr>
        <p:spPr>
          <a:xfrm>
            <a:off x="228600" y="1828800"/>
            <a:ext cx="8534400" cy="3962400"/>
          </a:xfrm>
          <a:solidFill>
            <a:srgbClr val="FFFFCC"/>
          </a:solidFill>
          <a:ln w="25400" cap="flat">
            <a:solidFill>
              <a:schemeClr val="bg2"/>
            </a:solidFill>
            <a:miter lim="800000"/>
            <a:headEnd/>
            <a:tailEnd/>
          </a:ln>
          <a:effectLst>
            <a:outerShdw dist="107763" dir="2700000" algn="ctr" rotWithShape="0">
              <a:schemeClr val="bg2"/>
            </a:outerShdw>
          </a:effectLst>
        </p:spPr>
        <p:txBody>
          <a:bodyPr lIns="90488" tIns="44450" rIns="90488" bIns="44450"/>
          <a:lstStyle/>
          <a:p>
            <a:pPr eaLnBrk="1" hangingPunct="1">
              <a:buFont typeface="Wingdings" pitchFamily="-107" charset="2"/>
              <a:buNone/>
            </a:pPr>
            <a:r>
              <a:rPr altLang="en-US" sz="2600" b="1" dirty="0" smtClean="0"/>
              <a:t>     </a:t>
            </a:r>
            <a:r>
              <a:rPr altLang="en-US" sz="3600" b="1" i="1" u="sng" dirty="0" smtClean="0">
                <a:solidFill>
                  <a:srgbClr val="FF0000"/>
                </a:solidFill>
                <a:latin typeface="Arial" pitchFamily="34" charset="0"/>
                <a:cs typeface="Arial" pitchFamily="34" charset="0"/>
              </a:rPr>
              <a:t>Absorption costing </a:t>
            </a:r>
            <a:r>
              <a:rPr altLang="en-US" sz="3600" b="1" dirty="0" smtClean="0">
                <a:solidFill>
                  <a:schemeClr val="tx1"/>
                </a:solidFill>
                <a:latin typeface="Arial" pitchFamily="34" charset="0"/>
                <a:cs typeface="Arial" pitchFamily="34" charset="0"/>
              </a:rPr>
              <a:t>(also called full costing), assumes that products absorb all costs incurred to produce them.</a:t>
            </a:r>
          </a:p>
          <a:p>
            <a:pPr eaLnBrk="1" hangingPunct="1">
              <a:lnSpc>
                <a:spcPct val="150000"/>
              </a:lnSpc>
            </a:pPr>
            <a:r>
              <a:rPr altLang="en-US" sz="2400" b="1" i="1" dirty="0" smtClean="0">
                <a:solidFill>
                  <a:schemeClr val="tx1"/>
                </a:solidFill>
              </a:rPr>
              <a:t>While widely used for financial reporting (GAAP), this costing method can result in misleading </a:t>
            </a:r>
            <a:r>
              <a:rPr altLang="en-US" sz="2400" b="1" i="1" u="sng" dirty="0" smtClean="0">
                <a:solidFill>
                  <a:schemeClr val="tx1"/>
                </a:solidFill>
              </a:rPr>
              <a:t>product cost </a:t>
            </a:r>
            <a:r>
              <a:rPr altLang="en-US" sz="2400" b="1" i="1" dirty="0" smtClean="0">
                <a:solidFill>
                  <a:schemeClr val="tx1"/>
                </a:solidFill>
              </a:rPr>
              <a:t>information for managers’ business decisions.</a:t>
            </a:r>
          </a:p>
          <a:p>
            <a:pPr eaLnBrk="1" hangingPunct="1">
              <a:buFont typeface="Wingdings" pitchFamily="-107" charset="2"/>
              <a:buNone/>
            </a:pPr>
            <a:r>
              <a:rPr altLang="en-US" sz="2400" b="1" i="1" dirty="0" smtClean="0"/>
              <a:t>     </a:t>
            </a:r>
          </a:p>
        </p:txBody>
      </p:sp>
      <p:sp>
        <p:nvSpPr>
          <p:cNvPr id="17413"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931401C8-E3DC-4831-9531-85566BAC5105}" type="slidenum">
              <a:rPr lang="en-US" altLang="en-US" sz="1000" smtClean="0">
                <a:latin typeface="Arial" charset="0"/>
              </a:rPr>
              <a:pPr algn="r" eaLnBrk="1" hangingPunct="1"/>
              <a:t>7</a:t>
            </a:fld>
            <a:endParaRPr lang="en-US" altLang="en-US" sz="1000" dirty="0">
              <a:latin typeface="Arial" charset="0"/>
            </a:endParaRPr>
          </a:p>
        </p:txBody>
      </p:sp>
      <p:sp>
        <p:nvSpPr>
          <p:cNvPr id="6"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1</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8600" y="762000"/>
            <a:ext cx="8839200" cy="990600"/>
          </a:xfrm>
        </p:spPr>
        <p:txBody>
          <a:bodyPr/>
          <a:lstStyle/>
          <a:p>
            <a:pPr algn="ctr" eaLnBrk="1" hangingPunct="1"/>
            <a:r>
              <a:rPr sz="4400" b="1" dirty="0" smtClean="0">
                <a:solidFill>
                  <a:schemeClr val="tx1"/>
                </a:solidFill>
                <a:latin typeface="Arial" pitchFamily="34" charset="0"/>
                <a:cs typeface="Arial" pitchFamily="34" charset="0"/>
              </a:rPr>
              <a:t>Absorption Costing &amp;</a:t>
            </a:r>
            <a:r>
              <a:rPr lang="en-US" sz="4400" b="1" dirty="0" smtClean="0">
                <a:solidFill>
                  <a:schemeClr val="tx1"/>
                </a:solidFill>
                <a:latin typeface="Arial" pitchFamily="34" charset="0"/>
                <a:cs typeface="Arial" pitchFamily="34" charset="0"/>
              </a:rPr>
              <a:t> </a:t>
            </a:r>
            <a:r>
              <a:rPr sz="4400" b="1" dirty="0" smtClean="0">
                <a:solidFill>
                  <a:schemeClr val="tx1"/>
                </a:solidFill>
                <a:latin typeface="Arial" pitchFamily="34" charset="0"/>
                <a:cs typeface="Arial" pitchFamily="34" charset="0"/>
              </a:rPr>
              <a:t>Variable Costing</a:t>
            </a:r>
          </a:p>
        </p:txBody>
      </p:sp>
      <p:sp>
        <p:nvSpPr>
          <p:cNvPr id="19459" name="Rectangle 4"/>
          <p:cNvSpPr>
            <a:spLocks noChangeArrowheads="1"/>
          </p:cNvSpPr>
          <p:nvPr/>
        </p:nvSpPr>
        <p:spPr bwMode="auto">
          <a:xfrm>
            <a:off x="381000" y="2286000"/>
            <a:ext cx="8420100" cy="3886200"/>
          </a:xfrm>
          <a:prstGeom prst="rect">
            <a:avLst/>
          </a:prstGeom>
          <a:solidFill>
            <a:srgbClr val="FFFFCC"/>
          </a:solidFill>
          <a:ln w="12700">
            <a:solidFill>
              <a:schemeClr val="tx1"/>
            </a:solidFill>
            <a:miter lim="800000"/>
            <a:headEnd/>
            <a:tailEnd/>
          </a:ln>
        </p:spPr>
        <p:txBody>
          <a:bodyPr wrap="none" anchor="ct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nSpc>
                <a:spcPct val="150000"/>
              </a:lnSpc>
            </a:pPr>
            <a:r>
              <a:rPr lang="en-US" altLang="en-US" sz="3600" b="1" dirty="0">
                <a:latin typeface="Arial" charset="0"/>
              </a:rPr>
              <a:t>Under </a:t>
            </a:r>
            <a:r>
              <a:rPr lang="en-US" altLang="en-US" sz="3600" b="1" i="1" u="sng" dirty="0">
                <a:solidFill>
                  <a:srgbClr val="FF0000"/>
                </a:solidFill>
                <a:latin typeface="Arial" charset="0"/>
              </a:rPr>
              <a:t>variable costing</a:t>
            </a:r>
            <a:r>
              <a:rPr lang="en-US" altLang="en-US" sz="3600" b="1" dirty="0">
                <a:latin typeface="Arial" charset="0"/>
              </a:rPr>
              <a:t>, </a:t>
            </a:r>
            <a:r>
              <a:rPr lang="en-US" altLang="en-US" sz="3600" b="1" dirty="0" smtClean="0">
                <a:latin typeface="Arial" charset="0"/>
              </a:rPr>
              <a:t>only costs </a:t>
            </a:r>
          </a:p>
          <a:p>
            <a:pPr>
              <a:lnSpc>
                <a:spcPct val="150000"/>
              </a:lnSpc>
            </a:pPr>
            <a:r>
              <a:rPr lang="en-US" altLang="en-US" sz="3600" b="1" dirty="0" smtClean="0">
                <a:latin typeface="Arial" charset="0"/>
              </a:rPr>
              <a:t>that </a:t>
            </a:r>
            <a:r>
              <a:rPr lang="en-US" altLang="en-US" sz="3600" b="1" dirty="0">
                <a:latin typeface="Arial" charset="0"/>
              </a:rPr>
              <a:t>change in total with </a:t>
            </a:r>
            <a:r>
              <a:rPr lang="en-US" altLang="en-US" sz="3600" b="1" dirty="0" smtClean="0">
                <a:latin typeface="Arial" charset="0"/>
              </a:rPr>
              <a:t>changes </a:t>
            </a:r>
            <a:r>
              <a:rPr lang="en-US" altLang="en-US" sz="3600" b="1" dirty="0">
                <a:latin typeface="Arial" charset="0"/>
              </a:rPr>
              <a:t>in </a:t>
            </a:r>
            <a:endParaRPr lang="en-US" altLang="en-US" sz="3600" b="1" dirty="0" smtClean="0">
              <a:latin typeface="Arial" charset="0"/>
            </a:endParaRPr>
          </a:p>
          <a:p>
            <a:pPr>
              <a:lnSpc>
                <a:spcPct val="150000"/>
              </a:lnSpc>
            </a:pPr>
            <a:r>
              <a:rPr lang="en-US" altLang="en-US" sz="3600" b="1" dirty="0" smtClean="0">
                <a:latin typeface="Arial" charset="0"/>
              </a:rPr>
              <a:t>production </a:t>
            </a:r>
            <a:r>
              <a:rPr lang="en-US" altLang="en-US" sz="3600" b="1" dirty="0">
                <a:latin typeface="Arial" charset="0"/>
              </a:rPr>
              <a:t>level </a:t>
            </a:r>
            <a:r>
              <a:rPr lang="en-US" altLang="en-US" sz="3600" b="1" dirty="0" smtClean="0">
                <a:latin typeface="Arial" charset="0"/>
              </a:rPr>
              <a:t>are </a:t>
            </a:r>
            <a:r>
              <a:rPr lang="en-US" altLang="en-US" sz="3600" b="1" dirty="0">
                <a:latin typeface="Arial" charset="0"/>
              </a:rPr>
              <a:t>included in </a:t>
            </a:r>
            <a:endParaRPr lang="en-US" altLang="en-US" sz="3600" b="1" dirty="0" smtClean="0">
              <a:latin typeface="Arial" charset="0"/>
            </a:endParaRPr>
          </a:p>
          <a:p>
            <a:pPr>
              <a:lnSpc>
                <a:spcPct val="150000"/>
              </a:lnSpc>
            </a:pPr>
            <a:r>
              <a:rPr lang="en-US" altLang="en-US" sz="3600" b="1" dirty="0" smtClean="0">
                <a:latin typeface="Arial" charset="0"/>
              </a:rPr>
              <a:t>product </a:t>
            </a:r>
            <a:r>
              <a:rPr lang="en-US" altLang="en-US" sz="3600" b="1" dirty="0">
                <a:latin typeface="Arial" charset="0"/>
              </a:rPr>
              <a:t>costs.</a:t>
            </a:r>
          </a:p>
        </p:txBody>
      </p:sp>
      <p:sp>
        <p:nvSpPr>
          <p:cNvPr id="19461"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CBB17A19-587A-46A1-A669-C53A6DABEBDF}" type="slidenum">
              <a:rPr lang="en-US" altLang="en-US" sz="1000" smtClean="0">
                <a:latin typeface="Arial" charset="0"/>
              </a:rPr>
              <a:pPr algn="r" eaLnBrk="1" hangingPunct="1"/>
              <a:t>8</a:t>
            </a:fld>
            <a:endParaRPr lang="en-US" altLang="en-US" sz="1000" dirty="0">
              <a:latin typeface="Arial" charset="0"/>
            </a:endParaRPr>
          </a:p>
        </p:txBody>
      </p:sp>
      <p:sp>
        <p:nvSpPr>
          <p:cNvPr id="6"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1</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4827" y="533400"/>
            <a:ext cx="9067799" cy="1204912"/>
          </a:xfrm>
        </p:spPr>
        <p:txBody>
          <a:bodyPr/>
          <a:lstStyle/>
          <a:p>
            <a:pPr algn="ctr" eaLnBrk="1" hangingPunct="1"/>
            <a:r>
              <a:rPr sz="2800" b="1" dirty="0" smtClean="0">
                <a:solidFill>
                  <a:schemeClr val="tx1"/>
                </a:solidFill>
                <a:latin typeface="Arial" pitchFamily="34" charset="0"/>
                <a:cs typeface="Arial" pitchFamily="34" charset="0"/>
              </a:rPr>
              <a:t>Distinguishing between Absorption Costing and Variable Costing:  </a:t>
            </a:r>
            <a:r>
              <a:rPr sz="2800" b="1" i="1" u="sng" dirty="0" smtClean="0">
                <a:solidFill>
                  <a:srgbClr val="FF0000"/>
                </a:solidFill>
                <a:latin typeface="Arial" pitchFamily="34" charset="0"/>
                <a:cs typeface="Arial" pitchFamily="34" charset="0"/>
              </a:rPr>
              <a:t>Absorption</a:t>
            </a:r>
            <a:r>
              <a:rPr sz="2800" b="1" u="sng" dirty="0" smtClean="0">
                <a:solidFill>
                  <a:srgbClr val="FF0000"/>
                </a:solidFill>
                <a:latin typeface="Arial" pitchFamily="34" charset="0"/>
                <a:cs typeface="Arial" pitchFamily="34" charset="0"/>
              </a:rPr>
              <a:t> </a:t>
            </a:r>
            <a:r>
              <a:rPr sz="2800" b="1" i="1" u="sng" dirty="0" smtClean="0">
                <a:solidFill>
                  <a:srgbClr val="FF0000"/>
                </a:solidFill>
                <a:latin typeface="Arial" pitchFamily="34" charset="0"/>
                <a:cs typeface="Arial" pitchFamily="34" charset="0"/>
              </a:rPr>
              <a:t>Costing </a:t>
            </a:r>
            <a:r>
              <a:rPr lang="en-US" sz="1600" dirty="0" smtClean="0">
                <a:solidFill>
                  <a:srgbClr val="FF0000"/>
                </a:solidFill>
              </a:rPr>
              <a:t> </a:t>
            </a:r>
            <a:endParaRPr sz="1600" dirty="0" smtClean="0">
              <a:solidFill>
                <a:srgbClr val="FF0000"/>
              </a:solidFill>
            </a:endParaRPr>
          </a:p>
        </p:txBody>
      </p:sp>
      <p:sp>
        <p:nvSpPr>
          <p:cNvPr id="21507" name="Text Box 4"/>
          <p:cNvSpPr>
            <a:spLocks noGrp="1" noChangeArrowheads="1"/>
          </p:cNvSpPr>
          <p:nvPr>
            <p:ph idx="1"/>
          </p:nvPr>
        </p:nvSpPr>
        <p:spPr>
          <a:xfrm>
            <a:off x="838200" y="1981200"/>
            <a:ext cx="7661275" cy="685800"/>
          </a:xfrm>
          <a:solidFill>
            <a:srgbClr val="FFFF99"/>
          </a:solidFill>
          <a:ln w="53975">
            <a:solidFill>
              <a:srgbClr val="800000"/>
            </a:solidFill>
            <a:miter lim="800000"/>
            <a:headEnd/>
            <a:tailEnd/>
          </a:ln>
        </p:spPr>
        <p:txBody>
          <a:bodyPr/>
          <a:lstStyle/>
          <a:p>
            <a:pPr algn="ctr">
              <a:spcBef>
                <a:spcPct val="0"/>
              </a:spcBef>
              <a:buClrTx/>
              <a:buSzTx/>
              <a:buFontTx/>
              <a:buNone/>
            </a:pPr>
            <a:r>
              <a:rPr altLang="en-US" b="1" dirty="0" smtClean="0">
                <a:solidFill>
                  <a:schemeClr val="tx1"/>
                </a:solidFill>
                <a:latin typeface="Arial" pitchFamily="34" charset="0"/>
                <a:cs typeface="Arial" pitchFamily="34" charset="0"/>
              </a:rPr>
              <a:t>Absorption Costing</a:t>
            </a:r>
          </a:p>
        </p:txBody>
      </p:sp>
      <p:grpSp>
        <p:nvGrpSpPr>
          <p:cNvPr id="2" name="Group 16"/>
          <p:cNvGrpSpPr>
            <a:grpSpLocks/>
          </p:cNvGrpSpPr>
          <p:nvPr/>
        </p:nvGrpSpPr>
        <p:grpSpPr bwMode="auto">
          <a:xfrm>
            <a:off x="838200" y="3124200"/>
            <a:ext cx="1447800" cy="1524000"/>
            <a:chOff x="528" y="1968"/>
            <a:chExt cx="720" cy="960"/>
          </a:xfrm>
        </p:grpSpPr>
        <p:sp>
          <p:nvSpPr>
            <p:cNvPr id="21521" name="Line 9"/>
            <p:cNvSpPr>
              <a:spLocks noChangeShapeType="1"/>
            </p:cNvSpPr>
            <p:nvPr/>
          </p:nvSpPr>
          <p:spPr bwMode="auto">
            <a:xfrm>
              <a:off x="912" y="2352"/>
              <a:ext cx="0" cy="576"/>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0257" name="Text Box 6"/>
            <p:cNvSpPr txBox="1">
              <a:spLocks noChangeArrowheads="1"/>
            </p:cNvSpPr>
            <p:nvPr/>
          </p:nvSpPr>
          <p:spPr bwMode="auto">
            <a:xfrm>
              <a:off x="528" y="1968"/>
              <a:ext cx="720" cy="576"/>
            </a:xfrm>
            <a:prstGeom prst="rect">
              <a:avLst/>
            </a:prstGeom>
            <a:solidFill>
              <a:schemeClr val="accent1">
                <a:lumMod val="75000"/>
              </a:schemeClr>
            </a:solidFill>
            <a:ln w="9525">
              <a:solidFill>
                <a:srgbClr val="000000"/>
              </a:solidFill>
              <a:miter lim="800000"/>
              <a:headEnd/>
              <a:tailEnd/>
            </a:ln>
          </p:spPr>
          <p:txBody>
            <a:bodyPr/>
            <a:lstStyle/>
            <a:p>
              <a:pPr algn="ctr">
                <a:defRPr/>
              </a:pPr>
              <a:r>
                <a:rPr lang="en-US" b="1" dirty="0">
                  <a:solidFill>
                    <a:schemeClr val="bg1"/>
                  </a:solidFill>
                </a:rPr>
                <a:t>Direct Materials</a:t>
              </a:r>
            </a:p>
          </p:txBody>
        </p:sp>
      </p:grpSp>
      <p:grpSp>
        <p:nvGrpSpPr>
          <p:cNvPr id="3" name="Group 17"/>
          <p:cNvGrpSpPr>
            <a:grpSpLocks/>
          </p:cNvGrpSpPr>
          <p:nvPr/>
        </p:nvGrpSpPr>
        <p:grpSpPr bwMode="auto">
          <a:xfrm>
            <a:off x="2514600" y="3124200"/>
            <a:ext cx="1447800" cy="1524000"/>
            <a:chOff x="1440" y="1968"/>
            <a:chExt cx="648" cy="960"/>
          </a:xfrm>
        </p:grpSpPr>
        <p:sp>
          <p:nvSpPr>
            <p:cNvPr id="21519" name="Line 10"/>
            <p:cNvSpPr>
              <a:spLocks noChangeShapeType="1"/>
            </p:cNvSpPr>
            <p:nvPr/>
          </p:nvSpPr>
          <p:spPr bwMode="auto">
            <a:xfrm>
              <a:off x="1776" y="2352"/>
              <a:ext cx="0" cy="576"/>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0255" name="Text Box 5"/>
            <p:cNvSpPr txBox="1">
              <a:spLocks noChangeArrowheads="1"/>
            </p:cNvSpPr>
            <p:nvPr/>
          </p:nvSpPr>
          <p:spPr bwMode="auto">
            <a:xfrm>
              <a:off x="1440" y="1968"/>
              <a:ext cx="648" cy="576"/>
            </a:xfrm>
            <a:prstGeom prst="rect">
              <a:avLst/>
            </a:prstGeom>
            <a:solidFill>
              <a:schemeClr val="accent1">
                <a:lumMod val="75000"/>
              </a:schemeClr>
            </a:solidFill>
            <a:ln w="9525">
              <a:solidFill>
                <a:srgbClr val="000000"/>
              </a:solidFill>
              <a:miter lim="800000"/>
              <a:headEnd/>
              <a:tailEnd/>
            </a:ln>
          </p:spPr>
          <p:txBody>
            <a:bodyPr/>
            <a:lstStyle/>
            <a:p>
              <a:pPr algn="ctr">
                <a:defRPr/>
              </a:pPr>
              <a:r>
                <a:rPr lang="en-US" b="1" dirty="0">
                  <a:solidFill>
                    <a:schemeClr val="bg1"/>
                  </a:solidFill>
                </a:rPr>
                <a:t>Direct Labor</a:t>
              </a:r>
            </a:p>
          </p:txBody>
        </p:sp>
      </p:grpSp>
      <p:grpSp>
        <p:nvGrpSpPr>
          <p:cNvPr id="4" name="Group 18"/>
          <p:cNvGrpSpPr>
            <a:grpSpLocks/>
          </p:cNvGrpSpPr>
          <p:nvPr/>
        </p:nvGrpSpPr>
        <p:grpSpPr bwMode="auto">
          <a:xfrm>
            <a:off x="4343400" y="3124200"/>
            <a:ext cx="1600200" cy="1524000"/>
            <a:chOff x="2736" y="1968"/>
            <a:chExt cx="1008" cy="960"/>
          </a:xfrm>
        </p:grpSpPr>
        <p:sp>
          <p:nvSpPr>
            <p:cNvPr id="21517" name="Line 11"/>
            <p:cNvSpPr>
              <a:spLocks noChangeShapeType="1"/>
            </p:cNvSpPr>
            <p:nvPr/>
          </p:nvSpPr>
          <p:spPr bwMode="auto">
            <a:xfrm>
              <a:off x="3168" y="2352"/>
              <a:ext cx="0" cy="576"/>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0253" name="Text Box 7"/>
            <p:cNvSpPr txBox="1">
              <a:spLocks noChangeArrowheads="1"/>
            </p:cNvSpPr>
            <p:nvPr/>
          </p:nvSpPr>
          <p:spPr bwMode="auto">
            <a:xfrm>
              <a:off x="2736" y="1968"/>
              <a:ext cx="1008" cy="576"/>
            </a:xfrm>
            <a:prstGeom prst="rect">
              <a:avLst/>
            </a:prstGeom>
            <a:solidFill>
              <a:schemeClr val="accent1">
                <a:lumMod val="75000"/>
              </a:schemeClr>
            </a:solidFill>
            <a:ln w="9525">
              <a:solidFill>
                <a:srgbClr val="000000"/>
              </a:solidFill>
              <a:miter lim="800000"/>
              <a:headEnd/>
              <a:tailEnd/>
            </a:ln>
          </p:spPr>
          <p:txBody>
            <a:bodyPr/>
            <a:lstStyle/>
            <a:p>
              <a:pPr algn="ctr">
                <a:defRPr/>
              </a:pPr>
              <a:r>
                <a:rPr lang="en-US" b="1" dirty="0">
                  <a:solidFill>
                    <a:schemeClr val="bg1"/>
                  </a:solidFill>
                </a:rPr>
                <a:t>Variable Overhead</a:t>
              </a:r>
            </a:p>
          </p:txBody>
        </p:sp>
      </p:grpSp>
      <p:grpSp>
        <p:nvGrpSpPr>
          <p:cNvPr id="5" name="Group 19"/>
          <p:cNvGrpSpPr>
            <a:grpSpLocks/>
          </p:cNvGrpSpPr>
          <p:nvPr/>
        </p:nvGrpSpPr>
        <p:grpSpPr bwMode="auto">
          <a:xfrm>
            <a:off x="6324600" y="3124200"/>
            <a:ext cx="1676400" cy="1524000"/>
            <a:chOff x="4032" y="1968"/>
            <a:chExt cx="1056" cy="960"/>
          </a:xfrm>
        </p:grpSpPr>
        <p:sp>
          <p:nvSpPr>
            <p:cNvPr id="21515" name="Line 12"/>
            <p:cNvSpPr>
              <a:spLocks noChangeShapeType="1"/>
            </p:cNvSpPr>
            <p:nvPr/>
          </p:nvSpPr>
          <p:spPr bwMode="auto">
            <a:xfrm>
              <a:off x="4512" y="2352"/>
              <a:ext cx="0" cy="576"/>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1516" name="Text Box 8"/>
            <p:cNvSpPr txBox="1">
              <a:spLocks noChangeArrowheads="1"/>
            </p:cNvSpPr>
            <p:nvPr/>
          </p:nvSpPr>
          <p:spPr bwMode="auto">
            <a:xfrm>
              <a:off x="4032" y="1968"/>
              <a:ext cx="1056" cy="576"/>
            </a:xfrm>
            <a:prstGeom prst="rect">
              <a:avLst/>
            </a:prstGeom>
            <a:solidFill>
              <a:srgbClr val="9900CC"/>
            </a:solidFill>
            <a:ln w="9525">
              <a:solidFill>
                <a:srgbClr val="000000"/>
              </a:solidFill>
              <a:miter lim="800000"/>
              <a:headEnd/>
              <a:tailEnd/>
            </a:ln>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b="1">
                  <a:solidFill>
                    <a:schemeClr val="bg1"/>
                  </a:solidFill>
                </a:rPr>
                <a:t>Fixed </a:t>
              </a:r>
            </a:p>
            <a:p>
              <a:pPr algn="ctr"/>
              <a:r>
                <a:rPr lang="en-US" altLang="en-US" b="1">
                  <a:solidFill>
                    <a:schemeClr val="bg1"/>
                  </a:solidFill>
                </a:rPr>
                <a:t>Overhead</a:t>
              </a:r>
            </a:p>
            <a:p>
              <a:endParaRPr lang="en-US" altLang="en-US" sz="1400"/>
            </a:p>
          </p:txBody>
        </p:sp>
      </p:grpSp>
      <p:sp>
        <p:nvSpPr>
          <p:cNvPr id="577549" name="Text Box 13"/>
          <p:cNvSpPr txBox="1">
            <a:spLocks noChangeArrowheads="1"/>
          </p:cNvSpPr>
          <p:nvPr/>
        </p:nvSpPr>
        <p:spPr bwMode="auto">
          <a:xfrm>
            <a:off x="609600" y="4800600"/>
            <a:ext cx="7772400" cy="685800"/>
          </a:xfrm>
          <a:prstGeom prst="rect">
            <a:avLst/>
          </a:prstGeom>
          <a:solidFill>
            <a:srgbClr val="CCFFCC"/>
          </a:solidFill>
          <a:ln w="9525">
            <a:solidFill>
              <a:srgbClr val="000000"/>
            </a:solidFill>
            <a:miter lim="800000"/>
            <a:headEnd/>
            <a:tailEnd/>
          </a:ln>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ctr"/>
            <a:r>
              <a:rPr lang="en-US" altLang="en-US" sz="4000" b="1" dirty="0"/>
              <a:t>Product Cost</a:t>
            </a:r>
          </a:p>
        </p:txBody>
      </p:sp>
      <p:sp>
        <p:nvSpPr>
          <p:cNvPr id="21514" name="Rectangle 5"/>
          <p:cNvSpPr>
            <a:spLocks noChangeArrowheads="1"/>
          </p:cNvSpPr>
          <p:nvPr/>
        </p:nvSpPr>
        <p:spPr bwMode="auto">
          <a:xfrm>
            <a:off x="8534400" y="6553200"/>
            <a:ext cx="533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07" charset="0"/>
              </a:defRPr>
            </a:lvl1pPr>
            <a:lvl2pPr marL="742950" indent="-285750">
              <a:defRPr sz="2400">
                <a:solidFill>
                  <a:schemeClr val="tx1"/>
                </a:solidFill>
                <a:latin typeface="Times New Roman" pitchFamily="-107" charset="0"/>
              </a:defRPr>
            </a:lvl2pPr>
            <a:lvl3pPr marL="1143000" indent="-228600">
              <a:defRPr sz="2400">
                <a:solidFill>
                  <a:schemeClr val="tx1"/>
                </a:solidFill>
                <a:latin typeface="Times New Roman" pitchFamily="-107" charset="0"/>
              </a:defRPr>
            </a:lvl3pPr>
            <a:lvl4pPr marL="1600200" indent="-228600">
              <a:defRPr sz="2400">
                <a:solidFill>
                  <a:schemeClr val="tx1"/>
                </a:solidFill>
                <a:latin typeface="Times New Roman" pitchFamily="-107" charset="0"/>
              </a:defRPr>
            </a:lvl4pPr>
            <a:lvl5pPr marL="2057400" indent="-228600">
              <a:defRPr sz="2400">
                <a:solidFill>
                  <a:schemeClr val="tx1"/>
                </a:solidFill>
                <a:latin typeface="Times New Roman" pitchFamily="-107" charset="0"/>
              </a:defRPr>
            </a:lvl5pPr>
            <a:lvl6pPr marL="2514600" indent="-228600" eaLnBrk="0" fontAlgn="base" hangingPunct="0">
              <a:spcBef>
                <a:spcPct val="0"/>
              </a:spcBef>
              <a:spcAft>
                <a:spcPct val="0"/>
              </a:spcAft>
              <a:defRPr sz="2400">
                <a:solidFill>
                  <a:schemeClr val="tx1"/>
                </a:solidFill>
                <a:latin typeface="Times New Roman" pitchFamily="-107" charset="0"/>
              </a:defRPr>
            </a:lvl6pPr>
            <a:lvl7pPr marL="2971800" indent="-228600" eaLnBrk="0" fontAlgn="base" hangingPunct="0">
              <a:spcBef>
                <a:spcPct val="0"/>
              </a:spcBef>
              <a:spcAft>
                <a:spcPct val="0"/>
              </a:spcAft>
              <a:defRPr sz="2400">
                <a:solidFill>
                  <a:schemeClr val="tx1"/>
                </a:solidFill>
                <a:latin typeface="Times New Roman" pitchFamily="-107" charset="0"/>
              </a:defRPr>
            </a:lvl7pPr>
            <a:lvl8pPr marL="3429000" indent="-228600" eaLnBrk="0" fontAlgn="base" hangingPunct="0">
              <a:spcBef>
                <a:spcPct val="0"/>
              </a:spcBef>
              <a:spcAft>
                <a:spcPct val="0"/>
              </a:spcAft>
              <a:defRPr sz="2400">
                <a:solidFill>
                  <a:schemeClr val="tx1"/>
                </a:solidFill>
                <a:latin typeface="Times New Roman" pitchFamily="-107" charset="0"/>
              </a:defRPr>
            </a:lvl8pPr>
            <a:lvl9pPr marL="3886200" indent="-228600" eaLnBrk="0" fontAlgn="base" hangingPunct="0">
              <a:spcBef>
                <a:spcPct val="0"/>
              </a:spcBef>
              <a:spcAft>
                <a:spcPct val="0"/>
              </a:spcAft>
              <a:defRPr sz="2400">
                <a:solidFill>
                  <a:schemeClr val="tx1"/>
                </a:solidFill>
                <a:latin typeface="Times New Roman" pitchFamily="-107" charset="0"/>
              </a:defRPr>
            </a:lvl9pPr>
          </a:lstStyle>
          <a:p>
            <a:pPr algn="r" eaLnBrk="1" hangingPunct="1"/>
            <a:fld id="{9B5F3554-6A63-4D3A-A39B-69E1FBC8FC86}" type="slidenum">
              <a:rPr lang="en-US" altLang="en-US" sz="1000" smtClean="0">
                <a:latin typeface="Arial" charset="0"/>
              </a:rPr>
              <a:pPr algn="r" eaLnBrk="1" hangingPunct="1"/>
              <a:t>9</a:t>
            </a:fld>
            <a:endParaRPr lang="en-US" altLang="en-US" sz="1000" dirty="0">
              <a:latin typeface="Arial" charset="0"/>
            </a:endParaRPr>
          </a:p>
        </p:txBody>
      </p:sp>
      <p:sp>
        <p:nvSpPr>
          <p:cNvPr id="19" name="AutoShape 15"/>
          <p:cNvSpPr>
            <a:spLocks noChangeArrowheads="1"/>
          </p:cNvSpPr>
          <p:nvPr/>
        </p:nvSpPr>
        <p:spPr bwMode="auto">
          <a:xfrm>
            <a:off x="228600" y="6172200"/>
            <a:ext cx="685800" cy="457200"/>
          </a:xfrm>
          <a:prstGeom prst="rightArrow">
            <a:avLst>
              <a:gd name="adj1" fmla="val 50000"/>
              <a:gd name="adj2" fmla="val 37500"/>
            </a:avLst>
          </a:prstGeom>
          <a:solidFill>
            <a:schemeClr val="tx1">
              <a:lumMod val="65000"/>
              <a:lumOff val="35000"/>
            </a:schemeClr>
          </a:solidFill>
          <a:ln w="9525">
            <a:solidFill>
              <a:schemeClr val="tx1"/>
            </a:solidFill>
            <a:miter lim="800000"/>
            <a:headEnd/>
            <a:tailEnd/>
          </a:ln>
        </p:spPr>
        <p:txBody>
          <a:bodyPr wrap="none" anchor="ctr"/>
          <a:lstStyle/>
          <a:p>
            <a:pPr algn="ctr">
              <a:defRPr/>
            </a:pPr>
            <a:r>
              <a:rPr lang="en-US" sz="1400" dirty="0">
                <a:solidFill>
                  <a:schemeClr val="bg1"/>
                </a:solidFill>
                <a:latin typeface="Times New Roman" pitchFamily="-107" charset="0"/>
              </a:rPr>
              <a:t>P</a:t>
            </a:r>
            <a:r>
              <a:rPr lang="en-US" sz="1400" dirty="0" smtClean="0">
                <a:solidFill>
                  <a:schemeClr val="bg1"/>
                </a:solidFill>
                <a:latin typeface="Times New Roman" pitchFamily="-107" charset="0"/>
              </a:rPr>
              <a:t> </a:t>
            </a:r>
            <a:r>
              <a:rPr lang="en-US" sz="1400" dirty="0" smtClean="0">
                <a:solidFill>
                  <a:schemeClr val="bg1"/>
                </a:solidFill>
              </a:rPr>
              <a:t>1</a:t>
            </a:r>
            <a:endParaRPr lang="en-US" sz="1400" dirty="0">
              <a:solidFill>
                <a:schemeClr val="bg1"/>
              </a:solidFill>
              <a:latin typeface="Times New Roman" pitchFamily="-107"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577549"/>
                                        </p:tgtEl>
                                        <p:attrNameLst>
                                          <p:attrName>style.visibility</p:attrName>
                                        </p:attrNameLst>
                                      </p:cBhvr>
                                      <p:to>
                                        <p:strVal val="visible"/>
                                      </p:to>
                                    </p:set>
                                    <p:animEffect transition="in" filter="dissolve">
                                      <p:cBhvr>
                                        <p:cTn id="35" dur="500"/>
                                        <p:tgtEl>
                                          <p:spTgt spid="5775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754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2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9562</TotalTime>
  <Pages>1</Pages>
  <Words>7027</Words>
  <Application>Microsoft Office PowerPoint</Application>
  <PresentationFormat>On-screen Show (4:3)</PresentationFormat>
  <Paragraphs>621</Paragraphs>
  <Slides>54</Slides>
  <Notes>45</Notes>
  <HiddenSlides>0</HiddenSlides>
  <MMClips>0</MMClips>
  <ScaleCrop>false</ScaleCrop>
  <HeadingPairs>
    <vt:vector size="8" baseType="variant">
      <vt:variant>
        <vt:lpstr>Fonts Used</vt:lpstr>
      </vt:variant>
      <vt:variant>
        <vt:i4>15</vt:i4>
      </vt:variant>
      <vt:variant>
        <vt:lpstr>Theme</vt:lpstr>
      </vt:variant>
      <vt:variant>
        <vt:i4>2</vt:i4>
      </vt:variant>
      <vt:variant>
        <vt:lpstr>Embedded OLE Servers</vt:lpstr>
      </vt:variant>
      <vt:variant>
        <vt:i4>2</vt:i4>
      </vt:variant>
      <vt:variant>
        <vt:lpstr>Slide Titles</vt:lpstr>
      </vt:variant>
      <vt:variant>
        <vt:i4>54</vt:i4>
      </vt:variant>
    </vt:vector>
  </HeadingPairs>
  <TitlesOfParts>
    <vt:vector size="73" baseType="lpstr">
      <vt:lpstr>MS PGothic</vt:lpstr>
      <vt:lpstr>Adobe Heiti Std R</vt:lpstr>
      <vt:lpstr>Aharoni</vt:lpstr>
      <vt:lpstr>Algerian</vt:lpstr>
      <vt:lpstr>Arial</vt:lpstr>
      <vt:lpstr>Arial Narrow</vt:lpstr>
      <vt:lpstr>Calibri</vt:lpstr>
      <vt:lpstr>Century Gothic</vt:lpstr>
      <vt:lpstr>Courier New</vt:lpstr>
      <vt:lpstr>Goudy Stout</vt:lpstr>
      <vt:lpstr>Palatino Linotype</vt:lpstr>
      <vt:lpstr>Rockwell Extra Bold</vt:lpstr>
      <vt:lpstr>Shruti</vt:lpstr>
      <vt:lpstr>Times New Roman</vt:lpstr>
      <vt:lpstr>Wingdings</vt:lpstr>
      <vt:lpstr>3_Executive</vt:lpstr>
      <vt:lpstr>2_Executive</vt:lpstr>
      <vt:lpstr>Worksheet</vt:lpstr>
      <vt:lpstr>Clip</vt:lpstr>
      <vt:lpstr>Welcome Back</vt:lpstr>
      <vt:lpstr>Welcome Back</vt:lpstr>
      <vt:lpstr>Homework assignment</vt:lpstr>
      <vt:lpstr>Chapter 06</vt:lpstr>
      <vt:lpstr>Chapter 06</vt:lpstr>
      <vt:lpstr>      Compute unit cost under both absorption and variable costing.  </vt:lpstr>
      <vt:lpstr>Absorption Costing &amp; Variable Costing</vt:lpstr>
      <vt:lpstr>Absorption Costing &amp; Variable Costing</vt:lpstr>
      <vt:lpstr>Distinguishing between Absorption Costing and Variable Costing:  Absorption Costing  </vt:lpstr>
      <vt:lpstr>Distinguishing between Absorption Costing and Variable Costing:  Variable Costing   </vt:lpstr>
      <vt:lpstr>Difference between Absorption Costing and Variable Costing: Computing Unit Cost </vt:lpstr>
      <vt:lpstr>Difference between Absorption Costing and Variable Costing: Computing Unit Cost </vt:lpstr>
      <vt:lpstr>PowerPoint Presentation</vt:lpstr>
      <vt:lpstr>Analysis of Income Reporting for Both Absorption and Variable Costing</vt:lpstr>
      <vt:lpstr>       Prepare and analyze an income statement using absorption costing and using variable costing.  </vt:lpstr>
      <vt:lpstr>Analysis of Income Reporting for Absorption Costing:  Units Produced Equal Units Sold </vt:lpstr>
      <vt:lpstr>Analysis of Income Reporting for Variable Costing:  Units Produced Equal Units Sold </vt:lpstr>
      <vt:lpstr>Contribution Margin Report  </vt:lpstr>
      <vt:lpstr>Analysis of Income Reporting for Both Absorption and Variable Costing:   Units Produced Equal Units Sold </vt:lpstr>
      <vt:lpstr>Analysis of Income Reporting for Absorption Costing:  Units Produced Exceed Units Sold </vt:lpstr>
      <vt:lpstr>Analysis of Income Reporting for Variable Costing:  Units Produced Exceed Units Sold </vt:lpstr>
      <vt:lpstr>Analysis of Income Reporting for Variable Costing:  Units Produced Exceed Units Sold </vt:lpstr>
      <vt:lpstr>Analysis of Income Reporting for Both Absorption and Variable Costing: Units Produced Exceed Units Sold </vt:lpstr>
      <vt:lpstr>Analysis of Income Reporting for Absorption Costing:  Units Produced Are Less Than Units Sold</vt:lpstr>
      <vt:lpstr>Analysis of Income Reporting for Variable Costing:  Units Produced Are Less Than Units Sold</vt:lpstr>
      <vt:lpstr>Analysis of Income Reporting for Both Absorption and Variable Costing:  Units Produced Are Less Than Units Sold </vt:lpstr>
      <vt:lpstr>Summarizing Income Reporting  </vt:lpstr>
      <vt:lpstr>PowerPoint Presentation</vt:lpstr>
      <vt:lpstr>PowerPoint Presentation</vt:lpstr>
      <vt:lpstr>PowerPoint Presentation</vt:lpstr>
      <vt:lpstr>       Convert income under variable costing to the absorption cost basis.  </vt:lpstr>
      <vt:lpstr>Converting Reports under Variable Costing to Absorption Costing </vt:lpstr>
      <vt:lpstr>Converting Reports under Variable Costing to Absorption Costing </vt:lpstr>
      <vt:lpstr>      Describe how absorption costing can result in overproduction.  </vt:lpstr>
      <vt:lpstr>Planning Production</vt:lpstr>
      <vt:lpstr>Planning Production:  Income under Absorption Costing for Different Production Levels</vt:lpstr>
      <vt:lpstr>Planning Production</vt:lpstr>
      <vt:lpstr>Planning Production:  Income under Absorption Costing for Different Production Levels </vt:lpstr>
      <vt:lpstr>   Planning Production:  Income under Variable Costing for Different Production Levels</vt:lpstr>
      <vt:lpstr>       Determine product selling price based on absorption costing.  </vt:lpstr>
      <vt:lpstr>How does management determine the sales price of a product?</vt:lpstr>
      <vt:lpstr>We can use a three-step process to determine product selling prices:</vt:lpstr>
      <vt:lpstr>Example: IceAge will use absorption costing to determine a target selling price. </vt:lpstr>
      <vt:lpstr>Controllable vs. Uncontrollable Costs?</vt:lpstr>
      <vt:lpstr>Limitations of Reports Using Variable Costing </vt:lpstr>
      <vt:lpstr>        Use variable costing in pricing special orders.  </vt:lpstr>
      <vt:lpstr>Setting Prices</vt:lpstr>
      <vt:lpstr>Setting Prices</vt:lpstr>
      <vt:lpstr>Setting Prices (Special Orders Illustration)</vt:lpstr>
      <vt:lpstr>SUM MORE EQUATIONS 1</vt:lpstr>
      <vt:lpstr>SUM MORE EQUATIONS 2</vt:lpstr>
      <vt:lpstr>Homework assignment</vt:lpstr>
      <vt:lpstr>Thank you and See You Wednesday at the Same Time, Take Care   </vt:lpstr>
      <vt:lpstr>Analysis of Income Reporting for Variable Costing:  Units Produced Exceed Units Sold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22</dc:title>
  <dc:subject>Cost-Volume-Profit Analysis</dc:subject>
  <dc:creator>Charles Caldwell</dc:creator>
  <cp:lastModifiedBy>atef.abuelaish1</cp:lastModifiedBy>
  <cp:revision>749</cp:revision>
  <dcterms:created xsi:type="dcterms:W3CDTF">1998-02-16T01:55:56Z</dcterms:created>
  <dcterms:modified xsi:type="dcterms:W3CDTF">2016-03-22T23:38:49Z</dcterms:modified>
</cp:coreProperties>
</file>