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64" r:id="rId1"/>
  </p:sldMasterIdLst>
  <p:notesMasterIdLst>
    <p:notesMasterId r:id="rId64"/>
  </p:notesMasterIdLst>
  <p:handoutMasterIdLst>
    <p:handoutMasterId r:id="rId65"/>
  </p:handoutMasterIdLst>
  <p:sldIdLst>
    <p:sldId id="580" r:id="rId2"/>
    <p:sldId id="581" r:id="rId3"/>
    <p:sldId id="593" r:id="rId4"/>
    <p:sldId id="584" r:id="rId5"/>
    <p:sldId id="585" r:id="rId6"/>
    <p:sldId id="591" r:id="rId7"/>
    <p:sldId id="543" r:id="rId8"/>
    <p:sldId id="501" r:id="rId9"/>
    <p:sldId id="504" r:id="rId10"/>
    <p:sldId id="503" r:id="rId11"/>
    <p:sldId id="502" r:id="rId12"/>
    <p:sldId id="544" r:id="rId13"/>
    <p:sldId id="541" r:id="rId14"/>
    <p:sldId id="545" r:id="rId15"/>
    <p:sldId id="506" r:id="rId16"/>
    <p:sldId id="507" r:id="rId17"/>
    <p:sldId id="508" r:id="rId18"/>
    <p:sldId id="575" r:id="rId19"/>
    <p:sldId id="558" r:id="rId20"/>
    <p:sldId id="560" r:id="rId21"/>
    <p:sldId id="551" r:id="rId22"/>
    <p:sldId id="552" r:id="rId23"/>
    <p:sldId id="561" r:id="rId24"/>
    <p:sldId id="553" r:id="rId25"/>
    <p:sldId id="576" r:id="rId26"/>
    <p:sldId id="512" r:id="rId27"/>
    <p:sldId id="513" r:id="rId28"/>
    <p:sldId id="514" r:id="rId29"/>
    <p:sldId id="515" r:id="rId30"/>
    <p:sldId id="562" r:id="rId31"/>
    <p:sldId id="589" r:id="rId32"/>
    <p:sldId id="516" r:id="rId33"/>
    <p:sldId id="546" r:id="rId34"/>
    <p:sldId id="517" r:id="rId35"/>
    <p:sldId id="518" r:id="rId36"/>
    <p:sldId id="519" r:id="rId37"/>
    <p:sldId id="520" r:id="rId38"/>
    <p:sldId id="521" r:id="rId39"/>
    <p:sldId id="522" r:id="rId40"/>
    <p:sldId id="523" r:id="rId41"/>
    <p:sldId id="568" r:id="rId42"/>
    <p:sldId id="569" r:id="rId43"/>
    <p:sldId id="570" r:id="rId44"/>
    <p:sldId id="571" r:id="rId45"/>
    <p:sldId id="572" r:id="rId46"/>
    <p:sldId id="573" r:id="rId47"/>
    <p:sldId id="547" r:id="rId48"/>
    <p:sldId id="530" r:id="rId49"/>
    <p:sldId id="531" r:id="rId50"/>
    <p:sldId id="532" r:id="rId51"/>
    <p:sldId id="533" r:id="rId52"/>
    <p:sldId id="542" r:id="rId53"/>
    <p:sldId id="548" r:id="rId54"/>
    <p:sldId id="536" r:id="rId55"/>
    <p:sldId id="592" r:id="rId56"/>
    <p:sldId id="577" r:id="rId57"/>
    <p:sldId id="549" r:id="rId58"/>
    <p:sldId id="554" r:id="rId59"/>
    <p:sldId id="555" r:id="rId60"/>
    <p:sldId id="556" r:id="rId61"/>
    <p:sldId id="574" r:id="rId62"/>
    <p:sldId id="563" r:id="rId63"/>
  </p:sldIdLst>
  <p:sldSz cx="9144000" cy="6858000" type="screen4x3"/>
  <p:notesSz cx="7077075" cy="9363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49">
          <p15:clr>
            <a:srgbClr val="A4A3A4"/>
          </p15:clr>
        </p15:guide>
        <p15:guide id="4" pos="222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auer, Lindsey" initials="SL" lastIdx="1" clrIdx="0"/>
  <p:cmAuthor id="1" name="Helen" initials="H" lastIdx="26" clrIdx="1"/>
  <p:cmAuthor id="2" name="Anna Boulware" initials="AB" lastIdx="24"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02D0"/>
    <a:srgbClr val="E6EDF6"/>
    <a:srgbClr val="FFFFAF"/>
    <a:srgbClr val="E9EFF7"/>
    <a:srgbClr val="ECF1F8"/>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798" autoAdjust="0"/>
    <p:restoredTop sz="81712" autoAdjust="0"/>
  </p:normalViewPr>
  <p:slideViewPr>
    <p:cSldViewPr>
      <p:cViewPr varScale="1">
        <p:scale>
          <a:sx n="55" d="100"/>
          <a:sy n="55" d="100"/>
        </p:scale>
        <p:origin x="254"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8" d="100"/>
          <a:sy n="68" d="100"/>
        </p:scale>
        <p:origin x="-3120" y="-67"/>
      </p:cViewPr>
      <p:guideLst>
        <p:guide orient="horz" pos="2880"/>
        <p:guide pos="2160"/>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6212100" y="0"/>
            <a:ext cx="863338" cy="281218"/>
          </a:xfrm>
          <a:prstGeom prst="rect">
            <a:avLst/>
          </a:prstGeom>
        </p:spPr>
        <p:txBody>
          <a:bodyPr vert="horz" lIns="93936" tIns="46968" rIns="93936" bIns="46968" rtlCol="0" anchor="b"/>
          <a:lstStyle>
            <a:lvl1pPr algn="r">
              <a:defRPr sz="1200">
                <a:latin typeface="Arial" charset="0"/>
                <a:cs typeface="+mn-cs"/>
              </a:defRPr>
            </a:lvl1pPr>
          </a:lstStyle>
          <a:p>
            <a:pPr>
              <a:defRPr/>
            </a:pPr>
            <a:r>
              <a:rPr lang="en-US" dirty="0"/>
              <a:t>22-</a:t>
            </a:r>
            <a:fld id="{1C528D03-C112-487D-89F0-B92ACCDD8BB1}" type="slidenum">
              <a:rPr lang="en-US"/>
              <a:pPr>
                <a:defRPr/>
              </a:pPr>
              <a:t>‹#›</a:t>
            </a:fld>
            <a:endParaRPr lang="en-US" dirty="0"/>
          </a:p>
        </p:txBody>
      </p:sp>
    </p:spTree>
    <p:extLst>
      <p:ext uri="{BB962C8B-B14F-4D97-AF65-F5344CB8AC3E}">
        <p14:creationId xmlns:p14="http://schemas.microsoft.com/office/powerpoint/2010/main" val="17421853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pPr lvl="0"/>
            <a:endParaRPr lang="en-US" noProof="0" dirty="0" smtClean="0"/>
          </a:p>
        </p:txBody>
      </p:sp>
      <p:sp>
        <p:nvSpPr>
          <p:cNvPr id="5" name="Notes Placeholder 4"/>
          <p:cNvSpPr>
            <a:spLocks noGrp="1"/>
          </p:cNvSpPr>
          <p:nvPr>
            <p:ph type="body" sz="quarter" idx="3"/>
          </p:nvPr>
        </p:nvSpPr>
        <p:spPr>
          <a:xfrm>
            <a:off x="707708" y="4447461"/>
            <a:ext cx="5661660" cy="4213384"/>
          </a:xfrm>
          <a:prstGeom prst="rect">
            <a:avLst/>
          </a:prstGeom>
          <a:ln>
            <a:noFill/>
          </a:ln>
        </p:spPr>
        <p:txBody>
          <a:bodyPr vert="horz" lIns="93936" tIns="46968" rIns="93936" bIns="46968"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 name="Slide Number Placeholder 4"/>
          <p:cNvSpPr txBox="1">
            <a:spLocks/>
          </p:cNvSpPr>
          <p:nvPr/>
        </p:nvSpPr>
        <p:spPr>
          <a:xfrm>
            <a:off x="5504392" y="0"/>
            <a:ext cx="1572683" cy="312103"/>
          </a:xfrm>
          <a:prstGeom prst="rect">
            <a:avLst/>
          </a:prstGeom>
        </p:spPr>
        <p:txBody>
          <a:bodyPr lIns="93936" tIns="46968" rIns="93936" bIns="46968" anchor="b"/>
          <a:lstStyle>
            <a:lvl1pPr algn="r">
              <a:defRPr sz="1200"/>
            </a:lvl1pPr>
          </a:lstStyle>
          <a:p>
            <a:pPr fontAlgn="auto">
              <a:spcBef>
                <a:spcPts val="0"/>
              </a:spcBef>
              <a:spcAft>
                <a:spcPts val="0"/>
              </a:spcAft>
              <a:defRPr/>
            </a:pPr>
            <a:r>
              <a:rPr lang="en-US" dirty="0" smtClean="0">
                <a:latin typeface="+mn-lt"/>
                <a:cs typeface="+mn-cs"/>
              </a:rPr>
              <a:t>22 - </a:t>
            </a:r>
            <a:fld id="{111CF60E-E5BD-4D16-836A-4E2575AA2A72}" type="slidenum">
              <a:rPr lang="en-US" smtClean="0">
                <a:latin typeface="+mn-lt"/>
                <a:cs typeface="+mn-cs"/>
              </a:rPr>
              <a:pPr fontAlgn="auto">
                <a:spcBef>
                  <a:spcPts val="0"/>
                </a:spcBef>
                <a:spcAft>
                  <a:spcPts val="0"/>
                </a:spcAft>
                <a:defRPr/>
              </a:pPr>
              <a:t>‹#›</a:t>
            </a:fld>
            <a:endParaRPr lang="en-US" dirty="0" smtClean="0">
              <a:latin typeface="+mn-lt"/>
              <a:cs typeface="+mn-cs"/>
            </a:endParaRPr>
          </a:p>
        </p:txBody>
      </p:sp>
    </p:spTree>
    <p:extLst>
      <p:ext uri="{BB962C8B-B14F-4D97-AF65-F5344CB8AC3E}">
        <p14:creationId xmlns:p14="http://schemas.microsoft.com/office/powerpoint/2010/main" val="10508595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ＭＳ Ｐゴシック" pitchFamily="34" charset="-128"/>
            </a:endParaRPr>
          </a:p>
        </p:txBody>
      </p:sp>
    </p:spTree>
    <p:extLst>
      <p:ext uri="{BB962C8B-B14F-4D97-AF65-F5344CB8AC3E}">
        <p14:creationId xmlns:p14="http://schemas.microsoft.com/office/powerpoint/2010/main" val="2465477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To illustrate the budgeting process, we are going to prepare a detailed budget for Toronto</a:t>
            </a:r>
            <a:r>
              <a:rPr lang="en-US" altLang="en-US" baseline="0" dirty="0" smtClean="0"/>
              <a:t> Sticks Company</a:t>
            </a:r>
            <a:r>
              <a:rPr lang="en-US" altLang="en-US" dirty="0" smtClean="0"/>
              <a:t>, a manufacturer of youth hockey sticks.  We will begin with the sales budget.</a:t>
            </a:r>
            <a:r>
              <a:rPr lang="en-US" dirty="0" smtClean="0"/>
              <a:t>  TSC sold 700 hockey sticks at $60 per unit. After considering sales predictions and market conditions, TSC prepares its sales budget for the next three months. Let’s take a look…</a:t>
            </a:r>
            <a:endParaRPr lang="en-US" altLang="en-US" dirty="0" smtClean="0"/>
          </a:p>
        </p:txBody>
      </p:sp>
    </p:spTree>
    <p:extLst>
      <p:ext uri="{BB962C8B-B14F-4D97-AF65-F5344CB8AC3E}">
        <p14:creationId xmlns:p14="http://schemas.microsoft.com/office/powerpoint/2010/main" val="36821280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In September of 2015, TSC sold 700 hockey sticks at $60 per unit. After considering sales predictions and market conditions, TSC prepares its sales budget for the next three months. The Sales budget will include forecasts of both unit sales and unit prices.</a:t>
            </a:r>
          </a:p>
          <a:p>
            <a:endParaRPr lang="en-US" altLang="en-US" dirty="0" smtClean="0"/>
          </a:p>
          <a:p>
            <a:r>
              <a:rPr lang="en-US" altLang="en-US" dirty="0" smtClean="0"/>
              <a:t>Using this pricing information and the forecasted unit sales for the colder months of the fall season, the sales budget for the remaining three months of the year can be prepared.  </a:t>
            </a:r>
          </a:p>
        </p:txBody>
      </p:sp>
    </p:spTree>
    <p:extLst>
      <p:ext uri="{BB962C8B-B14F-4D97-AF65-F5344CB8AC3E}">
        <p14:creationId xmlns:p14="http://schemas.microsoft.com/office/powerpoint/2010/main" val="3820501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A manufacturer prepares a production budget, which shows the number of units to be produced in a period.</a:t>
            </a:r>
            <a:endParaRPr lang="en-US" altLang="en-US" sz="1200" dirty="0" smtClean="0"/>
          </a:p>
          <a:p>
            <a:r>
              <a:rPr lang="en-US" dirty="0" smtClean="0"/>
              <a:t>The production budget is based on the unit sales projected in the sales budget, along with inventory considerations.</a:t>
            </a:r>
            <a:endParaRPr lang="en-US" altLang="en-US" dirty="0" smtClean="0"/>
          </a:p>
          <a:p>
            <a:endParaRPr lang="en-US" altLang="en-US" dirty="0" smtClean="0"/>
          </a:p>
          <a:p>
            <a:r>
              <a:rPr lang="en-US" altLang="en-US" dirty="0" smtClean="0"/>
              <a:t>This slide depicts the general computation for the production required for a period. We start with budgeted ending inventory.</a:t>
            </a:r>
            <a:r>
              <a:rPr lang="en-US" altLang="en-US" baseline="0" dirty="0" smtClean="0"/>
              <a:t> Then, we add the budgeted sales units for the period which came from the Sales budget. This will give us the required units needed for the period. Then, we subtract the number of units in beginning inventory and we are left with the total units to be produced in the period.</a:t>
            </a:r>
          </a:p>
          <a:p>
            <a:endParaRPr lang="en-US" altLang="en-US" dirty="0" smtClean="0"/>
          </a:p>
          <a:p>
            <a:r>
              <a:rPr lang="en-US" altLang="en-US" dirty="0" smtClean="0"/>
              <a:t>A production budget does not show costs; it is always expressed in </a:t>
            </a:r>
            <a:r>
              <a:rPr lang="en-US" altLang="en-US" u="sng" dirty="0" smtClean="0"/>
              <a:t>units</a:t>
            </a:r>
            <a:r>
              <a:rPr lang="en-US" altLang="en-US" dirty="0" smtClean="0"/>
              <a:t> of product.  </a:t>
            </a:r>
          </a:p>
        </p:txBody>
      </p:sp>
    </p:spTree>
    <p:extLst>
      <p:ext uri="{BB962C8B-B14F-4D97-AF65-F5344CB8AC3E}">
        <p14:creationId xmlns:p14="http://schemas.microsoft.com/office/powerpoint/2010/main" val="26094796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altLang="en-US" dirty="0" smtClean="0"/>
              <a:t>The production budget for Toronto Sticks Company (TSC) is prepared next. Manufacturing companies, like TSC, prepare a production budget,</a:t>
            </a:r>
            <a:r>
              <a:rPr lang="en-US" altLang="en-US" baseline="0" dirty="0" smtClean="0"/>
              <a:t> </a:t>
            </a:r>
            <a:r>
              <a:rPr lang="en-US" altLang="en-US" dirty="0" smtClean="0"/>
              <a:t>which shows the number of units to be produced in a period. </a:t>
            </a:r>
            <a:r>
              <a:rPr lang="en-US" dirty="0" smtClean="0"/>
              <a:t>The production budget is based on the unit sales projected in the sales budget, along with inventory considerations.</a:t>
            </a:r>
            <a:endParaRPr lang="en-US" altLang="en-US" dirty="0" smtClean="0"/>
          </a:p>
          <a:p>
            <a:endParaRPr lang="en-US" altLang="en-US" dirty="0" smtClean="0"/>
          </a:p>
          <a:p>
            <a:r>
              <a:rPr lang="en-US" dirty="0" smtClean="0"/>
              <a:t>The first three lines of TSC’s production budget determine the budgeted ending inventories (in units). Budgeted unit sales are then added to the budgeted ending inventory to give the required units of production. We then subtract beginning inventory to determine the budgeted number of units to be produced. The information about units to be produced provides the basis for </a:t>
            </a:r>
            <a:r>
              <a:rPr lang="en-US" i="1" dirty="0" smtClean="0"/>
              <a:t>manufacturing budgets </a:t>
            </a:r>
            <a:r>
              <a:rPr lang="en-US" dirty="0" smtClean="0"/>
              <a:t>for the production costs of those units—direct materials, direct labor, and overhead.</a:t>
            </a:r>
            <a:endParaRPr lang="en-US" altLang="en-US" dirty="0" smtClean="0"/>
          </a:p>
          <a:p>
            <a:endParaRPr lang="en-US" altLang="en-US" dirty="0" smtClean="0"/>
          </a:p>
        </p:txBody>
      </p:sp>
    </p:spTree>
    <p:extLst>
      <p:ext uri="{BB962C8B-B14F-4D97-AF65-F5344CB8AC3E}">
        <p14:creationId xmlns:p14="http://schemas.microsoft.com/office/powerpoint/2010/main" val="28713668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 manufacturing company predicts sales of 220  units for May and 250 units for June. The company wants each month’s ending inventory to equal 30% of next month’s predicted unit sales. Beginning inventory for May is 66 units.  Compute the company’s budgeted production in units for May.</a:t>
            </a:r>
          </a:p>
          <a:p>
            <a:endParaRPr lang="en-US" baseline="0" dirty="0" smtClean="0"/>
          </a:p>
          <a:p>
            <a:r>
              <a:rPr lang="en-US" baseline="0" dirty="0" smtClean="0"/>
              <a:t>The budgeted ending inventory for May equals 30% of 250 units, June's expected sales. 75 units need to be on hand as of May 31.</a:t>
            </a:r>
          </a:p>
          <a:p>
            <a:endParaRPr lang="en-US" baseline="0" dirty="0" smtClean="0"/>
          </a:p>
          <a:p>
            <a:r>
              <a:rPr lang="en-US" baseline="0" dirty="0" smtClean="0"/>
              <a:t>They also need to produce enough units to cover the budgeted sales for May, 220 units. The total required units of available production is 295.</a:t>
            </a:r>
          </a:p>
          <a:p>
            <a:endParaRPr lang="en-US" baseline="0" dirty="0" smtClean="0"/>
          </a:p>
          <a:p>
            <a:r>
              <a:rPr lang="en-US" baseline="0" dirty="0" smtClean="0"/>
              <a:t>We subtract the number of units that are already on hand in beginning inventory, 66, to calculate the total number of units to be produced, 229.</a:t>
            </a:r>
          </a:p>
          <a:p>
            <a:endParaRPr lang="en-US" baseline="0" dirty="0" smtClean="0"/>
          </a:p>
          <a:p>
            <a:endParaRPr lang="en-US" baseline="0" dirty="0" smtClean="0"/>
          </a:p>
        </p:txBody>
      </p:sp>
      <p:sp>
        <p:nvSpPr>
          <p:cNvPr id="4" name="Slide Number Placeholder 3"/>
          <p:cNvSpPr>
            <a:spLocks noGrp="1"/>
          </p:cNvSpPr>
          <p:nvPr>
            <p:ph type="sldNum" sz="quarter" idx="10"/>
          </p:nvPr>
        </p:nvSpPr>
        <p:spPr>
          <a:xfrm>
            <a:off x="4008705" y="8893296"/>
            <a:ext cx="3066733" cy="468154"/>
          </a:xfrm>
          <a:prstGeom prst="rect">
            <a:avLst/>
          </a:prstGeom>
        </p:spPr>
        <p:txBody>
          <a:bodyPr lIns="93936" tIns="46968" rIns="93936" bIns="46968"/>
          <a:lstStyle/>
          <a:p>
            <a:fld id="{8805FAF2-67D1-47E3-BD22-65273AD88232}" type="slidenum">
              <a:rPr lang="en-US" smtClean="0"/>
              <a:pPr/>
              <a:t>20</a:t>
            </a:fld>
            <a:endParaRPr lang="en-US" dirty="0"/>
          </a:p>
        </p:txBody>
      </p:sp>
    </p:spTree>
    <p:extLst>
      <p:ext uri="{BB962C8B-B14F-4D97-AF65-F5344CB8AC3E}">
        <p14:creationId xmlns:p14="http://schemas.microsoft.com/office/powerpoint/2010/main" val="15111489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r>
              <a:rPr lang="en-US" dirty="0" smtClean="0"/>
              <a:t>The </a:t>
            </a:r>
            <a:r>
              <a:rPr lang="en-US" b="1" dirty="0" smtClean="0"/>
              <a:t>direct materials budget </a:t>
            </a:r>
            <a:r>
              <a:rPr lang="en-US" dirty="0" smtClean="0"/>
              <a:t>shows the budgeted costs for the direct materials that will need to be purchased to satisfy the estimated production for the period. Whereas the production budget shows </a:t>
            </a:r>
            <a:r>
              <a:rPr lang="en-US" i="1" dirty="0" smtClean="0"/>
              <a:t>units </a:t>
            </a:r>
            <a:r>
              <a:rPr lang="en-US" dirty="0" smtClean="0"/>
              <a:t>to be produced, the direct materials budget translates the units to be produced into budgeted </a:t>
            </a:r>
            <a:r>
              <a:rPr lang="en-US" i="1" dirty="0" smtClean="0"/>
              <a:t>costs</a:t>
            </a:r>
            <a:r>
              <a:rPr lang="en-US" dirty="0" smtClean="0"/>
              <a:t>.</a:t>
            </a:r>
            <a:r>
              <a:rPr lang="en-US" altLang="en-US" dirty="0" smtClean="0"/>
              <a:t>  It is based on the budgeted production volume from the production budget. The direct materials budget for Toronto Sticks company is shown on your screen.  The direct materials budget is driven by the budgeted materials needed to satisfy each month’s production requirement. </a:t>
            </a:r>
            <a:r>
              <a:rPr lang="en-US" dirty="0" smtClean="0"/>
              <a:t>This budget begins with the budgeted production, taken directly from the production budget. Next, TSC needs to know the amount of direct materials needed for each of the units to be produced—in this case, half a pound (.5) of wood. With these two inputs we can now compute the amount of direct materials needed for production. For example, to produce 710 hockey sticks in October, TSC will need 355 pounds of wood (710 units x 0.5 lbs. = 355 lbs.). The company then needs to consider its safety stock of direct materials. TSC has determined that it wants to have a safety stock of direct materials on hand at the end of each month to complete 50% of the budgeted units to be produced in the next month. Since TSC expects to produce 1,340 units in November, requiring 670 pounds of materials, it needs ending inventory of direct materials of 335 pounds (50% x 670) at the end of October. TSC’s total direct materials requirement for October is therefore 690 pounds (355 + 335). Since TSC already has 178 pounds of direct materials in its beginning inventory it deducts the amount of direct materials that were in beginning inventory from the total materials requirements for the month. For October, the calculation is 690 pounds - 178 pounds, resulting in the need for 512 pounds of direct materials to be purchased in October.</a:t>
            </a:r>
          </a:p>
          <a:p>
            <a:r>
              <a:rPr lang="en-US" dirty="0" smtClean="0"/>
              <a:t>The direct materials budget next translates the </a:t>
            </a:r>
            <a:r>
              <a:rPr lang="en-US" i="1" dirty="0" smtClean="0"/>
              <a:t>pounds </a:t>
            </a:r>
            <a:r>
              <a:rPr lang="en-US" dirty="0" smtClean="0"/>
              <a:t>of direct materials to be purchased into budgeted </a:t>
            </a:r>
            <a:r>
              <a:rPr lang="en-US" i="1" dirty="0" smtClean="0"/>
              <a:t>costs</a:t>
            </a:r>
            <a:r>
              <a:rPr lang="en-US" dirty="0" smtClean="0"/>
              <a:t>. TSC estimates that the cost of direct materials will be $20 per pound over the quarter. At $20 per pound, purchasing 512 pounds of direct materials for October production will cost $10,240.</a:t>
            </a:r>
            <a:endParaRPr lang="en-US" altLang="en-US" dirty="0" smtClean="0"/>
          </a:p>
        </p:txBody>
      </p:sp>
    </p:spTree>
    <p:extLst>
      <p:ext uri="{BB962C8B-B14F-4D97-AF65-F5344CB8AC3E}">
        <p14:creationId xmlns:p14="http://schemas.microsoft.com/office/powerpoint/2010/main" val="33299791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a:t>
            </a:r>
            <a:r>
              <a:rPr lang="en-US" b="1" dirty="0" smtClean="0"/>
              <a:t>direct labor budget </a:t>
            </a:r>
            <a:r>
              <a:rPr lang="en-US" dirty="0" smtClean="0"/>
              <a:t>shows the budgeted costs for the direct labor that will be needed to satisfy the estimated production for the period. </a:t>
            </a:r>
            <a:r>
              <a:rPr lang="en-US" altLang="en-US" dirty="0" smtClean="0"/>
              <a:t>About 15 minutes (one-fourth of an hour) of labor time is required to produce one unit. Labor is paid at the rate of $12 per hour. Budgeted labor hours are computed by multiplying the budgeted production level for each month by one-quarter (0.25) of an hour. Direct labor cost is then computed by multiplying budgeted labor hours by the labor rate of $12 per hour.</a:t>
            </a:r>
          </a:p>
        </p:txBody>
      </p:sp>
    </p:spTree>
    <p:extLst>
      <p:ext uri="{BB962C8B-B14F-4D97-AF65-F5344CB8AC3E}">
        <p14:creationId xmlns:p14="http://schemas.microsoft.com/office/powerpoint/2010/main" val="8257856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A manufacturing company budgets production of 800 units during June and 900 units during July. Each unit of finished goods requires 2 pounds of direct materials, at a cost of $8 per pound. The company maintains an inventory of direct materials equal to 10% of next month’s budgeted production. Beginning direct materials inventory for June is 160 pounds. Each finished unit requires 1 hour of direct labor at the rate of $14 per hour. </a:t>
            </a:r>
          </a:p>
          <a:p>
            <a:endParaRPr lang="en-US" dirty="0" smtClean="0"/>
          </a:p>
          <a:p>
            <a:r>
              <a:rPr lang="en-US" dirty="0" smtClean="0"/>
              <a:t>Compute the budgeted (a) cost of direct materials purchases for June and (b) direct labor cost for June. </a:t>
            </a:r>
          </a:p>
          <a:p>
            <a:endParaRPr lang="en-US" dirty="0" smtClean="0"/>
          </a:p>
          <a:p>
            <a:r>
              <a:rPr lang="en-US" dirty="0" smtClean="0"/>
              <a:t>The company requires 800 units to be produced during June. Each unit will require 2 pounds of direct materials.</a:t>
            </a:r>
          </a:p>
          <a:p>
            <a:endParaRPr lang="en-US" dirty="0" smtClean="0"/>
          </a:p>
          <a:p>
            <a:r>
              <a:rPr lang="en-US" dirty="0" smtClean="0"/>
              <a:t>The company requires a total of 1,600 pounds of direct materials for the current month's production.</a:t>
            </a:r>
          </a:p>
          <a:p>
            <a:endParaRPr lang="en-US" dirty="0" smtClean="0"/>
          </a:p>
          <a:p>
            <a:r>
              <a:rPr lang="en-US" dirty="0" smtClean="0"/>
              <a:t>They also require an ending inventory equal to 10% of next month's budgeted production.</a:t>
            </a:r>
          </a:p>
          <a:p>
            <a:r>
              <a:rPr lang="en-US" dirty="0" smtClean="0"/>
              <a:t>July's production of 900 units multiplied by 2 pounds per unit, 1,800 pounds, multiplied by 10% is 180 pounds in ending inventory.</a:t>
            </a:r>
          </a:p>
          <a:p>
            <a:endParaRPr lang="en-US" dirty="0" smtClean="0"/>
          </a:p>
          <a:p>
            <a:r>
              <a:rPr lang="en-US" dirty="0" smtClean="0"/>
              <a:t>Total materials requirements, 1,780 pounds.</a:t>
            </a:r>
          </a:p>
          <a:p>
            <a:r>
              <a:rPr lang="en-US" dirty="0" smtClean="0"/>
              <a:t>We subtract the number of pounds in beginning inventory, 160, to calculate the number of pounds to be purchased, 1,620.</a:t>
            </a:r>
          </a:p>
          <a:p>
            <a:endParaRPr lang="en-US" dirty="0" smtClean="0"/>
          </a:p>
          <a:p>
            <a:r>
              <a:rPr lang="en-US" dirty="0" smtClean="0"/>
              <a:t>Each pound of direct materials costs $8.</a:t>
            </a:r>
          </a:p>
          <a:p>
            <a:endParaRPr lang="en-US" dirty="0" smtClean="0"/>
          </a:p>
          <a:p>
            <a:r>
              <a:rPr lang="en-US" dirty="0" smtClean="0"/>
              <a:t>The total cost of direct materials purchases, 1,620 pounds at $8 per pound,</a:t>
            </a:r>
            <a:r>
              <a:rPr lang="en-US" baseline="0" dirty="0" smtClean="0"/>
              <a:t> </a:t>
            </a:r>
            <a:r>
              <a:rPr lang="en-US" dirty="0" smtClean="0"/>
              <a:t>is a total cost of $12,960.</a:t>
            </a:r>
          </a:p>
          <a:p>
            <a:endParaRPr lang="en-US" dirty="0" smtClean="0"/>
          </a:p>
          <a:p>
            <a:r>
              <a:rPr lang="en-US" dirty="0" smtClean="0"/>
              <a:t>Budgeting the direct labor cost is simpler, as there is no beginning or ending inventory of labor hours to consider.</a:t>
            </a:r>
          </a:p>
          <a:p>
            <a:endParaRPr lang="en-US" dirty="0" smtClean="0"/>
          </a:p>
          <a:p>
            <a:r>
              <a:rPr lang="en-US" dirty="0" smtClean="0"/>
              <a:t>The budgeted production in units is 800.  Each of the 800 units requires 1 hour of direct labor, a total of 800 direct labor hours are required.</a:t>
            </a:r>
          </a:p>
          <a:p>
            <a:endParaRPr lang="en-US" dirty="0" smtClean="0"/>
          </a:p>
          <a:p>
            <a:r>
              <a:rPr lang="en-US" dirty="0" smtClean="0"/>
              <a:t>We multiply by the labor rate, $14 per hour, to calculate the total cost of direct labor, $11,200.</a:t>
            </a:r>
            <a:endParaRPr lang="en-US" baseline="0" dirty="0" smtClean="0"/>
          </a:p>
        </p:txBody>
      </p:sp>
      <p:sp>
        <p:nvSpPr>
          <p:cNvPr id="4" name="Slide Number Placeholder 3"/>
          <p:cNvSpPr>
            <a:spLocks noGrp="1"/>
          </p:cNvSpPr>
          <p:nvPr>
            <p:ph type="sldNum" sz="quarter" idx="10"/>
          </p:nvPr>
        </p:nvSpPr>
        <p:spPr>
          <a:xfrm>
            <a:off x="4008705" y="8893296"/>
            <a:ext cx="3066733" cy="468154"/>
          </a:xfrm>
          <a:prstGeom prst="rect">
            <a:avLst/>
          </a:prstGeom>
        </p:spPr>
        <p:txBody>
          <a:bodyPr lIns="93936" tIns="46968" rIns="93936" bIns="46968"/>
          <a:lstStyle/>
          <a:p>
            <a:fld id="{8805FAF2-67D1-47E3-BD22-65273AD88232}" type="slidenum">
              <a:rPr lang="en-US" smtClean="0"/>
              <a:pPr/>
              <a:t>23</a:t>
            </a:fld>
            <a:endParaRPr lang="en-US" dirty="0"/>
          </a:p>
        </p:txBody>
      </p:sp>
    </p:spTree>
    <p:extLst>
      <p:ext uri="{BB962C8B-B14F-4D97-AF65-F5344CB8AC3E}">
        <p14:creationId xmlns:p14="http://schemas.microsoft.com/office/powerpoint/2010/main" val="27377338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a:t>
            </a:r>
            <a:r>
              <a:rPr lang="en-US" b="1" dirty="0" smtClean="0"/>
              <a:t>factory overhead budget </a:t>
            </a:r>
            <a:r>
              <a:rPr lang="en-US" dirty="0" smtClean="0"/>
              <a:t>shows the budgeted costs for factory overhead that will be needed to complete the estimated production for the period. TSC’s factory overhead budget is shown on your screen. TSC separates variable and fixed overhead costs in its overhead budget, as do many companies. </a:t>
            </a:r>
            <a:r>
              <a:rPr lang="en-US" altLang="en-US" dirty="0" smtClean="0"/>
              <a:t>The variable portion of factory overhead is assigned at the rate of $2.50 per unit of production. The fixed overhead is $1,500 per month.</a:t>
            </a:r>
          </a:p>
        </p:txBody>
      </p:sp>
    </p:spTree>
    <p:extLst>
      <p:ext uri="{BB962C8B-B14F-4D97-AF65-F5344CB8AC3E}">
        <p14:creationId xmlns:p14="http://schemas.microsoft.com/office/powerpoint/2010/main" val="5132829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With the information from the three manufacturing budgets (direct materials, direct labor, and factory overhead), we can compute TSC’s product cost per unit. This is useful in computing cost of goods sold and preparing a budgeted income statement, as we show later. For budgeting purposes, TSC assumes it will normally produce 3,000 units of product each quarter, yielding fixed overhead of $1.50 per unit. TSC’s other product costs are all variable. This slide summarizes the product cost per unit calculation.</a:t>
            </a:r>
            <a:endParaRPr lang="en-US" altLang="en-US" dirty="0" smtClean="0"/>
          </a:p>
        </p:txBody>
      </p:sp>
    </p:spTree>
    <p:extLst>
      <p:ext uri="{BB962C8B-B14F-4D97-AF65-F5344CB8AC3E}">
        <p14:creationId xmlns:p14="http://schemas.microsoft.com/office/powerpoint/2010/main" val="2407319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85000" lnSpcReduction="20000"/>
          </a:bodyPr>
          <a:lstStyle/>
          <a:p>
            <a:r>
              <a:rPr lang="en-US" dirty="0" smtClean="0"/>
              <a:t>The budgeting process with a company, coordinates the activities of various departments in order to meet the company’s overall goals. </a:t>
            </a:r>
            <a:r>
              <a:rPr lang="en-US" altLang="en-US" dirty="0" smtClean="0"/>
              <a:t>Most companies prepare long-term strategic plans spanning 5 to 10 years.  Then they prepare shorter-term financial plans, called budgets, to guide their actions toward achieving the goals set forth in the strategic plan.  Budgets are most often prepared on an annual basis, but can be prepared for any period of time. </a:t>
            </a:r>
            <a:r>
              <a:rPr lang="en-US" dirty="0" smtClean="0"/>
              <a:t>Budgets help fulfill the key managerial functions of planning and controlling. There are several benefits to having a written budget:</a:t>
            </a:r>
            <a:endParaRPr lang="en-US" altLang="en-US" dirty="0" smtClean="0"/>
          </a:p>
          <a:p>
            <a:endParaRPr lang="en-US" altLang="en-US" dirty="0" smtClean="0"/>
          </a:p>
          <a:p>
            <a:pPr marL="176131" indent="-176131">
              <a:buFont typeface="Arial" pitchFamily="34" charset="0"/>
              <a:buChar char="•"/>
            </a:pPr>
            <a:r>
              <a:rPr lang="en-US" altLang="en-US" dirty="0" smtClean="0"/>
              <a:t> </a:t>
            </a:r>
            <a:r>
              <a:rPr lang="en-US" dirty="0" smtClean="0"/>
              <a:t>A budget focuses on the future opportunities and threats to the organization. This focus on</a:t>
            </a:r>
          </a:p>
          <a:p>
            <a:pPr lvl="0">
              <a:buFont typeface="Arial" pitchFamily="34" charset="0"/>
              <a:buChar char="•"/>
            </a:pPr>
            <a:r>
              <a:rPr lang="en-US" dirty="0" smtClean="0"/>
              <a:t>     the future is important, because the daily pressures of operating an organization can divert</a:t>
            </a:r>
          </a:p>
          <a:p>
            <a:pPr lvl="0">
              <a:buFont typeface="Arial" pitchFamily="34" charset="0"/>
              <a:buChar char="•"/>
            </a:pPr>
            <a:r>
              <a:rPr lang="en-US" dirty="0" smtClean="0"/>
              <a:t>     management’s attention to planning.</a:t>
            </a:r>
          </a:p>
          <a:p>
            <a:pPr marL="176131" indent="-176131">
              <a:buFont typeface="Arial" pitchFamily="34" charset="0"/>
              <a:buChar char="•"/>
            </a:pPr>
            <a:r>
              <a:rPr lang="en-US" dirty="0" smtClean="0"/>
              <a:t>Since budgeted performance takes into account important company, industry, and economic</a:t>
            </a:r>
          </a:p>
          <a:p>
            <a:pPr lvl="0">
              <a:buFont typeface="Arial" pitchFamily="34" charset="0"/>
              <a:buNone/>
            </a:pPr>
            <a:r>
              <a:rPr lang="en-US" baseline="0" dirty="0" smtClean="0"/>
              <a:t>   </a:t>
            </a:r>
            <a:r>
              <a:rPr lang="en-US" dirty="0" smtClean="0"/>
              <a:t> factors, a comparison of actual to budgeted performance provides an effective monitoring</a:t>
            </a:r>
          </a:p>
          <a:p>
            <a:pPr lvl="0">
              <a:buFont typeface="Arial" pitchFamily="34" charset="0"/>
              <a:buNone/>
            </a:pPr>
            <a:r>
              <a:rPr lang="en-US" baseline="0" dirty="0" smtClean="0"/>
              <a:t>    </a:t>
            </a:r>
            <a:r>
              <a:rPr lang="en-US" dirty="0" smtClean="0"/>
              <a:t>and control system.</a:t>
            </a:r>
          </a:p>
          <a:p>
            <a:pPr marL="176131" indent="-176131">
              <a:buFont typeface="Arial" pitchFamily="34" charset="0"/>
              <a:buChar char="•"/>
            </a:pPr>
            <a:r>
              <a:rPr lang="en-US" dirty="0" smtClean="0"/>
              <a:t>Ensures that the activities of all departments contribute to meeting the company’s overall goals. This requires coordination. Budgeting helps to achieve this coordination across departments.</a:t>
            </a:r>
          </a:p>
          <a:p>
            <a:pPr marL="176131" indent="-176131">
              <a:buFont typeface="Arial" pitchFamily="34" charset="0"/>
              <a:buChar char="•"/>
            </a:pPr>
            <a:r>
              <a:rPr lang="en-US" dirty="0" smtClean="0"/>
              <a:t>A written budget </a:t>
            </a:r>
            <a:r>
              <a:rPr lang="en-US" altLang="en-US" dirty="0" smtClean="0"/>
              <a:t>provides a benchmark for evaluating performance, and communicates management’s plans throughout the organization. </a:t>
            </a:r>
            <a:endParaRPr lang="en-US" dirty="0" smtClean="0"/>
          </a:p>
          <a:p>
            <a:pPr marL="176131" indent="-176131">
              <a:buFont typeface="Arial" pitchFamily="34" charset="0"/>
              <a:buChar char="•"/>
            </a:pPr>
            <a:r>
              <a:rPr lang="en-US" altLang="en-US" dirty="0" smtClean="0"/>
              <a:t>Converts long-term strategic plans into short-term financial plans, and promotes analysis and a focus on the future.</a:t>
            </a:r>
          </a:p>
          <a:p>
            <a:pPr marL="176131" indent="-176131">
              <a:buFont typeface="Arial" pitchFamily="34" charset="0"/>
              <a:buChar char="•"/>
            </a:pPr>
            <a:r>
              <a:rPr lang="en-US" altLang="en-US" dirty="0" smtClean="0"/>
              <a:t>Motivates employees through participation in the budgeting process and the establishment of attainable goals. </a:t>
            </a:r>
          </a:p>
          <a:p>
            <a:pPr marL="176131" indent="-176131">
              <a:buFont typeface="Arial" pitchFamily="34" charset="0"/>
              <a:buChar char="•"/>
            </a:pPr>
            <a:endParaRPr lang="en-US" altLang="en-US" dirty="0" smtClean="0"/>
          </a:p>
          <a:p>
            <a:r>
              <a:rPr lang="en-US" altLang="en-US" dirty="0" smtClean="0"/>
              <a:t>Managers must also be aware of potential negative outcomes of budgeting. Some employees might be tempted to understate sales budgets and overstate expense budgets to allow themselves to more easily meet budget targets.  Also, pressure to meet budgeted results might lead employees to engage in unethical behavior or commit fraud. Finally, some employees might always spend their budgeted amounts, even on unnecessary items, to ensure their budgets aren’t reduced for the next period.</a:t>
            </a:r>
          </a:p>
        </p:txBody>
      </p:sp>
    </p:spTree>
    <p:extLst>
      <p:ext uri="{BB962C8B-B14F-4D97-AF65-F5344CB8AC3E}">
        <p14:creationId xmlns:p14="http://schemas.microsoft.com/office/powerpoint/2010/main" val="10414284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a:t>
            </a:r>
            <a:r>
              <a:rPr lang="en-US" b="1" dirty="0" smtClean="0"/>
              <a:t>selling expense budget </a:t>
            </a:r>
            <a:r>
              <a:rPr lang="en-US" dirty="0" smtClean="0"/>
              <a:t>is an estimate of the types and amounts of selling expenses expected during the budget period. It is usually prepared by the vice president of marketing or an equivalent sales manager. Budgeted selling expenses are based on the sales budget, plus a fixed amount of sales manager salaries.</a:t>
            </a:r>
          </a:p>
          <a:p>
            <a:endParaRPr lang="en-US" altLang="en-US" dirty="0" smtClean="0"/>
          </a:p>
          <a:p>
            <a:r>
              <a:rPr lang="en-US" altLang="en-US" dirty="0" smtClean="0"/>
              <a:t>We use the sales budget to prepare a selling expense budget for TSC.  Sales commissions are variable, based on a percentage of sales revenue.  The sales manager’s salary is a fixed expense.</a:t>
            </a:r>
          </a:p>
        </p:txBody>
      </p:sp>
    </p:spTree>
    <p:extLst>
      <p:ext uri="{BB962C8B-B14F-4D97-AF65-F5344CB8AC3E}">
        <p14:creationId xmlns:p14="http://schemas.microsoft.com/office/powerpoint/2010/main" val="16531861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We begin the selling expense budget with sales revenues amounts taken from the sales budget.  Next, we compute sales commissions for each month by multiplying sales revenue for each month times 10 percent.  The sales manager’s salary of $2,000 per month is then added to sales commissions to get the total selling expense for each month.</a:t>
            </a:r>
          </a:p>
        </p:txBody>
      </p:sp>
    </p:spTree>
    <p:extLst>
      <p:ext uri="{BB962C8B-B14F-4D97-AF65-F5344CB8AC3E}">
        <p14:creationId xmlns:p14="http://schemas.microsoft.com/office/powerpoint/2010/main" val="1560148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a:t>
            </a:r>
            <a:r>
              <a:rPr lang="en-US" b="1" dirty="0" smtClean="0"/>
              <a:t>general and administrative expense budget </a:t>
            </a:r>
            <a:r>
              <a:rPr lang="en-US" dirty="0" smtClean="0"/>
              <a:t>plans the predicted operating expenses not included in the selling expenses or manufacturing budgets. </a:t>
            </a:r>
            <a:r>
              <a:rPr lang="en-US" altLang="en-US" dirty="0" smtClean="0"/>
              <a:t>These expenses may be either variable or fixed with respect to sales volume. </a:t>
            </a:r>
            <a:r>
              <a:rPr lang="en-US" dirty="0" smtClean="0"/>
              <a:t>The office manager responsible for general administration often is responsible for preparing the general and administrative expense budget. </a:t>
            </a:r>
          </a:p>
          <a:p>
            <a:endParaRPr lang="en-US" altLang="en-US" dirty="0" smtClean="0"/>
          </a:p>
          <a:p>
            <a:r>
              <a:rPr lang="en-US" altLang="en-US" dirty="0" smtClean="0"/>
              <a:t>Toronto Sticks Company</a:t>
            </a:r>
            <a:r>
              <a:rPr lang="en-US" dirty="0" smtClean="0"/>
              <a:t>’s general and administrative expense budget includes salaries of $54,000 per year, or $4,500 per month.  Let’s see what their </a:t>
            </a:r>
            <a:r>
              <a:rPr lang="en-US" altLang="en-US" dirty="0" smtClean="0"/>
              <a:t>general and administrative expense budget looks like.</a:t>
            </a:r>
            <a:endParaRPr lang="en-US" dirty="0" smtClean="0"/>
          </a:p>
          <a:p>
            <a:r>
              <a:rPr lang="en-US" dirty="0" smtClean="0"/>
              <a:t> </a:t>
            </a:r>
            <a:endParaRPr lang="en-US" altLang="en-US" dirty="0" smtClean="0"/>
          </a:p>
        </p:txBody>
      </p:sp>
    </p:spTree>
    <p:extLst>
      <p:ext uri="{BB962C8B-B14F-4D97-AF65-F5344CB8AC3E}">
        <p14:creationId xmlns:p14="http://schemas.microsoft.com/office/powerpoint/2010/main" val="12044759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 general and administrative expense budget for each month is the administrative salaries of $4,500.  The total amount is the same each month since the amount is a fixed expense.</a:t>
            </a:r>
          </a:p>
        </p:txBody>
      </p:sp>
    </p:spTree>
    <p:extLst>
      <p:ext uri="{BB962C8B-B14F-4D97-AF65-F5344CB8AC3E}">
        <p14:creationId xmlns:p14="http://schemas.microsoft.com/office/powerpoint/2010/main" val="41724986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100" baseline="0" dirty="0" smtClean="0"/>
              <a:t>A manufacturing company budgets sales of $70,000 during July.  It pays sales commissions of 5% of sales and also pays a sales manager a salary of $3,000 per month. Other monthly costs include depreciation on office equipment ($500), insurance expense ($200), advertising ($1,000),  and office manager salary of $2,500 per month.  For the month of July, compute the total (a) budgeted selling expense and (b) budgeted general and administrative expense.</a:t>
            </a:r>
          </a:p>
          <a:p>
            <a:endParaRPr lang="en-US" sz="1100" baseline="0" dirty="0" smtClean="0"/>
          </a:p>
          <a:p>
            <a:r>
              <a:rPr lang="en-US" sz="1100" baseline="0" dirty="0" smtClean="0"/>
              <a:t>Selling expenses are costs that are targeting the customer, vs. general and administrative expenses which are non-customer related.</a:t>
            </a:r>
          </a:p>
          <a:p>
            <a:endParaRPr lang="en-US" sz="1100" baseline="0" dirty="0" smtClean="0"/>
          </a:p>
          <a:p>
            <a:r>
              <a:rPr lang="en-US" sz="1100" baseline="0" dirty="0" smtClean="0"/>
              <a:t>Sales commissions are selling expenses. 5% of $70,000 is $3,500.</a:t>
            </a:r>
          </a:p>
          <a:p>
            <a:endParaRPr lang="en-US" sz="1100" baseline="0" dirty="0" smtClean="0"/>
          </a:p>
          <a:p>
            <a:r>
              <a:rPr lang="en-US" sz="1100" baseline="0" dirty="0" smtClean="0"/>
              <a:t>The sales manager's salary is also a selling expense.</a:t>
            </a:r>
          </a:p>
          <a:p>
            <a:endParaRPr lang="en-US" sz="1100" baseline="0" dirty="0" smtClean="0"/>
          </a:p>
          <a:p>
            <a:r>
              <a:rPr lang="en-US" sz="1100" baseline="0" dirty="0" smtClean="0"/>
              <a:t>Depreciation on office equipment is non-customer related; it's considered a general and administrative expense.</a:t>
            </a:r>
          </a:p>
          <a:p>
            <a:endParaRPr lang="en-US" sz="1100" baseline="0" dirty="0" smtClean="0"/>
          </a:p>
          <a:p>
            <a:r>
              <a:rPr lang="en-US" sz="1100" baseline="0" dirty="0" smtClean="0"/>
              <a:t>Insurance expense is also considered general and administrative expense.</a:t>
            </a:r>
          </a:p>
          <a:p>
            <a:endParaRPr lang="en-US" sz="1100" baseline="0" dirty="0" smtClean="0"/>
          </a:p>
          <a:p>
            <a:r>
              <a:rPr lang="en-US" sz="1100" baseline="0" dirty="0" smtClean="0"/>
              <a:t>Advertising expense is customer related; it's included as part of the budgeted selling expense. </a:t>
            </a:r>
          </a:p>
          <a:p>
            <a:endParaRPr lang="en-US" sz="1100" baseline="0" dirty="0" smtClean="0"/>
          </a:p>
          <a:p>
            <a:r>
              <a:rPr lang="en-US" sz="1100" baseline="0" dirty="0" smtClean="0"/>
              <a:t>And the office manager's salary is a general and administrative expense.</a:t>
            </a:r>
          </a:p>
          <a:p>
            <a:endParaRPr lang="en-US" sz="1100" baseline="0" dirty="0" smtClean="0"/>
          </a:p>
          <a:p>
            <a:r>
              <a:rPr lang="en-US" sz="1100" baseline="0" dirty="0" smtClean="0"/>
              <a:t>Total budget selling expenses; $7,500. </a:t>
            </a:r>
          </a:p>
          <a:p>
            <a:endParaRPr lang="en-US" sz="1100" baseline="0" dirty="0" smtClean="0"/>
          </a:p>
          <a:p>
            <a:r>
              <a:rPr lang="en-US" sz="1100" baseline="0" dirty="0" smtClean="0"/>
              <a:t>Total budgeted general and administrative expense; $3,200.</a:t>
            </a:r>
          </a:p>
        </p:txBody>
      </p:sp>
      <p:sp>
        <p:nvSpPr>
          <p:cNvPr id="4" name="Slide Number Placeholder 3"/>
          <p:cNvSpPr>
            <a:spLocks noGrp="1"/>
          </p:cNvSpPr>
          <p:nvPr>
            <p:ph type="sldNum" sz="quarter" idx="10"/>
          </p:nvPr>
        </p:nvSpPr>
        <p:spPr>
          <a:xfrm>
            <a:off x="4008705" y="8893296"/>
            <a:ext cx="3066733" cy="468154"/>
          </a:xfrm>
          <a:prstGeom prst="rect">
            <a:avLst/>
          </a:prstGeom>
        </p:spPr>
        <p:txBody>
          <a:bodyPr lIns="93936" tIns="46968" rIns="93936" bIns="46968"/>
          <a:lstStyle/>
          <a:p>
            <a:fld id="{8805FAF2-67D1-47E3-BD22-65273AD88232}" type="slidenum">
              <a:rPr lang="en-US" smtClean="0"/>
              <a:pPr/>
              <a:t>30</a:t>
            </a:fld>
            <a:endParaRPr lang="en-US" dirty="0"/>
          </a:p>
        </p:txBody>
      </p:sp>
    </p:spTree>
    <p:extLst>
      <p:ext uri="{BB962C8B-B14F-4D97-AF65-F5344CB8AC3E}">
        <p14:creationId xmlns:p14="http://schemas.microsoft.com/office/powerpoint/2010/main" val="16728141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ＭＳ Ｐゴシック" pitchFamily="34" charset="-128"/>
            </a:endParaRPr>
          </a:p>
        </p:txBody>
      </p:sp>
    </p:spTree>
    <p:extLst>
      <p:ext uri="{BB962C8B-B14F-4D97-AF65-F5344CB8AC3E}">
        <p14:creationId xmlns:p14="http://schemas.microsoft.com/office/powerpoint/2010/main" val="41086605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 capital expenditures budget lists dollar amounts to be received from plant asset disposals and spent on additional plant assets. Since TSC only plans one capital expenditure of $25,000 and no disposals of plant assets, this information will be incorporated into the cash budget.</a:t>
            </a:r>
          </a:p>
        </p:txBody>
      </p:sp>
    </p:spTree>
    <p:extLst>
      <p:ext uri="{BB962C8B-B14F-4D97-AF65-F5344CB8AC3E}">
        <p14:creationId xmlns:p14="http://schemas.microsoft.com/office/powerpoint/2010/main" val="37816834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ＭＳ Ｐゴシック" pitchFamily="34" charset="-128"/>
            </a:endParaRPr>
          </a:p>
        </p:txBody>
      </p:sp>
    </p:spTree>
    <p:extLst>
      <p:ext uri="{BB962C8B-B14F-4D97-AF65-F5344CB8AC3E}">
        <p14:creationId xmlns:p14="http://schemas.microsoft.com/office/powerpoint/2010/main" val="34719900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After developing budgets for sales, manufacturing costs, expenses, and capital expenditures, the next step is to prepare the </a:t>
            </a:r>
            <a:r>
              <a:rPr lang="en-US" b="1" dirty="0" smtClean="0"/>
              <a:t>cash budget, </a:t>
            </a:r>
            <a:r>
              <a:rPr lang="en-US" dirty="0" smtClean="0"/>
              <a:t>which shows expected cash inflows and outflows during the budget period. The cash budget is especially important because it helps the company maintain a cash balance necessary to meet ongoing obligations. Let’s </a:t>
            </a:r>
            <a:r>
              <a:rPr lang="en-US" altLang="en-US" dirty="0" smtClean="0"/>
              <a:t>prepare TSC’s budgets for cash receipts and cash disbursements.</a:t>
            </a:r>
          </a:p>
        </p:txBody>
      </p:sp>
    </p:spTree>
    <p:extLst>
      <p:ext uri="{BB962C8B-B14F-4D97-AF65-F5344CB8AC3E}">
        <p14:creationId xmlns:p14="http://schemas.microsoft.com/office/powerpoint/2010/main" val="20030015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Managers use the sales budget, combined with knowledge about how frequently customers pay on credit sales, to budget monthly cash receipts.</a:t>
            </a:r>
            <a:r>
              <a:rPr lang="en-US" altLang="en-US" dirty="0" smtClean="0">
                <a:cs typeface="Times New Roman" pitchFamily="18" charset="0"/>
              </a:rPr>
              <a:t>  Forty percent of TSC’s sales are for cash.  The remaining 60 percent of sales are credit sales.  None of the sales on account are collected in the month of sale. However they are expected to be collected in the month following the sale. </a:t>
            </a:r>
            <a:endParaRPr lang="en-US" altLang="en-US" dirty="0" smtClean="0">
              <a:solidFill>
                <a:srgbClr val="CC0066"/>
              </a:solidFill>
            </a:endParaRPr>
          </a:p>
        </p:txBody>
      </p:sp>
    </p:spTree>
    <p:extLst>
      <p:ext uri="{BB962C8B-B14F-4D97-AF65-F5344CB8AC3E}">
        <p14:creationId xmlns:p14="http://schemas.microsoft.com/office/powerpoint/2010/main" val="2909174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We need to choose a budgeting period. </a:t>
            </a:r>
            <a:r>
              <a:rPr lang="en-US" dirty="0" smtClean="0"/>
              <a:t>The budget period usually coincides with the accounting period. Most companies prepare at least an annual budget, which reflects the objectives for the next year. To provide specific guidance, the annual budget usually is separated into quarterly or monthly budgets. These short-term budgets allow management to periodically evaluate performance and take corrective action. </a:t>
            </a:r>
            <a:endParaRPr lang="en-US" altLang="en-US" dirty="0" smtClean="0"/>
          </a:p>
          <a:p>
            <a:r>
              <a:rPr lang="en-US" altLang="en-US" dirty="0" smtClean="0"/>
              <a:t>Some companies use a continuous or rolling budget either exclusively or in conjunction with an annual budget.  Rolling budgets drop off the immediate past month or quarter and add one future month or quarter as the year progresses.  A rolling budget allows a company to continuously work with a full one-year budget in place.</a:t>
            </a:r>
          </a:p>
          <a:p>
            <a:endParaRPr lang="en-US" altLang="en-US" dirty="0" smtClean="0"/>
          </a:p>
        </p:txBody>
      </p:sp>
    </p:spTree>
    <p:extLst>
      <p:ext uri="{BB962C8B-B14F-4D97-AF65-F5344CB8AC3E}">
        <p14:creationId xmlns:p14="http://schemas.microsoft.com/office/powerpoint/2010/main" val="20224843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We begin the cash receipts budget with sales revenues amounts taken from the sales budget.  September sales revenue is included because 60 percent of September sales will be collected in October.</a:t>
            </a:r>
          </a:p>
          <a:p>
            <a:endParaRPr lang="en-US" altLang="en-US" dirty="0" smtClean="0"/>
          </a:p>
          <a:p>
            <a:r>
              <a:rPr lang="en-US" altLang="en-US" dirty="0" smtClean="0"/>
              <a:t>The accounts receivable balance at the end of each month is 60 percent of that month’s budgeted sales.  Cash sales are 40 percent of each month’s sales.</a:t>
            </a:r>
          </a:p>
          <a:p>
            <a:endParaRPr lang="en-US" altLang="en-US" dirty="0" smtClean="0"/>
          </a:p>
          <a:p>
            <a:r>
              <a:rPr lang="en-US" altLang="en-US" dirty="0" smtClean="0"/>
              <a:t>The accounts receivable balance at the end of each month is collected in full during the next month.  Cash sales are added to accounts receivable collections to get total cash receipts for the month.</a:t>
            </a:r>
          </a:p>
          <a:p>
            <a:endParaRPr lang="en-US" altLang="en-US" dirty="0" smtClean="0"/>
          </a:p>
          <a:p>
            <a:r>
              <a:rPr lang="en-US" dirty="0" smtClean="0"/>
              <a:t>We now can compute the budgeted cash receipts from customers, as shown in the table on this slide. October’s budgeted cash receipts consist of $24,000 from expected cash sales ($60,000 x 40%) plus the anticipated collection of $25,200 of accounts receivable from the end of September.</a:t>
            </a:r>
            <a:endParaRPr lang="en-US" altLang="en-US" dirty="0" smtClean="0"/>
          </a:p>
        </p:txBody>
      </p:sp>
    </p:spTree>
    <p:extLst>
      <p:ext uri="{BB962C8B-B14F-4D97-AF65-F5344CB8AC3E}">
        <p14:creationId xmlns:p14="http://schemas.microsoft.com/office/powerpoint/2010/main" val="3497099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We’re now ready to prepare the cash payments for materials budget. </a:t>
            </a:r>
            <a:r>
              <a:rPr lang="en-US" dirty="0" smtClean="0"/>
              <a:t>Managers use the beginning balance sheet and the direct materials budget prepared earlier, to help prepare a schedule of cash disbursements for materials. Managers must also know </a:t>
            </a:r>
            <a:r>
              <a:rPr lang="en-US" i="1" dirty="0" smtClean="0"/>
              <a:t>how TSC purchases direct materials </a:t>
            </a:r>
            <a:r>
              <a:rPr lang="en-US" i="0" dirty="0" smtClean="0"/>
              <a:t>(pay </a:t>
            </a:r>
            <a:r>
              <a:rPr lang="en-US" dirty="0" smtClean="0"/>
              <a:t>cash or on account), and for credit purchases, how quickly TSC pays. </a:t>
            </a:r>
          </a:p>
          <a:p>
            <a:endParaRPr lang="en-US" dirty="0" smtClean="0"/>
          </a:p>
          <a:p>
            <a:r>
              <a:rPr lang="en-US" dirty="0" smtClean="0"/>
              <a:t>TSC’s materials purchases are entirely on account. It makes full payment during the month following its purchases. Using this information, the schedule of cash payments for materials can be prepared. Let’s take a look at it on the next slide.</a:t>
            </a:r>
            <a:endParaRPr lang="en-US" altLang="en-US" dirty="0" smtClean="0"/>
          </a:p>
          <a:p>
            <a:endParaRPr lang="en-US" altLang="en-US" dirty="0" smtClean="0"/>
          </a:p>
        </p:txBody>
      </p:sp>
    </p:spTree>
    <p:extLst>
      <p:ext uri="{BB962C8B-B14F-4D97-AF65-F5344CB8AC3E}">
        <p14:creationId xmlns:p14="http://schemas.microsoft.com/office/powerpoint/2010/main" val="12961703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Remember that TSC’s materials purchases are entirely on account. It makes full payment during the month following its purchases. We start with the direct materials budget and that budget told TSC to purchase $10,240 of materials in October. But none of these purchases will be paid for this month—instead those material costs end up in November’s column.. We then</a:t>
            </a:r>
            <a:r>
              <a:rPr lang="en-US" baseline="0" dirty="0" smtClean="0"/>
              <a:t> add the </a:t>
            </a:r>
            <a:r>
              <a:rPr lang="en-US" dirty="0" smtClean="0"/>
              <a:t>balance owed from the previous month’s purchases (September) of $7,060. The total cash disbursements for direct materials in October, is $7,060. </a:t>
            </a:r>
            <a:endParaRPr lang="en-US" altLang="en-US" dirty="0" smtClean="0"/>
          </a:p>
        </p:txBody>
      </p:sp>
    </p:spTree>
    <p:extLst>
      <p:ext uri="{BB962C8B-B14F-4D97-AF65-F5344CB8AC3E}">
        <p14:creationId xmlns:p14="http://schemas.microsoft.com/office/powerpoint/2010/main" val="41193615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Now that we have completed the following budgets: cash receipts from sales</a:t>
            </a:r>
            <a:r>
              <a:rPr lang="en-US" altLang="en-US" baseline="0" dirty="0" smtClean="0"/>
              <a:t> budget, cash payments for direct materials, cash payments for direct labor, cash payments for variable overhead, cash payments for selling expenses and cash payments for general and administrative expenses, </a:t>
            </a:r>
            <a:r>
              <a:rPr lang="en-US" altLang="en-US" dirty="0" smtClean="0"/>
              <a:t>we are ready to complete the cash budget. When preparing a cash budget, we add expected cash receipts to the beginning cash balance and deduct expected cash disbursements. If the expected ending cash balance is inadequate, additional cash requirements appear in the budget as planned increases from short-term loans. If the expected ending cash balance exceeds the desired balance, the excess is used to repay loans or to acquire short-term investments. </a:t>
            </a:r>
          </a:p>
          <a:p>
            <a:endParaRPr lang="en-US" altLang="en-US" dirty="0" smtClean="0"/>
          </a:p>
          <a:p>
            <a:r>
              <a:rPr lang="en-US" altLang="en-US" dirty="0" smtClean="0"/>
              <a:t>Some additional events affecting TSC’s cash are displayed on your screen.  You may need to make a few notes from this information to keep from referring back to this screen as we use this information.  We will continue with the additional information on the next slide.</a:t>
            </a:r>
          </a:p>
        </p:txBody>
      </p:sp>
    </p:spTree>
    <p:extLst>
      <p:ext uri="{BB962C8B-B14F-4D97-AF65-F5344CB8AC3E}">
        <p14:creationId xmlns:p14="http://schemas.microsoft.com/office/powerpoint/2010/main" val="39497562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Here is the remainder of the information needed to complete TSC’s cash budget.  Again, you my find it helpful to take a few notes summarizing this information.</a:t>
            </a:r>
          </a:p>
        </p:txBody>
      </p:sp>
    </p:spTree>
    <p:extLst>
      <p:ext uri="{BB962C8B-B14F-4D97-AF65-F5344CB8AC3E}">
        <p14:creationId xmlns:p14="http://schemas.microsoft.com/office/powerpoint/2010/main" val="22781198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Rectangle 3"/>
          <p:cNvSpPr>
            <a:spLocks noGrp="1" noChangeArrowheads="1"/>
          </p:cNvSpPr>
          <p:nvPr>
            <p:ph type="body" idx="1"/>
          </p:nvPr>
        </p:nvSpPr>
        <p:spPr bwMode="auto"/>
        <p:txBody>
          <a:bodyPr wrap="square" numCol="1" anchor="t" anchorCtr="0" compatLnSpc="1">
            <a:prstTxWarp prst="textNoShape">
              <a:avLst/>
            </a:prstTxWarp>
            <a:normAutofit/>
          </a:bodyPr>
          <a:lstStyle/>
          <a:p>
            <a:pPr>
              <a:lnSpc>
                <a:spcPct val="90000"/>
              </a:lnSpc>
              <a:defRPr/>
            </a:pPr>
            <a:r>
              <a:rPr lang="en-US" sz="1100" dirty="0" smtClean="0"/>
              <a:t>We begin the cash budget with October.  TSC’s cash balance at the beginning of October is $20,000.  Budgeted cash receipts for October are $49,200, resulting in a total of $69,200 available for the month.</a:t>
            </a:r>
          </a:p>
          <a:p>
            <a:pPr>
              <a:lnSpc>
                <a:spcPct val="90000"/>
              </a:lnSpc>
              <a:defRPr/>
            </a:pPr>
            <a:endParaRPr lang="en-US" sz="1100" dirty="0" smtClean="0"/>
          </a:p>
          <a:p>
            <a:pPr>
              <a:lnSpc>
                <a:spcPct val="90000"/>
              </a:lnSpc>
              <a:defRPr/>
            </a:pPr>
            <a:r>
              <a:rPr lang="en-US" sz="1100" dirty="0" smtClean="0"/>
              <a:t>Now we are ready to look at TSC’s cash disbursements. </a:t>
            </a:r>
          </a:p>
        </p:txBody>
      </p:sp>
    </p:spTree>
    <p:extLst>
      <p:ext uri="{BB962C8B-B14F-4D97-AF65-F5344CB8AC3E}">
        <p14:creationId xmlns:p14="http://schemas.microsoft.com/office/powerpoint/2010/main" val="25687638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Rectangle 3"/>
          <p:cNvSpPr>
            <a:spLocks noGrp="1" noChangeArrowheads="1"/>
          </p:cNvSpPr>
          <p:nvPr>
            <p:ph type="body" idx="1"/>
          </p:nvPr>
        </p:nvSpPr>
        <p:spPr bwMode="auto"/>
        <p:txBody>
          <a:bodyPr wrap="square" numCol="1" anchor="t" anchorCtr="0" compatLnSpc="1">
            <a:prstTxWarp prst="textNoShape">
              <a:avLst/>
            </a:prstTxWarp>
            <a:normAutofit/>
          </a:bodyPr>
          <a:lstStyle/>
          <a:p>
            <a:r>
              <a:rPr lang="en-US" dirty="0" smtClean="0"/>
              <a:t>We next subtract expected cash payments for direct materials, direct labor, overhead, selling expenses, and general and administrative expenses. Income taxes of $20,000 were due as of the end of September 30, 2015, and payable in October. </a:t>
            </a:r>
            <a:endParaRPr lang="en-US" sz="1100" dirty="0" smtClean="0"/>
          </a:p>
          <a:p>
            <a:pPr>
              <a:lnSpc>
                <a:spcPct val="90000"/>
              </a:lnSpc>
              <a:defRPr/>
            </a:pPr>
            <a:endParaRPr lang="en-US" sz="1100" dirty="0" smtClean="0"/>
          </a:p>
          <a:p>
            <a:pPr>
              <a:lnSpc>
                <a:spcPct val="90000"/>
              </a:lnSpc>
              <a:defRPr/>
            </a:pPr>
            <a:r>
              <a:rPr lang="en-US" sz="1100" dirty="0" smtClean="0"/>
              <a:t>Now we are ready to use some of the additional information affecting cash. Let’s take a look at the next slide.  </a:t>
            </a:r>
          </a:p>
          <a:p>
            <a:pPr>
              <a:lnSpc>
                <a:spcPct val="90000"/>
              </a:lnSpc>
              <a:defRPr/>
            </a:pPr>
            <a:r>
              <a:rPr lang="en-US" sz="1100" dirty="0" smtClean="0"/>
              <a:t> </a:t>
            </a:r>
          </a:p>
          <a:p>
            <a:pPr>
              <a:lnSpc>
                <a:spcPct val="90000"/>
              </a:lnSpc>
              <a:defRPr/>
            </a:pPr>
            <a:endParaRPr lang="en-US" sz="1100" dirty="0" smtClean="0"/>
          </a:p>
        </p:txBody>
      </p:sp>
    </p:spTree>
    <p:extLst>
      <p:ext uri="{BB962C8B-B14F-4D97-AF65-F5344CB8AC3E}">
        <p14:creationId xmlns:p14="http://schemas.microsoft.com/office/powerpoint/2010/main" val="25687638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Rectangle 3"/>
          <p:cNvSpPr>
            <a:spLocks noGrp="1" noChangeArrowheads="1"/>
          </p:cNvSpPr>
          <p:nvPr>
            <p:ph type="body" idx="1"/>
          </p:nvPr>
        </p:nvSpPr>
        <p:spPr bwMode="auto"/>
        <p:txBody>
          <a:bodyPr wrap="square" numCol="1" anchor="t" anchorCtr="0" compatLnSpc="1">
            <a:prstTxWarp prst="textNoShape">
              <a:avLst/>
            </a:prstTxWarp>
            <a:normAutofit/>
          </a:bodyPr>
          <a:lstStyle/>
          <a:p>
            <a:r>
              <a:rPr lang="en-US" sz="1100" dirty="0" smtClean="0"/>
              <a:t>TSC has a $10,000 loan and pays interest at the rate of one percent per month.  The preliminary cash balance for October is $25,635.  TSC has a dividend payment of $3,000 that it plans to pay in November.</a:t>
            </a:r>
          </a:p>
          <a:p>
            <a:pPr>
              <a:lnSpc>
                <a:spcPct val="90000"/>
              </a:lnSpc>
              <a:defRPr/>
            </a:pPr>
            <a:r>
              <a:rPr lang="en-US" sz="1100" dirty="0" smtClean="0"/>
              <a:t> </a:t>
            </a:r>
          </a:p>
          <a:p>
            <a:pPr>
              <a:lnSpc>
                <a:spcPct val="90000"/>
              </a:lnSpc>
              <a:defRPr/>
            </a:pPr>
            <a:endParaRPr lang="en-US" sz="1100" dirty="0" smtClean="0"/>
          </a:p>
        </p:txBody>
      </p:sp>
    </p:spTree>
    <p:extLst>
      <p:ext uri="{BB962C8B-B14F-4D97-AF65-F5344CB8AC3E}">
        <p14:creationId xmlns:p14="http://schemas.microsoft.com/office/powerpoint/2010/main" val="25687638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Rectangle 3"/>
          <p:cNvSpPr>
            <a:spLocks noGrp="1" noChangeArrowheads="1"/>
          </p:cNvSpPr>
          <p:nvPr>
            <p:ph type="body" idx="1"/>
          </p:nvPr>
        </p:nvSpPr>
        <p:spPr bwMode="auto"/>
        <p:txBody>
          <a:bodyPr wrap="square" numCol="1" anchor="t" anchorCtr="0" compatLnSpc="1">
            <a:prstTxWarp prst="textNoShape">
              <a:avLst/>
            </a:prstTxWarp>
            <a:normAutofit/>
          </a:bodyPr>
          <a:lstStyle/>
          <a:p>
            <a:r>
              <a:rPr lang="en-US" sz="1100" dirty="0" smtClean="0"/>
              <a:t>TSC has an agreement with its bank for loans at the end of each month to provide a minimum cash balance of $20,000. </a:t>
            </a:r>
            <a:r>
              <a:rPr lang="en-US" dirty="0" smtClean="0"/>
              <a:t>If the cash balance exceeds $20,000 at a month-end, TSC uses the excess to repay loans. If the cash balance is less than $20,000 at month-end, the bank loans TSC the difference. At the end of each month, TSC pays the bank interest on any outstanding loan amount, at the monthly rate of 1% of the beginning balance of these loans. For October, this payment is 1% of the $10,000 note payable amount reported on its balance sheet. </a:t>
            </a:r>
            <a:endParaRPr lang="en-US" sz="1100" dirty="0" smtClean="0"/>
          </a:p>
          <a:p>
            <a:endParaRPr lang="en-US" sz="1100" dirty="0" smtClean="0"/>
          </a:p>
          <a:p>
            <a:r>
              <a:rPr lang="en-US" sz="1100" dirty="0" smtClean="0"/>
              <a:t> Based on our cash budget for </a:t>
            </a:r>
            <a:r>
              <a:rPr lang="en-US" dirty="0" smtClean="0"/>
              <a:t>the month of October, the preliminary cash balance increases to $25,635 (before any loan-related activity). This amount is more than the $20,000 minimum. Thus, TSC will pay off $5,635 of its outstanding loan.</a:t>
            </a:r>
            <a:endParaRPr lang="en-US" sz="1100" dirty="0" smtClean="0"/>
          </a:p>
          <a:p>
            <a:pPr>
              <a:lnSpc>
                <a:spcPct val="90000"/>
              </a:lnSpc>
              <a:defRPr/>
            </a:pPr>
            <a:endParaRPr lang="en-US" sz="1100" dirty="0" smtClean="0"/>
          </a:p>
        </p:txBody>
      </p:sp>
    </p:spTree>
    <p:extLst>
      <p:ext uri="{BB962C8B-B14F-4D97-AF65-F5344CB8AC3E}">
        <p14:creationId xmlns:p14="http://schemas.microsoft.com/office/powerpoint/2010/main" val="25687638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Rectangle 3"/>
          <p:cNvSpPr>
            <a:spLocks noGrp="1" noChangeArrowheads="1"/>
          </p:cNvSpPr>
          <p:nvPr>
            <p:ph type="body" idx="1"/>
          </p:nvPr>
        </p:nvSpPr>
        <p:spPr bwMode="auto"/>
        <p:txBody>
          <a:bodyPr wrap="square" numCol="1" anchor="t" anchorCtr="0" compatLnSpc="1">
            <a:prstTxWarp prst="textNoShape">
              <a:avLst/>
            </a:prstTxWarp>
            <a:normAutofit/>
          </a:bodyPr>
          <a:lstStyle/>
          <a:p>
            <a:pPr defTabSz="939363">
              <a:defRPr/>
            </a:pPr>
            <a:r>
              <a:rPr lang="en-US" altLang="en-US" sz="1100" dirty="0" smtClean="0"/>
              <a:t>The expected loan repayment of $5,635 is deducted from the preliminary cash balance in October.  October’s ending cash balance of $20,000 becomes the beginning cash balance in November. </a:t>
            </a:r>
          </a:p>
          <a:p>
            <a:pPr defTabSz="939363">
              <a:defRPr/>
            </a:pPr>
            <a:r>
              <a:rPr lang="en-US" sz="1100" dirty="0" smtClean="0"/>
              <a:t>For November, TSC expects to pay interest of $44, computed as 1% of the $4,365 expected loan balance at October 31. No interest is budgeted for December because the company expects to repay the loans in full at the end of November. </a:t>
            </a:r>
            <a:endParaRPr lang="en-US" altLang="en-US" sz="1100" dirty="0" smtClean="0"/>
          </a:p>
        </p:txBody>
      </p:sp>
    </p:spTree>
    <p:extLst>
      <p:ext uri="{BB962C8B-B14F-4D97-AF65-F5344CB8AC3E}">
        <p14:creationId xmlns:p14="http://schemas.microsoft.com/office/powerpoint/2010/main" val="2568763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task of preparing a budget should not be the sole responsibility of any one department.</a:t>
            </a:r>
          </a:p>
          <a:p>
            <a:r>
              <a:rPr lang="en-US" dirty="0" smtClean="0"/>
              <a:t>Similarly, the budget should not be simply handed down as top management’s final word.</a:t>
            </a:r>
          </a:p>
          <a:p>
            <a:r>
              <a:rPr lang="en-US" dirty="0" smtClean="0"/>
              <a:t>Instead, budget figures and budget estimates developed through a </a:t>
            </a:r>
            <a:r>
              <a:rPr lang="en-US" i="1" dirty="0" smtClean="0"/>
              <a:t>bottom-up </a:t>
            </a:r>
            <a:r>
              <a:rPr lang="en-US" dirty="0" smtClean="0"/>
              <a:t>process usually are more useful. </a:t>
            </a:r>
            <a:r>
              <a:rPr lang="en-US" altLang="en-US" dirty="0" smtClean="0"/>
              <a:t>In a </a:t>
            </a:r>
            <a:r>
              <a:rPr lang="en-US" altLang="en-US" i="1" dirty="0" smtClean="0"/>
              <a:t>bottom-up</a:t>
            </a:r>
            <a:r>
              <a:rPr lang="en-US" altLang="en-US" dirty="0" smtClean="0"/>
              <a:t> budgeting process, information flows upward from lower levels of the business to top management.  Lower-level managers have more detailed knowledge because they are closer to the day-to-day activities and operations of the business.</a:t>
            </a:r>
          </a:p>
        </p:txBody>
      </p:sp>
    </p:spTree>
    <p:extLst>
      <p:ext uri="{BB962C8B-B14F-4D97-AF65-F5344CB8AC3E}">
        <p14:creationId xmlns:p14="http://schemas.microsoft.com/office/powerpoint/2010/main" val="2179409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Rectangle 3"/>
          <p:cNvSpPr>
            <a:spLocks noGrp="1" noChangeArrowheads="1"/>
          </p:cNvSpPr>
          <p:nvPr>
            <p:ph type="body" idx="1"/>
          </p:nvPr>
        </p:nvSpPr>
        <p:spPr bwMode="auto"/>
        <p:txBody>
          <a:bodyPr wrap="square" numCol="1" anchor="t" anchorCtr="0" compatLnSpc="1">
            <a:prstTxWarp prst="textNoShape">
              <a:avLst/>
            </a:prstTxWarp>
            <a:normAutofit/>
          </a:bodyPr>
          <a:lstStyle/>
          <a:p>
            <a:pPr defTabSz="939363">
              <a:defRPr/>
            </a:pPr>
            <a:r>
              <a:rPr lang="en-US" altLang="en-US" sz="1100" dirty="0" smtClean="0"/>
              <a:t>The cash budget is completed with the December cash information.  TSC plans to pay $25,000 in December to purchase new equipment.  This large cash disbursement will reduce the December preliminary cash balance to $56,575 and leave an ending cash balance in December of $44,706.</a:t>
            </a:r>
          </a:p>
          <a:p>
            <a:endParaRPr lang="en-US" altLang="en-US" sz="1100" dirty="0" smtClean="0"/>
          </a:p>
        </p:txBody>
      </p:sp>
    </p:spTree>
    <p:extLst>
      <p:ext uri="{BB962C8B-B14F-4D97-AF65-F5344CB8AC3E}">
        <p14:creationId xmlns:p14="http://schemas.microsoft.com/office/powerpoint/2010/main" val="25687638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ＭＳ Ｐゴシック" pitchFamily="34" charset="-128"/>
            </a:endParaRPr>
          </a:p>
        </p:txBody>
      </p:sp>
    </p:spTree>
    <p:extLst>
      <p:ext uri="{BB962C8B-B14F-4D97-AF65-F5344CB8AC3E}">
        <p14:creationId xmlns:p14="http://schemas.microsoft.com/office/powerpoint/2010/main" val="24385180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altLang="en-US" dirty="0" smtClean="0"/>
              <a:t>Now that we have completed the cash budget, we are ready to prepare a budgeted income statement for the quarter.</a:t>
            </a:r>
            <a:r>
              <a:rPr lang="en-US" dirty="0" smtClean="0"/>
              <a:t> The </a:t>
            </a:r>
            <a:r>
              <a:rPr lang="en-US" b="1" dirty="0" smtClean="0"/>
              <a:t>budgeted income statement </a:t>
            </a:r>
            <a:r>
              <a:rPr lang="en-US" dirty="0" smtClean="0"/>
              <a:t>is a managerial accounting report showing predicted amounts of sales and expenses for the budget period. It summarizes the income effects of the budgeted activities. Information needed to prepare a budgeted income statement is primarily taken from already-prepared budgets.</a:t>
            </a:r>
            <a:r>
              <a:rPr lang="en-US" altLang="en-US" b="1" dirty="0" smtClean="0"/>
              <a:t> </a:t>
            </a:r>
            <a:r>
              <a:rPr lang="en-US" altLang="en-US" dirty="0" smtClean="0"/>
              <a:t>Let’s look at the budgeted income statement for Toronto Sticks Company.</a:t>
            </a:r>
            <a:r>
              <a:rPr lang="en-US" altLang="en-US" b="1" dirty="0" smtClean="0"/>
              <a:t> </a:t>
            </a:r>
          </a:p>
          <a:p>
            <a:endParaRPr lang="en-US" altLang="en-US" dirty="0" smtClean="0"/>
          </a:p>
        </p:txBody>
      </p:sp>
    </p:spTree>
    <p:extLst>
      <p:ext uri="{BB962C8B-B14F-4D97-AF65-F5344CB8AC3E}">
        <p14:creationId xmlns:p14="http://schemas.microsoft.com/office/powerpoint/2010/main" val="9471636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Rectangle 3"/>
          <p:cNvSpPr>
            <a:spLocks noGrp="1" noChangeArrowheads="1"/>
          </p:cNvSpPr>
          <p:nvPr>
            <p:ph type="body" idx="1"/>
          </p:nvPr>
        </p:nvSpPr>
        <p:spPr bwMode="auto"/>
        <p:txBody>
          <a:bodyPr wrap="square" numCol="1" anchor="t" anchorCtr="0" compatLnSpc="1">
            <a:prstTxWarp prst="textNoShape">
              <a:avLst/>
            </a:prstTxWarp>
            <a:normAutofit/>
          </a:bodyPr>
          <a:lstStyle/>
          <a:p>
            <a:r>
              <a:rPr lang="en-US" dirty="0" smtClean="0"/>
              <a:t>TSC’s condensed budgeted income statement is shown on this slide. All information in this statement is taken from the component budgets we’ve examined on previous slides. Also, we now can predict the amount of income tax expense for the quarter, computed as 40% of the budgeted pretax income. For TSC, these taxes are not payable until January 31, 2016. Thus, these taxes are not shown on the October–December 2015 cash budget. We can now move on to the budgeted balance sheet.</a:t>
            </a:r>
          </a:p>
          <a:p>
            <a:pPr>
              <a:lnSpc>
                <a:spcPct val="80000"/>
              </a:lnSpc>
              <a:defRPr/>
            </a:pPr>
            <a:endParaRPr lang="en-US" dirty="0" smtClean="0"/>
          </a:p>
          <a:p>
            <a:pPr>
              <a:lnSpc>
                <a:spcPct val="80000"/>
              </a:lnSpc>
              <a:defRPr/>
            </a:pPr>
            <a:endParaRPr lang="en-US" dirty="0" smtClean="0"/>
          </a:p>
          <a:p>
            <a:pPr>
              <a:lnSpc>
                <a:spcPct val="80000"/>
              </a:lnSpc>
              <a:defRPr/>
            </a:pPr>
            <a:endParaRPr lang="en-US" dirty="0" smtClean="0"/>
          </a:p>
          <a:p>
            <a:pPr>
              <a:lnSpc>
                <a:spcPct val="80000"/>
              </a:lnSpc>
              <a:defRPr/>
            </a:pPr>
            <a:endParaRPr lang="en-US" dirty="0" smtClean="0"/>
          </a:p>
          <a:p>
            <a:pPr>
              <a:lnSpc>
                <a:spcPct val="80000"/>
              </a:lnSpc>
              <a:defRPr/>
            </a:pPr>
            <a:endParaRPr lang="en-US" dirty="0" smtClean="0"/>
          </a:p>
          <a:p>
            <a:pPr>
              <a:lnSpc>
                <a:spcPct val="80000"/>
              </a:lnSpc>
              <a:defRPr/>
            </a:pPr>
            <a:endParaRPr lang="en-US" dirty="0" smtClean="0"/>
          </a:p>
        </p:txBody>
      </p:sp>
    </p:spTree>
    <p:extLst>
      <p:ext uri="{BB962C8B-B14F-4D97-AF65-F5344CB8AC3E}">
        <p14:creationId xmlns:p14="http://schemas.microsoft.com/office/powerpoint/2010/main" val="330248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Now that we have completed the income statement for the quarter, we can prepare the balance sheet.</a:t>
            </a:r>
            <a:r>
              <a:rPr lang="en-US" dirty="0" smtClean="0"/>
              <a:t>  The final step in preparing the master budget is summarizing the company’s financial position. The </a:t>
            </a:r>
            <a:r>
              <a:rPr lang="en-US" b="1" dirty="0" smtClean="0"/>
              <a:t>budgeted balance sheet </a:t>
            </a:r>
            <a:r>
              <a:rPr lang="en-US" dirty="0" smtClean="0"/>
              <a:t>shows predicted amounts for the company’s assets, liabilities, and</a:t>
            </a:r>
            <a:r>
              <a:rPr lang="en-US" b="1" dirty="0" smtClean="0"/>
              <a:t> </a:t>
            </a:r>
            <a:r>
              <a:rPr lang="en-US" dirty="0" smtClean="0"/>
              <a:t>equity as of the end of the budget period. </a:t>
            </a:r>
            <a:endParaRPr lang="en-US" altLang="en-US" dirty="0" smtClean="0"/>
          </a:p>
        </p:txBody>
      </p:sp>
    </p:spTree>
    <p:extLst>
      <p:ext uri="{BB962C8B-B14F-4D97-AF65-F5344CB8AC3E}">
        <p14:creationId xmlns:p14="http://schemas.microsoft.com/office/powerpoint/2010/main" val="260719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TSC’s budgeted balance sheet is shown on this slide. It is prepared using information from the other budgets. </a:t>
            </a:r>
            <a:endParaRPr lang="en-US" altLang="en-US" dirty="0" smtClean="0"/>
          </a:p>
        </p:txBody>
      </p:sp>
    </p:spTree>
    <p:extLst>
      <p:ext uri="{BB962C8B-B14F-4D97-AF65-F5344CB8AC3E}">
        <p14:creationId xmlns:p14="http://schemas.microsoft.com/office/powerpoint/2010/main" val="9479282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Royal Phillips Electronics of the Netherlands is a diversified company.  Preparing budgets and evaluating progress helps the company achieve its goals.  In a recent annual report, the company reports that it budgets sales to grow at a faster pace than overall economic growth.  Based on this sales target, company managers prepare detailed operating, capital expenditures, and financial budgets.</a:t>
            </a:r>
          </a:p>
          <a:p>
            <a:endParaRPr lang="en-US" altLang="en-US" dirty="0" smtClean="0"/>
          </a:p>
          <a:p>
            <a:r>
              <a:rPr lang="en-US" altLang="en-US" dirty="0" smtClean="0"/>
              <a:t>Budgeted and actual results of companies that do business globally are impacted by changes in foreign currency exchange rates as well as global and political uncertainties.  Forecasting in that environment is difficult. </a:t>
            </a:r>
          </a:p>
        </p:txBody>
      </p:sp>
    </p:spTree>
    <p:extLst>
      <p:ext uri="{BB962C8B-B14F-4D97-AF65-F5344CB8AC3E}">
        <p14:creationId xmlns:p14="http://schemas.microsoft.com/office/powerpoint/2010/main" val="192229195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ＭＳ Ｐゴシック" pitchFamily="34" charset="-128"/>
            </a:endParaRPr>
          </a:p>
        </p:txBody>
      </p:sp>
    </p:spTree>
    <p:extLst>
      <p:ext uri="{BB962C8B-B14F-4D97-AF65-F5344CB8AC3E}">
        <p14:creationId xmlns:p14="http://schemas.microsoft.com/office/powerpoint/2010/main" val="14365429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Activity-based budgeting is based on expected activities instead of the traditional budget categories that we normally see.  Activity-based budgets enable management to more easily plan resource consumption to match related changes in activity.</a:t>
            </a:r>
          </a:p>
          <a:p>
            <a:endParaRPr lang="en-US" altLang="en-US" dirty="0" smtClean="0"/>
          </a:p>
          <a:p>
            <a:r>
              <a:rPr lang="en-US" dirty="0" smtClean="0"/>
              <a:t>Traditional budgeting systems list items such as salaries, supplies, equipment, and utilities. With a traditional budget, management often makes across-the-board budget cuts or increases. For example, management might decide that each of the line items in the traditional budget must be cut by 5%. This might not be a good strategic decision. </a:t>
            </a:r>
          </a:p>
          <a:p>
            <a:endParaRPr lang="en-US" dirty="0" smtClean="0"/>
          </a:p>
          <a:p>
            <a:r>
              <a:rPr lang="en-US" dirty="0" smtClean="0"/>
              <a:t>In contrast, ABB requires management to list activities performed by, say, the accounting department such as auditing, tax reporting, financial reporting, and cost accounting. An understanding of the resources required to perform the activities, the costs associated with these resources, and the way resource use changes with changes in activity levels allows management to better assess how expenses will change to accommodate changes in activity levels.</a:t>
            </a:r>
            <a:endParaRPr lang="en-US" altLang="en-US" dirty="0" smtClean="0"/>
          </a:p>
        </p:txBody>
      </p:sp>
    </p:spTree>
    <p:extLst>
      <p:ext uri="{BB962C8B-B14F-4D97-AF65-F5344CB8AC3E}">
        <p14:creationId xmlns:p14="http://schemas.microsoft.com/office/powerpoint/2010/main" val="282843664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ＭＳ Ｐゴシック" pitchFamily="34" charset="-128"/>
            </a:endParaRPr>
          </a:p>
        </p:txBody>
      </p:sp>
    </p:spTree>
    <p:extLst>
      <p:ext uri="{BB962C8B-B14F-4D97-AF65-F5344CB8AC3E}">
        <p14:creationId xmlns:p14="http://schemas.microsoft.com/office/powerpoint/2010/main" val="1408338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Most large companies have a standing budget committee that is responsible for budgeting policies and for coordinating the efforts of all participants in the budgeting process. Most budgets should be developed by a bottom-up process, but the budgeting system requires central guidance. The budget committee provides this guidance.</a:t>
            </a:r>
            <a:r>
              <a:rPr lang="en-US" altLang="en-US" baseline="0" dirty="0" smtClean="0"/>
              <a:t> It is made up of department heads and other executives responsible for seeing that budgeted amounts are realistic and coordinated.</a:t>
            </a:r>
            <a:endParaRPr lang="en-US" altLang="en-US" dirty="0" smtClean="0"/>
          </a:p>
        </p:txBody>
      </p:sp>
    </p:spTree>
    <p:extLst>
      <p:ext uri="{BB962C8B-B14F-4D97-AF65-F5344CB8AC3E}">
        <p14:creationId xmlns:p14="http://schemas.microsoft.com/office/powerpoint/2010/main" val="211701308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smtClean="0"/>
              <a:t>Unlike a manufacturing company, a merchandiser must prepare a merchandise purchases budget rather than a production budget. In addition,  a merchandiser does not prepare direct materials, direct labor, or factory overhead budgets. Let’s look at the merchandise purchases budget for Hockey Den (HD), a retailer of hockey sticks</a:t>
            </a:r>
          </a:p>
          <a:p>
            <a:endParaRPr lang="en-US" altLang="en-US" dirty="0" smtClean="0"/>
          </a:p>
        </p:txBody>
      </p:sp>
    </p:spTree>
    <p:extLst>
      <p:ext uri="{BB962C8B-B14F-4D97-AF65-F5344CB8AC3E}">
        <p14:creationId xmlns:p14="http://schemas.microsoft.com/office/powerpoint/2010/main" val="325295023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smtClean="0"/>
              <a:t>A merchandiser usually expresses a merchandise purchases budget in both units and dollars. The slide shows the general layout for this budget in equation form. If this formula is expressed in units and only one product is involved, we can compute the number of dollars of inventory to be purchased for the budget by multiplying the units to be purchased by the cost per unit.</a:t>
            </a:r>
            <a:endParaRPr lang="en-US" altLang="en-US" dirty="0" smtClean="0"/>
          </a:p>
          <a:p>
            <a:endParaRPr lang="en-US" altLang="en-US" dirty="0" smtClean="0"/>
          </a:p>
          <a:p>
            <a:r>
              <a:rPr lang="en-US" altLang="en-US" dirty="0" smtClean="0"/>
              <a:t>Once we have completed the sales budget, we can prepare the merchandise purchases budget that will incorporate Hockey Den’s sales demand and inventory policy.  To prevent potential stock-outs of inventory items, and to have a good selection of merchandise on hand for its customers, Hockey Den always wants its ending inventory for a month to be equal to 90 percent of the next month’s sales.  On September 30, 1,010</a:t>
            </a:r>
            <a:r>
              <a:rPr lang="en-US" altLang="en-US" baseline="0" dirty="0" smtClean="0"/>
              <a:t> of</a:t>
            </a:r>
            <a:r>
              <a:rPr lang="en-US" altLang="en-US" dirty="0" smtClean="0"/>
              <a:t> hockey sticks were on hand, an amount equal to 90 percent of hockey sticks budgeted for October sales.    </a:t>
            </a:r>
          </a:p>
        </p:txBody>
      </p:sp>
    </p:spTree>
    <p:extLst>
      <p:ext uri="{BB962C8B-B14F-4D97-AF65-F5344CB8AC3E}">
        <p14:creationId xmlns:p14="http://schemas.microsoft.com/office/powerpoint/2010/main" val="102037427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altLang="en-US" dirty="0" smtClean="0">
                <a:cs typeface="Times New Roman" pitchFamily="18" charset="0"/>
              </a:rPr>
              <a:t>We begin the purchases budget by computing the desired ending inventory for each of the three months. Recall that </a:t>
            </a:r>
            <a:r>
              <a:rPr lang="en-US" altLang="en-US" dirty="0" smtClean="0"/>
              <a:t>Hockey Den always wants its ending inventory for a month in units to be equal to 90 percent of the next month’s unit sales.  The unit sales figures are from the sales budget. </a:t>
            </a:r>
          </a:p>
        </p:txBody>
      </p:sp>
    </p:spTree>
    <p:extLst>
      <p:ext uri="{BB962C8B-B14F-4D97-AF65-F5344CB8AC3E}">
        <p14:creationId xmlns:p14="http://schemas.microsoft.com/office/powerpoint/2010/main" val="23593003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altLang="en-US" dirty="0" smtClean="0"/>
              <a:t>After we calculate</a:t>
            </a:r>
            <a:r>
              <a:rPr lang="en-US" altLang="en-US" baseline="0" dirty="0" smtClean="0"/>
              <a:t> the requ</a:t>
            </a:r>
            <a:r>
              <a:rPr lang="en-US" dirty="0" smtClean="0"/>
              <a:t>ired units of available merchandise. We then subtract beginning inventory to determine the budgeted number of units to be purchased. The last line is the budgeted cost of the purchases, computed by multiplying the number of units to be purchased by the predicted cost per unit.</a:t>
            </a:r>
          </a:p>
          <a:p>
            <a:pPr>
              <a:lnSpc>
                <a:spcPct val="90000"/>
              </a:lnSpc>
            </a:pPr>
            <a:endParaRPr lang="en-US" altLang="en-US" dirty="0" smtClean="0"/>
          </a:p>
          <a:p>
            <a:pPr>
              <a:lnSpc>
                <a:spcPct val="90000"/>
              </a:lnSpc>
            </a:pPr>
            <a:r>
              <a:rPr lang="en-US" altLang="en-US" dirty="0" smtClean="0">
                <a:cs typeface="Times New Roman" pitchFamily="18" charset="0"/>
              </a:rPr>
              <a:t>Here’s our completed merchandise purchases budget.  Notice that the ending inventory for each month becomes the beginning inventory for the next month.</a:t>
            </a:r>
            <a:endParaRPr lang="en-US" altLang="en-US" dirty="0" smtClean="0"/>
          </a:p>
          <a:p>
            <a:pPr>
              <a:lnSpc>
                <a:spcPct val="90000"/>
              </a:lnSpc>
            </a:pPr>
            <a:endParaRPr lang="en-US" altLang="en-US" dirty="0" smtClean="0"/>
          </a:p>
        </p:txBody>
      </p:sp>
    </p:spTree>
    <p:extLst>
      <p:ext uri="{BB962C8B-B14F-4D97-AF65-F5344CB8AC3E}">
        <p14:creationId xmlns:p14="http://schemas.microsoft.com/office/powerpoint/2010/main" val="23593003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preparing monthly budgets for the third quarter, a company budgeted sales of 120 units for July and 140 units for August. Management wants each month’s ending inventory to be 60% of next month’s sales. </a:t>
            </a:r>
          </a:p>
          <a:p>
            <a:endParaRPr lang="en-US" dirty="0" smtClean="0"/>
          </a:p>
          <a:p>
            <a:r>
              <a:rPr lang="en-US" dirty="0" smtClean="0"/>
              <a:t>The June 30 inventory consists of 50 units, which does not comply with the company's inventory policy. How many units should be purchased in July?</a:t>
            </a:r>
          </a:p>
          <a:p>
            <a:endParaRPr lang="en-US" dirty="0" smtClean="0"/>
          </a:p>
          <a:p>
            <a:r>
              <a:rPr lang="en-US" dirty="0" smtClean="0"/>
              <a:t>At the end of July, the company wants to have ending inventory equal to 60% of August sales.</a:t>
            </a:r>
          </a:p>
          <a:p>
            <a:endParaRPr lang="en-US" dirty="0" smtClean="0"/>
          </a:p>
          <a:p>
            <a:r>
              <a:rPr lang="en-US" dirty="0" smtClean="0"/>
              <a:t>140 units budgeted to be sold in August multiplied by 60% is an ending inventory of 84 units.</a:t>
            </a:r>
          </a:p>
          <a:p>
            <a:endParaRPr lang="en-US" dirty="0" smtClean="0"/>
          </a:p>
          <a:p>
            <a:r>
              <a:rPr lang="en-US" dirty="0" smtClean="0"/>
              <a:t>The company must also have enough units on hand for the current month's sales, 120 units.  </a:t>
            </a:r>
          </a:p>
          <a:p>
            <a:endParaRPr lang="en-US" dirty="0" smtClean="0"/>
          </a:p>
          <a:p>
            <a:r>
              <a:rPr lang="en-US" dirty="0" smtClean="0"/>
              <a:t>The required units of available merchandise is 204.</a:t>
            </a:r>
          </a:p>
          <a:p>
            <a:r>
              <a:rPr lang="en-US" dirty="0" smtClean="0"/>
              <a:t>Since the company already has 72 units in beginning inventory, they only need to purchase the difference, 132 units.</a:t>
            </a:r>
          </a:p>
          <a:p>
            <a:endParaRPr lang="en-US" dirty="0" smtClean="0"/>
          </a:p>
        </p:txBody>
      </p:sp>
      <p:sp>
        <p:nvSpPr>
          <p:cNvPr id="4" name="Slide Number Placeholder 3"/>
          <p:cNvSpPr>
            <a:spLocks noGrp="1"/>
          </p:cNvSpPr>
          <p:nvPr>
            <p:ph type="sldNum" sz="quarter" idx="10"/>
          </p:nvPr>
        </p:nvSpPr>
        <p:spPr>
          <a:xfrm>
            <a:off x="4008705" y="8893296"/>
            <a:ext cx="3066733" cy="468154"/>
          </a:xfrm>
          <a:prstGeom prst="rect">
            <a:avLst/>
          </a:prstGeom>
        </p:spPr>
        <p:txBody>
          <a:bodyPr lIns="93936" tIns="46968" rIns="93936" bIns="46968"/>
          <a:lstStyle/>
          <a:p>
            <a:fld id="{8805FAF2-67D1-47E3-BD22-65273AD88232}" type="slidenum">
              <a:rPr lang="en-US" smtClean="0"/>
              <a:pPr/>
              <a:t>62</a:t>
            </a:fld>
            <a:endParaRPr lang="en-US" dirty="0"/>
          </a:p>
        </p:txBody>
      </p:sp>
    </p:spTree>
    <p:extLst>
      <p:ext uri="{BB962C8B-B14F-4D97-AF65-F5344CB8AC3E}">
        <p14:creationId xmlns:p14="http://schemas.microsoft.com/office/powerpoint/2010/main" val="442662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ＭＳ Ｐゴシック" pitchFamily="34" charset="-128"/>
            </a:endParaRPr>
          </a:p>
        </p:txBody>
      </p:sp>
    </p:spTree>
    <p:extLst>
      <p:ext uri="{BB962C8B-B14F-4D97-AF65-F5344CB8AC3E}">
        <p14:creationId xmlns:p14="http://schemas.microsoft.com/office/powerpoint/2010/main" val="3971996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This slide summarizes the master budgeting process for a company that manufacturers a product. The master budgeting process typically begins with the sales budget and ends with a cash budget and budgeted financial statements. The master budget includes individual budgets for sales, production (or purchases), various expenses, capital expenditures, and cash.</a:t>
            </a:r>
            <a:endParaRPr lang="en-US" altLang="en-US" dirty="0" smtClean="0"/>
          </a:p>
        </p:txBody>
      </p:sp>
    </p:spTree>
    <p:extLst>
      <p:ext uri="{BB962C8B-B14F-4D97-AF65-F5344CB8AC3E}">
        <p14:creationId xmlns:p14="http://schemas.microsoft.com/office/powerpoint/2010/main" val="4170844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ＭＳ Ｐゴシック" pitchFamily="34" charset="-128"/>
            </a:endParaRPr>
          </a:p>
        </p:txBody>
      </p:sp>
    </p:spTree>
    <p:extLst>
      <p:ext uri="{BB962C8B-B14F-4D97-AF65-F5344CB8AC3E}">
        <p14:creationId xmlns:p14="http://schemas.microsoft.com/office/powerpoint/2010/main" val="4108660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first step in preparing the master budget is the </a:t>
            </a:r>
            <a:r>
              <a:rPr lang="en-US" b="1" dirty="0" smtClean="0"/>
              <a:t>sales budget, </a:t>
            </a:r>
            <a:r>
              <a:rPr lang="en-US" dirty="0" smtClean="0"/>
              <a:t>which shows the planned sales units and the expected dollars from these sales. The sales budget is the starting point in the budgeting process because plans for most departments are linked to sales. </a:t>
            </a:r>
            <a:r>
              <a:rPr lang="en-US" altLang="en-US" dirty="0" smtClean="0"/>
              <a:t>The marketing department is usually responsible for developing the sales budget. </a:t>
            </a:r>
            <a:r>
              <a:rPr lang="en-US" dirty="0" smtClean="0"/>
              <a:t>A company’s sales personnel are usually asked to develop predictions of sales for each territory and department.</a:t>
            </a:r>
            <a:r>
              <a:rPr lang="en-US" altLang="en-US" dirty="0" smtClean="0"/>
              <a:t> Companies may also take a broader view by using economic forecasting models.</a:t>
            </a:r>
          </a:p>
        </p:txBody>
      </p:sp>
    </p:spTree>
    <p:extLst>
      <p:ext uri="{BB962C8B-B14F-4D97-AF65-F5344CB8AC3E}">
        <p14:creationId xmlns:p14="http://schemas.microsoft.com/office/powerpoint/2010/main" val="2972726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altLang="en-US"/>
              <a:t>Atef Abuelaish</a:t>
            </a:r>
          </a:p>
        </p:txBody>
      </p:sp>
      <p:sp>
        <p:nvSpPr>
          <p:cNvPr id="6" name="Slide Number Placeholder 5"/>
          <p:cNvSpPr>
            <a:spLocks noGrp="1"/>
          </p:cNvSpPr>
          <p:nvPr>
            <p:ph type="sldNum" sz="quarter" idx="12"/>
          </p:nvPr>
        </p:nvSpPr>
        <p:spPr/>
        <p:txBody>
          <a:bodyPr/>
          <a:lstStyle>
            <a:lvl1pPr>
              <a:defRPr/>
            </a:lvl1pPr>
          </a:lstStyle>
          <a:p>
            <a:fld id="{8EC92E2C-669A-42F5-A94D-DCDD7E8AA01F}" type="slidenum">
              <a:rPr lang="en-US" altLang="en-US"/>
              <a:pPr/>
              <a:t>‹#›</a:t>
            </a:fld>
            <a:endParaRPr lang="en-US" altLang="en-US"/>
          </a:p>
        </p:txBody>
      </p:sp>
    </p:spTree>
    <p:extLst>
      <p:ext uri="{BB962C8B-B14F-4D97-AF65-F5344CB8AC3E}">
        <p14:creationId xmlns:p14="http://schemas.microsoft.com/office/powerpoint/2010/main" val="1192881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altLang="en-US"/>
              <a:t>Atef Abuelaish</a:t>
            </a:r>
          </a:p>
        </p:txBody>
      </p:sp>
      <p:sp>
        <p:nvSpPr>
          <p:cNvPr id="6" name="Slide Number Placeholder 5"/>
          <p:cNvSpPr>
            <a:spLocks noGrp="1"/>
          </p:cNvSpPr>
          <p:nvPr>
            <p:ph type="sldNum" sz="quarter" idx="12"/>
          </p:nvPr>
        </p:nvSpPr>
        <p:spPr/>
        <p:txBody>
          <a:bodyPr/>
          <a:lstStyle>
            <a:lvl1pPr>
              <a:defRPr/>
            </a:lvl1pPr>
          </a:lstStyle>
          <a:p>
            <a:fld id="{9E2FEBBC-8ACE-4D24-B6FD-6F14BF8F008C}" type="slidenum">
              <a:rPr lang="en-US" altLang="en-US"/>
              <a:pPr/>
              <a:t>‹#›</a:t>
            </a:fld>
            <a:endParaRPr lang="en-US" altLang="en-US"/>
          </a:p>
        </p:txBody>
      </p:sp>
    </p:spTree>
    <p:extLst>
      <p:ext uri="{BB962C8B-B14F-4D97-AF65-F5344CB8AC3E}">
        <p14:creationId xmlns:p14="http://schemas.microsoft.com/office/powerpoint/2010/main" val="2045223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altLang="en-US"/>
              <a:t>Atef Abuelaish</a:t>
            </a:r>
          </a:p>
        </p:txBody>
      </p:sp>
      <p:sp>
        <p:nvSpPr>
          <p:cNvPr id="6" name="Slide Number Placeholder 5"/>
          <p:cNvSpPr>
            <a:spLocks noGrp="1"/>
          </p:cNvSpPr>
          <p:nvPr>
            <p:ph type="sldNum" sz="quarter" idx="12"/>
          </p:nvPr>
        </p:nvSpPr>
        <p:spPr/>
        <p:txBody>
          <a:bodyPr/>
          <a:lstStyle>
            <a:lvl1pPr>
              <a:defRPr/>
            </a:lvl1pPr>
          </a:lstStyle>
          <a:p>
            <a:fld id="{A65433D9-0309-47F7-B237-EC2E94684DEB}" type="slidenum">
              <a:rPr lang="en-US" altLang="en-US"/>
              <a:pPr/>
              <a:t>‹#›</a:t>
            </a:fld>
            <a:endParaRPr lang="en-US" altLang="en-US"/>
          </a:p>
        </p:txBody>
      </p:sp>
    </p:spTree>
    <p:extLst>
      <p:ext uri="{BB962C8B-B14F-4D97-AF65-F5344CB8AC3E}">
        <p14:creationId xmlns:p14="http://schemas.microsoft.com/office/powerpoint/2010/main" val="32241328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719263"/>
            <a:ext cx="4038600" cy="4411662"/>
          </a:xfrm>
        </p:spPr>
        <p:txBody>
          <a:bodyPr rtlCol="0">
            <a:normAutofit/>
          </a:bodyPr>
          <a:lstStyle/>
          <a:p>
            <a:pPr lvl="0"/>
            <a:endParaRPr lang="en-US" noProof="0" smtClean="0"/>
          </a:p>
        </p:txBody>
      </p:sp>
      <p:sp>
        <p:nvSpPr>
          <p:cNvPr id="5" name="Rectangle 5"/>
          <p:cNvSpPr>
            <a:spLocks noGrp="1" noChangeArrowheads="1"/>
          </p:cNvSpPr>
          <p:nvPr>
            <p:ph type="dt" sz="half" idx="10"/>
          </p:nvPr>
        </p:nvSpPr>
        <p:spPr/>
        <p:txBody>
          <a:bodyPr/>
          <a:lstStyle>
            <a:lvl1pPr>
              <a:defRPr>
                <a:solidFill>
                  <a:schemeClr val="tx1">
                    <a:lumMod val="65000"/>
                    <a:lumOff val="35000"/>
                  </a:schemeClr>
                </a:solidFill>
              </a:defRPr>
            </a:lvl1pPr>
          </a:lstStyle>
          <a:p>
            <a:pPr>
              <a:defRPr/>
            </a:pPr>
            <a:endParaRPr lang="en-US" altLang="en-US">
              <a:solidFill>
                <a:prstClr val="black">
                  <a:lumMod val="65000"/>
                  <a:lumOff val="35000"/>
                </a:prstClr>
              </a:solidFill>
            </a:endParaRPr>
          </a:p>
        </p:txBody>
      </p:sp>
      <p:sp>
        <p:nvSpPr>
          <p:cNvPr id="6" name="Rectangle 6"/>
          <p:cNvSpPr>
            <a:spLocks noGrp="1" noChangeArrowheads="1"/>
          </p:cNvSpPr>
          <p:nvPr>
            <p:ph type="ftr" sz="quarter" idx="11"/>
          </p:nvPr>
        </p:nvSpPr>
        <p:spPr/>
        <p:txBody>
          <a:bodyPr/>
          <a:lstStyle>
            <a:lvl1pPr>
              <a:defRPr>
                <a:solidFill>
                  <a:schemeClr val="tx1">
                    <a:lumMod val="65000"/>
                    <a:lumOff val="35000"/>
                  </a:schemeClr>
                </a:solidFill>
              </a:defRPr>
            </a:lvl1pPr>
          </a:lstStyle>
          <a:p>
            <a:pPr>
              <a:defRPr/>
            </a:pPr>
            <a:endParaRPr lang="en-US" altLang="en-US">
              <a:solidFill>
                <a:prstClr val="black">
                  <a:lumMod val="65000"/>
                  <a:lumOff val="35000"/>
                </a:prstClr>
              </a:solidFill>
            </a:endParaRPr>
          </a:p>
        </p:txBody>
      </p:sp>
      <p:sp>
        <p:nvSpPr>
          <p:cNvPr id="7" name="Rectangle 7"/>
          <p:cNvSpPr>
            <a:spLocks noGrp="1" noChangeArrowheads="1"/>
          </p:cNvSpPr>
          <p:nvPr>
            <p:ph type="sldNum" sz="quarter" idx="12"/>
          </p:nvPr>
        </p:nvSpPr>
        <p:spPr/>
        <p:txBody>
          <a:bodyPr/>
          <a:lstStyle>
            <a:lvl1pPr>
              <a:defRPr>
                <a:solidFill>
                  <a:srgbClr val="595959"/>
                </a:solidFill>
              </a:defRPr>
            </a:lvl1pPr>
          </a:lstStyle>
          <a:p>
            <a:fld id="{C14D87FC-37C1-4A6F-BB8C-DFFD72BCFC80}" type="slidenum">
              <a:rPr lang="en-US" altLang="en-US"/>
              <a:pPr/>
              <a:t>‹#›</a:t>
            </a:fld>
            <a:endParaRPr lang="en-US" altLang="en-US"/>
          </a:p>
        </p:txBody>
      </p:sp>
    </p:spTree>
    <p:extLst>
      <p:ext uri="{BB962C8B-B14F-4D97-AF65-F5344CB8AC3E}">
        <p14:creationId xmlns:p14="http://schemas.microsoft.com/office/powerpoint/2010/main" val="2879455623"/>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719263"/>
            <a:ext cx="8229600" cy="4411662"/>
          </a:xfrm>
        </p:spPr>
        <p:txBody>
          <a:bodyPr rtlCol="0">
            <a:normAutofit/>
          </a:bodyPr>
          <a:lstStyle/>
          <a:p>
            <a:pPr lvl="0"/>
            <a:endParaRPr lang="en-US" noProof="0" smtClean="0"/>
          </a:p>
        </p:txBody>
      </p:sp>
      <p:sp>
        <p:nvSpPr>
          <p:cNvPr id="4" name="Rectangle 5"/>
          <p:cNvSpPr>
            <a:spLocks noGrp="1" noChangeArrowheads="1"/>
          </p:cNvSpPr>
          <p:nvPr>
            <p:ph type="dt" sz="half" idx="10"/>
          </p:nvPr>
        </p:nvSpPr>
        <p:spPr/>
        <p:txBody>
          <a:bodyPr/>
          <a:lstStyle>
            <a:lvl1pPr>
              <a:defRPr>
                <a:solidFill>
                  <a:schemeClr val="tx1">
                    <a:lumMod val="65000"/>
                    <a:lumOff val="35000"/>
                  </a:schemeClr>
                </a:solidFill>
              </a:defRPr>
            </a:lvl1pPr>
          </a:lstStyle>
          <a:p>
            <a:pPr>
              <a:defRPr/>
            </a:pPr>
            <a:endParaRPr lang="en-US" altLang="en-US">
              <a:solidFill>
                <a:prstClr val="black">
                  <a:lumMod val="65000"/>
                  <a:lumOff val="35000"/>
                </a:prstClr>
              </a:solidFill>
            </a:endParaRPr>
          </a:p>
        </p:txBody>
      </p:sp>
      <p:sp>
        <p:nvSpPr>
          <p:cNvPr id="5" name="Rectangle 6"/>
          <p:cNvSpPr>
            <a:spLocks noGrp="1" noChangeArrowheads="1"/>
          </p:cNvSpPr>
          <p:nvPr>
            <p:ph type="ftr" sz="quarter" idx="11"/>
          </p:nvPr>
        </p:nvSpPr>
        <p:spPr/>
        <p:txBody>
          <a:bodyPr/>
          <a:lstStyle>
            <a:lvl1pPr>
              <a:defRPr>
                <a:solidFill>
                  <a:schemeClr val="tx1">
                    <a:lumMod val="65000"/>
                    <a:lumOff val="35000"/>
                  </a:schemeClr>
                </a:solidFill>
              </a:defRPr>
            </a:lvl1pPr>
          </a:lstStyle>
          <a:p>
            <a:pPr>
              <a:defRPr/>
            </a:pPr>
            <a:endParaRPr lang="en-US" altLang="en-US">
              <a:solidFill>
                <a:prstClr val="black">
                  <a:lumMod val="65000"/>
                  <a:lumOff val="35000"/>
                </a:prstClr>
              </a:solidFill>
            </a:endParaRPr>
          </a:p>
        </p:txBody>
      </p:sp>
      <p:sp>
        <p:nvSpPr>
          <p:cNvPr id="6" name="Rectangle 7"/>
          <p:cNvSpPr>
            <a:spLocks noGrp="1" noChangeArrowheads="1"/>
          </p:cNvSpPr>
          <p:nvPr>
            <p:ph type="sldNum" sz="quarter" idx="12"/>
          </p:nvPr>
        </p:nvSpPr>
        <p:spPr/>
        <p:txBody>
          <a:bodyPr/>
          <a:lstStyle>
            <a:lvl1pPr>
              <a:defRPr>
                <a:solidFill>
                  <a:srgbClr val="595959"/>
                </a:solidFill>
              </a:defRPr>
            </a:lvl1pPr>
          </a:lstStyle>
          <a:p>
            <a:fld id="{BA707468-ACA6-4D24-A23D-08DCBB0B0CCD}" type="slidenum">
              <a:rPr lang="en-US" altLang="en-US"/>
              <a:pPr/>
              <a:t>‹#›</a:t>
            </a:fld>
            <a:endParaRPr lang="en-US" altLang="en-US"/>
          </a:p>
        </p:txBody>
      </p:sp>
    </p:spTree>
    <p:extLst>
      <p:ext uri="{BB962C8B-B14F-4D97-AF65-F5344CB8AC3E}">
        <p14:creationId xmlns:p14="http://schemas.microsoft.com/office/powerpoint/2010/main" val="1479051626"/>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314134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41406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6412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78072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964845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6681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altLang="en-US"/>
              <a:t>Atef Abuelaish</a:t>
            </a:r>
          </a:p>
        </p:txBody>
      </p:sp>
      <p:sp>
        <p:nvSpPr>
          <p:cNvPr id="6" name="Slide Number Placeholder 5"/>
          <p:cNvSpPr>
            <a:spLocks noGrp="1"/>
          </p:cNvSpPr>
          <p:nvPr>
            <p:ph type="sldNum" sz="quarter" idx="12"/>
          </p:nvPr>
        </p:nvSpPr>
        <p:spPr/>
        <p:txBody>
          <a:bodyPr/>
          <a:lstStyle>
            <a:lvl1pPr>
              <a:defRPr/>
            </a:lvl1pPr>
          </a:lstStyle>
          <a:p>
            <a:fld id="{28C054EB-1FEC-4EC0-897C-43BC38E939C7}" type="slidenum">
              <a:rPr lang="en-US" altLang="en-US"/>
              <a:pPr/>
              <a:t>‹#›</a:t>
            </a:fld>
            <a:endParaRPr lang="en-US" altLang="en-US"/>
          </a:p>
        </p:txBody>
      </p:sp>
    </p:spTree>
    <p:extLst>
      <p:ext uri="{BB962C8B-B14F-4D97-AF65-F5344CB8AC3E}">
        <p14:creationId xmlns:p14="http://schemas.microsoft.com/office/powerpoint/2010/main" val="14313148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58964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02607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82026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90900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10987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80670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518931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0466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84815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55805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p:txBody>
          <a:bodyPr/>
          <a:lstStyle>
            <a:lvl1pPr>
              <a:defRPr/>
            </a:lvl1pPr>
          </a:lstStyle>
          <a:p>
            <a:pPr>
              <a:defRPr/>
            </a:pPr>
            <a:endParaRPr lang="en-US" altLang="en-US"/>
          </a:p>
        </p:txBody>
      </p:sp>
      <p:sp>
        <p:nvSpPr>
          <p:cNvPr id="8" name="Footer Placeholder 4"/>
          <p:cNvSpPr>
            <a:spLocks noGrp="1"/>
          </p:cNvSpPr>
          <p:nvPr>
            <p:ph type="ftr" sz="quarter" idx="11"/>
          </p:nvPr>
        </p:nvSpPr>
        <p:spPr/>
        <p:txBody>
          <a:bodyPr/>
          <a:lstStyle>
            <a:lvl1pPr>
              <a:defRPr/>
            </a:lvl1pPr>
          </a:lstStyle>
          <a:p>
            <a:pPr>
              <a:defRPr/>
            </a:pPr>
            <a:r>
              <a:rPr lang="en-US" altLang="en-US"/>
              <a:t>Atef Abuelaish</a:t>
            </a:r>
          </a:p>
        </p:txBody>
      </p:sp>
      <p:sp>
        <p:nvSpPr>
          <p:cNvPr id="9" name="Slide Number Placeholder 5"/>
          <p:cNvSpPr>
            <a:spLocks noGrp="1"/>
          </p:cNvSpPr>
          <p:nvPr>
            <p:ph type="sldNum" sz="quarter" idx="12"/>
          </p:nvPr>
        </p:nvSpPr>
        <p:spPr/>
        <p:txBody>
          <a:bodyPr/>
          <a:lstStyle>
            <a:lvl1pPr>
              <a:defRPr/>
            </a:lvl1pPr>
          </a:lstStyle>
          <a:p>
            <a:fld id="{96638892-F6E3-4AF5-9384-F863E307D63F}" type="slidenum">
              <a:rPr lang="en-US" altLang="en-US"/>
              <a:pPr/>
              <a:t>‹#›</a:t>
            </a:fld>
            <a:endParaRPr lang="en-US" altLang="en-US"/>
          </a:p>
        </p:txBody>
      </p:sp>
    </p:spTree>
    <p:extLst>
      <p:ext uri="{BB962C8B-B14F-4D97-AF65-F5344CB8AC3E}">
        <p14:creationId xmlns:p14="http://schemas.microsoft.com/office/powerpoint/2010/main" val="19642061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72143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69898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88433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75555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24275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36544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05421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4886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081991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08278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4"/>
          </p:nvPr>
        </p:nvSpPr>
        <p:spPr/>
        <p:txBody>
          <a:bodyPr/>
          <a:lstStyle>
            <a:lvl1pPr>
              <a:defRPr/>
            </a:lvl1pPr>
          </a:lstStyle>
          <a:p>
            <a:pPr>
              <a:defRPr/>
            </a:pPr>
            <a:endParaRPr lang="en-US" altLang="en-US"/>
          </a:p>
        </p:txBody>
      </p:sp>
      <p:sp>
        <p:nvSpPr>
          <p:cNvPr id="6" name="Footer Placeholder 4"/>
          <p:cNvSpPr>
            <a:spLocks noGrp="1"/>
          </p:cNvSpPr>
          <p:nvPr>
            <p:ph type="ftr" sz="quarter" idx="15"/>
          </p:nvPr>
        </p:nvSpPr>
        <p:spPr/>
        <p:txBody>
          <a:bodyPr/>
          <a:lstStyle>
            <a:lvl1pPr>
              <a:defRPr/>
            </a:lvl1pPr>
          </a:lstStyle>
          <a:p>
            <a:pPr>
              <a:defRPr/>
            </a:pPr>
            <a:r>
              <a:rPr lang="en-US" altLang="en-US"/>
              <a:t>Atef Abuelaish</a:t>
            </a:r>
          </a:p>
        </p:txBody>
      </p:sp>
      <p:sp>
        <p:nvSpPr>
          <p:cNvPr id="7" name="Slide Number Placeholder 5"/>
          <p:cNvSpPr>
            <a:spLocks noGrp="1"/>
          </p:cNvSpPr>
          <p:nvPr>
            <p:ph type="sldNum" sz="quarter" idx="16"/>
          </p:nvPr>
        </p:nvSpPr>
        <p:spPr/>
        <p:txBody>
          <a:bodyPr/>
          <a:lstStyle>
            <a:lvl1pPr>
              <a:defRPr/>
            </a:lvl1pPr>
          </a:lstStyle>
          <a:p>
            <a:fld id="{FC0D0559-1C37-4811-ACF3-DE6F023C80EE}" type="slidenum">
              <a:rPr lang="en-US" altLang="en-US"/>
              <a:pPr/>
              <a:t>‹#›</a:t>
            </a:fld>
            <a:endParaRPr lang="en-US" altLang="en-US"/>
          </a:p>
        </p:txBody>
      </p:sp>
    </p:spTree>
    <p:extLst>
      <p:ext uri="{BB962C8B-B14F-4D97-AF65-F5344CB8AC3E}">
        <p14:creationId xmlns:p14="http://schemas.microsoft.com/office/powerpoint/2010/main" val="19074835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2810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8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028990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9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94024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0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12241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73239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822185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8"/>
            <a:ext cx="7158037" cy="1412875"/>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949325" y="1981200"/>
            <a:ext cx="3754438" cy="4114800"/>
          </a:xfrm>
        </p:spPr>
        <p:txBody>
          <a:bodyPr/>
          <a:lstStyle/>
          <a:p>
            <a:pPr lvl="0"/>
            <a:endParaRPr lang="en-US" noProof="0" dirty="0"/>
          </a:p>
        </p:txBody>
      </p:sp>
      <p:sp>
        <p:nvSpPr>
          <p:cNvPr id="4" name="Text Placeholder 3"/>
          <p:cNvSpPr>
            <a:spLocks noGrp="1"/>
          </p:cNvSpPr>
          <p:nvPr>
            <p:ph type="body" sz="half" idx="2"/>
          </p:nvPr>
        </p:nvSpPr>
        <p:spPr>
          <a:xfrm>
            <a:off x="4856163" y="1981200"/>
            <a:ext cx="375443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946150" y="6248400"/>
            <a:ext cx="1905000" cy="457200"/>
          </a:xfrm>
          <a:prstGeom prst="rect">
            <a:avLst/>
          </a:prstGeom>
        </p:spPr>
        <p:txBody>
          <a:bodyPr/>
          <a:lstStyle>
            <a:lvl1pPr>
              <a:defRPr>
                <a:latin typeface="Arial" charset="0"/>
              </a:defRPr>
            </a:lvl1pPr>
          </a:lstStyle>
          <a:p>
            <a:pPr>
              <a:defRPr/>
            </a:pPr>
            <a:endParaRPr lang="en-US" dirty="0"/>
          </a:p>
        </p:txBody>
      </p:sp>
      <p:sp>
        <p:nvSpPr>
          <p:cNvPr id="6" name="Footer Placeholder 5"/>
          <p:cNvSpPr>
            <a:spLocks noGrp="1"/>
          </p:cNvSpPr>
          <p:nvPr>
            <p:ph type="ftr" sz="quarter" idx="11"/>
          </p:nvPr>
        </p:nvSpPr>
        <p:spPr>
          <a:xfrm>
            <a:off x="3352800" y="6248400"/>
            <a:ext cx="2895600" cy="457200"/>
          </a:xfrm>
          <a:prstGeom prst="rect">
            <a:avLst/>
          </a:prstGeom>
        </p:spPr>
        <p:txBody>
          <a:bodyPr/>
          <a:lstStyle>
            <a:lvl1pPr>
              <a:defRPr>
                <a:latin typeface="Arial" charset="0"/>
              </a:defRPr>
            </a:lvl1pPr>
          </a:lstStyle>
          <a:p>
            <a:pPr>
              <a:defRPr/>
            </a:pPr>
            <a:endParaRPr lang="en-US" dirty="0"/>
          </a:p>
        </p:txBody>
      </p:sp>
      <p:sp>
        <p:nvSpPr>
          <p:cNvPr id="7" name="Slide Number Placeholder 6"/>
          <p:cNvSpPr>
            <a:spLocks noGrp="1"/>
          </p:cNvSpPr>
          <p:nvPr>
            <p:ph type="sldNum" sz="quarter" idx="12"/>
          </p:nvPr>
        </p:nvSpPr>
        <p:spPr>
          <a:xfrm>
            <a:off x="6705600" y="6248400"/>
            <a:ext cx="1905000" cy="457200"/>
          </a:xfrm>
        </p:spPr>
        <p:txBody>
          <a:bodyPr/>
          <a:lstStyle>
            <a:lvl1pPr>
              <a:defRPr>
                <a:latin typeface="Arial" charset="0"/>
              </a:defRPr>
            </a:lvl1pPr>
          </a:lstStyle>
          <a:p>
            <a:pPr>
              <a:defRPr/>
            </a:pPr>
            <a:fld id="{56E3CF2B-CE57-4879-AF84-DFC4B29EEDCD}" type="slidenum">
              <a:rPr lang="en-US"/>
              <a:pPr>
                <a:defRPr/>
              </a:pPr>
              <a:t>‹#›</a:t>
            </a:fld>
            <a:endParaRPr lang="en-US" dirty="0"/>
          </a:p>
        </p:txBody>
      </p:sp>
    </p:spTree>
    <p:extLst>
      <p:ext uri="{BB962C8B-B14F-4D97-AF65-F5344CB8AC3E}">
        <p14:creationId xmlns:p14="http://schemas.microsoft.com/office/powerpoint/2010/main" val="17343939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8"/>
            <a:ext cx="7158037" cy="14128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49325" y="1981200"/>
            <a:ext cx="3754438"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856163" y="1981200"/>
            <a:ext cx="3754437" cy="4114800"/>
          </a:xfrm>
        </p:spPr>
        <p:txBody>
          <a:bodyPr/>
          <a:lstStyle/>
          <a:p>
            <a:pPr lvl="0"/>
            <a:endParaRPr lang="en-US" noProof="0" dirty="0"/>
          </a:p>
        </p:txBody>
      </p:sp>
      <p:sp>
        <p:nvSpPr>
          <p:cNvPr id="5" name="Date Placeholder 4"/>
          <p:cNvSpPr>
            <a:spLocks noGrp="1"/>
          </p:cNvSpPr>
          <p:nvPr>
            <p:ph type="dt" sz="half" idx="10"/>
          </p:nvPr>
        </p:nvSpPr>
        <p:spPr>
          <a:xfrm>
            <a:off x="946150" y="6248400"/>
            <a:ext cx="1905000" cy="457200"/>
          </a:xfrm>
          <a:prstGeom prst="rect">
            <a:avLst/>
          </a:prstGeom>
        </p:spPr>
        <p:txBody>
          <a:bodyPr/>
          <a:lstStyle>
            <a:lvl1pPr>
              <a:defRPr>
                <a:latin typeface="Arial" charset="0"/>
              </a:defRPr>
            </a:lvl1pPr>
          </a:lstStyle>
          <a:p>
            <a:pPr>
              <a:defRPr/>
            </a:pPr>
            <a:endParaRPr lang="en-US" dirty="0"/>
          </a:p>
        </p:txBody>
      </p:sp>
      <p:sp>
        <p:nvSpPr>
          <p:cNvPr id="6" name="Footer Placeholder 5"/>
          <p:cNvSpPr>
            <a:spLocks noGrp="1"/>
          </p:cNvSpPr>
          <p:nvPr>
            <p:ph type="ftr" sz="quarter" idx="11"/>
          </p:nvPr>
        </p:nvSpPr>
        <p:spPr>
          <a:xfrm>
            <a:off x="3352800" y="6248400"/>
            <a:ext cx="2895600" cy="457200"/>
          </a:xfrm>
          <a:prstGeom prst="rect">
            <a:avLst/>
          </a:prstGeom>
        </p:spPr>
        <p:txBody>
          <a:bodyPr/>
          <a:lstStyle>
            <a:lvl1pPr>
              <a:defRPr>
                <a:latin typeface="Arial" charset="0"/>
              </a:defRPr>
            </a:lvl1pPr>
          </a:lstStyle>
          <a:p>
            <a:pPr>
              <a:defRPr/>
            </a:pPr>
            <a:endParaRPr lang="en-US" dirty="0"/>
          </a:p>
        </p:txBody>
      </p:sp>
      <p:sp>
        <p:nvSpPr>
          <p:cNvPr id="7" name="Slide Number Placeholder 6"/>
          <p:cNvSpPr>
            <a:spLocks noGrp="1"/>
          </p:cNvSpPr>
          <p:nvPr>
            <p:ph type="sldNum" sz="quarter" idx="12"/>
          </p:nvPr>
        </p:nvSpPr>
        <p:spPr>
          <a:xfrm>
            <a:off x="6705600" y="6248400"/>
            <a:ext cx="1905000" cy="457200"/>
          </a:xfrm>
        </p:spPr>
        <p:txBody>
          <a:bodyPr/>
          <a:lstStyle>
            <a:lvl1pPr>
              <a:defRPr>
                <a:latin typeface="Arial" charset="0"/>
              </a:defRPr>
            </a:lvl1pPr>
          </a:lstStyle>
          <a:p>
            <a:pPr>
              <a:defRPr/>
            </a:pPr>
            <a:fld id="{43E4F644-2C9B-452E-A4D2-2F66DE724D79}" type="slidenum">
              <a:rPr lang="en-US"/>
              <a:pPr>
                <a:defRPr/>
              </a:pPr>
              <a:t>‹#›</a:t>
            </a:fld>
            <a:endParaRPr lang="en-US" dirty="0"/>
          </a:p>
        </p:txBody>
      </p:sp>
    </p:spTree>
    <p:extLst>
      <p:ext uri="{BB962C8B-B14F-4D97-AF65-F5344CB8AC3E}">
        <p14:creationId xmlns:p14="http://schemas.microsoft.com/office/powerpoint/2010/main" val="36576727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9488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5"/>
          </p:nvPr>
        </p:nvSpPr>
        <p:spPr/>
        <p:txBody>
          <a:bodyPr/>
          <a:lstStyle>
            <a:lvl1pPr>
              <a:defRPr/>
            </a:lvl1pPr>
          </a:lstStyle>
          <a:p>
            <a:pPr>
              <a:defRPr/>
            </a:pPr>
            <a:endParaRPr lang="en-US" altLang="en-US"/>
          </a:p>
        </p:txBody>
      </p:sp>
      <p:sp>
        <p:nvSpPr>
          <p:cNvPr id="8" name="Footer Placeholder 4"/>
          <p:cNvSpPr>
            <a:spLocks noGrp="1"/>
          </p:cNvSpPr>
          <p:nvPr>
            <p:ph type="ftr" sz="quarter" idx="16"/>
          </p:nvPr>
        </p:nvSpPr>
        <p:spPr/>
        <p:txBody>
          <a:bodyPr/>
          <a:lstStyle>
            <a:lvl1pPr>
              <a:defRPr/>
            </a:lvl1pPr>
          </a:lstStyle>
          <a:p>
            <a:pPr>
              <a:defRPr/>
            </a:pPr>
            <a:r>
              <a:rPr lang="en-US" altLang="en-US"/>
              <a:t>Atef Abuelaish</a:t>
            </a:r>
          </a:p>
        </p:txBody>
      </p:sp>
      <p:sp>
        <p:nvSpPr>
          <p:cNvPr id="9" name="Slide Number Placeholder 5"/>
          <p:cNvSpPr>
            <a:spLocks noGrp="1"/>
          </p:cNvSpPr>
          <p:nvPr>
            <p:ph type="sldNum" sz="quarter" idx="17"/>
          </p:nvPr>
        </p:nvSpPr>
        <p:spPr/>
        <p:txBody>
          <a:bodyPr/>
          <a:lstStyle>
            <a:lvl1pPr>
              <a:defRPr/>
            </a:lvl1pPr>
          </a:lstStyle>
          <a:p>
            <a:fld id="{E8068234-A518-4BC7-B633-F28A463727AE}" type="slidenum">
              <a:rPr lang="en-US" altLang="en-US"/>
              <a:pPr/>
              <a:t>‹#›</a:t>
            </a:fld>
            <a:endParaRPr lang="en-US" altLang="en-US"/>
          </a:p>
        </p:txBody>
      </p:sp>
    </p:spTree>
    <p:extLst>
      <p:ext uri="{BB962C8B-B14F-4D97-AF65-F5344CB8AC3E}">
        <p14:creationId xmlns:p14="http://schemas.microsoft.com/office/powerpoint/2010/main" val="904371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ltLang="en-US"/>
          </a:p>
        </p:txBody>
      </p:sp>
      <p:sp>
        <p:nvSpPr>
          <p:cNvPr id="4" name="Footer Placeholder 4"/>
          <p:cNvSpPr>
            <a:spLocks noGrp="1"/>
          </p:cNvSpPr>
          <p:nvPr>
            <p:ph type="ftr" sz="quarter" idx="11"/>
          </p:nvPr>
        </p:nvSpPr>
        <p:spPr/>
        <p:txBody>
          <a:bodyPr/>
          <a:lstStyle>
            <a:lvl1pPr>
              <a:defRPr/>
            </a:lvl1pPr>
          </a:lstStyle>
          <a:p>
            <a:pPr>
              <a:defRPr/>
            </a:pPr>
            <a:r>
              <a:rPr lang="en-US" altLang="en-US"/>
              <a:t>Atef Abuelaish</a:t>
            </a:r>
          </a:p>
        </p:txBody>
      </p:sp>
      <p:sp>
        <p:nvSpPr>
          <p:cNvPr id="5" name="Slide Number Placeholder 5"/>
          <p:cNvSpPr>
            <a:spLocks noGrp="1"/>
          </p:cNvSpPr>
          <p:nvPr>
            <p:ph type="sldNum" sz="quarter" idx="12"/>
          </p:nvPr>
        </p:nvSpPr>
        <p:spPr/>
        <p:txBody>
          <a:bodyPr/>
          <a:lstStyle>
            <a:lvl1pPr>
              <a:defRPr/>
            </a:lvl1pPr>
          </a:lstStyle>
          <a:p>
            <a:fld id="{FD72A478-2D10-4684-9A73-431D8500B0FA}" type="slidenum">
              <a:rPr lang="en-US" altLang="en-US"/>
              <a:pPr/>
              <a:t>‹#›</a:t>
            </a:fld>
            <a:endParaRPr lang="en-US" altLang="en-US"/>
          </a:p>
        </p:txBody>
      </p:sp>
    </p:spTree>
    <p:extLst>
      <p:ext uri="{BB962C8B-B14F-4D97-AF65-F5344CB8AC3E}">
        <p14:creationId xmlns:p14="http://schemas.microsoft.com/office/powerpoint/2010/main" val="4106008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en-US"/>
          </a:p>
        </p:txBody>
      </p:sp>
      <p:sp>
        <p:nvSpPr>
          <p:cNvPr id="3" name="Footer Placeholder 4"/>
          <p:cNvSpPr>
            <a:spLocks noGrp="1"/>
          </p:cNvSpPr>
          <p:nvPr>
            <p:ph type="ftr" sz="quarter" idx="11"/>
          </p:nvPr>
        </p:nvSpPr>
        <p:spPr/>
        <p:txBody>
          <a:bodyPr/>
          <a:lstStyle>
            <a:lvl1pPr>
              <a:defRPr/>
            </a:lvl1pPr>
          </a:lstStyle>
          <a:p>
            <a:pPr>
              <a:defRPr/>
            </a:pPr>
            <a:r>
              <a:rPr lang="en-US" altLang="en-US"/>
              <a:t>Atef Abuelaish</a:t>
            </a:r>
          </a:p>
        </p:txBody>
      </p:sp>
      <p:sp>
        <p:nvSpPr>
          <p:cNvPr id="4" name="Slide Number Placeholder 5"/>
          <p:cNvSpPr>
            <a:spLocks noGrp="1"/>
          </p:cNvSpPr>
          <p:nvPr>
            <p:ph type="sldNum" sz="quarter" idx="12"/>
          </p:nvPr>
        </p:nvSpPr>
        <p:spPr/>
        <p:txBody>
          <a:bodyPr/>
          <a:lstStyle>
            <a:lvl1pPr>
              <a:defRPr/>
            </a:lvl1pPr>
          </a:lstStyle>
          <a:p>
            <a:fld id="{0C948DF6-2505-46A0-BA9D-27EAC741251D}" type="slidenum">
              <a:rPr lang="en-US" altLang="en-US"/>
              <a:pPr/>
              <a:t>‹#›</a:t>
            </a:fld>
            <a:endParaRPr lang="en-US" altLang="en-US"/>
          </a:p>
        </p:txBody>
      </p:sp>
    </p:spTree>
    <p:extLst>
      <p:ext uri="{BB962C8B-B14F-4D97-AF65-F5344CB8AC3E}">
        <p14:creationId xmlns:p14="http://schemas.microsoft.com/office/powerpoint/2010/main" val="2465599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r>
              <a:rPr lang="en-US" altLang="en-US"/>
              <a:t>Atef Abuelaish</a:t>
            </a:r>
          </a:p>
        </p:txBody>
      </p:sp>
      <p:sp>
        <p:nvSpPr>
          <p:cNvPr id="7" name="Slide Number Placeholder 5"/>
          <p:cNvSpPr>
            <a:spLocks noGrp="1"/>
          </p:cNvSpPr>
          <p:nvPr>
            <p:ph type="sldNum" sz="quarter" idx="12"/>
          </p:nvPr>
        </p:nvSpPr>
        <p:spPr/>
        <p:txBody>
          <a:bodyPr/>
          <a:lstStyle>
            <a:lvl1pPr>
              <a:defRPr/>
            </a:lvl1pPr>
          </a:lstStyle>
          <a:p>
            <a:fld id="{F3802665-AB43-4B00-87C6-C9A54562E307}" type="slidenum">
              <a:rPr lang="en-US" altLang="en-US"/>
              <a:pPr/>
              <a:t>‹#›</a:t>
            </a:fld>
            <a:endParaRPr lang="en-US" altLang="en-US"/>
          </a:p>
        </p:txBody>
      </p:sp>
    </p:spTree>
    <p:extLst>
      <p:ext uri="{BB962C8B-B14F-4D97-AF65-F5344CB8AC3E}">
        <p14:creationId xmlns:p14="http://schemas.microsoft.com/office/powerpoint/2010/main" val="879607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r>
              <a:rPr lang="en-US" altLang="en-US"/>
              <a:t>Atef Abuelaish</a:t>
            </a:r>
          </a:p>
        </p:txBody>
      </p:sp>
      <p:sp>
        <p:nvSpPr>
          <p:cNvPr id="7" name="Slide Number Placeholder 5"/>
          <p:cNvSpPr>
            <a:spLocks noGrp="1"/>
          </p:cNvSpPr>
          <p:nvPr>
            <p:ph type="sldNum" sz="quarter" idx="12"/>
          </p:nvPr>
        </p:nvSpPr>
        <p:spPr/>
        <p:txBody>
          <a:bodyPr/>
          <a:lstStyle>
            <a:lvl1pPr>
              <a:defRPr/>
            </a:lvl1pPr>
          </a:lstStyle>
          <a:p>
            <a:fld id="{B080D563-A560-4A78-90F2-7DEC0BC8FF01}" type="slidenum">
              <a:rPr lang="en-US" altLang="en-US"/>
              <a:pPr/>
              <a:t>‹#›</a:t>
            </a:fld>
            <a:endParaRPr lang="en-US" altLang="en-US"/>
          </a:p>
        </p:txBody>
      </p:sp>
    </p:spTree>
    <p:extLst>
      <p:ext uri="{BB962C8B-B14F-4D97-AF65-F5344CB8AC3E}">
        <p14:creationId xmlns:p14="http://schemas.microsoft.com/office/powerpoint/2010/main" val="277589982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image" Target="../media/image2.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50"/>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362700" y="6356350"/>
            <a:ext cx="2085975" cy="365125"/>
          </a:xfrm>
          <a:prstGeom prst="rect">
            <a:avLst/>
          </a:prstGeom>
        </p:spPr>
        <p:txBody>
          <a:bodyPr vert="horz" lIns="91440" tIns="45720" rIns="45720" bIns="45720" rtlCol="0" anchor="ctr"/>
          <a:lstStyle>
            <a:lvl1pPr algn="r" eaLnBrk="1" hangingPunct="1">
              <a:defRPr sz="1200">
                <a:solidFill>
                  <a:prstClr val="black">
                    <a:tint val="75000"/>
                  </a:prstClr>
                </a:solidFill>
                <a:latin typeface="Century Gothic" pitchFamily="34" charset="0"/>
              </a:defRPr>
            </a:lvl1pPr>
          </a:lstStyle>
          <a:p>
            <a:pPr>
              <a:defRPr/>
            </a:pPr>
            <a:endParaRPr lang="en-US" altLang="en-US"/>
          </a:p>
        </p:txBody>
      </p:sp>
      <p:sp>
        <p:nvSpPr>
          <p:cNvPr id="5" name="Footer Placeholder 4"/>
          <p:cNvSpPr>
            <a:spLocks noGrp="1"/>
          </p:cNvSpPr>
          <p:nvPr>
            <p:ph type="ftr" sz="quarter" idx="3"/>
          </p:nvPr>
        </p:nvSpPr>
        <p:spPr>
          <a:xfrm>
            <a:off x="658813" y="6356350"/>
            <a:ext cx="2847975" cy="365125"/>
          </a:xfrm>
          <a:prstGeom prst="rect">
            <a:avLst/>
          </a:prstGeom>
        </p:spPr>
        <p:txBody>
          <a:bodyPr vert="horz" lIns="45720" tIns="45720" rIns="91440" bIns="45720" rtlCol="0" anchor="ctr"/>
          <a:lstStyle>
            <a:lvl1pPr algn="l" eaLnBrk="1" hangingPunct="1">
              <a:defRPr sz="1200">
                <a:solidFill>
                  <a:prstClr val="black">
                    <a:tint val="75000"/>
                  </a:prstClr>
                </a:solidFill>
                <a:latin typeface="Century Gothic" pitchFamily="34" charset="0"/>
              </a:defRPr>
            </a:lvl1pPr>
          </a:lstStyle>
          <a:p>
            <a:pPr>
              <a:defRPr/>
            </a:pPr>
            <a:r>
              <a:rPr lang="en-US" altLang="en-US"/>
              <a:t>Atef Abuelaish</a:t>
            </a:r>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wrap="square" lIns="27432" tIns="45720" rIns="45720" bIns="45720" numCol="1" anchor="ctr" anchorCtr="0" compatLnSpc="1">
            <a:prstTxWarp prst="textNoShape">
              <a:avLst/>
            </a:prstTxWarp>
          </a:bodyPr>
          <a:lstStyle>
            <a:lvl1pPr eaLnBrk="1" hangingPunct="1">
              <a:defRPr sz="1200">
                <a:solidFill>
                  <a:srgbClr val="898989"/>
                </a:solidFill>
                <a:latin typeface="Century Gothic" pitchFamily="34" charset="0"/>
              </a:defRPr>
            </a:lvl1pPr>
          </a:lstStyle>
          <a:p>
            <a:fld id="{B162DFAC-F26F-487B-A9FC-FCAE461ED8FE}" type="slidenum">
              <a:rPr lang="en-US" altLang="en-US" smtClean="0"/>
              <a:pPr/>
              <a:t>‹#›</a:t>
            </a:fld>
            <a:endParaRPr lang="en-US" altLang="en-US" smtClean="0"/>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extLst>
      <p:ext uri="{BB962C8B-B14F-4D97-AF65-F5344CB8AC3E}">
        <p14:creationId xmlns:p14="http://schemas.microsoft.com/office/powerpoint/2010/main" val="1655324598"/>
      </p:ext>
    </p:extLst>
  </p:cSld>
  <p:clrMap bg1="lt1" tx1="dk1" bg2="lt2" tx2="dk2" accent1="accent1" accent2="accent2" accent3="accent3" accent4="accent4" accent5="accent5" accent6="accent6" hlink="hlink" folHlink="folHlink"/>
  <p:sldLayoutIdLst>
    <p:sldLayoutId id="2147484265" r:id="rId1"/>
    <p:sldLayoutId id="2147484266" r:id="rId2"/>
    <p:sldLayoutId id="2147484267" r:id="rId3"/>
    <p:sldLayoutId id="2147484268" r:id="rId4"/>
    <p:sldLayoutId id="2147484269" r:id="rId5"/>
    <p:sldLayoutId id="2147484270" r:id="rId6"/>
    <p:sldLayoutId id="2147484271" r:id="rId7"/>
    <p:sldLayoutId id="2147484272" r:id="rId8"/>
    <p:sldLayoutId id="2147484273" r:id="rId9"/>
    <p:sldLayoutId id="2147484274" r:id="rId10"/>
    <p:sldLayoutId id="2147484275" r:id="rId11"/>
    <p:sldLayoutId id="2147484276" r:id="rId12"/>
    <p:sldLayoutId id="2147484277" r:id="rId13"/>
    <p:sldLayoutId id="2147484278" r:id="rId14"/>
    <p:sldLayoutId id="2147484279" r:id="rId15"/>
    <p:sldLayoutId id="2147484280" r:id="rId16"/>
    <p:sldLayoutId id="2147484281" r:id="rId17"/>
    <p:sldLayoutId id="2147484282" r:id="rId18"/>
    <p:sldLayoutId id="2147484283" r:id="rId19"/>
    <p:sldLayoutId id="2147484284" r:id="rId20"/>
    <p:sldLayoutId id="2147484285" r:id="rId21"/>
    <p:sldLayoutId id="2147484286" r:id="rId22"/>
    <p:sldLayoutId id="2147484287" r:id="rId23"/>
    <p:sldLayoutId id="2147484288" r:id="rId24"/>
    <p:sldLayoutId id="2147484289" r:id="rId25"/>
    <p:sldLayoutId id="2147484290" r:id="rId26"/>
    <p:sldLayoutId id="2147484291" r:id="rId27"/>
    <p:sldLayoutId id="2147484292" r:id="rId28"/>
    <p:sldLayoutId id="2147484293" r:id="rId29"/>
    <p:sldLayoutId id="2147484294" r:id="rId30"/>
    <p:sldLayoutId id="2147484295" r:id="rId31"/>
    <p:sldLayoutId id="2147484296" r:id="rId32"/>
    <p:sldLayoutId id="2147484297" r:id="rId33"/>
    <p:sldLayoutId id="2147484298" r:id="rId34"/>
    <p:sldLayoutId id="2147484299" r:id="rId35"/>
    <p:sldLayoutId id="2147484300" r:id="rId36"/>
    <p:sldLayoutId id="2147484301" r:id="rId37"/>
    <p:sldLayoutId id="2147484302" r:id="rId38"/>
    <p:sldLayoutId id="2147484303" r:id="rId39"/>
    <p:sldLayoutId id="2147484304" r:id="rId40"/>
    <p:sldLayoutId id="2147484305" r:id="rId41"/>
    <p:sldLayoutId id="2147484306" r:id="rId42"/>
    <p:sldLayoutId id="2147484307" r:id="rId43"/>
    <p:sldLayoutId id="2147484308" r:id="rId44"/>
    <p:sldLayoutId id="2147484309" r:id="rId45"/>
    <p:sldLayoutId id="2147484310" r:id="rId46"/>
    <p:sldLayoutId id="2147484311" r:id="rId47"/>
    <p:sldLayoutId id="2147484261" r:id="rId48"/>
  </p:sldLayoutIdLst>
  <p:hf hdr="0" dt="0"/>
  <p:txStyles>
    <p:title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itchFamily="18" charset="0"/>
        </a:defRPr>
      </a:lvl2pPr>
      <a:lvl3pPr algn="ctr" rtl="0" eaLnBrk="0" fontAlgn="base" hangingPunct="0">
        <a:lnSpc>
          <a:spcPts val="5800"/>
        </a:lnSpc>
        <a:spcBef>
          <a:spcPct val="0"/>
        </a:spcBef>
        <a:spcAft>
          <a:spcPct val="0"/>
        </a:spcAft>
        <a:defRPr sz="5400">
          <a:solidFill>
            <a:schemeClr val="tx2"/>
          </a:solidFill>
          <a:latin typeface="Palatino Linotype" pitchFamily="18" charset="0"/>
        </a:defRPr>
      </a:lvl3pPr>
      <a:lvl4pPr algn="ctr" rtl="0" eaLnBrk="0" fontAlgn="base" hangingPunct="0">
        <a:lnSpc>
          <a:spcPts val="5800"/>
        </a:lnSpc>
        <a:spcBef>
          <a:spcPct val="0"/>
        </a:spcBef>
        <a:spcAft>
          <a:spcPct val="0"/>
        </a:spcAft>
        <a:defRPr sz="5400">
          <a:solidFill>
            <a:schemeClr val="tx2"/>
          </a:solidFill>
          <a:latin typeface="Palatino Linotype" pitchFamily="18" charset="0"/>
        </a:defRPr>
      </a:lvl4pPr>
      <a:lvl5pPr algn="ctr" rtl="0" eaLnBrk="0" fontAlgn="base" hangingPunct="0">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p:titleStyle>
    <p:bodyStyle>
      <a:lvl1pPr marL="342900" indent="-342900" algn="l" rtl="0" eaLnBrk="0" fontAlgn="base" hangingPunct="0">
        <a:spcBef>
          <a:spcPct val="20000"/>
        </a:spcBef>
        <a:spcAft>
          <a:spcPct val="0"/>
        </a:spcAft>
        <a:buFont typeface="Arial" charset="0"/>
        <a:buChar char="•"/>
        <a:defRPr sz="2400" kern="1200">
          <a:solidFill>
            <a:srgbClr val="7F7F7F"/>
          </a:solidFill>
          <a:latin typeface="+mj-lt"/>
          <a:ea typeface="+mn-ea"/>
          <a:cs typeface="+mn-cs"/>
        </a:defRPr>
      </a:lvl1pPr>
      <a:lvl2pPr marL="742950" indent="-28575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1600" kern="1200">
          <a:solidFill>
            <a:srgbClr val="7F7F7F"/>
          </a:solidFill>
          <a:latin typeface="+mj-lt"/>
          <a:ea typeface="+mn-ea"/>
          <a:cs typeface="+mn-cs"/>
        </a:defRPr>
      </a:lvl3pPr>
      <a:lvl4pPr marL="1600200" indent="-22860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5.w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22.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2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20.xml"/><Relationship Id="rId1" Type="http://schemas.openxmlformats.org/officeDocument/2006/relationships/slideLayout" Target="../slideLayouts/slideLayout46.xml"/><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8.wmf"/></Relationships>
</file>

<file path=ppt/slides/_rels/slide2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22.xml"/><Relationship Id="rId1" Type="http://schemas.openxmlformats.org/officeDocument/2006/relationships/slideLayout" Target="../slideLayouts/slideLayout46.xml"/><Relationship Id="rId4" Type="http://schemas.openxmlformats.org/officeDocument/2006/relationships/image" Target="../media/image18.jpeg"/></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8.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7.xml"/><Relationship Id="rId1" Type="http://schemas.openxmlformats.org/officeDocument/2006/relationships/vmlDrawing" Target="../drawings/vmlDrawing2.vml"/><Relationship Id="rId5" Type="http://schemas.openxmlformats.org/officeDocument/2006/relationships/image" Target="../media/image22.wmf"/><Relationship Id="rId4" Type="http://schemas.openxmlformats.org/officeDocument/2006/relationships/oleObject" Target="../embeddings/oleObject2.bin"/></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8.wmf"/></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8.wmf"/></Relationships>
</file>

<file path=ppt/slides/_rels/slide4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8.wmf"/></Relationships>
</file>

<file path=ppt/slides/_rels/slide4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8.wmf"/></Relationships>
</file>

<file path=ppt/slides/_rels/slide4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image" Target="../media/image8.wmf"/></Relationships>
</file>

<file path=ppt/slides/_rels/slide4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image" Target="../media/image8.wmf"/></Relationships>
</file>

<file path=ppt/slides/_rels/slide4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image" Target="../media/image8.wmf"/></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27.wmf"/><Relationship Id="rId4" Type="http://schemas.openxmlformats.org/officeDocument/2006/relationships/oleObject" Target="../embeddings/oleObject3.bin"/></Relationships>
</file>

<file path=ppt/slides/_rels/slide4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image" Target="../media/image8.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4.xml"/><Relationship Id="rId7" Type="http://schemas.openxmlformats.org/officeDocument/2006/relationships/image" Target="../media/image8.wmf"/><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27.wmf"/><Relationship Id="rId4" Type="http://schemas.openxmlformats.org/officeDocument/2006/relationships/oleObject" Target="../embeddings/oleObject5.bin"/></Relationships>
</file>

<file path=ppt/slides/_rels/slide5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52.xml.rels><?xml version="1.0" encoding="UTF-8" standalone="yes"?>
<Relationships xmlns="http://schemas.openxmlformats.org/package/2006/relationships"><Relationship Id="rId3" Type="http://schemas.openxmlformats.org/officeDocument/2006/relationships/hyperlink" Target="http://www.philips-store.com/store/index.jsp?country=US&amp;language=en" TargetMode="Externa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33400"/>
            <a:ext cx="9144000" cy="1905000"/>
          </a:xfrm>
        </p:spPr>
        <p:txBody>
          <a:bodyPr>
            <a:normAutofit/>
          </a:bodyPr>
          <a:lstStyle/>
          <a:p>
            <a:pPr eaLnBrk="1" fontAlgn="auto" hangingPunct="1">
              <a:spcBef>
                <a:spcPct val="20000"/>
              </a:spcBef>
              <a:spcAft>
                <a:spcPts val="0"/>
              </a:spcAft>
              <a:defRPr/>
            </a:pPr>
            <a:r>
              <a:rPr lang="en-US" b="1" u="sng" dirty="0" smtClean="0">
                <a:solidFill>
                  <a:srgbClr val="FF0000"/>
                </a:solidFill>
                <a:effectLst>
                  <a:outerShdw blurRad="38100" dist="38100" dir="2700000" algn="tl">
                    <a:srgbClr val="000000">
                      <a:alpha val="43137"/>
                    </a:srgbClr>
                  </a:outerShdw>
                </a:effectLst>
                <a:latin typeface="Algerian" pitchFamily="82" charset="0"/>
                <a:cs typeface="Aharoni" pitchFamily="2" charset="-79"/>
              </a:rPr>
              <a:t>Welcome Back</a:t>
            </a:r>
            <a:endParaRPr lang="en-US" b="1" u="sng" dirty="0">
              <a:solidFill>
                <a:srgbClr val="FF0000"/>
              </a:solidFill>
              <a:effectLst>
                <a:outerShdw blurRad="38100" dist="38100" dir="2700000" algn="tl">
                  <a:srgbClr val="000000">
                    <a:alpha val="43137"/>
                  </a:srgbClr>
                </a:outerShdw>
              </a:effectLst>
              <a:latin typeface="Goudy Stout" pitchFamily="18" charset="0"/>
              <a:ea typeface="+mn-ea"/>
              <a:cs typeface="Aharoni" pitchFamily="2" charset="-79"/>
            </a:endParaRPr>
          </a:p>
        </p:txBody>
      </p:sp>
      <p:sp>
        <p:nvSpPr>
          <p:cNvPr id="3" name="Subtitle 2"/>
          <p:cNvSpPr>
            <a:spLocks noGrp="1"/>
          </p:cNvSpPr>
          <p:nvPr>
            <p:ph type="subTitle" idx="1"/>
          </p:nvPr>
        </p:nvSpPr>
        <p:spPr>
          <a:xfrm>
            <a:off x="0" y="2590800"/>
            <a:ext cx="9144000" cy="3276600"/>
          </a:xfrm>
        </p:spPr>
        <p:txBody>
          <a:bodyPr rtlCol="0"/>
          <a:lstStyle/>
          <a:p>
            <a:pPr eaLnBrk="1" fontAlgn="auto" hangingPunct="1">
              <a:spcAft>
                <a:spcPts val="0"/>
              </a:spcAft>
              <a:defRPr/>
            </a:pPr>
            <a:r>
              <a:rPr lang="en-US" sz="7200" b="1" u="sng" dirty="0" smtClean="0">
                <a:solidFill>
                  <a:schemeClr val="tx1"/>
                </a:solidFill>
                <a:effectLst>
                  <a:outerShdw blurRad="38100" dist="38100" dir="2700000" algn="tl">
                    <a:srgbClr val="000000">
                      <a:alpha val="43137"/>
                    </a:srgbClr>
                  </a:outerShdw>
                </a:effectLst>
                <a:latin typeface="Adobe Heiti Std R" pitchFamily="34" charset="-128"/>
                <a:ea typeface="Adobe Heiti Std R" pitchFamily="34" charset="-128"/>
                <a:cs typeface="Aharoni" pitchFamily="2" charset="-79"/>
              </a:rPr>
              <a:t> </a:t>
            </a:r>
            <a:endParaRPr lang="en-US" sz="7200" b="1" u="sng" dirty="0">
              <a:solidFill>
                <a:schemeClr val="tx1"/>
              </a:solidFill>
              <a:effectLst>
                <a:outerShdw blurRad="38100" dist="38100" dir="2700000" algn="tl">
                  <a:srgbClr val="000000">
                    <a:alpha val="43137"/>
                  </a:srgbClr>
                </a:outerShdw>
              </a:effectLst>
              <a:latin typeface="Adobe Heiti Std R" pitchFamily="34" charset="-128"/>
              <a:ea typeface="Adobe Heiti Std R" pitchFamily="34" charset="-128"/>
              <a:cs typeface="Aharoni" pitchFamily="2" charset="-79"/>
            </a:endParaRPr>
          </a:p>
        </p:txBody>
      </p:sp>
      <p:sp>
        <p:nvSpPr>
          <p:cNvPr id="2867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b="1" u="sng">
                <a:solidFill>
                  <a:schemeClr val="tx1"/>
                </a:solidFill>
                <a:latin typeface="Arial" pitchFamily="34" charset="0"/>
                <a:ea typeface="MS PGothic" pitchFamily="34" charset="-128"/>
              </a:defRPr>
            </a:lvl1pPr>
            <a:lvl2pPr marL="742950" indent="-285750">
              <a:defRPr sz="2400" b="1" u="sng">
                <a:solidFill>
                  <a:schemeClr val="tx1"/>
                </a:solidFill>
                <a:latin typeface="Arial" pitchFamily="34" charset="0"/>
                <a:ea typeface="MS PGothic" pitchFamily="34" charset="-128"/>
              </a:defRPr>
            </a:lvl2pPr>
            <a:lvl3pPr marL="1143000" indent="-228600">
              <a:defRPr sz="2400" b="1" u="sng">
                <a:solidFill>
                  <a:schemeClr val="tx1"/>
                </a:solidFill>
                <a:latin typeface="Arial" pitchFamily="34" charset="0"/>
                <a:ea typeface="MS PGothic" pitchFamily="34" charset="-128"/>
              </a:defRPr>
            </a:lvl3pPr>
            <a:lvl4pPr marL="1600200" indent="-228600">
              <a:defRPr sz="2400" b="1" u="sng">
                <a:solidFill>
                  <a:schemeClr val="tx1"/>
                </a:solidFill>
                <a:latin typeface="Arial" pitchFamily="34" charset="0"/>
                <a:ea typeface="MS PGothic" pitchFamily="34" charset="-128"/>
              </a:defRPr>
            </a:lvl4pPr>
            <a:lvl5pPr marL="2057400" indent="-228600">
              <a:defRPr sz="2400" b="1" u="sng">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u="sng">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u="sng">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u="sng">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u="sng">
                <a:solidFill>
                  <a:schemeClr val="tx1"/>
                </a:solidFill>
                <a:latin typeface="Arial" pitchFamily="34" charset="0"/>
                <a:ea typeface="MS PGothic" pitchFamily="34" charset="-128"/>
              </a:defRPr>
            </a:lvl9pPr>
          </a:lstStyle>
          <a:p>
            <a:r>
              <a:rPr lang="en-US" altLang="en-US" sz="1200" smtClean="0">
                <a:solidFill>
                  <a:srgbClr val="898989"/>
                </a:solidFill>
              </a:rPr>
              <a:t>Atef Abuelaish</a:t>
            </a:r>
          </a:p>
        </p:txBody>
      </p:sp>
      <p:sp>
        <p:nvSpPr>
          <p:cNvPr id="2867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u="sng">
                <a:solidFill>
                  <a:schemeClr val="tx1"/>
                </a:solidFill>
                <a:latin typeface="Arial" pitchFamily="34" charset="0"/>
                <a:ea typeface="MS PGothic" pitchFamily="34" charset="-128"/>
              </a:defRPr>
            </a:lvl1pPr>
            <a:lvl2pPr marL="742950" indent="-285750">
              <a:defRPr sz="2400" b="1" u="sng">
                <a:solidFill>
                  <a:schemeClr val="tx1"/>
                </a:solidFill>
                <a:latin typeface="Arial" pitchFamily="34" charset="0"/>
                <a:ea typeface="MS PGothic" pitchFamily="34" charset="-128"/>
              </a:defRPr>
            </a:lvl2pPr>
            <a:lvl3pPr marL="1143000" indent="-228600">
              <a:defRPr sz="2400" b="1" u="sng">
                <a:solidFill>
                  <a:schemeClr val="tx1"/>
                </a:solidFill>
                <a:latin typeface="Arial" pitchFamily="34" charset="0"/>
                <a:ea typeface="MS PGothic" pitchFamily="34" charset="-128"/>
              </a:defRPr>
            </a:lvl3pPr>
            <a:lvl4pPr marL="1600200" indent="-228600">
              <a:defRPr sz="2400" b="1" u="sng">
                <a:solidFill>
                  <a:schemeClr val="tx1"/>
                </a:solidFill>
                <a:latin typeface="Arial" pitchFamily="34" charset="0"/>
                <a:ea typeface="MS PGothic" pitchFamily="34" charset="-128"/>
              </a:defRPr>
            </a:lvl4pPr>
            <a:lvl5pPr marL="2057400" indent="-228600">
              <a:defRPr sz="2400" b="1" u="sng">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u="sng">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u="sng">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u="sng">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u="sng">
                <a:solidFill>
                  <a:schemeClr val="tx1"/>
                </a:solidFill>
                <a:latin typeface="Arial" pitchFamily="34" charset="0"/>
                <a:ea typeface="MS PGothic" pitchFamily="34" charset="-128"/>
              </a:defRPr>
            </a:lvl9pPr>
          </a:lstStyle>
          <a:p>
            <a:fld id="{DA22AD40-A970-4842-BCA8-7E9FEDF4A595}" type="slidenum">
              <a:rPr lang="en-US" altLang="en-US" sz="1200" smtClean="0">
                <a:solidFill>
                  <a:srgbClr val="898989"/>
                </a:solidFill>
              </a:rPr>
              <a:pPr/>
              <a:t>1</a:t>
            </a:fld>
            <a:endParaRPr lang="en-US" altLang="en-US" sz="1200" smtClean="0">
              <a:solidFill>
                <a:srgbClr val="898989"/>
              </a:solidFill>
            </a:endParaRPr>
          </a:p>
        </p:txBody>
      </p:sp>
    </p:spTree>
    <p:extLst>
      <p:ext uri="{BB962C8B-B14F-4D97-AF65-F5344CB8AC3E}">
        <p14:creationId xmlns:p14="http://schemas.microsoft.com/office/powerpoint/2010/main" val="3381688598"/>
      </p:ext>
    </p:extLst>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ChangeArrowheads="1"/>
          </p:cNvSpPr>
          <p:nvPr/>
        </p:nvSpPr>
        <p:spPr bwMode="auto">
          <a:xfrm>
            <a:off x="519113" y="5610225"/>
            <a:ext cx="8782855"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3200" b="1" dirty="0">
                <a:solidFill>
                  <a:srgbClr val="1102D0"/>
                </a:solidFill>
              </a:rPr>
              <a:t>Flow of budget data is a </a:t>
            </a:r>
            <a:r>
              <a:rPr lang="en-US" altLang="en-US" sz="3200" b="1" i="1" dirty="0"/>
              <a:t>bottom-up</a:t>
            </a:r>
            <a:r>
              <a:rPr lang="en-US" altLang="en-US" sz="3200" b="1" dirty="0">
                <a:solidFill>
                  <a:schemeClr val="tx2"/>
                </a:solidFill>
              </a:rPr>
              <a:t> </a:t>
            </a:r>
            <a:r>
              <a:rPr lang="en-US" altLang="en-US" sz="3200" b="1" dirty="0">
                <a:solidFill>
                  <a:srgbClr val="1102D0"/>
                </a:solidFill>
              </a:rPr>
              <a:t>process</a:t>
            </a:r>
            <a:r>
              <a:rPr lang="en-US" altLang="en-US" sz="3200" dirty="0">
                <a:solidFill>
                  <a:srgbClr val="1102D0"/>
                </a:solidFill>
              </a:rPr>
              <a:t>.</a:t>
            </a:r>
          </a:p>
        </p:txBody>
      </p:sp>
      <p:sp>
        <p:nvSpPr>
          <p:cNvPr id="1028" name="Line 3"/>
          <p:cNvSpPr>
            <a:spLocks noChangeShapeType="1"/>
          </p:cNvSpPr>
          <p:nvPr/>
        </p:nvSpPr>
        <p:spPr bwMode="auto">
          <a:xfrm flipV="1">
            <a:off x="393700" y="2273300"/>
            <a:ext cx="2641600" cy="2692400"/>
          </a:xfrm>
          <a:prstGeom prst="line">
            <a:avLst/>
          </a:prstGeom>
          <a:noFill/>
          <a:ln w="381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1029" name="Line 4"/>
          <p:cNvSpPr>
            <a:spLocks noChangeShapeType="1"/>
          </p:cNvSpPr>
          <p:nvPr/>
        </p:nvSpPr>
        <p:spPr bwMode="auto">
          <a:xfrm flipH="1" flipV="1">
            <a:off x="6083300" y="2273300"/>
            <a:ext cx="2540000" cy="2616200"/>
          </a:xfrm>
          <a:prstGeom prst="line">
            <a:avLst/>
          </a:prstGeom>
          <a:noFill/>
          <a:ln w="381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graphicFrame>
        <p:nvGraphicFramePr>
          <p:cNvPr id="1026" name="Object 2"/>
          <p:cNvGraphicFramePr>
            <a:graphicFrameLocks/>
          </p:cNvGraphicFramePr>
          <p:nvPr/>
        </p:nvGraphicFramePr>
        <p:xfrm>
          <a:off x="811213" y="1811338"/>
          <a:ext cx="7554912" cy="3165475"/>
        </p:xfrm>
        <a:graphic>
          <a:graphicData uri="http://schemas.openxmlformats.org/presentationml/2006/ole">
            <mc:AlternateContent xmlns:mc="http://schemas.openxmlformats.org/markup-compatibility/2006">
              <mc:Choice xmlns:v="urn:schemas-microsoft-com:vml" Requires="v">
                <p:oleObj spid="_x0000_s1105" name="MS Org Chart" r:id="rId4" imgW="8452022" imgH="3534032" progId="">
                  <p:embed followColorScheme="full"/>
                </p:oleObj>
              </mc:Choice>
              <mc:Fallback>
                <p:oleObj name="MS Org Chart" r:id="rId4" imgW="8452022" imgH="3534032" progId="">
                  <p:embed followColorScheme="full"/>
                  <p:pic>
                    <p:nvPicPr>
                      <p:cNvPr id="0" name="Picture 1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1213" y="1811338"/>
                        <a:ext cx="7554912" cy="316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0" name="Rectangle 6"/>
          <p:cNvSpPr>
            <a:spLocks noGrp="1" noChangeArrowheads="1"/>
          </p:cNvSpPr>
          <p:nvPr>
            <p:ph type="title"/>
          </p:nvPr>
        </p:nvSpPr>
        <p:spPr>
          <a:xfrm>
            <a:off x="293688" y="274638"/>
            <a:ext cx="8534400" cy="1143000"/>
          </a:xfrm>
        </p:spPr>
        <p:txBody>
          <a:bodyPr/>
          <a:lstStyle/>
          <a:p>
            <a:r>
              <a:rPr lang="en-US" altLang="en-US" sz="4400" b="1" dirty="0" smtClean="0">
                <a:solidFill>
                  <a:schemeClr val="tx1"/>
                </a:solidFill>
              </a:rPr>
              <a:t>Budget Committee</a:t>
            </a:r>
          </a:p>
        </p:txBody>
      </p:sp>
      <p:sp>
        <p:nvSpPr>
          <p:cNvPr id="2" name="Slide Number Placeholder 1"/>
          <p:cNvSpPr>
            <a:spLocks noGrp="1"/>
          </p:cNvSpPr>
          <p:nvPr>
            <p:ph type="sldNum" sz="quarter" idx="12"/>
          </p:nvPr>
        </p:nvSpPr>
        <p:spPr/>
        <p:txBody>
          <a:bodyPr/>
          <a:lstStyle/>
          <a:p>
            <a:pPr>
              <a:defRPr/>
            </a:pPr>
            <a:fld id="{C1B28DBF-8185-46EE-855F-634046A16E1B}" type="slidenum">
              <a:rPr lang="en-US" smtClean="0"/>
              <a:pPr>
                <a:defRPr/>
              </a:pPr>
              <a:t>10</a:t>
            </a:fld>
            <a:endParaRPr lang="en-US" dirty="0"/>
          </a:p>
        </p:txBody>
      </p:sp>
      <p:sp>
        <p:nvSpPr>
          <p:cNvPr id="8" name="AutoShape 15"/>
          <p:cNvSpPr>
            <a:spLocks noChangeArrowheads="1"/>
          </p:cNvSpPr>
          <p:nvPr/>
        </p:nvSpPr>
        <p:spPr bwMode="auto">
          <a:xfrm>
            <a:off x="76200" y="62865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schemeClr val="bg1"/>
                </a:solidFill>
                <a:latin typeface="Times New Roman" pitchFamily="18" charset="0"/>
              </a:rPr>
              <a:t>C 1</a:t>
            </a:r>
          </a:p>
        </p:txBody>
      </p:sp>
    </p:spTree>
  </p:cSld>
  <p:clrMapOvr>
    <a:masterClrMapping/>
  </p:clrMapOvr>
  <p:transition spd="med">
    <p:zoom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4"/>
          <p:cNvSpPr>
            <a:spLocks noGrp="1" noChangeArrowheads="1"/>
          </p:cNvSpPr>
          <p:nvPr>
            <p:ph type="title"/>
          </p:nvPr>
        </p:nvSpPr>
        <p:spPr>
          <a:xfrm>
            <a:off x="419100" y="0"/>
            <a:ext cx="8382000" cy="990600"/>
          </a:xfrm>
        </p:spPr>
        <p:txBody>
          <a:bodyPr/>
          <a:lstStyle/>
          <a:p>
            <a:r>
              <a:rPr lang="en-US" altLang="en-US" sz="4400" b="1" dirty="0" smtClean="0">
                <a:solidFill>
                  <a:schemeClr val="tx1"/>
                </a:solidFill>
              </a:rPr>
              <a:t>Budget Committee</a:t>
            </a:r>
          </a:p>
        </p:txBody>
      </p:sp>
      <p:sp>
        <p:nvSpPr>
          <p:cNvPr id="39938" name="Rectangle 2"/>
          <p:cNvSpPr>
            <a:spLocks noGrp="1" noChangeArrowheads="1"/>
          </p:cNvSpPr>
          <p:nvPr>
            <p:ph idx="1"/>
          </p:nvPr>
        </p:nvSpPr>
        <p:spPr>
          <a:xfrm>
            <a:off x="3824374" y="2638911"/>
            <a:ext cx="5091026" cy="3600806"/>
          </a:xfrm>
          <a:solidFill>
            <a:schemeClr val="accent1">
              <a:lumMod val="20000"/>
              <a:lumOff val="80000"/>
            </a:schemeClr>
          </a:solidFill>
          <a:ln w="19050">
            <a:solidFill>
              <a:schemeClr val="tx1"/>
            </a:solidFill>
            <a:miter lim="800000"/>
            <a:headEnd/>
            <a:tailEnd/>
          </a:ln>
        </p:spPr>
        <p:txBody>
          <a:bodyPr lIns="90488" tIns="44450" rIns="90488" bIns="44450"/>
          <a:lstStyle/>
          <a:p>
            <a:pPr>
              <a:lnSpc>
                <a:spcPct val="95000"/>
              </a:lnSpc>
              <a:spcBef>
                <a:spcPct val="50000"/>
              </a:spcBef>
              <a:buFont typeface="Wingdings" pitchFamily="2" charset="2"/>
              <a:buNone/>
            </a:pPr>
            <a:r>
              <a:rPr lang="en-US" altLang="en-US" sz="2800" b="1" dirty="0" smtClean="0">
                <a:solidFill>
                  <a:schemeClr val="tx1"/>
                </a:solidFill>
                <a:latin typeface="Arial" charset="0"/>
                <a:cs typeface="Arial" charset="0"/>
              </a:rPr>
              <a:t>Consists of managers from all departments of the organization.</a:t>
            </a:r>
          </a:p>
          <a:p>
            <a:pPr>
              <a:lnSpc>
                <a:spcPct val="95000"/>
              </a:lnSpc>
              <a:spcBef>
                <a:spcPct val="50000"/>
              </a:spcBef>
              <a:buFont typeface="Wingdings" pitchFamily="2" charset="2"/>
              <a:buNone/>
            </a:pPr>
            <a:r>
              <a:rPr lang="en-US" altLang="en-US" sz="2800" b="1" dirty="0" smtClean="0">
                <a:solidFill>
                  <a:schemeClr val="tx1"/>
                </a:solidFill>
                <a:latin typeface="Arial" charset="0"/>
                <a:cs typeface="Arial" charset="0"/>
              </a:rPr>
              <a:t>Provides central guidance to insure that individual budgets submitted from all departments are realistic and coordinated.</a:t>
            </a:r>
          </a:p>
        </p:txBody>
      </p:sp>
      <p:sp>
        <p:nvSpPr>
          <p:cNvPr id="2" name="Slide Number Placeholder 1"/>
          <p:cNvSpPr>
            <a:spLocks noGrp="1"/>
          </p:cNvSpPr>
          <p:nvPr>
            <p:ph type="sldNum" sz="quarter" idx="12"/>
          </p:nvPr>
        </p:nvSpPr>
        <p:spPr/>
        <p:txBody>
          <a:bodyPr/>
          <a:lstStyle/>
          <a:p>
            <a:pPr>
              <a:defRPr/>
            </a:pPr>
            <a:fld id="{AFBA2D53-C3FE-430D-A1E8-3968F4928F0A}" type="slidenum">
              <a:rPr lang="en-US" smtClean="0"/>
              <a:pPr>
                <a:defRPr/>
              </a:pPr>
              <a:t>11</a:t>
            </a:fld>
            <a:endParaRPr lang="en-US" dirty="0"/>
          </a:p>
        </p:txBody>
      </p:sp>
      <p:sp>
        <p:nvSpPr>
          <p:cNvPr id="5" name="AutoShape 15"/>
          <p:cNvSpPr>
            <a:spLocks noChangeArrowheads="1"/>
          </p:cNvSpPr>
          <p:nvPr/>
        </p:nvSpPr>
        <p:spPr bwMode="auto">
          <a:xfrm>
            <a:off x="76200" y="62865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schemeClr val="bg1"/>
                </a:solidFill>
                <a:latin typeface="Times New Roman" pitchFamily="18" charset="0"/>
              </a:rPr>
              <a:t>C 1</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449" y="3429000"/>
            <a:ext cx="2819399" cy="2133600"/>
          </a:xfrm>
          <a:prstGeom prst="rect">
            <a:avLst/>
          </a:prstGeom>
        </p:spPr>
      </p:pic>
      <p:sp>
        <p:nvSpPr>
          <p:cNvPr id="4" name="TextBox 3"/>
          <p:cNvSpPr txBox="1"/>
          <p:nvPr/>
        </p:nvSpPr>
        <p:spPr>
          <a:xfrm>
            <a:off x="1" y="1150757"/>
            <a:ext cx="9144000" cy="1200329"/>
          </a:xfrm>
          <a:prstGeom prst="rect">
            <a:avLst/>
          </a:prstGeom>
          <a:solidFill>
            <a:schemeClr val="bg1">
              <a:lumMod val="95000"/>
            </a:schemeClr>
          </a:solidFill>
        </p:spPr>
        <p:txBody>
          <a:bodyPr wrap="square" rtlCol="0">
            <a:spAutoFit/>
          </a:bodyPr>
          <a:lstStyle/>
          <a:p>
            <a:pPr algn="ctr"/>
            <a:r>
              <a:rPr lang="en-US" altLang="en-US" sz="2400" b="1" dirty="0" smtClean="0"/>
              <a:t>The budget committee </a:t>
            </a:r>
            <a:r>
              <a:rPr lang="en-US" altLang="en-US" sz="2400" b="1" dirty="0"/>
              <a:t>is responsible for </a:t>
            </a:r>
            <a:r>
              <a:rPr lang="en-US" altLang="en-US" sz="2400" b="1" u="sng" dirty="0">
                <a:solidFill>
                  <a:srgbClr val="FF0000"/>
                </a:solidFill>
              </a:rPr>
              <a:t>budgeting policies </a:t>
            </a:r>
            <a:r>
              <a:rPr lang="en-US" altLang="en-US" sz="2400" b="1" dirty="0"/>
              <a:t>and for </a:t>
            </a:r>
            <a:r>
              <a:rPr lang="en-US" altLang="en-US" sz="2400" b="1" u="sng" dirty="0">
                <a:solidFill>
                  <a:srgbClr val="FF0000"/>
                </a:solidFill>
              </a:rPr>
              <a:t>coordinating the efforts </a:t>
            </a:r>
            <a:r>
              <a:rPr lang="en-US" altLang="en-US" sz="2400" b="1" dirty="0"/>
              <a:t>of all participants in the budgeting </a:t>
            </a:r>
            <a:r>
              <a:rPr lang="en-US" altLang="en-US" sz="2400" b="1" dirty="0" smtClean="0"/>
              <a:t>process.</a:t>
            </a:r>
            <a:endParaRPr lang="en-US" sz="2400" b="1" dirty="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9938">
                                            <p:bg/>
                                          </p:spTgt>
                                        </p:tgtEl>
                                        <p:attrNameLst>
                                          <p:attrName>style.visibility</p:attrName>
                                        </p:attrNameLst>
                                      </p:cBhvr>
                                      <p:to>
                                        <p:strVal val="visible"/>
                                      </p:to>
                                    </p:set>
                                    <p:animEffect transition="in" filter="fade">
                                      <p:cBhvr>
                                        <p:cTn id="7" dur="1000"/>
                                        <p:tgtEl>
                                          <p:spTgt spid="39938">
                                            <p:bg/>
                                          </p:spTgt>
                                        </p:tgtEl>
                                      </p:cBhvr>
                                    </p:animEffect>
                                    <p:anim calcmode="lin" valueType="num">
                                      <p:cBhvr>
                                        <p:cTn id="8" dur="1000" fill="hold"/>
                                        <p:tgtEl>
                                          <p:spTgt spid="39938">
                                            <p:bg/>
                                          </p:spTgt>
                                        </p:tgtEl>
                                        <p:attrNameLst>
                                          <p:attrName>ppt_x</p:attrName>
                                        </p:attrNameLst>
                                      </p:cBhvr>
                                      <p:tavLst>
                                        <p:tav tm="0">
                                          <p:val>
                                            <p:strVal val="#ppt_x"/>
                                          </p:val>
                                        </p:tav>
                                        <p:tav tm="100000">
                                          <p:val>
                                            <p:strVal val="#ppt_x"/>
                                          </p:val>
                                        </p:tav>
                                      </p:tavLst>
                                    </p:anim>
                                    <p:anim calcmode="lin" valueType="num">
                                      <p:cBhvr>
                                        <p:cTn id="9" dur="1000" fill="hold"/>
                                        <p:tgtEl>
                                          <p:spTgt spid="39938">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9938">
                                            <p:txEl>
                                              <p:pRg st="0" end="0"/>
                                            </p:txEl>
                                          </p:spTgt>
                                        </p:tgtEl>
                                        <p:attrNameLst>
                                          <p:attrName>style.visibility</p:attrName>
                                        </p:attrNameLst>
                                      </p:cBhvr>
                                      <p:to>
                                        <p:strVal val="visible"/>
                                      </p:to>
                                    </p:set>
                                    <p:animEffect transition="in" filter="fade">
                                      <p:cBhvr>
                                        <p:cTn id="14" dur="1000"/>
                                        <p:tgtEl>
                                          <p:spTgt spid="39938">
                                            <p:txEl>
                                              <p:pRg st="0" end="0"/>
                                            </p:txEl>
                                          </p:spTgt>
                                        </p:tgtEl>
                                      </p:cBhvr>
                                    </p:animEffect>
                                    <p:anim calcmode="lin" valueType="num">
                                      <p:cBhvr>
                                        <p:cTn id="15" dur="1000" fill="hold"/>
                                        <p:tgtEl>
                                          <p:spTgt spid="3993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993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9938">
                                            <p:txEl>
                                              <p:pRg st="1" end="1"/>
                                            </p:txEl>
                                          </p:spTgt>
                                        </p:tgtEl>
                                        <p:attrNameLst>
                                          <p:attrName>style.visibility</p:attrName>
                                        </p:attrNameLst>
                                      </p:cBhvr>
                                      <p:to>
                                        <p:strVal val="visible"/>
                                      </p:to>
                                    </p:set>
                                    <p:animEffect transition="in" filter="fade">
                                      <p:cBhvr>
                                        <p:cTn id="21" dur="1000"/>
                                        <p:tgtEl>
                                          <p:spTgt spid="39938">
                                            <p:txEl>
                                              <p:pRg st="1" end="1"/>
                                            </p:txEl>
                                          </p:spTgt>
                                        </p:tgtEl>
                                      </p:cBhvr>
                                    </p:animEffect>
                                    <p:anim calcmode="lin" valueType="num">
                                      <p:cBhvr>
                                        <p:cTn id="22" dur="1000" fill="hold"/>
                                        <p:tgtEl>
                                          <p:spTgt spid="3993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993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uiExpand="1" build="p" bldLvl="2"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4"/>
          <p:cNvSpPr>
            <a:spLocks noGrp="1"/>
          </p:cNvSpPr>
          <p:nvPr>
            <p:ph type="ctrTitle"/>
          </p:nvPr>
        </p:nvSpPr>
        <p:spPr>
          <a:xfrm>
            <a:off x="370974" y="1295400"/>
            <a:ext cx="8305800" cy="3124200"/>
          </a:xfrm>
        </p:spPr>
        <p:txBody>
          <a:bodyPr/>
          <a:lstStyle/>
          <a:p>
            <a:pPr>
              <a:lnSpc>
                <a:spcPct val="150000"/>
              </a:lnSpc>
            </a:pPr>
            <a:r>
              <a:rPr lang="en-US" altLang="en-US" dirty="0" smtClean="0">
                <a:ea typeface="ＭＳ Ｐゴシック" pitchFamily="34" charset="-128"/>
              </a:rPr>
              <a:t/>
            </a:r>
            <a:br>
              <a:rPr lang="en-US" altLang="en-US" dirty="0" smtClean="0">
                <a:ea typeface="ＭＳ Ｐゴシック" pitchFamily="34" charset="-128"/>
              </a:rPr>
            </a:br>
            <a:r>
              <a:rPr lang="en-US" altLang="en-US" sz="4400" dirty="0" smtClean="0">
                <a:ea typeface="ＭＳ Ｐゴシック" pitchFamily="34" charset="-128"/>
              </a:rPr>
              <a:t> </a:t>
            </a:r>
            <a:r>
              <a:rPr lang="en-US" altLang="en-US" sz="5400" b="1" dirty="0" smtClean="0">
                <a:solidFill>
                  <a:srgbClr val="FF0000"/>
                </a:solidFill>
                <a:latin typeface="Algerian" pitchFamily="82" charset="0"/>
                <a:ea typeface="ＭＳ Ｐゴシック" pitchFamily="34" charset="-128"/>
              </a:rPr>
              <a:t>Master Budget</a:t>
            </a:r>
            <a:r>
              <a:rPr lang="en-US" altLang="en-US" sz="5400" b="1" dirty="0" smtClean="0">
                <a:solidFill>
                  <a:schemeClr val="tx1"/>
                </a:solidFill>
                <a:latin typeface="Algerian" pitchFamily="82" charset="0"/>
                <a:ea typeface="ＭＳ Ｐゴシック" pitchFamily="34" charset="-128"/>
              </a:rPr>
              <a:t/>
            </a:r>
            <a:br>
              <a:rPr lang="en-US" altLang="en-US" sz="5400" b="1" dirty="0" smtClean="0">
                <a:solidFill>
                  <a:schemeClr val="tx1"/>
                </a:solidFill>
                <a:latin typeface="Algerian" pitchFamily="82" charset="0"/>
                <a:ea typeface="ＭＳ Ｐゴシック" pitchFamily="34" charset="-128"/>
              </a:rPr>
            </a:br>
            <a:r>
              <a:rPr lang="en-US" altLang="en-US" sz="5400" b="1" dirty="0" smtClean="0">
                <a:solidFill>
                  <a:schemeClr val="tx1"/>
                </a:solidFill>
                <a:latin typeface="Algerian" pitchFamily="82" charset="0"/>
                <a:ea typeface="ＭＳ Ｐゴシック" pitchFamily="34" charset="-128"/>
              </a:rPr>
              <a:t> Components</a:t>
            </a:r>
          </a:p>
        </p:txBody>
      </p:sp>
      <p:sp>
        <p:nvSpPr>
          <p:cNvPr id="11270" name="Slide Number Placeholder 1"/>
          <p:cNvSpPr>
            <a:spLocks noGrp="1"/>
          </p:cNvSpPr>
          <p:nvPr>
            <p:ph type="sldNum" sz="quarter" idx="12"/>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fld id="{99574C60-73C5-4235-A748-77ABB6631210}" type="slidenum">
              <a:rPr lang="en-US" altLang="en-US" sz="1200">
                <a:solidFill>
                  <a:srgbClr val="898989"/>
                </a:solidFill>
                <a:latin typeface="Arial" charset="0"/>
              </a:rPr>
              <a:pPr>
                <a:spcBef>
                  <a:spcPct val="0"/>
                </a:spcBef>
                <a:buFontTx/>
                <a:buNone/>
              </a:pPr>
              <a:t>12</a:t>
            </a:fld>
            <a:endParaRPr lang="en-US" altLang="en-US" sz="1200" dirty="0">
              <a:solidFill>
                <a:srgbClr val="898989"/>
              </a:solidFill>
              <a:latin typeface="Arial" charset="0"/>
            </a:endParaRPr>
          </a:p>
        </p:txBody>
      </p:sp>
      <p:pic>
        <p:nvPicPr>
          <p:cNvPr id="1126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6326" y="1981200"/>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6274" y="4800600"/>
            <a:ext cx="7315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7595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293688" y="608031"/>
            <a:ext cx="8534400" cy="1143000"/>
          </a:xfrm>
        </p:spPr>
        <p:txBody>
          <a:bodyPr/>
          <a:lstStyle/>
          <a:p>
            <a:r>
              <a:rPr lang="en-US" altLang="en-US" sz="4400" b="1" dirty="0" smtClean="0">
                <a:solidFill>
                  <a:schemeClr val="tx1"/>
                </a:solidFill>
              </a:rPr>
              <a:t>Master Budget Process for a </a:t>
            </a:r>
            <a:r>
              <a:rPr lang="en-US" altLang="en-US" sz="4400" b="1" u="sng" dirty="0" smtClean="0">
                <a:solidFill>
                  <a:srgbClr val="FF0000"/>
                </a:solidFill>
              </a:rPr>
              <a:t>Manufacturer</a:t>
            </a:r>
          </a:p>
        </p:txBody>
      </p:sp>
      <p:sp>
        <p:nvSpPr>
          <p:cNvPr id="2" name="Slide Number Placeholder 1"/>
          <p:cNvSpPr>
            <a:spLocks noGrp="1"/>
          </p:cNvSpPr>
          <p:nvPr>
            <p:ph type="sldNum" sz="quarter" idx="12"/>
          </p:nvPr>
        </p:nvSpPr>
        <p:spPr/>
        <p:txBody>
          <a:bodyPr/>
          <a:lstStyle/>
          <a:p>
            <a:pPr>
              <a:defRPr/>
            </a:pPr>
            <a:fld id="{C1B28DBF-8185-46EE-855F-634046A16E1B}" type="slidenum">
              <a:rPr lang="en-US" smtClean="0"/>
              <a:pPr>
                <a:defRPr/>
              </a:pPr>
              <a:t>13</a:t>
            </a:fld>
            <a:endParaRPr lang="en-US" dirty="0"/>
          </a:p>
        </p:txBody>
      </p:sp>
      <p:sp>
        <p:nvSpPr>
          <p:cNvPr id="5" name="AutoShape 15"/>
          <p:cNvSpPr>
            <a:spLocks noChangeArrowheads="1"/>
          </p:cNvSpPr>
          <p:nvPr/>
        </p:nvSpPr>
        <p:spPr bwMode="auto">
          <a:xfrm>
            <a:off x="76200" y="62865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schemeClr val="bg1"/>
                </a:solidFill>
                <a:latin typeface="Times New Roman" pitchFamily="18" charset="0"/>
              </a:rPr>
              <a:t>C </a:t>
            </a:r>
            <a:r>
              <a:rPr lang="en-US" sz="1400" dirty="0" smtClean="0">
                <a:solidFill>
                  <a:schemeClr val="bg1"/>
                </a:solidFill>
                <a:latin typeface="Times New Roman" pitchFamily="18" charset="0"/>
              </a:rPr>
              <a:t>2</a:t>
            </a:r>
            <a:endParaRPr lang="en-US" sz="1400" dirty="0">
              <a:solidFill>
                <a:schemeClr val="bg1"/>
              </a:solidFill>
              <a:latin typeface="Times New Roman"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982" y="1911350"/>
            <a:ext cx="8047811" cy="4375150"/>
          </a:xfrm>
          <a:prstGeom prst="rect">
            <a:avLst/>
          </a:prstGeom>
        </p:spPr>
      </p:pic>
    </p:spTree>
  </p:cSld>
  <p:clrMapOvr>
    <a:masterClrMapping/>
  </p:clrMapOvr>
  <p:transition spd="med">
    <p:blinds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4"/>
          <p:cNvSpPr>
            <a:spLocks noGrp="1"/>
          </p:cNvSpPr>
          <p:nvPr>
            <p:ph type="ctrTitle"/>
          </p:nvPr>
        </p:nvSpPr>
        <p:spPr>
          <a:xfrm>
            <a:off x="228600" y="876300"/>
            <a:ext cx="8763000" cy="3124200"/>
          </a:xfrm>
        </p:spPr>
        <p:txBody>
          <a:bodyPr/>
          <a:lstStyle/>
          <a:p>
            <a:r>
              <a:rPr lang="en-US" altLang="en-US" dirty="0" smtClean="0">
                <a:ea typeface="ＭＳ Ｐゴシック" pitchFamily="34" charset="-128"/>
              </a:rPr>
              <a:t/>
            </a:r>
            <a:br>
              <a:rPr lang="en-US" altLang="en-US" dirty="0" smtClean="0">
                <a:ea typeface="ＭＳ Ｐゴシック" pitchFamily="34" charset="-128"/>
              </a:rPr>
            </a:br>
            <a:r>
              <a:rPr lang="en-US" altLang="en-US" dirty="0" smtClean="0">
                <a:ea typeface="ＭＳ Ｐゴシック" pitchFamily="34" charset="-128"/>
              </a:rPr>
              <a:t> </a:t>
            </a:r>
            <a:r>
              <a:rPr lang="en-US" altLang="en-US" b="1" dirty="0" smtClean="0">
                <a:solidFill>
                  <a:prstClr val="black"/>
                </a:solidFill>
                <a:ea typeface="ＭＳ Ｐゴシック" pitchFamily="34" charset="-128"/>
              </a:rPr>
              <a:t>I </a:t>
            </a:r>
            <a:r>
              <a:rPr lang="en-US" altLang="en-US" b="1" dirty="0">
                <a:solidFill>
                  <a:prstClr val="black"/>
                </a:solidFill>
                <a:ea typeface="ＭＳ Ｐゴシック" pitchFamily="34" charset="-128"/>
              </a:rPr>
              <a:t>- </a:t>
            </a:r>
            <a:r>
              <a:rPr lang="en-US" altLang="en-US" sz="5400" dirty="0" smtClean="0">
                <a:solidFill>
                  <a:srgbClr val="FF0000"/>
                </a:solidFill>
                <a:latin typeface="Algerian" pitchFamily="82" charset="0"/>
                <a:ea typeface="ＭＳ Ｐゴシック" pitchFamily="34" charset="-128"/>
              </a:rPr>
              <a:t>Operating </a:t>
            </a:r>
            <a:r>
              <a:rPr lang="en-US" altLang="en-US" sz="5400" dirty="0" smtClean="0">
                <a:solidFill>
                  <a:schemeClr val="tx1"/>
                </a:solidFill>
                <a:latin typeface="Algerian" pitchFamily="82" charset="0"/>
                <a:ea typeface="ＭＳ Ｐゴシック" pitchFamily="34" charset="-128"/>
              </a:rPr>
              <a:t>Budgets</a:t>
            </a:r>
          </a:p>
        </p:txBody>
      </p:sp>
      <p:sp>
        <p:nvSpPr>
          <p:cNvPr id="11270" name="Slide Number Placeholder 1"/>
          <p:cNvSpPr>
            <a:spLocks noGrp="1"/>
          </p:cNvSpPr>
          <p:nvPr>
            <p:ph type="sldNum" sz="quarter" idx="12"/>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fld id="{99574C60-73C5-4235-A748-77ABB6631210}" type="slidenum">
              <a:rPr lang="en-US" altLang="en-US" sz="1200">
                <a:solidFill>
                  <a:srgbClr val="898989"/>
                </a:solidFill>
                <a:latin typeface="Arial" charset="0"/>
              </a:rPr>
              <a:pPr>
                <a:spcBef>
                  <a:spcPct val="0"/>
                </a:spcBef>
                <a:buFontTx/>
                <a:buNone/>
              </a:pPr>
              <a:t>14</a:t>
            </a:fld>
            <a:endParaRPr lang="en-US" altLang="en-US" sz="1200" dirty="0">
              <a:solidFill>
                <a:srgbClr val="898989"/>
              </a:solidFill>
              <a:latin typeface="Arial" charset="0"/>
            </a:endParaRPr>
          </a:p>
        </p:txBody>
      </p:sp>
      <p:pic>
        <p:nvPicPr>
          <p:cNvPr id="1126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2209800"/>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4267200"/>
            <a:ext cx="7315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6722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241551" y="2352450"/>
            <a:ext cx="4311650" cy="3313338"/>
            <a:chOff x="1363" y="986"/>
            <a:chExt cx="3046" cy="2478"/>
          </a:xfrm>
        </p:grpSpPr>
        <p:sp>
          <p:nvSpPr>
            <p:cNvPr id="43014" name="Line 3"/>
            <p:cNvSpPr>
              <a:spLocks noChangeShapeType="1"/>
            </p:cNvSpPr>
            <p:nvPr/>
          </p:nvSpPr>
          <p:spPr bwMode="auto">
            <a:xfrm flipV="1">
              <a:off x="3778" y="2824"/>
              <a:ext cx="0" cy="64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43015" name="Line 4"/>
            <p:cNvSpPr>
              <a:spLocks noChangeShapeType="1"/>
            </p:cNvSpPr>
            <p:nvPr/>
          </p:nvSpPr>
          <p:spPr bwMode="auto">
            <a:xfrm flipV="1">
              <a:off x="1994" y="2824"/>
              <a:ext cx="0" cy="64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43016" name="Line 5"/>
            <p:cNvSpPr>
              <a:spLocks noChangeShapeType="1"/>
            </p:cNvSpPr>
            <p:nvPr/>
          </p:nvSpPr>
          <p:spPr bwMode="auto">
            <a:xfrm flipV="1">
              <a:off x="1994" y="2003"/>
              <a:ext cx="0" cy="488"/>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43017" name="Line 6"/>
            <p:cNvSpPr>
              <a:spLocks noChangeShapeType="1"/>
            </p:cNvSpPr>
            <p:nvPr/>
          </p:nvSpPr>
          <p:spPr bwMode="auto">
            <a:xfrm flipV="1">
              <a:off x="3778" y="2003"/>
              <a:ext cx="0" cy="453"/>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43018" name="AutoShape 7"/>
            <p:cNvSpPr>
              <a:spLocks noChangeArrowheads="1"/>
            </p:cNvSpPr>
            <p:nvPr/>
          </p:nvSpPr>
          <p:spPr bwMode="auto">
            <a:xfrm>
              <a:off x="1664" y="986"/>
              <a:ext cx="2480" cy="944"/>
            </a:xfrm>
            <a:prstGeom prst="triangle">
              <a:avLst>
                <a:gd name="adj" fmla="val 49995"/>
              </a:avLst>
            </a:prstGeom>
            <a:solidFill>
              <a:srgbClr val="00AE00"/>
            </a:solidFill>
            <a:ln w="25400">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sp>
          <p:nvSpPr>
            <p:cNvPr id="43019" name="Rectangle 8"/>
            <p:cNvSpPr>
              <a:spLocks noChangeArrowheads="1"/>
            </p:cNvSpPr>
            <p:nvPr/>
          </p:nvSpPr>
          <p:spPr bwMode="auto">
            <a:xfrm>
              <a:off x="2353" y="1153"/>
              <a:ext cx="1102" cy="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2800" b="1" dirty="0">
                  <a:solidFill>
                    <a:schemeClr val="bg1"/>
                  </a:solidFill>
                  <a:effectLst>
                    <a:outerShdw blurRad="38100" dist="38100" dir="2700000" algn="tl">
                      <a:srgbClr val="000000">
                        <a:alpha val="43137"/>
                      </a:srgbClr>
                    </a:outerShdw>
                  </a:effectLst>
                </a:rPr>
                <a:t>Sales</a:t>
              </a:r>
              <a:br>
                <a:rPr lang="en-US" altLang="en-US" sz="2800" b="1" dirty="0">
                  <a:solidFill>
                    <a:schemeClr val="bg1"/>
                  </a:solidFill>
                  <a:effectLst>
                    <a:outerShdw blurRad="38100" dist="38100" dir="2700000" algn="tl">
                      <a:srgbClr val="000000">
                        <a:alpha val="43137"/>
                      </a:srgbClr>
                    </a:outerShdw>
                  </a:effectLst>
                </a:rPr>
              </a:br>
              <a:r>
                <a:rPr lang="en-US" altLang="en-US" sz="2800" b="1" dirty="0">
                  <a:solidFill>
                    <a:schemeClr val="bg1"/>
                  </a:solidFill>
                  <a:effectLst>
                    <a:outerShdw blurRad="38100" dist="38100" dir="2700000" algn="tl">
                      <a:srgbClr val="000000">
                        <a:alpha val="43137"/>
                      </a:srgbClr>
                    </a:outerShdw>
                  </a:effectLst>
                </a:rPr>
                <a:t>Budget</a:t>
              </a:r>
            </a:p>
          </p:txBody>
        </p:sp>
        <p:sp>
          <p:nvSpPr>
            <p:cNvPr id="43020" name="Rectangle 9"/>
            <p:cNvSpPr>
              <a:spLocks noChangeArrowheads="1"/>
            </p:cNvSpPr>
            <p:nvPr/>
          </p:nvSpPr>
          <p:spPr bwMode="auto">
            <a:xfrm>
              <a:off x="1363" y="2301"/>
              <a:ext cx="1262" cy="597"/>
            </a:xfrm>
            <a:prstGeom prst="rect">
              <a:avLst/>
            </a:prstGeom>
            <a:solidFill>
              <a:srgbClr val="C1CEFF"/>
            </a:solidFill>
            <a:ln w="25400">
              <a:solidFill>
                <a:schemeClr val="tx1"/>
              </a:solidFill>
              <a:miter lim="800000"/>
              <a:headEnd/>
              <a:tailEnd/>
            </a:ln>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2300" b="1" dirty="0"/>
                <a:t>Estimated</a:t>
              </a:r>
              <a:br>
                <a:rPr lang="en-US" altLang="en-US" sz="2300" b="1" dirty="0"/>
              </a:br>
              <a:r>
                <a:rPr lang="en-US" altLang="en-US" sz="2300" b="1" dirty="0">
                  <a:solidFill>
                    <a:srgbClr val="FF0000"/>
                  </a:solidFill>
                </a:rPr>
                <a:t>Unit Sales</a:t>
              </a:r>
            </a:p>
          </p:txBody>
        </p:sp>
        <p:sp>
          <p:nvSpPr>
            <p:cNvPr id="43021" name="Rectangle 10"/>
            <p:cNvSpPr>
              <a:spLocks noChangeArrowheads="1"/>
            </p:cNvSpPr>
            <p:nvPr/>
          </p:nvSpPr>
          <p:spPr bwMode="auto">
            <a:xfrm>
              <a:off x="3147" y="2301"/>
              <a:ext cx="1262" cy="597"/>
            </a:xfrm>
            <a:prstGeom prst="rect">
              <a:avLst/>
            </a:prstGeom>
            <a:solidFill>
              <a:srgbClr val="C1CEFF"/>
            </a:solidFill>
            <a:ln w="25400">
              <a:solidFill>
                <a:schemeClr val="tx1"/>
              </a:solidFill>
              <a:miter lim="800000"/>
              <a:headEnd/>
              <a:tailEnd/>
            </a:ln>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2300" b="1" dirty="0"/>
                <a:t>Estimated</a:t>
              </a:r>
              <a:br>
                <a:rPr lang="en-US" altLang="en-US" sz="2300" b="1" dirty="0"/>
              </a:br>
              <a:r>
                <a:rPr lang="en-US" altLang="en-US" sz="2300" b="1" dirty="0">
                  <a:solidFill>
                    <a:srgbClr val="FF0000"/>
                  </a:solidFill>
                </a:rPr>
                <a:t>Unit Price</a:t>
              </a:r>
            </a:p>
          </p:txBody>
        </p:sp>
      </p:grpSp>
      <p:sp>
        <p:nvSpPr>
          <p:cNvPr id="43011" name="Rectangle 11"/>
          <p:cNvSpPr>
            <a:spLocks noChangeArrowheads="1"/>
          </p:cNvSpPr>
          <p:nvPr/>
        </p:nvSpPr>
        <p:spPr bwMode="auto">
          <a:xfrm>
            <a:off x="401638" y="5094288"/>
            <a:ext cx="8328025" cy="1259319"/>
          </a:xfrm>
          <a:prstGeom prst="rect">
            <a:avLst/>
          </a:prstGeom>
          <a:solidFill>
            <a:schemeClr val="accent1">
              <a:lumMod val="20000"/>
              <a:lumOff val="80000"/>
            </a:schemeClr>
          </a:solidFill>
          <a:ln w="25400">
            <a:solidFill>
              <a:schemeClr val="tx1"/>
            </a:solidFill>
            <a:miter lim="800000"/>
            <a:headEnd/>
            <a:tailEnd/>
          </a:ln>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95000"/>
              </a:lnSpc>
              <a:spcBef>
                <a:spcPct val="45000"/>
              </a:spcBef>
            </a:pPr>
            <a:r>
              <a:rPr lang="en-US" altLang="en-US" sz="2400" b="1" dirty="0"/>
              <a:t>Analysis of economic and market conditions</a:t>
            </a:r>
            <a:br>
              <a:rPr lang="en-US" altLang="en-US" sz="2400" b="1" dirty="0"/>
            </a:br>
            <a:r>
              <a:rPr lang="en-US" altLang="en-US" sz="3200" b="1" dirty="0">
                <a:solidFill>
                  <a:srgbClr val="FF0000"/>
                </a:solidFill>
              </a:rPr>
              <a:t>+</a:t>
            </a:r>
            <a:r>
              <a:rPr lang="en-US" altLang="en-US" sz="2400" b="1" dirty="0"/>
              <a:t/>
            </a:r>
            <a:br>
              <a:rPr lang="en-US" altLang="en-US" sz="2400" b="1" dirty="0"/>
            </a:br>
            <a:r>
              <a:rPr lang="en-US" altLang="en-US" sz="2400" b="1" dirty="0"/>
              <a:t>Forecasts of customer needs from marketing personnel</a:t>
            </a:r>
          </a:p>
        </p:txBody>
      </p:sp>
      <p:sp>
        <p:nvSpPr>
          <p:cNvPr id="43012" name="Rectangle 12"/>
          <p:cNvSpPr>
            <a:spLocks noGrp="1" noChangeArrowheads="1"/>
          </p:cNvSpPr>
          <p:nvPr>
            <p:ph type="title"/>
          </p:nvPr>
        </p:nvSpPr>
        <p:spPr>
          <a:xfrm>
            <a:off x="163179" y="4011"/>
            <a:ext cx="8534400" cy="986589"/>
          </a:xfrm>
        </p:spPr>
        <p:txBody>
          <a:bodyPr/>
          <a:lstStyle/>
          <a:p>
            <a:r>
              <a:rPr lang="en-US" altLang="en-US" sz="4400" b="1" dirty="0" smtClean="0">
                <a:solidFill>
                  <a:srgbClr val="FF0000"/>
                </a:solidFill>
              </a:rPr>
              <a:t>1</a:t>
            </a:r>
            <a:r>
              <a:rPr lang="en-US" altLang="en-US" sz="4400" b="1" dirty="0" smtClean="0">
                <a:solidFill>
                  <a:schemeClr val="tx1"/>
                </a:solidFill>
              </a:rPr>
              <a:t>) Sales Budget</a:t>
            </a:r>
          </a:p>
        </p:txBody>
      </p:sp>
      <p:sp>
        <p:nvSpPr>
          <p:cNvPr id="3" name="Slide Number Placeholder 2"/>
          <p:cNvSpPr>
            <a:spLocks noGrp="1"/>
          </p:cNvSpPr>
          <p:nvPr>
            <p:ph type="sldNum" sz="quarter" idx="12"/>
          </p:nvPr>
        </p:nvSpPr>
        <p:spPr/>
        <p:txBody>
          <a:bodyPr/>
          <a:lstStyle/>
          <a:p>
            <a:pPr>
              <a:defRPr/>
            </a:pPr>
            <a:fld id="{C1B28DBF-8185-46EE-855F-634046A16E1B}" type="slidenum">
              <a:rPr lang="en-US" smtClean="0"/>
              <a:pPr>
                <a:defRPr/>
              </a:pPr>
              <a:t>15</a:t>
            </a:fld>
            <a:endParaRPr lang="en-US" dirty="0"/>
          </a:p>
        </p:txBody>
      </p:sp>
      <p:sp>
        <p:nvSpPr>
          <p:cNvPr id="14" name="AutoShape 15"/>
          <p:cNvSpPr>
            <a:spLocks noChangeArrowheads="1"/>
          </p:cNvSpPr>
          <p:nvPr/>
        </p:nvSpPr>
        <p:spPr bwMode="auto">
          <a:xfrm>
            <a:off x="76200" y="62865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smtClean="0">
                <a:solidFill>
                  <a:schemeClr val="bg1"/>
                </a:solidFill>
                <a:latin typeface="Times New Roman" pitchFamily="18" charset="0"/>
              </a:rPr>
              <a:t>P 1</a:t>
            </a:r>
            <a:endParaRPr lang="en-US" sz="1400" dirty="0">
              <a:solidFill>
                <a:schemeClr val="bg1"/>
              </a:solidFill>
              <a:latin typeface="Times New Roman" pitchFamily="18" charset="0"/>
            </a:endParaRPr>
          </a:p>
        </p:txBody>
      </p:sp>
      <p:sp>
        <p:nvSpPr>
          <p:cNvPr id="4" name="TextBox 3"/>
          <p:cNvSpPr txBox="1"/>
          <p:nvPr/>
        </p:nvSpPr>
        <p:spPr>
          <a:xfrm>
            <a:off x="0" y="1121201"/>
            <a:ext cx="9144000" cy="1200329"/>
          </a:xfrm>
          <a:prstGeom prst="rect">
            <a:avLst/>
          </a:prstGeom>
          <a:solidFill>
            <a:schemeClr val="bg1">
              <a:lumMod val="95000"/>
            </a:schemeClr>
          </a:solidFill>
        </p:spPr>
        <p:txBody>
          <a:bodyPr wrap="square" rtlCol="0">
            <a:spAutoFit/>
          </a:bodyPr>
          <a:lstStyle/>
          <a:p>
            <a:pPr algn="ctr">
              <a:lnSpc>
                <a:spcPct val="150000"/>
              </a:lnSpc>
            </a:pPr>
            <a:r>
              <a:rPr lang="en-US" sz="2400" b="1" dirty="0">
                <a:latin typeface="Arial Narrow" panose="020B0606020202030204" pitchFamily="34" charset="0"/>
              </a:rPr>
              <a:t>The first step in preparing the master budget is the </a:t>
            </a:r>
            <a:r>
              <a:rPr lang="en-US" sz="2400" b="1" i="1" dirty="0">
                <a:latin typeface="Arial Narrow" panose="020B0606020202030204" pitchFamily="34" charset="0"/>
              </a:rPr>
              <a:t>sales budget</a:t>
            </a:r>
            <a:r>
              <a:rPr lang="en-US" sz="2400" b="1" dirty="0">
                <a:latin typeface="Arial Narrow" panose="020B0606020202030204" pitchFamily="34" charset="0"/>
              </a:rPr>
              <a:t>, which shows the planned sales units and the expected dollars from these sales.</a:t>
            </a:r>
          </a:p>
        </p:txBody>
      </p:sp>
    </p:spTree>
  </p:cSld>
  <p:clrMapOvr>
    <a:masterClrMapping/>
  </p:clrMapOvr>
  <p:transition spd="med">
    <p:wipe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Grp="1" noChangeArrowheads="1"/>
          </p:cNvSpPr>
          <p:nvPr>
            <p:ph type="title"/>
          </p:nvPr>
        </p:nvSpPr>
        <p:spPr>
          <a:xfrm>
            <a:off x="419100" y="76200"/>
            <a:ext cx="8382000" cy="1143000"/>
          </a:xfrm>
        </p:spPr>
        <p:txBody>
          <a:bodyPr/>
          <a:lstStyle/>
          <a:p>
            <a:r>
              <a:rPr lang="en-US" altLang="en-US" sz="4400" b="1" dirty="0" smtClean="0">
                <a:solidFill>
                  <a:schemeClr val="tx1"/>
                </a:solidFill>
              </a:rPr>
              <a:t>Sales Budget</a:t>
            </a:r>
          </a:p>
        </p:txBody>
      </p:sp>
      <p:sp>
        <p:nvSpPr>
          <p:cNvPr id="2051" name="Rectangle 2"/>
          <p:cNvSpPr>
            <a:spLocks noGrp="1" noChangeArrowheads="1"/>
          </p:cNvSpPr>
          <p:nvPr>
            <p:ph idx="1"/>
          </p:nvPr>
        </p:nvSpPr>
        <p:spPr>
          <a:xfrm>
            <a:off x="381000" y="1600200"/>
            <a:ext cx="8305800" cy="4686300"/>
          </a:xfrm>
          <a:solidFill>
            <a:schemeClr val="accent1">
              <a:lumMod val="20000"/>
              <a:lumOff val="80000"/>
            </a:schemeClr>
          </a:solidFill>
          <a:ln w="19050">
            <a:solidFill>
              <a:schemeClr val="tx2"/>
            </a:solidFill>
            <a:miter lim="800000"/>
            <a:headEnd/>
            <a:tailEnd/>
          </a:ln>
        </p:spPr>
        <p:txBody>
          <a:bodyPr lIns="90488" tIns="44450" rIns="90488" bIns="44450"/>
          <a:lstStyle/>
          <a:p>
            <a:pPr>
              <a:lnSpc>
                <a:spcPct val="150000"/>
              </a:lnSpc>
              <a:buFont typeface="Wingdings" pitchFamily="2" charset="2"/>
              <a:buNone/>
            </a:pPr>
            <a:r>
              <a:rPr lang="en-US" altLang="en-US" sz="2800" dirty="0" smtClean="0">
                <a:latin typeface="Arial" charset="0"/>
                <a:cs typeface="Arial" charset="0"/>
              </a:rPr>
              <a:t> </a:t>
            </a:r>
            <a:r>
              <a:rPr lang="en-US" altLang="en-US" sz="2800" b="1" dirty="0" smtClean="0">
                <a:solidFill>
                  <a:schemeClr val="tx1"/>
                </a:solidFill>
                <a:latin typeface="Arial" charset="0"/>
                <a:cs typeface="Arial" charset="0"/>
              </a:rPr>
              <a:t>Example: In September 2015, </a:t>
            </a:r>
            <a:r>
              <a:rPr lang="en-US" altLang="en-US" sz="2800" b="1" i="1" dirty="0" smtClean="0">
                <a:solidFill>
                  <a:schemeClr val="tx1"/>
                </a:solidFill>
                <a:latin typeface="Arial" charset="0"/>
                <a:cs typeface="Arial" charset="0"/>
              </a:rPr>
              <a:t>Toronto Sticks Company</a:t>
            </a:r>
            <a:r>
              <a:rPr lang="en-US" altLang="en-US" sz="2800" b="1" dirty="0" smtClean="0">
                <a:solidFill>
                  <a:schemeClr val="tx1"/>
                </a:solidFill>
                <a:latin typeface="Arial" charset="0"/>
                <a:cs typeface="Arial" charset="0"/>
              </a:rPr>
              <a:t> sold 700 hockey sticks at $</a:t>
            </a:r>
            <a:r>
              <a:rPr lang="en-US" altLang="en-US" sz="2800" b="1" dirty="0">
                <a:solidFill>
                  <a:schemeClr val="tx1"/>
                </a:solidFill>
                <a:latin typeface="Arial" charset="0"/>
                <a:cs typeface="Arial" charset="0"/>
              </a:rPr>
              <a:t>6</a:t>
            </a:r>
            <a:r>
              <a:rPr lang="en-US" altLang="en-US" sz="2800" b="1" dirty="0" smtClean="0">
                <a:solidFill>
                  <a:schemeClr val="tx1"/>
                </a:solidFill>
                <a:latin typeface="Arial" charset="0"/>
                <a:cs typeface="Arial" charset="0"/>
              </a:rPr>
              <a:t>0 each.  Toronto Sticks prepared the following sales budget for the next three months: </a:t>
            </a:r>
          </a:p>
        </p:txBody>
      </p:sp>
      <p:sp>
        <p:nvSpPr>
          <p:cNvPr id="2" name="Slide Number Placeholder 1"/>
          <p:cNvSpPr>
            <a:spLocks noGrp="1"/>
          </p:cNvSpPr>
          <p:nvPr>
            <p:ph type="sldNum" sz="quarter" idx="12"/>
          </p:nvPr>
        </p:nvSpPr>
        <p:spPr/>
        <p:txBody>
          <a:bodyPr/>
          <a:lstStyle/>
          <a:p>
            <a:pPr>
              <a:defRPr/>
            </a:pPr>
            <a:fld id="{AFBA2D53-C3FE-430D-A1E8-3968F4928F0A}" type="slidenum">
              <a:rPr lang="en-US" smtClean="0"/>
              <a:pPr>
                <a:defRPr/>
              </a:pPr>
              <a:t>16</a:t>
            </a:fld>
            <a:endParaRPr lang="en-US" dirty="0"/>
          </a:p>
        </p:txBody>
      </p:sp>
      <p:sp>
        <p:nvSpPr>
          <p:cNvPr id="2052" name="AutoShape 4"/>
          <p:cNvSpPr>
            <a:spLocks noChangeArrowheads="1"/>
          </p:cNvSpPr>
          <p:nvPr/>
        </p:nvSpPr>
        <p:spPr bwMode="auto">
          <a:xfrm>
            <a:off x="6086475" y="5540375"/>
            <a:ext cx="2501900" cy="520700"/>
          </a:xfrm>
          <a:prstGeom prst="rightArrow">
            <a:avLst>
              <a:gd name="adj1" fmla="val 50000"/>
              <a:gd name="adj2" fmla="val 240266"/>
            </a:avLst>
          </a:prstGeom>
          <a:solidFill>
            <a:srgbClr val="CF0E30"/>
          </a:solidFill>
          <a:ln w="12700">
            <a:solidFill>
              <a:srgbClr val="CF0E30"/>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sp>
        <p:nvSpPr>
          <p:cNvPr id="7" name="AutoShape 15"/>
          <p:cNvSpPr>
            <a:spLocks noChangeArrowheads="1"/>
          </p:cNvSpPr>
          <p:nvPr/>
        </p:nvSpPr>
        <p:spPr bwMode="auto">
          <a:xfrm>
            <a:off x="76200" y="62865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smtClean="0">
                <a:solidFill>
                  <a:schemeClr val="bg1"/>
                </a:solidFill>
                <a:latin typeface="Times New Roman" pitchFamily="18" charset="0"/>
              </a:rPr>
              <a:t>P 1</a:t>
            </a:r>
            <a:endParaRPr lang="en-US" sz="1400" dirty="0">
              <a:solidFill>
                <a:schemeClr val="bg1"/>
              </a:solidFill>
              <a:latin typeface="Times New Roman" pitchFamily="18" charset="0"/>
            </a:endParaRPr>
          </a:p>
        </p:txBody>
      </p:sp>
      <p:pic>
        <p:nvPicPr>
          <p:cNvPr id="8" name="Picture 5" descr="C:\Users\Charles\Pictures\Microsoft Clip Organizer\j0239505.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4191000"/>
            <a:ext cx="1752600" cy="1744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plit orient="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6"/>
          <p:cNvSpPr>
            <a:spLocks noGrp="1" noChangeArrowheads="1"/>
          </p:cNvSpPr>
          <p:nvPr>
            <p:ph type="title"/>
          </p:nvPr>
        </p:nvSpPr>
        <p:spPr>
          <a:xfrm>
            <a:off x="419100" y="-152400"/>
            <a:ext cx="8382000" cy="1143000"/>
          </a:xfrm>
        </p:spPr>
        <p:txBody>
          <a:bodyPr/>
          <a:lstStyle/>
          <a:p>
            <a:r>
              <a:rPr lang="en-US" altLang="en-US" sz="4400" b="1" dirty="0" smtClean="0">
                <a:solidFill>
                  <a:schemeClr val="tx1"/>
                </a:solidFill>
              </a:rPr>
              <a:t>Sales Budget</a:t>
            </a:r>
          </a:p>
        </p:txBody>
      </p:sp>
      <p:sp>
        <p:nvSpPr>
          <p:cNvPr id="2" name="Slide Number Placeholder 1"/>
          <p:cNvSpPr>
            <a:spLocks noGrp="1"/>
          </p:cNvSpPr>
          <p:nvPr>
            <p:ph type="sldNum" sz="quarter" idx="12"/>
          </p:nvPr>
        </p:nvSpPr>
        <p:spPr/>
        <p:txBody>
          <a:bodyPr/>
          <a:lstStyle/>
          <a:p>
            <a:pPr>
              <a:defRPr/>
            </a:pPr>
            <a:fld id="{AFBA2D53-C3FE-430D-A1E8-3968F4928F0A}" type="slidenum">
              <a:rPr lang="en-US" smtClean="0"/>
              <a:pPr>
                <a:defRPr/>
              </a:pPr>
              <a:t>17</a:t>
            </a:fld>
            <a:endParaRPr lang="en-US" dirty="0"/>
          </a:p>
        </p:txBody>
      </p:sp>
      <p:sp>
        <p:nvSpPr>
          <p:cNvPr id="6" name="AutoShape 15"/>
          <p:cNvSpPr>
            <a:spLocks noChangeArrowheads="1"/>
          </p:cNvSpPr>
          <p:nvPr/>
        </p:nvSpPr>
        <p:spPr bwMode="auto">
          <a:xfrm>
            <a:off x="76200" y="62865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smtClean="0">
                <a:solidFill>
                  <a:schemeClr val="bg1"/>
                </a:solidFill>
                <a:latin typeface="Times New Roman" pitchFamily="18" charset="0"/>
              </a:rPr>
              <a:t>P 1</a:t>
            </a:r>
            <a:endParaRPr lang="en-US" sz="1400" dirty="0">
              <a:solidFill>
                <a:schemeClr val="bg1"/>
              </a:solidFill>
              <a:latin typeface="Times New Roman" pitchFamily="18" charset="0"/>
            </a:endParaRPr>
          </a:p>
        </p:txBody>
      </p:sp>
      <p:sp>
        <p:nvSpPr>
          <p:cNvPr id="4" name="TextBox 3"/>
          <p:cNvSpPr txBox="1"/>
          <p:nvPr/>
        </p:nvSpPr>
        <p:spPr>
          <a:xfrm>
            <a:off x="0" y="1143000"/>
            <a:ext cx="9144000" cy="1200329"/>
          </a:xfrm>
          <a:prstGeom prst="rect">
            <a:avLst/>
          </a:prstGeom>
          <a:solidFill>
            <a:schemeClr val="bg1">
              <a:lumMod val="95000"/>
            </a:schemeClr>
          </a:solidFill>
        </p:spPr>
        <p:txBody>
          <a:bodyPr wrap="square" rtlCol="0">
            <a:spAutoFit/>
          </a:bodyPr>
          <a:lstStyle/>
          <a:p>
            <a:pPr algn="ctr"/>
            <a:r>
              <a:rPr lang="en-US" sz="2400" b="1" dirty="0" smtClean="0"/>
              <a:t>Example: TSC </a:t>
            </a:r>
            <a:r>
              <a:rPr lang="en-US" sz="2400" b="1" dirty="0"/>
              <a:t>sold 700 hockey sticks at $60 per unit. After considering sales predictions and market conditions, TSC prepares its sales budget for the next three months.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266" y="2518568"/>
            <a:ext cx="8677243" cy="3505200"/>
          </a:xfrm>
          <a:prstGeom prst="rect">
            <a:avLst/>
          </a:prstGeom>
        </p:spPr>
      </p:pic>
      <p:pic>
        <p:nvPicPr>
          <p:cNvPr id="10" name="Picture 5" descr="C:\Users\Charles\Pictures\Microsoft Clip Organizer\j0239505.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3200400"/>
            <a:ext cx="602084" cy="599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4"/>
          <p:cNvSpPr>
            <a:spLocks noGrp="1"/>
          </p:cNvSpPr>
          <p:nvPr>
            <p:ph type="title"/>
          </p:nvPr>
        </p:nvSpPr>
        <p:spPr>
          <a:xfrm>
            <a:off x="227045" y="0"/>
            <a:ext cx="8534400" cy="1143000"/>
          </a:xfrm>
        </p:spPr>
        <p:txBody>
          <a:bodyPr>
            <a:noAutofit/>
          </a:bodyPr>
          <a:lstStyle/>
          <a:p>
            <a:pPr>
              <a:defRPr/>
            </a:pPr>
            <a:r>
              <a:rPr lang="en-US" sz="4400" b="1" dirty="0" smtClean="0">
                <a:solidFill>
                  <a:srgbClr val="FF0000"/>
                </a:solidFill>
              </a:rPr>
              <a:t>2</a:t>
            </a:r>
            <a:r>
              <a:rPr lang="en-US" sz="4400" b="1" dirty="0" smtClean="0">
                <a:solidFill>
                  <a:schemeClr val="tx1"/>
                </a:solidFill>
              </a:rPr>
              <a:t>) Production Budget</a:t>
            </a:r>
            <a:endParaRPr lang="en-US" sz="4400" b="1" dirty="0">
              <a:solidFill>
                <a:schemeClr val="tx1"/>
              </a:solidFill>
            </a:endParaRPr>
          </a:p>
        </p:txBody>
      </p:sp>
      <p:sp>
        <p:nvSpPr>
          <p:cNvPr id="2" name="Slide Number Placeholder 1"/>
          <p:cNvSpPr>
            <a:spLocks noGrp="1"/>
          </p:cNvSpPr>
          <p:nvPr>
            <p:ph type="sldNum" sz="quarter" idx="12"/>
          </p:nvPr>
        </p:nvSpPr>
        <p:spPr/>
        <p:txBody>
          <a:bodyPr/>
          <a:lstStyle/>
          <a:p>
            <a:pPr>
              <a:defRPr/>
            </a:pPr>
            <a:fld id="{AFBA2D53-C3FE-430D-A1E8-3968F4928F0A}" type="slidenum">
              <a:rPr lang="en-US" smtClean="0"/>
              <a:pPr>
                <a:defRPr/>
              </a:pPr>
              <a:t>18</a:t>
            </a:fld>
            <a:endParaRPr lang="en-US" dirty="0"/>
          </a:p>
        </p:txBody>
      </p:sp>
      <p:sp>
        <p:nvSpPr>
          <p:cNvPr id="14" name="AutoShape 15"/>
          <p:cNvSpPr>
            <a:spLocks noChangeArrowheads="1"/>
          </p:cNvSpPr>
          <p:nvPr/>
        </p:nvSpPr>
        <p:spPr bwMode="auto">
          <a:xfrm>
            <a:off x="76200" y="62865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smtClean="0">
                <a:solidFill>
                  <a:schemeClr val="bg1"/>
                </a:solidFill>
                <a:latin typeface="Times New Roman" pitchFamily="18" charset="0"/>
              </a:rPr>
              <a:t>P 1</a:t>
            </a:r>
            <a:endParaRPr lang="en-US" sz="1400" dirty="0">
              <a:solidFill>
                <a:schemeClr val="bg1"/>
              </a:solidFill>
              <a:latin typeface="Times New Roman" pitchFamily="18" charset="0"/>
            </a:endParaRPr>
          </a:p>
        </p:txBody>
      </p:sp>
      <p:sp>
        <p:nvSpPr>
          <p:cNvPr id="4" name="TextBox 3"/>
          <p:cNvSpPr txBox="1"/>
          <p:nvPr/>
        </p:nvSpPr>
        <p:spPr>
          <a:xfrm>
            <a:off x="761999" y="5578614"/>
            <a:ext cx="8208995" cy="830997"/>
          </a:xfrm>
          <a:prstGeom prst="rect">
            <a:avLst/>
          </a:prstGeom>
          <a:solidFill>
            <a:schemeClr val="bg1">
              <a:lumMod val="95000"/>
            </a:schemeClr>
          </a:solidFill>
        </p:spPr>
        <p:txBody>
          <a:bodyPr wrap="square" rtlCol="0">
            <a:spAutoFit/>
          </a:bodyPr>
          <a:lstStyle/>
          <a:p>
            <a:pPr algn="ctr"/>
            <a:r>
              <a:rPr lang="en-US" altLang="en-US" sz="2400" b="1" dirty="0" smtClean="0"/>
              <a:t>Note: A </a:t>
            </a:r>
            <a:r>
              <a:rPr lang="en-US" altLang="en-US" sz="2400" b="1" dirty="0"/>
              <a:t>production budget does not show costs; it is always expressed in </a:t>
            </a:r>
            <a:r>
              <a:rPr lang="en-US" altLang="en-US" sz="2400" b="1" u="sng" dirty="0">
                <a:solidFill>
                  <a:srgbClr val="FF0000"/>
                </a:solidFill>
              </a:rPr>
              <a:t>units</a:t>
            </a:r>
            <a:r>
              <a:rPr lang="en-US" altLang="en-US" sz="2400" b="1" dirty="0"/>
              <a:t> of product. </a:t>
            </a:r>
            <a:endParaRPr lang="en-US" sz="2400" b="1" dirty="0"/>
          </a:p>
        </p:txBody>
      </p:sp>
      <p:sp>
        <p:nvSpPr>
          <p:cNvPr id="5" name="TextBox 4"/>
          <p:cNvSpPr txBox="1"/>
          <p:nvPr/>
        </p:nvSpPr>
        <p:spPr>
          <a:xfrm>
            <a:off x="0" y="1197979"/>
            <a:ext cx="9144000" cy="830997"/>
          </a:xfrm>
          <a:prstGeom prst="rect">
            <a:avLst/>
          </a:prstGeom>
          <a:solidFill>
            <a:schemeClr val="bg1">
              <a:lumMod val="95000"/>
            </a:schemeClr>
          </a:solidFill>
        </p:spPr>
        <p:txBody>
          <a:bodyPr wrap="square" rtlCol="0">
            <a:spAutoFit/>
          </a:bodyPr>
          <a:lstStyle/>
          <a:p>
            <a:pPr algn="ctr"/>
            <a:r>
              <a:rPr lang="en-US" sz="2400" dirty="0" smtClean="0"/>
              <a:t>A manufacturer prepares a production budget, which shows the </a:t>
            </a:r>
            <a:r>
              <a:rPr lang="en-US" sz="2400" b="1" dirty="0" smtClean="0">
                <a:solidFill>
                  <a:srgbClr val="FF0000"/>
                </a:solidFill>
              </a:rPr>
              <a:t>number of units </a:t>
            </a:r>
            <a:r>
              <a:rPr lang="en-US" sz="2400" dirty="0" smtClean="0"/>
              <a:t>to be produced in a period.</a:t>
            </a:r>
            <a:endParaRPr lang="en-US" altLang="en-US" sz="2400" dirty="0"/>
          </a:p>
        </p:txBody>
      </p:sp>
      <p:sp>
        <p:nvSpPr>
          <p:cNvPr id="6" name="Flowchart: Document 5"/>
          <p:cNvSpPr/>
          <p:nvPr/>
        </p:nvSpPr>
        <p:spPr>
          <a:xfrm>
            <a:off x="742950" y="2288384"/>
            <a:ext cx="7010400" cy="1445416"/>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r>
              <a:rPr lang="en-US" sz="2400" b="1" dirty="0">
                <a:effectLst>
                  <a:outerShdw blurRad="38100" dist="38100" dir="2700000" algn="tl">
                    <a:srgbClr val="000000">
                      <a:alpha val="43137"/>
                    </a:srgbClr>
                  </a:outerShdw>
                </a:effectLst>
              </a:rPr>
              <a:t>The production budget is based on the </a:t>
            </a:r>
            <a:r>
              <a:rPr lang="en-US" sz="2400" b="1" u="sng" dirty="0">
                <a:solidFill>
                  <a:srgbClr val="FF0000"/>
                </a:solidFill>
                <a:effectLst>
                  <a:outerShdw blurRad="38100" dist="38100" dir="2700000" algn="tl">
                    <a:srgbClr val="000000">
                      <a:alpha val="43137"/>
                    </a:srgbClr>
                  </a:outerShdw>
                </a:effectLst>
              </a:rPr>
              <a:t>unit sales projected</a:t>
            </a:r>
            <a:r>
              <a:rPr lang="en-US" sz="2400" b="1" dirty="0">
                <a:effectLst>
                  <a:outerShdw blurRad="38100" dist="38100" dir="2700000" algn="tl">
                    <a:srgbClr val="000000">
                      <a:alpha val="43137"/>
                    </a:srgbClr>
                  </a:outerShdw>
                </a:effectLst>
              </a:rPr>
              <a:t> in the sales budget, along with inventory considerations.</a:t>
            </a:r>
            <a:endParaRPr lang="en-US" altLang="en-US" sz="2400" b="1" dirty="0">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547" y="4056721"/>
            <a:ext cx="8747448" cy="751171"/>
          </a:xfrm>
          <a:prstGeom prst="rect">
            <a:avLst/>
          </a:prstGeom>
        </p:spPr>
      </p:pic>
    </p:spTree>
    <p:extLst>
      <p:ext uri="{BB962C8B-B14F-4D97-AF65-F5344CB8AC3E}">
        <p14:creationId xmlns:p14="http://schemas.microsoft.com/office/powerpoint/2010/main" val="3123449249"/>
      </p:ext>
    </p:extLst>
  </p:cSld>
  <p:clrMapOvr>
    <a:masterClrMapping/>
  </p:clrMapOvr>
  <p:transition spd="med">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ppt_x</p:attrName>
                                        </p:attrNameLst>
                                      </p:cBhvr>
                                      <p:tavLst>
                                        <p:tav tm="0">
                                          <p:val>
                                            <p:strVal val="#ppt_x"/>
                                          </p:val>
                                        </p:tav>
                                        <p:tav tm="100000">
                                          <p:val>
                                            <p:strVal val="#ppt_x"/>
                                          </p:val>
                                        </p:tav>
                                      </p:tavLst>
                                    </p:anim>
                                    <p:anim calcmode="lin" valueType="num">
                                      <p:cBhvr>
                                        <p:cTn id="14" dur="2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4"/>
          <p:cNvSpPr>
            <a:spLocks noGrp="1"/>
          </p:cNvSpPr>
          <p:nvPr>
            <p:ph type="title"/>
          </p:nvPr>
        </p:nvSpPr>
        <p:spPr>
          <a:xfrm>
            <a:off x="419100" y="-152400"/>
            <a:ext cx="8534400" cy="1143000"/>
          </a:xfrm>
        </p:spPr>
        <p:txBody>
          <a:bodyPr>
            <a:noAutofit/>
          </a:bodyPr>
          <a:lstStyle/>
          <a:p>
            <a:pPr>
              <a:defRPr/>
            </a:pPr>
            <a:r>
              <a:rPr lang="en-US" sz="4400" b="1" dirty="0" smtClean="0">
                <a:solidFill>
                  <a:schemeClr val="tx1"/>
                </a:solidFill>
              </a:rPr>
              <a:t>Production Budget</a:t>
            </a:r>
            <a:endParaRPr lang="en-US" sz="4400" b="1" dirty="0">
              <a:solidFill>
                <a:schemeClr val="tx1"/>
              </a:solidFill>
            </a:endParaRPr>
          </a:p>
        </p:txBody>
      </p:sp>
      <p:sp>
        <p:nvSpPr>
          <p:cNvPr id="2" name="Slide Number Placeholder 1"/>
          <p:cNvSpPr>
            <a:spLocks noGrp="1"/>
          </p:cNvSpPr>
          <p:nvPr>
            <p:ph type="sldNum" sz="quarter" idx="12"/>
          </p:nvPr>
        </p:nvSpPr>
        <p:spPr/>
        <p:txBody>
          <a:bodyPr/>
          <a:lstStyle/>
          <a:p>
            <a:pPr>
              <a:defRPr/>
            </a:pPr>
            <a:fld id="{AFBA2D53-C3FE-430D-A1E8-3968F4928F0A}" type="slidenum">
              <a:rPr lang="en-US" smtClean="0"/>
              <a:pPr>
                <a:defRPr/>
              </a:pPr>
              <a:t>19</a:t>
            </a:fld>
            <a:endParaRPr lang="en-US" dirty="0"/>
          </a:p>
        </p:txBody>
      </p:sp>
      <p:sp>
        <p:nvSpPr>
          <p:cNvPr id="14" name="AutoShape 15"/>
          <p:cNvSpPr>
            <a:spLocks noChangeArrowheads="1"/>
          </p:cNvSpPr>
          <p:nvPr/>
        </p:nvSpPr>
        <p:spPr bwMode="auto">
          <a:xfrm>
            <a:off x="76200" y="62865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smtClean="0">
                <a:solidFill>
                  <a:schemeClr val="bg1"/>
                </a:solidFill>
                <a:latin typeface="Times New Roman" pitchFamily="18" charset="0"/>
              </a:rPr>
              <a:t>P 1</a:t>
            </a:r>
            <a:endParaRPr lang="en-US" sz="1400" dirty="0">
              <a:solidFill>
                <a:schemeClr val="bg1"/>
              </a:solidFill>
              <a:latin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546" y="2169747"/>
            <a:ext cx="8537899" cy="3559748"/>
          </a:xfrm>
          <a:prstGeom prst="rect">
            <a:avLst/>
          </a:prstGeom>
        </p:spPr>
      </p:pic>
      <p:sp>
        <p:nvSpPr>
          <p:cNvPr id="5" name="TextBox 4"/>
          <p:cNvSpPr txBox="1"/>
          <p:nvPr/>
        </p:nvSpPr>
        <p:spPr>
          <a:xfrm>
            <a:off x="28075" y="914400"/>
            <a:ext cx="9143999" cy="1131848"/>
          </a:xfrm>
          <a:prstGeom prst="rect">
            <a:avLst/>
          </a:prstGeom>
          <a:solidFill>
            <a:schemeClr val="bg1">
              <a:lumMod val="95000"/>
            </a:schemeClr>
          </a:solidFill>
        </p:spPr>
        <p:txBody>
          <a:bodyPr wrap="square" rtlCol="0">
            <a:spAutoFit/>
          </a:bodyPr>
          <a:lstStyle/>
          <a:p>
            <a:pPr algn="ctr">
              <a:lnSpc>
                <a:spcPct val="150000"/>
              </a:lnSpc>
            </a:pPr>
            <a:r>
              <a:rPr lang="en-US" sz="2400" b="1" dirty="0"/>
              <a:t>The production budget is based on the unit sales projected in the sales budget, along with inventory considerations.</a:t>
            </a:r>
            <a:endParaRPr lang="en-US" altLang="en-US" sz="2400" b="1" dirty="0"/>
          </a:p>
        </p:txBody>
      </p:sp>
      <p:pic>
        <p:nvPicPr>
          <p:cNvPr id="18" name="Picture 5" descr="C:\Users\Charles\Pictures\Microsoft Clip Organizer\j0239505.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2362200"/>
            <a:ext cx="602084" cy="599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5220951"/>
      </p:ext>
    </p:extLst>
  </p:cSld>
  <p:clrMapOvr>
    <a:masterClrMapping/>
  </p:clrMapOvr>
  <p:transition spd="med">
    <p:zoom dir="in"/>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33400"/>
            <a:ext cx="9144000" cy="1905000"/>
          </a:xfrm>
        </p:spPr>
        <p:txBody>
          <a:bodyPr>
            <a:normAutofit/>
          </a:bodyPr>
          <a:lstStyle/>
          <a:p>
            <a:pPr eaLnBrk="1" fontAlgn="auto" hangingPunct="1">
              <a:spcBef>
                <a:spcPct val="20000"/>
              </a:spcBef>
              <a:spcAft>
                <a:spcPts val="0"/>
              </a:spcAft>
              <a:defRPr/>
            </a:pPr>
            <a:r>
              <a:rPr lang="en-US" b="1" u="sng" dirty="0" smtClean="0">
                <a:solidFill>
                  <a:srgbClr val="FF0000"/>
                </a:solidFill>
                <a:effectLst>
                  <a:outerShdw blurRad="38100" dist="38100" dir="2700000" algn="tl">
                    <a:srgbClr val="000000">
                      <a:alpha val="43137"/>
                    </a:srgbClr>
                  </a:outerShdw>
                </a:effectLst>
                <a:latin typeface="Algerian" pitchFamily="82" charset="0"/>
                <a:cs typeface="Aharoni" pitchFamily="2" charset="-79"/>
              </a:rPr>
              <a:t>Welcome Back</a:t>
            </a:r>
            <a:endParaRPr lang="en-US" b="1" u="sng" dirty="0">
              <a:solidFill>
                <a:srgbClr val="FF0000"/>
              </a:solidFill>
              <a:effectLst>
                <a:outerShdw blurRad="38100" dist="38100" dir="2700000" algn="tl">
                  <a:srgbClr val="000000">
                    <a:alpha val="43137"/>
                  </a:srgbClr>
                </a:outerShdw>
              </a:effectLst>
              <a:latin typeface="Goudy Stout" pitchFamily="18" charset="0"/>
              <a:ea typeface="+mn-ea"/>
              <a:cs typeface="Aharoni" pitchFamily="2" charset="-79"/>
            </a:endParaRPr>
          </a:p>
        </p:txBody>
      </p:sp>
      <p:sp>
        <p:nvSpPr>
          <p:cNvPr id="3" name="Subtitle 2"/>
          <p:cNvSpPr>
            <a:spLocks noGrp="1"/>
          </p:cNvSpPr>
          <p:nvPr>
            <p:ph type="subTitle" idx="1"/>
          </p:nvPr>
        </p:nvSpPr>
        <p:spPr>
          <a:xfrm>
            <a:off x="0" y="2590800"/>
            <a:ext cx="9144000" cy="3276600"/>
          </a:xfrm>
        </p:spPr>
        <p:txBody>
          <a:bodyPr rtlCol="0"/>
          <a:lstStyle/>
          <a:p>
            <a:pPr eaLnBrk="1" fontAlgn="auto" hangingPunct="1">
              <a:spcAft>
                <a:spcPts val="0"/>
              </a:spcAft>
              <a:defRPr/>
            </a:pPr>
            <a:r>
              <a:rPr lang="en-US" sz="7200" b="1" u="sng" dirty="0" smtClean="0">
                <a:solidFill>
                  <a:schemeClr val="tx1"/>
                </a:solidFill>
                <a:effectLst>
                  <a:outerShdw blurRad="38100" dist="38100" dir="2700000" algn="tl">
                    <a:srgbClr val="000000">
                      <a:alpha val="43137"/>
                    </a:srgbClr>
                  </a:outerShdw>
                </a:effectLst>
                <a:latin typeface="Algerian" pitchFamily="82" charset="0"/>
                <a:ea typeface="Adobe Heiti Std R" pitchFamily="34" charset="-128"/>
                <a:cs typeface="Aharoni" pitchFamily="2" charset="-79"/>
              </a:rPr>
              <a:t>Time for Any Question</a:t>
            </a:r>
            <a:r>
              <a:rPr lang="en-US" sz="7200" b="1" u="sng" dirty="0" smtClean="0">
                <a:solidFill>
                  <a:schemeClr val="tx1"/>
                </a:solidFill>
                <a:effectLst>
                  <a:outerShdw blurRad="38100" dist="38100" dir="2700000" algn="tl">
                    <a:srgbClr val="000000">
                      <a:alpha val="43137"/>
                    </a:srgbClr>
                  </a:outerShdw>
                </a:effectLst>
                <a:latin typeface="Adobe Heiti Std R" pitchFamily="34" charset="-128"/>
                <a:ea typeface="Adobe Heiti Std R" pitchFamily="34" charset="-128"/>
                <a:cs typeface="Aharoni" pitchFamily="2" charset="-79"/>
              </a:rPr>
              <a:t> </a:t>
            </a:r>
            <a:endParaRPr lang="en-US" sz="7200" b="1" u="sng" dirty="0">
              <a:solidFill>
                <a:schemeClr val="tx1"/>
              </a:solidFill>
              <a:effectLst>
                <a:outerShdw blurRad="38100" dist="38100" dir="2700000" algn="tl">
                  <a:srgbClr val="000000">
                    <a:alpha val="43137"/>
                  </a:srgbClr>
                </a:outerShdw>
              </a:effectLst>
              <a:latin typeface="Adobe Heiti Std R" pitchFamily="34" charset="-128"/>
              <a:ea typeface="Adobe Heiti Std R" pitchFamily="34" charset="-128"/>
              <a:cs typeface="Aharoni" pitchFamily="2" charset="-79"/>
            </a:endParaRPr>
          </a:p>
        </p:txBody>
      </p:sp>
      <p:sp>
        <p:nvSpPr>
          <p:cNvPr id="2970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b="1" u="sng">
                <a:solidFill>
                  <a:schemeClr val="tx1"/>
                </a:solidFill>
                <a:latin typeface="Arial" pitchFamily="34" charset="0"/>
                <a:ea typeface="MS PGothic" pitchFamily="34" charset="-128"/>
              </a:defRPr>
            </a:lvl1pPr>
            <a:lvl2pPr marL="742950" indent="-285750">
              <a:defRPr sz="2400" b="1" u="sng">
                <a:solidFill>
                  <a:schemeClr val="tx1"/>
                </a:solidFill>
                <a:latin typeface="Arial" pitchFamily="34" charset="0"/>
                <a:ea typeface="MS PGothic" pitchFamily="34" charset="-128"/>
              </a:defRPr>
            </a:lvl2pPr>
            <a:lvl3pPr marL="1143000" indent="-228600">
              <a:defRPr sz="2400" b="1" u="sng">
                <a:solidFill>
                  <a:schemeClr val="tx1"/>
                </a:solidFill>
                <a:latin typeface="Arial" pitchFamily="34" charset="0"/>
                <a:ea typeface="MS PGothic" pitchFamily="34" charset="-128"/>
              </a:defRPr>
            </a:lvl3pPr>
            <a:lvl4pPr marL="1600200" indent="-228600">
              <a:defRPr sz="2400" b="1" u="sng">
                <a:solidFill>
                  <a:schemeClr val="tx1"/>
                </a:solidFill>
                <a:latin typeface="Arial" pitchFamily="34" charset="0"/>
                <a:ea typeface="MS PGothic" pitchFamily="34" charset="-128"/>
              </a:defRPr>
            </a:lvl4pPr>
            <a:lvl5pPr marL="2057400" indent="-228600">
              <a:defRPr sz="2400" b="1" u="sng">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u="sng">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u="sng">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u="sng">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u="sng">
                <a:solidFill>
                  <a:schemeClr val="tx1"/>
                </a:solidFill>
                <a:latin typeface="Arial" pitchFamily="34" charset="0"/>
                <a:ea typeface="MS PGothic" pitchFamily="34" charset="-128"/>
              </a:defRPr>
            </a:lvl9pPr>
          </a:lstStyle>
          <a:p>
            <a:r>
              <a:rPr lang="en-US" altLang="en-US" sz="1200" smtClean="0">
                <a:solidFill>
                  <a:srgbClr val="898989"/>
                </a:solidFill>
              </a:rPr>
              <a:t>Atef Abuelaish</a:t>
            </a:r>
          </a:p>
        </p:txBody>
      </p:sp>
      <p:sp>
        <p:nvSpPr>
          <p:cNvPr id="2970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u="sng">
                <a:solidFill>
                  <a:schemeClr val="tx1"/>
                </a:solidFill>
                <a:latin typeface="Arial" pitchFamily="34" charset="0"/>
                <a:ea typeface="MS PGothic" pitchFamily="34" charset="-128"/>
              </a:defRPr>
            </a:lvl1pPr>
            <a:lvl2pPr marL="742950" indent="-285750">
              <a:defRPr sz="2400" b="1" u="sng">
                <a:solidFill>
                  <a:schemeClr val="tx1"/>
                </a:solidFill>
                <a:latin typeface="Arial" pitchFamily="34" charset="0"/>
                <a:ea typeface="MS PGothic" pitchFamily="34" charset="-128"/>
              </a:defRPr>
            </a:lvl2pPr>
            <a:lvl3pPr marL="1143000" indent="-228600">
              <a:defRPr sz="2400" b="1" u="sng">
                <a:solidFill>
                  <a:schemeClr val="tx1"/>
                </a:solidFill>
                <a:latin typeface="Arial" pitchFamily="34" charset="0"/>
                <a:ea typeface="MS PGothic" pitchFamily="34" charset="-128"/>
              </a:defRPr>
            </a:lvl3pPr>
            <a:lvl4pPr marL="1600200" indent="-228600">
              <a:defRPr sz="2400" b="1" u="sng">
                <a:solidFill>
                  <a:schemeClr val="tx1"/>
                </a:solidFill>
                <a:latin typeface="Arial" pitchFamily="34" charset="0"/>
                <a:ea typeface="MS PGothic" pitchFamily="34" charset="-128"/>
              </a:defRPr>
            </a:lvl4pPr>
            <a:lvl5pPr marL="2057400" indent="-228600">
              <a:defRPr sz="2400" b="1" u="sng">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u="sng">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u="sng">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u="sng">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u="sng">
                <a:solidFill>
                  <a:schemeClr val="tx1"/>
                </a:solidFill>
                <a:latin typeface="Arial" pitchFamily="34" charset="0"/>
                <a:ea typeface="MS PGothic" pitchFamily="34" charset="-128"/>
              </a:defRPr>
            </a:lvl9pPr>
          </a:lstStyle>
          <a:p>
            <a:fld id="{21655E42-6F16-491C-9169-6D17DF226A2E}" type="slidenum">
              <a:rPr lang="en-US" altLang="en-US" sz="1200" smtClean="0">
                <a:solidFill>
                  <a:srgbClr val="898989"/>
                </a:solidFill>
              </a:rPr>
              <a:pPr/>
              <a:t>2</a:t>
            </a:fld>
            <a:endParaRPr lang="en-US" altLang="en-US" sz="1200" smtClean="0">
              <a:solidFill>
                <a:srgbClr val="898989"/>
              </a:solidFill>
            </a:endParaRPr>
          </a:p>
        </p:txBody>
      </p:sp>
    </p:spTree>
    <p:extLst>
      <p:ext uri="{BB962C8B-B14F-4D97-AF65-F5344CB8AC3E}">
        <p14:creationId xmlns:p14="http://schemas.microsoft.com/office/powerpoint/2010/main" val="3426903327"/>
      </p:ext>
    </p:extLst>
  </p:cSld>
  <p:clrMapOvr>
    <a:masterClrMapping/>
  </p:clrMapOvr>
  <p:transition spd="slow">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NEED-TO-KNOW </a:t>
            </a:r>
            <a:r>
              <a:rPr lang="en-US" dirty="0"/>
              <a:t>7</a:t>
            </a:r>
            <a:r>
              <a:rPr lang="en-US" dirty="0" smtClean="0"/>
              <a:t>-1</a:t>
            </a:r>
            <a:endParaRPr lang="en-US" dirty="0"/>
          </a:p>
        </p:txBody>
      </p:sp>
      <p:sp>
        <p:nvSpPr>
          <p:cNvPr id="56" name="Rectangle 5"/>
          <p:cNvSpPr>
            <a:spLocks noChangeArrowheads="1"/>
          </p:cNvSpPr>
          <p:nvPr/>
        </p:nvSpPr>
        <p:spPr bwMode="auto">
          <a:xfrm>
            <a:off x="946151" y="782637"/>
            <a:ext cx="75723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A manufacturing company predicts sales of 220 units for May and 250 units for June. The company wants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7" name="Rectangle 6"/>
          <p:cNvSpPr>
            <a:spLocks noChangeArrowheads="1"/>
          </p:cNvSpPr>
          <p:nvPr/>
        </p:nvSpPr>
        <p:spPr bwMode="auto">
          <a:xfrm>
            <a:off x="946151" y="989012"/>
            <a:ext cx="75231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each month’s ending inventory to equal 30% of next month’s predicted unit sales. Beginning inventory for</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66" name="Rectangle 7"/>
          <p:cNvSpPr>
            <a:spLocks noChangeArrowheads="1"/>
          </p:cNvSpPr>
          <p:nvPr/>
        </p:nvSpPr>
        <p:spPr bwMode="auto">
          <a:xfrm>
            <a:off x="946151" y="1195387"/>
            <a:ext cx="11906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May is 66 units.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79" name="Rectangle 8"/>
          <p:cNvSpPr>
            <a:spLocks noChangeArrowheads="1"/>
          </p:cNvSpPr>
          <p:nvPr/>
        </p:nvSpPr>
        <p:spPr bwMode="auto">
          <a:xfrm>
            <a:off x="946151" y="1449387"/>
            <a:ext cx="44878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Compute the company’s budgeted production in units for May.</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80" name="Rectangle 9"/>
          <p:cNvSpPr>
            <a:spLocks noChangeArrowheads="1"/>
          </p:cNvSpPr>
          <p:nvPr/>
        </p:nvSpPr>
        <p:spPr bwMode="auto">
          <a:xfrm>
            <a:off x="1400176" y="1816100"/>
            <a:ext cx="26019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Budgeted ending inventory for May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81" name="Rectangle 10"/>
          <p:cNvSpPr>
            <a:spLocks noChangeArrowheads="1"/>
          </p:cNvSpPr>
          <p:nvPr/>
        </p:nvSpPr>
        <p:spPr bwMode="auto">
          <a:xfrm>
            <a:off x="5060951" y="1816100"/>
            <a:ext cx="252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75</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82" name="Rectangle 11"/>
          <p:cNvSpPr>
            <a:spLocks noChangeArrowheads="1"/>
          </p:cNvSpPr>
          <p:nvPr/>
        </p:nvSpPr>
        <p:spPr bwMode="auto">
          <a:xfrm>
            <a:off x="1400176" y="2022475"/>
            <a:ext cx="2157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Plus: Budgeted sales for May</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83" name="Rectangle 12"/>
          <p:cNvSpPr>
            <a:spLocks noChangeArrowheads="1"/>
          </p:cNvSpPr>
          <p:nvPr/>
        </p:nvSpPr>
        <p:spPr bwMode="auto">
          <a:xfrm>
            <a:off x="4970464" y="2022475"/>
            <a:ext cx="3333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220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84" name="Rectangle 13"/>
          <p:cNvSpPr>
            <a:spLocks noChangeArrowheads="1"/>
          </p:cNvSpPr>
          <p:nvPr/>
        </p:nvSpPr>
        <p:spPr bwMode="auto">
          <a:xfrm>
            <a:off x="1400176" y="2228850"/>
            <a:ext cx="27527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Required units of available production</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85" name="Rectangle 14"/>
          <p:cNvSpPr>
            <a:spLocks noChangeArrowheads="1"/>
          </p:cNvSpPr>
          <p:nvPr/>
        </p:nvSpPr>
        <p:spPr bwMode="auto">
          <a:xfrm>
            <a:off x="4970464" y="2228850"/>
            <a:ext cx="3333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295</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86" name="Rectangle 15"/>
          <p:cNvSpPr>
            <a:spLocks noChangeArrowheads="1"/>
          </p:cNvSpPr>
          <p:nvPr/>
        </p:nvSpPr>
        <p:spPr bwMode="auto">
          <a:xfrm>
            <a:off x="1400176" y="2435225"/>
            <a:ext cx="24003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Less: Beginning inventory (units)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87" name="Rectangle 16"/>
          <p:cNvSpPr>
            <a:spLocks noChangeArrowheads="1"/>
          </p:cNvSpPr>
          <p:nvPr/>
        </p:nvSpPr>
        <p:spPr bwMode="auto">
          <a:xfrm>
            <a:off x="5010151" y="2435225"/>
            <a:ext cx="3524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(66)</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88" name="Rectangle 17"/>
          <p:cNvSpPr>
            <a:spLocks noChangeArrowheads="1"/>
          </p:cNvSpPr>
          <p:nvPr/>
        </p:nvSpPr>
        <p:spPr bwMode="auto">
          <a:xfrm>
            <a:off x="1400176" y="2641600"/>
            <a:ext cx="19256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Total units to be produced</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89" name="Rectangle 18"/>
          <p:cNvSpPr>
            <a:spLocks noChangeArrowheads="1"/>
          </p:cNvSpPr>
          <p:nvPr/>
        </p:nvSpPr>
        <p:spPr bwMode="auto">
          <a:xfrm>
            <a:off x="4970464" y="2641600"/>
            <a:ext cx="3333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229</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90" name="Line 19"/>
          <p:cNvSpPr>
            <a:spLocks noChangeShapeType="1"/>
          </p:cNvSpPr>
          <p:nvPr/>
        </p:nvSpPr>
        <p:spPr bwMode="auto">
          <a:xfrm>
            <a:off x="4778376" y="2208212"/>
            <a:ext cx="5556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91" name="Rectangle 20"/>
          <p:cNvSpPr>
            <a:spLocks noChangeArrowheads="1"/>
          </p:cNvSpPr>
          <p:nvPr/>
        </p:nvSpPr>
        <p:spPr bwMode="auto">
          <a:xfrm>
            <a:off x="4778376" y="2208212"/>
            <a:ext cx="555625"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2" name="Line 21"/>
          <p:cNvSpPr>
            <a:spLocks noChangeShapeType="1"/>
          </p:cNvSpPr>
          <p:nvPr/>
        </p:nvSpPr>
        <p:spPr bwMode="auto">
          <a:xfrm>
            <a:off x="4778376" y="2620962"/>
            <a:ext cx="5556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93" name="Rectangle 22"/>
          <p:cNvSpPr>
            <a:spLocks noChangeArrowheads="1"/>
          </p:cNvSpPr>
          <p:nvPr/>
        </p:nvSpPr>
        <p:spPr bwMode="auto">
          <a:xfrm>
            <a:off x="4778376" y="2620962"/>
            <a:ext cx="555625"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4" name="Line 23"/>
          <p:cNvSpPr>
            <a:spLocks noChangeShapeType="1"/>
          </p:cNvSpPr>
          <p:nvPr/>
        </p:nvSpPr>
        <p:spPr bwMode="auto">
          <a:xfrm>
            <a:off x="4778376" y="2827337"/>
            <a:ext cx="5556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95" name="Rectangle 24"/>
          <p:cNvSpPr>
            <a:spLocks noChangeArrowheads="1"/>
          </p:cNvSpPr>
          <p:nvPr/>
        </p:nvSpPr>
        <p:spPr bwMode="auto">
          <a:xfrm>
            <a:off x="4778376" y="2827337"/>
            <a:ext cx="555625"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6" name="Line 25"/>
          <p:cNvSpPr>
            <a:spLocks noChangeShapeType="1"/>
          </p:cNvSpPr>
          <p:nvPr/>
        </p:nvSpPr>
        <p:spPr bwMode="auto">
          <a:xfrm>
            <a:off x="4778376" y="2847975"/>
            <a:ext cx="5556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97" name="Rectangle 26"/>
          <p:cNvSpPr>
            <a:spLocks noChangeArrowheads="1"/>
          </p:cNvSpPr>
          <p:nvPr/>
        </p:nvSpPr>
        <p:spPr bwMode="auto">
          <a:xfrm>
            <a:off x="4778376" y="2847975"/>
            <a:ext cx="555625"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2" name="Rectangle 10"/>
          <p:cNvSpPr>
            <a:spLocks noChangeArrowheads="1"/>
          </p:cNvSpPr>
          <p:nvPr/>
        </p:nvSpPr>
        <p:spPr bwMode="auto">
          <a:xfrm>
            <a:off x="5463368" y="1816100"/>
            <a:ext cx="269003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30% of  250 (June’s expected sales)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7" name="Slide Number Placeholder 1"/>
          <p:cNvSpPr>
            <a:spLocks noGrp="1"/>
          </p:cNvSpPr>
          <p:nvPr>
            <p:ph type="sldNum" sz="quarter" idx="12"/>
          </p:nvPr>
        </p:nvSpPr>
        <p:spPr/>
        <p:txBody>
          <a:bodyPr/>
          <a:lstStyle/>
          <a:p>
            <a:pPr>
              <a:defRPr/>
            </a:pPr>
            <a:r>
              <a:rPr lang="en-US" dirty="0" smtClean="0"/>
              <a:t>15</a:t>
            </a:r>
            <a:endParaRPr lang="en-US" dirty="0"/>
          </a:p>
        </p:txBody>
      </p:sp>
      <p:sp>
        <p:nvSpPr>
          <p:cNvPr id="28" name="AutoShape 15"/>
          <p:cNvSpPr>
            <a:spLocks noChangeArrowheads="1"/>
          </p:cNvSpPr>
          <p:nvPr/>
        </p:nvSpPr>
        <p:spPr bwMode="auto">
          <a:xfrm>
            <a:off x="76200" y="62865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smtClean="0">
                <a:solidFill>
                  <a:schemeClr val="bg1"/>
                </a:solidFill>
                <a:latin typeface="Times New Roman" pitchFamily="18" charset="0"/>
              </a:rPr>
              <a:t>P 1</a:t>
            </a:r>
            <a:endParaRPr lang="en-US" sz="1400" dirty="0">
              <a:solidFill>
                <a:schemeClr val="bg1"/>
              </a:solidFill>
              <a:latin typeface="Times New Roman" pitchFamily="18" charset="0"/>
            </a:endParaRPr>
          </a:p>
        </p:txBody>
      </p:sp>
    </p:spTree>
    <p:extLst>
      <p:ext uri="{BB962C8B-B14F-4D97-AF65-F5344CB8AC3E}">
        <p14:creationId xmlns:p14="http://schemas.microsoft.com/office/powerpoint/2010/main" val="316509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0"/>
                                        </p:tgtEl>
                                        <p:attrNameLst>
                                          <p:attrName>style.visibility</p:attrName>
                                        </p:attrNameLst>
                                      </p:cBhvr>
                                      <p:to>
                                        <p:strVal val="visible"/>
                                      </p:to>
                                    </p:set>
                                    <p:animEffect transition="in" filter="fade">
                                      <p:cBhvr>
                                        <p:cTn id="7" dur="500"/>
                                        <p:tgtEl>
                                          <p:spTgt spid="38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2"/>
                                        </p:tgtEl>
                                        <p:attrNameLst>
                                          <p:attrName>style.visibility</p:attrName>
                                        </p:attrNameLst>
                                      </p:cBhvr>
                                      <p:to>
                                        <p:strVal val="visible"/>
                                      </p:to>
                                    </p:set>
                                    <p:animEffect transition="in" filter="fade">
                                      <p:cBhvr>
                                        <p:cTn id="10" dur="500"/>
                                        <p:tgtEl>
                                          <p:spTgt spid="14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81"/>
                                        </p:tgtEl>
                                        <p:attrNameLst>
                                          <p:attrName>style.visibility</p:attrName>
                                        </p:attrNameLst>
                                      </p:cBhvr>
                                      <p:to>
                                        <p:strVal val="visible"/>
                                      </p:to>
                                    </p:set>
                                    <p:animEffect transition="in" filter="fade">
                                      <p:cBhvr>
                                        <p:cTn id="13" dur="500"/>
                                        <p:tgtEl>
                                          <p:spTgt spid="38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82"/>
                                        </p:tgtEl>
                                        <p:attrNameLst>
                                          <p:attrName>style.visibility</p:attrName>
                                        </p:attrNameLst>
                                      </p:cBhvr>
                                      <p:to>
                                        <p:strVal val="visible"/>
                                      </p:to>
                                    </p:set>
                                    <p:animEffect transition="in" filter="fade">
                                      <p:cBhvr>
                                        <p:cTn id="16" dur="500"/>
                                        <p:tgtEl>
                                          <p:spTgt spid="38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83"/>
                                        </p:tgtEl>
                                        <p:attrNameLst>
                                          <p:attrName>style.visibility</p:attrName>
                                        </p:attrNameLst>
                                      </p:cBhvr>
                                      <p:to>
                                        <p:strVal val="visible"/>
                                      </p:to>
                                    </p:set>
                                    <p:animEffect transition="in" filter="fade">
                                      <p:cBhvr>
                                        <p:cTn id="19" dur="500"/>
                                        <p:tgtEl>
                                          <p:spTgt spid="38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84"/>
                                        </p:tgtEl>
                                        <p:attrNameLst>
                                          <p:attrName>style.visibility</p:attrName>
                                        </p:attrNameLst>
                                      </p:cBhvr>
                                      <p:to>
                                        <p:strVal val="visible"/>
                                      </p:to>
                                    </p:set>
                                    <p:animEffect transition="in" filter="fade">
                                      <p:cBhvr>
                                        <p:cTn id="22" dur="500"/>
                                        <p:tgtEl>
                                          <p:spTgt spid="38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90"/>
                                        </p:tgtEl>
                                        <p:attrNameLst>
                                          <p:attrName>style.visibility</p:attrName>
                                        </p:attrNameLst>
                                      </p:cBhvr>
                                      <p:to>
                                        <p:strVal val="visible"/>
                                      </p:to>
                                    </p:set>
                                    <p:animEffect transition="in" filter="fade">
                                      <p:cBhvr>
                                        <p:cTn id="25" dur="500"/>
                                        <p:tgtEl>
                                          <p:spTgt spid="39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91"/>
                                        </p:tgtEl>
                                        <p:attrNameLst>
                                          <p:attrName>style.visibility</p:attrName>
                                        </p:attrNameLst>
                                      </p:cBhvr>
                                      <p:to>
                                        <p:strVal val="visible"/>
                                      </p:to>
                                    </p:set>
                                    <p:animEffect transition="in" filter="fade">
                                      <p:cBhvr>
                                        <p:cTn id="28" dur="500"/>
                                        <p:tgtEl>
                                          <p:spTgt spid="39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85"/>
                                        </p:tgtEl>
                                        <p:attrNameLst>
                                          <p:attrName>style.visibility</p:attrName>
                                        </p:attrNameLst>
                                      </p:cBhvr>
                                      <p:to>
                                        <p:strVal val="visible"/>
                                      </p:to>
                                    </p:set>
                                    <p:animEffect transition="in" filter="fade">
                                      <p:cBhvr>
                                        <p:cTn id="31" dur="500"/>
                                        <p:tgtEl>
                                          <p:spTgt spid="38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86"/>
                                        </p:tgtEl>
                                        <p:attrNameLst>
                                          <p:attrName>style.visibility</p:attrName>
                                        </p:attrNameLst>
                                      </p:cBhvr>
                                      <p:to>
                                        <p:strVal val="visible"/>
                                      </p:to>
                                    </p:set>
                                    <p:animEffect transition="in" filter="fade">
                                      <p:cBhvr>
                                        <p:cTn id="34" dur="500"/>
                                        <p:tgtEl>
                                          <p:spTgt spid="38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87"/>
                                        </p:tgtEl>
                                        <p:attrNameLst>
                                          <p:attrName>style.visibility</p:attrName>
                                        </p:attrNameLst>
                                      </p:cBhvr>
                                      <p:to>
                                        <p:strVal val="visible"/>
                                      </p:to>
                                    </p:set>
                                    <p:animEffect transition="in" filter="fade">
                                      <p:cBhvr>
                                        <p:cTn id="37" dur="500"/>
                                        <p:tgtEl>
                                          <p:spTgt spid="38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88"/>
                                        </p:tgtEl>
                                        <p:attrNameLst>
                                          <p:attrName>style.visibility</p:attrName>
                                        </p:attrNameLst>
                                      </p:cBhvr>
                                      <p:to>
                                        <p:strVal val="visible"/>
                                      </p:to>
                                    </p:set>
                                    <p:animEffect transition="in" filter="fade">
                                      <p:cBhvr>
                                        <p:cTn id="42" dur="500"/>
                                        <p:tgtEl>
                                          <p:spTgt spid="38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89"/>
                                        </p:tgtEl>
                                        <p:attrNameLst>
                                          <p:attrName>style.visibility</p:attrName>
                                        </p:attrNameLst>
                                      </p:cBhvr>
                                      <p:to>
                                        <p:strVal val="visible"/>
                                      </p:to>
                                    </p:set>
                                    <p:animEffect transition="in" filter="fade">
                                      <p:cBhvr>
                                        <p:cTn id="45" dur="500"/>
                                        <p:tgtEl>
                                          <p:spTgt spid="38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92"/>
                                        </p:tgtEl>
                                        <p:attrNameLst>
                                          <p:attrName>style.visibility</p:attrName>
                                        </p:attrNameLst>
                                      </p:cBhvr>
                                      <p:to>
                                        <p:strVal val="visible"/>
                                      </p:to>
                                    </p:set>
                                    <p:animEffect transition="in" filter="fade">
                                      <p:cBhvr>
                                        <p:cTn id="48" dur="500"/>
                                        <p:tgtEl>
                                          <p:spTgt spid="39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93"/>
                                        </p:tgtEl>
                                        <p:attrNameLst>
                                          <p:attrName>style.visibility</p:attrName>
                                        </p:attrNameLst>
                                      </p:cBhvr>
                                      <p:to>
                                        <p:strVal val="visible"/>
                                      </p:to>
                                    </p:set>
                                    <p:animEffect transition="in" filter="fade">
                                      <p:cBhvr>
                                        <p:cTn id="51" dur="500"/>
                                        <p:tgtEl>
                                          <p:spTgt spid="39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94"/>
                                        </p:tgtEl>
                                        <p:attrNameLst>
                                          <p:attrName>style.visibility</p:attrName>
                                        </p:attrNameLst>
                                      </p:cBhvr>
                                      <p:to>
                                        <p:strVal val="visible"/>
                                      </p:to>
                                    </p:set>
                                    <p:animEffect transition="in" filter="fade">
                                      <p:cBhvr>
                                        <p:cTn id="54" dur="500"/>
                                        <p:tgtEl>
                                          <p:spTgt spid="394"/>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95"/>
                                        </p:tgtEl>
                                        <p:attrNameLst>
                                          <p:attrName>style.visibility</p:attrName>
                                        </p:attrNameLst>
                                      </p:cBhvr>
                                      <p:to>
                                        <p:strVal val="visible"/>
                                      </p:to>
                                    </p:set>
                                    <p:animEffect transition="in" filter="fade">
                                      <p:cBhvr>
                                        <p:cTn id="57" dur="500"/>
                                        <p:tgtEl>
                                          <p:spTgt spid="395"/>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96"/>
                                        </p:tgtEl>
                                        <p:attrNameLst>
                                          <p:attrName>style.visibility</p:attrName>
                                        </p:attrNameLst>
                                      </p:cBhvr>
                                      <p:to>
                                        <p:strVal val="visible"/>
                                      </p:to>
                                    </p:set>
                                    <p:animEffect transition="in" filter="fade">
                                      <p:cBhvr>
                                        <p:cTn id="60" dur="500"/>
                                        <p:tgtEl>
                                          <p:spTgt spid="396"/>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97"/>
                                        </p:tgtEl>
                                        <p:attrNameLst>
                                          <p:attrName>style.visibility</p:attrName>
                                        </p:attrNameLst>
                                      </p:cBhvr>
                                      <p:to>
                                        <p:strVal val="visible"/>
                                      </p:to>
                                    </p:set>
                                    <p:animEffect transition="in" filter="fade">
                                      <p:cBhvr>
                                        <p:cTn id="63" dur="500"/>
                                        <p:tgtEl>
                                          <p:spTgt spid="3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0" grpId="0"/>
      <p:bldP spid="381" grpId="0"/>
      <p:bldP spid="382" grpId="0"/>
      <p:bldP spid="383" grpId="0"/>
      <p:bldP spid="384" grpId="0"/>
      <p:bldP spid="385" grpId="0"/>
      <p:bldP spid="386" grpId="0"/>
      <p:bldP spid="387" grpId="0"/>
      <p:bldP spid="388" grpId="0"/>
      <p:bldP spid="389" grpId="0"/>
      <p:bldP spid="390" grpId="0" animBg="1"/>
      <p:bldP spid="391" grpId="0" animBg="1"/>
      <p:bldP spid="392" grpId="0" animBg="1"/>
      <p:bldP spid="393" grpId="0" animBg="1"/>
      <p:bldP spid="394" grpId="0" animBg="1"/>
      <p:bldP spid="395" grpId="0" animBg="1"/>
      <p:bldP spid="396" grpId="0" animBg="1"/>
      <p:bldP spid="397" grpId="0" animBg="1"/>
      <p:bldP spid="14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353895" y="-152400"/>
            <a:ext cx="8534400" cy="1143000"/>
          </a:xfrm>
        </p:spPr>
        <p:txBody>
          <a:bodyPr>
            <a:noAutofit/>
          </a:bodyPr>
          <a:lstStyle/>
          <a:p>
            <a:pPr>
              <a:defRPr/>
            </a:pPr>
            <a:r>
              <a:rPr lang="en-US" sz="4400" b="1" dirty="0" smtClean="0">
                <a:solidFill>
                  <a:srgbClr val="FF0000"/>
                </a:solidFill>
              </a:rPr>
              <a:t>A</a:t>
            </a:r>
            <a:r>
              <a:rPr lang="en-US" sz="4400" b="1" dirty="0" smtClean="0">
                <a:solidFill>
                  <a:schemeClr val="tx1"/>
                </a:solidFill>
              </a:rPr>
              <a:t> - Direct Materials Budget</a:t>
            </a:r>
            <a:endParaRPr lang="en-US" sz="4400" b="1" dirty="0">
              <a:solidFill>
                <a:schemeClr val="tx1"/>
              </a:solidFill>
            </a:endParaRPr>
          </a:p>
        </p:txBody>
      </p:sp>
      <p:sp>
        <p:nvSpPr>
          <p:cNvPr id="2" name="Slide Number Placeholder 1"/>
          <p:cNvSpPr>
            <a:spLocks noGrp="1"/>
          </p:cNvSpPr>
          <p:nvPr>
            <p:ph type="sldNum" sz="quarter" idx="12"/>
          </p:nvPr>
        </p:nvSpPr>
        <p:spPr/>
        <p:txBody>
          <a:bodyPr/>
          <a:lstStyle/>
          <a:p>
            <a:pPr>
              <a:defRPr/>
            </a:pPr>
            <a:fld id="{AFBA2D53-C3FE-430D-A1E8-3968F4928F0A}" type="slidenum">
              <a:rPr lang="en-US" smtClean="0"/>
              <a:pPr>
                <a:defRPr/>
              </a:pPr>
              <a:t>21</a:t>
            </a:fld>
            <a:endParaRPr lang="en-US" dirty="0"/>
          </a:p>
        </p:txBody>
      </p:sp>
      <p:sp>
        <p:nvSpPr>
          <p:cNvPr id="14" name="AutoShape 15"/>
          <p:cNvSpPr>
            <a:spLocks noChangeArrowheads="1"/>
          </p:cNvSpPr>
          <p:nvPr/>
        </p:nvSpPr>
        <p:spPr bwMode="auto">
          <a:xfrm>
            <a:off x="76200" y="62865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smtClean="0">
                <a:solidFill>
                  <a:schemeClr val="bg1"/>
                </a:solidFill>
                <a:latin typeface="Times New Roman" pitchFamily="18" charset="0"/>
              </a:rPr>
              <a:t>P 1</a:t>
            </a:r>
            <a:endParaRPr lang="en-US" sz="1400" dirty="0">
              <a:solidFill>
                <a:schemeClr val="bg1"/>
              </a:solidFill>
              <a:latin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931" y="2614155"/>
            <a:ext cx="8233653" cy="3653684"/>
          </a:xfrm>
          <a:prstGeom prst="rect">
            <a:avLst/>
          </a:prstGeom>
        </p:spPr>
      </p:pic>
      <p:sp>
        <p:nvSpPr>
          <p:cNvPr id="5" name="TextBox 4"/>
          <p:cNvSpPr txBox="1"/>
          <p:nvPr/>
        </p:nvSpPr>
        <p:spPr>
          <a:xfrm>
            <a:off x="1" y="1227130"/>
            <a:ext cx="9144000" cy="1200329"/>
          </a:xfrm>
          <a:prstGeom prst="rect">
            <a:avLst/>
          </a:prstGeom>
          <a:solidFill>
            <a:schemeClr val="bg1">
              <a:lumMod val="95000"/>
            </a:schemeClr>
          </a:solidFill>
        </p:spPr>
        <p:txBody>
          <a:bodyPr wrap="square" rtlCol="0">
            <a:spAutoFit/>
          </a:bodyPr>
          <a:lstStyle/>
          <a:p>
            <a:pPr algn="ctr"/>
            <a:r>
              <a:rPr lang="en-US" sz="2400" b="1" dirty="0"/>
              <a:t>The direct materials budget shows the budgeted costs for the direct materials that will need to be purchased to satisfy the estimated production for the period</a:t>
            </a:r>
          </a:p>
        </p:txBody>
      </p:sp>
      <p:pic>
        <p:nvPicPr>
          <p:cNvPr id="29700" name="Picture 5" descr="C:\Users\Charles\Pictures\Microsoft Clip Organizer\j0239505.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2743200"/>
            <a:ext cx="602084" cy="599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5860387"/>
      </p:ext>
    </p:extLst>
  </p:cSld>
  <p:clrMapOvr>
    <a:masterClrMapping/>
  </p:clrMapOvr>
  <p:transition spd="med">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419100" y="0"/>
            <a:ext cx="8534400" cy="1143000"/>
          </a:xfrm>
        </p:spPr>
        <p:txBody>
          <a:bodyPr>
            <a:noAutofit/>
          </a:bodyPr>
          <a:lstStyle/>
          <a:p>
            <a:pPr>
              <a:defRPr/>
            </a:pPr>
            <a:r>
              <a:rPr lang="en-US" sz="4400" b="1" dirty="0" smtClean="0">
                <a:solidFill>
                  <a:srgbClr val="FF0000"/>
                </a:solidFill>
              </a:rPr>
              <a:t>B</a:t>
            </a:r>
            <a:r>
              <a:rPr lang="en-US" sz="4400" b="1" dirty="0" smtClean="0">
                <a:solidFill>
                  <a:schemeClr val="tx1"/>
                </a:solidFill>
              </a:rPr>
              <a:t> - Direct Labor Budget</a:t>
            </a:r>
            <a:endParaRPr lang="en-US" sz="4400" b="1" dirty="0">
              <a:solidFill>
                <a:schemeClr val="tx1"/>
              </a:solidFill>
            </a:endParaRPr>
          </a:p>
        </p:txBody>
      </p:sp>
      <p:sp>
        <p:nvSpPr>
          <p:cNvPr id="2" name="Slide Number Placeholder 1"/>
          <p:cNvSpPr>
            <a:spLocks noGrp="1"/>
          </p:cNvSpPr>
          <p:nvPr>
            <p:ph type="sldNum" sz="quarter" idx="12"/>
          </p:nvPr>
        </p:nvSpPr>
        <p:spPr/>
        <p:txBody>
          <a:bodyPr/>
          <a:lstStyle/>
          <a:p>
            <a:pPr>
              <a:defRPr/>
            </a:pPr>
            <a:fld id="{AFBA2D53-C3FE-430D-A1E8-3968F4928F0A}" type="slidenum">
              <a:rPr lang="en-US" smtClean="0"/>
              <a:pPr>
                <a:defRPr/>
              </a:pPr>
              <a:t>22</a:t>
            </a:fld>
            <a:endParaRPr lang="en-US" dirty="0"/>
          </a:p>
        </p:txBody>
      </p:sp>
      <p:sp>
        <p:nvSpPr>
          <p:cNvPr id="6" name="AutoShape 15"/>
          <p:cNvSpPr>
            <a:spLocks noChangeArrowheads="1"/>
          </p:cNvSpPr>
          <p:nvPr/>
        </p:nvSpPr>
        <p:spPr bwMode="auto">
          <a:xfrm>
            <a:off x="76200" y="62865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smtClean="0">
                <a:solidFill>
                  <a:schemeClr val="bg1"/>
                </a:solidFill>
                <a:latin typeface="Times New Roman" pitchFamily="18" charset="0"/>
              </a:rPr>
              <a:t>P 1</a:t>
            </a:r>
            <a:endParaRPr lang="en-US" sz="1400" dirty="0">
              <a:solidFill>
                <a:schemeClr val="bg1"/>
              </a:solidFill>
              <a:latin typeface="Times New Roman" pitchFamily="18" charset="0"/>
            </a:endParaRPr>
          </a:p>
        </p:txBody>
      </p:sp>
      <p:pic>
        <p:nvPicPr>
          <p:cNvPr id="7" name="Picture 5" descr="C:\Users\Charles\Pictures\Microsoft Clip Organizer\j0239505.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2743200"/>
            <a:ext cx="602084" cy="599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3415" y="2590800"/>
            <a:ext cx="7811069" cy="2670110"/>
          </a:xfrm>
          <a:prstGeom prst="rect">
            <a:avLst/>
          </a:prstGeom>
        </p:spPr>
      </p:pic>
      <p:sp>
        <p:nvSpPr>
          <p:cNvPr id="5" name="TextBox 4"/>
          <p:cNvSpPr txBox="1"/>
          <p:nvPr/>
        </p:nvSpPr>
        <p:spPr>
          <a:xfrm>
            <a:off x="4012" y="1219200"/>
            <a:ext cx="9144000" cy="1200329"/>
          </a:xfrm>
          <a:prstGeom prst="rect">
            <a:avLst/>
          </a:prstGeom>
          <a:solidFill>
            <a:schemeClr val="bg1">
              <a:lumMod val="95000"/>
            </a:schemeClr>
          </a:solidFill>
        </p:spPr>
        <p:txBody>
          <a:bodyPr wrap="square" rtlCol="0">
            <a:spAutoFit/>
          </a:bodyPr>
          <a:lstStyle/>
          <a:p>
            <a:pPr algn="ctr"/>
            <a:r>
              <a:rPr lang="en-US" sz="2400" b="1" dirty="0"/>
              <a:t>The direct labor budget shows the budgeted costs for the direct </a:t>
            </a:r>
            <a:r>
              <a:rPr lang="en-US" sz="2400" b="1" dirty="0" smtClean="0"/>
              <a:t>labor that </a:t>
            </a:r>
            <a:r>
              <a:rPr lang="en-US" sz="2400" b="1" dirty="0"/>
              <a:t>will be needed to satisfy the estimated production for the period.</a:t>
            </a:r>
          </a:p>
        </p:txBody>
      </p:sp>
      <p:pic>
        <p:nvPicPr>
          <p:cNvPr id="8" name="Picture 5" descr="C:\Users\Charles\Pictures\Microsoft Clip Organizer\j0239505.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2743200"/>
            <a:ext cx="602084" cy="599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7931458"/>
      </p:ext>
    </p:extLst>
  </p:cSld>
  <p:clrMapOvr>
    <a:masterClrMapping/>
  </p:clrMapOvr>
  <p:transition spd="med">
    <p:pull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NEED-TO-KNOW 7</a:t>
            </a:r>
            <a:r>
              <a:rPr lang="en-US" dirty="0" smtClean="0"/>
              <a:t>-2</a:t>
            </a:r>
            <a:endParaRPr lang="en-US" dirty="0"/>
          </a:p>
        </p:txBody>
      </p:sp>
      <p:sp>
        <p:nvSpPr>
          <p:cNvPr id="6" name="Rectangle 5"/>
          <p:cNvSpPr>
            <a:spLocks noChangeArrowheads="1"/>
          </p:cNvSpPr>
          <p:nvPr/>
        </p:nvSpPr>
        <p:spPr bwMode="auto">
          <a:xfrm>
            <a:off x="496888" y="685800"/>
            <a:ext cx="74612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A manufacturing company budgets production of 800 units during June and 900 units during July. Each</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 name="Rectangle 6"/>
          <p:cNvSpPr>
            <a:spLocks noChangeArrowheads="1"/>
          </p:cNvSpPr>
          <p:nvPr/>
        </p:nvSpPr>
        <p:spPr bwMode="auto">
          <a:xfrm>
            <a:off x="496888" y="892175"/>
            <a:ext cx="79644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unit of finished goods requires 2 pounds of direct materials, at a cost of $8 per pound. The company maintains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8" name="Rectangle 7"/>
          <p:cNvSpPr>
            <a:spLocks noChangeArrowheads="1"/>
          </p:cNvSpPr>
          <p:nvPr/>
        </p:nvSpPr>
        <p:spPr bwMode="auto">
          <a:xfrm>
            <a:off x="496888" y="1098550"/>
            <a:ext cx="733553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an inventory of direct materials equal to 10% of next month’s budgeted production. Beginning direct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9" name="Rectangle 8"/>
          <p:cNvSpPr>
            <a:spLocks noChangeArrowheads="1"/>
          </p:cNvSpPr>
          <p:nvPr/>
        </p:nvSpPr>
        <p:spPr bwMode="auto">
          <a:xfrm>
            <a:off x="496888" y="1304925"/>
            <a:ext cx="76025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materials inventory for June is 160 pounds. Each finished unit requires 1 hour of direct labor at the rate of</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0" name="Rectangle 9"/>
          <p:cNvSpPr>
            <a:spLocks noChangeArrowheads="1"/>
          </p:cNvSpPr>
          <p:nvPr/>
        </p:nvSpPr>
        <p:spPr bwMode="auto">
          <a:xfrm>
            <a:off x="496888" y="1511300"/>
            <a:ext cx="10382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$14 per hour.</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1" name="Rectangle 10"/>
          <p:cNvSpPr>
            <a:spLocks noChangeArrowheads="1"/>
          </p:cNvSpPr>
          <p:nvPr/>
        </p:nvSpPr>
        <p:spPr bwMode="auto">
          <a:xfrm>
            <a:off x="496888" y="1814513"/>
            <a:ext cx="74707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Compute the budgeted (a) cost of direct materials purchases for June and (b) direct labor cost for June.</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2" name="Rectangle 11"/>
          <p:cNvSpPr>
            <a:spLocks noChangeArrowheads="1"/>
          </p:cNvSpPr>
          <p:nvPr/>
        </p:nvSpPr>
        <p:spPr bwMode="auto">
          <a:xfrm>
            <a:off x="679450" y="2227263"/>
            <a:ext cx="20669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Budgeted production (units)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3" name="Rectangle 12"/>
          <p:cNvSpPr>
            <a:spLocks noChangeArrowheads="1"/>
          </p:cNvSpPr>
          <p:nvPr/>
        </p:nvSpPr>
        <p:spPr bwMode="auto">
          <a:xfrm>
            <a:off x="4702175" y="2227263"/>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800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4" name="Rectangle 13"/>
          <p:cNvSpPr>
            <a:spLocks noChangeArrowheads="1"/>
          </p:cNvSpPr>
          <p:nvPr/>
        </p:nvSpPr>
        <p:spPr bwMode="auto">
          <a:xfrm>
            <a:off x="679450" y="2433638"/>
            <a:ext cx="27114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Materials requirements per unit (lbs.)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5" name="Rectangle 14"/>
          <p:cNvSpPr>
            <a:spLocks noChangeArrowheads="1"/>
          </p:cNvSpPr>
          <p:nvPr/>
        </p:nvSpPr>
        <p:spPr bwMode="auto">
          <a:xfrm>
            <a:off x="4883150" y="2433638"/>
            <a:ext cx="1619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2</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6" name="Rectangle 15"/>
          <p:cNvSpPr>
            <a:spLocks noChangeArrowheads="1"/>
          </p:cNvSpPr>
          <p:nvPr/>
        </p:nvSpPr>
        <p:spPr bwMode="auto">
          <a:xfrm>
            <a:off x="679450" y="2640013"/>
            <a:ext cx="27622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Materials needed for production (lbs.)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7" name="Rectangle 16"/>
          <p:cNvSpPr>
            <a:spLocks noChangeArrowheads="1"/>
          </p:cNvSpPr>
          <p:nvPr/>
        </p:nvSpPr>
        <p:spPr bwMode="auto">
          <a:xfrm>
            <a:off x="4570413" y="2640013"/>
            <a:ext cx="4730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1,600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8" name="Rectangle 17"/>
          <p:cNvSpPr>
            <a:spLocks noChangeArrowheads="1"/>
          </p:cNvSpPr>
          <p:nvPr/>
        </p:nvSpPr>
        <p:spPr bwMode="auto">
          <a:xfrm>
            <a:off x="679450" y="2846388"/>
            <a:ext cx="27828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Add: Budgeted ending inventory (lbs.)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9" name="Rectangle 18"/>
          <p:cNvSpPr>
            <a:spLocks noChangeArrowheads="1"/>
          </p:cNvSpPr>
          <p:nvPr/>
        </p:nvSpPr>
        <p:spPr bwMode="auto">
          <a:xfrm>
            <a:off x="4702175" y="2846388"/>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180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0" name="Rectangle 19"/>
          <p:cNvSpPr>
            <a:spLocks noChangeArrowheads="1"/>
          </p:cNvSpPr>
          <p:nvPr/>
        </p:nvSpPr>
        <p:spPr bwMode="auto">
          <a:xfrm>
            <a:off x="5094288" y="2846388"/>
            <a:ext cx="37909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(July production of 900 units x 2 lbs. per unit x 10%)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1" name="Rectangle 20"/>
          <p:cNvSpPr>
            <a:spLocks noChangeArrowheads="1"/>
          </p:cNvSpPr>
          <p:nvPr/>
        </p:nvSpPr>
        <p:spPr bwMode="auto">
          <a:xfrm>
            <a:off x="679450" y="3052763"/>
            <a:ext cx="25304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Total materials requirements (lbs.)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2" name="Rectangle 21"/>
          <p:cNvSpPr>
            <a:spLocks noChangeArrowheads="1"/>
          </p:cNvSpPr>
          <p:nvPr/>
        </p:nvSpPr>
        <p:spPr bwMode="auto">
          <a:xfrm>
            <a:off x="4570413" y="3052763"/>
            <a:ext cx="4730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1,780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3" name="Rectangle 22"/>
          <p:cNvSpPr>
            <a:spLocks noChangeArrowheads="1"/>
          </p:cNvSpPr>
          <p:nvPr/>
        </p:nvSpPr>
        <p:spPr bwMode="auto">
          <a:xfrm>
            <a:off x="679450" y="3259138"/>
            <a:ext cx="23383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Less: Beginning inventory (lbs.)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4" name="Rectangle 23"/>
          <p:cNvSpPr>
            <a:spLocks noChangeArrowheads="1"/>
          </p:cNvSpPr>
          <p:nvPr/>
        </p:nvSpPr>
        <p:spPr bwMode="auto">
          <a:xfrm>
            <a:off x="4651375" y="3259138"/>
            <a:ext cx="4540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(160)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5" name="Rectangle 24"/>
          <p:cNvSpPr>
            <a:spLocks noChangeArrowheads="1"/>
          </p:cNvSpPr>
          <p:nvPr/>
        </p:nvSpPr>
        <p:spPr bwMode="auto">
          <a:xfrm>
            <a:off x="679450" y="3465513"/>
            <a:ext cx="23383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Materials to be purchased (lbs.)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6" name="Rectangle 25"/>
          <p:cNvSpPr>
            <a:spLocks noChangeArrowheads="1"/>
          </p:cNvSpPr>
          <p:nvPr/>
        </p:nvSpPr>
        <p:spPr bwMode="auto">
          <a:xfrm>
            <a:off x="4570413" y="3465513"/>
            <a:ext cx="4730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1,620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7" name="Rectangle 26"/>
          <p:cNvSpPr>
            <a:spLocks noChangeArrowheads="1"/>
          </p:cNvSpPr>
          <p:nvPr/>
        </p:nvSpPr>
        <p:spPr bwMode="auto">
          <a:xfrm>
            <a:off x="679450" y="3671888"/>
            <a:ext cx="180337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Material price per pound</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8" name="Rectangle 27"/>
          <p:cNvSpPr>
            <a:spLocks noChangeArrowheads="1"/>
          </p:cNvSpPr>
          <p:nvPr/>
        </p:nvSpPr>
        <p:spPr bwMode="auto">
          <a:xfrm>
            <a:off x="4792663" y="3671888"/>
            <a:ext cx="252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$8</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9" name="Rectangle 28"/>
          <p:cNvSpPr>
            <a:spLocks noChangeArrowheads="1"/>
          </p:cNvSpPr>
          <p:nvPr/>
        </p:nvSpPr>
        <p:spPr bwMode="auto">
          <a:xfrm>
            <a:off x="679450" y="3878263"/>
            <a:ext cx="28940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Total cost of direct materials purchases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0" name="Rectangle 29"/>
          <p:cNvSpPr>
            <a:spLocks noChangeArrowheads="1"/>
          </p:cNvSpPr>
          <p:nvPr/>
        </p:nvSpPr>
        <p:spPr bwMode="auto">
          <a:xfrm>
            <a:off x="4389438" y="3878263"/>
            <a:ext cx="6556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$12,960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1" name="Line 30"/>
          <p:cNvSpPr>
            <a:spLocks noChangeShapeType="1"/>
          </p:cNvSpPr>
          <p:nvPr/>
        </p:nvSpPr>
        <p:spPr bwMode="auto">
          <a:xfrm>
            <a:off x="4329113" y="2619375"/>
            <a:ext cx="7350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 name="Rectangle 31"/>
          <p:cNvSpPr>
            <a:spLocks noChangeArrowheads="1"/>
          </p:cNvSpPr>
          <p:nvPr/>
        </p:nvSpPr>
        <p:spPr bwMode="auto">
          <a:xfrm>
            <a:off x="4329113" y="2619375"/>
            <a:ext cx="735013"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Line 32"/>
          <p:cNvSpPr>
            <a:spLocks noChangeShapeType="1"/>
          </p:cNvSpPr>
          <p:nvPr/>
        </p:nvSpPr>
        <p:spPr bwMode="auto">
          <a:xfrm>
            <a:off x="4329113" y="3032125"/>
            <a:ext cx="7350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 name="Rectangle 33"/>
          <p:cNvSpPr>
            <a:spLocks noChangeArrowheads="1"/>
          </p:cNvSpPr>
          <p:nvPr/>
        </p:nvSpPr>
        <p:spPr bwMode="auto">
          <a:xfrm>
            <a:off x="4329113" y="3032125"/>
            <a:ext cx="735013"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Line 34"/>
          <p:cNvSpPr>
            <a:spLocks noChangeShapeType="1"/>
          </p:cNvSpPr>
          <p:nvPr/>
        </p:nvSpPr>
        <p:spPr bwMode="auto">
          <a:xfrm>
            <a:off x="4329113" y="3444875"/>
            <a:ext cx="7350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6" name="Rectangle 35"/>
          <p:cNvSpPr>
            <a:spLocks noChangeArrowheads="1"/>
          </p:cNvSpPr>
          <p:nvPr/>
        </p:nvSpPr>
        <p:spPr bwMode="auto">
          <a:xfrm>
            <a:off x="4329113" y="3444875"/>
            <a:ext cx="735013"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Line 36"/>
          <p:cNvSpPr>
            <a:spLocks noChangeShapeType="1"/>
          </p:cNvSpPr>
          <p:nvPr/>
        </p:nvSpPr>
        <p:spPr bwMode="auto">
          <a:xfrm>
            <a:off x="4329113" y="3857625"/>
            <a:ext cx="7350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8" name="Rectangle 37"/>
          <p:cNvSpPr>
            <a:spLocks noChangeArrowheads="1"/>
          </p:cNvSpPr>
          <p:nvPr/>
        </p:nvSpPr>
        <p:spPr bwMode="auto">
          <a:xfrm>
            <a:off x="4329113" y="3857625"/>
            <a:ext cx="735013"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Line 38"/>
          <p:cNvSpPr>
            <a:spLocks noChangeShapeType="1"/>
          </p:cNvSpPr>
          <p:nvPr/>
        </p:nvSpPr>
        <p:spPr bwMode="auto">
          <a:xfrm>
            <a:off x="4329113" y="4064000"/>
            <a:ext cx="7350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0" name="Rectangle 39"/>
          <p:cNvSpPr>
            <a:spLocks noChangeArrowheads="1"/>
          </p:cNvSpPr>
          <p:nvPr/>
        </p:nvSpPr>
        <p:spPr bwMode="auto">
          <a:xfrm>
            <a:off x="4329113" y="4064000"/>
            <a:ext cx="735013"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Line 40"/>
          <p:cNvSpPr>
            <a:spLocks noChangeShapeType="1"/>
          </p:cNvSpPr>
          <p:nvPr/>
        </p:nvSpPr>
        <p:spPr bwMode="auto">
          <a:xfrm>
            <a:off x="4329113" y="4084638"/>
            <a:ext cx="7350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 name="Rectangle 41"/>
          <p:cNvSpPr>
            <a:spLocks noChangeArrowheads="1"/>
          </p:cNvSpPr>
          <p:nvPr/>
        </p:nvSpPr>
        <p:spPr bwMode="auto">
          <a:xfrm>
            <a:off x="4329113" y="4084638"/>
            <a:ext cx="735013"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Rectangle 45"/>
          <p:cNvSpPr>
            <a:spLocks noChangeArrowheads="1"/>
          </p:cNvSpPr>
          <p:nvPr/>
        </p:nvSpPr>
        <p:spPr bwMode="auto">
          <a:xfrm>
            <a:off x="679450" y="4308475"/>
            <a:ext cx="203993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Budgeted production (units)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7" name="Rectangle 46"/>
          <p:cNvSpPr>
            <a:spLocks noChangeArrowheads="1"/>
          </p:cNvSpPr>
          <p:nvPr/>
        </p:nvSpPr>
        <p:spPr bwMode="auto">
          <a:xfrm>
            <a:off x="4706938" y="4308475"/>
            <a:ext cx="3333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800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8" name="Rectangle 47"/>
          <p:cNvSpPr>
            <a:spLocks noChangeArrowheads="1"/>
          </p:cNvSpPr>
          <p:nvPr/>
        </p:nvSpPr>
        <p:spPr bwMode="auto">
          <a:xfrm>
            <a:off x="679450" y="4516438"/>
            <a:ext cx="2463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Labor requirements per unit (hrs.)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9" name="Rectangle 48"/>
          <p:cNvSpPr>
            <a:spLocks noChangeArrowheads="1"/>
          </p:cNvSpPr>
          <p:nvPr/>
        </p:nvSpPr>
        <p:spPr bwMode="auto">
          <a:xfrm>
            <a:off x="4889500" y="4516438"/>
            <a:ext cx="1619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1</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0" name="Rectangle 49"/>
          <p:cNvSpPr>
            <a:spLocks noChangeArrowheads="1"/>
          </p:cNvSpPr>
          <p:nvPr/>
        </p:nvSpPr>
        <p:spPr bwMode="auto">
          <a:xfrm>
            <a:off x="679450" y="4722813"/>
            <a:ext cx="22907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Total direct labor hours needed</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1" name="Rectangle 50"/>
          <p:cNvSpPr>
            <a:spLocks noChangeArrowheads="1"/>
          </p:cNvSpPr>
          <p:nvPr/>
        </p:nvSpPr>
        <p:spPr bwMode="auto">
          <a:xfrm>
            <a:off x="4706938" y="4722813"/>
            <a:ext cx="3333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800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2" name="Rectangle 51"/>
          <p:cNvSpPr>
            <a:spLocks noChangeArrowheads="1"/>
          </p:cNvSpPr>
          <p:nvPr/>
        </p:nvSpPr>
        <p:spPr bwMode="auto">
          <a:xfrm>
            <a:off x="679450" y="4930775"/>
            <a:ext cx="15541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Labor rate (per hour)</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3" name="Rectangle 52"/>
          <p:cNvSpPr>
            <a:spLocks noChangeArrowheads="1"/>
          </p:cNvSpPr>
          <p:nvPr/>
        </p:nvSpPr>
        <p:spPr bwMode="auto">
          <a:xfrm>
            <a:off x="4706938" y="4930775"/>
            <a:ext cx="3333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$14</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4" name="Rectangle 53"/>
          <p:cNvSpPr>
            <a:spLocks noChangeArrowheads="1"/>
          </p:cNvSpPr>
          <p:nvPr/>
        </p:nvSpPr>
        <p:spPr bwMode="auto">
          <a:xfrm>
            <a:off x="679450" y="5137150"/>
            <a:ext cx="17875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Total cost of direct labor</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5" name="Rectangle 54"/>
          <p:cNvSpPr>
            <a:spLocks noChangeArrowheads="1"/>
          </p:cNvSpPr>
          <p:nvPr/>
        </p:nvSpPr>
        <p:spPr bwMode="auto">
          <a:xfrm>
            <a:off x="4394200" y="5137150"/>
            <a:ext cx="64611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$11,200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8" name="Line 55"/>
          <p:cNvSpPr>
            <a:spLocks noChangeShapeType="1"/>
          </p:cNvSpPr>
          <p:nvPr/>
        </p:nvSpPr>
        <p:spPr bwMode="auto">
          <a:xfrm>
            <a:off x="4333875" y="4702175"/>
            <a:ext cx="7366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9" name="Rectangle 56"/>
          <p:cNvSpPr>
            <a:spLocks noChangeArrowheads="1"/>
          </p:cNvSpPr>
          <p:nvPr/>
        </p:nvSpPr>
        <p:spPr bwMode="auto">
          <a:xfrm>
            <a:off x="4333875" y="4702175"/>
            <a:ext cx="736600"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Line 57"/>
          <p:cNvSpPr>
            <a:spLocks noChangeShapeType="1"/>
          </p:cNvSpPr>
          <p:nvPr/>
        </p:nvSpPr>
        <p:spPr bwMode="auto">
          <a:xfrm>
            <a:off x="4333875" y="5116513"/>
            <a:ext cx="7366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1" name="Rectangle 58"/>
          <p:cNvSpPr>
            <a:spLocks noChangeArrowheads="1"/>
          </p:cNvSpPr>
          <p:nvPr/>
        </p:nvSpPr>
        <p:spPr bwMode="auto">
          <a:xfrm>
            <a:off x="4333875" y="5116513"/>
            <a:ext cx="736600"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Line 59"/>
          <p:cNvSpPr>
            <a:spLocks noChangeShapeType="1"/>
          </p:cNvSpPr>
          <p:nvPr/>
        </p:nvSpPr>
        <p:spPr bwMode="auto">
          <a:xfrm>
            <a:off x="4333875" y="5324475"/>
            <a:ext cx="7366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3" name="Rectangle 60"/>
          <p:cNvSpPr>
            <a:spLocks noChangeArrowheads="1"/>
          </p:cNvSpPr>
          <p:nvPr/>
        </p:nvSpPr>
        <p:spPr bwMode="auto">
          <a:xfrm>
            <a:off x="4333875" y="5324475"/>
            <a:ext cx="73660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Line 61"/>
          <p:cNvSpPr>
            <a:spLocks noChangeShapeType="1"/>
          </p:cNvSpPr>
          <p:nvPr/>
        </p:nvSpPr>
        <p:spPr bwMode="auto">
          <a:xfrm>
            <a:off x="4333875" y="5345113"/>
            <a:ext cx="7366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5" name="Rectangle 62"/>
          <p:cNvSpPr>
            <a:spLocks noChangeArrowheads="1"/>
          </p:cNvSpPr>
          <p:nvPr/>
        </p:nvSpPr>
        <p:spPr bwMode="auto">
          <a:xfrm>
            <a:off x="4333875" y="5345113"/>
            <a:ext cx="73660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AutoShape 15"/>
          <p:cNvSpPr>
            <a:spLocks noChangeArrowheads="1"/>
          </p:cNvSpPr>
          <p:nvPr/>
        </p:nvSpPr>
        <p:spPr bwMode="auto">
          <a:xfrm>
            <a:off x="76200" y="62865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smtClean="0">
                <a:solidFill>
                  <a:schemeClr val="bg1"/>
                </a:solidFill>
                <a:latin typeface="Times New Roman" pitchFamily="18" charset="0"/>
              </a:rPr>
              <a:t>P 1</a:t>
            </a:r>
            <a:endParaRPr lang="en-US" sz="1400" dirty="0">
              <a:solidFill>
                <a:schemeClr val="bg1"/>
              </a:solidFill>
              <a:latin typeface="Times New Roman" pitchFamily="18" charset="0"/>
            </a:endParaRPr>
          </a:p>
        </p:txBody>
      </p:sp>
      <p:sp>
        <p:nvSpPr>
          <p:cNvPr id="67" name="Slide Number Placeholder 1"/>
          <p:cNvSpPr>
            <a:spLocks noGrp="1"/>
          </p:cNvSpPr>
          <p:nvPr>
            <p:ph type="sldNum" sz="quarter" idx="12"/>
          </p:nvPr>
        </p:nvSpPr>
        <p:spPr/>
        <p:txBody>
          <a:bodyPr/>
          <a:lstStyle/>
          <a:p>
            <a:pPr>
              <a:defRPr/>
            </a:pPr>
            <a:r>
              <a:rPr lang="en-US" dirty="0" smtClean="0"/>
              <a:t>18</a:t>
            </a:r>
            <a:endParaRPr lang="en-US" dirty="0"/>
          </a:p>
        </p:txBody>
      </p:sp>
    </p:spTree>
    <p:extLst>
      <p:ext uri="{BB962C8B-B14F-4D97-AF65-F5344CB8AC3E}">
        <p14:creationId xmlns:p14="http://schemas.microsoft.com/office/powerpoint/2010/main" val="21951189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500"/>
                                        <p:tgtEl>
                                          <p:spTgt spid="3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500"/>
                                        <p:tgtEl>
                                          <p:spTgt spid="3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500"/>
                                        <p:tgtEl>
                                          <p:spTgt spid="2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fade">
                                      <p:cBhvr>
                                        <p:cTn id="58" dur="500"/>
                                        <p:tgtEl>
                                          <p:spTgt spid="2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500"/>
                                        <p:tgtEl>
                                          <p:spTgt spid="2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500"/>
                                        <p:tgtEl>
                                          <p:spTgt spid="35"/>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fade">
                                      <p:cBhvr>
                                        <p:cTn id="67" dur="500"/>
                                        <p:tgtEl>
                                          <p:spTgt spid="36"/>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500"/>
                                        <p:tgtEl>
                                          <p:spTgt spid="27"/>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500"/>
                                        <p:tgtEl>
                                          <p:spTgt spid="28"/>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9"/>
                                        </p:tgtEl>
                                        <p:attrNameLst>
                                          <p:attrName>style.visibility</p:attrName>
                                        </p:attrNameLst>
                                      </p:cBhvr>
                                      <p:to>
                                        <p:strVal val="visible"/>
                                      </p:to>
                                    </p:set>
                                    <p:animEffect transition="in" filter="fade">
                                      <p:cBhvr>
                                        <p:cTn id="78" dur="500"/>
                                        <p:tgtEl>
                                          <p:spTgt spid="29"/>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fade">
                                      <p:cBhvr>
                                        <p:cTn id="81" dur="500"/>
                                        <p:tgtEl>
                                          <p:spTgt spid="30"/>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fade">
                                      <p:cBhvr>
                                        <p:cTn id="84" dur="500"/>
                                        <p:tgtEl>
                                          <p:spTgt spid="37"/>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fade">
                                      <p:cBhvr>
                                        <p:cTn id="90" dur="500"/>
                                        <p:tgtEl>
                                          <p:spTgt spid="39"/>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500"/>
                                        <p:tgtEl>
                                          <p:spTgt spid="40"/>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41"/>
                                        </p:tgtEl>
                                        <p:attrNameLst>
                                          <p:attrName>style.visibility</p:attrName>
                                        </p:attrNameLst>
                                      </p:cBhvr>
                                      <p:to>
                                        <p:strVal val="visible"/>
                                      </p:to>
                                    </p:set>
                                    <p:animEffect transition="in" filter="fade">
                                      <p:cBhvr>
                                        <p:cTn id="96" dur="500"/>
                                        <p:tgtEl>
                                          <p:spTgt spid="41"/>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42"/>
                                        </p:tgtEl>
                                        <p:attrNameLst>
                                          <p:attrName>style.visibility</p:attrName>
                                        </p:attrNameLst>
                                      </p:cBhvr>
                                      <p:to>
                                        <p:strVal val="visible"/>
                                      </p:to>
                                    </p:set>
                                    <p:animEffect transition="in" filter="fade">
                                      <p:cBhvr>
                                        <p:cTn id="99" dur="500"/>
                                        <p:tgtEl>
                                          <p:spTgt spid="42"/>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fade">
                                      <p:cBhvr>
                                        <p:cTn id="104" dur="500"/>
                                        <p:tgtEl>
                                          <p:spTgt spid="46"/>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47"/>
                                        </p:tgtEl>
                                        <p:attrNameLst>
                                          <p:attrName>style.visibility</p:attrName>
                                        </p:attrNameLst>
                                      </p:cBhvr>
                                      <p:to>
                                        <p:strVal val="visible"/>
                                      </p:to>
                                    </p:set>
                                    <p:animEffect transition="in" filter="fade">
                                      <p:cBhvr>
                                        <p:cTn id="107" dur="500"/>
                                        <p:tgtEl>
                                          <p:spTgt spid="47"/>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48"/>
                                        </p:tgtEl>
                                        <p:attrNameLst>
                                          <p:attrName>style.visibility</p:attrName>
                                        </p:attrNameLst>
                                      </p:cBhvr>
                                      <p:to>
                                        <p:strVal val="visible"/>
                                      </p:to>
                                    </p:set>
                                    <p:animEffect transition="in" filter="fade">
                                      <p:cBhvr>
                                        <p:cTn id="110" dur="500"/>
                                        <p:tgtEl>
                                          <p:spTgt spid="48"/>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49"/>
                                        </p:tgtEl>
                                        <p:attrNameLst>
                                          <p:attrName>style.visibility</p:attrName>
                                        </p:attrNameLst>
                                      </p:cBhvr>
                                      <p:to>
                                        <p:strVal val="visible"/>
                                      </p:to>
                                    </p:set>
                                    <p:animEffect transition="in" filter="fade">
                                      <p:cBhvr>
                                        <p:cTn id="113" dur="500"/>
                                        <p:tgtEl>
                                          <p:spTgt spid="49"/>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Effect transition="in" filter="fade">
                                      <p:cBhvr>
                                        <p:cTn id="116" dur="500"/>
                                        <p:tgtEl>
                                          <p:spTgt spid="50"/>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58"/>
                                        </p:tgtEl>
                                        <p:attrNameLst>
                                          <p:attrName>style.visibility</p:attrName>
                                        </p:attrNameLst>
                                      </p:cBhvr>
                                      <p:to>
                                        <p:strVal val="visible"/>
                                      </p:to>
                                    </p:set>
                                    <p:animEffect transition="in" filter="fade">
                                      <p:cBhvr>
                                        <p:cTn id="119" dur="500"/>
                                        <p:tgtEl>
                                          <p:spTgt spid="58"/>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59"/>
                                        </p:tgtEl>
                                        <p:attrNameLst>
                                          <p:attrName>style.visibility</p:attrName>
                                        </p:attrNameLst>
                                      </p:cBhvr>
                                      <p:to>
                                        <p:strVal val="visible"/>
                                      </p:to>
                                    </p:set>
                                    <p:animEffect transition="in" filter="fade">
                                      <p:cBhvr>
                                        <p:cTn id="122" dur="500"/>
                                        <p:tgtEl>
                                          <p:spTgt spid="59"/>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51"/>
                                        </p:tgtEl>
                                        <p:attrNameLst>
                                          <p:attrName>style.visibility</p:attrName>
                                        </p:attrNameLst>
                                      </p:cBhvr>
                                      <p:to>
                                        <p:strVal val="visible"/>
                                      </p:to>
                                    </p:set>
                                    <p:animEffect transition="in" filter="fade">
                                      <p:cBhvr>
                                        <p:cTn id="125" dur="500"/>
                                        <p:tgtEl>
                                          <p:spTgt spid="51"/>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fade">
                                      <p:cBhvr>
                                        <p:cTn id="128" dur="500"/>
                                        <p:tgtEl>
                                          <p:spTgt spid="52"/>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53"/>
                                        </p:tgtEl>
                                        <p:attrNameLst>
                                          <p:attrName>style.visibility</p:attrName>
                                        </p:attrNameLst>
                                      </p:cBhvr>
                                      <p:to>
                                        <p:strVal val="visible"/>
                                      </p:to>
                                    </p:set>
                                    <p:animEffect transition="in" filter="fade">
                                      <p:cBhvr>
                                        <p:cTn id="131" dur="500"/>
                                        <p:tgtEl>
                                          <p:spTgt spid="53"/>
                                        </p:tgtEl>
                                      </p:cBhvr>
                                    </p:animEffect>
                                  </p:childTnLst>
                                </p:cTn>
                              </p:par>
                            </p:childTnLst>
                          </p:cTn>
                        </p:par>
                      </p:childTnLst>
                    </p:cTn>
                  </p:par>
                  <p:par>
                    <p:cTn id="132" fill="hold">
                      <p:stCondLst>
                        <p:cond delay="indefinite"/>
                      </p:stCondLst>
                      <p:childTnLst>
                        <p:par>
                          <p:cTn id="133" fill="hold">
                            <p:stCondLst>
                              <p:cond delay="0"/>
                            </p:stCondLst>
                            <p:childTnLst>
                              <p:par>
                                <p:cTn id="134" presetID="10" presetClass="entr" presetSubtype="0" fill="hold" grpId="0" nodeType="clickEffect">
                                  <p:stCondLst>
                                    <p:cond delay="0"/>
                                  </p:stCondLst>
                                  <p:childTnLst>
                                    <p:set>
                                      <p:cBhvr>
                                        <p:cTn id="135" dur="1" fill="hold">
                                          <p:stCondLst>
                                            <p:cond delay="0"/>
                                          </p:stCondLst>
                                        </p:cTn>
                                        <p:tgtEl>
                                          <p:spTgt spid="54"/>
                                        </p:tgtEl>
                                        <p:attrNameLst>
                                          <p:attrName>style.visibility</p:attrName>
                                        </p:attrNameLst>
                                      </p:cBhvr>
                                      <p:to>
                                        <p:strVal val="visible"/>
                                      </p:to>
                                    </p:set>
                                    <p:animEffect transition="in" filter="fade">
                                      <p:cBhvr>
                                        <p:cTn id="136" dur="500"/>
                                        <p:tgtEl>
                                          <p:spTgt spid="54"/>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500"/>
                                        <p:tgtEl>
                                          <p:spTgt spid="55"/>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60"/>
                                        </p:tgtEl>
                                        <p:attrNameLst>
                                          <p:attrName>style.visibility</p:attrName>
                                        </p:attrNameLst>
                                      </p:cBhvr>
                                      <p:to>
                                        <p:strVal val="visible"/>
                                      </p:to>
                                    </p:set>
                                    <p:animEffect transition="in" filter="fade">
                                      <p:cBhvr>
                                        <p:cTn id="142" dur="500"/>
                                        <p:tgtEl>
                                          <p:spTgt spid="60"/>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61"/>
                                        </p:tgtEl>
                                        <p:attrNameLst>
                                          <p:attrName>style.visibility</p:attrName>
                                        </p:attrNameLst>
                                      </p:cBhvr>
                                      <p:to>
                                        <p:strVal val="visible"/>
                                      </p:to>
                                    </p:set>
                                    <p:animEffect transition="in" filter="fade">
                                      <p:cBhvr>
                                        <p:cTn id="145" dur="500"/>
                                        <p:tgtEl>
                                          <p:spTgt spid="61"/>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62"/>
                                        </p:tgtEl>
                                        <p:attrNameLst>
                                          <p:attrName>style.visibility</p:attrName>
                                        </p:attrNameLst>
                                      </p:cBhvr>
                                      <p:to>
                                        <p:strVal val="visible"/>
                                      </p:to>
                                    </p:set>
                                    <p:animEffect transition="in" filter="fade">
                                      <p:cBhvr>
                                        <p:cTn id="148" dur="500"/>
                                        <p:tgtEl>
                                          <p:spTgt spid="62"/>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63"/>
                                        </p:tgtEl>
                                        <p:attrNameLst>
                                          <p:attrName>style.visibility</p:attrName>
                                        </p:attrNameLst>
                                      </p:cBhvr>
                                      <p:to>
                                        <p:strVal val="visible"/>
                                      </p:to>
                                    </p:set>
                                    <p:animEffect transition="in" filter="fade">
                                      <p:cBhvr>
                                        <p:cTn id="151" dur="500"/>
                                        <p:tgtEl>
                                          <p:spTgt spid="63"/>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Effect transition="in" filter="fade">
                                      <p:cBhvr>
                                        <p:cTn id="154" dur="500"/>
                                        <p:tgtEl>
                                          <p:spTgt spid="64"/>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65"/>
                                        </p:tgtEl>
                                        <p:attrNameLst>
                                          <p:attrName>style.visibility</p:attrName>
                                        </p:attrNameLst>
                                      </p:cBhvr>
                                      <p:to>
                                        <p:strVal val="visible"/>
                                      </p:to>
                                    </p:set>
                                    <p:animEffect transition="in" filter="fade">
                                      <p:cBhvr>
                                        <p:cTn id="15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6" grpId="0"/>
      <p:bldP spid="47" grpId="0"/>
      <p:bldP spid="48" grpId="0"/>
      <p:bldP spid="49" grpId="0"/>
      <p:bldP spid="50" grpId="0"/>
      <p:bldP spid="51" grpId="0"/>
      <p:bldP spid="52" grpId="0"/>
      <p:bldP spid="53" grpId="0"/>
      <p:bldP spid="54" grpId="0"/>
      <p:bldP spid="55" grpId="0"/>
      <p:bldP spid="58" grpId="0" animBg="1"/>
      <p:bldP spid="59" grpId="0" animBg="1"/>
      <p:bldP spid="60" grpId="0" animBg="1"/>
      <p:bldP spid="61" grpId="0" animBg="1"/>
      <p:bldP spid="62" grpId="0" animBg="1"/>
      <p:bldP spid="63" grpId="0" animBg="1"/>
      <p:bldP spid="64" grpId="0" animBg="1"/>
      <p:bldP spid="6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283758" y="8021"/>
            <a:ext cx="8534400" cy="1143000"/>
          </a:xfrm>
        </p:spPr>
        <p:txBody>
          <a:bodyPr>
            <a:noAutofit/>
          </a:bodyPr>
          <a:lstStyle/>
          <a:p>
            <a:pPr>
              <a:defRPr/>
            </a:pPr>
            <a:r>
              <a:rPr lang="en-US" sz="4400" b="1" dirty="0" smtClean="0">
                <a:solidFill>
                  <a:srgbClr val="FF0000"/>
                </a:solidFill>
              </a:rPr>
              <a:t>C</a:t>
            </a:r>
            <a:r>
              <a:rPr lang="en-US" sz="4400" b="1" dirty="0" smtClean="0">
                <a:solidFill>
                  <a:schemeClr val="tx1"/>
                </a:solidFill>
              </a:rPr>
              <a:t> - Factory Overhead Budget</a:t>
            </a:r>
            <a:endParaRPr lang="en-US" sz="4400" b="1" dirty="0">
              <a:solidFill>
                <a:schemeClr val="tx1"/>
              </a:solidFill>
            </a:endParaRPr>
          </a:p>
        </p:txBody>
      </p:sp>
      <p:sp>
        <p:nvSpPr>
          <p:cNvPr id="2" name="Slide Number Placeholder 1"/>
          <p:cNvSpPr>
            <a:spLocks noGrp="1"/>
          </p:cNvSpPr>
          <p:nvPr>
            <p:ph type="sldNum" sz="quarter" idx="12"/>
          </p:nvPr>
        </p:nvSpPr>
        <p:spPr/>
        <p:txBody>
          <a:bodyPr/>
          <a:lstStyle/>
          <a:p>
            <a:pPr>
              <a:defRPr/>
            </a:pPr>
            <a:fld id="{AFBA2D53-C3FE-430D-A1E8-3968F4928F0A}" type="slidenum">
              <a:rPr lang="en-US" smtClean="0"/>
              <a:pPr>
                <a:defRPr/>
              </a:pPr>
              <a:t>24</a:t>
            </a:fld>
            <a:endParaRPr lang="en-US" dirty="0"/>
          </a:p>
        </p:txBody>
      </p:sp>
      <p:sp>
        <p:nvSpPr>
          <p:cNvPr id="6" name="AutoShape 15"/>
          <p:cNvSpPr>
            <a:spLocks noChangeArrowheads="1"/>
          </p:cNvSpPr>
          <p:nvPr/>
        </p:nvSpPr>
        <p:spPr bwMode="auto">
          <a:xfrm>
            <a:off x="76200" y="62865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smtClean="0">
                <a:solidFill>
                  <a:schemeClr val="bg1"/>
                </a:solidFill>
                <a:latin typeface="Times New Roman" pitchFamily="18" charset="0"/>
              </a:rPr>
              <a:t>P 1</a:t>
            </a:r>
            <a:endParaRPr lang="en-US" sz="1400" dirty="0">
              <a:solidFill>
                <a:schemeClr val="bg1"/>
              </a:solidFill>
              <a:latin typeface="Times New Roman" pitchFamily="18" charset="0"/>
            </a:endParaRPr>
          </a:p>
        </p:txBody>
      </p:sp>
      <p:pic>
        <p:nvPicPr>
          <p:cNvPr id="7" name="Picture 5" descr="C:\Users\Charles\Pictures\Microsoft Clip Organizer\j0239505.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2895600"/>
            <a:ext cx="602084" cy="599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2371" y="2701114"/>
            <a:ext cx="8717173" cy="3097031"/>
          </a:xfrm>
          <a:prstGeom prst="rect">
            <a:avLst/>
          </a:prstGeom>
        </p:spPr>
      </p:pic>
      <p:sp>
        <p:nvSpPr>
          <p:cNvPr id="5" name="TextBox 4"/>
          <p:cNvSpPr txBox="1"/>
          <p:nvPr/>
        </p:nvSpPr>
        <p:spPr>
          <a:xfrm>
            <a:off x="0" y="1219200"/>
            <a:ext cx="9144000" cy="1200329"/>
          </a:xfrm>
          <a:prstGeom prst="rect">
            <a:avLst/>
          </a:prstGeom>
          <a:solidFill>
            <a:schemeClr val="bg1">
              <a:lumMod val="95000"/>
            </a:schemeClr>
          </a:solidFill>
        </p:spPr>
        <p:txBody>
          <a:bodyPr wrap="square" rtlCol="0">
            <a:spAutoFit/>
          </a:bodyPr>
          <a:lstStyle/>
          <a:p>
            <a:pPr algn="ctr"/>
            <a:r>
              <a:rPr lang="en-US" sz="2400" b="1" dirty="0"/>
              <a:t>The factory overhead budget shows the budgeted </a:t>
            </a:r>
            <a:r>
              <a:rPr lang="en-US" sz="2400" b="1" dirty="0">
                <a:solidFill>
                  <a:srgbClr val="FF0000"/>
                </a:solidFill>
              </a:rPr>
              <a:t>costs for factory overhead</a:t>
            </a:r>
            <a:r>
              <a:rPr lang="en-US" sz="2400" b="1" dirty="0"/>
              <a:t> that will be needed to complete the estimated production for the period. </a:t>
            </a:r>
          </a:p>
        </p:txBody>
      </p:sp>
      <p:sp>
        <p:nvSpPr>
          <p:cNvPr id="8" name="TextBox 7"/>
          <p:cNvSpPr txBox="1"/>
          <p:nvPr/>
        </p:nvSpPr>
        <p:spPr>
          <a:xfrm>
            <a:off x="762000" y="5824835"/>
            <a:ext cx="8382000" cy="1200329"/>
          </a:xfrm>
          <a:prstGeom prst="rect">
            <a:avLst/>
          </a:prstGeom>
          <a:solidFill>
            <a:schemeClr val="accent1">
              <a:lumMod val="20000"/>
              <a:lumOff val="80000"/>
            </a:schemeClr>
          </a:solidFill>
        </p:spPr>
        <p:txBody>
          <a:bodyPr wrap="square" rtlCol="0">
            <a:spAutoFit/>
          </a:bodyPr>
          <a:lstStyle/>
          <a:p>
            <a:pPr algn="ctr"/>
            <a:r>
              <a:rPr lang="en-US" altLang="en-US" sz="2400" b="1" dirty="0"/>
              <a:t>The variable portion of factory overhead is assigned at the rate of $2.50 per unit of production. The fixed overhead is $1,500 per month.</a:t>
            </a:r>
          </a:p>
        </p:txBody>
      </p:sp>
      <p:sp>
        <p:nvSpPr>
          <p:cNvPr id="9" name="Rounded Rectangle 8"/>
          <p:cNvSpPr/>
          <p:nvPr/>
        </p:nvSpPr>
        <p:spPr>
          <a:xfrm>
            <a:off x="419100" y="4267200"/>
            <a:ext cx="5448300" cy="83820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5" descr="C:\Users\Charles\Pictures\Microsoft Clip Organizer\j0239505.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2895600"/>
            <a:ext cx="602084" cy="599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2360301"/>
      </p:ext>
    </p:extLst>
  </p:cSld>
  <p:clrMapOvr>
    <a:masterClrMapping/>
  </p:clrMapOvr>
  <p:transition spd="med">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200"/>
                                        <p:tgtEl>
                                          <p:spTgt spid="8"/>
                                        </p:tgtEl>
                                      </p:cBhvr>
                                    </p:animEffect>
                                    <p:anim calcmode="lin" valueType="num">
                                      <p:cBhvr>
                                        <p:cTn id="8" dur="1200" fill="hold"/>
                                        <p:tgtEl>
                                          <p:spTgt spid="8"/>
                                        </p:tgtEl>
                                        <p:attrNameLst>
                                          <p:attrName>ppt_x</p:attrName>
                                        </p:attrNameLst>
                                      </p:cBhvr>
                                      <p:tavLst>
                                        <p:tav tm="0">
                                          <p:val>
                                            <p:strVal val="#ppt_x"/>
                                          </p:val>
                                        </p:tav>
                                        <p:tav tm="100000">
                                          <p:val>
                                            <p:strVal val="#ppt_x"/>
                                          </p:val>
                                        </p:tav>
                                      </p:tavLst>
                                    </p:anim>
                                    <p:anim calcmode="lin" valueType="num">
                                      <p:cBhvr>
                                        <p:cTn id="9" dur="12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283758" y="-140426"/>
            <a:ext cx="8534400" cy="1143000"/>
          </a:xfrm>
        </p:spPr>
        <p:txBody>
          <a:bodyPr>
            <a:noAutofit/>
          </a:bodyPr>
          <a:lstStyle/>
          <a:p>
            <a:pPr>
              <a:defRPr/>
            </a:pPr>
            <a:r>
              <a:rPr lang="en-US" sz="4400" b="1" dirty="0" smtClean="0">
                <a:solidFill>
                  <a:schemeClr val="tx1"/>
                </a:solidFill>
              </a:rPr>
              <a:t>Product Cost Per Unit</a:t>
            </a:r>
            <a:endParaRPr lang="en-US" sz="4400" b="1" dirty="0">
              <a:solidFill>
                <a:schemeClr val="tx1"/>
              </a:solidFill>
            </a:endParaRPr>
          </a:p>
        </p:txBody>
      </p:sp>
      <p:sp>
        <p:nvSpPr>
          <p:cNvPr id="2" name="Slide Number Placeholder 1"/>
          <p:cNvSpPr>
            <a:spLocks noGrp="1"/>
          </p:cNvSpPr>
          <p:nvPr>
            <p:ph type="sldNum" sz="quarter" idx="12"/>
          </p:nvPr>
        </p:nvSpPr>
        <p:spPr/>
        <p:txBody>
          <a:bodyPr/>
          <a:lstStyle/>
          <a:p>
            <a:pPr>
              <a:defRPr/>
            </a:pPr>
            <a:fld id="{AFBA2D53-C3FE-430D-A1E8-3968F4928F0A}" type="slidenum">
              <a:rPr lang="en-US" smtClean="0"/>
              <a:pPr>
                <a:defRPr/>
              </a:pPr>
              <a:t>25</a:t>
            </a:fld>
            <a:endParaRPr lang="en-US" dirty="0"/>
          </a:p>
        </p:txBody>
      </p:sp>
      <p:sp>
        <p:nvSpPr>
          <p:cNvPr id="5" name="TextBox 4"/>
          <p:cNvSpPr txBox="1"/>
          <p:nvPr/>
        </p:nvSpPr>
        <p:spPr>
          <a:xfrm>
            <a:off x="288926" y="1386330"/>
            <a:ext cx="8534400" cy="1200329"/>
          </a:xfrm>
          <a:prstGeom prst="rect">
            <a:avLst/>
          </a:prstGeom>
          <a:solidFill>
            <a:schemeClr val="bg1">
              <a:lumMod val="95000"/>
            </a:schemeClr>
          </a:solidFill>
        </p:spPr>
        <p:txBody>
          <a:bodyPr wrap="square" rtlCol="0">
            <a:spAutoFit/>
          </a:bodyPr>
          <a:lstStyle/>
          <a:p>
            <a:pPr algn="ctr"/>
            <a:r>
              <a:rPr lang="en-US" sz="2400" b="1" dirty="0"/>
              <a:t>With the information from the three manufacturing budgets (direct materials, direct labor, and factory overhead), we can compute TSC’s </a:t>
            </a:r>
            <a:r>
              <a:rPr lang="en-US" sz="2400" b="1" dirty="0">
                <a:solidFill>
                  <a:srgbClr val="FF0000"/>
                </a:solidFill>
              </a:rPr>
              <a:t>product cost per unit</a:t>
            </a:r>
            <a:r>
              <a:rPr lang="en-US" sz="2400" b="1" dirty="0"/>
              <a:t>. </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770" y="4030410"/>
            <a:ext cx="8842376" cy="2464812"/>
          </a:xfrm>
          <a:prstGeom prst="rect">
            <a:avLst/>
          </a:prstGeom>
        </p:spPr>
      </p:pic>
      <p:sp>
        <p:nvSpPr>
          <p:cNvPr id="13" name="Rounded Rectangle 12"/>
          <p:cNvSpPr/>
          <p:nvPr/>
        </p:nvSpPr>
        <p:spPr>
          <a:xfrm>
            <a:off x="609600" y="2637459"/>
            <a:ext cx="8208558" cy="11524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Narrow" panose="020B0606020202030204" pitchFamily="34" charset="0"/>
              </a:rPr>
              <a:t>For budgeting purposes, TSC assumes it will normally produce 3,000 units of product each quarter, yielding fixed overhead of $1.50 per unit. TSC’s other product costs are all variable.</a:t>
            </a:r>
          </a:p>
        </p:txBody>
      </p:sp>
      <p:sp>
        <p:nvSpPr>
          <p:cNvPr id="6" name="AutoShape 15"/>
          <p:cNvSpPr>
            <a:spLocks noChangeArrowheads="1"/>
          </p:cNvSpPr>
          <p:nvPr/>
        </p:nvSpPr>
        <p:spPr bwMode="auto">
          <a:xfrm>
            <a:off x="76200" y="62865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smtClean="0">
                <a:solidFill>
                  <a:schemeClr val="bg1"/>
                </a:solidFill>
                <a:latin typeface="Times New Roman" pitchFamily="18" charset="0"/>
              </a:rPr>
              <a:t>P 1</a:t>
            </a:r>
            <a:endParaRPr lang="en-US" sz="1400" dirty="0">
              <a:solidFill>
                <a:schemeClr val="bg1"/>
              </a:solidFill>
              <a:latin typeface="Times New Roman" pitchFamily="18" charset="0"/>
            </a:endParaRPr>
          </a:p>
        </p:txBody>
      </p:sp>
      <p:pic>
        <p:nvPicPr>
          <p:cNvPr id="15" name="Picture 5" descr="C:\Users\Charles\Pictures\Microsoft Clip Organizer\j0239505.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6177" y="966479"/>
            <a:ext cx="602084" cy="599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9175788"/>
      </p:ext>
    </p:extLst>
  </p:cSld>
  <p:clrMapOvr>
    <a:masterClrMapping/>
  </p:clrMapOvr>
  <p:transition spd="med">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ChangeArrowheads="1"/>
          </p:cNvSpPr>
          <p:nvPr/>
        </p:nvSpPr>
        <p:spPr bwMode="auto">
          <a:xfrm>
            <a:off x="342900" y="5371227"/>
            <a:ext cx="8458200" cy="903181"/>
          </a:xfrm>
          <a:prstGeom prst="rect">
            <a:avLst/>
          </a:prstGeom>
          <a:solidFill>
            <a:schemeClr val="bg1">
              <a:lumMod val="95000"/>
            </a:schemeClr>
          </a:solidFill>
          <a:ln w="25400">
            <a:solidFill>
              <a:schemeClr val="tx1"/>
            </a:solidFill>
            <a:miter lim="800000"/>
            <a:headEnd/>
            <a:tailEnd/>
          </a:ln>
        </p:spPr>
        <p:txBody>
          <a:bodyPr wrap="none" lIns="90488" tIns="44450" rIns="90488" bIns="4445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b="1" dirty="0"/>
              <a:t>Let’s prepare the selling expense budget for </a:t>
            </a:r>
            <a:r>
              <a:rPr lang="en-US" altLang="en-US" sz="2400" b="1" dirty="0" smtClean="0"/>
              <a:t/>
            </a:r>
            <a:br>
              <a:rPr lang="en-US" altLang="en-US" sz="2400" b="1" dirty="0" smtClean="0"/>
            </a:br>
            <a:r>
              <a:rPr lang="en-US" altLang="en-US" sz="2400" b="1" i="1" dirty="0" smtClean="0"/>
              <a:t>Toronto Sticks Company</a:t>
            </a:r>
            <a:r>
              <a:rPr lang="en-US" altLang="en-US" sz="2400" b="1" dirty="0" smtClean="0"/>
              <a:t>.</a:t>
            </a:r>
            <a:endParaRPr lang="en-US" altLang="en-US" sz="2400" b="1" dirty="0"/>
          </a:p>
        </p:txBody>
      </p:sp>
      <p:sp>
        <p:nvSpPr>
          <p:cNvPr id="5125" name="Rectangle 3"/>
          <p:cNvSpPr>
            <a:spLocks noChangeArrowheads="1"/>
          </p:cNvSpPr>
          <p:nvPr/>
        </p:nvSpPr>
        <p:spPr bwMode="auto">
          <a:xfrm>
            <a:off x="3718498" y="2616670"/>
            <a:ext cx="5082602" cy="2438400"/>
          </a:xfrm>
          <a:prstGeom prst="rect">
            <a:avLst/>
          </a:prstGeom>
          <a:solidFill>
            <a:schemeClr val="accent1">
              <a:lumMod val="20000"/>
              <a:lumOff val="80000"/>
            </a:schemeClr>
          </a:solidFill>
          <a:ln>
            <a:noFill/>
          </a:ln>
          <a:extLst/>
        </p:spPr>
        <p:txBody>
          <a:bodyPr lIns="90488" tIns="44450" rIns="90488" bIns="44450"/>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95000"/>
              </a:lnSpc>
              <a:spcBef>
                <a:spcPct val="40000"/>
              </a:spcBef>
              <a:buSzPct val="100000"/>
              <a:buFont typeface="Wingdings" pitchFamily="2" charset="2"/>
              <a:buChar char="§"/>
            </a:pPr>
            <a:r>
              <a:rPr lang="en-US" altLang="en-US" sz="2400" b="1" dirty="0" smtClean="0"/>
              <a:t>TSC pays </a:t>
            </a:r>
            <a:r>
              <a:rPr lang="en-US" altLang="en-US" sz="2400" b="1" dirty="0"/>
              <a:t>sales commissions equal to 10 percent of total sales.</a:t>
            </a:r>
          </a:p>
          <a:p>
            <a:pPr eaLnBrk="1" hangingPunct="1">
              <a:lnSpc>
                <a:spcPct val="95000"/>
              </a:lnSpc>
              <a:spcBef>
                <a:spcPct val="40000"/>
              </a:spcBef>
              <a:buSzPct val="100000"/>
              <a:buFont typeface="Wingdings" pitchFamily="2" charset="2"/>
              <a:buChar char="§"/>
            </a:pPr>
            <a:r>
              <a:rPr lang="en-US" altLang="en-US" sz="2400" b="1" dirty="0" smtClean="0"/>
              <a:t>TSC pays </a:t>
            </a:r>
            <a:r>
              <a:rPr lang="en-US" altLang="en-US" sz="2400" b="1" dirty="0"/>
              <a:t>a monthly salary of $2,000 to its sales manager. </a:t>
            </a:r>
          </a:p>
        </p:txBody>
      </p:sp>
      <p:sp>
        <p:nvSpPr>
          <p:cNvPr id="5126" name="Rectangle 8"/>
          <p:cNvSpPr>
            <a:spLocks noGrp="1" noChangeArrowheads="1"/>
          </p:cNvSpPr>
          <p:nvPr>
            <p:ph type="title"/>
          </p:nvPr>
        </p:nvSpPr>
        <p:spPr>
          <a:xfrm>
            <a:off x="304800" y="-304800"/>
            <a:ext cx="8534400" cy="1143000"/>
          </a:xfrm>
        </p:spPr>
        <p:txBody>
          <a:bodyPr/>
          <a:lstStyle/>
          <a:p>
            <a:r>
              <a:rPr lang="en-US" altLang="en-US" sz="4400" b="1" dirty="0" smtClean="0">
                <a:solidFill>
                  <a:srgbClr val="FF0000"/>
                </a:solidFill>
              </a:rPr>
              <a:t>3</a:t>
            </a:r>
            <a:r>
              <a:rPr lang="en-US" altLang="en-US" sz="4400" b="1" dirty="0" smtClean="0">
                <a:solidFill>
                  <a:schemeClr val="tx1"/>
                </a:solidFill>
              </a:rPr>
              <a:t>) Selling Expense Budget</a:t>
            </a:r>
          </a:p>
        </p:txBody>
      </p:sp>
      <p:sp>
        <p:nvSpPr>
          <p:cNvPr id="2" name="Slide Number Placeholder 1"/>
          <p:cNvSpPr>
            <a:spLocks noGrp="1"/>
          </p:cNvSpPr>
          <p:nvPr>
            <p:ph type="sldNum" sz="quarter" idx="12"/>
          </p:nvPr>
        </p:nvSpPr>
        <p:spPr>
          <a:xfrm>
            <a:off x="6858000" y="6248400"/>
            <a:ext cx="1905000" cy="457200"/>
          </a:xfrm>
        </p:spPr>
        <p:txBody>
          <a:bodyPr/>
          <a:lstStyle/>
          <a:p>
            <a:pPr>
              <a:defRPr/>
            </a:pPr>
            <a:fld id="{56E3CF2B-CE57-4879-AF84-DFC4B29EEDCD}" type="slidenum">
              <a:rPr lang="en-US" smtClean="0"/>
              <a:pPr>
                <a:defRPr/>
              </a:pPr>
              <a:t>26</a:t>
            </a:fld>
            <a:endParaRPr lang="en-US" dirty="0"/>
          </a:p>
        </p:txBody>
      </p:sp>
      <p:sp>
        <p:nvSpPr>
          <p:cNvPr id="8" name="AutoShape 15"/>
          <p:cNvSpPr>
            <a:spLocks noChangeArrowheads="1"/>
          </p:cNvSpPr>
          <p:nvPr/>
        </p:nvSpPr>
        <p:spPr bwMode="auto">
          <a:xfrm>
            <a:off x="76200" y="62865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smtClean="0">
                <a:solidFill>
                  <a:schemeClr val="bg1"/>
                </a:solidFill>
                <a:latin typeface="Times New Roman" pitchFamily="18" charset="0"/>
              </a:rPr>
              <a:t>P 1</a:t>
            </a:r>
            <a:endParaRPr lang="en-US" sz="1400" dirty="0">
              <a:solidFill>
                <a:schemeClr val="bg1"/>
              </a:solidFill>
              <a:latin typeface="Times New Roman" pitchFamily="18" charset="0"/>
            </a:endParaRPr>
          </a:p>
        </p:txBody>
      </p:sp>
      <p:sp>
        <p:nvSpPr>
          <p:cNvPr id="3" name="TextBox 2"/>
          <p:cNvSpPr txBox="1"/>
          <p:nvPr/>
        </p:nvSpPr>
        <p:spPr>
          <a:xfrm>
            <a:off x="76201" y="1162379"/>
            <a:ext cx="9067800" cy="1200329"/>
          </a:xfrm>
          <a:prstGeom prst="rect">
            <a:avLst/>
          </a:prstGeom>
          <a:solidFill>
            <a:schemeClr val="bg1">
              <a:lumMod val="95000"/>
            </a:schemeClr>
          </a:solidFill>
        </p:spPr>
        <p:txBody>
          <a:bodyPr wrap="square" rtlCol="0">
            <a:spAutoFit/>
          </a:bodyPr>
          <a:lstStyle/>
          <a:p>
            <a:pPr algn="ctr"/>
            <a:r>
              <a:rPr lang="en-US" sz="2400" b="1" dirty="0"/>
              <a:t>The selling expense budget is an estimate of the types and amounts of selling expenses expected during the budget period.</a:t>
            </a:r>
          </a:p>
        </p:txBody>
      </p:sp>
      <p:pic>
        <p:nvPicPr>
          <p:cNvPr id="10" name="Picture 5" descr="C:\Users\Charles\Pictures\Microsoft Clip Organizer\j0239505.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2400" y="5950730"/>
            <a:ext cx="602084" cy="599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 y="3011679"/>
            <a:ext cx="2842241" cy="1891382"/>
          </a:xfrm>
          <a:prstGeom prst="rect">
            <a:avLst/>
          </a:prstGeom>
        </p:spPr>
      </p:pic>
    </p:spTree>
  </p:cSld>
  <p:clrMapOvr>
    <a:masterClrMapping/>
  </p:clrMapOvr>
  <p:transition spd="med">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2" name="Rectangle 8"/>
          <p:cNvSpPr>
            <a:spLocks noGrp="1" noChangeArrowheads="1"/>
          </p:cNvSpPr>
          <p:nvPr>
            <p:ph type="title"/>
          </p:nvPr>
        </p:nvSpPr>
        <p:spPr>
          <a:xfrm>
            <a:off x="284935" y="0"/>
            <a:ext cx="8534400" cy="1143000"/>
          </a:xfrm>
        </p:spPr>
        <p:txBody>
          <a:bodyPr/>
          <a:lstStyle/>
          <a:p>
            <a:r>
              <a:rPr lang="en-US" altLang="en-US" sz="4400" b="1" dirty="0" smtClean="0">
                <a:solidFill>
                  <a:schemeClr val="tx1"/>
                </a:solidFill>
              </a:rPr>
              <a:t>Selling Expense Budget</a:t>
            </a:r>
          </a:p>
        </p:txBody>
      </p:sp>
      <p:sp>
        <p:nvSpPr>
          <p:cNvPr id="2" name="Slide Number Placeholder 1"/>
          <p:cNvSpPr>
            <a:spLocks noGrp="1"/>
          </p:cNvSpPr>
          <p:nvPr>
            <p:ph type="sldNum" sz="quarter" idx="12"/>
          </p:nvPr>
        </p:nvSpPr>
        <p:spPr/>
        <p:txBody>
          <a:bodyPr/>
          <a:lstStyle/>
          <a:p>
            <a:pPr>
              <a:defRPr/>
            </a:pPr>
            <a:fld id="{C1B28DBF-8185-46EE-855F-634046A16E1B}" type="slidenum">
              <a:rPr lang="en-US" smtClean="0"/>
              <a:pPr>
                <a:defRPr/>
              </a:pPr>
              <a:t>27</a:t>
            </a:fld>
            <a:endParaRPr lang="en-US" dirty="0"/>
          </a:p>
        </p:txBody>
      </p:sp>
      <p:sp>
        <p:nvSpPr>
          <p:cNvPr id="9" name="AutoShape 15"/>
          <p:cNvSpPr>
            <a:spLocks noChangeArrowheads="1"/>
          </p:cNvSpPr>
          <p:nvPr/>
        </p:nvSpPr>
        <p:spPr bwMode="auto">
          <a:xfrm>
            <a:off x="76200" y="62865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smtClean="0">
                <a:solidFill>
                  <a:schemeClr val="bg1"/>
                </a:solidFill>
                <a:latin typeface="Times New Roman" pitchFamily="18" charset="0"/>
              </a:rPr>
              <a:t>P 1</a:t>
            </a:r>
            <a:endParaRPr lang="en-US" sz="1400" dirty="0">
              <a:solidFill>
                <a:schemeClr val="bg1"/>
              </a:solidFill>
              <a:latin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988" y="1517405"/>
            <a:ext cx="8764023" cy="3169040"/>
          </a:xfrm>
          <a:prstGeom prst="rect">
            <a:avLst/>
          </a:prstGeom>
        </p:spPr>
      </p:pic>
      <p:sp>
        <p:nvSpPr>
          <p:cNvPr id="6149" name="Line 6"/>
          <p:cNvSpPr>
            <a:spLocks noChangeShapeType="1"/>
          </p:cNvSpPr>
          <p:nvPr/>
        </p:nvSpPr>
        <p:spPr bwMode="auto">
          <a:xfrm flipV="1">
            <a:off x="2667520" y="3160642"/>
            <a:ext cx="1067840" cy="1938844"/>
          </a:xfrm>
          <a:prstGeom prst="line">
            <a:avLst/>
          </a:prstGeom>
          <a:noFill/>
          <a:ln w="38100">
            <a:solidFill>
              <a:srgbClr val="0070C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6148" name="AutoShape 5"/>
          <p:cNvSpPr>
            <a:spLocks noChangeArrowheads="1"/>
          </p:cNvSpPr>
          <p:nvPr/>
        </p:nvSpPr>
        <p:spPr bwMode="auto">
          <a:xfrm>
            <a:off x="3201440" y="2923618"/>
            <a:ext cx="4318000" cy="266505"/>
          </a:xfrm>
          <a:prstGeom prst="roundRect">
            <a:avLst>
              <a:gd name="adj" fmla="val 12495"/>
            </a:avLst>
          </a:prstGeom>
          <a:noFill/>
          <a:ln w="38100">
            <a:solidFill>
              <a:srgbClr val="0070C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sp>
        <p:nvSpPr>
          <p:cNvPr id="12" name="Rectangle 3"/>
          <p:cNvSpPr>
            <a:spLocks noChangeArrowheads="1"/>
          </p:cNvSpPr>
          <p:nvPr/>
        </p:nvSpPr>
        <p:spPr bwMode="auto">
          <a:xfrm>
            <a:off x="284935" y="5353072"/>
            <a:ext cx="8669076" cy="965368"/>
          </a:xfrm>
          <a:prstGeom prst="rect">
            <a:avLst/>
          </a:prstGeom>
          <a:solidFill>
            <a:schemeClr val="accent1">
              <a:lumMod val="20000"/>
              <a:lumOff val="80000"/>
            </a:schemeClr>
          </a:solidFill>
          <a:ln>
            <a:noFill/>
          </a:ln>
          <a:extLst/>
        </p:spPr>
        <p:txBody>
          <a:bodyPr lIns="90488" tIns="44450" rIns="90488" bIns="44450"/>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95000"/>
              </a:lnSpc>
              <a:spcBef>
                <a:spcPct val="40000"/>
              </a:spcBef>
              <a:buSzPct val="100000"/>
              <a:buFont typeface="Wingdings" pitchFamily="2" charset="2"/>
              <a:buChar char="§"/>
            </a:pPr>
            <a:r>
              <a:rPr lang="en-US" altLang="en-US" sz="2400" b="1" dirty="0" smtClean="0">
                <a:latin typeface="Arial Narrow" panose="020B0606020202030204" pitchFamily="34" charset="0"/>
              </a:rPr>
              <a:t>TSC pays </a:t>
            </a:r>
            <a:r>
              <a:rPr lang="en-US" altLang="en-US" sz="2400" b="1" dirty="0">
                <a:latin typeface="Arial Narrow" panose="020B0606020202030204" pitchFamily="34" charset="0"/>
              </a:rPr>
              <a:t>sales commissions equal to 10 percent of total sales.</a:t>
            </a:r>
          </a:p>
          <a:p>
            <a:pPr eaLnBrk="1" hangingPunct="1">
              <a:lnSpc>
                <a:spcPct val="95000"/>
              </a:lnSpc>
              <a:spcBef>
                <a:spcPct val="40000"/>
              </a:spcBef>
              <a:buSzPct val="100000"/>
              <a:buFont typeface="Wingdings" pitchFamily="2" charset="2"/>
              <a:buChar char="§"/>
            </a:pPr>
            <a:r>
              <a:rPr lang="en-US" altLang="en-US" sz="2400" b="1" dirty="0" smtClean="0">
                <a:latin typeface="Arial Narrow" panose="020B0606020202030204" pitchFamily="34" charset="0"/>
              </a:rPr>
              <a:t>TSC pays </a:t>
            </a:r>
            <a:r>
              <a:rPr lang="en-US" altLang="en-US" sz="2400" b="1" dirty="0">
                <a:latin typeface="Arial Narrow" panose="020B0606020202030204" pitchFamily="34" charset="0"/>
              </a:rPr>
              <a:t>a monthly salary of $2,000 to its sales manager. </a:t>
            </a:r>
          </a:p>
        </p:txBody>
      </p:sp>
      <p:sp>
        <p:nvSpPr>
          <p:cNvPr id="6150" name="Rectangle 7"/>
          <p:cNvSpPr>
            <a:spLocks noChangeArrowheads="1"/>
          </p:cNvSpPr>
          <p:nvPr/>
        </p:nvSpPr>
        <p:spPr bwMode="auto">
          <a:xfrm>
            <a:off x="298345" y="4786212"/>
            <a:ext cx="3863046" cy="459100"/>
          </a:xfrm>
          <a:prstGeom prst="rect">
            <a:avLst/>
          </a:prstGeom>
          <a:solidFill>
            <a:srgbClr val="CCECFF"/>
          </a:solidFill>
          <a:ln w="57150" cmpd="thinThick">
            <a:solidFill>
              <a:schemeClr val="tx2"/>
            </a:solidFill>
            <a:miter lim="800000"/>
            <a:headEnd/>
            <a:tailEnd/>
          </a:ln>
        </p:spPr>
        <p:txBody>
          <a:bodyPr wrap="non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b="1" dirty="0"/>
              <a:t>From </a:t>
            </a:r>
            <a:r>
              <a:rPr lang="en-US" altLang="en-US" sz="2400" b="1" dirty="0" smtClean="0"/>
              <a:t>TSC’s sales </a:t>
            </a:r>
            <a:r>
              <a:rPr lang="en-US" altLang="en-US" sz="2400" b="1" dirty="0"/>
              <a:t>budget</a:t>
            </a:r>
          </a:p>
        </p:txBody>
      </p:sp>
      <p:pic>
        <p:nvPicPr>
          <p:cNvPr id="10" name="Picture 5" descr="C:\Users\Charles\Pictures\Microsoft Clip Organizer\j0239505.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1676400"/>
            <a:ext cx="602084" cy="599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ChangeArrowheads="1"/>
          </p:cNvSpPr>
          <p:nvPr/>
        </p:nvSpPr>
        <p:spPr bwMode="auto">
          <a:xfrm>
            <a:off x="625787" y="5350265"/>
            <a:ext cx="7823200" cy="812800"/>
          </a:xfrm>
          <a:prstGeom prst="rect">
            <a:avLst/>
          </a:prstGeom>
          <a:solidFill>
            <a:schemeClr val="accent1">
              <a:lumMod val="20000"/>
              <a:lumOff val="80000"/>
            </a:schemeClr>
          </a:solidFill>
          <a:ln w="25400">
            <a:solidFill>
              <a:schemeClr val="tx1"/>
            </a:solidFill>
            <a:miter lim="800000"/>
            <a:headEnd/>
            <a:tailEnd/>
          </a:ln>
        </p:spPr>
        <p:txBody>
          <a:bodyPr wrap="none" lIns="90488" tIns="44450" rIns="90488" bIns="4445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b="1" dirty="0"/>
              <a:t>Let’s prepare the general and administrative</a:t>
            </a:r>
            <a:br>
              <a:rPr lang="en-US" altLang="en-US" sz="2400" b="1" dirty="0"/>
            </a:br>
            <a:r>
              <a:rPr lang="en-US" altLang="en-US" sz="2400" b="1" dirty="0"/>
              <a:t>expense budget </a:t>
            </a:r>
            <a:r>
              <a:rPr lang="en-US" altLang="en-US" sz="2400" b="1" dirty="0" smtClean="0"/>
              <a:t>for TSC.</a:t>
            </a:r>
            <a:endParaRPr lang="en-US" altLang="en-US" sz="2400" b="1" dirty="0"/>
          </a:p>
        </p:txBody>
      </p:sp>
      <p:sp>
        <p:nvSpPr>
          <p:cNvPr id="7173" name="Rectangle 3"/>
          <p:cNvSpPr>
            <a:spLocks noChangeArrowheads="1"/>
          </p:cNvSpPr>
          <p:nvPr/>
        </p:nvSpPr>
        <p:spPr bwMode="auto">
          <a:xfrm>
            <a:off x="3891196" y="3297846"/>
            <a:ext cx="5100404" cy="1667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95000"/>
              </a:lnSpc>
              <a:spcBef>
                <a:spcPct val="40000"/>
              </a:spcBef>
              <a:buSzPct val="100000"/>
              <a:buFont typeface="Wingdings" pitchFamily="2" charset="2"/>
              <a:buChar char="§"/>
            </a:pPr>
            <a:r>
              <a:rPr lang="en-US" altLang="en-US" sz="2400" b="1" dirty="0"/>
              <a:t>Toronto Sticks </a:t>
            </a:r>
            <a:r>
              <a:rPr lang="en-US" altLang="en-US" sz="2400" b="1" dirty="0" smtClean="0"/>
              <a:t>Company has general </a:t>
            </a:r>
            <a:r>
              <a:rPr lang="en-US" altLang="en-US" sz="2400" b="1" dirty="0"/>
              <a:t>and administrative salaries </a:t>
            </a:r>
            <a:r>
              <a:rPr lang="en-US" altLang="en-US" sz="2400" b="1" dirty="0" smtClean="0"/>
              <a:t>of $54,000 </a:t>
            </a:r>
            <a:r>
              <a:rPr lang="en-US" altLang="en-US" sz="2400" b="1" dirty="0"/>
              <a:t>per </a:t>
            </a:r>
            <a:r>
              <a:rPr lang="en-US" altLang="en-US" sz="2400" b="1" dirty="0" smtClean="0"/>
              <a:t>year or $4,500 per month.</a:t>
            </a:r>
            <a:endParaRPr lang="en-US" altLang="en-US" sz="2400" b="1" dirty="0"/>
          </a:p>
        </p:txBody>
      </p:sp>
      <p:sp>
        <p:nvSpPr>
          <p:cNvPr id="7174" name="Rectangle 5"/>
          <p:cNvSpPr>
            <a:spLocks noGrp="1" noChangeArrowheads="1"/>
          </p:cNvSpPr>
          <p:nvPr>
            <p:ph type="title"/>
          </p:nvPr>
        </p:nvSpPr>
        <p:spPr>
          <a:xfrm>
            <a:off x="1" y="0"/>
            <a:ext cx="9143999" cy="1600200"/>
          </a:xfrm>
        </p:spPr>
        <p:txBody>
          <a:bodyPr/>
          <a:lstStyle/>
          <a:p>
            <a:r>
              <a:rPr lang="en-US" altLang="en-US" sz="4400" b="1" dirty="0" smtClean="0">
                <a:solidFill>
                  <a:srgbClr val="FF0000"/>
                </a:solidFill>
              </a:rPr>
              <a:t>4</a:t>
            </a:r>
            <a:r>
              <a:rPr lang="en-US" altLang="en-US" sz="4400" b="1" dirty="0" smtClean="0">
                <a:solidFill>
                  <a:schemeClr val="tx1"/>
                </a:solidFill>
              </a:rPr>
              <a:t>) General and Administrative</a:t>
            </a:r>
            <a:br>
              <a:rPr lang="en-US" altLang="en-US" sz="4400" b="1" dirty="0" smtClean="0">
                <a:solidFill>
                  <a:schemeClr val="tx1"/>
                </a:solidFill>
              </a:rPr>
            </a:br>
            <a:r>
              <a:rPr lang="en-US" altLang="en-US" sz="4400" b="1" dirty="0" smtClean="0">
                <a:solidFill>
                  <a:schemeClr val="tx1"/>
                </a:solidFill>
              </a:rPr>
              <a:t>Expense Budget</a:t>
            </a:r>
          </a:p>
        </p:txBody>
      </p:sp>
      <p:sp>
        <p:nvSpPr>
          <p:cNvPr id="2" name="Slide Number Placeholder 1"/>
          <p:cNvSpPr>
            <a:spLocks noGrp="1"/>
          </p:cNvSpPr>
          <p:nvPr>
            <p:ph type="sldNum" sz="quarter" idx="12"/>
          </p:nvPr>
        </p:nvSpPr>
        <p:spPr>
          <a:xfrm>
            <a:off x="6858000" y="6248400"/>
            <a:ext cx="1905000" cy="457200"/>
          </a:xfrm>
        </p:spPr>
        <p:txBody>
          <a:bodyPr/>
          <a:lstStyle/>
          <a:p>
            <a:pPr>
              <a:defRPr/>
            </a:pPr>
            <a:fld id="{56E3CF2B-CE57-4879-AF84-DFC4B29EEDCD}" type="slidenum">
              <a:rPr lang="en-US" smtClean="0"/>
              <a:pPr>
                <a:defRPr/>
              </a:pPr>
              <a:t>28</a:t>
            </a:fld>
            <a:endParaRPr lang="en-US" dirty="0"/>
          </a:p>
        </p:txBody>
      </p:sp>
      <p:sp>
        <p:nvSpPr>
          <p:cNvPr id="8" name="AutoShape 15"/>
          <p:cNvSpPr>
            <a:spLocks noChangeArrowheads="1"/>
          </p:cNvSpPr>
          <p:nvPr/>
        </p:nvSpPr>
        <p:spPr bwMode="auto">
          <a:xfrm>
            <a:off x="76200" y="62865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smtClean="0">
                <a:solidFill>
                  <a:schemeClr val="bg1"/>
                </a:solidFill>
                <a:latin typeface="Times New Roman" pitchFamily="18" charset="0"/>
              </a:rPr>
              <a:t>P 1</a:t>
            </a:r>
            <a:endParaRPr lang="en-US" sz="1400" dirty="0">
              <a:solidFill>
                <a:schemeClr val="bg1"/>
              </a:solidFill>
              <a:latin typeface="Times New Roman" pitchFamily="18" charset="0"/>
            </a:endParaRPr>
          </a:p>
        </p:txBody>
      </p:sp>
      <p:pic>
        <p:nvPicPr>
          <p:cNvPr id="9" name="Picture 5" descr="C:\Users\Charles\Pictures\Microsoft Clip Organizer\j0239505.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2400" y="5950730"/>
            <a:ext cx="602084" cy="599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88925" y="1789781"/>
            <a:ext cx="8178800" cy="1200329"/>
          </a:xfrm>
          <a:prstGeom prst="rect">
            <a:avLst/>
          </a:prstGeom>
          <a:solidFill>
            <a:schemeClr val="bg1">
              <a:lumMod val="95000"/>
            </a:schemeClr>
          </a:solidFill>
        </p:spPr>
        <p:txBody>
          <a:bodyPr wrap="square" rtlCol="0">
            <a:spAutoFit/>
          </a:bodyPr>
          <a:lstStyle/>
          <a:p>
            <a:pPr algn="ctr"/>
            <a:r>
              <a:rPr lang="en-US" sz="2400" b="1" dirty="0"/>
              <a:t>The general and administrative expense budget plans the predicted operating expenses not included in the selling expenses or manufacturing budgets. </a:t>
            </a:r>
            <a:endParaRPr lang="en-US" altLang="en-US" sz="2400" b="1"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800" y="3212880"/>
            <a:ext cx="2518104" cy="1752600"/>
          </a:xfrm>
          <a:prstGeom prst="rect">
            <a:avLst/>
          </a:prstGeo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73"/>
                                        </p:tgtEl>
                                        <p:attrNameLst>
                                          <p:attrName>style.visibility</p:attrName>
                                        </p:attrNameLst>
                                      </p:cBhvr>
                                      <p:to>
                                        <p:strVal val="visible"/>
                                      </p:to>
                                    </p:set>
                                    <p:animEffect transition="in" filter="fade">
                                      <p:cBhvr>
                                        <p:cTn id="7" dur="1000"/>
                                        <p:tgtEl>
                                          <p:spTgt spid="7173"/>
                                        </p:tgtEl>
                                      </p:cBhvr>
                                    </p:animEffect>
                                    <p:anim calcmode="lin" valueType="num">
                                      <p:cBhvr>
                                        <p:cTn id="8" dur="1000" fill="hold"/>
                                        <p:tgtEl>
                                          <p:spTgt spid="7173"/>
                                        </p:tgtEl>
                                        <p:attrNameLst>
                                          <p:attrName>ppt_x</p:attrName>
                                        </p:attrNameLst>
                                      </p:cBhvr>
                                      <p:tavLst>
                                        <p:tav tm="0">
                                          <p:val>
                                            <p:strVal val="#ppt_x"/>
                                          </p:val>
                                        </p:tav>
                                        <p:tav tm="100000">
                                          <p:val>
                                            <p:strVal val="#ppt_x"/>
                                          </p:val>
                                        </p:tav>
                                      </p:tavLst>
                                    </p:anim>
                                    <p:anim calcmode="lin" valueType="num">
                                      <p:cBhvr>
                                        <p:cTn id="9" dur="1000" fill="hold"/>
                                        <p:tgtEl>
                                          <p:spTgt spid="717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172"/>
                                        </p:tgtEl>
                                        <p:attrNameLst>
                                          <p:attrName>style.visibility</p:attrName>
                                        </p:attrNameLst>
                                      </p:cBhvr>
                                      <p:to>
                                        <p:strVal val="visible"/>
                                      </p:to>
                                    </p:set>
                                    <p:animEffect transition="in" filter="fade">
                                      <p:cBhvr>
                                        <p:cTn id="14" dur="1000"/>
                                        <p:tgtEl>
                                          <p:spTgt spid="7172"/>
                                        </p:tgtEl>
                                      </p:cBhvr>
                                    </p:animEffect>
                                    <p:anim calcmode="lin" valueType="num">
                                      <p:cBhvr>
                                        <p:cTn id="15" dur="1000" fill="hold"/>
                                        <p:tgtEl>
                                          <p:spTgt spid="7172"/>
                                        </p:tgtEl>
                                        <p:attrNameLst>
                                          <p:attrName>ppt_x</p:attrName>
                                        </p:attrNameLst>
                                      </p:cBhvr>
                                      <p:tavLst>
                                        <p:tav tm="0">
                                          <p:val>
                                            <p:strVal val="#ppt_x"/>
                                          </p:val>
                                        </p:tav>
                                        <p:tav tm="100000">
                                          <p:val>
                                            <p:strVal val="#ppt_x"/>
                                          </p:val>
                                        </p:tav>
                                      </p:tavLst>
                                    </p:anim>
                                    <p:anim calcmode="lin" valueType="num">
                                      <p:cBhvr>
                                        <p:cTn id="16" dur="1000" fill="hold"/>
                                        <p:tgtEl>
                                          <p:spTgt spid="71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animBg="1"/>
      <p:bldP spid="717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5"/>
          <p:cNvSpPr>
            <a:spLocks noGrp="1" noChangeArrowheads="1"/>
          </p:cNvSpPr>
          <p:nvPr>
            <p:ph type="title"/>
          </p:nvPr>
        </p:nvSpPr>
        <p:spPr>
          <a:xfrm>
            <a:off x="304800" y="554038"/>
            <a:ext cx="8534400" cy="1143000"/>
          </a:xfrm>
        </p:spPr>
        <p:txBody>
          <a:bodyPr/>
          <a:lstStyle/>
          <a:p>
            <a:r>
              <a:rPr lang="en-US" altLang="en-US" sz="4400" b="1" dirty="0" smtClean="0">
                <a:solidFill>
                  <a:schemeClr val="tx1"/>
                </a:solidFill>
              </a:rPr>
              <a:t>General and Administrative</a:t>
            </a:r>
            <a:br>
              <a:rPr lang="en-US" altLang="en-US" sz="4400" b="1" dirty="0" smtClean="0">
                <a:solidFill>
                  <a:schemeClr val="tx1"/>
                </a:solidFill>
              </a:rPr>
            </a:br>
            <a:r>
              <a:rPr lang="en-US" altLang="en-US" sz="4400" b="1" dirty="0" smtClean="0">
                <a:solidFill>
                  <a:schemeClr val="tx1"/>
                </a:solidFill>
              </a:rPr>
              <a:t>Expense Budget</a:t>
            </a:r>
          </a:p>
        </p:txBody>
      </p:sp>
      <p:sp>
        <p:nvSpPr>
          <p:cNvPr id="2" name="Slide Number Placeholder 1"/>
          <p:cNvSpPr>
            <a:spLocks noGrp="1"/>
          </p:cNvSpPr>
          <p:nvPr>
            <p:ph type="sldNum" sz="quarter" idx="12"/>
          </p:nvPr>
        </p:nvSpPr>
        <p:spPr/>
        <p:txBody>
          <a:bodyPr/>
          <a:lstStyle/>
          <a:p>
            <a:pPr>
              <a:defRPr/>
            </a:pPr>
            <a:fld id="{C1B28DBF-8185-46EE-855F-634046A16E1B}" type="slidenum">
              <a:rPr lang="en-US" smtClean="0"/>
              <a:pPr>
                <a:defRPr/>
              </a:pPr>
              <a:t>29</a:t>
            </a:fld>
            <a:endParaRPr lang="en-US" dirty="0"/>
          </a:p>
        </p:txBody>
      </p:sp>
      <p:sp>
        <p:nvSpPr>
          <p:cNvPr id="6" name="AutoShape 15"/>
          <p:cNvSpPr>
            <a:spLocks noChangeArrowheads="1"/>
          </p:cNvSpPr>
          <p:nvPr/>
        </p:nvSpPr>
        <p:spPr bwMode="auto">
          <a:xfrm>
            <a:off x="76200" y="62865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smtClean="0">
                <a:solidFill>
                  <a:schemeClr val="bg1"/>
                </a:solidFill>
                <a:latin typeface="Times New Roman" pitchFamily="18" charset="0"/>
              </a:rPr>
              <a:t>P 1</a:t>
            </a:r>
            <a:endParaRPr lang="en-US" sz="1400" dirty="0">
              <a:solidFill>
                <a:schemeClr val="bg1"/>
              </a:solidFill>
              <a:latin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287" y="3276566"/>
            <a:ext cx="8757425" cy="2404872"/>
          </a:xfrm>
          <a:prstGeom prst="rect">
            <a:avLst/>
          </a:prstGeom>
        </p:spPr>
      </p:pic>
      <p:sp>
        <p:nvSpPr>
          <p:cNvPr id="8" name="Rectangle 3"/>
          <p:cNvSpPr>
            <a:spLocks noChangeArrowheads="1"/>
          </p:cNvSpPr>
          <p:nvPr/>
        </p:nvSpPr>
        <p:spPr bwMode="auto">
          <a:xfrm>
            <a:off x="0" y="210809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algn="ctr" eaLnBrk="1" hangingPunct="1">
              <a:lnSpc>
                <a:spcPct val="95000"/>
              </a:lnSpc>
              <a:spcBef>
                <a:spcPct val="40000"/>
              </a:spcBef>
              <a:buSzPct val="100000"/>
            </a:pPr>
            <a:r>
              <a:rPr lang="en-US" altLang="en-US" sz="2400" b="1" dirty="0"/>
              <a:t>Toronto Sticks </a:t>
            </a:r>
            <a:r>
              <a:rPr lang="en-US" altLang="en-US" sz="2400" b="1" dirty="0" smtClean="0"/>
              <a:t>Company has general </a:t>
            </a:r>
            <a:r>
              <a:rPr lang="en-US" altLang="en-US" sz="2400" b="1" dirty="0"/>
              <a:t>and administrative salaries </a:t>
            </a:r>
            <a:r>
              <a:rPr lang="en-US" altLang="en-US" sz="2400" b="1" dirty="0" smtClean="0"/>
              <a:t>of $54,000 </a:t>
            </a:r>
            <a:r>
              <a:rPr lang="en-US" altLang="en-US" sz="2400" b="1" dirty="0"/>
              <a:t>per </a:t>
            </a:r>
            <a:r>
              <a:rPr lang="en-US" altLang="en-US" sz="2400" b="1" dirty="0" smtClean="0"/>
              <a:t>year or $4,500 per month.</a:t>
            </a:r>
            <a:endParaRPr lang="en-US" altLang="en-US" sz="2400" b="1" dirty="0"/>
          </a:p>
        </p:txBody>
      </p:sp>
      <p:pic>
        <p:nvPicPr>
          <p:cNvPr id="7" name="Picture 5" descr="C:\Users\Charles\Pictures\Microsoft Clip Organizer\j0239505.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3352800"/>
            <a:ext cx="602084" cy="599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0"/>
            <a:ext cx="9144000" cy="1417638"/>
          </a:xfrm>
        </p:spPr>
        <p:txBody>
          <a:bodyPr>
            <a:normAutofit/>
          </a:bodyPr>
          <a:lstStyle/>
          <a:p>
            <a:pPr eaLnBrk="1" fontAlgn="auto" hangingPunct="1">
              <a:spcAft>
                <a:spcPts val="0"/>
              </a:spcAft>
              <a:defRPr/>
            </a:pPr>
            <a:r>
              <a:rPr lang="en-US" b="1" u="sng" dirty="0">
                <a:solidFill>
                  <a:prstClr val="black"/>
                </a:solidFill>
                <a:effectLst>
                  <a:outerShdw blurRad="38100" dist="38100" dir="2700000" algn="tl">
                    <a:srgbClr val="000000">
                      <a:alpha val="43137"/>
                    </a:srgbClr>
                  </a:outerShdw>
                </a:effectLst>
              </a:rPr>
              <a:t>Homework assignment</a:t>
            </a:r>
            <a:endParaRPr lang="en-US" b="1" u="sng" dirty="0" smtClean="0">
              <a:effectLst>
                <a:outerShdw blurRad="38100" dist="38100" dir="2700000" algn="tl">
                  <a:srgbClr val="000000">
                    <a:alpha val="43137"/>
                  </a:srgbClr>
                </a:outerShdw>
              </a:effectLst>
            </a:endParaRPr>
          </a:p>
        </p:txBody>
      </p:sp>
      <p:sp>
        <p:nvSpPr>
          <p:cNvPr id="35843" name="Rectangle 3"/>
          <p:cNvSpPr>
            <a:spLocks noGrp="1" noChangeArrowheads="1"/>
          </p:cNvSpPr>
          <p:nvPr>
            <p:ph idx="1"/>
          </p:nvPr>
        </p:nvSpPr>
        <p:spPr>
          <a:xfrm>
            <a:off x="0" y="1600200"/>
            <a:ext cx="9144000" cy="5257800"/>
          </a:xfrm>
        </p:spPr>
        <p:txBody>
          <a:bodyPr rtlCol="0">
            <a:normAutofit/>
          </a:bodyPr>
          <a:lstStyle/>
          <a:p>
            <a:pPr lvl="0" eaLnBrk="1" fontAlgn="auto" hangingPunct="1">
              <a:lnSpc>
                <a:spcPct val="150000"/>
              </a:lnSpc>
              <a:spcBef>
                <a:spcPts val="0"/>
              </a:spcBef>
              <a:spcAft>
                <a:spcPts val="0"/>
              </a:spcAft>
              <a:buFont typeface="Wingdings" pitchFamily="2" charset="2"/>
              <a:buChar char="Ø"/>
            </a:pPr>
            <a:r>
              <a:rPr lang="en-US" b="1" dirty="0">
                <a:solidFill>
                  <a:schemeClr val="tx1"/>
                </a:solidFill>
              </a:rPr>
              <a:t>Using Connect – </a:t>
            </a:r>
            <a:r>
              <a:rPr lang="en-US" b="1" dirty="0" smtClean="0">
                <a:solidFill>
                  <a:srgbClr val="FF0000"/>
                </a:solidFill>
                <a:effectLst>
                  <a:outerShdw blurRad="38100" dist="38100" dir="2700000" algn="tl">
                    <a:srgbClr val="000000">
                      <a:alpha val="43137"/>
                    </a:srgbClr>
                  </a:outerShdw>
                </a:effectLst>
              </a:rPr>
              <a:t>7</a:t>
            </a:r>
            <a:r>
              <a:rPr lang="en-US" b="1" dirty="0" smtClean="0">
                <a:solidFill>
                  <a:schemeClr val="tx1"/>
                </a:solidFill>
              </a:rPr>
              <a:t> </a:t>
            </a:r>
            <a:r>
              <a:rPr lang="en-US" b="1" dirty="0">
                <a:solidFill>
                  <a:schemeClr val="tx1"/>
                </a:solidFill>
              </a:rPr>
              <a:t>Questions for </a:t>
            </a:r>
            <a:r>
              <a:rPr lang="en-US" b="1" dirty="0">
                <a:solidFill>
                  <a:srgbClr val="FF0000"/>
                </a:solidFill>
                <a:effectLst>
                  <a:outerShdw blurRad="38100" dist="38100" dir="2700000" algn="tl">
                    <a:srgbClr val="000000">
                      <a:alpha val="43137"/>
                    </a:srgbClr>
                  </a:outerShdw>
                </a:effectLst>
              </a:rPr>
              <a:t>60</a:t>
            </a:r>
            <a:r>
              <a:rPr lang="en-US" b="1" dirty="0">
                <a:solidFill>
                  <a:schemeClr val="tx1"/>
                </a:solidFill>
              </a:rPr>
              <a:t> </a:t>
            </a:r>
            <a:r>
              <a:rPr lang="en-US" b="1" dirty="0" smtClean="0">
                <a:solidFill>
                  <a:schemeClr val="tx1"/>
                </a:solidFill>
              </a:rPr>
              <a:t>Points; </a:t>
            </a:r>
            <a:r>
              <a:rPr lang="en-US" b="1" u="sng" dirty="0" smtClean="0">
                <a:solidFill>
                  <a:schemeClr val="tx1"/>
                </a:solidFill>
                <a:effectLst>
                  <a:outerShdw blurRad="38100" dist="38100" dir="2700000" algn="tl">
                    <a:srgbClr val="000000">
                      <a:alpha val="43137"/>
                    </a:srgbClr>
                  </a:outerShdw>
                </a:effectLst>
              </a:rPr>
              <a:t>Chapter</a:t>
            </a:r>
            <a:r>
              <a:rPr lang="en-US" b="1" u="sng" dirty="0" smtClean="0">
                <a:solidFill>
                  <a:srgbClr val="FF0000"/>
                </a:solidFill>
                <a:effectLst>
                  <a:outerShdw blurRad="38100" dist="38100" dir="2700000" algn="tl">
                    <a:srgbClr val="000000">
                      <a:alpha val="43137"/>
                    </a:srgbClr>
                  </a:outerShdw>
                </a:effectLst>
              </a:rPr>
              <a:t> 7</a:t>
            </a:r>
            <a:r>
              <a:rPr lang="en-US" b="1" dirty="0" smtClean="0">
                <a:solidFill>
                  <a:schemeClr val="tx1"/>
                </a:solidFill>
              </a:rPr>
              <a:t>.</a:t>
            </a:r>
          </a:p>
          <a:p>
            <a:pPr lvl="0" eaLnBrk="1" fontAlgn="auto" hangingPunct="1">
              <a:lnSpc>
                <a:spcPct val="150000"/>
              </a:lnSpc>
              <a:spcBef>
                <a:spcPts val="0"/>
              </a:spcBef>
              <a:spcAft>
                <a:spcPts val="0"/>
              </a:spcAft>
              <a:buFont typeface="Wingdings" pitchFamily="2" charset="2"/>
              <a:buChar char="Ø"/>
            </a:pPr>
            <a:r>
              <a:rPr lang="en-US" sz="2200" b="1" dirty="0" smtClean="0">
                <a:solidFill>
                  <a:prstClr val="black"/>
                </a:solidFill>
              </a:rPr>
              <a:t>Prepare chapters 4, 5, and 6 for </a:t>
            </a:r>
            <a:r>
              <a:rPr lang="en-US" sz="2200" b="1" u="sng" dirty="0" smtClean="0">
                <a:solidFill>
                  <a:srgbClr val="FF0000"/>
                </a:solidFill>
              </a:rPr>
              <a:t>EXAM # 2 </a:t>
            </a:r>
            <a:r>
              <a:rPr lang="en-US" sz="2200" b="1" dirty="0" smtClean="0">
                <a:solidFill>
                  <a:prstClr val="black"/>
                </a:solidFill>
              </a:rPr>
              <a:t>on </a:t>
            </a:r>
            <a:r>
              <a:rPr lang="en-US" sz="2200" b="1" u="sng" dirty="0" smtClean="0">
                <a:solidFill>
                  <a:srgbClr val="FF0000"/>
                </a:solidFill>
              </a:rPr>
              <a:t>3/21/2016</a:t>
            </a:r>
            <a:r>
              <a:rPr lang="en-US" sz="2200" b="1" dirty="0" smtClean="0">
                <a:solidFill>
                  <a:prstClr val="black"/>
                </a:solidFill>
              </a:rPr>
              <a:t> in class.</a:t>
            </a:r>
          </a:p>
          <a:p>
            <a:pPr lvl="0" eaLnBrk="1" fontAlgn="auto" hangingPunct="1">
              <a:lnSpc>
                <a:spcPct val="150000"/>
              </a:lnSpc>
              <a:spcBef>
                <a:spcPts val="0"/>
              </a:spcBef>
              <a:spcAft>
                <a:spcPts val="0"/>
              </a:spcAft>
              <a:buFont typeface="Wingdings" pitchFamily="2" charset="2"/>
              <a:buChar char="Ø"/>
            </a:pPr>
            <a:r>
              <a:rPr lang="en-US" sz="2200" b="1" dirty="0" smtClean="0">
                <a:solidFill>
                  <a:prstClr val="black"/>
                </a:solidFill>
              </a:rPr>
              <a:t>Last day of the homework for chapters 4, 5, and 6 is </a:t>
            </a:r>
            <a:r>
              <a:rPr lang="en-US" sz="2200" b="1" u="sng" dirty="0" smtClean="0">
                <a:solidFill>
                  <a:prstClr val="black"/>
                </a:solidFill>
              </a:rPr>
              <a:t>3/20/2016</a:t>
            </a:r>
            <a:r>
              <a:rPr lang="en-US" sz="2200" b="1" dirty="0" smtClean="0">
                <a:solidFill>
                  <a:prstClr val="black"/>
                </a:solidFill>
              </a:rPr>
              <a:t> midnight.</a:t>
            </a:r>
          </a:p>
          <a:p>
            <a:pPr lvl="0" eaLnBrk="1" fontAlgn="auto" hangingPunct="1">
              <a:lnSpc>
                <a:spcPct val="150000"/>
              </a:lnSpc>
              <a:spcBef>
                <a:spcPts val="0"/>
              </a:spcBef>
              <a:spcAft>
                <a:spcPts val="0"/>
              </a:spcAft>
              <a:buFont typeface="Wingdings" pitchFamily="2" charset="2"/>
              <a:buChar char="Ø"/>
            </a:pPr>
            <a:r>
              <a:rPr lang="en-US" sz="2200" b="1" dirty="0" smtClean="0">
                <a:solidFill>
                  <a:prstClr val="black"/>
                </a:solidFill>
              </a:rPr>
              <a:t>No class on 3/14/2016 OR 3/16/216 for “SPRING BREAK.” see you on </a:t>
            </a:r>
            <a:r>
              <a:rPr lang="en-US" sz="2200" b="1" u="sng" dirty="0" smtClean="0">
                <a:solidFill>
                  <a:prstClr val="black"/>
                </a:solidFill>
              </a:rPr>
              <a:t>3/21/2016</a:t>
            </a:r>
            <a:r>
              <a:rPr lang="en-US" sz="2200" b="1" dirty="0" smtClean="0">
                <a:solidFill>
                  <a:prstClr val="black"/>
                </a:solidFill>
              </a:rPr>
              <a:t>.</a:t>
            </a:r>
            <a:endParaRPr lang="en-US" sz="2200" b="1" dirty="0">
              <a:solidFill>
                <a:prstClr val="black"/>
              </a:solidFill>
            </a:endParaRPr>
          </a:p>
          <a:p>
            <a:pPr algn="ctr" eaLnBrk="1" fontAlgn="auto" hangingPunct="1">
              <a:spcAft>
                <a:spcPts val="0"/>
              </a:spcAft>
              <a:buFont typeface="Arial" panose="020B0604020202020204" pitchFamily="34" charset="0"/>
              <a:buNone/>
              <a:defRPr/>
            </a:pPr>
            <a:r>
              <a:rPr lang="en-US" sz="4800" b="1" i="1" u="sng" dirty="0" smtClean="0">
                <a:solidFill>
                  <a:schemeClr val="tx1"/>
                </a:solidFill>
                <a:effectLst>
                  <a:outerShdw blurRad="38100" dist="38100" dir="2700000" algn="tl">
                    <a:srgbClr val="000000">
                      <a:alpha val="43137"/>
                    </a:srgbClr>
                  </a:outerShdw>
                </a:effectLst>
              </a:rPr>
              <a:t>Happiness is having all homework up to date </a:t>
            </a:r>
          </a:p>
          <a:p>
            <a:pPr algn="r" eaLnBrk="1" fontAlgn="auto" hangingPunct="1">
              <a:spcAft>
                <a:spcPts val="0"/>
              </a:spcAft>
              <a:buFontTx/>
              <a:buNone/>
              <a:defRPr/>
            </a:pPr>
            <a:r>
              <a:rPr lang="en-US" b="1" u="sng" dirty="0" smtClean="0">
                <a:effectLst>
                  <a:outerShdw blurRad="38100" dist="38100" dir="2700000" algn="tl">
                    <a:srgbClr val="000000">
                      <a:alpha val="43137"/>
                    </a:srgbClr>
                  </a:outerShdw>
                </a:effectLst>
              </a:rPr>
              <a:t> </a:t>
            </a:r>
          </a:p>
          <a:p>
            <a:pPr eaLnBrk="1" fontAlgn="auto" hangingPunct="1">
              <a:spcAft>
                <a:spcPts val="0"/>
              </a:spcAft>
              <a:buFont typeface="Arial" panose="020B0604020202020204" pitchFamily="34" charset="0"/>
              <a:buChar char="•"/>
              <a:defRPr/>
            </a:pPr>
            <a:endParaRPr lang="en-US" dirty="0" smtClean="0"/>
          </a:p>
        </p:txBody>
      </p:sp>
      <p:sp>
        <p:nvSpPr>
          <p:cNvPr id="15667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r>
              <a:rPr lang="en-US" altLang="en-US" sz="1200" smtClean="0">
                <a:solidFill>
                  <a:srgbClr val="898989"/>
                </a:solidFill>
                <a:latin typeface="Arial" charset="0"/>
              </a:rPr>
              <a:t>Atef Abuelaish</a:t>
            </a:r>
          </a:p>
        </p:txBody>
      </p:sp>
      <p:sp>
        <p:nvSpPr>
          <p:cNvPr id="15667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fld id="{029A19C9-2F29-4B85-807B-7797A3CFAD52}" type="slidenum">
              <a:rPr lang="en-US" altLang="en-US" sz="1200">
                <a:solidFill>
                  <a:srgbClr val="898989"/>
                </a:solidFill>
                <a:latin typeface="Arial" charset="0"/>
              </a:rPr>
              <a:pPr>
                <a:spcBef>
                  <a:spcPct val="0"/>
                </a:spcBef>
                <a:buFontTx/>
                <a:buNone/>
              </a:pPr>
              <a:t>3</a:t>
            </a:fld>
            <a:endParaRPr lang="en-US" altLang="en-US" sz="1200">
              <a:solidFill>
                <a:srgbClr val="898989"/>
              </a:solidFill>
              <a:latin typeface="Arial" charset="0"/>
            </a:endParaRPr>
          </a:p>
        </p:txBody>
      </p:sp>
    </p:spTree>
    <p:extLst>
      <p:ext uri="{BB962C8B-B14F-4D97-AF65-F5344CB8AC3E}">
        <p14:creationId xmlns:p14="http://schemas.microsoft.com/office/powerpoint/2010/main" val="3663404005"/>
      </p:ext>
    </p:extLst>
  </p:cSld>
  <p:clrMapOvr>
    <a:masterClrMapping/>
  </p:clrMapOvr>
  <p:transition spd="slow">
    <p:checke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NEED-TO-KNOW 7</a:t>
            </a:r>
            <a:r>
              <a:rPr lang="en-US" dirty="0" smtClean="0"/>
              <a:t>-3</a:t>
            </a:r>
            <a:endParaRPr lang="en-US" dirty="0"/>
          </a:p>
        </p:txBody>
      </p:sp>
      <p:sp>
        <p:nvSpPr>
          <p:cNvPr id="43" name="Rectangle 5"/>
          <p:cNvSpPr>
            <a:spLocks noChangeArrowheads="1"/>
          </p:cNvSpPr>
          <p:nvPr/>
        </p:nvSpPr>
        <p:spPr bwMode="auto">
          <a:xfrm>
            <a:off x="1784350" y="1857375"/>
            <a:ext cx="4608513" cy="236538"/>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Rectangle 6"/>
          <p:cNvSpPr>
            <a:spLocks noChangeArrowheads="1"/>
          </p:cNvSpPr>
          <p:nvPr/>
        </p:nvSpPr>
        <p:spPr bwMode="auto">
          <a:xfrm>
            <a:off x="1784350" y="3351213"/>
            <a:ext cx="4608513" cy="238125"/>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Rectangle 7"/>
          <p:cNvSpPr>
            <a:spLocks noChangeArrowheads="1"/>
          </p:cNvSpPr>
          <p:nvPr/>
        </p:nvSpPr>
        <p:spPr bwMode="auto">
          <a:xfrm>
            <a:off x="855663" y="630238"/>
            <a:ext cx="76739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A manufacturing company budgets sales of $70,000 during July. It pays sales commissions of 5% of sales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6" name="Rectangle 8"/>
          <p:cNvSpPr>
            <a:spLocks noChangeArrowheads="1"/>
          </p:cNvSpPr>
          <p:nvPr/>
        </p:nvSpPr>
        <p:spPr bwMode="auto">
          <a:xfrm>
            <a:off x="855663" y="836613"/>
            <a:ext cx="76739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and also pays a sales manager a salary of $3,000 per month. Other monthly costs include depreciation on</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7" name="Rectangle 9"/>
          <p:cNvSpPr>
            <a:spLocks noChangeArrowheads="1"/>
          </p:cNvSpPr>
          <p:nvPr/>
        </p:nvSpPr>
        <p:spPr bwMode="auto">
          <a:xfrm>
            <a:off x="855663" y="1042988"/>
            <a:ext cx="74009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office equipment ($500), insurance expense ($200), advertising ($1,000), and office manager salary of</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66" name="Rectangle 10"/>
          <p:cNvSpPr>
            <a:spLocks noChangeArrowheads="1"/>
          </p:cNvSpPr>
          <p:nvPr/>
        </p:nvSpPr>
        <p:spPr bwMode="auto">
          <a:xfrm>
            <a:off x="855663" y="1249363"/>
            <a:ext cx="76930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$2,500 per month. For the month of July, compute the total (a) budgeted selling expense and (b) budgeted</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67" name="Rectangle 11"/>
          <p:cNvSpPr>
            <a:spLocks noChangeArrowheads="1"/>
          </p:cNvSpPr>
          <p:nvPr/>
        </p:nvSpPr>
        <p:spPr bwMode="auto">
          <a:xfrm>
            <a:off x="855663" y="1454150"/>
            <a:ext cx="26828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general and administrative expense.</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68" name="Rectangle 12"/>
          <p:cNvSpPr>
            <a:spLocks noChangeArrowheads="1"/>
          </p:cNvSpPr>
          <p:nvPr/>
        </p:nvSpPr>
        <p:spPr bwMode="auto">
          <a:xfrm>
            <a:off x="1824038" y="1878013"/>
            <a:ext cx="20764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rgbClr val="000000"/>
                </a:solidFill>
                <a:effectLst/>
                <a:latin typeface="Arial" panose="020B0604020202020204" pitchFamily="34" charset="0"/>
              </a:rPr>
              <a:t>Budgeted selling expense</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69" name="Rectangle 13"/>
          <p:cNvSpPr>
            <a:spLocks noChangeArrowheads="1"/>
          </p:cNvSpPr>
          <p:nvPr/>
        </p:nvSpPr>
        <p:spPr bwMode="auto">
          <a:xfrm>
            <a:off x="5878513" y="1878013"/>
            <a:ext cx="4635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rgbClr val="000000"/>
                </a:solidFill>
                <a:effectLst/>
                <a:latin typeface="Arial" panose="020B0604020202020204" pitchFamily="34" charset="0"/>
              </a:rPr>
              <a:t>Total</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0" name="Rectangle 14"/>
          <p:cNvSpPr>
            <a:spLocks noChangeArrowheads="1"/>
          </p:cNvSpPr>
          <p:nvPr/>
        </p:nvSpPr>
        <p:spPr bwMode="auto">
          <a:xfrm>
            <a:off x="1824038" y="2105025"/>
            <a:ext cx="14620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Sales commissions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1" name="Rectangle 15"/>
          <p:cNvSpPr>
            <a:spLocks noChangeArrowheads="1"/>
          </p:cNvSpPr>
          <p:nvPr/>
        </p:nvSpPr>
        <p:spPr bwMode="auto">
          <a:xfrm>
            <a:off x="3760788" y="2105025"/>
            <a:ext cx="11699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($70,000 x 5%)</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2" name="Rectangle 16"/>
          <p:cNvSpPr>
            <a:spLocks noChangeArrowheads="1"/>
          </p:cNvSpPr>
          <p:nvPr/>
        </p:nvSpPr>
        <p:spPr bwMode="auto">
          <a:xfrm>
            <a:off x="5807075" y="2105025"/>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$3,500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3" name="Rectangle 17"/>
          <p:cNvSpPr>
            <a:spLocks noChangeArrowheads="1"/>
          </p:cNvSpPr>
          <p:nvPr/>
        </p:nvSpPr>
        <p:spPr bwMode="auto">
          <a:xfrm>
            <a:off x="1824038" y="2309813"/>
            <a:ext cx="173124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altLang="en-US" sz="1300" dirty="0">
                <a:solidFill>
                  <a:srgbClr val="000000"/>
                </a:solidFill>
              </a:rPr>
              <a:t>Sales manager's salary</a:t>
            </a:r>
            <a:endParaRPr lang="en-US" altLang="en-US" dirty="0"/>
          </a:p>
        </p:txBody>
      </p:sp>
      <p:sp>
        <p:nvSpPr>
          <p:cNvPr id="74" name="Rectangle 18"/>
          <p:cNvSpPr>
            <a:spLocks noChangeArrowheads="1"/>
          </p:cNvSpPr>
          <p:nvPr/>
        </p:nvSpPr>
        <p:spPr bwMode="auto">
          <a:xfrm>
            <a:off x="5897563" y="2309813"/>
            <a:ext cx="41838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300" dirty="0">
                <a:solidFill>
                  <a:srgbClr val="000000"/>
                </a:solidFill>
              </a:rPr>
              <a:t>3</a:t>
            </a:r>
            <a:r>
              <a:rPr kumimoji="0" lang="en-US" altLang="en-US" sz="1300" b="0" i="0" u="none" strike="noStrike" cap="none" normalizeH="0" baseline="0" dirty="0" smtClean="0">
                <a:ln>
                  <a:noFill/>
                </a:ln>
                <a:solidFill>
                  <a:srgbClr val="000000"/>
                </a:solidFill>
                <a:effectLst/>
                <a:latin typeface="Arial" panose="020B0604020202020204" pitchFamily="34" charset="0"/>
              </a:rPr>
              <a:t>,000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5" name="Rectangle 19"/>
          <p:cNvSpPr>
            <a:spLocks noChangeArrowheads="1"/>
          </p:cNvSpPr>
          <p:nvPr/>
        </p:nvSpPr>
        <p:spPr bwMode="auto">
          <a:xfrm>
            <a:off x="1824038" y="2516188"/>
            <a:ext cx="150361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Advertising expense</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6" name="Rectangle 20"/>
          <p:cNvSpPr>
            <a:spLocks noChangeArrowheads="1"/>
          </p:cNvSpPr>
          <p:nvPr/>
        </p:nvSpPr>
        <p:spPr bwMode="auto">
          <a:xfrm>
            <a:off x="5897563" y="2516188"/>
            <a:ext cx="41838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300" dirty="0">
                <a:solidFill>
                  <a:srgbClr val="000000"/>
                </a:solidFill>
              </a:rPr>
              <a:t>1</a:t>
            </a:r>
            <a:r>
              <a:rPr kumimoji="0" lang="en-US" altLang="en-US" sz="1300" b="0" i="0" u="none" strike="noStrike" cap="none" normalizeH="0" baseline="0" dirty="0" smtClean="0">
                <a:ln>
                  <a:noFill/>
                </a:ln>
                <a:solidFill>
                  <a:srgbClr val="000000"/>
                </a:solidFill>
                <a:effectLst/>
                <a:latin typeface="Arial" panose="020B0604020202020204" pitchFamily="34" charset="0"/>
              </a:rPr>
              <a:t>,000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7" name="Rectangle 21"/>
          <p:cNvSpPr>
            <a:spLocks noChangeArrowheads="1"/>
          </p:cNvSpPr>
          <p:nvPr/>
        </p:nvSpPr>
        <p:spPr bwMode="auto">
          <a:xfrm>
            <a:off x="2006600" y="2722563"/>
            <a:ext cx="229466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Total budgeted selling expense</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8" name="Rectangle 22"/>
          <p:cNvSpPr>
            <a:spLocks noChangeArrowheads="1"/>
          </p:cNvSpPr>
          <p:nvPr/>
        </p:nvSpPr>
        <p:spPr bwMode="auto">
          <a:xfrm>
            <a:off x="5807075" y="2722563"/>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$7,500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9" name="Rectangle 23"/>
          <p:cNvSpPr>
            <a:spLocks noChangeArrowheads="1"/>
          </p:cNvSpPr>
          <p:nvPr/>
        </p:nvSpPr>
        <p:spPr bwMode="auto">
          <a:xfrm>
            <a:off x="1824038" y="3371850"/>
            <a:ext cx="36099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rgbClr val="000000"/>
                </a:solidFill>
                <a:effectLst/>
                <a:latin typeface="Arial" panose="020B0604020202020204" pitchFamily="34" charset="0"/>
              </a:rPr>
              <a:t>Budgeted general and administrative expense</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80" name="Rectangle 24"/>
          <p:cNvSpPr>
            <a:spLocks noChangeArrowheads="1"/>
          </p:cNvSpPr>
          <p:nvPr/>
        </p:nvSpPr>
        <p:spPr bwMode="auto">
          <a:xfrm>
            <a:off x="5878513" y="3371850"/>
            <a:ext cx="4635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rgbClr val="000000"/>
                </a:solidFill>
                <a:effectLst/>
                <a:latin typeface="Arial" panose="020B0604020202020204" pitchFamily="34" charset="0"/>
              </a:rPr>
              <a:t>Total</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81" name="Rectangle 25"/>
          <p:cNvSpPr>
            <a:spLocks noChangeArrowheads="1"/>
          </p:cNvSpPr>
          <p:nvPr/>
        </p:nvSpPr>
        <p:spPr bwMode="auto">
          <a:xfrm>
            <a:off x="1824038" y="3598863"/>
            <a:ext cx="24399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Depreciation on office equipment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82" name="Rectangle 26"/>
          <p:cNvSpPr>
            <a:spLocks noChangeArrowheads="1"/>
          </p:cNvSpPr>
          <p:nvPr/>
        </p:nvSpPr>
        <p:spPr bwMode="auto">
          <a:xfrm>
            <a:off x="5938838" y="3598863"/>
            <a:ext cx="4333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$500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83" name="Rectangle 27"/>
          <p:cNvSpPr>
            <a:spLocks noChangeArrowheads="1"/>
          </p:cNvSpPr>
          <p:nvPr/>
        </p:nvSpPr>
        <p:spPr bwMode="auto">
          <a:xfrm>
            <a:off x="1824038" y="3805238"/>
            <a:ext cx="14414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Insurance expense</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84" name="Rectangle 28"/>
          <p:cNvSpPr>
            <a:spLocks noChangeArrowheads="1"/>
          </p:cNvSpPr>
          <p:nvPr/>
        </p:nvSpPr>
        <p:spPr bwMode="auto">
          <a:xfrm>
            <a:off x="6029325" y="3805238"/>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200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85" name="Rectangle 29"/>
          <p:cNvSpPr>
            <a:spLocks noChangeArrowheads="1"/>
          </p:cNvSpPr>
          <p:nvPr/>
        </p:nvSpPr>
        <p:spPr bwMode="auto">
          <a:xfrm>
            <a:off x="1824038" y="4011613"/>
            <a:ext cx="17653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Office manager's salary</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86" name="Rectangle 30"/>
          <p:cNvSpPr>
            <a:spLocks noChangeArrowheads="1"/>
          </p:cNvSpPr>
          <p:nvPr/>
        </p:nvSpPr>
        <p:spPr bwMode="auto">
          <a:xfrm>
            <a:off x="5897563" y="4011613"/>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2,500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87" name="Rectangle 31"/>
          <p:cNvSpPr>
            <a:spLocks noChangeArrowheads="1"/>
          </p:cNvSpPr>
          <p:nvPr/>
        </p:nvSpPr>
        <p:spPr bwMode="auto">
          <a:xfrm>
            <a:off x="2006600" y="4217988"/>
            <a:ext cx="317792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Total budgeted</a:t>
            </a:r>
            <a:r>
              <a:rPr kumimoji="0" lang="en-US" altLang="en-US" sz="1300" b="0" i="0" u="none" strike="noStrike" cap="none" normalizeH="0" dirty="0" smtClean="0">
                <a:ln>
                  <a:noFill/>
                </a:ln>
                <a:solidFill>
                  <a:srgbClr val="000000"/>
                </a:solidFill>
                <a:effectLst/>
                <a:latin typeface="Arial" panose="020B0604020202020204" pitchFamily="34" charset="0"/>
              </a:rPr>
              <a:t> and administrative expense</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88" name="Rectangle 32"/>
          <p:cNvSpPr>
            <a:spLocks noChangeArrowheads="1"/>
          </p:cNvSpPr>
          <p:nvPr/>
        </p:nvSpPr>
        <p:spPr bwMode="auto">
          <a:xfrm>
            <a:off x="5807075" y="4217988"/>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$3,200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89" name="Rectangle 33"/>
          <p:cNvSpPr>
            <a:spLocks noChangeArrowheads="1"/>
          </p:cNvSpPr>
          <p:nvPr/>
        </p:nvSpPr>
        <p:spPr bwMode="auto">
          <a:xfrm>
            <a:off x="1773238" y="1846263"/>
            <a:ext cx="20638"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0" name="Rectangle 34"/>
          <p:cNvSpPr>
            <a:spLocks noChangeArrowheads="1"/>
          </p:cNvSpPr>
          <p:nvPr/>
        </p:nvSpPr>
        <p:spPr bwMode="auto">
          <a:xfrm>
            <a:off x="6372225" y="1866900"/>
            <a:ext cx="20638" cy="2270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1" name="Rectangle 35"/>
          <p:cNvSpPr>
            <a:spLocks noChangeArrowheads="1"/>
          </p:cNvSpPr>
          <p:nvPr/>
        </p:nvSpPr>
        <p:spPr bwMode="auto">
          <a:xfrm>
            <a:off x="1773238" y="3341688"/>
            <a:ext cx="20638"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2" name="Rectangle 36"/>
          <p:cNvSpPr>
            <a:spLocks noChangeArrowheads="1"/>
          </p:cNvSpPr>
          <p:nvPr/>
        </p:nvSpPr>
        <p:spPr bwMode="auto">
          <a:xfrm>
            <a:off x="6372225" y="3362325"/>
            <a:ext cx="20638" cy="2270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3" name="Rectangle 37"/>
          <p:cNvSpPr>
            <a:spLocks noChangeArrowheads="1"/>
          </p:cNvSpPr>
          <p:nvPr/>
        </p:nvSpPr>
        <p:spPr bwMode="auto">
          <a:xfrm>
            <a:off x="1793875" y="1846263"/>
            <a:ext cx="4598988"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4" name="Rectangle 38"/>
          <p:cNvSpPr>
            <a:spLocks noChangeArrowheads="1"/>
          </p:cNvSpPr>
          <p:nvPr/>
        </p:nvSpPr>
        <p:spPr bwMode="auto">
          <a:xfrm>
            <a:off x="1793875" y="2073275"/>
            <a:ext cx="4598988"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Line 39"/>
          <p:cNvSpPr>
            <a:spLocks noChangeShapeType="1"/>
          </p:cNvSpPr>
          <p:nvPr/>
        </p:nvSpPr>
        <p:spPr bwMode="auto">
          <a:xfrm>
            <a:off x="5413375" y="2701925"/>
            <a:ext cx="9794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52" name="Rectangle 40"/>
          <p:cNvSpPr>
            <a:spLocks noChangeArrowheads="1"/>
          </p:cNvSpPr>
          <p:nvPr/>
        </p:nvSpPr>
        <p:spPr bwMode="auto">
          <a:xfrm>
            <a:off x="5413375" y="2701925"/>
            <a:ext cx="979488"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3" name="Line 41"/>
          <p:cNvSpPr>
            <a:spLocks noChangeShapeType="1"/>
          </p:cNvSpPr>
          <p:nvPr/>
        </p:nvSpPr>
        <p:spPr bwMode="auto">
          <a:xfrm>
            <a:off x="5413375" y="2908300"/>
            <a:ext cx="9794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54" name="Rectangle 42"/>
          <p:cNvSpPr>
            <a:spLocks noChangeArrowheads="1"/>
          </p:cNvSpPr>
          <p:nvPr/>
        </p:nvSpPr>
        <p:spPr bwMode="auto">
          <a:xfrm>
            <a:off x="5413375" y="2908300"/>
            <a:ext cx="979488"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5" name="Line 43"/>
          <p:cNvSpPr>
            <a:spLocks noChangeShapeType="1"/>
          </p:cNvSpPr>
          <p:nvPr/>
        </p:nvSpPr>
        <p:spPr bwMode="auto">
          <a:xfrm>
            <a:off x="5413375" y="2928938"/>
            <a:ext cx="9794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56" name="Rectangle 44"/>
          <p:cNvSpPr>
            <a:spLocks noChangeArrowheads="1"/>
          </p:cNvSpPr>
          <p:nvPr/>
        </p:nvSpPr>
        <p:spPr bwMode="auto">
          <a:xfrm>
            <a:off x="5413375" y="2928938"/>
            <a:ext cx="979488"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7" name="Rectangle 45"/>
          <p:cNvSpPr>
            <a:spLocks noChangeArrowheads="1"/>
          </p:cNvSpPr>
          <p:nvPr/>
        </p:nvSpPr>
        <p:spPr bwMode="auto">
          <a:xfrm>
            <a:off x="1793875" y="3341688"/>
            <a:ext cx="4598988"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8" name="Rectangle 46"/>
          <p:cNvSpPr>
            <a:spLocks noChangeArrowheads="1"/>
          </p:cNvSpPr>
          <p:nvPr/>
        </p:nvSpPr>
        <p:spPr bwMode="auto">
          <a:xfrm>
            <a:off x="1793875" y="3568700"/>
            <a:ext cx="4598988"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9" name="Line 47"/>
          <p:cNvSpPr>
            <a:spLocks noChangeShapeType="1"/>
          </p:cNvSpPr>
          <p:nvPr/>
        </p:nvSpPr>
        <p:spPr bwMode="auto">
          <a:xfrm>
            <a:off x="5413375" y="4197350"/>
            <a:ext cx="9794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60" name="Rectangle 48"/>
          <p:cNvSpPr>
            <a:spLocks noChangeArrowheads="1"/>
          </p:cNvSpPr>
          <p:nvPr/>
        </p:nvSpPr>
        <p:spPr bwMode="auto">
          <a:xfrm>
            <a:off x="5413375" y="4197350"/>
            <a:ext cx="97948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1" name="Line 49"/>
          <p:cNvSpPr>
            <a:spLocks noChangeShapeType="1"/>
          </p:cNvSpPr>
          <p:nvPr/>
        </p:nvSpPr>
        <p:spPr bwMode="auto">
          <a:xfrm>
            <a:off x="5413375" y="4403725"/>
            <a:ext cx="9794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63" name="Rectangle 50"/>
          <p:cNvSpPr>
            <a:spLocks noChangeArrowheads="1"/>
          </p:cNvSpPr>
          <p:nvPr/>
        </p:nvSpPr>
        <p:spPr bwMode="auto">
          <a:xfrm>
            <a:off x="5413375" y="4403725"/>
            <a:ext cx="97948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4" name="Line 51"/>
          <p:cNvSpPr>
            <a:spLocks noChangeShapeType="1"/>
          </p:cNvSpPr>
          <p:nvPr/>
        </p:nvSpPr>
        <p:spPr bwMode="auto">
          <a:xfrm>
            <a:off x="5413375" y="4424363"/>
            <a:ext cx="9794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65" name="Rectangle 52"/>
          <p:cNvSpPr>
            <a:spLocks noChangeArrowheads="1"/>
          </p:cNvSpPr>
          <p:nvPr/>
        </p:nvSpPr>
        <p:spPr bwMode="auto">
          <a:xfrm>
            <a:off x="5413375" y="4424363"/>
            <a:ext cx="97948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AutoShape 15"/>
          <p:cNvSpPr>
            <a:spLocks noChangeArrowheads="1"/>
          </p:cNvSpPr>
          <p:nvPr/>
        </p:nvSpPr>
        <p:spPr bwMode="auto">
          <a:xfrm>
            <a:off x="76200" y="62865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smtClean="0">
                <a:solidFill>
                  <a:schemeClr val="bg1"/>
                </a:solidFill>
                <a:latin typeface="Times New Roman" pitchFamily="18" charset="0"/>
              </a:rPr>
              <a:t>P 1</a:t>
            </a:r>
            <a:endParaRPr lang="en-US" sz="1400" dirty="0">
              <a:solidFill>
                <a:schemeClr val="bg1"/>
              </a:solidFill>
              <a:latin typeface="Times New Roman" pitchFamily="18" charset="0"/>
            </a:endParaRPr>
          </a:p>
        </p:txBody>
      </p:sp>
      <p:sp>
        <p:nvSpPr>
          <p:cNvPr id="53" name="Slide Number Placeholder 1"/>
          <p:cNvSpPr>
            <a:spLocks noGrp="1"/>
          </p:cNvSpPr>
          <p:nvPr>
            <p:ph type="sldNum" sz="quarter" idx="12"/>
          </p:nvPr>
        </p:nvSpPr>
        <p:spPr/>
        <p:txBody>
          <a:bodyPr/>
          <a:lstStyle/>
          <a:p>
            <a:pPr>
              <a:defRPr/>
            </a:pPr>
            <a:r>
              <a:rPr lang="en-US" dirty="0" smtClean="0"/>
              <a:t>25</a:t>
            </a:r>
            <a:endParaRPr lang="en-US" dirty="0"/>
          </a:p>
        </p:txBody>
      </p:sp>
    </p:spTree>
    <p:extLst>
      <p:ext uri="{BB962C8B-B14F-4D97-AF65-F5344CB8AC3E}">
        <p14:creationId xmlns:p14="http://schemas.microsoft.com/office/powerpoint/2010/main" val="3709810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fade">
                                      <p:cBhvr>
                                        <p:cTn id="10" dur="500"/>
                                        <p:tgtEl>
                                          <p:spTgt spid="6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9"/>
                                        </p:tgtEl>
                                        <p:attrNameLst>
                                          <p:attrName>style.visibility</p:attrName>
                                        </p:attrNameLst>
                                      </p:cBhvr>
                                      <p:to>
                                        <p:strVal val="visible"/>
                                      </p:to>
                                    </p:set>
                                    <p:animEffect transition="in" filter="fade">
                                      <p:cBhvr>
                                        <p:cTn id="13" dur="500"/>
                                        <p:tgtEl>
                                          <p:spTgt spid="6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Effect transition="in" filter="fade">
                                      <p:cBhvr>
                                        <p:cTn id="16" dur="500"/>
                                        <p:tgtEl>
                                          <p:spTgt spid="8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0"/>
                                        </p:tgtEl>
                                        <p:attrNameLst>
                                          <p:attrName>style.visibility</p:attrName>
                                        </p:attrNameLst>
                                      </p:cBhvr>
                                      <p:to>
                                        <p:strVal val="visible"/>
                                      </p:to>
                                    </p:set>
                                    <p:animEffect transition="in" filter="fade">
                                      <p:cBhvr>
                                        <p:cTn id="19" dur="500"/>
                                        <p:tgtEl>
                                          <p:spTgt spid="9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500"/>
                                        <p:tgtEl>
                                          <p:spTgt spid="9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4"/>
                                        </p:tgtEl>
                                        <p:attrNameLst>
                                          <p:attrName>style.visibility</p:attrName>
                                        </p:attrNameLst>
                                      </p:cBhvr>
                                      <p:to>
                                        <p:strVal val="visible"/>
                                      </p:to>
                                    </p:set>
                                    <p:animEffect transition="in" filter="fade">
                                      <p:cBhvr>
                                        <p:cTn id="25" dur="500"/>
                                        <p:tgtEl>
                                          <p:spTgt spid="9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0"/>
                                        </p:tgtEl>
                                        <p:attrNameLst>
                                          <p:attrName>style.visibility</p:attrName>
                                        </p:attrNameLst>
                                      </p:cBhvr>
                                      <p:to>
                                        <p:strVal val="visible"/>
                                      </p:to>
                                    </p:set>
                                    <p:animEffect transition="in" filter="fade">
                                      <p:cBhvr>
                                        <p:cTn id="28" dur="500"/>
                                        <p:tgtEl>
                                          <p:spTgt spid="7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1"/>
                                        </p:tgtEl>
                                        <p:attrNameLst>
                                          <p:attrName>style.visibility</p:attrName>
                                        </p:attrNameLst>
                                      </p:cBhvr>
                                      <p:to>
                                        <p:strVal val="visible"/>
                                      </p:to>
                                    </p:set>
                                    <p:animEffect transition="in" filter="fade">
                                      <p:cBhvr>
                                        <p:cTn id="31" dur="500"/>
                                        <p:tgtEl>
                                          <p:spTgt spid="7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2"/>
                                        </p:tgtEl>
                                        <p:attrNameLst>
                                          <p:attrName>style.visibility</p:attrName>
                                        </p:attrNameLst>
                                      </p:cBhvr>
                                      <p:to>
                                        <p:strVal val="visible"/>
                                      </p:to>
                                    </p:set>
                                    <p:animEffect transition="in" filter="fade">
                                      <p:cBhvr>
                                        <p:cTn id="34" dur="500"/>
                                        <p:tgtEl>
                                          <p:spTgt spid="7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500"/>
                                        <p:tgtEl>
                                          <p:spTgt spid="7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74"/>
                                        </p:tgtEl>
                                        <p:attrNameLst>
                                          <p:attrName>style.visibility</p:attrName>
                                        </p:attrNameLst>
                                      </p:cBhvr>
                                      <p:to>
                                        <p:strVal val="visible"/>
                                      </p:to>
                                    </p:set>
                                    <p:animEffect transition="in" filter="fade">
                                      <p:cBhvr>
                                        <p:cTn id="40" dur="500"/>
                                        <p:tgtEl>
                                          <p:spTgt spid="7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fade">
                                      <p:cBhvr>
                                        <p:cTn id="45" dur="500"/>
                                        <p:tgtEl>
                                          <p:spTgt spid="8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fade">
                                      <p:cBhvr>
                                        <p:cTn id="48" dur="500"/>
                                        <p:tgtEl>
                                          <p:spTgt spid="4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fade">
                                      <p:cBhvr>
                                        <p:cTn id="51" dur="500"/>
                                        <p:tgtEl>
                                          <p:spTgt spid="7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80"/>
                                        </p:tgtEl>
                                        <p:attrNameLst>
                                          <p:attrName>style.visibility</p:attrName>
                                        </p:attrNameLst>
                                      </p:cBhvr>
                                      <p:to>
                                        <p:strVal val="visible"/>
                                      </p:to>
                                    </p:set>
                                    <p:animEffect transition="in" filter="fade">
                                      <p:cBhvr>
                                        <p:cTn id="54" dur="500"/>
                                        <p:tgtEl>
                                          <p:spTgt spid="8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Effect transition="in" filter="fade">
                                      <p:cBhvr>
                                        <p:cTn id="57" dur="500"/>
                                        <p:tgtEl>
                                          <p:spTgt spid="91"/>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92"/>
                                        </p:tgtEl>
                                        <p:attrNameLst>
                                          <p:attrName>style.visibility</p:attrName>
                                        </p:attrNameLst>
                                      </p:cBhvr>
                                      <p:to>
                                        <p:strVal val="visible"/>
                                      </p:to>
                                    </p:set>
                                    <p:animEffect transition="in" filter="fade">
                                      <p:cBhvr>
                                        <p:cTn id="60" dur="500"/>
                                        <p:tgtEl>
                                          <p:spTgt spid="92"/>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57"/>
                                        </p:tgtEl>
                                        <p:attrNameLst>
                                          <p:attrName>style.visibility</p:attrName>
                                        </p:attrNameLst>
                                      </p:cBhvr>
                                      <p:to>
                                        <p:strVal val="visible"/>
                                      </p:to>
                                    </p:set>
                                    <p:animEffect transition="in" filter="fade">
                                      <p:cBhvr>
                                        <p:cTn id="63" dur="500"/>
                                        <p:tgtEl>
                                          <p:spTgt spid="357"/>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58"/>
                                        </p:tgtEl>
                                        <p:attrNameLst>
                                          <p:attrName>style.visibility</p:attrName>
                                        </p:attrNameLst>
                                      </p:cBhvr>
                                      <p:to>
                                        <p:strVal val="visible"/>
                                      </p:to>
                                    </p:set>
                                    <p:animEffect transition="in" filter="fade">
                                      <p:cBhvr>
                                        <p:cTn id="66" dur="500"/>
                                        <p:tgtEl>
                                          <p:spTgt spid="358"/>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82"/>
                                        </p:tgtEl>
                                        <p:attrNameLst>
                                          <p:attrName>style.visibility</p:attrName>
                                        </p:attrNameLst>
                                      </p:cBhvr>
                                      <p:to>
                                        <p:strVal val="visible"/>
                                      </p:to>
                                    </p:set>
                                    <p:animEffect transition="in" filter="fade">
                                      <p:cBhvr>
                                        <p:cTn id="69" dur="500"/>
                                        <p:tgtEl>
                                          <p:spTgt spid="82"/>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Effect transition="in" filter="fade">
                                      <p:cBhvr>
                                        <p:cTn id="72" dur="500"/>
                                        <p:tgtEl>
                                          <p:spTgt spid="83"/>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fade">
                                      <p:cBhvr>
                                        <p:cTn id="75" dur="500"/>
                                        <p:tgtEl>
                                          <p:spTgt spid="84"/>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75"/>
                                        </p:tgtEl>
                                        <p:attrNameLst>
                                          <p:attrName>style.visibility</p:attrName>
                                        </p:attrNameLst>
                                      </p:cBhvr>
                                      <p:to>
                                        <p:strVal val="visible"/>
                                      </p:to>
                                    </p:set>
                                    <p:animEffect transition="in" filter="fade">
                                      <p:cBhvr>
                                        <p:cTn id="78" dur="500"/>
                                        <p:tgtEl>
                                          <p:spTgt spid="75"/>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76"/>
                                        </p:tgtEl>
                                        <p:attrNameLst>
                                          <p:attrName>style.visibility</p:attrName>
                                        </p:attrNameLst>
                                      </p:cBhvr>
                                      <p:to>
                                        <p:strVal val="visible"/>
                                      </p:to>
                                    </p:set>
                                    <p:animEffect transition="in" filter="fade">
                                      <p:cBhvr>
                                        <p:cTn id="81" dur="500"/>
                                        <p:tgtEl>
                                          <p:spTgt spid="76"/>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85"/>
                                        </p:tgtEl>
                                        <p:attrNameLst>
                                          <p:attrName>style.visibility</p:attrName>
                                        </p:attrNameLst>
                                      </p:cBhvr>
                                      <p:to>
                                        <p:strVal val="visible"/>
                                      </p:to>
                                    </p:set>
                                    <p:animEffect transition="in" filter="fade">
                                      <p:cBhvr>
                                        <p:cTn id="84" dur="500"/>
                                        <p:tgtEl>
                                          <p:spTgt spid="85"/>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Effect transition="in" filter="fade">
                                      <p:cBhvr>
                                        <p:cTn id="87" dur="500"/>
                                        <p:tgtEl>
                                          <p:spTgt spid="86"/>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77"/>
                                        </p:tgtEl>
                                        <p:attrNameLst>
                                          <p:attrName>style.visibility</p:attrName>
                                        </p:attrNameLst>
                                      </p:cBhvr>
                                      <p:to>
                                        <p:strVal val="visible"/>
                                      </p:to>
                                    </p:set>
                                    <p:animEffect transition="in" filter="fade">
                                      <p:cBhvr>
                                        <p:cTn id="92" dur="500"/>
                                        <p:tgtEl>
                                          <p:spTgt spid="77"/>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78"/>
                                        </p:tgtEl>
                                        <p:attrNameLst>
                                          <p:attrName>style.visibility</p:attrName>
                                        </p:attrNameLst>
                                      </p:cBhvr>
                                      <p:to>
                                        <p:strVal val="visible"/>
                                      </p:to>
                                    </p:set>
                                    <p:animEffect transition="in" filter="fade">
                                      <p:cBhvr>
                                        <p:cTn id="95" dur="500"/>
                                        <p:tgtEl>
                                          <p:spTgt spid="78"/>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500"/>
                                        <p:tgtEl>
                                          <p:spTgt spid="95"/>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352"/>
                                        </p:tgtEl>
                                        <p:attrNameLst>
                                          <p:attrName>style.visibility</p:attrName>
                                        </p:attrNameLst>
                                      </p:cBhvr>
                                      <p:to>
                                        <p:strVal val="visible"/>
                                      </p:to>
                                    </p:set>
                                    <p:animEffect transition="in" filter="fade">
                                      <p:cBhvr>
                                        <p:cTn id="101" dur="500"/>
                                        <p:tgtEl>
                                          <p:spTgt spid="352"/>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353"/>
                                        </p:tgtEl>
                                        <p:attrNameLst>
                                          <p:attrName>style.visibility</p:attrName>
                                        </p:attrNameLst>
                                      </p:cBhvr>
                                      <p:to>
                                        <p:strVal val="visible"/>
                                      </p:to>
                                    </p:set>
                                    <p:animEffect transition="in" filter="fade">
                                      <p:cBhvr>
                                        <p:cTn id="104" dur="500"/>
                                        <p:tgtEl>
                                          <p:spTgt spid="353"/>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354"/>
                                        </p:tgtEl>
                                        <p:attrNameLst>
                                          <p:attrName>style.visibility</p:attrName>
                                        </p:attrNameLst>
                                      </p:cBhvr>
                                      <p:to>
                                        <p:strVal val="visible"/>
                                      </p:to>
                                    </p:set>
                                    <p:animEffect transition="in" filter="fade">
                                      <p:cBhvr>
                                        <p:cTn id="107" dur="500"/>
                                        <p:tgtEl>
                                          <p:spTgt spid="354"/>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355"/>
                                        </p:tgtEl>
                                        <p:attrNameLst>
                                          <p:attrName>style.visibility</p:attrName>
                                        </p:attrNameLst>
                                      </p:cBhvr>
                                      <p:to>
                                        <p:strVal val="visible"/>
                                      </p:to>
                                    </p:set>
                                    <p:animEffect transition="in" filter="fade">
                                      <p:cBhvr>
                                        <p:cTn id="110" dur="500"/>
                                        <p:tgtEl>
                                          <p:spTgt spid="355"/>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356"/>
                                        </p:tgtEl>
                                        <p:attrNameLst>
                                          <p:attrName>style.visibility</p:attrName>
                                        </p:attrNameLst>
                                      </p:cBhvr>
                                      <p:to>
                                        <p:strVal val="visible"/>
                                      </p:to>
                                    </p:set>
                                    <p:animEffect transition="in" filter="fade">
                                      <p:cBhvr>
                                        <p:cTn id="113" dur="500"/>
                                        <p:tgtEl>
                                          <p:spTgt spid="356"/>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87"/>
                                        </p:tgtEl>
                                        <p:attrNameLst>
                                          <p:attrName>style.visibility</p:attrName>
                                        </p:attrNameLst>
                                      </p:cBhvr>
                                      <p:to>
                                        <p:strVal val="visible"/>
                                      </p:to>
                                    </p:set>
                                    <p:animEffect transition="in" filter="fade">
                                      <p:cBhvr>
                                        <p:cTn id="116" dur="500"/>
                                        <p:tgtEl>
                                          <p:spTgt spid="87"/>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88"/>
                                        </p:tgtEl>
                                        <p:attrNameLst>
                                          <p:attrName>style.visibility</p:attrName>
                                        </p:attrNameLst>
                                      </p:cBhvr>
                                      <p:to>
                                        <p:strVal val="visible"/>
                                      </p:to>
                                    </p:set>
                                    <p:animEffect transition="in" filter="fade">
                                      <p:cBhvr>
                                        <p:cTn id="119" dur="500"/>
                                        <p:tgtEl>
                                          <p:spTgt spid="88"/>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359"/>
                                        </p:tgtEl>
                                        <p:attrNameLst>
                                          <p:attrName>style.visibility</p:attrName>
                                        </p:attrNameLst>
                                      </p:cBhvr>
                                      <p:to>
                                        <p:strVal val="visible"/>
                                      </p:to>
                                    </p:set>
                                    <p:animEffect transition="in" filter="fade">
                                      <p:cBhvr>
                                        <p:cTn id="122" dur="500"/>
                                        <p:tgtEl>
                                          <p:spTgt spid="359"/>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360"/>
                                        </p:tgtEl>
                                        <p:attrNameLst>
                                          <p:attrName>style.visibility</p:attrName>
                                        </p:attrNameLst>
                                      </p:cBhvr>
                                      <p:to>
                                        <p:strVal val="visible"/>
                                      </p:to>
                                    </p:set>
                                    <p:animEffect transition="in" filter="fade">
                                      <p:cBhvr>
                                        <p:cTn id="125" dur="500"/>
                                        <p:tgtEl>
                                          <p:spTgt spid="360"/>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361"/>
                                        </p:tgtEl>
                                        <p:attrNameLst>
                                          <p:attrName>style.visibility</p:attrName>
                                        </p:attrNameLst>
                                      </p:cBhvr>
                                      <p:to>
                                        <p:strVal val="visible"/>
                                      </p:to>
                                    </p:set>
                                    <p:animEffect transition="in" filter="fade">
                                      <p:cBhvr>
                                        <p:cTn id="128" dur="500"/>
                                        <p:tgtEl>
                                          <p:spTgt spid="361"/>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363"/>
                                        </p:tgtEl>
                                        <p:attrNameLst>
                                          <p:attrName>style.visibility</p:attrName>
                                        </p:attrNameLst>
                                      </p:cBhvr>
                                      <p:to>
                                        <p:strVal val="visible"/>
                                      </p:to>
                                    </p:set>
                                    <p:animEffect transition="in" filter="fade">
                                      <p:cBhvr>
                                        <p:cTn id="131" dur="500"/>
                                        <p:tgtEl>
                                          <p:spTgt spid="363"/>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364"/>
                                        </p:tgtEl>
                                        <p:attrNameLst>
                                          <p:attrName>style.visibility</p:attrName>
                                        </p:attrNameLst>
                                      </p:cBhvr>
                                      <p:to>
                                        <p:strVal val="visible"/>
                                      </p:to>
                                    </p:set>
                                    <p:animEffect transition="in" filter="fade">
                                      <p:cBhvr>
                                        <p:cTn id="134" dur="500"/>
                                        <p:tgtEl>
                                          <p:spTgt spid="364"/>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365"/>
                                        </p:tgtEl>
                                        <p:attrNameLst>
                                          <p:attrName>style.visibility</p:attrName>
                                        </p:attrNameLst>
                                      </p:cBhvr>
                                      <p:to>
                                        <p:strVal val="visible"/>
                                      </p:to>
                                    </p:set>
                                    <p:animEffect transition="in" filter="fade">
                                      <p:cBhvr>
                                        <p:cTn id="137" dur="500"/>
                                        <p:tgtEl>
                                          <p:spTgt spid="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68" grpId="0"/>
      <p:bldP spid="69" grpId="0"/>
      <p:bldP spid="70" grpId="0"/>
      <p:bldP spid="71" grpId="0"/>
      <p:bldP spid="72" grpId="0"/>
      <p:bldP spid="73" grpId="0"/>
      <p:bldP spid="74" grpId="0"/>
      <p:bldP spid="75" grpId="0"/>
      <p:bldP spid="76" grpId="0"/>
      <p:bldP spid="77" grpId="0"/>
      <p:bldP spid="78" grpId="0"/>
      <p:bldP spid="79" grpId="0"/>
      <p:bldP spid="80" grpId="0"/>
      <p:bldP spid="81" grpId="0"/>
      <p:bldP spid="82" grpId="0"/>
      <p:bldP spid="83" grpId="0"/>
      <p:bldP spid="84" grpId="0"/>
      <p:bldP spid="85" grpId="0"/>
      <p:bldP spid="86" grpId="0"/>
      <p:bldP spid="87" grpId="0"/>
      <p:bldP spid="88" grpId="0"/>
      <p:bldP spid="89" grpId="0" animBg="1"/>
      <p:bldP spid="90" grpId="0" animBg="1"/>
      <p:bldP spid="91" grpId="0" animBg="1"/>
      <p:bldP spid="92" grpId="0" animBg="1"/>
      <p:bldP spid="93" grpId="0" animBg="1"/>
      <p:bldP spid="94" grpId="0" animBg="1"/>
      <p:bldP spid="95"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3" grpId="0" animBg="1"/>
      <p:bldP spid="364" grpId="0" animBg="1"/>
      <p:bldP spid="36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4"/>
          <p:cNvSpPr>
            <a:spLocks noGrp="1"/>
          </p:cNvSpPr>
          <p:nvPr>
            <p:ph type="ctrTitle"/>
          </p:nvPr>
        </p:nvSpPr>
        <p:spPr>
          <a:xfrm>
            <a:off x="419100" y="876300"/>
            <a:ext cx="8305800" cy="3124200"/>
          </a:xfrm>
        </p:spPr>
        <p:txBody>
          <a:bodyPr/>
          <a:lstStyle/>
          <a:p>
            <a:r>
              <a:rPr lang="en-US" altLang="en-US" dirty="0" smtClean="0">
                <a:ea typeface="ＭＳ Ｐゴシック" pitchFamily="34" charset="-128"/>
              </a:rPr>
              <a:t/>
            </a:r>
            <a:br>
              <a:rPr lang="en-US" altLang="en-US" dirty="0" smtClean="0">
                <a:ea typeface="ＭＳ Ｐゴシック" pitchFamily="34" charset="-128"/>
              </a:rPr>
            </a:br>
            <a:r>
              <a:rPr lang="en-US" altLang="en-US" dirty="0" smtClean="0">
                <a:ea typeface="ＭＳ Ｐゴシック" pitchFamily="34" charset="-128"/>
              </a:rPr>
              <a:t>  </a:t>
            </a:r>
            <a:r>
              <a:rPr lang="en-US" altLang="en-US" b="1" dirty="0" smtClean="0">
                <a:solidFill>
                  <a:schemeClr val="tx1"/>
                </a:solidFill>
                <a:ea typeface="ＭＳ Ｐゴシック" pitchFamily="34" charset="-128"/>
              </a:rPr>
              <a:t>II -</a:t>
            </a:r>
            <a:r>
              <a:rPr lang="en-US" altLang="en-US" dirty="0" smtClean="0">
                <a:ea typeface="ＭＳ Ｐゴシック" pitchFamily="34" charset="-128"/>
              </a:rPr>
              <a:t> </a:t>
            </a:r>
            <a:r>
              <a:rPr lang="en-US" altLang="en-US" sz="5400" dirty="0" smtClean="0">
                <a:solidFill>
                  <a:srgbClr val="FF0000"/>
                </a:solidFill>
                <a:latin typeface="Algerian" pitchFamily="82" charset="0"/>
                <a:ea typeface="ＭＳ Ｐゴシック" pitchFamily="34" charset="-128"/>
              </a:rPr>
              <a:t>CAPITAL EXPENDITURES </a:t>
            </a:r>
            <a:r>
              <a:rPr lang="en-US" altLang="en-US" sz="5400" dirty="0" smtClean="0">
                <a:solidFill>
                  <a:schemeClr val="tx1"/>
                </a:solidFill>
                <a:latin typeface="Algerian" pitchFamily="82" charset="0"/>
                <a:ea typeface="ＭＳ Ｐゴシック" pitchFamily="34" charset="-128"/>
              </a:rPr>
              <a:t>Budgets</a:t>
            </a:r>
          </a:p>
        </p:txBody>
      </p:sp>
      <p:sp>
        <p:nvSpPr>
          <p:cNvPr id="11270" name="Slide Number Placeholder 1"/>
          <p:cNvSpPr>
            <a:spLocks noGrp="1"/>
          </p:cNvSpPr>
          <p:nvPr>
            <p:ph type="sldNum" sz="quarter" idx="12"/>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fld id="{99574C60-73C5-4235-A748-77ABB6631210}" type="slidenum">
              <a:rPr lang="en-US" altLang="en-US" sz="1200">
                <a:solidFill>
                  <a:srgbClr val="898989"/>
                </a:solidFill>
                <a:latin typeface="Arial" charset="0"/>
              </a:rPr>
              <a:pPr>
                <a:spcBef>
                  <a:spcPct val="0"/>
                </a:spcBef>
                <a:buFontTx/>
                <a:buNone/>
              </a:pPr>
              <a:t>31</a:t>
            </a:fld>
            <a:endParaRPr lang="en-US" altLang="en-US" sz="1200" dirty="0">
              <a:solidFill>
                <a:srgbClr val="898989"/>
              </a:solidFill>
              <a:latin typeface="Arial" charset="0"/>
            </a:endParaRPr>
          </a:p>
        </p:txBody>
      </p:sp>
      <p:pic>
        <p:nvPicPr>
          <p:cNvPr id="1126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981200"/>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4267200"/>
            <a:ext cx="7315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0085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0" y="0"/>
            <a:ext cx="9144000" cy="914400"/>
          </a:xfrm>
        </p:spPr>
        <p:txBody>
          <a:bodyPr/>
          <a:lstStyle/>
          <a:p>
            <a:r>
              <a:rPr lang="en-US" altLang="en-US" sz="4400" b="1" dirty="0" smtClean="0">
                <a:solidFill>
                  <a:schemeClr val="tx1"/>
                </a:solidFill>
              </a:rPr>
              <a:t>Capital Expenditures Budget</a:t>
            </a:r>
          </a:p>
        </p:txBody>
      </p:sp>
      <p:sp>
        <p:nvSpPr>
          <p:cNvPr id="46083" name="Rectangle 9"/>
          <p:cNvSpPr>
            <a:spLocks noGrp="1" noChangeArrowheads="1"/>
          </p:cNvSpPr>
          <p:nvPr>
            <p:ph sz="half" idx="2"/>
          </p:nvPr>
        </p:nvSpPr>
        <p:spPr>
          <a:xfrm>
            <a:off x="217884" y="2787158"/>
            <a:ext cx="5497116" cy="1902072"/>
          </a:xfrm>
          <a:solidFill>
            <a:srgbClr val="ECF1F8"/>
          </a:solidFill>
        </p:spPr>
        <p:txBody>
          <a:bodyPr/>
          <a:lstStyle/>
          <a:p>
            <a:pPr marL="0" indent="0" algn="ctr">
              <a:buSzPct val="125000"/>
              <a:buNone/>
            </a:pPr>
            <a:r>
              <a:rPr lang="en-US" altLang="en-US" sz="2400" b="1" dirty="0" smtClean="0">
                <a:solidFill>
                  <a:schemeClr val="tx1"/>
                </a:solidFill>
                <a:latin typeface="Arial Narrow" panose="020B0606020202030204" pitchFamily="34" charset="0"/>
                <a:cs typeface="Arial" charset="0"/>
              </a:rPr>
              <a:t>TSC does not anticipate disposal of any plant assets through December 2015, but management is planning to acquire additional equipment for $25,000 cash in </a:t>
            </a:r>
            <a:r>
              <a:rPr lang="en-US" altLang="en-US" sz="2400" b="1" dirty="0">
                <a:solidFill>
                  <a:schemeClr val="tx1"/>
                </a:solidFill>
                <a:latin typeface="Arial Narrow" panose="020B0606020202030204" pitchFamily="34" charset="0"/>
                <a:cs typeface="Arial" charset="0"/>
              </a:rPr>
              <a:t>December</a:t>
            </a:r>
            <a:r>
              <a:rPr lang="en-US" altLang="en-US" sz="2400" b="1" dirty="0" smtClean="0">
                <a:solidFill>
                  <a:schemeClr val="tx1"/>
                </a:solidFill>
                <a:latin typeface="Arial Narrow" panose="020B0606020202030204" pitchFamily="34" charset="0"/>
                <a:cs typeface="Arial" charset="0"/>
              </a:rPr>
              <a:t> 2015.</a:t>
            </a:r>
          </a:p>
        </p:txBody>
      </p:sp>
      <p:sp>
        <p:nvSpPr>
          <p:cNvPr id="2" name="Slide Number Placeholder 1"/>
          <p:cNvSpPr>
            <a:spLocks noGrp="1"/>
          </p:cNvSpPr>
          <p:nvPr>
            <p:ph type="sldNum" sz="quarter" idx="16"/>
          </p:nvPr>
        </p:nvSpPr>
        <p:spPr/>
        <p:txBody>
          <a:bodyPr/>
          <a:lstStyle/>
          <a:p>
            <a:pPr>
              <a:defRPr/>
            </a:pPr>
            <a:fld id="{9EBEA8C7-84E7-484D-A279-587E2DB07E97}" type="slidenum">
              <a:rPr lang="en-US" smtClean="0"/>
              <a:pPr>
                <a:defRPr/>
              </a:pPr>
              <a:t>32</a:t>
            </a:fld>
            <a:endParaRPr lang="en-US" dirty="0"/>
          </a:p>
        </p:txBody>
      </p:sp>
      <p:sp>
        <p:nvSpPr>
          <p:cNvPr id="6" name="AutoShape 15"/>
          <p:cNvSpPr>
            <a:spLocks noChangeArrowheads="1"/>
          </p:cNvSpPr>
          <p:nvPr/>
        </p:nvSpPr>
        <p:spPr bwMode="auto">
          <a:xfrm>
            <a:off x="76200" y="62865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smtClean="0">
                <a:solidFill>
                  <a:schemeClr val="bg1"/>
                </a:solidFill>
                <a:latin typeface="Times New Roman" pitchFamily="18" charset="0"/>
              </a:rPr>
              <a:t>P 1</a:t>
            </a:r>
            <a:endParaRPr lang="en-US" sz="1400" dirty="0">
              <a:solidFill>
                <a:schemeClr val="bg1"/>
              </a:solidFill>
              <a:latin typeface="Times New Roman" pitchFamily="18" charset="0"/>
            </a:endParaRPr>
          </a:p>
        </p:txBody>
      </p:sp>
      <p:sp>
        <p:nvSpPr>
          <p:cNvPr id="3" name="TextBox 2"/>
          <p:cNvSpPr txBox="1"/>
          <p:nvPr/>
        </p:nvSpPr>
        <p:spPr>
          <a:xfrm>
            <a:off x="0" y="1143000"/>
            <a:ext cx="9144000" cy="1569660"/>
          </a:xfrm>
          <a:prstGeom prst="rect">
            <a:avLst/>
          </a:prstGeom>
          <a:solidFill>
            <a:schemeClr val="bg1">
              <a:lumMod val="95000"/>
            </a:schemeClr>
          </a:solidFill>
        </p:spPr>
        <p:txBody>
          <a:bodyPr wrap="square" rtlCol="0">
            <a:spAutoFit/>
          </a:bodyPr>
          <a:lstStyle/>
          <a:p>
            <a:pPr algn="ctr"/>
            <a:r>
              <a:rPr lang="en-US" sz="2400" b="1" dirty="0"/>
              <a:t>The capital expenditures budget shows </a:t>
            </a:r>
            <a:r>
              <a:rPr lang="en-US" sz="2400" b="1" dirty="0">
                <a:solidFill>
                  <a:srgbClr val="FF0000"/>
                </a:solidFill>
              </a:rPr>
              <a:t>dollar </a:t>
            </a:r>
            <a:r>
              <a:rPr lang="en-US" sz="2400" b="1" dirty="0" smtClean="0">
                <a:solidFill>
                  <a:srgbClr val="FF0000"/>
                </a:solidFill>
              </a:rPr>
              <a:t>amounts </a:t>
            </a:r>
            <a:r>
              <a:rPr lang="en-US" sz="2400" b="1" dirty="0" smtClean="0"/>
              <a:t>estimated </a:t>
            </a:r>
            <a:r>
              <a:rPr lang="en-US" sz="2400" b="1" dirty="0"/>
              <a:t>to be spent to </a:t>
            </a:r>
            <a:r>
              <a:rPr lang="en-US" sz="2400" b="1" u="sng" dirty="0">
                <a:solidFill>
                  <a:srgbClr val="FF0000"/>
                </a:solidFill>
              </a:rPr>
              <a:t>purchase additional plant assets </a:t>
            </a:r>
            <a:r>
              <a:rPr lang="en-US" sz="2400" b="1" dirty="0"/>
              <a:t>the company will use to carry out </a:t>
            </a:r>
            <a:r>
              <a:rPr lang="en-US" sz="2400" b="1" dirty="0" smtClean="0"/>
              <a:t>its budgeted </a:t>
            </a:r>
            <a:r>
              <a:rPr lang="en-US" sz="2400" b="1" dirty="0"/>
              <a:t>business activities. </a:t>
            </a:r>
          </a:p>
        </p:txBody>
      </p:sp>
      <p:sp>
        <p:nvSpPr>
          <p:cNvPr id="5" name="Rounded Rectangle 4"/>
          <p:cNvSpPr/>
          <p:nvPr/>
        </p:nvSpPr>
        <p:spPr>
          <a:xfrm>
            <a:off x="5867399" y="2971498"/>
            <a:ext cx="2906973" cy="3276902"/>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It also shows any amounts expected to be received from plant asset disposals, as companies replace old assets with new ones.</a:t>
            </a:r>
          </a:p>
        </p:txBody>
      </p:sp>
      <p:sp>
        <p:nvSpPr>
          <p:cNvPr id="7" name="TextBox 6"/>
          <p:cNvSpPr txBox="1"/>
          <p:nvPr/>
        </p:nvSpPr>
        <p:spPr>
          <a:xfrm>
            <a:off x="0" y="5029200"/>
            <a:ext cx="4365228" cy="1200329"/>
          </a:xfrm>
          <a:prstGeom prst="rect">
            <a:avLst/>
          </a:prstGeom>
          <a:solidFill>
            <a:srgbClr val="ECF1F8"/>
          </a:solidFill>
        </p:spPr>
        <p:txBody>
          <a:bodyPr wrap="square" rtlCol="0">
            <a:spAutoFit/>
          </a:bodyPr>
          <a:lstStyle/>
          <a:p>
            <a:pPr algn="ctr">
              <a:buSzPct val="120000"/>
            </a:pPr>
            <a:r>
              <a:rPr lang="en-US" altLang="en-US" sz="2400" b="1" dirty="0" smtClean="0">
                <a:latin typeface="Arial Narrow" panose="020B0606020202030204" pitchFamily="34" charset="0"/>
              </a:rPr>
              <a:t>*Since </a:t>
            </a:r>
            <a:r>
              <a:rPr lang="en-US" altLang="en-US" sz="2400" b="1" dirty="0">
                <a:latin typeface="Arial Narrow" panose="020B0606020202030204" pitchFamily="34" charset="0"/>
              </a:rPr>
              <a:t>this is the only budgeted capital expenditure for the quarter, no separate budget is shown.</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3400" y="4419600"/>
            <a:ext cx="1267006" cy="1129065"/>
          </a:xfrm>
          <a:prstGeom prst="rect">
            <a:avLst/>
          </a:prstGeom>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6083">
                                            <p:bg/>
                                          </p:spTgt>
                                        </p:tgtEl>
                                        <p:attrNameLst>
                                          <p:attrName>style.visibility</p:attrName>
                                        </p:attrNameLst>
                                      </p:cBhvr>
                                      <p:to>
                                        <p:strVal val="visible"/>
                                      </p:to>
                                    </p:set>
                                    <p:animEffect transition="in" filter="fade">
                                      <p:cBhvr>
                                        <p:cTn id="12" dur="1000"/>
                                        <p:tgtEl>
                                          <p:spTgt spid="46083">
                                            <p:bg/>
                                          </p:spTgt>
                                        </p:tgtEl>
                                      </p:cBhvr>
                                    </p:animEffect>
                                    <p:anim calcmode="lin" valueType="num">
                                      <p:cBhvr>
                                        <p:cTn id="13" dur="1000" fill="hold"/>
                                        <p:tgtEl>
                                          <p:spTgt spid="46083">
                                            <p:bg/>
                                          </p:spTgt>
                                        </p:tgtEl>
                                        <p:attrNameLst>
                                          <p:attrName>ppt_x</p:attrName>
                                        </p:attrNameLst>
                                      </p:cBhvr>
                                      <p:tavLst>
                                        <p:tav tm="0">
                                          <p:val>
                                            <p:strVal val="#ppt_x"/>
                                          </p:val>
                                        </p:tav>
                                        <p:tav tm="100000">
                                          <p:val>
                                            <p:strVal val="#ppt_x"/>
                                          </p:val>
                                        </p:tav>
                                      </p:tavLst>
                                    </p:anim>
                                    <p:anim calcmode="lin" valueType="num">
                                      <p:cBhvr>
                                        <p:cTn id="14" dur="1000" fill="hold"/>
                                        <p:tgtEl>
                                          <p:spTgt spid="46083">
                                            <p:bg/>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6083">
                                            <p:txEl>
                                              <p:pRg st="0" end="0"/>
                                            </p:txEl>
                                          </p:spTgt>
                                        </p:tgtEl>
                                        <p:attrNameLst>
                                          <p:attrName>style.visibility</p:attrName>
                                        </p:attrNameLst>
                                      </p:cBhvr>
                                      <p:to>
                                        <p:strVal val="visible"/>
                                      </p:to>
                                    </p:set>
                                    <p:animEffect transition="in" filter="fade">
                                      <p:cBhvr>
                                        <p:cTn id="19" dur="1000"/>
                                        <p:tgtEl>
                                          <p:spTgt spid="46083">
                                            <p:txEl>
                                              <p:pRg st="0" end="0"/>
                                            </p:txEl>
                                          </p:spTgt>
                                        </p:tgtEl>
                                      </p:cBhvr>
                                    </p:animEffect>
                                    <p:anim calcmode="lin" valueType="num">
                                      <p:cBhvr>
                                        <p:cTn id="20" dur="1000" fill="hold"/>
                                        <p:tgtEl>
                                          <p:spTgt spid="4608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4608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20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uiExpand="1" build="p" animBg="1"/>
      <p:bldP spid="5" grpId="0" animBg="1"/>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4"/>
          <p:cNvSpPr>
            <a:spLocks noGrp="1"/>
          </p:cNvSpPr>
          <p:nvPr>
            <p:ph type="ctrTitle"/>
          </p:nvPr>
        </p:nvSpPr>
        <p:spPr>
          <a:xfrm>
            <a:off x="882316" y="876300"/>
            <a:ext cx="7315200" cy="3124200"/>
          </a:xfrm>
        </p:spPr>
        <p:txBody>
          <a:bodyPr/>
          <a:lstStyle/>
          <a:p>
            <a:r>
              <a:rPr lang="en-US" altLang="en-US" dirty="0" smtClean="0">
                <a:ea typeface="ＭＳ Ｐゴシック" pitchFamily="34" charset="-128"/>
              </a:rPr>
              <a:t/>
            </a:r>
            <a:br>
              <a:rPr lang="en-US" altLang="en-US" dirty="0" smtClean="0">
                <a:ea typeface="ＭＳ Ｐゴシック" pitchFamily="34" charset="-128"/>
              </a:rPr>
            </a:br>
            <a:r>
              <a:rPr lang="en-US" altLang="en-US" dirty="0" smtClean="0">
                <a:solidFill>
                  <a:schemeClr val="tx1"/>
                </a:solidFill>
                <a:ea typeface="ＭＳ Ｐゴシック" pitchFamily="34" charset="-128"/>
              </a:rPr>
              <a:t>III -</a:t>
            </a:r>
            <a:r>
              <a:rPr lang="en-US" altLang="en-US" dirty="0" smtClean="0">
                <a:ea typeface="ＭＳ Ｐゴシック" pitchFamily="34" charset="-128"/>
              </a:rPr>
              <a:t> </a:t>
            </a:r>
            <a:r>
              <a:rPr lang="en-US" altLang="en-US" sz="5400" b="1" dirty="0" smtClean="0">
                <a:solidFill>
                  <a:srgbClr val="FF0000"/>
                </a:solidFill>
                <a:latin typeface="Algerian" pitchFamily="82" charset="0"/>
                <a:ea typeface="ＭＳ Ｐゴシック" pitchFamily="34" charset="-128"/>
              </a:rPr>
              <a:t>Cash</a:t>
            </a:r>
            <a:r>
              <a:rPr lang="en-US" altLang="en-US" sz="5400" b="1" dirty="0" smtClean="0">
                <a:solidFill>
                  <a:schemeClr val="tx1"/>
                </a:solidFill>
                <a:latin typeface="Algerian" pitchFamily="82" charset="0"/>
                <a:ea typeface="ＭＳ Ｐゴシック" pitchFamily="34" charset="-128"/>
              </a:rPr>
              <a:t> Budget</a:t>
            </a:r>
          </a:p>
        </p:txBody>
      </p:sp>
      <p:sp>
        <p:nvSpPr>
          <p:cNvPr id="11270" name="Slide Number Placeholder 1"/>
          <p:cNvSpPr>
            <a:spLocks noGrp="1"/>
          </p:cNvSpPr>
          <p:nvPr>
            <p:ph type="sldNum" sz="quarter" idx="12"/>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fld id="{99574C60-73C5-4235-A748-77ABB6631210}" type="slidenum">
              <a:rPr lang="en-US" altLang="en-US" sz="1200">
                <a:solidFill>
                  <a:srgbClr val="898989"/>
                </a:solidFill>
                <a:latin typeface="Arial" charset="0"/>
              </a:rPr>
              <a:pPr>
                <a:spcBef>
                  <a:spcPct val="0"/>
                </a:spcBef>
                <a:buFontTx/>
                <a:buNone/>
              </a:pPr>
              <a:t>33</a:t>
            </a:fld>
            <a:endParaRPr lang="en-US" altLang="en-US" sz="1200" dirty="0">
              <a:solidFill>
                <a:srgbClr val="898989"/>
              </a:solidFill>
              <a:latin typeface="Arial" charset="0"/>
            </a:endParaRPr>
          </a:p>
        </p:txBody>
      </p:sp>
      <p:pic>
        <p:nvPicPr>
          <p:cNvPr id="1126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2351087"/>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4267200"/>
            <a:ext cx="7315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6161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11"/>
          <p:cNvSpPr>
            <a:spLocks noGrp="1" noChangeArrowheads="1"/>
          </p:cNvSpPr>
          <p:nvPr>
            <p:ph type="title"/>
          </p:nvPr>
        </p:nvSpPr>
        <p:spPr>
          <a:xfrm>
            <a:off x="437838" y="249829"/>
            <a:ext cx="8382000" cy="808038"/>
          </a:xfrm>
        </p:spPr>
        <p:txBody>
          <a:bodyPr/>
          <a:lstStyle/>
          <a:p>
            <a:r>
              <a:rPr lang="en-US" altLang="en-US" dirty="0" smtClean="0"/>
              <a:t/>
            </a:r>
            <a:br>
              <a:rPr lang="en-US" altLang="en-US" dirty="0" smtClean="0"/>
            </a:br>
            <a:r>
              <a:rPr lang="en-US" altLang="en-US" sz="4400" b="1" dirty="0" smtClean="0">
                <a:solidFill>
                  <a:schemeClr val="tx1"/>
                </a:solidFill>
              </a:rPr>
              <a:t>Cash Budgets</a:t>
            </a:r>
          </a:p>
        </p:txBody>
      </p:sp>
      <p:sp>
        <p:nvSpPr>
          <p:cNvPr id="2" name="Slide Number Placeholder 1"/>
          <p:cNvSpPr>
            <a:spLocks noGrp="1"/>
          </p:cNvSpPr>
          <p:nvPr>
            <p:ph type="sldNum" sz="quarter" idx="12"/>
          </p:nvPr>
        </p:nvSpPr>
        <p:spPr/>
        <p:txBody>
          <a:bodyPr/>
          <a:lstStyle/>
          <a:p>
            <a:pPr>
              <a:defRPr/>
            </a:pPr>
            <a:fld id="{AFBA2D53-C3FE-430D-A1E8-3968F4928F0A}" type="slidenum">
              <a:rPr lang="en-US" smtClean="0"/>
              <a:pPr>
                <a:defRPr/>
              </a:pPr>
              <a:t>34</a:t>
            </a:fld>
            <a:endParaRPr lang="en-US" dirty="0"/>
          </a:p>
        </p:txBody>
      </p:sp>
      <p:sp>
        <p:nvSpPr>
          <p:cNvPr id="13" name="AutoShape 15"/>
          <p:cNvSpPr>
            <a:spLocks noChangeArrowheads="1"/>
          </p:cNvSpPr>
          <p:nvPr/>
        </p:nvSpPr>
        <p:spPr bwMode="auto">
          <a:xfrm>
            <a:off x="76200" y="62865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smtClean="0">
                <a:solidFill>
                  <a:schemeClr val="bg1"/>
                </a:solidFill>
                <a:latin typeface="Times New Roman" pitchFamily="18" charset="0"/>
              </a:rPr>
              <a:t>P 2</a:t>
            </a:r>
            <a:endParaRPr lang="en-US" sz="1400" dirty="0">
              <a:solidFill>
                <a:schemeClr val="bg1"/>
              </a:solidFill>
              <a:latin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598" y="3200400"/>
            <a:ext cx="8500720" cy="1923288"/>
          </a:xfrm>
          <a:prstGeom prst="rect">
            <a:avLst/>
          </a:prstGeom>
        </p:spPr>
      </p:pic>
      <p:sp>
        <p:nvSpPr>
          <p:cNvPr id="4" name="TextBox 3"/>
          <p:cNvSpPr txBox="1"/>
          <p:nvPr/>
        </p:nvSpPr>
        <p:spPr>
          <a:xfrm>
            <a:off x="0" y="1143000"/>
            <a:ext cx="9144000" cy="1569660"/>
          </a:xfrm>
          <a:prstGeom prst="rect">
            <a:avLst/>
          </a:prstGeom>
          <a:solidFill>
            <a:schemeClr val="bg1">
              <a:lumMod val="95000"/>
            </a:schemeClr>
          </a:solidFill>
        </p:spPr>
        <p:txBody>
          <a:bodyPr wrap="square" rtlCol="0">
            <a:spAutoFit/>
          </a:bodyPr>
          <a:lstStyle/>
          <a:p>
            <a:pPr algn="ctr"/>
            <a:r>
              <a:rPr lang="en-US" sz="2400" b="1" dirty="0"/>
              <a:t>After developing budgets for </a:t>
            </a:r>
            <a:r>
              <a:rPr lang="en-US" sz="2400" b="1" u="sng" dirty="0"/>
              <a:t>sales</a:t>
            </a:r>
            <a:r>
              <a:rPr lang="en-US" sz="2400" b="1" dirty="0"/>
              <a:t>, </a:t>
            </a:r>
            <a:r>
              <a:rPr lang="en-US" sz="2400" b="1" u="sng" dirty="0"/>
              <a:t>manufacturing costs</a:t>
            </a:r>
            <a:r>
              <a:rPr lang="en-US" sz="2400" b="1" dirty="0"/>
              <a:t>, </a:t>
            </a:r>
            <a:r>
              <a:rPr lang="en-US" sz="2400" b="1" u="sng" dirty="0"/>
              <a:t>expenses</a:t>
            </a:r>
            <a:r>
              <a:rPr lang="en-US" sz="2400" b="1" dirty="0"/>
              <a:t>, and </a:t>
            </a:r>
            <a:r>
              <a:rPr lang="en-US" sz="2400" b="1" u="sng" dirty="0"/>
              <a:t>capital expenditures</a:t>
            </a:r>
            <a:r>
              <a:rPr lang="en-US" sz="2400" b="1" dirty="0"/>
              <a:t>, </a:t>
            </a:r>
            <a:r>
              <a:rPr lang="en-US" sz="2400" b="1" dirty="0" smtClean="0"/>
              <a:t>the next </a:t>
            </a:r>
            <a:r>
              <a:rPr lang="en-US" sz="2400" b="1" dirty="0"/>
              <a:t>step is to prepare the </a:t>
            </a:r>
            <a:r>
              <a:rPr lang="en-US" sz="2400" b="1" dirty="0">
                <a:solidFill>
                  <a:srgbClr val="FF0000"/>
                </a:solidFill>
              </a:rPr>
              <a:t>cash budget</a:t>
            </a:r>
            <a:r>
              <a:rPr lang="en-US" sz="2400" b="1" dirty="0"/>
              <a:t>, which shows expected </a:t>
            </a:r>
            <a:r>
              <a:rPr lang="en-US" sz="2400" b="1" u="sng" dirty="0"/>
              <a:t>cash inflows </a:t>
            </a:r>
            <a:r>
              <a:rPr lang="en-US" sz="2400" b="1" dirty="0"/>
              <a:t>and </a:t>
            </a:r>
            <a:r>
              <a:rPr lang="en-US" sz="2400" b="1" u="sng" dirty="0"/>
              <a:t>outflows</a:t>
            </a:r>
            <a:r>
              <a:rPr lang="en-US" sz="2400" b="1" dirty="0"/>
              <a:t> </a:t>
            </a:r>
            <a:r>
              <a:rPr lang="en-US" sz="2400" b="1" dirty="0" smtClean="0"/>
              <a:t>during the </a:t>
            </a:r>
            <a:r>
              <a:rPr lang="en-US" sz="2400" b="1" dirty="0"/>
              <a:t>budget period. </a:t>
            </a:r>
          </a:p>
        </p:txBody>
      </p:sp>
      <p:sp>
        <p:nvSpPr>
          <p:cNvPr id="5" name="TextBox 4"/>
          <p:cNvSpPr txBox="1"/>
          <p:nvPr/>
        </p:nvSpPr>
        <p:spPr>
          <a:xfrm>
            <a:off x="762000" y="5336789"/>
            <a:ext cx="8001000" cy="1200329"/>
          </a:xfrm>
          <a:prstGeom prst="rect">
            <a:avLst/>
          </a:prstGeom>
          <a:solidFill>
            <a:srgbClr val="E9EFF7"/>
          </a:solidFill>
        </p:spPr>
        <p:txBody>
          <a:bodyPr wrap="square" rtlCol="0">
            <a:spAutoFit/>
          </a:bodyPr>
          <a:lstStyle/>
          <a:p>
            <a:r>
              <a:rPr lang="en-US" sz="2400" b="1" dirty="0"/>
              <a:t>The cash budget is especially important because it helps the company </a:t>
            </a:r>
            <a:r>
              <a:rPr lang="en-US" sz="2400" b="1" dirty="0" smtClean="0"/>
              <a:t>maintain a </a:t>
            </a:r>
            <a:r>
              <a:rPr lang="en-US" sz="2400" b="1" dirty="0"/>
              <a:t>cash balance </a:t>
            </a:r>
            <a:r>
              <a:rPr lang="en-US" sz="2400" b="1" dirty="0" smtClean="0"/>
              <a:t> </a:t>
            </a:r>
            <a:r>
              <a:rPr lang="en-US" sz="2400" b="1" u="sng" dirty="0" smtClean="0">
                <a:solidFill>
                  <a:srgbClr val="FF0000"/>
                </a:solidFill>
              </a:rPr>
              <a:t>necessary </a:t>
            </a:r>
            <a:r>
              <a:rPr lang="en-US" sz="2400" b="1" dirty="0"/>
              <a:t>to meet ongoing </a:t>
            </a:r>
            <a:r>
              <a:rPr lang="en-US" sz="2400" b="1" dirty="0" smtClean="0"/>
              <a:t>obligations.</a:t>
            </a:r>
            <a:endParaRPr lang="en-US" sz="2400" b="1" dirty="0"/>
          </a:p>
        </p:txBody>
      </p:sp>
      <p:sp>
        <p:nvSpPr>
          <p:cNvPr id="6" name="TextBox 5"/>
          <p:cNvSpPr txBox="1"/>
          <p:nvPr/>
        </p:nvSpPr>
        <p:spPr>
          <a:xfrm>
            <a:off x="158598" y="3079632"/>
            <a:ext cx="6470802" cy="461665"/>
          </a:xfrm>
          <a:prstGeom prst="rect">
            <a:avLst/>
          </a:prstGeom>
          <a:solidFill>
            <a:srgbClr val="FFFFAF"/>
          </a:solidFill>
        </p:spPr>
        <p:txBody>
          <a:bodyPr wrap="square" rtlCol="0">
            <a:spAutoFit/>
          </a:bodyPr>
          <a:lstStyle/>
          <a:p>
            <a:r>
              <a:rPr lang="en-US" sz="2400" b="1" dirty="0" smtClean="0"/>
              <a:t>The general formula for a cash budget is:</a:t>
            </a:r>
            <a:endParaRPr lang="en-US" sz="2400" b="1" dirty="0"/>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Rectangle 15"/>
          <p:cNvSpPr>
            <a:spLocks noGrp="1" noChangeArrowheads="1"/>
          </p:cNvSpPr>
          <p:nvPr>
            <p:ph type="title"/>
          </p:nvPr>
        </p:nvSpPr>
        <p:spPr>
          <a:xfrm>
            <a:off x="0" y="274638"/>
            <a:ext cx="9144000" cy="1143000"/>
          </a:xfrm>
        </p:spPr>
        <p:txBody>
          <a:bodyPr/>
          <a:lstStyle/>
          <a:p>
            <a:r>
              <a:rPr lang="en-US" altLang="en-US" sz="4400" b="1" dirty="0" smtClean="0">
                <a:solidFill>
                  <a:schemeClr val="tx1"/>
                </a:solidFill>
              </a:rPr>
              <a:t>Budgeted Cash Receipts (from </a:t>
            </a:r>
            <a:r>
              <a:rPr lang="en-US" altLang="en-US" sz="4400" b="1" u="sng" dirty="0" smtClean="0">
                <a:solidFill>
                  <a:srgbClr val="FF0000"/>
                </a:solidFill>
              </a:rPr>
              <a:t>Sales</a:t>
            </a:r>
            <a:r>
              <a:rPr lang="en-US" altLang="en-US" sz="4400" b="1" dirty="0" smtClean="0">
                <a:solidFill>
                  <a:schemeClr val="tx1"/>
                </a:solidFill>
              </a:rPr>
              <a:t>)</a:t>
            </a:r>
          </a:p>
        </p:txBody>
      </p:sp>
      <p:sp>
        <p:nvSpPr>
          <p:cNvPr id="10244" name="Rectangle 2"/>
          <p:cNvSpPr>
            <a:spLocks noGrp="1" noChangeArrowheads="1"/>
          </p:cNvSpPr>
          <p:nvPr>
            <p:ph type="body" sz="half" idx="1"/>
          </p:nvPr>
        </p:nvSpPr>
        <p:spPr>
          <a:xfrm>
            <a:off x="3810000" y="1828800"/>
            <a:ext cx="5257800" cy="3810000"/>
          </a:xfrm>
          <a:noFill/>
        </p:spPr>
        <p:txBody>
          <a:bodyPr lIns="90488" tIns="44450" rIns="90488" bIns="44450"/>
          <a:lstStyle/>
          <a:p>
            <a:pPr>
              <a:lnSpc>
                <a:spcPct val="95000"/>
              </a:lnSpc>
              <a:spcBef>
                <a:spcPct val="40000"/>
              </a:spcBef>
              <a:buClr>
                <a:schemeClr val="tx1"/>
              </a:buClr>
              <a:buFont typeface="Wingdings" pitchFamily="2" charset="2"/>
              <a:buChar char="§"/>
            </a:pPr>
            <a:r>
              <a:rPr lang="en-US" altLang="en-US" sz="3000" b="1" dirty="0" smtClean="0">
                <a:solidFill>
                  <a:srgbClr val="FF0000"/>
                </a:solidFill>
                <a:latin typeface="Arial" charset="0"/>
                <a:cs typeface="Arial" charset="0"/>
              </a:rPr>
              <a:t>40%</a:t>
            </a:r>
            <a:r>
              <a:rPr lang="en-US" altLang="en-US" sz="3000" b="1" dirty="0" smtClean="0">
                <a:solidFill>
                  <a:schemeClr val="tx1"/>
                </a:solidFill>
                <a:latin typeface="Arial" charset="0"/>
                <a:cs typeface="Arial" charset="0"/>
              </a:rPr>
              <a:t> of TSC’s sales are for </a:t>
            </a:r>
            <a:r>
              <a:rPr lang="en-US" altLang="en-US" sz="3000" b="1" u="sng" dirty="0" smtClean="0">
                <a:solidFill>
                  <a:schemeClr val="tx1"/>
                </a:solidFill>
                <a:latin typeface="Arial" charset="0"/>
                <a:cs typeface="Arial" charset="0"/>
              </a:rPr>
              <a:t>cash</a:t>
            </a:r>
            <a:r>
              <a:rPr lang="en-US" altLang="en-US" sz="3000" b="1" dirty="0" smtClean="0">
                <a:solidFill>
                  <a:schemeClr val="tx1"/>
                </a:solidFill>
                <a:latin typeface="Arial" charset="0"/>
                <a:cs typeface="Arial" charset="0"/>
              </a:rPr>
              <a:t>.</a:t>
            </a:r>
          </a:p>
          <a:p>
            <a:pPr>
              <a:lnSpc>
                <a:spcPct val="95000"/>
              </a:lnSpc>
              <a:spcBef>
                <a:spcPct val="40000"/>
              </a:spcBef>
              <a:buClr>
                <a:schemeClr val="tx1"/>
              </a:buClr>
              <a:buFont typeface="Wingdings" pitchFamily="2" charset="2"/>
              <a:buChar char="§"/>
            </a:pPr>
            <a:r>
              <a:rPr lang="en-US" altLang="en-US" sz="3000" b="1" dirty="0" smtClean="0">
                <a:solidFill>
                  <a:schemeClr val="tx1"/>
                </a:solidFill>
                <a:latin typeface="Arial" charset="0"/>
                <a:cs typeface="Arial" charset="0"/>
              </a:rPr>
              <a:t>The remaining </a:t>
            </a:r>
            <a:r>
              <a:rPr lang="en-US" altLang="en-US" sz="3000" b="1" dirty="0" smtClean="0">
                <a:solidFill>
                  <a:srgbClr val="FF0000"/>
                </a:solidFill>
                <a:latin typeface="Arial" charset="0"/>
                <a:cs typeface="Arial" charset="0"/>
              </a:rPr>
              <a:t>60%</a:t>
            </a:r>
            <a:r>
              <a:rPr lang="en-US" altLang="en-US" sz="3000" b="1" dirty="0" smtClean="0">
                <a:solidFill>
                  <a:schemeClr val="tx1"/>
                </a:solidFill>
                <a:latin typeface="Arial" charset="0"/>
                <a:cs typeface="Arial" charset="0"/>
              </a:rPr>
              <a:t> are </a:t>
            </a:r>
            <a:r>
              <a:rPr lang="en-US" altLang="en-US" sz="3000" b="1" u="sng" dirty="0" smtClean="0">
                <a:solidFill>
                  <a:schemeClr val="tx1"/>
                </a:solidFill>
                <a:latin typeface="Arial" charset="0"/>
                <a:cs typeface="Arial" charset="0"/>
              </a:rPr>
              <a:t>credit sales </a:t>
            </a:r>
            <a:r>
              <a:rPr lang="en-US" altLang="en-US" sz="3000" b="1" dirty="0" smtClean="0">
                <a:solidFill>
                  <a:schemeClr val="tx1"/>
                </a:solidFill>
                <a:latin typeface="Arial" charset="0"/>
                <a:cs typeface="Arial" charset="0"/>
              </a:rPr>
              <a:t>that are collected in full in the month following the sale.</a:t>
            </a:r>
          </a:p>
        </p:txBody>
      </p:sp>
      <p:sp>
        <p:nvSpPr>
          <p:cNvPr id="2" name="Slide Number Placeholder 1"/>
          <p:cNvSpPr>
            <a:spLocks noGrp="1"/>
          </p:cNvSpPr>
          <p:nvPr>
            <p:ph type="sldNum" sz="quarter" idx="12"/>
          </p:nvPr>
        </p:nvSpPr>
        <p:spPr/>
        <p:txBody>
          <a:bodyPr/>
          <a:lstStyle/>
          <a:p>
            <a:pPr>
              <a:defRPr/>
            </a:pPr>
            <a:fld id="{43E4F644-2C9B-452E-A4D2-2F66DE724D79}" type="slidenum">
              <a:rPr lang="en-US" smtClean="0"/>
              <a:pPr>
                <a:defRPr/>
              </a:pPr>
              <a:t>35</a:t>
            </a:fld>
            <a:endParaRPr lang="en-US" dirty="0"/>
          </a:p>
        </p:txBody>
      </p:sp>
      <p:sp>
        <p:nvSpPr>
          <p:cNvPr id="10245" name="Rectangle 3"/>
          <p:cNvSpPr>
            <a:spLocks noChangeArrowheads="1"/>
          </p:cNvSpPr>
          <p:nvPr/>
        </p:nvSpPr>
        <p:spPr bwMode="auto">
          <a:xfrm>
            <a:off x="469900" y="5731656"/>
            <a:ext cx="8204200" cy="508000"/>
          </a:xfrm>
          <a:prstGeom prst="rect">
            <a:avLst/>
          </a:prstGeom>
          <a:solidFill>
            <a:schemeClr val="bg1">
              <a:lumMod val="95000"/>
            </a:schemeClr>
          </a:solidFill>
          <a:ln w="25400">
            <a:solidFill>
              <a:schemeClr val="tx1"/>
            </a:solidFill>
            <a:miter lim="800000"/>
            <a:headEnd/>
            <a:tailEnd/>
          </a:ln>
        </p:spPr>
        <p:txBody>
          <a:bodyPr wrap="none" lIns="90488" tIns="44450" rIns="90488" bIns="4445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b="1" dirty="0"/>
              <a:t>Let’s prepare the cash receipts budget for </a:t>
            </a:r>
            <a:r>
              <a:rPr lang="en-US" altLang="en-US" sz="2400" b="1" dirty="0" smtClean="0"/>
              <a:t>TSC. </a:t>
            </a:r>
            <a:endParaRPr lang="en-US" altLang="en-US" sz="2400" b="1" dirty="0"/>
          </a:p>
        </p:txBody>
      </p:sp>
      <p:graphicFrame>
        <p:nvGraphicFramePr>
          <p:cNvPr id="10243" name="Object 3"/>
          <p:cNvGraphicFramePr>
            <a:graphicFrameLocks/>
          </p:cNvGraphicFramePr>
          <p:nvPr/>
        </p:nvGraphicFramePr>
        <p:xfrm>
          <a:off x="192088" y="1657350"/>
          <a:ext cx="3900487" cy="3478213"/>
        </p:xfrm>
        <a:graphic>
          <a:graphicData uri="http://schemas.openxmlformats.org/presentationml/2006/ole">
            <mc:AlternateContent xmlns:mc="http://schemas.openxmlformats.org/markup-compatibility/2006">
              <mc:Choice xmlns:v="urn:schemas-microsoft-com:vml" Requires="v">
                <p:oleObj spid="_x0000_s10331" name="Clip" r:id="rId4" imgW="6738620" imgH="6010910" progId="">
                  <p:embed/>
                </p:oleObj>
              </mc:Choice>
              <mc:Fallback>
                <p:oleObj name="Clip" r:id="rId4" imgW="6738620" imgH="6010910" progId="">
                  <p:embed/>
                  <p:pic>
                    <p:nvPicPr>
                      <p:cNvPr id="0" name="Picture 2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088" y="1657350"/>
                        <a:ext cx="3900487" cy="347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AutoShape 15"/>
          <p:cNvSpPr>
            <a:spLocks noChangeArrowheads="1"/>
          </p:cNvSpPr>
          <p:nvPr/>
        </p:nvSpPr>
        <p:spPr bwMode="auto">
          <a:xfrm>
            <a:off x="76200" y="62865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smtClean="0">
                <a:solidFill>
                  <a:schemeClr val="bg1"/>
                </a:solidFill>
                <a:latin typeface="Times New Roman" pitchFamily="18" charset="0"/>
              </a:rPr>
              <a:t>P 2</a:t>
            </a:r>
            <a:endParaRPr lang="en-US" sz="1400" dirty="0">
              <a:solidFill>
                <a:schemeClr val="bg1"/>
              </a:solidFill>
              <a:latin typeface="Times New Roman" pitchFamily="18" charset="0"/>
            </a:endParaRPr>
          </a:p>
        </p:txBody>
      </p:sp>
    </p:spTree>
  </p:cSld>
  <p:clrMapOvr>
    <a:masterClrMapping/>
  </p:clrMapOvr>
  <p:transition spd="med">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0" name="Rectangle 15"/>
          <p:cNvSpPr>
            <a:spLocks noGrp="1" noChangeArrowheads="1"/>
          </p:cNvSpPr>
          <p:nvPr>
            <p:ph type="title"/>
          </p:nvPr>
        </p:nvSpPr>
        <p:spPr>
          <a:xfrm>
            <a:off x="304800" y="345408"/>
            <a:ext cx="8534400" cy="1143000"/>
          </a:xfrm>
        </p:spPr>
        <p:txBody>
          <a:bodyPr/>
          <a:lstStyle/>
          <a:p>
            <a:r>
              <a:rPr lang="en-US" altLang="en-US" sz="4400" b="1" dirty="0" smtClean="0">
                <a:solidFill>
                  <a:schemeClr val="tx1"/>
                </a:solidFill>
              </a:rPr>
              <a:t>Budgeted </a:t>
            </a:r>
            <a:r>
              <a:rPr lang="en-US" altLang="en-US" sz="4400" b="1" dirty="0" smtClean="0">
                <a:solidFill>
                  <a:srgbClr val="FF0000"/>
                </a:solidFill>
              </a:rPr>
              <a:t>Cash Receipts </a:t>
            </a:r>
            <a:r>
              <a:rPr lang="en-US" altLang="en-US" sz="4400" b="1" dirty="0" smtClean="0">
                <a:solidFill>
                  <a:schemeClr val="tx1"/>
                </a:solidFill>
              </a:rPr>
              <a:t>from Sales</a:t>
            </a:r>
          </a:p>
        </p:txBody>
      </p:sp>
      <p:sp>
        <p:nvSpPr>
          <p:cNvPr id="2" name="Slide Number Placeholder 1"/>
          <p:cNvSpPr>
            <a:spLocks noGrp="1"/>
          </p:cNvSpPr>
          <p:nvPr>
            <p:ph type="sldNum" sz="quarter" idx="12"/>
          </p:nvPr>
        </p:nvSpPr>
        <p:spPr/>
        <p:txBody>
          <a:bodyPr/>
          <a:lstStyle/>
          <a:p>
            <a:pPr>
              <a:defRPr/>
            </a:pPr>
            <a:fld id="{C1B28DBF-8185-46EE-855F-634046A16E1B}" type="slidenum">
              <a:rPr lang="en-US" smtClean="0"/>
              <a:pPr>
                <a:defRPr/>
              </a:pPr>
              <a:t>36</a:t>
            </a:fld>
            <a:endParaRPr lang="en-US" dirty="0"/>
          </a:p>
        </p:txBody>
      </p:sp>
      <p:sp>
        <p:nvSpPr>
          <p:cNvPr id="38" name="AutoShape 15"/>
          <p:cNvSpPr>
            <a:spLocks noChangeArrowheads="1"/>
          </p:cNvSpPr>
          <p:nvPr/>
        </p:nvSpPr>
        <p:spPr bwMode="auto">
          <a:xfrm>
            <a:off x="76200" y="62865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smtClean="0">
                <a:solidFill>
                  <a:schemeClr val="bg1"/>
                </a:solidFill>
                <a:latin typeface="Times New Roman" pitchFamily="18" charset="0"/>
              </a:rPr>
              <a:t>P 2</a:t>
            </a:r>
            <a:endParaRPr lang="en-US" sz="1400" dirty="0">
              <a:solidFill>
                <a:schemeClr val="bg1"/>
              </a:solidFill>
              <a:latin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1956336"/>
            <a:ext cx="8099850" cy="2962276"/>
          </a:xfrm>
          <a:prstGeom prst="rect">
            <a:avLst/>
          </a:prstGeom>
        </p:spPr>
      </p:pic>
      <p:sp>
        <p:nvSpPr>
          <p:cNvPr id="11290" name="Line 10"/>
          <p:cNvSpPr>
            <a:spLocks noChangeShapeType="1"/>
          </p:cNvSpPr>
          <p:nvPr/>
        </p:nvSpPr>
        <p:spPr bwMode="auto">
          <a:xfrm flipV="1">
            <a:off x="2590800" y="3429000"/>
            <a:ext cx="1295400" cy="2590800"/>
          </a:xfrm>
          <a:prstGeom prst="line">
            <a:avLst/>
          </a:prstGeom>
          <a:noFill/>
          <a:ln w="28575">
            <a:solidFill>
              <a:srgbClr val="FC0128"/>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11291" name="Rectangle 11"/>
          <p:cNvSpPr>
            <a:spLocks noChangeArrowheads="1"/>
          </p:cNvSpPr>
          <p:nvPr/>
        </p:nvSpPr>
        <p:spPr bwMode="auto">
          <a:xfrm>
            <a:off x="1143000" y="5715000"/>
            <a:ext cx="6705600" cy="828432"/>
          </a:xfrm>
          <a:prstGeom prst="rect">
            <a:avLst/>
          </a:prstGeom>
          <a:solidFill>
            <a:srgbClr val="CCECFF"/>
          </a:solidFill>
          <a:ln w="57150" cmpd="thinThick">
            <a:solidFill>
              <a:srgbClr val="FC0128"/>
            </a:solidFill>
            <a:miter lim="800000"/>
            <a:headEnd/>
            <a:tailEnd/>
          </a:ln>
        </p:spPr>
        <p:txBody>
          <a:bodyPr wrap="squar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b="1" dirty="0" smtClean="0">
                <a:latin typeface="Arial Narrow" pitchFamily="34" charset="0"/>
              </a:rPr>
              <a:t>Accounts receivable balance at the end of each month is 60% of that month’s budgeted sales.</a:t>
            </a:r>
            <a:endParaRPr lang="en-US" altLang="en-US" sz="2400" b="1" dirty="0">
              <a:latin typeface="Arial Narrow" pitchFamily="34" charset="0"/>
            </a:endParaRPr>
          </a:p>
        </p:txBody>
      </p:sp>
      <p:sp>
        <p:nvSpPr>
          <p:cNvPr id="11298" name="Line 9"/>
          <p:cNvSpPr>
            <a:spLocks noChangeShapeType="1"/>
          </p:cNvSpPr>
          <p:nvPr/>
        </p:nvSpPr>
        <p:spPr bwMode="auto">
          <a:xfrm flipV="1">
            <a:off x="1371600" y="3200400"/>
            <a:ext cx="2286000" cy="20574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11299" name="Rectangle 10"/>
          <p:cNvSpPr>
            <a:spLocks noChangeArrowheads="1"/>
          </p:cNvSpPr>
          <p:nvPr/>
        </p:nvSpPr>
        <p:spPr bwMode="auto">
          <a:xfrm>
            <a:off x="304800" y="5105400"/>
            <a:ext cx="3685946" cy="459100"/>
          </a:xfrm>
          <a:prstGeom prst="rect">
            <a:avLst/>
          </a:prstGeom>
          <a:solidFill>
            <a:schemeClr val="bg1">
              <a:lumMod val="95000"/>
            </a:schemeClr>
          </a:solidFill>
          <a:ln w="57150" cmpd="thinThick">
            <a:solidFill>
              <a:schemeClr val="tx2"/>
            </a:solidFill>
            <a:miter lim="800000"/>
            <a:headEnd/>
            <a:tailEnd/>
          </a:ln>
        </p:spPr>
        <p:txBody>
          <a:bodyPr wrap="non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b="1" dirty="0"/>
              <a:t>From </a:t>
            </a:r>
            <a:r>
              <a:rPr lang="en-US" altLang="en-US" sz="2400" b="1" dirty="0" smtClean="0"/>
              <a:t>TSC’ sales </a:t>
            </a:r>
            <a:r>
              <a:rPr lang="en-US" altLang="en-US" sz="2400" b="1" dirty="0"/>
              <a:t>budget</a:t>
            </a:r>
          </a:p>
        </p:txBody>
      </p:sp>
      <p:sp>
        <p:nvSpPr>
          <p:cNvPr id="11292" name="Line 7"/>
          <p:cNvSpPr>
            <a:spLocks noChangeShapeType="1"/>
          </p:cNvSpPr>
          <p:nvPr/>
        </p:nvSpPr>
        <p:spPr bwMode="auto">
          <a:xfrm flipH="1" flipV="1">
            <a:off x="5714998" y="3810000"/>
            <a:ext cx="990601" cy="1524000"/>
          </a:xfrm>
          <a:prstGeom prst="line">
            <a:avLst/>
          </a:prstGeom>
          <a:noFill/>
          <a:ln w="28575">
            <a:solidFill>
              <a:srgbClr val="FC0128"/>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11293" name="Rectangle 8"/>
          <p:cNvSpPr>
            <a:spLocks noChangeArrowheads="1"/>
          </p:cNvSpPr>
          <p:nvPr/>
        </p:nvSpPr>
        <p:spPr bwMode="auto">
          <a:xfrm>
            <a:off x="5257800" y="4724400"/>
            <a:ext cx="3352800" cy="838200"/>
          </a:xfrm>
          <a:prstGeom prst="rect">
            <a:avLst/>
          </a:prstGeom>
          <a:solidFill>
            <a:srgbClr val="CCECFF"/>
          </a:solidFill>
          <a:ln w="57150" cmpd="thinThick">
            <a:solidFill>
              <a:srgbClr val="FC0128"/>
            </a:solidFill>
            <a:miter lim="800000"/>
            <a:headEnd/>
            <a:tailEnd/>
          </a:ln>
        </p:spPr>
        <p:txBody>
          <a:bodyPr wrap="squar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b="1" dirty="0" smtClean="0">
                <a:latin typeface="Arial Narrow" pitchFamily="34" charset="0"/>
              </a:rPr>
              <a:t>Cash sales are 40% </a:t>
            </a:r>
            <a:br>
              <a:rPr lang="en-US" altLang="en-US" sz="2400" b="1" dirty="0" smtClean="0">
                <a:latin typeface="Arial Narrow" pitchFamily="34" charset="0"/>
              </a:rPr>
            </a:br>
            <a:r>
              <a:rPr lang="en-US" altLang="en-US" sz="2400" b="1" dirty="0" smtClean="0">
                <a:latin typeface="Arial Narrow" pitchFamily="34" charset="0"/>
              </a:rPr>
              <a:t>of each month’s sales</a:t>
            </a:r>
            <a:endParaRPr lang="en-US" altLang="en-US" sz="2400" b="1" dirty="0">
              <a:latin typeface="Arial Narrow" pitchFamily="34" charset="0"/>
            </a:endParaRPr>
          </a:p>
        </p:txBody>
      </p:sp>
      <p:pic>
        <p:nvPicPr>
          <p:cNvPr id="16" name="Picture 5" descr="C:\Users\Charles\Pictures\Microsoft Clip Organizer\j0239505.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2057400"/>
            <a:ext cx="602084" cy="599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299"/>
                                        </p:tgtEl>
                                        <p:attrNameLst>
                                          <p:attrName>style.visibility</p:attrName>
                                        </p:attrNameLst>
                                      </p:cBhvr>
                                      <p:to>
                                        <p:strVal val="visible"/>
                                      </p:to>
                                    </p:set>
                                    <p:animEffect transition="in" filter="dissolve">
                                      <p:cBhvr>
                                        <p:cTn id="7" dur="500"/>
                                        <p:tgtEl>
                                          <p:spTgt spid="112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298"/>
                                        </p:tgtEl>
                                        <p:attrNameLst>
                                          <p:attrName>style.visibility</p:attrName>
                                        </p:attrNameLst>
                                      </p:cBhvr>
                                      <p:to>
                                        <p:strVal val="visible"/>
                                      </p:to>
                                    </p:set>
                                    <p:animEffect transition="in" filter="wipe(down)">
                                      <p:cBhvr>
                                        <p:cTn id="12" dur="500"/>
                                        <p:tgtEl>
                                          <p:spTgt spid="1129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291"/>
                                        </p:tgtEl>
                                        <p:attrNameLst>
                                          <p:attrName>style.visibility</p:attrName>
                                        </p:attrNameLst>
                                      </p:cBhvr>
                                      <p:to>
                                        <p:strVal val="visible"/>
                                      </p:to>
                                    </p:set>
                                    <p:animEffect transition="in" filter="dissolve">
                                      <p:cBhvr>
                                        <p:cTn id="17" dur="1000"/>
                                        <p:tgtEl>
                                          <p:spTgt spid="1129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290"/>
                                        </p:tgtEl>
                                        <p:attrNameLst>
                                          <p:attrName>style.visibility</p:attrName>
                                        </p:attrNameLst>
                                      </p:cBhvr>
                                      <p:to>
                                        <p:strVal val="visible"/>
                                      </p:to>
                                    </p:set>
                                    <p:animEffect transition="in" filter="wipe(down)">
                                      <p:cBhvr>
                                        <p:cTn id="22" dur="500"/>
                                        <p:tgtEl>
                                          <p:spTgt spid="1129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1293"/>
                                        </p:tgtEl>
                                        <p:attrNameLst>
                                          <p:attrName>style.visibility</p:attrName>
                                        </p:attrNameLst>
                                      </p:cBhvr>
                                      <p:to>
                                        <p:strVal val="visible"/>
                                      </p:to>
                                    </p:set>
                                    <p:animEffect transition="in" filter="dissolve">
                                      <p:cBhvr>
                                        <p:cTn id="27" dur="1000"/>
                                        <p:tgtEl>
                                          <p:spTgt spid="1129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1292"/>
                                        </p:tgtEl>
                                        <p:attrNameLst>
                                          <p:attrName>style.visibility</p:attrName>
                                        </p:attrNameLst>
                                      </p:cBhvr>
                                      <p:to>
                                        <p:strVal val="visible"/>
                                      </p:to>
                                    </p:set>
                                    <p:animEffect transition="in" filter="wipe(down)">
                                      <p:cBhvr>
                                        <p:cTn id="32" dur="500"/>
                                        <p:tgtEl>
                                          <p:spTgt spid="11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90" grpId="0" animBg="1"/>
      <p:bldP spid="11291" grpId="0" animBg="1"/>
      <p:bldP spid="11298" grpId="0" animBg="1"/>
      <p:bldP spid="11299" grpId="0" animBg="1"/>
      <p:bldP spid="11292" grpId="0" animBg="1"/>
      <p:bldP spid="1129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ChangeArrowheads="1"/>
          </p:cNvSpPr>
          <p:nvPr/>
        </p:nvSpPr>
        <p:spPr bwMode="auto">
          <a:xfrm>
            <a:off x="4038600" y="2743200"/>
            <a:ext cx="4762500" cy="358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95000"/>
              </a:lnSpc>
              <a:spcBef>
                <a:spcPct val="40000"/>
              </a:spcBef>
              <a:buClr>
                <a:schemeClr val="tx1"/>
              </a:buClr>
              <a:buSzPct val="100000"/>
              <a:buFont typeface="Wingdings" pitchFamily="2" charset="2"/>
              <a:buChar char="§"/>
            </a:pPr>
            <a:r>
              <a:rPr lang="en-US" altLang="en-US" sz="2400" b="1" dirty="0" smtClean="0"/>
              <a:t>TSC’s purchases </a:t>
            </a:r>
            <a:r>
              <a:rPr lang="en-US" altLang="en-US" sz="2400" b="1" dirty="0"/>
              <a:t>of </a:t>
            </a:r>
            <a:r>
              <a:rPr lang="en-US" altLang="en-US" sz="2400" b="1" dirty="0" smtClean="0"/>
              <a:t>materials </a:t>
            </a:r>
            <a:r>
              <a:rPr lang="en-US" altLang="en-US" sz="2400" b="1" dirty="0"/>
              <a:t>are </a:t>
            </a:r>
            <a:r>
              <a:rPr lang="en-US" altLang="en-US" sz="2400" b="1" dirty="0">
                <a:solidFill>
                  <a:srgbClr val="FF0000"/>
                </a:solidFill>
              </a:rPr>
              <a:t>entirely on account</a:t>
            </a:r>
            <a:r>
              <a:rPr lang="en-US" altLang="en-US" sz="2400" b="1" dirty="0"/>
              <a:t>.</a:t>
            </a:r>
          </a:p>
          <a:p>
            <a:pPr eaLnBrk="1" hangingPunct="1">
              <a:lnSpc>
                <a:spcPct val="95000"/>
              </a:lnSpc>
              <a:spcBef>
                <a:spcPct val="40000"/>
              </a:spcBef>
              <a:buClr>
                <a:schemeClr val="tx1"/>
              </a:buClr>
              <a:buSzPct val="100000"/>
              <a:buFont typeface="Wingdings" pitchFamily="2" charset="2"/>
              <a:buChar char="§"/>
            </a:pPr>
            <a:r>
              <a:rPr lang="en-US" altLang="en-US" sz="2400" b="1" dirty="0"/>
              <a:t>Full payment is made in the month following the purchase.</a:t>
            </a:r>
          </a:p>
          <a:p>
            <a:pPr eaLnBrk="1" hangingPunct="1">
              <a:lnSpc>
                <a:spcPct val="95000"/>
              </a:lnSpc>
              <a:spcBef>
                <a:spcPct val="40000"/>
              </a:spcBef>
              <a:buClr>
                <a:schemeClr val="tx1"/>
              </a:buClr>
              <a:buSzPct val="100000"/>
            </a:pPr>
            <a:endParaRPr lang="en-US" altLang="en-US" sz="2400" b="1" dirty="0"/>
          </a:p>
        </p:txBody>
      </p:sp>
      <p:sp>
        <p:nvSpPr>
          <p:cNvPr id="12293" name="Rectangle 3"/>
          <p:cNvSpPr>
            <a:spLocks noChangeArrowheads="1"/>
          </p:cNvSpPr>
          <p:nvPr/>
        </p:nvSpPr>
        <p:spPr bwMode="auto">
          <a:xfrm>
            <a:off x="533400" y="5257800"/>
            <a:ext cx="8204200" cy="889000"/>
          </a:xfrm>
          <a:prstGeom prst="rect">
            <a:avLst/>
          </a:prstGeom>
          <a:solidFill>
            <a:schemeClr val="accent1">
              <a:lumMod val="20000"/>
              <a:lumOff val="80000"/>
            </a:schemeClr>
          </a:solidFill>
          <a:ln w="25400">
            <a:solidFill>
              <a:schemeClr val="tx1"/>
            </a:solidFill>
            <a:miter lim="800000"/>
            <a:headEnd/>
            <a:tailEnd/>
          </a:ln>
        </p:spPr>
        <p:txBody>
          <a:bodyPr wrap="none" lIns="90488" tIns="44450" rIns="90488" bIns="4445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b="1" dirty="0"/>
              <a:t>Let’s look at </a:t>
            </a:r>
            <a:r>
              <a:rPr lang="en-US" altLang="en-US" sz="2400" b="1" dirty="0" smtClean="0"/>
              <a:t>the schedule of cash payments </a:t>
            </a:r>
            <a:br>
              <a:rPr lang="en-US" altLang="en-US" sz="2400" b="1" dirty="0" smtClean="0"/>
            </a:br>
            <a:r>
              <a:rPr lang="en-US" altLang="en-US" sz="2400" b="1" dirty="0" smtClean="0"/>
              <a:t>for materials for TSC.</a:t>
            </a:r>
            <a:endParaRPr lang="en-US" altLang="en-US" sz="2400" b="1" dirty="0"/>
          </a:p>
        </p:txBody>
      </p:sp>
      <p:sp>
        <p:nvSpPr>
          <p:cNvPr id="12295" name="Rectangle 8"/>
          <p:cNvSpPr>
            <a:spLocks noGrp="1" noChangeArrowheads="1"/>
          </p:cNvSpPr>
          <p:nvPr>
            <p:ph type="title"/>
          </p:nvPr>
        </p:nvSpPr>
        <p:spPr>
          <a:xfrm>
            <a:off x="368300" y="0"/>
            <a:ext cx="8534400" cy="1143000"/>
          </a:xfrm>
        </p:spPr>
        <p:txBody>
          <a:bodyPr/>
          <a:lstStyle/>
          <a:p>
            <a:r>
              <a:rPr lang="en-US" altLang="en-US" sz="4400" b="1" dirty="0" smtClean="0">
                <a:solidFill>
                  <a:schemeClr val="tx1"/>
                </a:solidFill>
              </a:rPr>
              <a:t>Cash Payments for Materials</a:t>
            </a:r>
          </a:p>
        </p:txBody>
      </p:sp>
      <p:sp>
        <p:nvSpPr>
          <p:cNvPr id="2" name="Slide Number Placeholder 1"/>
          <p:cNvSpPr>
            <a:spLocks noGrp="1"/>
          </p:cNvSpPr>
          <p:nvPr>
            <p:ph type="sldNum" sz="quarter" idx="12"/>
          </p:nvPr>
        </p:nvSpPr>
        <p:spPr/>
        <p:txBody>
          <a:bodyPr/>
          <a:lstStyle/>
          <a:p>
            <a:pPr>
              <a:defRPr/>
            </a:pPr>
            <a:fld id="{C1B28DBF-8185-46EE-855F-634046A16E1B}" type="slidenum">
              <a:rPr lang="en-US" smtClean="0"/>
              <a:pPr>
                <a:defRPr/>
              </a:pPr>
              <a:t>37</a:t>
            </a:fld>
            <a:endParaRPr lang="en-US" dirty="0"/>
          </a:p>
        </p:txBody>
      </p:sp>
      <p:sp>
        <p:nvSpPr>
          <p:cNvPr id="8" name="AutoShape 15"/>
          <p:cNvSpPr>
            <a:spLocks noChangeArrowheads="1"/>
          </p:cNvSpPr>
          <p:nvPr/>
        </p:nvSpPr>
        <p:spPr bwMode="auto">
          <a:xfrm>
            <a:off x="76200" y="62865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smtClean="0">
                <a:solidFill>
                  <a:schemeClr val="bg1"/>
                </a:solidFill>
                <a:latin typeface="Times New Roman" pitchFamily="18" charset="0"/>
              </a:rPr>
              <a:t>P 2</a:t>
            </a:r>
            <a:endParaRPr lang="en-US" sz="1400" dirty="0">
              <a:solidFill>
                <a:schemeClr val="bg1"/>
              </a:solidFill>
              <a:latin typeface="Times New Roman" pitchFamily="18" charset="0"/>
            </a:endParaRPr>
          </a:p>
        </p:txBody>
      </p:sp>
      <p:pic>
        <p:nvPicPr>
          <p:cNvPr id="12320" name="Picture 32" descr="C:\Documents and Settings\aboulware\Local Settings\Temporary Internet Files\Content.IE5\TZ5H6WZ7\MC900440391[1].png"/>
          <p:cNvPicPr>
            <a:picLocks noChangeAspect="1" noChangeArrowheads="1"/>
          </p:cNvPicPr>
          <p:nvPr/>
        </p:nvPicPr>
        <p:blipFill>
          <a:blip r:embed="rId3" cstate="print"/>
          <a:srcRect/>
          <a:stretch>
            <a:fillRect/>
          </a:stretch>
        </p:blipFill>
        <p:spPr bwMode="auto">
          <a:xfrm>
            <a:off x="838200" y="2971800"/>
            <a:ext cx="2057400" cy="2057400"/>
          </a:xfrm>
          <a:prstGeom prst="rect">
            <a:avLst/>
          </a:prstGeom>
          <a:noFill/>
        </p:spPr>
      </p:pic>
      <p:sp>
        <p:nvSpPr>
          <p:cNvPr id="10" name="TextBox 9"/>
          <p:cNvSpPr txBox="1"/>
          <p:nvPr/>
        </p:nvSpPr>
        <p:spPr>
          <a:xfrm>
            <a:off x="304800" y="1371600"/>
            <a:ext cx="8610600" cy="1246495"/>
          </a:xfrm>
          <a:prstGeom prst="rect">
            <a:avLst/>
          </a:prstGeom>
          <a:solidFill>
            <a:schemeClr val="bg1">
              <a:lumMod val="95000"/>
            </a:schemeClr>
          </a:solidFill>
        </p:spPr>
        <p:txBody>
          <a:bodyPr wrap="square" rtlCol="0">
            <a:spAutoFit/>
          </a:bodyPr>
          <a:lstStyle/>
          <a:p>
            <a:pPr algn="ctr"/>
            <a:r>
              <a:rPr lang="en-US" sz="2500" b="1" dirty="0" smtClean="0">
                <a:latin typeface="Arial Narrow" pitchFamily="34" charset="0"/>
              </a:rPr>
              <a:t>Managers use the beginning balance sheet  and the direct materials budget prepared earlier, to help prepare a schedule of cash disbursements for materials. </a:t>
            </a:r>
            <a:endParaRPr lang="en-US" sz="2500" b="1" dirty="0">
              <a:latin typeface="Arial Narrow" pitchFamily="34" charset="0"/>
            </a:endParaRP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2292"/>
                                        </p:tgtEl>
                                        <p:attrNameLst>
                                          <p:attrName>style.visibility</p:attrName>
                                        </p:attrNameLst>
                                      </p:cBhvr>
                                      <p:to>
                                        <p:strVal val="visible"/>
                                      </p:to>
                                    </p:set>
                                    <p:anim calcmode="lin" valueType="num">
                                      <p:cBhvr additive="base">
                                        <p:cTn id="7" dur="1000" fill="hold"/>
                                        <p:tgtEl>
                                          <p:spTgt spid="12292"/>
                                        </p:tgtEl>
                                        <p:attrNameLst>
                                          <p:attrName>ppt_x</p:attrName>
                                        </p:attrNameLst>
                                      </p:cBhvr>
                                      <p:tavLst>
                                        <p:tav tm="0">
                                          <p:val>
                                            <p:strVal val="#ppt_x"/>
                                          </p:val>
                                        </p:tav>
                                        <p:tav tm="100000">
                                          <p:val>
                                            <p:strVal val="#ppt_x"/>
                                          </p:val>
                                        </p:tav>
                                      </p:tavLst>
                                    </p:anim>
                                    <p:anim calcmode="lin" valueType="num">
                                      <p:cBhvr additive="base">
                                        <p:cTn id="8" dur="1000" fill="hold"/>
                                        <p:tgtEl>
                                          <p:spTgt spid="1229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12293"/>
                                        </p:tgtEl>
                                        <p:attrNameLst>
                                          <p:attrName>style.visibility</p:attrName>
                                        </p:attrNameLst>
                                      </p:cBhvr>
                                      <p:to>
                                        <p:strVal val="visible"/>
                                      </p:to>
                                    </p:set>
                                    <p:anim calcmode="lin" valueType="num">
                                      <p:cBhvr additive="base">
                                        <p:cTn id="13" dur="500" fill="hold"/>
                                        <p:tgtEl>
                                          <p:spTgt spid="12293"/>
                                        </p:tgtEl>
                                        <p:attrNameLst>
                                          <p:attrName>ppt_x</p:attrName>
                                        </p:attrNameLst>
                                      </p:cBhvr>
                                      <p:tavLst>
                                        <p:tav tm="0">
                                          <p:val>
                                            <p:strVal val="#ppt_x"/>
                                          </p:val>
                                        </p:tav>
                                        <p:tav tm="100000">
                                          <p:val>
                                            <p:strVal val="#ppt_x"/>
                                          </p:val>
                                        </p:tav>
                                      </p:tavLst>
                                    </p:anim>
                                    <p:anim calcmode="lin" valueType="num">
                                      <p:cBhvr additive="base">
                                        <p:cTn id="14" dur="500" fill="hold"/>
                                        <p:tgtEl>
                                          <p:spTgt spid="122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P spid="1229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57200" y="0"/>
            <a:ext cx="8229600" cy="1447800"/>
          </a:xfrm>
        </p:spPr>
        <p:txBody>
          <a:bodyPr/>
          <a:lstStyle/>
          <a:p>
            <a:r>
              <a:rPr lang="en-US" altLang="en-US" sz="4400" b="1" dirty="0" smtClean="0">
                <a:solidFill>
                  <a:schemeClr val="tx1"/>
                </a:solidFill>
              </a:rPr>
              <a:t>Cash </a:t>
            </a:r>
            <a:r>
              <a:rPr lang="en-US" altLang="en-US" sz="4400" b="1" dirty="0" smtClean="0">
                <a:solidFill>
                  <a:srgbClr val="FF0000"/>
                </a:solidFill>
              </a:rPr>
              <a:t>Payments</a:t>
            </a:r>
            <a:r>
              <a:rPr lang="en-US" altLang="en-US" sz="4400" b="1" dirty="0" smtClean="0">
                <a:solidFill>
                  <a:schemeClr val="tx1"/>
                </a:solidFill>
              </a:rPr>
              <a:t> for Direct Materials</a:t>
            </a:r>
            <a:endParaRPr lang="en-US" sz="4400" b="1" dirty="0">
              <a:solidFill>
                <a:schemeClr val="tx1"/>
              </a:solidFill>
            </a:endParaRPr>
          </a:p>
        </p:txBody>
      </p:sp>
      <p:sp>
        <p:nvSpPr>
          <p:cNvPr id="2" name="Slide Number Placeholder 1"/>
          <p:cNvSpPr>
            <a:spLocks noGrp="1"/>
          </p:cNvSpPr>
          <p:nvPr>
            <p:ph type="sldNum" sz="quarter" idx="12"/>
          </p:nvPr>
        </p:nvSpPr>
        <p:spPr>
          <a:xfrm>
            <a:off x="6934200" y="6416675"/>
            <a:ext cx="2133600" cy="365125"/>
          </a:xfrm>
        </p:spPr>
        <p:txBody>
          <a:bodyPr/>
          <a:lstStyle/>
          <a:p>
            <a:pPr>
              <a:defRPr/>
            </a:pPr>
            <a:fld id="{C1B28DBF-8185-46EE-855F-634046A16E1B}" type="slidenum">
              <a:rPr lang="en-US" smtClean="0"/>
              <a:pPr>
                <a:defRPr/>
              </a:pPr>
              <a:t>38</a:t>
            </a:fld>
            <a:endParaRPr lang="en-US" dirty="0"/>
          </a:p>
        </p:txBody>
      </p:sp>
      <p:sp>
        <p:nvSpPr>
          <p:cNvPr id="13316" name="AutoShape 5"/>
          <p:cNvSpPr>
            <a:spLocks noChangeArrowheads="1"/>
          </p:cNvSpPr>
          <p:nvPr/>
        </p:nvSpPr>
        <p:spPr bwMode="auto">
          <a:xfrm>
            <a:off x="7424738" y="3965575"/>
            <a:ext cx="1193800" cy="736600"/>
          </a:xfrm>
          <a:prstGeom prst="roundRect">
            <a:avLst>
              <a:gd name="adj" fmla="val 12495"/>
            </a:avLst>
          </a:prstGeom>
          <a:noFill/>
          <a:ln w="25400">
            <a:solidFill>
              <a:srgbClr val="FC0128"/>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sp>
        <p:nvSpPr>
          <p:cNvPr id="9" name="AutoShape 15"/>
          <p:cNvSpPr>
            <a:spLocks noChangeArrowheads="1"/>
          </p:cNvSpPr>
          <p:nvPr/>
        </p:nvSpPr>
        <p:spPr bwMode="auto">
          <a:xfrm>
            <a:off x="76200" y="62865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smtClean="0">
                <a:solidFill>
                  <a:schemeClr val="bg1"/>
                </a:solidFill>
                <a:latin typeface="Times New Roman" pitchFamily="18" charset="0"/>
              </a:rPr>
              <a:t>P 2</a:t>
            </a:r>
            <a:endParaRPr lang="en-US" sz="1400" dirty="0">
              <a:solidFill>
                <a:schemeClr val="bg1"/>
              </a:solidFill>
              <a:latin typeface="Times New Roman" pitchFamily="18" charset="0"/>
            </a:endParaRPr>
          </a:p>
        </p:txBody>
      </p:sp>
      <p:pic>
        <p:nvPicPr>
          <p:cNvPr id="10" name="Picture 5" descr="C:\Users\Charles\Pictures\Microsoft Clip Organizer\j0239505.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828800"/>
            <a:ext cx="602084" cy="599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wiL62279_2215.jpg"/>
          <p:cNvPicPr>
            <a:picLocks noChangeAspect="1"/>
          </p:cNvPicPr>
          <p:nvPr/>
        </p:nvPicPr>
        <p:blipFill>
          <a:blip r:embed="rId4" cstate="print"/>
          <a:stretch>
            <a:fillRect/>
          </a:stretch>
        </p:blipFill>
        <p:spPr>
          <a:xfrm>
            <a:off x="304800" y="1447800"/>
            <a:ext cx="8388374" cy="3810000"/>
          </a:xfrm>
          <a:prstGeom prst="rect">
            <a:avLst/>
          </a:prstGeom>
        </p:spPr>
      </p:pic>
      <p:sp>
        <p:nvSpPr>
          <p:cNvPr id="13317" name="Line 6"/>
          <p:cNvSpPr>
            <a:spLocks noChangeShapeType="1"/>
          </p:cNvSpPr>
          <p:nvPr/>
        </p:nvSpPr>
        <p:spPr bwMode="auto">
          <a:xfrm flipV="1">
            <a:off x="3200400" y="3124200"/>
            <a:ext cx="1295400" cy="2667000"/>
          </a:xfrm>
          <a:prstGeom prst="line">
            <a:avLst/>
          </a:prstGeom>
          <a:noFill/>
          <a:ln w="25400">
            <a:solidFill>
              <a:srgbClr val="FC0128"/>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13318" name="Rectangle 7"/>
          <p:cNvSpPr>
            <a:spLocks noChangeArrowheads="1"/>
          </p:cNvSpPr>
          <p:nvPr/>
        </p:nvSpPr>
        <p:spPr bwMode="auto">
          <a:xfrm>
            <a:off x="304800" y="5562600"/>
            <a:ext cx="3662863" cy="459100"/>
          </a:xfrm>
          <a:prstGeom prst="rect">
            <a:avLst/>
          </a:prstGeom>
          <a:solidFill>
            <a:schemeClr val="bg1">
              <a:lumMod val="95000"/>
            </a:schemeClr>
          </a:solidFill>
          <a:ln w="57150" cmpd="thinThick">
            <a:solidFill>
              <a:schemeClr val="accent1">
                <a:lumMod val="50000"/>
              </a:schemeClr>
            </a:solidFill>
            <a:miter lim="800000"/>
            <a:headEnd/>
            <a:tailEnd/>
          </a:ln>
        </p:spPr>
        <p:txBody>
          <a:bodyPr wrap="non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b="1" dirty="0">
                <a:latin typeface="Arial Narrow" pitchFamily="34" charset="0"/>
              </a:rPr>
              <a:t>From </a:t>
            </a:r>
            <a:r>
              <a:rPr lang="en-US" altLang="en-US" sz="2400" b="1" dirty="0" smtClean="0">
                <a:latin typeface="Arial Narrow" pitchFamily="34" charset="0"/>
              </a:rPr>
              <a:t>direct materials budget</a:t>
            </a:r>
            <a:endParaRPr lang="en-US" altLang="en-US" sz="2400" b="1" dirty="0">
              <a:latin typeface="Arial Narrow" pitchFamily="34" charset="0"/>
            </a:endParaRPr>
          </a:p>
        </p:txBody>
      </p:sp>
      <p:sp>
        <p:nvSpPr>
          <p:cNvPr id="13" name="Rectangle 2"/>
          <p:cNvSpPr>
            <a:spLocks noChangeArrowheads="1"/>
          </p:cNvSpPr>
          <p:nvPr/>
        </p:nvSpPr>
        <p:spPr bwMode="auto">
          <a:xfrm>
            <a:off x="5181600" y="5029200"/>
            <a:ext cx="3962400" cy="1524000"/>
          </a:xfrm>
          <a:prstGeom prst="rect">
            <a:avLst/>
          </a:prstGeom>
          <a:solidFill>
            <a:schemeClr val="bg1">
              <a:lumMod val="95000"/>
            </a:schemeClr>
          </a:solidFill>
          <a:ln>
            <a:solidFill>
              <a:schemeClr val="tx2"/>
            </a:solidFill>
          </a:ln>
          <a:extLst/>
        </p:spPr>
        <p:txBody>
          <a:bodyPr lIns="0" tIns="0" rIns="0" bIns="0"/>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38125" indent="-238125" eaLnBrk="1" hangingPunct="1">
              <a:lnSpc>
                <a:spcPct val="95000"/>
              </a:lnSpc>
              <a:spcBef>
                <a:spcPct val="40000"/>
              </a:spcBef>
              <a:buClr>
                <a:schemeClr val="tx1"/>
              </a:buClr>
              <a:buSzPct val="100000"/>
              <a:buFont typeface="Wingdings" pitchFamily="2" charset="2"/>
              <a:buChar char="§"/>
            </a:pPr>
            <a:r>
              <a:rPr lang="en-US" altLang="en-US" sz="2400" b="1" dirty="0" smtClean="0">
                <a:latin typeface="Arial Narrow" pitchFamily="34" charset="0"/>
              </a:rPr>
              <a:t>TSC’s purchases </a:t>
            </a:r>
            <a:r>
              <a:rPr lang="en-US" altLang="en-US" sz="2400" b="1" dirty="0">
                <a:latin typeface="Arial Narrow" pitchFamily="34" charset="0"/>
              </a:rPr>
              <a:t>of </a:t>
            </a:r>
            <a:r>
              <a:rPr lang="en-US" altLang="en-US" sz="2400" b="1" dirty="0" smtClean="0">
                <a:latin typeface="Arial Narrow" pitchFamily="34" charset="0"/>
              </a:rPr>
              <a:t>materials </a:t>
            </a:r>
            <a:r>
              <a:rPr lang="en-US" altLang="en-US" sz="2400" b="1" dirty="0">
                <a:latin typeface="Arial Narrow" pitchFamily="34" charset="0"/>
              </a:rPr>
              <a:t>are entirely on account.</a:t>
            </a:r>
          </a:p>
          <a:p>
            <a:pPr marL="238125" indent="-238125" eaLnBrk="1" hangingPunct="1">
              <a:lnSpc>
                <a:spcPct val="95000"/>
              </a:lnSpc>
              <a:spcBef>
                <a:spcPct val="40000"/>
              </a:spcBef>
              <a:buClr>
                <a:schemeClr val="tx1"/>
              </a:buClr>
              <a:buSzPct val="100000"/>
              <a:buFont typeface="Wingdings" pitchFamily="2" charset="2"/>
              <a:buChar char="§"/>
            </a:pPr>
            <a:r>
              <a:rPr lang="en-US" altLang="en-US" sz="2400" b="1" dirty="0">
                <a:latin typeface="Arial Narrow" pitchFamily="34" charset="0"/>
              </a:rPr>
              <a:t>Full payment is made in the month following the purchase.</a:t>
            </a:r>
          </a:p>
          <a:p>
            <a:pPr eaLnBrk="1" hangingPunct="1">
              <a:lnSpc>
                <a:spcPct val="95000"/>
              </a:lnSpc>
              <a:spcBef>
                <a:spcPct val="40000"/>
              </a:spcBef>
              <a:buClr>
                <a:schemeClr val="tx1"/>
              </a:buClr>
              <a:buSzPct val="100000"/>
            </a:pPr>
            <a:endParaRPr lang="en-US" altLang="en-US" sz="2200" b="1" dirty="0">
              <a:latin typeface="Arial Narrow" pitchFamily="34"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3318"/>
                                        </p:tgtEl>
                                        <p:attrNameLst>
                                          <p:attrName>style.visibility</p:attrName>
                                        </p:attrNameLst>
                                      </p:cBhvr>
                                      <p:to>
                                        <p:strVal val="visible"/>
                                      </p:to>
                                    </p:set>
                                    <p:animEffect transition="in" filter="dissolve">
                                      <p:cBhvr>
                                        <p:cTn id="13" dur="500"/>
                                        <p:tgtEl>
                                          <p:spTgt spid="1331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3317"/>
                                        </p:tgtEl>
                                        <p:attrNameLst>
                                          <p:attrName>style.visibility</p:attrName>
                                        </p:attrNameLst>
                                      </p:cBhvr>
                                      <p:to>
                                        <p:strVal val="visible"/>
                                      </p:to>
                                    </p:set>
                                    <p:animEffect transition="in" filter="wipe(down)">
                                      <p:cBhvr>
                                        <p:cTn id="18" dur="500"/>
                                        <p:tgtEl>
                                          <p:spTgt spid="13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6"/>
          <p:cNvSpPr>
            <a:spLocks noGrp="1" noChangeArrowheads="1"/>
          </p:cNvSpPr>
          <p:nvPr>
            <p:ph type="title"/>
          </p:nvPr>
        </p:nvSpPr>
        <p:spPr>
          <a:xfrm>
            <a:off x="358775" y="0"/>
            <a:ext cx="8382000" cy="1143000"/>
          </a:xfrm>
        </p:spPr>
        <p:txBody>
          <a:bodyPr/>
          <a:lstStyle/>
          <a:p>
            <a:r>
              <a:rPr lang="en-US" altLang="en-US" sz="4400" b="1" dirty="0" smtClean="0">
                <a:solidFill>
                  <a:schemeClr val="tx1"/>
                </a:solidFill>
              </a:rPr>
              <a:t>Preparing the Cash Budget</a:t>
            </a:r>
          </a:p>
        </p:txBody>
      </p:sp>
      <p:sp>
        <p:nvSpPr>
          <p:cNvPr id="47106" name="Rectangle 2"/>
          <p:cNvSpPr>
            <a:spLocks noGrp="1" noChangeArrowheads="1"/>
          </p:cNvSpPr>
          <p:nvPr>
            <p:ph idx="1"/>
          </p:nvPr>
        </p:nvSpPr>
        <p:spPr>
          <a:xfrm>
            <a:off x="179388" y="4910138"/>
            <a:ext cx="8763000" cy="1477962"/>
          </a:xfrm>
          <a:solidFill>
            <a:schemeClr val="bg1">
              <a:lumMod val="95000"/>
            </a:schemeClr>
          </a:solidFill>
          <a:ln w="19050">
            <a:solidFill>
              <a:schemeClr val="tx1"/>
            </a:solidFill>
            <a:miter lim="800000"/>
            <a:headEnd/>
            <a:tailEnd/>
          </a:ln>
        </p:spPr>
        <p:txBody>
          <a:bodyPr lIns="90488" tIns="44450" rIns="90488" bIns="44450"/>
          <a:lstStyle/>
          <a:p>
            <a:pPr>
              <a:lnSpc>
                <a:spcPct val="90000"/>
              </a:lnSpc>
              <a:spcBef>
                <a:spcPct val="40000"/>
              </a:spcBef>
              <a:buFont typeface="Wingdings" pitchFamily="2" charset="2"/>
              <a:buNone/>
            </a:pPr>
            <a:r>
              <a:rPr lang="en-US" altLang="en-US" sz="2400" b="1" u="sng" dirty="0" smtClean="0">
                <a:solidFill>
                  <a:schemeClr val="tx1"/>
                </a:solidFill>
                <a:latin typeface="Arial" charset="0"/>
                <a:cs typeface="Arial" charset="0"/>
              </a:rPr>
              <a:t>Additional information for TSC’s cash budget:</a:t>
            </a:r>
          </a:p>
          <a:p>
            <a:pPr lvl="1">
              <a:lnSpc>
                <a:spcPct val="90000"/>
              </a:lnSpc>
              <a:spcBef>
                <a:spcPct val="40000"/>
              </a:spcBef>
              <a:buClr>
                <a:schemeClr val="tx1"/>
              </a:buClr>
            </a:pPr>
            <a:r>
              <a:rPr lang="en-US" altLang="en-US" sz="2200" b="1" dirty="0" smtClean="0">
                <a:solidFill>
                  <a:schemeClr val="tx1"/>
                </a:solidFill>
                <a:latin typeface="Arial" charset="0"/>
                <a:cs typeface="Arial" charset="0"/>
              </a:rPr>
              <a:t>Has a September 30 cash balance of $20,000.</a:t>
            </a:r>
          </a:p>
          <a:p>
            <a:pPr lvl="1">
              <a:lnSpc>
                <a:spcPct val="90000"/>
              </a:lnSpc>
              <a:spcBef>
                <a:spcPct val="40000"/>
              </a:spcBef>
              <a:buClr>
                <a:schemeClr val="tx1"/>
              </a:buClr>
            </a:pPr>
            <a:r>
              <a:rPr lang="en-US" altLang="en-US" sz="2200" b="1" dirty="0" smtClean="0">
                <a:solidFill>
                  <a:schemeClr val="tx1"/>
                </a:solidFill>
                <a:latin typeface="Arial" charset="0"/>
                <a:cs typeface="Arial" charset="0"/>
              </a:rPr>
              <a:t>Will pay a cash dividend of $3,000 in November.</a:t>
            </a:r>
          </a:p>
          <a:p>
            <a:pPr lvl="1">
              <a:lnSpc>
                <a:spcPct val="90000"/>
              </a:lnSpc>
              <a:spcBef>
                <a:spcPct val="40000"/>
              </a:spcBef>
              <a:buClr>
                <a:schemeClr val="tx1"/>
              </a:buClr>
            </a:pPr>
            <a:endParaRPr lang="en-US" altLang="en-US" sz="2200" dirty="0" smtClean="0">
              <a:latin typeface="Arial" charset="0"/>
              <a:cs typeface="Arial" charset="0"/>
            </a:endParaRPr>
          </a:p>
        </p:txBody>
      </p:sp>
      <p:sp>
        <p:nvSpPr>
          <p:cNvPr id="2" name="Slide Number Placeholder 1"/>
          <p:cNvSpPr>
            <a:spLocks noGrp="1"/>
          </p:cNvSpPr>
          <p:nvPr>
            <p:ph type="sldNum" sz="quarter" idx="12"/>
          </p:nvPr>
        </p:nvSpPr>
        <p:spPr/>
        <p:txBody>
          <a:bodyPr/>
          <a:lstStyle/>
          <a:p>
            <a:pPr>
              <a:defRPr/>
            </a:pPr>
            <a:fld id="{AFBA2D53-C3FE-430D-A1E8-3968F4928F0A}" type="slidenum">
              <a:rPr lang="en-US" smtClean="0"/>
              <a:pPr>
                <a:defRPr/>
              </a:pPr>
              <a:t>39</a:t>
            </a:fld>
            <a:endParaRPr lang="en-US" dirty="0"/>
          </a:p>
        </p:txBody>
      </p:sp>
      <p:grpSp>
        <p:nvGrpSpPr>
          <p:cNvPr id="47107" name="Group 20"/>
          <p:cNvGrpSpPr>
            <a:grpSpLocks/>
          </p:cNvGrpSpPr>
          <p:nvPr/>
        </p:nvGrpSpPr>
        <p:grpSpPr bwMode="auto">
          <a:xfrm>
            <a:off x="7118350" y="5315072"/>
            <a:ext cx="1736725" cy="673100"/>
            <a:chOff x="7101840" y="5715000"/>
            <a:chExt cx="1737360" cy="673100"/>
          </a:xfrm>
          <a:solidFill>
            <a:srgbClr val="0070C0"/>
          </a:solidFill>
        </p:grpSpPr>
        <p:sp>
          <p:nvSpPr>
            <p:cNvPr id="47129" name="AutoShape 4"/>
            <p:cNvSpPr>
              <a:spLocks noChangeArrowheads="1"/>
            </p:cNvSpPr>
            <p:nvPr/>
          </p:nvSpPr>
          <p:spPr bwMode="auto">
            <a:xfrm>
              <a:off x="7101840" y="5715000"/>
              <a:ext cx="1737360" cy="673100"/>
            </a:xfrm>
            <a:prstGeom prst="rightArrow">
              <a:avLst>
                <a:gd name="adj1" fmla="val 50000"/>
                <a:gd name="adj2" fmla="val 180201"/>
              </a:avLst>
            </a:prstGeom>
            <a:grpFill/>
            <a:ln w="12700">
              <a:solidFill>
                <a:schemeClr val="hlink"/>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sp>
          <p:nvSpPr>
            <p:cNvPr id="47130" name="Rectangle 5"/>
            <p:cNvSpPr>
              <a:spLocks noChangeArrowheads="1"/>
            </p:cNvSpPr>
            <p:nvPr/>
          </p:nvSpPr>
          <p:spPr bwMode="auto">
            <a:xfrm>
              <a:off x="7148458" y="5870575"/>
              <a:ext cx="1065038" cy="276999"/>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b="1" dirty="0">
                  <a:solidFill>
                    <a:schemeClr val="bg1"/>
                  </a:solidFill>
                </a:rPr>
                <a:t>Continue</a:t>
              </a:r>
            </a:p>
          </p:txBody>
        </p:sp>
      </p:grpSp>
      <p:sp>
        <p:nvSpPr>
          <p:cNvPr id="9" name="Rectangle 8"/>
          <p:cNvSpPr/>
          <p:nvPr/>
        </p:nvSpPr>
        <p:spPr>
          <a:xfrm>
            <a:off x="0" y="1676400"/>
            <a:ext cx="1676400" cy="1219200"/>
          </a:xfrm>
          <a:prstGeom prst="rect">
            <a:avLst/>
          </a:prstGeom>
          <a:solidFill>
            <a:schemeClr val="bg1">
              <a:lumMod val="95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tx1"/>
                </a:solidFill>
                <a:latin typeface="Arial" pitchFamily="34" charset="0"/>
                <a:cs typeface="Arial" pitchFamily="34" charset="0"/>
              </a:rPr>
              <a:t>Beginning</a:t>
            </a:r>
            <a:br>
              <a:rPr lang="en-US" sz="2000" b="1" dirty="0">
                <a:solidFill>
                  <a:schemeClr val="tx1"/>
                </a:solidFill>
                <a:latin typeface="Arial" pitchFamily="34" charset="0"/>
                <a:cs typeface="Arial" pitchFamily="34" charset="0"/>
              </a:rPr>
            </a:br>
            <a:r>
              <a:rPr lang="en-US" sz="2000" b="1" dirty="0">
                <a:solidFill>
                  <a:schemeClr val="tx1"/>
                </a:solidFill>
                <a:latin typeface="Arial" pitchFamily="34" charset="0"/>
                <a:cs typeface="Arial" pitchFamily="34" charset="0"/>
              </a:rPr>
              <a:t>Cash</a:t>
            </a:r>
            <a:br>
              <a:rPr lang="en-US" sz="2000" b="1" dirty="0">
                <a:solidFill>
                  <a:schemeClr val="tx1"/>
                </a:solidFill>
                <a:latin typeface="Arial" pitchFamily="34" charset="0"/>
                <a:cs typeface="Arial" pitchFamily="34" charset="0"/>
              </a:rPr>
            </a:br>
            <a:r>
              <a:rPr lang="en-US" sz="2000" b="1" dirty="0">
                <a:solidFill>
                  <a:schemeClr val="tx1"/>
                </a:solidFill>
                <a:latin typeface="Arial" pitchFamily="34" charset="0"/>
                <a:cs typeface="Arial" pitchFamily="34" charset="0"/>
              </a:rPr>
              <a:t>Balance</a:t>
            </a:r>
          </a:p>
        </p:txBody>
      </p:sp>
      <p:sp>
        <p:nvSpPr>
          <p:cNvPr id="10" name="Rectangle 9"/>
          <p:cNvSpPr/>
          <p:nvPr/>
        </p:nvSpPr>
        <p:spPr>
          <a:xfrm>
            <a:off x="2208212" y="1695868"/>
            <a:ext cx="1920240" cy="1219200"/>
          </a:xfrm>
          <a:prstGeom prst="rect">
            <a:avLst/>
          </a:prstGeom>
          <a:solidFill>
            <a:schemeClr val="bg1">
              <a:lumMod val="95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tx1"/>
                </a:solidFill>
                <a:latin typeface="Arial" pitchFamily="34" charset="0"/>
                <a:cs typeface="Arial" pitchFamily="34" charset="0"/>
              </a:rPr>
              <a:t>Budgeted</a:t>
            </a:r>
            <a:br>
              <a:rPr lang="en-US" sz="2000" b="1" dirty="0">
                <a:solidFill>
                  <a:schemeClr val="tx1"/>
                </a:solidFill>
                <a:latin typeface="Arial" pitchFamily="34" charset="0"/>
                <a:cs typeface="Arial" pitchFamily="34" charset="0"/>
              </a:rPr>
            </a:br>
            <a:r>
              <a:rPr lang="en-US" sz="2000" b="1" dirty="0">
                <a:solidFill>
                  <a:schemeClr val="tx1"/>
                </a:solidFill>
                <a:latin typeface="Arial" pitchFamily="34" charset="0"/>
                <a:cs typeface="Arial" pitchFamily="34" charset="0"/>
              </a:rPr>
              <a:t>Cash Receipts</a:t>
            </a:r>
          </a:p>
        </p:txBody>
      </p:sp>
      <p:sp>
        <p:nvSpPr>
          <p:cNvPr id="11" name="Rectangle 10"/>
          <p:cNvSpPr/>
          <p:nvPr/>
        </p:nvSpPr>
        <p:spPr>
          <a:xfrm>
            <a:off x="4607761" y="1716505"/>
            <a:ext cx="2089902" cy="1219200"/>
          </a:xfrm>
          <a:prstGeom prst="rect">
            <a:avLst/>
          </a:prstGeom>
          <a:solidFill>
            <a:schemeClr val="bg1">
              <a:lumMod val="95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tx1"/>
                </a:solidFill>
                <a:latin typeface="Arial" pitchFamily="34" charset="0"/>
                <a:cs typeface="Arial" pitchFamily="34" charset="0"/>
              </a:rPr>
              <a:t>Budgeted</a:t>
            </a:r>
            <a:br>
              <a:rPr lang="en-US" sz="2000" b="1" dirty="0">
                <a:solidFill>
                  <a:schemeClr val="tx1"/>
                </a:solidFill>
                <a:latin typeface="Arial" pitchFamily="34" charset="0"/>
                <a:cs typeface="Arial" pitchFamily="34" charset="0"/>
              </a:rPr>
            </a:br>
            <a:r>
              <a:rPr lang="en-US" sz="2000" b="1" dirty="0">
                <a:solidFill>
                  <a:schemeClr val="tx1"/>
                </a:solidFill>
                <a:latin typeface="Arial" pitchFamily="34" charset="0"/>
                <a:cs typeface="Arial" pitchFamily="34" charset="0"/>
              </a:rPr>
              <a:t>Cash Disbursements</a:t>
            </a:r>
          </a:p>
        </p:txBody>
      </p:sp>
      <p:sp>
        <p:nvSpPr>
          <p:cNvPr id="12" name="Rectangle 11"/>
          <p:cNvSpPr/>
          <p:nvPr/>
        </p:nvSpPr>
        <p:spPr>
          <a:xfrm>
            <a:off x="7147560" y="1676400"/>
            <a:ext cx="1920240" cy="1219200"/>
          </a:xfrm>
          <a:prstGeom prst="rect">
            <a:avLst/>
          </a:prstGeom>
          <a:solidFill>
            <a:schemeClr val="bg1">
              <a:lumMod val="95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tx1"/>
                </a:solidFill>
                <a:latin typeface="Arial" pitchFamily="34" charset="0"/>
                <a:cs typeface="Arial" pitchFamily="34" charset="0"/>
              </a:rPr>
              <a:t>Preliminary</a:t>
            </a:r>
            <a:br>
              <a:rPr lang="en-US" sz="2000" b="1" dirty="0">
                <a:solidFill>
                  <a:schemeClr val="tx1"/>
                </a:solidFill>
                <a:latin typeface="Arial" pitchFamily="34" charset="0"/>
                <a:cs typeface="Arial" pitchFamily="34" charset="0"/>
              </a:rPr>
            </a:br>
            <a:r>
              <a:rPr lang="en-US" sz="2000" b="1" dirty="0">
                <a:solidFill>
                  <a:schemeClr val="tx1"/>
                </a:solidFill>
                <a:latin typeface="Arial" pitchFamily="34" charset="0"/>
                <a:cs typeface="Arial" pitchFamily="34" charset="0"/>
              </a:rPr>
              <a:t>Cash</a:t>
            </a:r>
            <a:br>
              <a:rPr lang="en-US" sz="2000" b="1" dirty="0">
                <a:solidFill>
                  <a:schemeClr val="tx1"/>
                </a:solidFill>
                <a:latin typeface="Arial" pitchFamily="34" charset="0"/>
                <a:cs typeface="Arial" pitchFamily="34" charset="0"/>
              </a:rPr>
            </a:br>
            <a:r>
              <a:rPr lang="en-US" sz="2000" b="1" dirty="0">
                <a:solidFill>
                  <a:schemeClr val="tx1"/>
                </a:solidFill>
                <a:latin typeface="Arial" pitchFamily="34" charset="0"/>
                <a:cs typeface="Arial" pitchFamily="34" charset="0"/>
              </a:rPr>
              <a:t>Balance</a:t>
            </a:r>
          </a:p>
        </p:txBody>
      </p:sp>
      <p:sp>
        <p:nvSpPr>
          <p:cNvPr id="47122" name="TextBox 12"/>
          <p:cNvSpPr txBox="1">
            <a:spLocks noChangeArrowheads="1"/>
          </p:cNvSpPr>
          <p:nvPr/>
        </p:nvSpPr>
        <p:spPr bwMode="auto">
          <a:xfrm>
            <a:off x="1754187" y="1935079"/>
            <a:ext cx="4540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3600" dirty="0"/>
              <a:t>+</a:t>
            </a:r>
          </a:p>
        </p:txBody>
      </p:sp>
      <p:sp>
        <p:nvSpPr>
          <p:cNvPr id="47123" name="TextBox 14"/>
          <p:cNvSpPr txBox="1">
            <a:spLocks noChangeArrowheads="1"/>
          </p:cNvSpPr>
          <p:nvPr/>
        </p:nvSpPr>
        <p:spPr bwMode="auto">
          <a:xfrm>
            <a:off x="6697663" y="1962150"/>
            <a:ext cx="4540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3600" dirty="0"/>
              <a:t>=</a:t>
            </a:r>
          </a:p>
        </p:txBody>
      </p:sp>
      <p:sp>
        <p:nvSpPr>
          <p:cNvPr id="47124" name="TextBox 15"/>
          <p:cNvSpPr txBox="1">
            <a:spLocks noChangeArrowheads="1"/>
          </p:cNvSpPr>
          <p:nvPr/>
        </p:nvSpPr>
        <p:spPr bwMode="auto">
          <a:xfrm>
            <a:off x="4198520" y="1945105"/>
            <a:ext cx="4413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3600" dirty="0"/>
              <a:t>–</a:t>
            </a:r>
          </a:p>
        </p:txBody>
      </p:sp>
      <p:sp>
        <p:nvSpPr>
          <p:cNvPr id="19" name="Right Arrow 18"/>
          <p:cNvSpPr/>
          <p:nvPr/>
        </p:nvSpPr>
        <p:spPr>
          <a:xfrm rot="16200000" flipV="1">
            <a:off x="7621588" y="3240088"/>
            <a:ext cx="1004887" cy="27463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8" name="Rectangle 17"/>
          <p:cNvSpPr/>
          <p:nvPr/>
        </p:nvSpPr>
        <p:spPr>
          <a:xfrm>
            <a:off x="2590800" y="3505200"/>
            <a:ext cx="6500446" cy="1219200"/>
          </a:xfrm>
          <a:prstGeom prst="rect">
            <a:avLst/>
          </a:prstGeom>
          <a:solidFill>
            <a:schemeClr val="accent1">
              <a:lumMod val="20000"/>
              <a:lumOff val="80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Wingdings" pitchFamily="2" charset="2"/>
              <a:buChar char="§"/>
              <a:defRPr/>
            </a:pPr>
            <a:r>
              <a:rPr lang="en-US" sz="2000" b="1" dirty="0">
                <a:solidFill>
                  <a:schemeClr val="tx1"/>
                </a:solidFill>
                <a:latin typeface="Arial" pitchFamily="34" charset="0"/>
                <a:cs typeface="Arial" pitchFamily="34" charset="0"/>
              </a:rPr>
              <a:t> </a:t>
            </a:r>
            <a:r>
              <a:rPr lang="en-US" sz="2400" b="1" dirty="0">
                <a:solidFill>
                  <a:schemeClr val="tx1"/>
                </a:solidFill>
                <a:latin typeface="Arial" pitchFamily="34" charset="0"/>
                <a:cs typeface="Arial" pitchFamily="34" charset="0"/>
              </a:rPr>
              <a:t>If adequate, repay loans or buy securities.</a:t>
            </a:r>
            <a:br>
              <a:rPr lang="en-US" sz="2400" b="1" dirty="0">
                <a:solidFill>
                  <a:schemeClr val="tx1"/>
                </a:solidFill>
                <a:latin typeface="Arial" pitchFamily="34" charset="0"/>
                <a:cs typeface="Arial" pitchFamily="34" charset="0"/>
              </a:rPr>
            </a:br>
            <a:endParaRPr lang="en-US" sz="2400" b="1" dirty="0">
              <a:solidFill>
                <a:schemeClr val="tx1"/>
              </a:solidFill>
              <a:latin typeface="Arial" pitchFamily="34" charset="0"/>
              <a:cs typeface="Arial" pitchFamily="34" charset="0"/>
            </a:endParaRPr>
          </a:p>
          <a:p>
            <a:pPr>
              <a:buFont typeface="Wingdings" pitchFamily="2" charset="2"/>
              <a:buChar char="§"/>
              <a:defRPr/>
            </a:pPr>
            <a:r>
              <a:rPr lang="en-US" sz="2400" b="1" dirty="0">
                <a:solidFill>
                  <a:schemeClr val="tx1"/>
                </a:solidFill>
                <a:latin typeface="Arial" pitchFamily="34" charset="0"/>
                <a:cs typeface="Arial" pitchFamily="34" charset="0"/>
              </a:rPr>
              <a:t> If inadequate, increase short-term loans.</a:t>
            </a:r>
          </a:p>
        </p:txBody>
      </p:sp>
      <p:sp>
        <p:nvSpPr>
          <p:cNvPr id="17" name="AutoShape 15"/>
          <p:cNvSpPr>
            <a:spLocks noChangeArrowheads="1"/>
          </p:cNvSpPr>
          <p:nvPr/>
        </p:nvSpPr>
        <p:spPr bwMode="auto">
          <a:xfrm>
            <a:off x="76200" y="62865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smtClean="0">
                <a:solidFill>
                  <a:schemeClr val="bg1"/>
                </a:solidFill>
                <a:latin typeface="Times New Roman" pitchFamily="18" charset="0"/>
              </a:rPr>
              <a:t>P 2</a:t>
            </a:r>
            <a:endParaRPr lang="en-US" sz="1400" dirty="0">
              <a:solidFill>
                <a:schemeClr val="bg1"/>
              </a:solidFill>
              <a:latin typeface="Times New Roman" pitchFamily="18" charset="0"/>
            </a:endParaRPr>
          </a:p>
        </p:txBody>
      </p:sp>
    </p:spTree>
  </p:cSld>
  <p:clrMapOvr>
    <a:masterClrMapping/>
  </p:clrMapOvr>
  <p:transition spd="med">
    <p:check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685800" y="609600"/>
            <a:ext cx="7772400" cy="2590800"/>
          </a:xfrm>
        </p:spPr>
        <p:txBody>
          <a:bodyPr/>
          <a:lstStyle/>
          <a:p>
            <a:pPr eaLnBrk="1" fontAlgn="auto" hangingPunct="1">
              <a:spcAft>
                <a:spcPts val="0"/>
              </a:spcAft>
              <a:defRPr/>
            </a:pPr>
            <a:r>
              <a:rPr lang="en-US" altLang="en-US" sz="7200" b="1" dirty="0" smtClean="0">
                <a:solidFill>
                  <a:schemeClr val="tx1"/>
                </a:solidFill>
                <a:latin typeface="Algerian" panose="04020705040A02060702" pitchFamily="82" charset="0"/>
              </a:rPr>
              <a:t>Chapter 07</a:t>
            </a:r>
          </a:p>
        </p:txBody>
      </p:sp>
      <p:sp>
        <p:nvSpPr>
          <p:cNvPr id="10243" name="Rectangle 3"/>
          <p:cNvSpPr>
            <a:spLocks noGrp="1" noChangeArrowheads="1"/>
          </p:cNvSpPr>
          <p:nvPr>
            <p:ph type="subTitle" idx="1"/>
          </p:nvPr>
        </p:nvSpPr>
        <p:spPr>
          <a:xfrm>
            <a:off x="152400" y="3505200"/>
            <a:ext cx="8991600" cy="3200400"/>
          </a:xfrm>
        </p:spPr>
        <p:txBody>
          <a:bodyPr rtlCol="0">
            <a:noAutofit/>
          </a:bodyPr>
          <a:lstStyle/>
          <a:p>
            <a:pPr lvl="0" eaLnBrk="1" hangingPunct="1">
              <a:lnSpc>
                <a:spcPct val="90000"/>
              </a:lnSpc>
              <a:spcBef>
                <a:spcPct val="50000"/>
              </a:spcBef>
            </a:pPr>
            <a:r>
              <a:rPr lang="en-US" sz="7200" b="1" dirty="0" smtClean="0">
                <a:solidFill>
                  <a:srgbClr val="FF0000"/>
                </a:solidFill>
                <a:latin typeface="Algerian" pitchFamily="82" charset="0"/>
              </a:rPr>
              <a:t>Master Budgets </a:t>
            </a:r>
            <a:r>
              <a:rPr lang="en-US" sz="7200" b="1" dirty="0" smtClean="0">
                <a:solidFill>
                  <a:schemeClr val="tx1"/>
                </a:solidFill>
                <a:latin typeface="Algerian" pitchFamily="82" charset="0"/>
              </a:rPr>
              <a:t>and  </a:t>
            </a:r>
            <a:endParaRPr lang="en-US" altLang="en-US" sz="7200" b="1" dirty="0">
              <a:solidFill>
                <a:schemeClr val="tx1"/>
              </a:solidFill>
              <a:effectLst>
                <a:outerShdw blurRad="63500" dist="38100" dir="5400000" algn="t" rotWithShape="0">
                  <a:prstClr val="black">
                    <a:alpha val="25000"/>
                  </a:prstClr>
                </a:outerShdw>
              </a:effectLst>
              <a:latin typeface="Algerian" panose="04020705040A02060702" pitchFamily="82" charset="0"/>
              <a:ea typeface="+mj-ea"/>
              <a:cs typeface="+mj-cs"/>
            </a:endParaRPr>
          </a:p>
        </p:txBody>
      </p:sp>
    </p:spTree>
    <p:extLst>
      <p:ext uri="{BB962C8B-B14F-4D97-AF65-F5344CB8AC3E}">
        <p14:creationId xmlns:p14="http://schemas.microsoft.com/office/powerpoint/2010/main" val="1750794611"/>
      </p:ext>
    </p:extLst>
  </p:cSld>
  <p:clrMapOvr>
    <a:masterClrMapping/>
  </p:clrMapOvr>
  <p:transition spd="slow">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5"/>
          <p:cNvSpPr>
            <a:spLocks noGrp="1" noChangeArrowheads="1"/>
          </p:cNvSpPr>
          <p:nvPr>
            <p:ph type="title"/>
          </p:nvPr>
        </p:nvSpPr>
        <p:spPr>
          <a:xfrm>
            <a:off x="228600" y="0"/>
            <a:ext cx="8382000" cy="1143000"/>
          </a:xfrm>
        </p:spPr>
        <p:txBody>
          <a:bodyPr/>
          <a:lstStyle/>
          <a:p>
            <a:r>
              <a:rPr lang="en-US" altLang="en-US" sz="4400" b="1" dirty="0" smtClean="0">
                <a:solidFill>
                  <a:schemeClr val="tx1"/>
                </a:solidFill>
              </a:rPr>
              <a:t>Cash Budget</a:t>
            </a:r>
          </a:p>
        </p:txBody>
      </p:sp>
      <p:sp>
        <p:nvSpPr>
          <p:cNvPr id="14339" name="Rectangle 2"/>
          <p:cNvSpPr>
            <a:spLocks noGrp="1" noChangeArrowheads="1"/>
          </p:cNvSpPr>
          <p:nvPr>
            <p:ph idx="1"/>
          </p:nvPr>
        </p:nvSpPr>
        <p:spPr>
          <a:xfrm>
            <a:off x="-28074" y="1035547"/>
            <a:ext cx="9144000" cy="5262985"/>
          </a:xfrm>
          <a:solidFill>
            <a:schemeClr val="bg1">
              <a:lumMod val="95000"/>
            </a:schemeClr>
          </a:solidFill>
          <a:ln w="19050">
            <a:solidFill>
              <a:schemeClr val="tx1"/>
            </a:solidFill>
            <a:miter lim="800000"/>
            <a:headEnd/>
            <a:tailEnd/>
          </a:ln>
        </p:spPr>
        <p:txBody>
          <a:bodyPr lIns="90488" tIns="44450" rIns="90488" bIns="44450"/>
          <a:lstStyle/>
          <a:p>
            <a:pPr>
              <a:lnSpc>
                <a:spcPct val="90000"/>
              </a:lnSpc>
              <a:spcBef>
                <a:spcPct val="40000"/>
              </a:spcBef>
              <a:buFont typeface="Wingdings" pitchFamily="2" charset="2"/>
              <a:buNone/>
            </a:pPr>
            <a:r>
              <a:rPr lang="en-US" altLang="en-US" sz="2000" b="1" dirty="0" smtClean="0">
                <a:solidFill>
                  <a:schemeClr val="tx1"/>
                </a:solidFill>
                <a:latin typeface="Arial" charset="0"/>
                <a:cs typeface="Arial" charset="0"/>
              </a:rPr>
              <a:t>Toronto Sticks Company:</a:t>
            </a:r>
          </a:p>
          <a:p>
            <a:pPr lvl="1">
              <a:lnSpc>
                <a:spcPct val="90000"/>
              </a:lnSpc>
              <a:spcBef>
                <a:spcPct val="40000"/>
              </a:spcBef>
            </a:pPr>
            <a:r>
              <a:rPr lang="en-US" altLang="en-US" sz="2000" b="1" dirty="0" smtClean="0">
                <a:solidFill>
                  <a:schemeClr val="tx1"/>
                </a:solidFill>
                <a:latin typeface="Arial" charset="0"/>
                <a:cs typeface="Arial" charset="0"/>
              </a:rPr>
              <a:t>Has an income tax liability of $20,000 from the previous quarter that will be paid in October.</a:t>
            </a:r>
          </a:p>
          <a:p>
            <a:pPr lvl="1">
              <a:lnSpc>
                <a:spcPct val="90000"/>
              </a:lnSpc>
              <a:spcBef>
                <a:spcPct val="40000"/>
              </a:spcBef>
            </a:pPr>
            <a:r>
              <a:rPr lang="en-US" altLang="en-US" sz="2000" b="1" dirty="0" smtClean="0">
                <a:solidFill>
                  <a:schemeClr val="tx1"/>
                </a:solidFill>
                <a:latin typeface="Arial" charset="0"/>
                <a:cs typeface="Arial" charset="0"/>
              </a:rPr>
              <a:t>Will purchase $25,000 of equipment in December.</a:t>
            </a:r>
          </a:p>
          <a:p>
            <a:pPr lvl="1">
              <a:lnSpc>
                <a:spcPct val="90000"/>
              </a:lnSpc>
              <a:spcBef>
                <a:spcPct val="40000"/>
              </a:spcBef>
            </a:pPr>
            <a:r>
              <a:rPr lang="en-US" altLang="en-US" sz="2000" b="1" dirty="0" smtClean="0">
                <a:solidFill>
                  <a:schemeClr val="tx1"/>
                </a:solidFill>
                <a:latin typeface="Arial" charset="0"/>
                <a:cs typeface="Arial" charset="0"/>
              </a:rPr>
              <a:t>Has an agreement with its bank for loans at the end of each month to enable a minimum cash balance of $20,000.</a:t>
            </a:r>
          </a:p>
          <a:p>
            <a:pPr lvl="1">
              <a:lnSpc>
                <a:spcPct val="90000"/>
              </a:lnSpc>
              <a:spcBef>
                <a:spcPct val="40000"/>
              </a:spcBef>
            </a:pPr>
            <a:r>
              <a:rPr lang="en-US" altLang="en-US" sz="2000" b="1" dirty="0" smtClean="0">
                <a:solidFill>
                  <a:schemeClr val="tx1"/>
                </a:solidFill>
                <a:latin typeface="Arial" charset="0"/>
                <a:cs typeface="Arial" charset="0"/>
              </a:rPr>
              <a:t>Pays interest each month equal to one percent of the prior month’s ending loan balance.</a:t>
            </a:r>
          </a:p>
          <a:p>
            <a:pPr lvl="1">
              <a:lnSpc>
                <a:spcPct val="90000"/>
              </a:lnSpc>
              <a:spcBef>
                <a:spcPct val="40000"/>
              </a:spcBef>
            </a:pPr>
            <a:r>
              <a:rPr lang="en-US" altLang="en-US" sz="2000" b="1" dirty="0" smtClean="0">
                <a:solidFill>
                  <a:schemeClr val="tx1"/>
                </a:solidFill>
                <a:latin typeface="Arial" charset="0"/>
                <a:cs typeface="Arial" charset="0"/>
              </a:rPr>
              <a:t>Repays loans when the ending cash balance exceeds $20,000.</a:t>
            </a:r>
          </a:p>
          <a:p>
            <a:pPr lvl="1">
              <a:lnSpc>
                <a:spcPct val="90000"/>
              </a:lnSpc>
              <a:spcBef>
                <a:spcPct val="40000"/>
              </a:spcBef>
            </a:pPr>
            <a:r>
              <a:rPr lang="en-US" altLang="en-US" sz="2000" b="1" dirty="0" smtClean="0">
                <a:solidFill>
                  <a:schemeClr val="tx1"/>
                </a:solidFill>
                <a:latin typeface="Arial" charset="0"/>
                <a:cs typeface="Arial" charset="0"/>
              </a:rPr>
              <a:t>Owes $10,000 on this loan arrangement on September 30.</a:t>
            </a:r>
          </a:p>
          <a:p>
            <a:pPr lvl="1">
              <a:lnSpc>
                <a:spcPct val="90000"/>
              </a:lnSpc>
              <a:spcBef>
                <a:spcPct val="40000"/>
              </a:spcBef>
            </a:pPr>
            <a:r>
              <a:rPr lang="en-US" altLang="en-US" sz="2000" b="1" dirty="0" smtClean="0">
                <a:solidFill>
                  <a:schemeClr val="tx1"/>
                </a:solidFill>
                <a:latin typeface="Arial" charset="0"/>
                <a:cs typeface="Arial" charset="0"/>
              </a:rPr>
              <a:t>Has 40 percent income tax rate.</a:t>
            </a:r>
          </a:p>
          <a:p>
            <a:pPr lvl="1">
              <a:lnSpc>
                <a:spcPct val="90000"/>
              </a:lnSpc>
              <a:spcBef>
                <a:spcPct val="40000"/>
              </a:spcBef>
            </a:pPr>
            <a:r>
              <a:rPr lang="en-US" altLang="en-US" sz="2000" b="1" dirty="0" smtClean="0">
                <a:solidFill>
                  <a:schemeClr val="tx1"/>
                </a:solidFill>
                <a:latin typeface="Arial" charset="0"/>
                <a:cs typeface="Arial" charset="0"/>
              </a:rPr>
              <a:t>Will pay taxes for current quarter next year.</a:t>
            </a:r>
          </a:p>
        </p:txBody>
      </p:sp>
      <p:sp>
        <p:nvSpPr>
          <p:cNvPr id="2" name="Slide Number Placeholder 1"/>
          <p:cNvSpPr>
            <a:spLocks noGrp="1"/>
          </p:cNvSpPr>
          <p:nvPr>
            <p:ph type="sldNum" sz="quarter" idx="12"/>
          </p:nvPr>
        </p:nvSpPr>
        <p:spPr/>
        <p:txBody>
          <a:bodyPr/>
          <a:lstStyle/>
          <a:p>
            <a:pPr>
              <a:defRPr/>
            </a:pPr>
            <a:fld id="{AFBA2D53-C3FE-430D-A1E8-3968F4928F0A}" type="slidenum">
              <a:rPr lang="en-US" smtClean="0"/>
              <a:pPr>
                <a:defRPr/>
              </a:pPr>
              <a:t>40</a:t>
            </a:fld>
            <a:endParaRPr lang="en-US" dirty="0"/>
          </a:p>
        </p:txBody>
      </p:sp>
      <p:sp>
        <p:nvSpPr>
          <p:cNvPr id="6" name="AutoShape 15"/>
          <p:cNvSpPr>
            <a:spLocks noChangeArrowheads="1"/>
          </p:cNvSpPr>
          <p:nvPr/>
        </p:nvSpPr>
        <p:spPr bwMode="auto">
          <a:xfrm>
            <a:off x="76200" y="62865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smtClean="0">
                <a:solidFill>
                  <a:schemeClr val="bg1"/>
                </a:solidFill>
                <a:latin typeface="Times New Roman" pitchFamily="18" charset="0"/>
              </a:rPr>
              <a:t>P 2</a:t>
            </a:r>
            <a:endParaRPr lang="en-US" sz="1400" dirty="0">
              <a:solidFill>
                <a:schemeClr val="bg1"/>
              </a:solidFill>
              <a:latin typeface="Times New Roman" pitchFamily="18" charset="0"/>
            </a:endParaRPr>
          </a:p>
        </p:txBody>
      </p:sp>
      <p:pic>
        <p:nvPicPr>
          <p:cNvPr id="7" name="Picture 5" descr="C:\Users\Charles\Pictures\Microsoft Clip Organizer\j0239505.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452015"/>
            <a:ext cx="602084" cy="599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dir="in"/>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15"/>
          <p:cNvSpPr>
            <a:spLocks noChangeArrowheads="1"/>
          </p:cNvSpPr>
          <p:nvPr/>
        </p:nvSpPr>
        <p:spPr bwMode="auto">
          <a:xfrm>
            <a:off x="76200" y="62865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smtClean="0">
                <a:solidFill>
                  <a:schemeClr val="bg1"/>
                </a:solidFill>
                <a:latin typeface="Times New Roman" pitchFamily="18" charset="0"/>
              </a:rPr>
              <a:t>P 2</a:t>
            </a:r>
            <a:endParaRPr lang="en-US" sz="1400" dirty="0">
              <a:solidFill>
                <a:schemeClr val="bg1"/>
              </a:solidFill>
              <a:latin typeface="Times New Roman" pitchFamily="18" charset="0"/>
            </a:endParaRPr>
          </a:p>
        </p:txBody>
      </p:sp>
      <p:sp>
        <p:nvSpPr>
          <p:cNvPr id="2" name="Slide Number Placeholder 1"/>
          <p:cNvSpPr>
            <a:spLocks noGrp="1"/>
          </p:cNvSpPr>
          <p:nvPr>
            <p:ph type="sldNum" sz="quarter" idx="12"/>
          </p:nvPr>
        </p:nvSpPr>
        <p:spPr/>
        <p:txBody>
          <a:bodyPr/>
          <a:lstStyle/>
          <a:p>
            <a:pPr>
              <a:defRPr/>
            </a:pPr>
            <a:fld id="{C1B28DBF-8185-46EE-855F-634046A16E1B}" type="slidenum">
              <a:rPr lang="en-US" smtClean="0"/>
              <a:pPr>
                <a:defRPr/>
              </a:pPr>
              <a:t>41</a:t>
            </a:fld>
            <a:endParaRPr lang="en-US" dirty="0"/>
          </a:p>
        </p:txBody>
      </p:sp>
      <p:pic>
        <p:nvPicPr>
          <p:cNvPr id="20" name="Picture 19" descr="wiL62279_2216.jpg"/>
          <p:cNvPicPr>
            <a:picLocks noChangeAspect="1"/>
          </p:cNvPicPr>
          <p:nvPr/>
        </p:nvPicPr>
        <p:blipFill>
          <a:blip r:embed="rId3" cstate="print"/>
          <a:stretch>
            <a:fillRect/>
          </a:stretch>
        </p:blipFill>
        <p:spPr>
          <a:xfrm>
            <a:off x="381000" y="838200"/>
            <a:ext cx="8082254" cy="5105400"/>
          </a:xfrm>
          <a:prstGeom prst="rect">
            <a:avLst/>
          </a:prstGeom>
        </p:spPr>
      </p:pic>
      <p:sp>
        <p:nvSpPr>
          <p:cNvPr id="22" name="Line 5"/>
          <p:cNvSpPr>
            <a:spLocks noChangeShapeType="1"/>
          </p:cNvSpPr>
          <p:nvPr/>
        </p:nvSpPr>
        <p:spPr bwMode="auto">
          <a:xfrm flipH="1" flipV="1">
            <a:off x="5638800" y="2057400"/>
            <a:ext cx="914400" cy="1828800"/>
          </a:xfrm>
          <a:prstGeom prst="line">
            <a:avLst/>
          </a:prstGeom>
          <a:noFill/>
          <a:ln w="381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21" name="Rectangle 6"/>
          <p:cNvSpPr>
            <a:spLocks noChangeArrowheads="1"/>
          </p:cNvSpPr>
          <p:nvPr/>
        </p:nvSpPr>
        <p:spPr bwMode="auto">
          <a:xfrm>
            <a:off x="3733800" y="3505200"/>
            <a:ext cx="4304040" cy="458835"/>
          </a:xfrm>
          <a:prstGeom prst="rect">
            <a:avLst/>
          </a:prstGeom>
          <a:solidFill>
            <a:schemeClr val="bg1">
              <a:lumMod val="95000"/>
            </a:schemeClr>
          </a:solidFill>
          <a:ln w="57150" cmpd="thickThin">
            <a:solidFill>
              <a:schemeClr val="tx2"/>
            </a:solidFill>
            <a:miter lim="800000"/>
            <a:headEnd/>
            <a:tailEnd/>
          </a:ln>
        </p:spPr>
        <p:txBody>
          <a:bodyPr wrap="non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b="1" dirty="0">
                <a:solidFill>
                  <a:srgbClr val="0033CC"/>
                </a:solidFill>
              </a:rPr>
              <a:t>From Cash Receipts Budget</a:t>
            </a:r>
          </a:p>
        </p:txBody>
      </p:sp>
      <p:sp>
        <p:nvSpPr>
          <p:cNvPr id="23" name="Right Arrow 22"/>
          <p:cNvSpPr/>
          <p:nvPr/>
        </p:nvSpPr>
        <p:spPr>
          <a:xfrm>
            <a:off x="1524000" y="5867400"/>
            <a:ext cx="7086600" cy="685800"/>
          </a:xfrm>
          <a:prstGeom prst="rightArrow">
            <a:avLst>
              <a:gd name="adj1" fmla="val 50000"/>
              <a:gd name="adj2" fmla="val 934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Now we are ready to look at TSC’s cash disbursements</a:t>
            </a:r>
            <a:endParaRPr lang="en-US" sz="2000" b="1" dirty="0"/>
          </a:p>
        </p:txBody>
      </p:sp>
      <p:sp>
        <p:nvSpPr>
          <p:cNvPr id="25" name="Rectangle 24"/>
          <p:cNvSpPr/>
          <p:nvPr/>
        </p:nvSpPr>
        <p:spPr>
          <a:xfrm>
            <a:off x="304800" y="4343400"/>
            <a:ext cx="7391400" cy="1015663"/>
          </a:xfrm>
          <a:prstGeom prst="rect">
            <a:avLst/>
          </a:prstGeom>
          <a:solidFill>
            <a:schemeClr val="bg1">
              <a:lumMod val="95000"/>
            </a:schemeClr>
          </a:solidFill>
          <a:ln>
            <a:solidFill>
              <a:schemeClr val="tx2"/>
            </a:solidFill>
          </a:ln>
        </p:spPr>
        <p:txBody>
          <a:bodyPr wrap="square">
            <a:spAutoFit/>
          </a:bodyPr>
          <a:lstStyle/>
          <a:p>
            <a:pPr algn="ctr"/>
            <a:r>
              <a:rPr lang="en-US" sz="2000" b="1" dirty="0" smtClean="0"/>
              <a:t>TSC’s cash balance at the beginning of October is $20,000.  Budgeted cash receipts for October are $49,200, resulting in a total of $69,200 available for the month.</a:t>
            </a:r>
            <a:endParaRPr lang="en-US" sz="2000" b="1" dirty="0"/>
          </a:p>
        </p:txBody>
      </p:sp>
      <p:sp>
        <p:nvSpPr>
          <p:cNvPr id="26" name="Line 5"/>
          <p:cNvSpPr>
            <a:spLocks noChangeShapeType="1"/>
          </p:cNvSpPr>
          <p:nvPr/>
        </p:nvSpPr>
        <p:spPr bwMode="auto">
          <a:xfrm flipV="1">
            <a:off x="2514600" y="2209800"/>
            <a:ext cx="2438400" cy="2133600"/>
          </a:xfrm>
          <a:prstGeom prst="line">
            <a:avLst/>
          </a:prstGeom>
          <a:noFill/>
          <a:ln w="381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27" name="Rectangle 26"/>
          <p:cNvSpPr/>
          <p:nvPr/>
        </p:nvSpPr>
        <p:spPr>
          <a:xfrm>
            <a:off x="457200" y="1905000"/>
            <a:ext cx="8001000" cy="152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Picture 5" descr="C:\Users\Charles\Pictures\Microsoft Clip Organizer\j0239505.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914400"/>
            <a:ext cx="602084" cy="599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down)">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dissolve">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dissolv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down)">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left)">
                                      <p:cBhvr>
                                        <p:cTn id="3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3" grpId="0" animBg="1"/>
      <p:bldP spid="25" grpId="0" animBg="1"/>
      <p:bldP spid="26" grpId="0" animBg="1"/>
      <p:bldP spid="2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15"/>
          <p:cNvSpPr>
            <a:spLocks noChangeArrowheads="1"/>
          </p:cNvSpPr>
          <p:nvPr/>
        </p:nvSpPr>
        <p:spPr bwMode="auto">
          <a:xfrm>
            <a:off x="76200" y="62865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smtClean="0">
                <a:solidFill>
                  <a:schemeClr val="bg1"/>
                </a:solidFill>
                <a:latin typeface="Times New Roman" pitchFamily="18" charset="0"/>
              </a:rPr>
              <a:t>P 2</a:t>
            </a:r>
            <a:endParaRPr lang="en-US" sz="1400" dirty="0">
              <a:solidFill>
                <a:schemeClr val="bg1"/>
              </a:solidFill>
              <a:latin typeface="Times New Roman" pitchFamily="18" charset="0"/>
            </a:endParaRPr>
          </a:p>
        </p:txBody>
      </p:sp>
      <p:sp>
        <p:nvSpPr>
          <p:cNvPr id="2" name="Slide Number Placeholder 1"/>
          <p:cNvSpPr>
            <a:spLocks noGrp="1"/>
          </p:cNvSpPr>
          <p:nvPr>
            <p:ph type="sldNum" sz="quarter" idx="12"/>
          </p:nvPr>
        </p:nvSpPr>
        <p:spPr/>
        <p:txBody>
          <a:bodyPr/>
          <a:lstStyle/>
          <a:p>
            <a:pPr>
              <a:defRPr/>
            </a:pPr>
            <a:fld id="{C1B28DBF-8185-46EE-855F-634046A16E1B}" type="slidenum">
              <a:rPr lang="en-US" smtClean="0"/>
              <a:pPr>
                <a:defRPr/>
              </a:pPr>
              <a:t>42</a:t>
            </a:fld>
            <a:endParaRPr lang="en-US" dirty="0"/>
          </a:p>
        </p:txBody>
      </p:sp>
      <p:pic>
        <p:nvPicPr>
          <p:cNvPr id="20" name="Picture 19" descr="wiL62279_2216.jpg"/>
          <p:cNvPicPr>
            <a:picLocks noChangeAspect="1"/>
          </p:cNvPicPr>
          <p:nvPr/>
        </p:nvPicPr>
        <p:blipFill>
          <a:blip r:embed="rId3" cstate="print"/>
          <a:stretch>
            <a:fillRect/>
          </a:stretch>
        </p:blipFill>
        <p:spPr>
          <a:xfrm>
            <a:off x="381000" y="838200"/>
            <a:ext cx="8082254" cy="5105400"/>
          </a:xfrm>
          <a:prstGeom prst="rect">
            <a:avLst/>
          </a:prstGeom>
        </p:spPr>
      </p:pic>
      <p:sp>
        <p:nvSpPr>
          <p:cNvPr id="22" name="Line 5"/>
          <p:cNvSpPr>
            <a:spLocks noChangeShapeType="1"/>
          </p:cNvSpPr>
          <p:nvPr/>
        </p:nvSpPr>
        <p:spPr bwMode="auto">
          <a:xfrm flipH="1" flipV="1">
            <a:off x="5943600" y="3047999"/>
            <a:ext cx="558866" cy="1619524"/>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21" name="Rectangle 6"/>
          <p:cNvSpPr>
            <a:spLocks noChangeArrowheads="1"/>
          </p:cNvSpPr>
          <p:nvPr/>
        </p:nvSpPr>
        <p:spPr bwMode="auto">
          <a:xfrm>
            <a:off x="5105400" y="3962401"/>
            <a:ext cx="3505199" cy="2031325"/>
          </a:xfrm>
          <a:prstGeom prst="rect">
            <a:avLst/>
          </a:prstGeom>
          <a:solidFill>
            <a:schemeClr val="bg1">
              <a:lumMod val="95000"/>
            </a:schemeClr>
          </a:solidFill>
          <a:ln w="57150" cmpd="thickThin">
            <a:solidFill>
              <a:schemeClr val="tx2"/>
            </a:solidFill>
            <a:miter lim="800000"/>
            <a:headEnd/>
            <a:tailEnd/>
          </a:ln>
        </p:spPr>
        <p:txBody>
          <a:bodyPr wrap="squar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sz="2200" b="1" dirty="0" smtClean="0">
                <a:latin typeface="Arial Narrow" pitchFamily="34" charset="0"/>
              </a:rPr>
              <a:t>We next subtract expected cash payments for direct materials, direct labor, overhead, selling expenses, and general and administrative expenses.</a:t>
            </a:r>
            <a:br>
              <a:rPr lang="en-US" sz="2200" b="1" dirty="0" smtClean="0">
                <a:latin typeface="Arial Narrow" pitchFamily="34" charset="0"/>
              </a:rPr>
            </a:br>
            <a:endParaRPr lang="en-US" sz="2200" b="1" dirty="0" smtClean="0">
              <a:latin typeface="Arial Narrow" pitchFamily="34" charset="0"/>
            </a:endParaRPr>
          </a:p>
        </p:txBody>
      </p:sp>
      <p:sp>
        <p:nvSpPr>
          <p:cNvPr id="8" name="Right Brace 7"/>
          <p:cNvSpPr/>
          <p:nvPr/>
        </p:nvSpPr>
        <p:spPr>
          <a:xfrm>
            <a:off x="5715000" y="2362200"/>
            <a:ext cx="152400" cy="990600"/>
          </a:xfrm>
          <a:prstGeom prst="rightBrace">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Line 5"/>
          <p:cNvSpPr>
            <a:spLocks noChangeShapeType="1"/>
          </p:cNvSpPr>
          <p:nvPr/>
        </p:nvSpPr>
        <p:spPr bwMode="auto">
          <a:xfrm flipV="1">
            <a:off x="3733800" y="3505200"/>
            <a:ext cx="1295400" cy="1143000"/>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7" name="TextBox 6"/>
          <p:cNvSpPr txBox="1"/>
          <p:nvPr/>
        </p:nvSpPr>
        <p:spPr>
          <a:xfrm>
            <a:off x="609600" y="4495800"/>
            <a:ext cx="3886200" cy="1107996"/>
          </a:xfrm>
          <a:prstGeom prst="rect">
            <a:avLst/>
          </a:prstGeom>
          <a:solidFill>
            <a:schemeClr val="bg1">
              <a:lumMod val="95000"/>
            </a:schemeClr>
          </a:solidFill>
          <a:ln w="38100">
            <a:solidFill>
              <a:schemeClr val="tx2"/>
            </a:solidFill>
          </a:ln>
        </p:spPr>
        <p:txBody>
          <a:bodyPr wrap="square" rtlCol="0">
            <a:spAutoFit/>
          </a:bodyPr>
          <a:lstStyle/>
          <a:p>
            <a:pPr algn="ctr"/>
            <a:r>
              <a:rPr lang="en-US" sz="2200" b="1" dirty="0" smtClean="0">
                <a:latin typeface="Arial Narrow" pitchFamily="34" charset="0"/>
              </a:rPr>
              <a:t>Income taxes of $20,000 were due as of the end of September 30, 2015, and payable in October.</a:t>
            </a:r>
            <a:endParaRPr lang="en-US" sz="2200" b="1" dirty="0"/>
          </a:p>
        </p:txBody>
      </p:sp>
      <p:pic>
        <p:nvPicPr>
          <p:cNvPr id="10" name="Picture 5" descr="C:\Users\Charles\Pictures\Microsoft Clip Organizer\j0239505.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914400"/>
            <a:ext cx="602084" cy="599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down)">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8" grpId="0" animBg="1"/>
      <p:bldP spid="9" grpId="0" animBg="1"/>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15"/>
          <p:cNvSpPr>
            <a:spLocks noChangeArrowheads="1"/>
          </p:cNvSpPr>
          <p:nvPr/>
        </p:nvSpPr>
        <p:spPr bwMode="auto">
          <a:xfrm>
            <a:off x="76200" y="62865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smtClean="0">
                <a:solidFill>
                  <a:schemeClr val="bg1"/>
                </a:solidFill>
                <a:latin typeface="Times New Roman" pitchFamily="18" charset="0"/>
              </a:rPr>
              <a:t>P 2</a:t>
            </a:r>
            <a:endParaRPr lang="en-US" sz="1400" dirty="0">
              <a:solidFill>
                <a:schemeClr val="bg1"/>
              </a:solidFill>
              <a:latin typeface="Times New Roman" pitchFamily="18" charset="0"/>
            </a:endParaRPr>
          </a:p>
        </p:txBody>
      </p:sp>
      <p:sp>
        <p:nvSpPr>
          <p:cNvPr id="2" name="Slide Number Placeholder 1"/>
          <p:cNvSpPr>
            <a:spLocks noGrp="1"/>
          </p:cNvSpPr>
          <p:nvPr>
            <p:ph type="sldNum" sz="quarter" idx="12"/>
          </p:nvPr>
        </p:nvSpPr>
        <p:spPr/>
        <p:txBody>
          <a:bodyPr/>
          <a:lstStyle/>
          <a:p>
            <a:pPr>
              <a:defRPr/>
            </a:pPr>
            <a:fld id="{C1B28DBF-8185-46EE-855F-634046A16E1B}" type="slidenum">
              <a:rPr lang="en-US" smtClean="0"/>
              <a:pPr>
                <a:defRPr/>
              </a:pPr>
              <a:t>43</a:t>
            </a:fld>
            <a:endParaRPr lang="en-US" dirty="0"/>
          </a:p>
        </p:txBody>
      </p:sp>
      <p:pic>
        <p:nvPicPr>
          <p:cNvPr id="20" name="Picture 19" descr="wiL62279_2216.jpg"/>
          <p:cNvPicPr>
            <a:picLocks noChangeAspect="1"/>
          </p:cNvPicPr>
          <p:nvPr/>
        </p:nvPicPr>
        <p:blipFill>
          <a:blip r:embed="rId3" cstate="print"/>
          <a:stretch>
            <a:fillRect/>
          </a:stretch>
        </p:blipFill>
        <p:spPr>
          <a:xfrm>
            <a:off x="381000" y="838200"/>
            <a:ext cx="8082254" cy="5105400"/>
          </a:xfrm>
          <a:prstGeom prst="rect">
            <a:avLst/>
          </a:prstGeom>
        </p:spPr>
      </p:pic>
      <p:sp>
        <p:nvSpPr>
          <p:cNvPr id="9" name="Line 5"/>
          <p:cNvSpPr>
            <a:spLocks noChangeShapeType="1"/>
          </p:cNvSpPr>
          <p:nvPr/>
        </p:nvSpPr>
        <p:spPr bwMode="auto">
          <a:xfrm flipV="1">
            <a:off x="4267200" y="4114800"/>
            <a:ext cx="1066800" cy="1295400"/>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7" name="TextBox 6"/>
          <p:cNvSpPr txBox="1"/>
          <p:nvPr/>
        </p:nvSpPr>
        <p:spPr>
          <a:xfrm>
            <a:off x="762000" y="5410200"/>
            <a:ext cx="4343400" cy="1107996"/>
          </a:xfrm>
          <a:prstGeom prst="rect">
            <a:avLst/>
          </a:prstGeom>
          <a:solidFill>
            <a:schemeClr val="bg1">
              <a:lumMod val="95000"/>
            </a:schemeClr>
          </a:solidFill>
          <a:ln w="38100">
            <a:solidFill>
              <a:schemeClr val="tx2"/>
            </a:solidFill>
          </a:ln>
        </p:spPr>
        <p:txBody>
          <a:bodyPr wrap="square" rtlCol="0">
            <a:spAutoFit/>
          </a:bodyPr>
          <a:lstStyle/>
          <a:p>
            <a:pPr algn="ctr"/>
            <a:r>
              <a:rPr lang="en-US" sz="2200" b="1" dirty="0" smtClean="0">
                <a:latin typeface="Arial Narrow" pitchFamily="34" charset="0"/>
              </a:rPr>
              <a:t>TSC has a $10,000 loan and pays interest at the rate of one percent per month. October’s interest is $100.</a:t>
            </a:r>
            <a:endParaRPr lang="en-US" sz="2200" b="1" dirty="0">
              <a:latin typeface="Arial Narrow" pitchFamily="34" charset="0"/>
            </a:endParaRPr>
          </a:p>
        </p:txBody>
      </p:sp>
      <p:sp>
        <p:nvSpPr>
          <p:cNvPr id="11" name="Line 5"/>
          <p:cNvSpPr>
            <a:spLocks noChangeShapeType="1"/>
          </p:cNvSpPr>
          <p:nvPr/>
        </p:nvSpPr>
        <p:spPr bwMode="auto">
          <a:xfrm flipH="1" flipV="1">
            <a:off x="6934200" y="3657600"/>
            <a:ext cx="1219200" cy="1066800"/>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10" name="TextBox 9"/>
          <p:cNvSpPr txBox="1"/>
          <p:nvPr/>
        </p:nvSpPr>
        <p:spPr>
          <a:xfrm>
            <a:off x="6629400" y="4572000"/>
            <a:ext cx="2286000" cy="1354217"/>
          </a:xfrm>
          <a:prstGeom prst="rect">
            <a:avLst/>
          </a:prstGeom>
          <a:solidFill>
            <a:schemeClr val="bg1">
              <a:lumMod val="95000"/>
            </a:schemeClr>
          </a:solidFill>
          <a:ln w="38100">
            <a:solidFill>
              <a:schemeClr val="tx2"/>
            </a:solidFill>
          </a:ln>
        </p:spPr>
        <p:txBody>
          <a:bodyPr wrap="square" lIns="0" tIns="0" rIns="0" bIns="0" rtlCol="0">
            <a:spAutoFit/>
          </a:bodyPr>
          <a:lstStyle/>
          <a:p>
            <a:pPr algn="ctr"/>
            <a:r>
              <a:rPr lang="en-US" sz="2200" b="1" dirty="0" smtClean="0">
                <a:latin typeface="Arial Narrow" pitchFamily="34" charset="0"/>
              </a:rPr>
              <a:t>TSC has a dividend payment of $3,000 that it plans to pay in November. </a:t>
            </a:r>
            <a:endParaRPr lang="en-US" sz="2200" b="1" dirty="0"/>
          </a:p>
        </p:txBody>
      </p:sp>
      <p:pic>
        <p:nvPicPr>
          <p:cNvPr id="12" name="Picture 5" descr="C:\Users\Charles\Pictures\Microsoft Clip Organizer\j0239505.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914400"/>
            <a:ext cx="602084" cy="599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down)">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11"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15"/>
          <p:cNvSpPr>
            <a:spLocks noChangeArrowheads="1"/>
          </p:cNvSpPr>
          <p:nvPr/>
        </p:nvSpPr>
        <p:spPr bwMode="auto">
          <a:xfrm>
            <a:off x="76200" y="62865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smtClean="0">
                <a:solidFill>
                  <a:schemeClr val="bg1"/>
                </a:solidFill>
                <a:latin typeface="Times New Roman" pitchFamily="18" charset="0"/>
              </a:rPr>
              <a:t>P 2</a:t>
            </a:r>
            <a:endParaRPr lang="en-US" sz="1400" dirty="0">
              <a:solidFill>
                <a:schemeClr val="bg1"/>
              </a:solidFill>
              <a:latin typeface="Times New Roman" pitchFamily="18" charset="0"/>
            </a:endParaRPr>
          </a:p>
        </p:txBody>
      </p:sp>
      <p:sp>
        <p:nvSpPr>
          <p:cNvPr id="2" name="Slide Number Placeholder 1"/>
          <p:cNvSpPr>
            <a:spLocks noGrp="1"/>
          </p:cNvSpPr>
          <p:nvPr>
            <p:ph type="sldNum" sz="quarter" idx="12"/>
          </p:nvPr>
        </p:nvSpPr>
        <p:spPr/>
        <p:txBody>
          <a:bodyPr/>
          <a:lstStyle/>
          <a:p>
            <a:pPr>
              <a:defRPr/>
            </a:pPr>
            <a:fld id="{C1B28DBF-8185-46EE-855F-634046A16E1B}" type="slidenum">
              <a:rPr lang="en-US" smtClean="0"/>
              <a:pPr>
                <a:defRPr/>
              </a:pPr>
              <a:t>44</a:t>
            </a:fld>
            <a:endParaRPr lang="en-US" dirty="0"/>
          </a:p>
        </p:txBody>
      </p:sp>
      <p:pic>
        <p:nvPicPr>
          <p:cNvPr id="20" name="Picture 19" descr="wiL62279_2216.jpg"/>
          <p:cNvPicPr>
            <a:picLocks noChangeAspect="1"/>
          </p:cNvPicPr>
          <p:nvPr/>
        </p:nvPicPr>
        <p:blipFill>
          <a:blip r:embed="rId3" cstate="print"/>
          <a:stretch>
            <a:fillRect/>
          </a:stretch>
        </p:blipFill>
        <p:spPr>
          <a:xfrm>
            <a:off x="381000" y="838200"/>
            <a:ext cx="8082254" cy="5105400"/>
          </a:xfrm>
          <a:prstGeom prst="rect">
            <a:avLst/>
          </a:prstGeom>
        </p:spPr>
      </p:pic>
      <p:sp>
        <p:nvSpPr>
          <p:cNvPr id="9" name="Line 5"/>
          <p:cNvSpPr>
            <a:spLocks noChangeShapeType="1"/>
          </p:cNvSpPr>
          <p:nvPr/>
        </p:nvSpPr>
        <p:spPr bwMode="auto">
          <a:xfrm>
            <a:off x="2971800" y="3657600"/>
            <a:ext cx="2057400" cy="1524000"/>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7" name="TextBox 6"/>
          <p:cNvSpPr txBox="1"/>
          <p:nvPr/>
        </p:nvSpPr>
        <p:spPr>
          <a:xfrm>
            <a:off x="838200" y="1905000"/>
            <a:ext cx="6477000" cy="2123658"/>
          </a:xfrm>
          <a:prstGeom prst="rect">
            <a:avLst/>
          </a:prstGeom>
          <a:solidFill>
            <a:schemeClr val="bg1">
              <a:lumMod val="95000"/>
            </a:schemeClr>
          </a:solidFill>
          <a:ln w="38100">
            <a:solidFill>
              <a:schemeClr val="tx2"/>
            </a:solidFill>
          </a:ln>
        </p:spPr>
        <p:txBody>
          <a:bodyPr wrap="square" rtlCol="0">
            <a:spAutoFit/>
          </a:bodyPr>
          <a:lstStyle/>
          <a:p>
            <a:pPr algn="ctr"/>
            <a:r>
              <a:rPr lang="en-US" sz="2200" b="1" dirty="0" smtClean="0"/>
              <a:t>TSC has an agreement with its bank for loans at the end of each month to provide a minimum cash balance of $20,000. If the cash balance exceeds $20,000 at a month-end, as it does here, TSC uses the excess to repay loans.</a:t>
            </a:r>
            <a:endParaRPr lang="en-US" sz="2200" b="1" dirty="0" smtClean="0">
              <a:latin typeface="Arial Narrow" pitchFamily="34" charset="0"/>
            </a:endParaRPr>
          </a:p>
        </p:txBody>
      </p:sp>
      <p:sp>
        <p:nvSpPr>
          <p:cNvPr id="12" name="Rectangle 11"/>
          <p:cNvSpPr/>
          <p:nvPr/>
        </p:nvSpPr>
        <p:spPr>
          <a:xfrm>
            <a:off x="609600" y="4572000"/>
            <a:ext cx="5257800" cy="228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5" descr="C:\Users\Charles\Pictures\Microsoft Clip Organizer\j0239505.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914400"/>
            <a:ext cx="602084" cy="599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up)">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1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15"/>
          <p:cNvSpPr>
            <a:spLocks noChangeArrowheads="1"/>
          </p:cNvSpPr>
          <p:nvPr/>
        </p:nvSpPr>
        <p:spPr bwMode="auto">
          <a:xfrm>
            <a:off x="76200" y="62865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smtClean="0">
                <a:solidFill>
                  <a:schemeClr val="bg1"/>
                </a:solidFill>
                <a:latin typeface="Times New Roman" pitchFamily="18" charset="0"/>
              </a:rPr>
              <a:t>P 2</a:t>
            </a:r>
            <a:endParaRPr lang="en-US" sz="1400" dirty="0">
              <a:solidFill>
                <a:schemeClr val="bg1"/>
              </a:solidFill>
              <a:latin typeface="Times New Roman" pitchFamily="18" charset="0"/>
            </a:endParaRPr>
          </a:p>
        </p:txBody>
      </p:sp>
      <p:sp>
        <p:nvSpPr>
          <p:cNvPr id="2" name="Slide Number Placeholder 1"/>
          <p:cNvSpPr>
            <a:spLocks noGrp="1"/>
          </p:cNvSpPr>
          <p:nvPr>
            <p:ph type="sldNum" sz="quarter" idx="12"/>
          </p:nvPr>
        </p:nvSpPr>
        <p:spPr/>
        <p:txBody>
          <a:bodyPr/>
          <a:lstStyle/>
          <a:p>
            <a:pPr>
              <a:defRPr/>
            </a:pPr>
            <a:fld id="{C1B28DBF-8185-46EE-855F-634046A16E1B}" type="slidenum">
              <a:rPr lang="en-US" smtClean="0"/>
              <a:pPr>
                <a:defRPr/>
              </a:pPr>
              <a:t>45</a:t>
            </a:fld>
            <a:endParaRPr lang="en-US" dirty="0"/>
          </a:p>
        </p:txBody>
      </p:sp>
      <p:pic>
        <p:nvPicPr>
          <p:cNvPr id="20" name="Picture 19" descr="wiL62279_2216.jpg"/>
          <p:cNvPicPr>
            <a:picLocks noChangeAspect="1"/>
          </p:cNvPicPr>
          <p:nvPr/>
        </p:nvPicPr>
        <p:blipFill>
          <a:blip r:embed="rId3" cstate="print"/>
          <a:stretch>
            <a:fillRect/>
          </a:stretch>
        </p:blipFill>
        <p:spPr>
          <a:xfrm>
            <a:off x="381000" y="838200"/>
            <a:ext cx="8082254" cy="5105400"/>
          </a:xfrm>
          <a:prstGeom prst="rect">
            <a:avLst/>
          </a:prstGeom>
        </p:spPr>
      </p:pic>
      <p:sp>
        <p:nvSpPr>
          <p:cNvPr id="11" name="Line 5"/>
          <p:cNvSpPr>
            <a:spLocks noChangeShapeType="1"/>
          </p:cNvSpPr>
          <p:nvPr/>
        </p:nvSpPr>
        <p:spPr bwMode="auto">
          <a:xfrm flipV="1">
            <a:off x="5638800" y="1905000"/>
            <a:ext cx="609600" cy="3352800"/>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10" name="TextBox 9"/>
          <p:cNvSpPr txBox="1"/>
          <p:nvPr/>
        </p:nvSpPr>
        <p:spPr>
          <a:xfrm>
            <a:off x="685800" y="2819400"/>
            <a:ext cx="3505200" cy="1231106"/>
          </a:xfrm>
          <a:prstGeom prst="rect">
            <a:avLst/>
          </a:prstGeom>
          <a:solidFill>
            <a:schemeClr val="bg1">
              <a:lumMod val="95000"/>
            </a:schemeClr>
          </a:solidFill>
          <a:ln w="38100">
            <a:solidFill>
              <a:schemeClr val="tx2"/>
            </a:solidFill>
          </a:ln>
        </p:spPr>
        <p:txBody>
          <a:bodyPr wrap="square" lIns="0" tIns="0" rIns="0" bIns="0" rtlCol="0">
            <a:spAutoFit/>
          </a:bodyPr>
          <a:lstStyle/>
          <a:p>
            <a:pPr algn="ctr" eaLnBrk="1" hangingPunct="1"/>
            <a:r>
              <a:rPr lang="en-US" altLang="en-US" sz="2000" b="1" dirty="0" smtClean="0"/>
              <a:t>Ending cash balance for October </a:t>
            </a:r>
          </a:p>
          <a:p>
            <a:pPr algn="ctr" eaLnBrk="1" hangingPunct="1"/>
            <a:r>
              <a:rPr lang="en-US" altLang="en-US" sz="2000" b="1" dirty="0" smtClean="0"/>
              <a:t>is the beginning November balance.</a:t>
            </a:r>
            <a:endParaRPr lang="en-US" altLang="en-US" sz="2000" b="1" dirty="0"/>
          </a:p>
        </p:txBody>
      </p:sp>
      <p:sp>
        <p:nvSpPr>
          <p:cNvPr id="12" name="Rectangle 11"/>
          <p:cNvSpPr/>
          <p:nvPr/>
        </p:nvSpPr>
        <p:spPr>
          <a:xfrm>
            <a:off x="4572000" y="5257800"/>
            <a:ext cx="1143000" cy="22860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6019800" y="1752600"/>
            <a:ext cx="1143000" cy="15240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Line 5"/>
          <p:cNvSpPr>
            <a:spLocks noChangeShapeType="1"/>
          </p:cNvSpPr>
          <p:nvPr/>
        </p:nvSpPr>
        <p:spPr bwMode="auto">
          <a:xfrm flipH="1" flipV="1">
            <a:off x="6858000" y="4267200"/>
            <a:ext cx="533400" cy="1676400"/>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16" name="TextBox 15"/>
          <p:cNvSpPr txBox="1"/>
          <p:nvPr/>
        </p:nvSpPr>
        <p:spPr>
          <a:xfrm>
            <a:off x="2971800" y="5867400"/>
            <a:ext cx="5334000" cy="677108"/>
          </a:xfrm>
          <a:prstGeom prst="rect">
            <a:avLst/>
          </a:prstGeom>
          <a:solidFill>
            <a:schemeClr val="bg1">
              <a:lumMod val="95000"/>
            </a:schemeClr>
          </a:solidFill>
          <a:ln w="38100">
            <a:solidFill>
              <a:schemeClr val="tx2"/>
            </a:solidFill>
          </a:ln>
        </p:spPr>
        <p:txBody>
          <a:bodyPr wrap="square" lIns="0" tIns="0" rIns="0" bIns="0" rtlCol="0">
            <a:spAutoFit/>
          </a:bodyPr>
          <a:lstStyle/>
          <a:p>
            <a:pPr algn="ctr"/>
            <a:r>
              <a:rPr lang="en-US" sz="2200" b="1" dirty="0" smtClean="0">
                <a:latin typeface="Arial Narrow" pitchFamily="34" charset="0"/>
              </a:rPr>
              <a:t>TSC interest on it’s outstanding loan amount in November is $44.</a:t>
            </a:r>
            <a:endParaRPr lang="en-US" sz="2200" b="1" dirty="0">
              <a:latin typeface="Arial Narrow" pitchFamily="34" charset="0"/>
            </a:endParaRPr>
          </a:p>
        </p:txBody>
      </p:sp>
      <p:pic>
        <p:nvPicPr>
          <p:cNvPr id="18" name="Picture 5" descr="C:\Users\Charles\Pictures\Microsoft Clip Organizer\j0239505.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914400"/>
            <a:ext cx="602084" cy="599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dissolv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dissolv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7" presetClass="entr" presetSubtype="4"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ppt_x"/>
                                          </p:val>
                                        </p:tav>
                                        <p:tav tm="100000">
                                          <p:val>
                                            <p:strVal val="#ppt_x"/>
                                          </p:val>
                                        </p:tav>
                                      </p:tavLst>
                                    </p:anim>
                                    <p:anim calcmode="lin" valueType="num">
                                      <p:cBhvr additive="base">
                                        <p:cTn id="2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2" grpId="0" animBg="1"/>
      <p:bldP spid="13" grpId="0" animBg="1"/>
      <p:bldP spid="17" grpId="0" animBg="1"/>
      <p:bldP spid="1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15"/>
          <p:cNvSpPr>
            <a:spLocks noChangeArrowheads="1"/>
          </p:cNvSpPr>
          <p:nvPr/>
        </p:nvSpPr>
        <p:spPr bwMode="auto">
          <a:xfrm>
            <a:off x="76200" y="62865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smtClean="0">
                <a:solidFill>
                  <a:schemeClr val="bg1"/>
                </a:solidFill>
                <a:latin typeface="Times New Roman" pitchFamily="18" charset="0"/>
              </a:rPr>
              <a:t>P 2</a:t>
            </a:r>
            <a:endParaRPr lang="en-US" sz="1400" dirty="0">
              <a:solidFill>
                <a:schemeClr val="bg1"/>
              </a:solidFill>
              <a:latin typeface="Times New Roman" pitchFamily="18" charset="0"/>
            </a:endParaRPr>
          </a:p>
        </p:txBody>
      </p:sp>
      <p:sp>
        <p:nvSpPr>
          <p:cNvPr id="2" name="Slide Number Placeholder 1"/>
          <p:cNvSpPr>
            <a:spLocks noGrp="1"/>
          </p:cNvSpPr>
          <p:nvPr>
            <p:ph type="sldNum" sz="quarter" idx="12"/>
          </p:nvPr>
        </p:nvSpPr>
        <p:spPr/>
        <p:txBody>
          <a:bodyPr/>
          <a:lstStyle/>
          <a:p>
            <a:pPr>
              <a:defRPr/>
            </a:pPr>
            <a:fld id="{C1B28DBF-8185-46EE-855F-634046A16E1B}" type="slidenum">
              <a:rPr lang="en-US" smtClean="0"/>
              <a:pPr>
                <a:defRPr/>
              </a:pPr>
              <a:t>46</a:t>
            </a:fld>
            <a:endParaRPr lang="en-US" dirty="0"/>
          </a:p>
        </p:txBody>
      </p:sp>
      <p:pic>
        <p:nvPicPr>
          <p:cNvPr id="20" name="Picture 19" descr="wiL62279_2216.jpg"/>
          <p:cNvPicPr>
            <a:picLocks noChangeAspect="1"/>
          </p:cNvPicPr>
          <p:nvPr/>
        </p:nvPicPr>
        <p:blipFill>
          <a:blip r:embed="rId3" cstate="print"/>
          <a:stretch>
            <a:fillRect/>
          </a:stretch>
        </p:blipFill>
        <p:spPr>
          <a:xfrm>
            <a:off x="381000" y="838200"/>
            <a:ext cx="8082254" cy="5105400"/>
          </a:xfrm>
          <a:prstGeom prst="rect">
            <a:avLst/>
          </a:prstGeom>
        </p:spPr>
      </p:pic>
      <p:sp>
        <p:nvSpPr>
          <p:cNvPr id="14" name="TextBox 13"/>
          <p:cNvSpPr txBox="1"/>
          <p:nvPr/>
        </p:nvSpPr>
        <p:spPr>
          <a:xfrm>
            <a:off x="1364084" y="2514600"/>
            <a:ext cx="3665116" cy="1354217"/>
          </a:xfrm>
          <a:prstGeom prst="rect">
            <a:avLst/>
          </a:prstGeom>
          <a:solidFill>
            <a:schemeClr val="bg1">
              <a:lumMod val="95000"/>
            </a:schemeClr>
          </a:solidFill>
          <a:ln w="28575">
            <a:solidFill>
              <a:schemeClr val="tx2"/>
            </a:solidFill>
          </a:ln>
        </p:spPr>
        <p:txBody>
          <a:bodyPr wrap="square" lIns="0" tIns="0" rIns="0" bIns="0" rtlCol="0">
            <a:spAutoFit/>
          </a:bodyPr>
          <a:lstStyle/>
          <a:p>
            <a:pPr algn="ctr"/>
            <a:r>
              <a:rPr lang="en-US" altLang="en-US" sz="2200" b="1" dirty="0" smtClean="0">
                <a:latin typeface="Arial Narrow" pitchFamily="34" charset="0"/>
              </a:rPr>
              <a:t>One last item, before our cash budget is complete…TSC plans to pay $25,000 in December to purchase new equipment.</a:t>
            </a:r>
            <a:endParaRPr lang="en-US" sz="2200" b="1" dirty="0">
              <a:latin typeface="Arial Narrow" pitchFamily="34" charset="0"/>
            </a:endParaRPr>
          </a:p>
        </p:txBody>
      </p:sp>
      <p:sp>
        <p:nvSpPr>
          <p:cNvPr id="15" name="Line 5"/>
          <p:cNvSpPr>
            <a:spLocks noChangeShapeType="1"/>
          </p:cNvSpPr>
          <p:nvPr/>
        </p:nvSpPr>
        <p:spPr bwMode="auto">
          <a:xfrm>
            <a:off x="5029200" y="3352800"/>
            <a:ext cx="2667000" cy="990600"/>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pic>
        <p:nvPicPr>
          <p:cNvPr id="16" name="Picture 5" descr="C:\Users\Charles\Pictures\Microsoft Clip Organizer\j0239505.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914400"/>
            <a:ext cx="602084" cy="599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4"/>
          <p:cNvSpPr>
            <a:spLocks noGrp="1"/>
          </p:cNvSpPr>
          <p:nvPr>
            <p:ph type="ctrTitle"/>
          </p:nvPr>
        </p:nvSpPr>
        <p:spPr>
          <a:xfrm>
            <a:off x="304800" y="1524000"/>
            <a:ext cx="8458200" cy="3124200"/>
          </a:xfrm>
        </p:spPr>
        <p:txBody>
          <a:bodyPr/>
          <a:lstStyle/>
          <a:p>
            <a:r>
              <a:rPr lang="en-US" altLang="en-US" dirty="0" smtClean="0">
                <a:ea typeface="ＭＳ Ｐゴシック" pitchFamily="34" charset="-128"/>
              </a:rPr>
              <a:t/>
            </a:r>
            <a:br>
              <a:rPr lang="en-US" altLang="en-US" dirty="0" smtClean="0">
                <a:ea typeface="ＭＳ Ｐゴシック" pitchFamily="34" charset="-128"/>
              </a:rPr>
            </a:br>
            <a:r>
              <a:rPr lang="en-US" altLang="en-US" dirty="0" smtClean="0">
                <a:ea typeface="ＭＳ Ｐゴシック" pitchFamily="34" charset="-128"/>
              </a:rPr>
              <a:t> </a:t>
            </a:r>
            <a:r>
              <a:rPr lang="en-US" altLang="en-US" sz="5400" b="1" dirty="0" smtClean="0">
                <a:solidFill>
                  <a:schemeClr val="tx1"/>
                </a:solidFill>
                <a:latin typeface="Algerian" pitchFamily="82" charset="0"/>
                <a:ea typeface="ＭＳ Ｐゴシック" pitchFamily="34" charset="-128"/>
              </a:rPr>
              <a:t>Budgeted </a:t>
            </a:r>
            <a:r>
              <a:rPr lang="en-US" altLang="en-US" sz="5400" b="1" dirty="0" smtClean="0">
                <a:solidFill>
                  <a:srgbClr val="FF0000"/>
                </a:solidFill>
                <a:latin typeface="Algerian" pitchFamily="82" charset="0"/>
                <a:ea typeface="ＭＳ Ｐゴシック" pitchFamily="34" charset="-128"/>
              </a:rPr>
              <a:t>Financial Statements</a:t>
            </a:r>
          </a:p>
        </p:txBody>
      </p:sp>
      <p:sp>
        <p:nvSpPr>
          <p:cNvPr id="11270" name="Slide Number Placeholder 1"/>
          <p:cNvSpPr>
            <a:spLocks noGrp="1"/>
          </p:cNvSpPr>
          <p:nvPr>
            <p:ph type="sldNum" sz="quarter" idx="12"/>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fld id="{99574C60-73C5-4235-A748-77ABB6631210}" type="slidenum">
              <a:rPr lang="en-US" altLang="en-US" sz="1200">
                <a:solidFill>
                  <a:srgbClr val="898989"/>
                </a:solidFill>
                <a:latin typeface="Arial" charset="0"/>
              </a:rPr>
              <a:pPr>
                <a:spcBef>
                  <a:spcPct val="0"/>
                </a:spcBef>
                <a:buFontTx/>
                <a:buNone/>
              </a:pPr>
              <a:t>47</a:t>
            </a:fld>
            <a:endParaRPr lang="en-US" altLang="en-US" sz="1200" dirty="0">
              <a:solidFill>
                <a:srgbClr val="898989"/>
              </a:solidFill>
              <a:latin typeface="Arial" charset="0"/>
            </a:endParaRPr>
          </a:p>
        </p:txBody>
      </p:sp>
      <p:pic>
        <p:nvPicPr>
          <p:cNvPr id="1126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2351087"/>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4800600"/>
            <a:ext cx="7315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182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2"/>
          <p:cNvSpPr>
            <a:spLocks noChangeArrowheads="1"/>
          </p:cNvSpPr>
          <p:nvPr/>
        </p:nvSpPr>
        <p:spPr bwMode="auto">
          <a:xfrm>
            <a:off x="1492250" y="5575300"/>
            <a:ext cx="6146800" cy="812800"/>
          </a:xfrm>
          <a:prstGeom prst="rect">
            <a:avLst/>
          </a:prstGeom>
          <a:solidFill>
            <a:schemeClr val="bg1">
              <a:lumMod val="95000"/>
            </a:schemeClr>
          </a:solidFill>
          <a:ln w="25400">
            <a:solidFill>
              <a:schemeClr val="tx1"/>
            </a:solidFill>
            <a:miter lim="800000"/>
            <a:headEnd/>
            <a:tailEnd/>
          </a:ln>
        </p:spPr>
        <p:txBody>
          <a:bodyPr wrap="none" lIns="90488" tIns="44450" rIns="90488" bIns="4445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b="1" dirty="0"/>
              <a:t>Let’s prepare the budgeted income</a:t>
            </a:r>
            <a:br>
              <a:rPr lang="en-US" altLang="en-US" sz="2400" b="1" dirty="0"/>
            </a:br>
            <a:r>
              <a:rPr lang="en-US" altLang="en-US" sz="2400" b="1" dirty="0"/>
              <a:t>statement for </a:t>
            </a:r>
            <a:r>
              <a:rPr lang="en-US" altLang="en-US" sz="2400" b="1" dirty="0" smtClean="0"/>
              <a:t>Toronto Sticks Company. </a:t>
            </a:r>
            <a:endParaRPr lang="en-US" altLang="en-US" sz="2400" b="1" dirty="0"/>
          </a:p>
        </p:txBody>
      </p:sp>
      <p:grpSp>
        <p:nvGrpSpPr>
          <p:cNvPr id="14" name="Group 13"/>
          <p:cNvGrpSpPr/>
          <p:nvPr/>
        </p:nvGrpSpPr>
        <p:grpSpPr>
          <a:xfrm>
            <a:off x="914400" y="2819400"/>
            <a:ext cx="7467600" cy="2435225"/>
            <a:chOff x="838200" y="1873250"/>
            <a:chExt cx="7620000" cy="3152775"/>
          </a:xfrm>
        </p:grpSpPr>
        <p:graphicFrame>
          <p:nvGraphicFramePr>
            <p:cNvPr id="21506" name="Object 2"/>
            <p:cNvGraphicFramePr>
              <a:graphicFrameLocks/>
            </p:cNvGraphicFramePr>
            <p:nvPr/>
          </p:nvGraphicFramePr>
          <p:xfrm>
            <a:off x="838200" y="1873250"/>
            <a:ext cx="2362200" cy="3152775"/>
          </p:xfrm>
          <a:graphic>
            <a:graphicData uri="http://schemas.openxmlformats.org/presentationml/2006/ole">
              <mc:AlternateContent xmlns:mc="http://schemas.openxmlformats.org/markup-compatibility/2006">
                <mc:Choice xmlns:v="urn:schemas-microsoft-com:vml" Requires="v">
                  <p:oleObj spid="_x0000_s21678" name="Clip" r:id="rId4" imgW="4510405" imgH="6010910" progId="">
                    <p:embed/>
                  </p:oleObj>
                </mc:Choice>
                <mc:Fallback>
                  <p:oleObj name="Clip" r:id="rId4" imgW="4510405" imgH="6010910" progId="">
                    <p:embed/>
                    <p:pic>
                      <p:nvPicPr>
                        <p:cNvPr id="0" name="Picture 4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873250"/>
                          <a:ext cx="2362200" cy="315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510" name="Rectangle 4"/>
            <p:cNvSpPr>
              <a:spLocks noChangeArrowheads="1"/>
            </p:cNvSpPr>
            <p:nvPr/>
          </p:nvSpPr>
          <p:spPr bwMode="auto">
            <a:xfrm>
              <a:off x="1294654" y="2266951"/>
              <a:ext cx="1450883" cy="1789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800" b="1" dirty="0"/>
                <a:t>Cash </a:t>
              </a:r>
            </a:p>
            <a:p>
              <a:pPr algn="ctr" eaLnBrk="1" hangingPunct="1"/>
              <a:r>
                <a:rPr lang="en-US" altLang="en-US" sz="2800" b="1" dirty="0"/>
                <a:t>Budget</a:t>
              </a:r>
            </a:p>
            <a:p>
              <a:pPr algn="ctr" eaLnBrk="1" latinLnBrk="1" hangingPunct="1"/>
              <a:endParaRPr lang="en-US" altLang="en-US" sz="2800" b="1" dirty="0">
                <a:solidFill>
                  <a:schemeClr val="tx2"/>
                </a:solidFill>
              </a:endParaRPr>
            </a:p>
          </p:txBody>
        </p:sp>
        <p:graphicFrame>
          <p:nvGraphicFramePr>
            <p:cNvPr id="21507" name="Object 3"/>
            <p:cNvGraphicFramePr>
              <a:graphicFrameLocks/>
            </p:cNvGraphicFramePr>
            <p:nvPr/>
          </p:nvGraphicFramePr>
          <p:xfrm>
            <a:off x="6096000" y="1873250"/>
            <a:ext cx="2362200" cy="3152775"/>
          </p:xfrm>
          <a:graphic>
            <a:graphicData uri="http://schemas.openxmlformats.org/presentationml/2006/ole">
              <mc:AlternateContent xmlns:mc="http://schemas.openxmlformats.org/markup-compatibility/2006">
                <mc:Choice xmlns:v="urn:schemas-microsoft-com:vml" Requires="v">
                  <p:oleObj spid="_x0000_s21679" name="Clip" r:id="rId6" imgW="4510405" imgH="6010910" progId="">
                    <p:embed/>
                  </p:oleObj>
                </mc:Choice>
                <mc:Fallback>
                  <p:oleObj name="Clip" r:id="rId6" imgW="4510405" imgH="6010910" progId="">
                    <p:embed/>
                    <p:pic>
                      <p:nvPicPr>
                        <p:cNvPr id="0" name="Picture 4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1873250"/>
                          <a:ext cx="2362200" cy="315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511" name="Rectangle 6"/>
            <p:cNvSpPr>
              <a:spLocks noChangeArrowheads="1"/>
            </p:cNvSpPr>
            <p:nvPr/>
          </p:nvSpPr>
          <p:spPr bwMode="auto">
            <a:xfrm>
              <a:off x="6295694" y="2301875"/>
              <a:ext cx="1961227" cy="1789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800" b="1" dirty="0"/>
                <a:t>Budgeted</a:t>
              </a:r>
            </a:p>
            <a:p>
              <a:pPr algn="ctr" eaLnBrk="1" hangingPunct="1"/>
              <a:r>
                <a:rPr lang="en-US" altLang="en-US" sz="2800" b="1" dirty="0"/>
                <a:t>Income</a:t>
              </a:r>
            </a:p>
            <a:p>
              <a:pPr algn="ctr" eaLnBrk="1" hangingPunct="1"/>
              <a:r>
                <a:rPr lang="en-US" altLang="en-US" sz="2800" b="1" dirty="0"/>
                <a:t>Statement</a:t>
              </a:r>
            </a:p>
          </p:txBody>
        </p:sp>
        <p:sp>
          <p:nvSpPr>
            <p:cNvPr id="21512" name="Rectangle 7"/>
            <p:cNvSpPr>
              <a:spLocks noChangeArrowheads="1"/>
            </p:cNvSpPr>
            <p:nvPr/>
          </p:nvSpPr>
          <p:spPr bwMode="auto">
            <a:xfrm rot="-2340000">
              <a:off x="1096963" y="3716338"/>
              <a:ext cx="17716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b="1" dirty="0">
                  <a:solidFill>
                    <a:srgbClr val="FC0128"/>
                  </a:solidFill>
                </a:rPr>
                <a:t>Completed</a:t>
              </a:r>
            </a:p>
          </p:txBody>
        </p:sp>
        <p:sp>
          <p:nvSpPr>
            <p:cNvPr id="21513" name="Line 8"/>
            <p:cNvSpPr>
              <a:spLocks noChangeShapeType="1"/>
            </p:cNvSpPr>
            <p:nvPr/>
          </p:nvSpPr>
          <p:spPr bwMode="auto">
            <a:xfrm>
              <a:off x="3238500" y="3449638"/>
              <a:ext cx="2819400" cy="0"/>
            </a:xfrm>
            <a:prstGeom prst="line">
              <a:avLst/>
            </a:prstGeom>
            <a:noFill/>
            <a:ln w="762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grpSp>
      <p:sp>
        <p:nvSpPr>
          <p:cNvPr id="21514" name="Rectangle 10"/>
          <p:cNvSpPr>
            <a:spLocks noGrp="1" noChangeArrowheads="1"/>
          </p:cNvSpPr>
          <p:nvPr>
            <p:ph type="title"/>
          </p:nvPr>
        </p:nvSpPr>
        <p:spPr>
          <a:xfrm>
            <a:off x="298450" y="-8021"/>
            <a:ext cx="8534400" cy="1143000"/>
          </a:xfrm>
        </p:spPr>
        <p:txBody>
          <a:bodyPr/>
          <a:lstStyle/>
          <a:p>
            <a:r>
              <a:rPr lang="en-US" altLang="en-US" sz="4400" b="1" dirty="0" smtClean="0">
                <a:solidFill>
                  <a:schemeClr val="tx1"/>
                </a:solidFill>
              </a:rPr>
              <a:t>Budgeted </a:t>
            </a:r>
            <a:r>
              <a:rPr lang="en-US" altLang="en-US" sz="4400" b="1" dirty="0" smtClean="0">
                <a:solidFill>
                  <a:srgbClr val="FF0000"/>
                </a:solidFill>
              </a:rPr>
              <a:t>Income Statement</a:t>
            </a:r>
          </a:p>
        </p:txBody>
      </p:sp>
      <p:sp>
        <p:nvSpPr>
          <p:cNvPr id="2" name="Slide Number Placeholder 1"/>
          <p:cNvSpPr>
            <a:spLocks noGrp="1"/>
          </p:cNvSpPr>
          <p:nvPr>
            <p:ph type="sldNum" sz="quarter" idx="12"/>
          </p:nvPr>
        </p:nvSpPr>
        <p:spPr/>
        <p:txBody>
          <a:bodyPr/>
          <a:lstStyle/>
          <a:p>
            <a:pPr>
              <a:defRPr/>
            </a:pPr>
            <a:fld id="{C1B28DBF-8185-46EE-855F-634046A16E1B}" type="slidenum">
              <a:rPr lang="en-US" smtClean="0"/>
              <a:pPr>
                <a:defRPr/>
              </a:pPr>
              <a:t>48</a:t>
            </a:fld>
            <a:endParaRPr lang="en-US" dirty="0"/>
          </a:p>
        </p:txBody>
      </p:sp>
      <p:sp>
        <p:nvSpPr>
          <p:cNvPr id="12" name="AutoShape 15"/>
          <p:cNvSpPr>
            <a:spLocks noChangeArrowheads="1"/>
          </p:cNvSpPr>
          <p:nvPr/>
        </p:nvSpPr>
        <p:spPr bwMode="auto">
          <a:xfrm>
            <a:off x="76200" y="62865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smtClean="0">
                <a:solidFill>
                  <a:schemeClr val="bg1"/>
                </a:solidFill>
                <a:latin typeface="Times New Roman" pitchFamily="18" charset="0"/>
              </a:rPr>
              <a:t>P 3</a:t>
            </a:r>
            <a:endParaRPr lang="en-US" sz="1400" dirty="0">
              <a:solidFill>
                <a:schemeClr val="bg1"/>
              </a:solidFill>
              <a:latin typeface="Times New Roman" pitchFamily="18" charset="0"/>
            </a:endParaRPr>
          </a:p>
        </p:txBody>
      </p:sp>
      <p:sp>
        <p:nvSpPr>
          <p:cNvPr id="13" name="TextBox 12"/>
          <p:cNvSpPr txBox="1"/>
          <p:nvPr/>
        </p:nvSpPr>
        <p:spPr>
          <a:xfrm>
            <a:off x="76200" y="1219200"/>
            <a:ext cx="8915400" cy="1200329"/>
          </a:xfrm>
          <a:prstGeom prst="rect">
            <a:avLst/>
          </a:prstGeom>
          <a:solidFill>
            <a:schemeClr val="bg1">
              <a:lumMod val="95000"/>
            </a:schemeClr>
          </a:solidFill>
        </p:spPr>
        <p:txBody>
          <a:bodyPr wrap="square" rtlCol="0">
            <a:spAutoFit/>
          </a:bodyPr>
          <a:lstStyle/>
          <a:p>
            <a:pPr algn="ctr"/>
            <a:r>
              <a:rPr lang="en-US" sz="2400" b="1" dirty="0" smtClean="0"/>
              <a:t>The budgeted income statement is a managerial accounting report showing </a:t>
            </a:r>
            <a:r>
              <a:rPr lang="en-US" sz="2400" b="1" u="sng" dirty="0" smtClean="0"/>
              <a:t>predicted</a:t>
            </a:r>
            <a:r>
              <a:rPr lang="en-US" sz="2400" b="1" dirty="0" smtClean="0"/>
              <a:t> amounts</a:t>
            </a:r>
          </a:p>
          <a:p>
            <a:pPr algn="ctr"/>
            <a:r>
              <a:rPr lang="en-US" sz="2400" b="1" dirty="0" smtClean="0"/>
              <a:t>of sales and expenses for the budget period.</a:t>
            </a:r>
            <a:endParaRPr lang="en-US" sz="2400" b="1" dirty="0"/>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509"/>
                                        </p:tgtEl>
                                        <p:attrNameLst>
                                          <p:attrName>style.visibility</p:attrName>
                                        </p:attrNameLst>
                                      </p:cBhvr>
                                      <p:to>
                                        <p:strVal val="visible"/>
                                      </p:to>
                                    </p:set>
                                    <p:anim calcmode="lin" valueType="num">
                                      <p:cBhvr additive="base">
                                        <p:cTn id="13" dur="500" fill="hold"/>
                                        <p:tgtEl>
                                          <p:spTgt spid="21509"/>
                                        </p:tgtEl>
                                        <p:attrNameLst>
                                          <p:attrName>ppt_x</p:attrName>
                                        </p:attrNameLst>
                                      </p:cBhvr>
                                      <p:tavLst>
                                        <p:tav tm="0">
                                          <p:val>
                                            <p:strVal val="#ppt_x"/>
                                          </p:val>
                                        </p:tav>
                                        <p:tav tm="100000">
                                          <p:val>
                                            <p:strVal val="#ppt_x"/>
                                          </p:val>
                                        </p:tav>
                                      </p:tavLst>
                                    </p:anim>
                                    <p:anim calcmode="lin" valueType="num">
                                      <p:cBhvr additive="base">
                                        <p:cTn id="14" dur="500" fill="hold"/>
                                        <p:tgtEl>
                                          <p:spTgt spid="215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AutoShape 15"/>
          <p:cNvSpPr>
            <a:spLocks noChangeArrowheads="1"/>
          </p:cNvSpPr>
          <p:nvPr/>
        </p:nvSpPr>
        <p:spPr bwMode="auto">
          <a:xfrm>
            <a:off x="151546" y="6470650"/>
            <a:ext cx="685800" cy="38735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smtClean="0">
                <a:solidFill>
                  <a:schemeClr val="bg1"/>
                </a:solidFill>
                <a:latin typeface="Times New Roman" pitchFamily="18" charset="0"/>
              </a:rPr>
              <a:t>P 3</a:t>
            </a:r>
            <a:endParaRPr lang="en-US" sz="1400" dirty="0">
              <a:solidFill>
                <a:schemeClr val="bg1"/>
              </a:solidFill>
              <a:latin typeface="Times New Roman" pitchFamily="18" charset="0"/>
            </a:endParaRPr>
          </a:p>
        </p:txBody>
      </p:sp>
      <p:sp>
        <p:nvSpPr>
          <p:cNvPr id="34" name="Rectangle 10"/>
          <p:cNvSpPr>
            <a:spLocks noGrp="1" noChangeArrowheads="1"/>
          </p:cNvSpPr>
          <p:nvPr>
            <p:ph type="title"/>
          </p:nvPr>
        </p:nvSpPr>
        <p:spPr>
          <a:xfrm>
            <a:off x="284747" y="-152400"/>
            <a:ext cx="8534400" cy="1143000"/>
          </a:xfrm>
        </p:spPr>
        <p:txBody>
          <a:bodyPr/>
          <a:lstStyle/>
          <a:p>
            <a:r>
              <a:rPr lang="en-US" altLang="en-US" sz="4400" b="1" dirty="0" smtClean="0">
                <a:solidFill>
                  <a:schemeClr val="tx1"/>
                </a:solidFill>
              </a:rPr>
              <a:t>Budgeted Income Statement</a:t>
            </a:r>
          </a:p>
        </p:txBody>
      </p:sp>
      <p:sp>
        <p:nvSpPr>
          <p:cNvPr id="6" name="Slide Number Placeholder 5"/>
          <p:cNvSpPr>
            <a:spLocks noGrp="1"/>
          </p:cNvSpPr>
          <p:nvPr>
            <p:ph type="sldNum" sz="quarter" idx="12"/>
          </p:nvPr>
        </p:nvSpPr>
        <p:spPr/>
        <p:txBody>
          <a:bodyPr/>
          <a:lstStyle/>
          <a:p>
            <a:pPr>
              <a:defRPr/>
            </a:pPr>
            <a:fld id="{C1B28DBF-8185-46EE-855F-634046A16E1B}" type="slidenum">
              <a:rPr lang="en-US" smtClean="0"/>
              <a:pPr>
                <a:defRPr/>
              </a:pPr>
              <a:t>49</a:t>
            </a:fld>
            <a:endParaRPr lang="en-US" dirty="0"/>
          </a:p>
        </p:txBody>
      </p:sp>
      <p:pic>
        <p:nvPicPr>
          <p:cNvPr id="33" name="Picture 32" descr="wiL62279_2217.jpg"/>
          <p:cNvPicPr>
            <a:picLocks noChangeAspect="1"/>
          </p:cNvPicPr>
          <p:nvPr/>
        </p:nvPicPr>
        <p:blipFill>
          <a:blip r:embed="rId3" cstate="print"/>
          <a:stretch>
            <a:fillRect/>
          </a:stretch>
        </p:blipFill>
        <p:spPr>
          <a:xfrm>
            <a:off x="457200" y="1295400"/>
            <a:ext cx="8132466" cy="3700272"/>
          </a:xfrm>
          <a:prstGeom prst="rect">
            <a:avLst/>
          </a:prstGeom>
        </p:spPr>
      </p:pic>
      <p:sp>
        <p:nvSpPr>
          <p:cNvPr id="36" name="Rectangle 35"/>
          <p:cNvSpPr/>
          <p:nvPr/>
        </p:nvSpPr>
        <p:spPr>
          <a:xfrm>
            <a:off x="304800" y="5257800"/>
            <a:ext cx="4648200" cy="1200329"/>
          </a:xfrm>
          <a:prstGeom prst="rect">
            <a:avLst/>
          </a:prstGeom>
          <a:solidFill>
            <a:schemeClr val="bg1">
              <a:lumMod val="95000"/>
            </a:schemeClr>
          </a:solidFill>
          <a:ln w="38100">
            <a:solidFill>
              <a:schemeClr val="tx2">
                <a:lumMod val="50000"/>
              </a:schemeClr>
            </a:solidFill>
          </a:ln>
        </p:spPr>
        <p:txBody>
          <a:bodyPr wrap="square">
            <a:spAutoFit/>
          </a:bodyPr>
          <a:lstStyle/>
          <a:p>
            <a:pPr algn="ctr"/>
            <a:r>
              <a:rPr lang="en-US" b="1" dirty="0" smtClean="0"/>
              <a:t>All information in this budgeted income statement is taken from the component budgets we’ve examined on previous slides.</a:t>
            </a:r>
            <a:endParaRPr lang="en-US" b="1" dirty="0"/>
          </a:p>
        </p:txBody>
      </p:sp>
      <p:sp>
        <p:nvSpPr>
          <p:cNvPr id="37" name="Rounded Rectangle 36"/>
          <p:cNvSpPr/>
          <p:nvPr/>
        </p:nvSpPr>
        <p:spPr>
          <a:xfrm>
            <a:off x="5029200" y="5181600"/>
            <a:ext cx="3810000" cy="1143000"/>
          </a:xfrm>
          <a:prstGeom prst="roundRect">
            <a:avLst/>
          </a:prstGeom>
          <a:solidFill>
            <a:schemeClr val="bg1">
              <a:lumMod val="9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The predicted amount of income tax expense for the quarter, computed as 40% of the budgeted pretax income, is included.</a:t>
            </a:r>
            <a:endParaRPr lang="en-US" b="1" dirty="0"/>
          </a:p>
        </p:txBody>
      </p:sp>
      <p:pic>
        <p:nvPicPr>
          <p:cNvPr id="38" name="Picture 5" descr="C:\Users\Charles\Pictures\Microsoft Clip Organizer\j0239505.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1219200"/>
            <a:ext cx="602084" cy="599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Rectangle 38"/>
          <p:cNvSpPr/>
          <p:nvPr/>
        </p:nvSpPr>
        <p:spPr>
          <a:xfrm>
            <a:off x="1905000" y="4114800"/>
            <a:ext cx="5486400" cy="228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9"/>
                                        </p:tgtEl>
                                        <p:attrNameLst>
                                          <p:attrName>style.visibility</p:attrName>
                                        </p:attrNameLst>
                                      </p:cBhvr>
                                      <p:to>
                                        <p:strVal val="visible"/>
                                      </p:to>
                                    </p:set>
                                    <p:animEffect transition="in" filter="fade">
                                      <p:cBhvr>
                                        <p:cTn id="14" dur="1000"/>
                                        <p:tgtEl>
                                          <p:spTgt spid="39"/>
                                        </p:tgtEl>
                                      </p:cBhvr>
                                    </p:animEffect>
                                    <p:anim calcmode="lin" valueType="num">
                                      <p:cBhvr>
                                        <p:cTn id="15" dur="1000" fill="hold"/>
                                        <p:tgtEl>
                                          <p:spTgt spid="39"/>
                                        </p:tgtEl>
                                        <p:attrNameLst>
                                          <p:attrName>ppt_x</p:attrName>
                                        </p:attrNameLst>
                                      </p:cBhvr>
                                      <p:tavLst>
                                        <p:tav tm="0">
                                          <p:val>
                                            <p:strVal val="#ppt_x"/>
                                          </p:val>
                                        </p:tav>
                                        <p:tav tm="100000">
                                          <p:val>
                                            <p:strVal val="#ppt_x"/>
                                          </p:val>
                                        </p:tav>
                                      </p:tavLst>
                                    </p:anim>
                                    <p:anim calcmode="lin" valueType="num">
                                      <p:cBhvr>
                                        <p:cTn id="1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685800" y="609600"/>
            <a:ext cx="7772400" cy="2590800"/>
          </a:xfrm>
        </p:spPr>
        <p:txBody>
          <a:bodyPr/>
          <a:lstStyle/>
          <a:p>
            <a:pPr eaLnBrk="1" fontAlgn="auto" hangingPunct="1">
              <a:spcAft>
                <a:spcPts val="0"/>
              </a:spcAft>
              <a:defRPr/>
            </a:pPr>
            <a:r>
              <a:rPr lang="en-US" altLang="en-US" sz="7200" b="1" dirty="0" smtClean="0">
                <a:solidFill>
                  <a:schemeClr val="tx1"/>
                </a:solidFill>
                <a:latin typeface="Algerian" panose="04020705040A02060702" pitchFamily="82" charset="0"/>
              </a:rPr>
              <a:t>Chapter 07</a:t>
            </a:r>
          </a:p>
        </p:txBody>
      </p:sp>
      <p:sp>
        <p:nvSpPr>
          <p:cNvPr id="10243" name="Rectangle 3"/>
          <p:cNvSpPr>
            <a:spLocks noGrp="1" noChangeArrowheads="1"/>
          </p:cNvSpPr>
          <p:nvPr>
            <p:ph type="subTitle" idx="1"/>
          </p:nvPr>
        </p:nvSpPr>
        <p:spPr>
          <a:xfrm>
            <a:off x="152400" y="3505200"/>
            <a:ext cx="8991600" cy="3200400"/>
          </a:xfrm>
        </p:spPr>
        <p:txBody>
          <a:bodyPr rtlCol="0">
            <a:noAutofit/>
          </a:bodyPr>
          <a:lstStyle/>
          <a:p>
            <a:pPr lvl="0" eaLnBrk="1" hangingPunct="1">
              <a:lnSpc>
                <a:spcPct val="90000"/>
              </a:lnSpc>
              <a:spcBef>
                <a:spcPct val="50000"/>
              </a:spcBef>
            </a:pPr>
            <a:r>
              <a:rPr lang="en-US" sz="7200" b="1" dirty="0" smtClean="0">
                <a:solidFill>
                  <a:schemeClr val="tx1"/>
                </a:solidFill>
                <a:latin typeface="Algerian" pitchFamily="82" charset="0"/>
              </a:rPr>
              <a:t>Master Budgets and </a:t>
            </a:r>
            <a:r>
              <a:rPr lang="en-US" sz="7200" b="1" dirty="0" smtClean="0">
                <a:solidFill>
                  <a:srgbClr val="FF0000"/>
                </a:solidFill>
                <a:latin typeface="Algerian" pitchFamily="82" charset="0"/>
              </a:rPr>
              <a:t>Performance Planning</a:t>
            </a:r>
            <a:endParaRPr lang="en-US" altLang="en-US" sz="7200" b="1" dirty="0">
              <a:solidFill>
                <a:srgbClr val="FF0000"/>
              </a:solidFill>
              <a:effectLst>
                <a:outerShdw blurRad="63500" dist="38100" dir="5400000" algn="t" rotWithShape="0">
                  <a:prstClr val="black">
                    <a:alpha val="25000"/>
                  </a:prstClr>
                </a:outerShdw>
              </a:effectLst>
              <a:latin typeface="Algerian" panose="04020705040A02060702" pitchFamily="82" charset="0"/>
              <a:ea typeface="+mj-ea"/>
              <a:cs typeface="+mj-cs"/>
            </a:endParaRPr>
          </a:p>
        </p:txBody>
      </p:sp>
    </p:spTree>
    <p:extLst>
      <p:ext uri="{BB962C8B-B14F-4D97-AF65-F5344CB8AC3E}">
        <p14:creationId xmlns:p14="http://schemas.microsoft.com/office/powerpoint/2010/main" val="3009139133"/>
      </p:ext>
    </p:extLst>
  </p:cSld>
  <p:clrMapOvr>
    <a:masterClrMapping/>
  </p:clrMapOvr>
  <p:transition spd="slow">
    <p:dissolv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2"/>
          <p:cNvSpPr>
            <a:spLocks noChangeArrowheads="1"/>
          </p:cNvSpPr>
          <p:nvPr/>
        </p:nvSpPr>
        <p:spPr bwMode="auto">
          <a:xfrm>
            <a:off x="1219200" y="5486400"/>
            <a:ext cx="6146800" cy="812800"/>
          </a:xfrm>
          <a:prstGeom prst="rect">
            <a:avLst/>
          </a:prstGeom>
          <a:noFill/>
          <a:ln w="25400">
            <a:solidFill>
              <a:schemeClr val="accent1">
                <a:lumMod val="50000"/>
              </a:schemeClr>
            </a:solidFill>
            <a:miter lim="800000"/>
            <a:headEnd/>
            <a:tailEnd/>
          </a:ln>
        </p:spPr>
        <p:txBody>
          <a:bodyPr wrap="none" lIns="90488" tIns="44450" rIns="90488" bIns="4445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b="1" dirty="0"/>
              <a:t>Let’s prepare the budgeted balance</a:t>
            </a:r>
            <a:br>
              <a:rPr lang="en-US" altLang="en-US" sz="2400" b="1" dirty="0"/>
            </a:br>
            <a:r>
              <a:rPr lang="en-US" altLang="en-US" sz="2400" b="1" dirty="0"/>
              <a:t>sheet for </a:t>
            </a:r>
            <a:r>
              <a:rPr lang="en-US" altLang="en-US" sz="2400" b="1" dirty="0" smtClean="0"/>
              <a:t>Toronto Sticks Company. </a:t>
            </a:r>
            <a:endParaRPr lang="en-US" altLang="en-US" sz="2400" b="1" dirty="0"/>
          </a:p>
        </p:txBody>
      </p:sp>
      <p:grpSp>
        <p:nvGrpSpPr>
          <p:cNvPr id="15" name="Group 14"/>
          <p:cNvGrpSpPr/>
          <p:nvPr/>
        </p:nvGrpSpPr>
        <p:grpSpPr>
          <a:xfrm>
            <a:off x="838200" y="2590800"/>
            <a:ext cx="7467600" cy="2587625"/>
            <a:chOff x="838200" y="1873250"/>
            <a:chExt cx="7620000" cy="3152775"/>
          </a:xfrm>
        </p:grpSpPr>
        <p:graphicFrame>
          <p:nvGraphicFramePr>
            <p:cNvPr id="23555" name="Object 3"/>
            <p:cNvGraphicFramePr>
              <a:graphicFrameLocks/>
            </p:cNvGraphicFramePr>
            <p:nvPr/>
          </p:nvGraphicFramePr>
          <p:xfrm>
            <a:off x="838200" y="1873250"/>
            <a:ext cx="2362200" cy="3152775"/>
          </p:xfrm>
          <a:graphic>
            <a:graphicData uri="http://schemas.openxmlformats.org/presentationml/2006/ole">
              <mc:AlternateContent xmlns:mc="http://schemas.openxmlformats.org/markup-compatibility/2006">
                <mc:Choice xmlns:v="urn:schemas-microsoft-com:vml" Requires="v">
                  <p:oleObj spid="_x0000_s23727" name="Clip" r:id="rId4" imgW="4510405" imgH="6010910" progId="">
                    <p:embed/>
                  </p:oleObj>
                </mc:Choice>
                <mc:Fallback>
                  <p:oleObj name="Clip" r:id="rId4" imgW="4510405" imgH="6010910" progId="">
                    <p:embed/>
                    <p:pic>
                      <p:nvPicPr>
                        <p:cNvPr id="0" name="Picture 4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873250"/>
                          <a:ext cx="2362200" cy="315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6" name="Object 4"/>
            <p:cNvGraphicFramePr>
              <a:graphicFrameLocks/>
            </p:cNvGraphicFramePr>
            <p:nvPr/>
          </p:nvGraphicFramePr>
          <p:xfrm>
            <a:off x="6096000" y="1873250"/>
            <a:ext cx="2362200" cy="3152775"/>
          </p:xfrm>
          <a:graphic>
            <a:graphicData uri="http://schemas.openxmlformats.org/presentationml/2006/ole">
              <mc:AlternateContent xmlns:mc="http://schemas.openxmlformats.org/markup-compatibility/2006">
                <mc:Choice xmlns:v="urn:schemas-microsoft-com:vml" Requires="v">
                  <p:oleObj spid="_x0000_s23728" name="Clip" r:id="rId6" imgW="4510405" imgH="6010910" progId="">
                    <p:embed/>
                  </p:oleObj>
                </mc:Choice>
                <mc:Fallback>
                  <p:oleObj name="Clip" r:id="rId6" imgW="4510405" imgH="6010910" progId="">
                    <p:embed/>
                    <p:pic>
                      <p:nvPicPr>
                        <p:cNvPr id="0" name="Picture 5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1873250"/>
                          <a:ext cx="2362200" cy="315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58" name="Rectangle 6"/>
            <p:cNvSpPr>
              <a:spLocks noChangeArrowheads="1"/>
            </p:cNvSpPr>
            <p:nvPr/>
          </p:nvSpPr>
          <p:spPr bwMode="auto">
            <a:xfrm>
              <a:off x="6336586" y="2225675"/>
              <a:ext cx="1879441" cy="1684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800" b="1" dirty="0"/>
                <a:t>Budgeted</a:t>
              </a:r>
            </a:p>
            <a:p>
              <a:pPr algn="ctr" eaLnBrk="1" hangingPunct="1"/>
              <a:r>
                <a:rPr lang="en-US" altLang="en-US" sz="2800" b="1" dirty="0"/>
                <a:t>Balance</a:t>
              </a:r>
            </a:p>
            <a:p>
              <a:pPr algn="ctr" eaLnBrk="1" hangingPunct="1"/>
              <a:r>
                <a:rPr lang="en-US" altLang="en-US" sz="2800" b="1" dirty="0"/>
                <a:t>Sheet</a:t>
              </a:r>
            </a:p>
          </p:txBody>
        </p:sp>
        <p:sp>
          <p:nvSpPr>
            <p:cNvPr id="23559" name="Rectangle 7"/>
            <p:cNvSpPr>
              <a:spLocks noChangeArrowheads="1"/>
            </p:cNvSpPr>
            <p:nvPr/>
          </p:nvSpPr>
          <p:spPr bwMode="auto">
            <a:xfrm rot="19260000">
              <a:off x="1213183" y="3932940"/>
              <a:ext cx="1539211" cy="484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000" b="1" dirty="0">
                  <a:solidFill>
                    <a:srgbClr val="FC0128"/>
                  </a:solidFill>
                </a:rPr>
                <a:t>Completed</a:t>
              </a:r>
            </a:p>
          </p:txBody>
        </p:sp>
        <p:sp>
          <p:nvSpPr>
            <p:cNvPr id="23560" name="Line 8"/>
            <p:cNvSpPr>
              <a:spLocks noChangeShapeType="1"/>
            </p:cNvSpPr>
            <p:nvPr/>
          </p:nvSpPr>
          <p:spPr bwMode="auto">
            <a:xfrm>
              <a:off x="3238500" y="3449638"/>
              <a:ext cx="2819400" cy="0"/>
            </a:xfrm>
            <a:prstGeom prst="line">
              <a:avLst/>
            </a:prstGeom>
            <a:noFill/>
            <a:ln w="76200">
              <a:solidFill>
                <a:srgbClr val="FC0128"/>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23561" name="Rectangle 9"/>
            <p:cNvSpPr>
              <a:spLocks noChangeArrowheads="1"/>
            </p:cNvSpPr>
            <p:nvPr/>
          </p:nvSpPr>
          <p:spPr bwMode="auto">
            <a:xfrm>
              <a:off x="1039481" y="2225675"/>
              <a:ext cx="1961227" cy="1684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800" b="1" dirty="0"/>
                <a:t>Budgeted</a:t>
              </a:r>
            </a:p>
            <a:p>
              <a:pPr algn="ctr" eaLnBrk="1" hangingPunct="1"/>
              <a:r>
                <a:rPr lang="en-US" altLang="en-US" sz="2800" b="1" dirty="0"/>
                <a:t>Income</a:t>
              </a:r>
            </a:p>
            <a:p>
              <a:pPr algn="ctr" eaLnBrk="1" hangingPunct="1"/>
              <a:r>
                <a:rPr lang="en-US" altLang="en-US" sz="2800" b="1" dirty="0"/>
                <a:t>Statement</a:t>
              </a:r>
            </a:p>
          </p:txBody>
        </p:sp>
      </p:grpSp>
      <p:sp>
        <p:nvSpPr>
          <p:cNvPr id="23562" name="Rectangle 10"/>
          <p:cNvSpPr>
            <a:spLocks noGrp="1" noChangeArrowheads="1"/>
          </p:cNvSpPr>
          <p:nvPr>
            <p:ph type="title"/>
          </p:nvPr>
        </p:nvSpPr>
        <p:spPr>
          <a:xfrm>
            <a:off x="342900" y="-152400"/>
            <a:ext cx="8534400" cy="1143000"/>
          </a:xfrm>
        </p:spPr>
        <p:txBody>
          <a:bodyPr/>
          <a:lstStyle/>
          <a:p>
            <a:r>
              <a:rPr lang="en-US" altLang="en-US" sz="4400" b="1" dirty="0" smtClean="0">
                <a:solidFill>
                  <a:schemeClr val="tx1"/>
                </a:solidFill>
              </a:rPr>
              <a:t>Budgeted </a:t>
            </a:r>
            <a:r>
              <a:rPr lang="en-US" altLang="en-US" sz="4400" b="1" dirty="0" smtClean="0">
                <a:solidFill>
                  <a:srgbClr val="FF0000"/>
                </a:solidFill>
              </a:rPr>
              <a:t>Balance Sheet</a:t>
            </a:r>
          </a:p>
        </p:txBody>
      </p:sp>
      <p:sp>
        <p:nvSpPr>
          <p:cNvPr id="2" name="Slide Number Placeholder 1"/>
          <p:cNvSpPr>
            <a:spLocks noGrp="1"/>
          </p:cNvSpPr>
          <p:nvPr>
            <p:ph type="sldNum" sz="quarter" idx="12"/>
          </p:nvPr>
        </p:nvSpPr>
        <p:spPr/>
        <p:txBody>
          <a:bodyPr/>
          <a:lstStyle/>
          <a:p>
            <a:pPr>
              <a:defRPr/>
            </a:pPr>
            <a:fld id="{C1B28DBF-8185-46EE-855F-634046A16E1B}" type="slidenum">
              <a:rPr lang="en-US" smtClean="0"/>
              <a:pPr>
                <a:defRPr/>
              </a:pPr>
              <a:t>50</a:t>
            </a:fld>
            <a:endParaRPr lang="en-US" dirty="0"/>
          </a:p>
        </p:txBody>
      </p:sp>
      <p:sp>
        <p:nvSpPr>
          <p:cNvPr id="12" name="AutoShape 15"/>
          <p:cNvSpPr>
            <a:spLocks noChangeArrowheads="1"/>
          </p:cNvSpPr>
          <p:nvPr/>
        </p:nvSpPr>
        <p:spPr bwMode="auto">
          <a:xfrm>
            <a:off x="76200" y="62865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smtClean="0">
                <a:solidFill>
                  <a:schemeClr val="bg1"/>
                </a:solidFill>
                <a:latin typeface="Times New Roman" pitchFamily="18" charset="0"/>
              </a:rPr>
              <a:t>P 3</a:t>
            </a:r>
            <a:endParaRPr lang="en-US" sz="1400" dirty="0">
              <a:solidFill>
                <a:schemeClr val="bg1"/>
              </a:solidFill>
              <a:latin typeface="Times New Roman" pitchFamily="18" charset="0"/>
            </a:endParaRPr>
          </a:p>
        </p:txBody>
      </p:sp>
      <p:pic>
        <p:nvPicPr>
          <p:cNvPr id="13" name="Picture 5" descr="C:\Users\Charles\Pictures\Microsoft Clip Organizer\j0239505.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72400" y="5950730"/>
            <a:ext cx="602084" cy="599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228600" y="1143000"/>
            <a:ext cx="8686800" cy="1200329"/>
          </a:xfrm>
          <a:prstGeom prst="rect">
            <a:avLst/>
          </a:prstGeom>
          <a:solidFill>
            <a:schemeClr val="bg1">
              <a:lumMod val="95000"/>
            </a:schemeClr>
          </a:solidFill>
        </p:spPr>
        <p:txBody>
          <a:bodyPr wrap="square" rtlCol="0">
            <a:spAutoFit/>
          </a:bodyPr>
          <a:lstStyle/>
          <a:p>
            <a:pPr algn="ctr"/>
            <a:r>
              <a:rPr lang="en-US" sz="2400" b="1" dirty="0" smtClean="0"/>
              <a:t>The budgeted balance sheet shows predicted amounts for the company’s assets, liabilities, and</a:t>
            </a:r>
          </a:p>
          <a:p>
            <a:pPr algn="ctr"/>
            <a:r>
              <a:rPr lang="en-US" sz="2400" b="1" dirty="0" smtClean="0"/>
              <a:t>equity as of the end of the budget period.</a:t>
            </a:r>
            <a:endParaRPr lang="en-US" sz="2400" b="1" dirty="0"/>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557"/>
                                        </p:tgtEl>
                                        <p:attrNameLst>
                                          <p:attrName>style.visibility</p:attrName>
                                        </p:attrNameLst>
                                      </p:cBhvr>
                                      <p:to>
                                        <p:strVal val="visible"/>
                                      </p:to>
                                    </p:set>
                                    <p:anim calcmode="lin" valueType="num">
                                      <p:cBhvr additive="base">
                                        <p:cTn id="13" dur="500" fill="hold"/>
                                        <p:tgtEl>
                                          <p:spTgt spid="23557"/>
                                        </p:tgtEl>
                                        <p:attrNameLst>
                                          <p:attrName>ppt_x</p:attrName>
                                        </p:attrNameLst>
                                      </p:cBhvr>
                                      <p:tavLst>
                                        <p:tav tm="0">
                                          <p:val>
                                            <p:strVal val="#ppt_x"/>
                                          </p:val>
                                        </p:tav>
                                        <p:tav tm="100000">
                                          <p:val>
                                            <p:strVal val="#ppt_x"/>
                                          </p:val>
                                        </p:tav>
                                      </p:tavLst>
                                    </p:anim>
                                    <p:anim calcmode="lin" valueType="num">
                                      <p:cBhvr additive="base">
                                        <p:cTn id="14" dur="500" fill="hold"/>
                                        <p:tgtEl>
                                          <p:spTgt spid="235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3"/>
          <p:cNvSpPr>
            <a:spLocks noChangeArrowheads="1"/>
          </p:cNvSpPr>
          <p:nvPr/>
        </p:nvSpPr>
        <p:spPr bwMode="auto">
          <a:xfrm>
            <a:off x="228600" y="5575300"/>
            <a:ext cx="8763000" cy="812800"/>
          </a:xfrm>
          <a:prstGeom prst="rect">
            <a:avLst/>
          </a:prstGeom>
          <a:noFill/>
          <a:ln w="25400">
            <a:solidFill>
              <a:schemeClr val="tx2"/>
            </a:solidFill>
            <a:miter lim="800000"/>
            <a:headEnd/>
            <a:tailEnd/>
          </a:ln>
        </p:spPr>
        <p:txBody>
          <a:bodyPr wrap="none" lIns="90488" tIns="44450" rIns="90488" bIns="4445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b="1" dirty="0" smtClean="0"/>
              <a:t>The </a:t>
            </a:r>
            <a:r>
              <a:rPr lang="en-US" altLang="en-US" sz="2400" b="1" dirty="0"/>
              <a:t>budgeted </a:t>
            </a:r>
            <a:r>
              <a:rPr lang="en-US" altLang="en-US" sz="2400" b="1" dirty="0" smtClean="0"/>
              <a:t>balance sheet </a:t>
            </a:r>
            <a:r>
              <a:rPr lang="en-US" altLang="en-US" sz="2400" b="1" dirty="0"/>
              <a:t>for </a:t>
            </a:r>
            <a:r>
              <a:rPr lang="en-US" altLang="en-US" sz="2400" b="1" dirty="0" smtClean="0"/>
              <a:t>TSC is </a:t>
            </a:r>
            <a:r>
              <a:rPr lang="en-US" sz="2400" b="1" dirty="0" smtClean="0"/>
              <a:t>prepared using </a:t>
            </a:r>
            <a:br>
              <a:rPr lang="en-US" sz="2400" b="1" dirty="0" smtClean="0"/>
            </a:br>
            <a:r>
              <a:rPr lang="en-US" sz="2400" b="1" dirty="0" smtClean="0"/>
              <a:t>information from the other budgets</a:t>
            </a:r>
            <a:r>
              <a:rPr lang="en-US" altLang="en-US" sz="2400" b="1" dirty="0" smtClean="0"/>
              <a:t>. </a:t>
            </a:r>
            <a:endParaRPr lang="en-US" altLang="en-US" sz="2400" b="1" dirty="0"/>
          </a:p>
        </p:txBody>
      </p:sp>
      <p:sp>
        <p:nvSpPr>
          <p:cNvPr id="509957" name="Rectangle 5"/>
          <p:cNvSpPr>
            <a:spLocks noGrp="1" noChangeArrowheads="1"/>
          </p:cNvSpPr>
          <p:nvPr>
            <p:ph type="title"/>
          </p:nvPr>
        </p:nvSpPr>
        <p:spPr>
          <a:xfrm>
            <a:off x="304800" y="-308811"/>
            <a:ext cx="8382000" cy="1143000"/>
          </a:xfrm>
        </p:spPr>
        <p:txBody>
          <a:bodyPr>
            <a:normAutofit/>
          </a:bodyPr>
          <a:lstStyle/>
          <a:p>
            <a:pPr>
              <a:defRPr/>
            </a:pPr>
            <a:r>
              <a:rPr lang="en-US" sz="4400" b="1" dirty="0" smtClean="0">
                <a:solidFill>
                  <a:schemeClr val="tx1"/>
                </a:solidFill>
              </a:rPr>
              <a:t>Budgeted Balance </a:t>
            </a:r>
            <a:r>
              <a:rPr lang="en-US" sz="4400" b="1" dirty="0">
                <a:solidFill>
                  <a:schemeClr val="tx1"/>
                </a:solidFill>
              </a:rPr>
              <a:t>Sheet</a:t>
            </a:r>
          </a:p>
        </p:txBody>
      </p:sp>
      <p:sp>
        <p:nvSpPr>
          <p:cNvPr id="2" name="Slide Number Placeholder 1"/>
          <p:cNvSpPr>
            <a:spLocks noGrp="1"/>
          </p:cNvSpPr>
          <p:nvPr>
            <p:ph type="sldNum" sz="quarter" idx="12"/>
          </p:nvPr>
        </p:nvSpPr>
        <p:spPr/>
        <p:txBody>
          <a:bodyPr/>
          <a:lstStyle/>
          <a:p>
            <a:pPr>
              <a:defRPr/>
            </a:pPr>
            <a:fld id="{AFBA2D53-C3FE-430D-A1E8-3968F4928F0A}" type="slidenum">
              <a:rPr lang="en-US" smtClean="0"/>
              <a:pPr>
                <a:defRPr/>
              </a:pPr>
              <a:t>51</a:t>
            </a:fld>
            <a:endParaRPr lang="en-US" dirty="0"/>
          </a:p>
        </p:txBody>
      </p:sp>
      <p:sp>
        <p:nvSpPr>
          <p:cNvPr id="7" name="AutoShape 15"/>
          <p:cNvSpPr>
            <a:spLocks noChangeArrowheads="1"/>
          </p:cNvSpPr>
          <p:nvPr/>
        </p:nvSpPr>
        <p:spPr bwMode="auto">
          <a:xfrm>
            <a:off x="76200" y="62865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smtClean="0">
                <a:solidFill>
                  <a:schemeClr val="bg1"/>
                </a:solidFill>
                <a:latin typeface="Times New Roman" pitchFamily="18" charset="0"/>
              </a:rPr>
              <a:t>P 3</a:t>
            </a:r>
            <a:endParaRPr lang="en-US" sz="1400" dirty="0">
              <a:solidFill>
                <a:schemeClr val="bg1"/>
              </a:solidFill>
              <a:latin typeface="Times New Roman" pitchFamily="18" charset="0"/>
            </a:endParaRPr>
          </a:p>
        </p:txBody>
      </p:sp>
      <p:pic>
        <p:nvPicPr>
          <p:cNvPr id="11" name="Picture 10" descr="wiL62279_2218.jpg"/>
          <p:cNvPicPr/>
          <p:nvPr/>
        </p:nvPicPr>
        <p:blipFill>
          <a:blip r:embed="rId3" cstate="print"/>
          <a:srcRect l="12397" r="12397" b="37500"/>
          <a:stretch>
            <a:fillRect/>
          </a:stretch>
        </p:blipFill>
        <p:spPr>
          <a:xfrm>
            <a:off x="1371600" y="1371600"/>
            <a:ext cx="6248400" cy="4038600"/>
          </a:xfrm>
          <a:prstGeom prst="rect">
            <a:avLst/>
          </a:prstGeom>
          <a:noFill/>
          <a:ln>
            <a:noFill/>
          </a:ln>
        </p:spPr>
      </p:pic>
      <p:pic>
        <p:nvPicPr>
          <p:cNvPr id="8" name="Picture 5" descr="C:\Users\Charles\Pictures\Microsoft Clip Organizer\j0239505.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838200"/>
            <a:ext cx="602084" cy="599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hecke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495300" y="-457200"/>
            <a:ext cx="8229600" cy="1600200"/>
          </a:xfrm>
        </p:spPr>
        <p:txBody>
          <a:bodyPr/>
          <a:lstStyle/>
          <a:p>
            <a:r>
              <a:rPr lang="en-US" altLang="en-US" sz="4400" b="1" dirty="0" smtClean="0">
                <a:solidFill>
                  <a:schemeClr val="tx1"/>
                </a:solidFill>
              </a:rPr>
              <a:t>Global View</a:t>
            </a:r>
          </a:p>
        </p:txBody>
      </p:sp>
      <p:sp>
        <p:nvSpPr>
          <p:cNvPr id="2" name="Slide Number Placeholder 1"/>
          <p:cNvSpPr>
            <a:spLocks noGrp="1"/>
          </p:cNvSpPr>
          <p:nvPr>
            <p:ph type="sldNum" sz="quarter" idx="12"/>
          </p:nvPr>
        </p:nvSpPr>
        <p:spPr/>
        <p:txBody>
          <a:bodyPr/>
          <a:lstStyle/>
          <a:p>
            <a:pPr>
              <a:defRPr/>
            </a:pPr>
            <a:fld id="{C1B28DBF-8185-46EE-855F-634046A16E1B}" type="slidenum">
              <a:rPr lang="en-US" smtClean="0"/>
              <a:pPr>
                <a:defRPr/>
              </a:pPr>
              <a:t>52</a:t>
            </a:fld>
            <a:endParaRPr lang="en-US" dirty="0"/>
          </a:p>
        </p:txBody>
      </p:sp>
      <p:pic>
        <p:nvPicPr>
          <p:cNvPr id="48132" name="Picture 4" descr="Philips">
            <a:hlinkClick r:id="rId3" tooltip="Philips"/>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79788" y="6142038"/>
            <a:ext cx="2411412"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p:cNvSpPr/>
          <p:nvPr/>
        </p:nvSpPr>
        <p:spPr>
          <a:xfrm>
            <a:off x="0" y="1295400"/>
            <a:ext cx="9144000" cy="449580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effectLst>
                  <a:outerShdw blurRad="38100" dist="38100" dir="2700000" algn="tl">
                    <a:srgbClr val="000000">
                      <a:alpha val="43137"/>
                    </a:srgbClr>
                  </a:outerShdw>
                </a:effectLst>
              </a:rPr>
              <a:t>Royal Phillips Electronics of the Netherlands is a diversified company.  Preparing budgets and evaluating progress helps the company achieve its goals.  In a recent annual report, the company reports that it budgets sales to grow at a faster pace than overall economic growth.  Based on this sales target, company managers prepare detailed </a:t>
            </a:r>
            <a:r>
              <a:rPr lang="en-US" sz="2400" b="1" u="sng" dirty="0">
                <a:effectLst>
                  <a:outerShdw blurRad="38100" dist="38100" dir="2700000" algn="tl">
                    <a:srgbClr val="000000">
                      <a:alpha val="43137"/>
                    </a:srgbClr>
                  </a:outerShdw>
                </a:effectLst>
              </a:rPr>
              <a:t>operating</a:t>
            </a:r>
            <a:r>
              <a:rPr lang="en-US" sz="2400" b="1" dirty="0">
                <a:solidFill>
                  <a:srgbClr val="FF0000"/>
                </a:solidFill>
                <a:effectLst>
                  <a:outerShdw blurRad="38100" dist="38100" dir="2700000" algn="tl">
                    <a:srgbClr val="000000">
                      <a:alpha val="43137"/>
                    </a:srgbClr>
                  </a:outerShdw>
                </a:effectLst>
              </a:rPr>
              <a:t>,</a:t>
            </a:r>
            <a:r>
              <a:rPr lang="en-US" sz="2400" b="1" dirty="0">
                <a:effectLst>
                  <a:outerShdw blurRad="38100" dist="38100" dir="2700000" algn="tl">
                    <a:srgbClr val="000000">
                      <a:alpha val="43137"/>
                    </a:srgbClr>
                  </a:outerShdw>
                </a:effectLst>
              </a:rPr>
              <a:t> </a:t>
            </a:r>
            <a:r>
              <a:rPr lang="en-US" sz="2400" b="1" u="sng" dirty="0">
                <a:effectLst>
                  <a:outerShdw blurRad="38100" dist="38100" dir="2700000" algn="tl">
                    <a:srgbClr val="000000">
                      <a:alpha val="43137"/>
                    </a:srgbClr>
                  </a:outerShdw>
                </a:effectLst>
              </a:rPr>
              <a:t>capital</a:t>
            </a:r>
            <a:r>
              <a:rPr lang="en-US" sz="2400" b="1" dirty="0">
                <a:effectLst>
                  <a:outerShdw blurRad="38100" dist="38100" dir="2700000" algn="tl">
                    <a:srgbClr val="000000">
                      <a:alpha val="43137"/>
                    </a:srgbClr>
                  </a:outerShdw>
                </a:effectLst>
              </a:rPr>
              <a:t> </a:t>
            </a:r>
            <a:r>
              <a:rPr lang="en-US" sz="2400" b="1" u="sng" dirty="0">
                <a:effectLst>
                  <a:outerShdw blurRad="38100" dist="38100" dir="2700000" algn="tl">
                    <a:srgbClr val="000000">
                      <a:alpha val="43137"/>
                    </a:srgbClr>
                  </a:outerShdw>
                </a:effectLst>
              </a:rPr>
              <a:t>expenditures</a:t>
            </a:r>
            <a:r>
              <a:rPr lang="en-US" sz="2400" b="1" dirty="0">
                <a:solidFill>
                  <a:srgbClr val="FF0000"/>
                </a:solidFill>
                <a:effectLst>
                  <a:outerShdw blurRad="38100" dist="38100" dir="2700000" algn="tl">
                    <a:srgbClr val="000000">
                      <a:alpha val="43137"/>
                    </a:srgbClr>
                  </a:outerShdw>
                </a:effectLst>
              </a:rPr>
              <a:t>,</a:t>
            </a:r>
            <a:r>
              <a:rPr lang="en-US" sz="2400" b="1" dirty="0">
                <a:effectLst>
                  <a:outerShdw blurRad="38100" dist="38100" dir="2700000" algn="tl">
                    <a:srgbClr val="000000">
                      <a:alpha val="43137"/>
                    </a:srgbClr>
                  </a:outerShdw>
                </a:effectLst>
              </a:rPr>
              <a:t> and </a:t>
            </a:r>
            <a:r>
              <a:rPr lang="en-US" sz="2400" b="1" u="sng" dirty="0">
                <a:effectLst>
                  <a:outerShdw blurRad="38100" dist="38100" dir="2700000" algn="tl">
                    <a:srgbClr val="000000">
                      <a:alpha val="43137"/>
                    </a:srgbClr>
                  </a:outerShdw>
                </a:effectLst>
              </a:rPr>
              <a:t>financial budgets</a:t>
            </a:r>
            <a:r>
              <a:rPr lang="en-US" sz="2400" b="1" dirty="0">
                <a:effectLst>
                  <a:outerShdw blurRad="38100" dist="38100" dir="2700000" algn="tl">
                    <a:srgbClr val="000000">
                      <a:alpha val="43137"/>
                    </a:srgbClr>
                  </a:outerShdw>
                </a:effectLst>
              </a:rPr>
              <a:t>.</a:t>
            </a:r>
          </a:p>
          <a:p>
            <a:pPr algn="ctr">
              <a:defRPr/>
            </a:pPr>
            <a:endParaRPr lang="en-US" sz="2400" b="1" dirty="0">
              <a:effectLst>
                <a:outerShdw blurRad="38100" dist="38100" dir="2700000" algn="tl">
                  <a:srgbClr val="000000">
                    <a:alpha val="43137"/>
                  </a:srgbClr>
                </a:outerShdw>
              </a:effectLst>
            </a:endParaRPr>
          </a:p>
          <a:p>
            <a:pPr algn="ctr">
              <a:defRPr/>
            </a:pPr>
            <a:r>
              <a:rPr lang="en-US" sz="2400" b="1" dirty="0">
                <a:effectLst>
                  <a:outerShdw blurRad="38100" dist="38100" dir="2700000" algn="tl">
                    <a:srgbClr val="000000">
                      <a:alpha val="43137"/>
                    </a:srgbClr>
                  </a:outerShdw>
                </a:effectLst>
              </a:rPr>
              <a:t>Budgeted and actual results of companies that do business globally are impacted by changes in foreign currency exchange rates as well as global and political uncertainties.  Forecasting in that environment is difficult. </a:t>
            </a:r>
          </a:p>
        </p:txBody>
      </p:sp>
    </p:spTree>
  </p:cSld>
  <p:clrMapOvr>
    <a:masterClrMapping/>
  </p:clrMapOvr>
  <p:transition>
    <p:wedg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4"/>
          <p:cNvSpPr>
            <a:spLocks noGrp="1"/>
          </p:cNvSpPr>
          <p:nvPr>
            <p:ph type="ctrTitle"/>
          </p:nvPr>
        </p:nvSpPr>
        <p:spPr>
          <a:xfrm>
            <a:off x="914400" y="1524000"/>
            <a:ext cx="7315200" cy="3124200"/>
          </a:xfrm>
        </p:spPr>
        <p:txBody>
          <a:bodyPr/>
          <a:lstStyle/>
          <a:p>
            <a:r>
              <a:rPr lang="en-US" altLang="en-US" dirty="0" smtClean="0">
                <a:ea typeface="ＭＳ Ｐゴシック" pitchFamily="34" charset="-128"/>
              </a:rPr>
              <a:t/>
            </a:r>
            <a:br>
              <a:rPr lang="en-US" altLang="en-US" dirty="0" smtClean="0">
                <a:ea typeface="ＭＳ Ｐゴシック" pitchFamily="34" charset="-128"/>
              </a:rPr>
            </a:br>
            <a:r>
              <a:rPr lang="en-US" altLang="en-US" sz="5400" b="1" dirty="0" smtClean="0">
                <a:solidFill>
                  <a:srgbClr val="FF0000"/>
                </a:solidFill>
                <a:latin typeface="Algerian" pitchFamily="82" charset="0"/>
                <a:ea typeface="ＭＳ Ｐゴシック" pitchFamily="34" charset="-128"/>
              </a:rPr>
              <a:t>A</a:t>
            </a:r>
            <a:r>
              <a:rPr lang="en-US" altLang="en-US" sz="5400" b="1" dirty="0" smtClean="0">
                <a:solidFill>
                  <a:schemeClr val="tx1"/>
                </a:solidFill>
                <a:latin typeface="Algerian" pitchFamily="82" charset="0"/>
                <a:ea typeface="ＭＳ Ｐゴシック" pitchFamily="34" charset="-128"/>
              </a:rPr>
              <a:t>ctivity- </a:t>
            </a:r>
            <a:r>
              <a:rPr lang="en-US" altLang="en-US" sz="5400" b="1" dirty="0" smtClean="0">
                <a:solidFill>
                  <a:srgbClr val="FF0000"/>
                </a:solidFill>
                <a:latin typeface="Algerian" pitchFamily="82" charset="0"/>
                <a:ea typeface="ＭＳ Ｐゴシック" pitchFamily="34" charset="-128"/>
              </a:rPr>
              <a:t>B</a:t>
            </a:r>
            <a:r>
              <a:rPr lang="en-US" altLang="en-US" sz="5400" b="1" dirty="0" smtClean="0">
                <a:solidFill>
                  <a:schemeClr val="tx1"/>
                </a:solidFill>
                <a:latin typeface="Algerian" pitchFamily="82" charset="0"/>
                <a:ea typeface="ＭＳ Ｐゴシック" pitchFamily="34" charset="-128"/>
              </a:rPr>
              <a:t>ased   </a:t>
            </a:r>
            <a:r>
              <a:rPr lang="en-US" altLang="en-US" sz="5400" b="1" dirty="0" smtClean="0">
                <a:solidFill>
                  <a:srgbClr val="FF0000"/>
                </a:solidFill>
                <a:latin typeface="Algerian" pitchFamily="82" charset="0"/>
                <a:ea typeface="ＭＳ Ｐゴシック" pitchFamily="34" charset="-128"/>
              </a:rPr>
              <a:t>B</a:t>
            </a:r>
            <a:r>
              <a:rPr lang="en-US" altLang="en-US" sz="5400" b="1" dirty="0" smtClean="0">
                <a:solidFill>
                  <a:schemeClr val="tx1"/>
                </a:solidFill>
                <a:latin typeface="Algerian" pitchFamily="82" charset="0"/>
                <a:ea typeface="ＭＳ Ｐゴシック" pitchFamily="34" charset="-128"/>
              </a:rPr>
              <a:t>udgeting</a:t>
            </a:r>
          </a:p>
        </p:txBody>
      </p:sp>
      <p:sp>
        <p:nvSpPr>
          <p:cNvPr id="11270" name="Slide Number Placeholder 1"/>
          <p:cNvSpPr>
            <a:spLocks noGrp="1"/>
          </p:cNvSpPr>
          <p:nvPr>
            <p:ph type="sldNum" sz="quarter" idx="12"/>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fld id="{99574C60-73C5-4235-A748-77ABB6631210}" type="slidenum">
              <a:rPr lang="en-US" altLang="en-US" sz="1200">
                <a:solidFill>
                  <a:srgbClr val="898989"/>
                </a:solidFill>
                <a:latin typeface="Arial" charset="0"/>
              </a:rPr>
              <a:pPr>
                <a:spcBef>
                  <a:spcPct val="0"/>
                </a:spcBef>
                <a:buFontTx/>
                <a:buNone/>
              </a:pPr>
              <a:t>53</a:t>
            </a:fld>
            <a:endParaRPr lang="en-US" altLang="en-US" sz="1200" dirty="0">
              <a:solidFill>
                <a:srgbClr val="898989"/>
              </a:solidFill>
              <a:latin typeface="Arial" charset="0"/>
            </a:endParaRPr>
          </a:p>
        </p:txBody>
      </p:sp>
      <p:pic>
        <p:nvPicPr>
          <p:cNvPr id="1126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2351087"/>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4800600"/>
            <a:ext cx="7315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7536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a:xfrm>
            <a:off x="304800" y="-228600"/>
            <a:ext cx="8382000" cy="1143000"/>
          </a:xfrm>
        </p:spPr>
        <p:txBody>
          <a:bodyPr/>
          <a:lstStyle/>
          <a:p>
            <a:r>
              <a:rPr lang="en-US" altLang="en-US" sz="4400" b="1" dirty="0" smtClean="0">
                <a:solidFill>
                  <a:schemeClr val="tx1"/>
                </a:solidFill>
              </a:rPr>
              <a:t>Activity-Based Budgeting</a:t>
            </a:r>
          </a:p>
        </p:txBody>
      </p:sp>
      <p:sp>
        <p:nvSpPr>
          <p:cNvPr id="27652" name="Rectangle 3"/>
          <p:cNvSpPr>
            <a:spLocks noGrp="1" noChangeArrowheads="1"/>
          </p:cNvSpPr>
          <p:nvPr>
            <p:ph idx="1"/>
          </p:nvPr>
        </p:nvSpPr>
        <p:spPr>
          <a:xfrm>
            <a:off x="381000" y="1143000"/>
            <a:ext cx="8305800" cy="1905000"/>
          </a:xfrm>
        </p:spPr>
        <p:txBody>
          <a:bodyPr/>
          <a:lstStyle/>
          <a:p>
            <a:pPr algn="ctr">
              <a:buFont typeface="Wingdings" pitchFamily="2" charset="2"/>
              <a:buNone/>
            </a:pPr>
            <a:r>
              <a:rPr lang="en-US" altLang="en-US" sz="2400" b="1" dirty="0" smtClean="0">
                <a:solidFill>
                  <a:schemeClr val="tx1"/>
                </a:solidFill>
                <a:latin typeface="Arial" charset="0"/>
                <a:cs typeface="Arial" charset="0"/>
              </a:rPr>
              <a:t>   Activity-based budgeting is based on </a:t>
            </a:r>
            <a:r>
              <a:rPr lang="en-US" altLang="en-US" sz="2400" b="1" dirty="0" smtClean="0">
                <a:solidFill>
                  <a:srgbClr val="FF0000"/>
                </a:solidFill>
                <a:latin typeface="Arial" charset="0"/>
                <a:cs typeface="Arial" charset="0"/>
              </a:rPr>
              <a:t>activities</a:t>
            </a:r>
            <a:r>
              <a:rPr lang="en-US" altLang="en-US" sz="2400" b="1" dirty="0" smtClean="0">
                <a:latin typeface="Arial" charset="0"/>
                <a:cs typeface="Arial" charset="0"/>
              </a:rPr>
              <a:t> </a:t>
            </a:r>
            <a:r>
              <a:rPr lang="en-US" altLang="en-US" sz="2400" b="1" dirty="0" smtClean="0">
                <a:solidFill>
                  <a:schemeClr val="tx1"/>
                </a:solidFill>
                <a:latin typeface="Arial" charset="0"/>
                <a:cs typeface="Arial" charset="0"/>
              </a:rPr>
              <a:t>rather than traditional items such as salaries, supplies, depreciation, and utilities.</a:t>
            </a:r>
          </a:p>
        </p:txBody>
      </p:sp>
      <p:sp>
        <p:nvSpPr>
          <p:cNvPr id="2" name="Slide Number Placeholder 1"/>
          <p:cNvSpPr>
            <a:spLocks noGrp="1"/>
          </p:cNvSpPr>
          <p:nvPr>
            <p:ph type="sldNum" sz="quarter" idx="12"/>
          </p:nvPr>
        </p:nvSpPr>
        <p:spPr>
          <a:xfrm>
            <a:off x="6781800" y="6356350"/>
            <a:ext cx="2133600" cy="365125"/>
          </a:xfrm>
        </p:spPr>
        <p:txBody>
          <a:bodyPr/>
          <a:lstStyle/>
          <a:p>
            <a:pPr>
              <a:defRPr/>
            </a:pPr>
            <a:fld id="{AFBA2D53-C3FE-430D-A1E8-3968F4928F0A}" type="slidenum">
              <a:rPr lang="en-US" smtClean="0"/>
              <a:pPr>
                <a:defRPr/>
              </a:pPr>
              <a:t>54</a:t>
            </a:fld>
            <a:endParaRPr lang="en-US" dirty="0"/>
          </a:p>
        </p:txBody>
      </p:sp>
      <p:sp>
        <p:nvSpPr>
          <p:cNvPr id="6" name="AutoShape 15"/>
          <p:cNvSpPr>
            <a:spLocks noChangeArrowheads="1"/>
          </p:cNvSpPr>
          <p:nvPr/>
        </p:nvSpPr>
        <p:spPr bwMode="auto">
          <a:xfrm>
            <a:off x="76200" y="62865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smtClean="0">
                <a:solidFill>
                  <a:schemeClr val="bg1"/>
                </a:solidFill>
                <a:latin typeface="Times New Roman" pitchFamily="18" charset="0"/>
              </a:rPr>
              <a:t>A 1</a:t>
            </a:r>
            <a:endParaRPr lang="en-US" sz="1400" dirty="0">
              <a:solidFill>
                <a:schemeClr val="bg1"/>
              </a:solidFill>
              <a:latin typeface="Times New Roman" pitchFamily="18" charset="0"/>
            </a:endParaRPr>
          </a:p>
        </p:txBody>
      </p:sp>
      <p:grpSp>
        <p:nvGrpSpPr>
          <p:cNvPr id="9" name="Group 8"/>
          <p:cNvGrpSpPr/>
          <p:nvPr/>
        </p:nvGrpSpPr>
        <p:grpSpPr>
          <a:xfrm>
            <a:off x="228600" y="2514600"/>
            <a:ext cx="8610600" cy="2464689"/>
            <a:chOff x="304800" y="2895600"/>
            <a:chExt cx="8610600" cy="2464689"/>
          </a:xfrm>
        </p:grpSpPr>
        <p:pic>
          <p:nvPicPr>
            <p:cNvPr id="7" name="Picture 6" descr="wiL62279_2219.jpg"/>
            <p:cNvPicPr>
              <a:picLocks noChangeAspect="1"/>
            </p:cNvPicPr>
            <p:nvPr/>
          </p:nvPicPr>
          <p:blipFill>
            <a:blip r:embed="rId3" cstate="print"/>
            <a:stretch>
              <a:fillRect/>
            </a:stretch>
          </p:blipFill>
          <p:spPr>
            <a:xfrm>
              <a:off x="304800" y="3581400"/>
              <a:ext cx="8610600" cy="1778889"/>
            </a:xfrm>
            <a:prstGeom prst="rect">
              <a:avLst/>
            </a:prstGeom>
          </p:spPr>
        </p:pic>
        <p:sp>
          <p:nvSpPr>
            <p:cNvPr id="8" name="Rounded Rectangle 7"/>
            <p:cNvSpPr/>
            <p:nvPr/>
          </p:nvSpPr>
          <p:spPr>
            <a:xfrm>
              <a:off x="381000" y="2895600"/>
              <a:ext cx="85344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t>Accounting Department</a:t>
              </a:r>
            </a:p>
            <a:p>
              <a:pPr algn="ctr"/>
              <a:r>
                <a:rPr lang="en-US" sz="2200" b="1" dirty="0" smtClean="0"/>
                <a:t>Comparison of Activity-Based Budget with Traditional Budget</a:t>
              </a:r>
              <a:endParaRPr lang="en-US" sz="2200" b="1" dirty="0"/>
            </a:p>
          </p:txBody>
        </p:sp>
      </p:grpSp>
      <p:sp>
        <p:nvSpPr>
          <p:cNvPr id="10" name="TextBox 9"/>
          <p:cNvSpPr txBox="1"/>
          <p:nvPr/>
        </p:nvSpPr>
        <p:spPr>
          <a:xfrm>
            <a:off x="228600" y="5105400"/>
            <a:ext cx="8610600" cy="1446550"/>
          </a:xfrm>
          <a:prstGeom prst="rect">
            <a:avLst/>
          </a:prstGeom>
          <a:solidFill>
            <a:schemeClr val="bg1">
              <a:lumMod val="95000"/>
            </a:schemeClr>
          </a:solidFill>
          <a:ln w="19050">
            <a:solidFill>
              <a:schemeClr val="tx1"/>
            </a:solidFill>
          </a:ln>
        </p:spPr>
        <p:txBody>
          <a:bodyPr wrap="square" rtlCol="0">
            <a:spAutoFit/>
          </a:bodyPr>
          <a:lstStyle/>
          <a:p>
            <a:pPr algn="ctr"/>
            <a:r>
              <a:rPr lang="en-US" sz="2200" b="1" dirty="0" smtClean="0">
                <a:latin typeface="Arial Narrow" pitchFamily="34" charset="0"/>
              </a:rPr>
              <a:t>An understanding of the resources required to perform the activities, the costs associated with these resources, and the way resource use changes with changes in activity levels allows management to better assess how expenses will change to accommodate changes in activity levels.</a:t>
            </a:r>
            <a:endParaRPr lang="en-US" sz="2200" b="1" dirty="0">
              <a:latin typeface="Arial Narrow" pitchFamily="34" charset="0"/>
            </a:endParaRP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0"/>
            <a:ext cx="9144000" cy="1417638"/>
          </a:xfrm>
        </p:spPr>
        <p:txBody>
          <a:bodyPr>
            <a:normAutofit/>
          </a:bodyPr>
          <a:lstStyle/>
          <a:p>
            <a:pPr eaLnBrk="1" fontAlgn="auto" hangingPunct="1">
              <a:spcAft>
                <a:spcPts val="0"/>
              </a:spcAft>
              <a:defRPr/>
            </a:pPr>
            <a:r>
              <a:rPr lang="en-US" b="1" u="sng" dirty="0">
                <a:solidFill>
                  <a:prstClr val="black"/>
                </a:solidFill>
                <a:effectLst>
                  <a:outerShdw blurRad="38100" dist="38100" dir="2700000" algn="tl">
                    <a:srgbClr val="000000">
                      <a:alpha val="43137"/>
                    </a:srgbClr>
                  </a:outerShdw>
                </a:effectLst>
              </a:rPr>
              <a:t>Homework assignment</a:t>
            </a:r>
            <a:endParaRPr lang="en-US" b="1" u="sng" dirty="0" smtClean="0">
              <a:effectLst>
                <a:outerShdw blurRad="38100" dist="38100" dir="2700000" algn="tl">
                  <a:srgbClr val="000000">
                    <a:alpha val="43137"/>
                  </a:srgbClr>
                </a:outerShdw>
              </a:effectLst>
            </a:endParaRPr>
          </a:p>
        </p:txBody>
      </p:sp>
      <p:sp>
        <p:nvSpPr>
          <p:cNvPr id="35843" name="Rectangle 3"/>
          <p:cNvSpPr>
            <a:spLocks noGrp="1" noChangeArrowheads="1"/>
          </p:cNvSpPr>
          <p:nvPr>
            <p:ph idx="1"/>
          </p:nvPr>
        </p:nvSpPr>
        <p:spPr>
          <a:xfrm>
            <a:off x="0" y="1600200"/>
            <a:ext cx="9144000" cy="5257800"/>
          </a:xfrm>
        </p:spPr>
        <p:txBody>
          <a:bodyPr rtlCol="0">
            <a:normAutofit/>
          </a:bodyPr>
          <a:lstStyle/>
          <a:p>
            <a:pPr lvl="0" eaLnBrk="1" fontAlgn="auto" hangingPunct="1">
              <a:lnSpc>
                <a:spcPct val="150000"/>
              </a:lnSpc>
              <a:spcBef>
                <a:spcPts val="0"/>
              </a:spcBef>
              <a:spcAft>
                <a:spcPts val="0"/>
              </a:spcAft>
              <a:buFont typeface="Wingdings" pitchFamily="2" charset="2"/>
              <a:buChar char="Ø"/>
            </a:pPr>
            <a:r>
              <a:rPr lang="en-US" b="1" dirty="0">
                <a:solidFill>
                  <a:schemeClr val="tx1"/>
                </a:solidFill>
              </a:rPr>
              <a:t>Using Connect – </a:t>
            </a:r>
            <a:r>
              <a:rPr lang="en-US" b="1" dirty="0" smtClean="0">
                <a:solidFill>
                  <a:srgbClr val="FF0000"/>
                </a:solidFill>
                <a:effectLst>
                  <a:outerShdw blurRad="38100" dist="38100" dir="2700000" algn="tl">
                    <a:srgbClr val="000000">
                      <a:alpha val="43137"/>
                    </a:srgbClr>
                  </a:outerShdw>
                </a:effectLst>
              </a:rPr>
              <a:t>7</a:t>
            </a:r>
            <a:r>
              <a:rPr lang="en-US" b="1" dirty="0" smtClean="0">
                <a:solidFill>
                  <a:schemeClr val="tx1"/>
                </a:solidFill>
              </a:rPr>
              <a:t> </a:t>
            </a:r>
            <a:r>
              <a:rPr lang="en-US" b="1" dirty="0">
                <a:solidFill>
                  <a:schemeClr val="tx1"/>
                </a:solidFill>
              </a:rPr>
              <a:t>Questions for </a:t>
            </a:r>
            <a:r>
              <a:rPr lang="en-US" b="1" dirty="0">
                <a:solidFill>
                  <a:srgbClr val="FF0000"/>
                </a:solidFill>
                <a:effectLst>
                  <a:outerShdw blurRad="38100" dist="38100" dir="2700000" algn="tl">
                    <a:srgbClr val="000000">
                      <a:alpha val="43137"/>
                    </a:srgbClr>
                  </a:outerShdw>
                </a:effectLst>
              </a:rPr>
              <a:t>60</a:t>
            </a:r>
            <a:r>
              <a:rPr lang="en-US" b="1" dirty="0">
                <a:solidFill>
                  <a:schemeClr val="tx1"/>
                </a:solidFill>
              </a:rPr>
              <a:t> </a:t>
            </a:r>
            <a:r>
              <a:rPr lang="en-US" b="1" dirty="0" smtClean="0">
                <a:solidFill>
                  <a:schemeClr val="tx1"/>
                </a:solidFill>
              </a:rPr>
              <a:t>Points; </a:t>
            </a:r>
            <a:r>
              <a:rPr lang="en-US" b="1" u="sng" dirty="0" smtClean="0">
                <a:solidFill>
                  <a:schemeClr val="tx1"/>
                </a:solidFill>
                <a:effectLst>
                  <a:outerShdw blurRad="38100" dist="38100" dir="2700000" algn="tl">
                    <a:srgbClr val="000000">
                      <a:alpha val="43137"/>
                    </a:srgbClr>
                  </a:outerShdw>
                </a:effectLst>
              </a:rPr>
              <a:t>Chapter</a:t>
            </a:r>
            <a:r>
              <a:rPr lang="en-US" b="1" u="sng" dirty="0" smtClean="0">
                <a:solidFill>
                  <a:srgbClr val="FF0000"/>
                </a:solidFill>
                <a:effectLst>
                  <a:outerShdw blurRad="38100" dist="38100" dir="2700000" algn="tl">
                    <a:srgbClr val="000000">
                      <a:alpha val="43137"/>
                    </a:srgbClr>
                  </a:outerShdw>
                </a:effectLst>
              </a:rPr>
              <a:t> </a:t>
            </a:r>
            <a:r>
              <a:rPr lang="en-US" b="1" u="sng" dirty="0" smtClean="0">
                <a:solidFill>
                  <a:srgbClr val="FF0000"/>
                </a:solidFill>
                <a:effectLst>
                  <a:outerShdw blurRad="38100" dist="38100" dir="2700000" algn="tl">
                    <a:srgbClr val="000000">
                      <a:alpha val="43137"/>
                    </a:srgbClr>
                  </a:outerShdw>
                </a:effectLst>
              </a:rPr>
              <a:t>7</a:t>
            </a:r>
            <a:r>
              <a:rPr lang="en-US" b="1" dirty="0" smtClean="0">
                <a:solidFill>
                  <a:schemeClr val="tx1"/>
                </a:solidFill>
              </a:rPr>
              <a:t>.</a:t>
            </a:r>
            <a:endParaRPr lang="en-US" b="1" dirty="0" smtClean="0">
              <a:solidFill>
                <a:schemeClr val="tx1"/>
              </a:solidFill>
            </a:endParaRPr>
          </a:p>
          <a:p>
            <a:pPr lvl="0" eaLnBrk="1" fontAlgn="auto" hangingPunct="1">
              <a:lnSpc>
                <a:spcPct val="150000"/>
              </a:lnSpc>
              <a:spcBef>
                <a:spcPts val="0"/>
              </a:spcBef>
              <a:spcAft>
                <a:spcPts val="0"/>
              </a:spcAft>
              <a:buFont typeface="Wingdings" pitchFamily="2" charset="2"/>
              <a:buChar char="Ø"/>
            </a:pPr>
            <a:r>
              <a:rPr lang="en-US" sz="2200" b="1" dirty="0" smtClean="0">
                <a:solidFill>
                  <a:prstClr val="black"/>
                </a:solidFill>
              </a:rPr>
              <a:t>Prepare </a:t>
            </a:r>
            <a:r>
              <a:rPr lang="en-US" sz="2200" b="1" dirty="0">
                <a:solidFill>
                  <a:prstClr val="black"/>
                </a:solidFill>
              </a:rPr>
              <a:t>chapter </a:t>
            </a:r>
            <a:r>
              <a:rPr lang="en-US" b="1" dirty="0" smtClean="0">
                <a:solidFill>
                  <a:srgbClr val="FF0000"/>
                </a:solidFill>
              </a:rPr>
              <a:t>8</a:t>
            </a:r>
            <a:r>
              <a:rPr lang="en-US" sz="2200" b="1" dirty="0" smtClean="0">
                <a:solidFill>
                  <a:prstClr val="black"/>
                </a:solidFill>
              </a:rPr>
              <a:t> “</a:t>
            </a:r>
            <a:r>
              <a:rPr lang="en-US" b="1" dirty="0" smtClean="0">
                <a:solidFill>
                  <a:srgbClr val="FF0000"/>
                </a:solidFill>
                <a:effectLst>
                  <a:outerShdw blurRad="38100" dist="38100" dir="2700000" algn="tl">
                    <a:srgbClr val="000000">
                      <a:alpha val="43137"/>
                    </a:srgbClr>
                  </a:outerShdw>
                </a:effectLst>
              </a:rPr>
              <a:t>Flexible Budgets and Standard Costs</a:t>
            </a:r>
            <a:r>
              <a:rPr lang="en-US" sz="2200" b="1" dirty="0" smtClean="0">
                <a:solidFill>
                  <a:prstClr val="black"/>
                </a:solidFill>
              </a:rPr>
              <a:t>.”  </a:t>
            </a:r>
            <a:endParaRPr lang="en-US" sz="2200" b="1" dirty="0">
              <a:solidFill>
                <a:prstClr val="black"/>
              </a:solidFill>
            </a:endParaRPr>
          </a:p>
          <a:p>
            <a:pPr lvl="0" eaLnBrk="1" fontAlgn="auto" hangingPunct="1">
              <a:lnSpc>
                <a:spcPct val="150000"/>
              </a:lnSpc>
              <a:spcBef>
                <a:spcPts val="0"/>
              </a:spcBef>
              <a:spcAft>
                <a:spcPts val="0"/>
              </a:spcAft>
              <a:buFont typeface="Wingdings" pitchFamily="2" charset="2"/>
              <a:buChar char="Ø"/>
            </a:pPr>
            <a:endParaRPr lang="en-US" sz="2200" b="1" dirty="0">
              <a:solidFill>
                <a:prstClr val="black"/>
              </a:solidFill>
            </a:endParaRPr>
          </a:p>
          <a:p>
            <a:pPr algn="ctr" eaLnBrk="1" fontAlgn="auto" hangingPunct="1">
              <a:spcAft>
                <a:spcPts val="0"/>
              </a:spcAft>
              <a:buFont typeface="Arial" panose="020B0604020202020204" pitchFamily="34" charset="0"/>
              <a:buNone/>
              <a:defRPr/>
            </a:pPr>
            <a:r>
              <a:rPr lang="en-US" sz="4800" b="1" i="1" u="sng" dirty="0" smtClean="0">
                <a:solidFill>
                  <a:schemeClr val="tx1"/>
                </a:solidFill>
                <a:effectLst>
                  <a:outerShdw blurRad="38100" dist="38100" dir="2700000" algn="tl">
                    <a:srgbClr val="000000">
                      <a:alpha val="43137"/>
                    </a:srgbClr>
                  </a:outerShdw>
                </a:effectLst>
              </a:rPr>
              <a:t>Happiness is having all homework up to date </a:t>
            </a:r>
          </a:p>
          <a:p>
            <a:pPr algn="r" eaLnBrk="1" fontAlgn="auto" hangingPunct="1">
              <a:spcAft>
                <a:spcPts val="0"/>
              </a:spcAft>
              <a:buFontTx/>
              <a:buNone/>
              <a:defRPr/>
            </a:pPr>
            <a:r>
              <a:rPr lang="en-US" b="1" u="sng" dirty="0" smtClean="0">
                <a:effectLst>
                  <a:outerShdw blurRad="38100" dist="38100" dir="2700000" algn="tl">
                    <a:srgbClr val="000000">
                      <a:alpha val="43137"/>
                    </a:srgbClr>
                  </a:outerShdw>
                </a:effectLst>
              </a:rPr>
              <a:t> </a:t>
            </a:r>
          </a:p>
          <a:p>
            <a:pPr eaLnBrk="1" fontAlgn="auto" hangingPunct="1">
              <a:spcAft>
                <a:spcPts val="0"/>
              </a:spcAft>
              <a:buFont typeface="Arial" panose="020B0604020202020204" pitchFamily="34" charset="0"/>
              <a:buChar char="•"/>
              <a:defRPr/>
            </a:pPr>
            <a:endParaRPr lang="en-US" dirty="0" smtClean="0"/>
          </a:p>
        </p:txBody>
      </p:sp>
      <p:sp>
        <p:nvSpPr>
          <p:cNvPr id="15667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r>
              <a:rPr lang="en-US" altLang="en-US" sz="1200" smtClean="0">
                <a:solidFill>
                  <a:srgbClr val="898989"/>
                </a:solidFill>
                <a:latin typeface="Arial" charset="0"/>
              </a:rPr>
              <a:t>Atef Abuelaish</a:t>
            </a:r>
          </a:p>
        </p:txBody>
      </p:sp>
      <p:sp>
        <p:nvSpPr>
          <p:cNvPr id="15667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fld id="{029A19C9-2F29-4B85-807B-7797A3CFAD52}" type="slidenum">
              <a:rPr lang="en-US" altLang="en-US" sz="1200">
                <a:solidFill>
                  <a:srgbClr val="898989"/>
                </a:solidFill>
                <a:latin typeface="Arial" charset="0"/>
              </a:rPr>
              <a:pPr>
                <a:spcBef>
                  <a:spcPct val="0"/>
                </a:spcBef>
                <a:buFontTx/>
                <a:buNone/>
              </a:pPr>
              <a:t>55</a:t>
            </a:fld>
            <a:endParaRPr lang="en-US" altLang="en-US" sz="1200">
              <a:solidFill>
                <a:srgbClr val="898989"/>
              </a:solidFill>
              <a:latin typeface="Arial" charset="0"/>
            </a:endParaRPr>
          </a:p>
        </p:txBody>
      </p:sp>
    </p:spTree>
    <p:extLst>
      <p:ext uri="{BB962C8B-B14F-4D97-AF65-F5344CB8AC3E}">
        <p14:creationId xmlns:p14="http://schemas.microsoft.com/office/powerpoint/2010/main" val="4040664729"/>
      </p:ext>
    </p:extLst>
  </p:cSld>
  <p:clrMapOvr>
    <a:masterClrMapping/>
  </p:clrMapOvr>
  <p:transition spd="slow">
    <p:checke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83362"/>
          </a:xfrm>
        </p:spPr>
        <p:txBody>
          <a:bodyPr>
            <a:normAutofit fontScale="90000"/>
          </a:bodyPr>
          <a:lstStyle/>
          <a:p>
            <a:pPr eaLnBrk="1" fontAlgn="auto" hangingPunct="1">
              <a:lnSpc>
                <a:spcPct val="150000"/>
              </a:lnSpc>
              <a:spcAft>
                <a:spcPts val="0"/>
              </a:spcAft>
              <a:defRPr/>
            </a:pPr>
            <a:r>
              <a:rPr lang="en-US" sz="6600" b="1" u="sng" dirty="0" smtClean="0">
                <a:solidFill>
                  <a:srgbClr val="FF0000"/>
                </a:solidFill>
                <a:effectLst>
                  <a:outerShdw blurRad="38100" dist="38100" dir="2700000" algn="tl">
                    <a:srgbClr val="000000">
                      <a:alpha val="43137"/>
                    </a:srgbClr>
                  </a:outerShdw>
                </a:effectLst>
              </a:rPr>
              <a:t>Thank you </a:t>
            </a:r>
            <a:r>
              <a:rPr lang="en-US" sz="6600" b="1" u="sng" dirty="0" smtClean="0">
                <a:solidFill>
                  <a:schemeClr val="tx1"/>
                </a:solidFill>
                <a:effectLst>
                  <a:outerShdw blurRad="38100" dist="38100" dir="2700000" algn="tl">
                    <a:srgbClr val="000000">
                      <a:alpha val="43137"/>
                    </a:srgbClr>
                  </a:outerShdw>
                </a:effectLst>
              </a:rPr>
              <a:t>and See You </a:t>
            </a:r>
            <a:r>
              <a:rPr lang="en-US" sz="6600" b="1" u="sng" dirty="0" smtClean="0">
                <a:solidFill>
                  <a:srgbClr val="FF0000"/>
                </a:solidFill>
                <a:effectLst>
                  <a:outerShdw blurRad="38100" dist="38100" dir="2700000" algn="tl">
                    <a:srgbClr val="000000">
                      <a:alpha val="43137"/>
                    </a:srgbClr>
                  </a:outerShdw>
                </a:effectLst>
              </a:rPr>
              <a:t>Next week </a:t>
            </a:r>
            <a:r>
              <a:rPr lang="en-US" sz="6600" b="1" u="sng" dirty="0" smtClean="0">
                <a:solidFill>
                  <a:schemeClr val="tx1"/>
                </a:solidFill>
                <a:effectLst>
                  <a:outerShdw blurRad="38100" dist="38100" dir="2700000" algn="tl">
                    <a:srgbClr val="000000">
                      <a:alpha val="43137"/>
                    </a:srgbClr>
                  </a:outerShdw>
                </a:effectLst>
              </a:rPr>
              <a:t>at </a:t>
            </a:r>
            <a:r>
              <a:rPr lang="en-US" sz="6600" b="1" u="sng" dirty="0" smtClean="0">
                <a:solidFill>
                  <a:schemeClr val="tx1"/>
                </a:solidFill>
                <a:effectLst>
                  <a:outerShdw blurRad="38100" dist="38100" dir="2700000" algn="tl">
                    <a:srgbClr val="000000">
                      <a:alpha val="43137"/>
                    </a:srgbClr>
                  </a:outerShdw>
                </a:effectLst>
              </a:rPr>
              <a:t>the Same Time, </a:t>
            </a:r>
            <a:r>
              <a:rPr lang="en-US" sz="6600" b="1" u="sng" dirty="0" smtClean="0">
                <a:solidFill>
                  <a:srgbClr val="FF0000"/>
                </a:solidFill>
                <a:effectLst>
                  <a:outerShdw blurRad="38100" dist="38100" dir="2700000" algn="tl">
                    <a:srgbClr val="000000">
                      <a:alpha val="43137"/>
                    </a:srgbClr>
                  </a:outerShdw>
                </a:effectLst>
              </a:rPr>
              <a:t>Take Care</a:t>
            </a:r>
            <a:r>
              <a:rPr lang="en-US" sz="6600" b="1" dirty="0" smtClean="0">
                <a:solidFill>
                  <a:srgbClr val="FF0000"/>
                </a:solidFill>
                <a:effectLst>
                  <a:outerShdw blurRad="38100" dist="38100" dir="2700000" algn="tl">
                    <a:srgbClr val="000000">
                      <a:alpha val="43137"/>
                    </a:srgbClr>
                  </a:outerShdw>
                </a:effectLst>
              </a:rPr>
              <a:t> </a:t>
            </a:r>
            <a:r>
              <a:rPr lang="en-US" b="1" dirty="0" smtClean="0">
                <a:effectLst>
                  <a:outerShdw blurRad="38100" dist="38100" dir="2700000" algn="tl">
                    <a:srgbClr val="000000">
                      <a:alpha val="43137"/>
                    </a:srgbClr>
                  </a:outerShdw>
                </a:effectLst>
              </a:rPr>
              <a:t/>
            </a:r>
            <a:br>
              <a:rPr lang="en-US" b="1" dirty="0" smtClean="0">
                <a:effectLst>
                  <a:outerShdw blurRad="38100" dist="38100" dir="2700000" algn="tl">
                    <a:srgbClr val="000000">
                      <a:alpha val="43137"/>
                    </a:srgbClr>
                  </a:outerShdw>
                </a:effectLst>
              </a:rPr>
            </a:br>
            <a:r>
              <a:rPr lang="en-US" b="1" i="1" u="sng" dirty="0" smtClean="0">
                <a:effectLst>
                  <a:outerShdw blurRad="38100" dist="38100" dir="2700000" algn="tl">
                    <a:srgbClr val="000000">
                      <a:alpha val="43137"/>
                    </a:srgbClr>
                  </a:outerShdw>
                </a:effectLst>
              </a:rPr>
              <a:t> </a:t>
            </a:r>
            <a:endParaRPr lang="en-US" i="1" u="sng" dirty="0" smtClean="0"/>
          </a:p>
        </p:txBody>
      </p:sp>
      <p:sp>
        <p:nvSpPr>
          <p:cNvPr id="157699"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r>
              <a:rPr lang="en-US" altLang="en-US" sz="1200" smtClean="0">
                <a:solidFill>
                  <a:srgbClr val="898989"/>
                </a:solidFill>
                <a:latin typeface="Arial" charset="0"/>
              </a:rPr>
              <a:t>Atef Abuelaish</a:t>
            </a:r>
          </a:p>
        </p:txBody>
      </p:sp>
      <p:sp>
        <p:nvSpPr>
          <p:cNvPr id="15770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fld id="{4699EDDF-13E1-4A0C-A39D-74E0F4352B8F}" type="slidenum">
              <a:rPr lang="en-US" altLang="en-US" sz="1200">
                <a:solidFill>
                  <a:srgbClr val="898989"/>
                </a:solidFill>
                <a:latin typeface="Arial" charset="0"/>
              </a:rPr>
              <a:pPr>
                <a:spcBef>
                  <a:spcPct val="0"/>
                </a:spcBef>
                <a:buFontTx/>
                <a:buNone/>
              </a:pPr>
              <a:t>56</a:t>
            </a:fld>
            <a:endParaRPr lang="en-US" altLang="en-US" sz="1200">
              <a:solidFill>
                <a:srgbClr val="898989"/>
              </a:solidFill>
              <a:latin typeface="Arial" charset="0"/>
            </a:endParaRPr>
          </a:p>
        </p:txBody>
      </p:sp>
    </p:spTree>
    <p:extLst>
      <p:ext uri="{BB962C8B-B14F-4D97-AF65-F5344CB8AC3E}">
        <p14:creationId xmlns:p14="http://schemas.microsoft.com/office/powerpoint/2010/main" val="4011885493"/>
      </p:ext>
    </p:extLst>
  </p:cSld>
  <p:clrMapOvr>
    <a:masterClrMapping/>
  </p:clrMapOvr>
  <p:transition spd="slow">
    <p:wheel spokes="1"/>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4"/>
          <p:cNvSpPr>
            <a:spLocks noGrp="1"/>
          </p:cNvSpPr>
          <p:nvPr>
            <p:ph type="ctrTitle"/>
          </p:nvPr>
        </p:nvSpPr>
        <p:spPr>
          <a:xfrm>
            <a:off x="914400" y="1524000"/>
            <a:ext cx="7315200" cy="3124200"/>
          </a:xfrm>
        </p:spPr>
        <p:txBody>
          <a:bodyPr/>
          <a:lstStyle/>
          <a:p>
            <a:r>
              <a:rPr lang="en-US" altLang="en-US" dirty="0" smtClean="0">
                <a:ea typeface="ＭＳ Ｐゴシック" pitchFamily="34" charset="-128"/>
              </a:rPr>
              <a:t/>
            </a:r>
            <a:br>
              <a:rPr lang="en-US" altLang="en-US" dirty="0" smtClean="0">
                <a:ea typeface="ＭＳ Ｐゴシック" pitchFamily="34" charset="-128"/>
              </a:rPr>
            </a:br>
            <a:r>
              <a:rPr lang="en-US" altLang="en-US" dirty="0" smtClean="0">
                <a:ea typeface="ＭＳ Ｐゴシック" pitchFamily="34" charset="-128"/>
              </a:rPr>
              <a:t> </a:t>
            </a:r>
            <a:r>
              <a:rPr lang="en-US" altLang="en-US" sz="5400" b="1" u="sng" dirty="0">
                <a:solidFill>
                  <a:schemeClr val="tx1"/>
                </a:solidFill>
                <a:latin typeface="Algerian" pitchFamily="82" charset="0"/>
                <a:ea typeface="ＭＳ Ｐゴシック" pitchFamily="34" charset="-128"/>
              </a:rPr>
              <a:t>7</a:t>
            </a:r>
            <a:r>
              <a:rPr lang="en-US" altLang="en-US" sz="5400" b="1" u="sng" dirty="0" smtClean="0">
                <a:solidFill>
                  <a:schemeClr val="tx1"/>
                </a:solidFill>
                <a:latin typeface="Algerian" pitchFamily="82" charset="0"/>
                <a:ea typeface="ＭＳ Ｐゴシック" pitchFamily="34" charset="-128"/>
              </a:rPr>
              <a:t>A-P4 (Appendix)</a:t>
            </a:r>
            <a:r>
              <a:rPr lang="en-US" altLang="en-US" sz="5400" b="1" dirty="0" smtClean="0">
                <a:solidFill>
                  <a:schemeClr val="tx1"/>
                </a:solidFill>
                <a:latin typeface="Algerian" pitchFamily="82" charset="0"/>
                <a:ea typeface="ＭＳ Ｐゴシック" pitchFamily="34" charset="-128"/>
              </a:rPr>
              <a:t>: Merchandise Purchases Budget</a:t>
            </a:r>
          </a:p>
        </p:txBody>
      </p:sp>
      <p:sp>
        <p:nvSpPr>
          <p:cNvPr id="11270" name="Slide Number Placeholder 1"/>
          <p:cNvSpPr>
            <a:spLocks noGrp="1"/>
          </p:cNvSpPr>
          <p:nvPr>
            <p:ph type="sldNum" sz="quarter" idx="12"/>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fld id="{99574C60-73C5-4235-A748-77ABB6631210}" type="slidenum">
              <a:rPr lang="en-US" altLang="en-US" sz="1200">
                <a:solidFill>
                  <a:srgbClr val="898989"/>
                </a:solidFill>
                <a:latin typeface="Arial" charset="0"/>
              </a:rPr>
              <a:pPr>
                <a:spcBef>
                  <a:spcPct val="0"/>
                </a:spcBef>
                <a:buFontTx/>
                <a:buNone/>
              </a:pPr>
              <a:t>57</a:t>
            </a:fld>
            <a:endParaRPr lang="en-US" altLang="en-US" sz="1200" dirty="0">
              <a:solidFill>
                <a:srgbClr val="898989"/>
              </a:solidFill>
              <a:latin typeface="Arial" charset="0"/>
            </a:endParaRPr>
          </a:p>
        </p:txBody>
      </p:sp>
      <p:pic>
        <p:nvPicPr>
          <p:cNvPr id="1126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6484" y="1752600"/>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4724400"/>
            <a:ext cx="7315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1470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7" name="Rectangle 5"/>
          <p:cNvSpPr>
            <a:spLocks noGrp="1" noChangeArrowheads="1"/>
          </p:cNvSpPr>
          <p:nvPr>
            <p:ph type="title"/>
          </p:nvPr>
        </p:nvSpPr>
        <p:spPr>
          <a:xfrm>
            <a:off x="435142" y="-228600"/>
            <a:ext cx="8382000" cy="1143000"/>
          </a:xfrm>
        </p:spPr>
        <p:txBody>
          <a:bodyPr/>
          <a:lstStyle/>
          <a:p>
            <a:r>
              <a:rPr lang="en-US" altLang="en-US" sz="4400" b="1" dirty="0" smtClean="0">
                <a:solidFill>
                  <a:schemeClr val="tx1"/>
                </a:solidFill>
              </a:rPr>
              <a:t>Merchandise Purchases Budget</a:t>
            </a:r>
          </a:p>
        </p:txBody>
      </p:sp>
      <p:sp>
        <p:nvSpPr>
          <p:cNvPr id="2" name="Slide Number Placeholder 1"/>
          <p:cNvSpPr>
            <a:spLocks noGrp="1"/>
          </p:cNvSpPr>
          <p:nvPr>
            <p:ph type="sldNum" sz="quarter" idx="12"/>
          </p:nvPr>
        </p:nvSpPr>
        <p:spPr/>
        <p:txBody>
          <a:bodyPr/>
          <a:lstStyle/>
          <a:p>
            <a:pPr>
              <a:defRPr/>
            </a:pPr>
            <a:fld id="{AFBA2D53-C3FE-430D-A1E8-3968F4928F0A}" type="slidenum">
              <a:rPr lang="en-US" smtClean="0"/>
              <a:pPr>
                <a:defRPr/>
              </a:pPr>
              <a:t>58</a:t>
            </a:fld>
            <a:endParaRPr lang="en-US" dirty="0"/>
          </a:p>
        </p:txBody>
      </p:sp>
      <p:sp>
        <p:nvSpPr>
          <p:cNvPr id="7" name="AutoShape 15"/>
          <p:cNvSpPr>
            <a:spLocks noChangeArrowheads="1"/>
          </p:cNvSpPr>
          <p:nvPr/>
        </p:nvSpPr>
        <p:spPr bwMode="auto">
          <a:xfrm>
            <a:off x="76200" y="62865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smtClean="0">
                <a:solidFill>
                  <a:schemeClr val="bg1"/>
                </a:solidFill>
                <a:latin typeface="Times New Roman" pitchFamily="18" charset="0"/>
              </a:rPr>
              <a:t>P 4</a:t>
            </a:r>
            <a:endParaRPr lang="en-US" sz="1400" dirty="0">
              <a:solidFill>
                <a:schemeClr val="bg1"/>
              </a:solidFill>
              <a:latin typeface="Times New Roman" pitchFamily="18" charset="0"/>
            </a:endParaRPr>
          </a:p>
        </p:txBody>
      </p:sp>
      <p:sp>
        <p:nvSpPr>
          <p:cNvPr id="9" name="TextBox 8"/>
          <p:cNvSpPr txBox="1"/>
          <p:nvPr/>
        </p:nvSpPr>
        <p:spPr>
          <a:xfrm>
            <a:off x="685800" y="1219200"/>
            <a:ext cx="8153400" cy="1200329"/>
          </a:xfrm>
          <a:prstGeom prst="rect">
            <a:avLst/>
          </a:prstGeom>
          <a:solidFill>
            <a:schemeClr val="bg1">
              <a:lumMod val="95000"/>
            </a:schemeClr>
          </a:solidFill>
        </p:spPr>
        <p:txBody>
          <a:bodyPr wrap="square" rtlCol="0">
            <a:spAutoFit/>
          </a:bodyPr>
          <a:lstStyle/>
          <a:p>
            <a:pPr algn="ctr"/>
            <a:r>
              <a:rPr lang="en-US" sz="2400" b="1" dirty="0" smtClean="0"/>
              <a:t>Unlike a manufacturing company, a merchandiser must prepare a merchandise purchases budget rather than a production budget.</a:t>
            </a:r>
            <a:endParaRPr lang="en-US" sz="2400" b="1" dirty="0"/>
          </a:p>
        </p:txBody>
      </p:sp>
      <p:pic>
        <p:nvPicPr>
          <p:cNvPr id="12" name="Picture 11" descr="wiL62279_22a01.jpg"/>
          <p:cNvPicPr>
            <a:picLocks noChangeAspect="1"/>
          </p:cNvPicPr>
          <p:nvPr/>
        </p:nvPicPr>
        <p:blipFill>
          <a:blip r:embed="rId3" cstate="print"/>
          <a:stretch>
            <a:fillRect/>
          </a:stretch>
        </p:blipFill>
        <p:spPr>
          <a:xfrm>
            <a:off x="1066800" y="2514600"/>
            <a:ext cx="7338332" cy="3146605"/>
          </a:xfrm>
          <a:prstGeom prst="rect">
            <a:avLst/>
          </a:prstGeom>
        </p:spPr>
      </p:pic>
      <p:sp>
        <p:nvSpPr>
          <p:cNvPr id="15" name="Right Arrow 14"/>
          <p:cNvSpPr/>
          <p:nvPr/>
        </p:nvSpPr>
        <p:spPr>
          <a:xfrm>
            <a:off x="1219200" y="5562600"/>
            <a:ext cx="7162800" cy="1295400"/>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t>Example: Let’s look at the merchandise purchases budget for Hockey Den (HD), a retailer of hockey sticks…</a:t>
            </a:r>
            <a:endParaRPr lang="en-US" sz="2000" b="1" dirty="0"/>
          </a:p>
        </p:txBody>
      </p:sp>
    </p:spTree>
    <p:extLst>
      <p:ext uri="{BB962C8B-B14F-4D97-AF65-F5344CB8AC3E}">
        <p14:creationId xmlns:p14="http://schemas.microsoft.com/office/powerpoint/2010/main" val="115085548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5" name="Rectangle 11"/>
          <p:cNvSpPr>
            <a:spLocks noChangeArrowheads="1"/>
          </p:cNvSpPr>
          <p:nvPr/>
        </p:nvSpPr>
        <p:spPr bwMode="auto">
          <a:xfrm>
            <a:off x="644525" y="5803900"/>
            <a:ext cx="7823200" cy="508000"/>
          </a:xfrm>
          <a:prstGeom prst="rect">
            <a:avLst/>
          </a:prstGeom>
          <a:solidFill>
            <a:srgbClr val="C8FEC8"/>
          </a:solidFill>
          <a:ln w="25400">
            <a:solidFill>
              <a:schemeClr val="tx1"/>
            </a:solidFill>
            <a:miter lim="800000"/>
            <a:headEnd/>
            <a:tailEnd/>
          </a:ln>
        </p:spPr>
        <p:txBody>
          <a:bodyPr wrap="none" lIns="90488" tIns="44450" rIns="90488" bIns="4445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b="1" dirty="0"/>
              <a:t>Let’s prepare the purchases budget for Hockey Den.</a:t>
            </a:r>
          </a:p>
        </p:txBody>
      </p:sp>
      <p:sp>
        <p:nvSpPr>
          <p:cNvPr id="45066" name="Rectangle 12"/>
          <p:cNvSpPr>
            <a:spLocks noGrp="1" noChangeArrowheads="1"/>
          </p:cNvSpPr>
          <p:nvPr>
            <p:ph type="title"/>
          </p:nvPr>
        </p:nvSpPr>
        <p:spPr>
          <a:xfrm>
            <a:off x="365125" y="-152400"/>
            <a:ext cx="8382000" cy="1143000"/>
          </a:xfrm>
        </p:spPr>
        <p:txBody>
          <a:bodyPr/>
          <a:lstStyle/>
          <a:p>
            <a:r>
              <a:rPr lang="en-US" altLang="en-US" sz="4400" b="1" dirty="0" smtClean="0">
                <a:solidFill>
                  <a:schemeClr val="tx1"/>
                </a:solidFill>
              </a:rPr>
              <a:t>Merchandise Purchases Budget</a:t>
            </a:r>
          </a:p>
        </p:txBody>
      </p:sp>
      <p:sp>
        <p:nvSpPr>
          <p:cNvPr id="2" name="Slide Number Placeholder 1"/>
          <p:cNvSpPr>
            <a:spLocks noGrp="1"/>
          </p:cNvSpPr>
          <p:nvPr>
            <p:ph type="sldNum" sz="quarter" idx="12"/>
          </p:nvPr>
        </p:nvSpPr>
        <p:spPr/>
        <p:txBody>
          <a:bodyPr/>
          <a:lstStyle/>
          <a:p>
            <a:pPr>
              <a:defRPr/>
            </a:pPr>
            <a:fld id="{AFBA2D53-C3FE-430D-A1E8-3968F4928F0A}" type="slidenum">
              <a:rPr lang="en-US" smtClean="0"/>
              <a:pPr>
                <a:defRPr/>
              </a:pPr>
              <a:t>59</a:t>
            </a:fld>
            <a:endParaRPr lang="en-US" dirty="0"/>
          </a:p>
        </p:txBody>
      </p:sp>
      <p:sp>
        <p:nvSpPr>
          <p:cNvPr id="14" name="Rounded Rectangle 13"/>
          <p:cNvSpPr/>
          <p:nvPr/>
        </p:nvSpPr>
        <p:spPr>
          <a:xfrm>
            <a:off x="304800" y="1219200"/>
            <a:ext cx="8305800" cy="1905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smtClean="0">
                <a:effectLst>
                  <a:outerShdw blurRad="38100" dist="38100" dir="2700000" algn="tl">
                    <a:srgbClr val="000000">
                      <a:alpha val="43137"/>
                    </a:srgbClr>
                  </a:outerShdw>
                </a:effectLst>
                <a:latin typeface="Arial" charset="0"/>
                <a:cs typeface="Arial" charset="0"/>
              </a:rPr>
              <a:t>Example: Hockey </a:t>
            </a:r>
            <a:r>
              <a:rPr lang="en-US" sz="2400" b="1" dirty="0">
                <a:effectLst>
                  <a:outerShdw blurRad="38100" dist="38100" dir="2700000" algn="tl">
                    <a:srgbClr val="000000">
                      <a:alpha val="43137"/>
                    </a:srgbClr>
                  </a:outerShdw>
                </a:effectLst>
                <a:latin typeface="Arial" charset="0"/>
                <a:cs typeface="Arial" charset="0"/>
              </a:rPr>
              <a:t>Den buys hockey sticks for $60 each and maintains an ending inventory equal to 90 percent of the next month’s budgeted sales.  On September 30, </a:t>
            </a:r>
            <a:r>
              <a:rPr lang="en-US" sz="2400" b="1" dirty="0" smtClean="0">
                <a:effectLst>
                  <a:outerShdw blurRad="38100" dist="38100" dir="2700000" algn="tl">
                    <a:srgbClr val="000000">
                      <a:alpha val="43137"/>
                    </a:srgbClr>
                  </a:outerShdw>
                </a:effectLst>
                <a:latin typeface="Arial" charset="0"/>
                <a:cs typeface="Arial" charset="0"/>
              </a:rPr>
              <a:t>1,010 </a:t>
            </a:r>
            <a:r>
              <a:rPr lang="en-US" sz="2400" b="1" dirty="0">
                <a:effectLst>
                  <a:outerShdw blurRad="38100" dist="38100" dir="2700000" algn="tl">
                    <a:srgbClr val="000000">
                      <a:alpha val="43137"/>
                    </a:srgbClr>
                  </a:outerShdw>
                </a:effectLst>
                <a:latin typeface="Arial" charset="0"/>
                <a:cs typeface="Arial" charset="0"/>
              </a:rPr>
              <a:t>hockey sticks are on hand.</a:t>
            </a:r>
            <a:endParaRPr lang="en-US" sz="2400" b="1" dirty="0">
              <a:effectLst>
                <a:outerShdw blurRad="38100" dist="38100" dir="2700000" algn="tl">
                  <a:srgbClr val="000000">
                    <a:alpha val="43137"/>
                  </a:srgbClr>
                </a:outerShdw>
              </a:effectLst>
            </a:endParaRPr>
          </a:p>
        </p:txBody>
      </p:sp>
      <p:sp>
        <p:nvSpPr>
          <p:cNvPr id="13" name="AutoShape 15"/>
          <p:cNvSpPr>
            <a:spLocks noChangeArrowheads="1"/>
          </p:cNvSpPr>
          <p:nvPr/>
        </p:nvSpPr>
        <p:spPr bwMode="auto">
          <a:xfrm>
            <a:off x="76200" y="62865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smtClean="0">
                <a:solidFill>
                  <a:schemeClr val="bg1"/>
                </a:solidFill>
                <a:latin typeface="Times New Roman" pitchFamily="18" charset="0"/>
              </a:rPr>
              <a:t>P 4</a:t>
            </a:r>
            <a:endParaRPr lang="en-US" sz="1400" dirty="0">
              <a:solidFill>
                <a:schemeClr val="bg1"/>
              </a:solidFill>
              <a:latin typeface="Times New Roman" pitchFamily="18" charset="0"/>
            </a:endParaRPr>
          </a:p>
        </p:txBody>
      </p:sp>
      <p:pic>
        <p:nvPicPr>
          <p:cNvPr id="15" name="Picture 14" descr="wiL62279_22a02.jpg"/>
          <p:cNvPicPr>
            <a:picLocks noChangeAspect="1"/>
          </p:cNvPicPr>
          <p:nvPr/>
        </p:nvPicPr>
        <p:blipFill>
          <a:blip r:embed="rId3" cstate="print"/>
          <a:stretch>
            <a:fillRect/>
          </a:stretch>
        </p:blipFill>
        <p:spPr>
          <a:xfrm>
            <a:off x="304800" y="4267200"/>
            <a:ext cx="8610600" cy="806577"/>
          </a:xfrm>
          <a:prstGeom prst="rect">
            <a:avLst/>
          </a:prstGeom>
        </p:spPr>
      </p:pic>
      <p:sp>
        <p:nvSpPr>
          <p:cNvPr id="16" name="Rectangle 15"/>
          <p:cNvSpPr/>
          <p:nvPr/>
        </p:nvSpPr>
        <p:spPr>
          <a:xfrm>
            <a:off x="914400" y="3276600"/>
            <a:ext cx="7315200" cy="8382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The general layout for the purchases  budget in equation form is:</a:t>
            </a:r>
            <a:endParaRPr lang="en-US" sz="2400" b="1" dirty="0"/>
          </a:p>
        </p:txBody>
      </p:sp>
    </p:spTree>
    <p:extLst>
      <p:ext uri="{BB962C8B-B14F-4D97-AF65-F5344CB8AC3E}">
        <p14:creationId xmlns:p14="http://schemas.microsoft.com/office/powerpoint/2010/main" val="3456456033"/>
      </p:ext>
    </p:extLst>
  </p:cSld>
  <p:clrMapOvr>
    <a:masterClrMapping/>
  </p:clrMapOvr>
  <p:transition spd="med">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5065"/>
                                        </p:tgtEl>
                                        <p:attrNameLst>
                                          <p:attrName>style.visibility</p:attrName>
                                        </p:attrNameLst>
                                      </p:cBhvr>
                                      <p:to>
                                        <p:strVal val="visible"/>
                                      </p:to>
                                    </p:set>
                                    <p:animEffect transition="in" filter="fade">
                                      <p:cBhvr>
                                        <p:cTn id="17" dur="1000"/>
                                        <p:tgtEl>
                                          <p:spTgt spid="45065"/>
                                        </p:tgtEl>
                                      </p:cBhvr>
                                    </p:animEffect>
                                    <p:anim calcmode="lin" valueType="num">
                                      <p:cBhvr>
                                        <p:cTn id="18" dur="1000" fill="hold"/>
                                        <p:tgtEl>
                                          <p:spTgt spid="45065"/>
                                        </p:tgtEl>
                                        <p:attrNameLst>
                                          <p:attrName>ppt_x</p:attrName>
                                        </p:attrNameLst>
                                      </p:cBhvr>
                                      <p:tavLst>
                                        <p:tav tm="0">
                                          <p:val>
                                            <p:strVal val="#ppt_x"/>
                                          </p:val>
                                        </p:tav>
                                        <p:tav tm="100000">
                                          <p:val>
                                            <p:strVal val="#ppt_x"/>
                                          </p:val>
                                        </p:tav>
                                      </p:tavLst>
                                    </p:anim>
                                    <p:anim calcmode="lin" valueType="num">
                                      <p:cBhvr>
                                        <p:cTn id="19" dur="1000" fill="hold"/>
                                        <p:tgtEl>
                                          <p:spTgt spid="450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b="1" dirty="0" smtClean="0">
                <a:solidFill>
                  <a:schemeClr val="tx1"/>
                </a:solidFill>
                <a:latin typeface="Arial" pitchFamily="34" charset="0"/>
                <a:cs typeface="Arial" pitchFamily="34" charset="0"/>
              </a:rPr>
              <a:t>5 RATIOS FOR 10 POINTS</a:t>
            </a:r>
            <a:endParaRPr lang="en-US" b="1" dirty="0">
              <a:solidFill>
                <a:schemeClr val="tx1"/>
              </a:solidFill>
              <a:latin typeface="Arial" pitchFamily="34" charset="0"/>
              <a:cs typeface="Arial" pitchFamily="34" charset="0"/>
            </a:endParaRPr>
          </a:p>
        </p:txBody>
      </p:sp>
      <p:sp>
        <p:nvSpPr>
          <p:cNvPr id="3" name="Content Placeholder 2"/>
          <p:cNvSpPr>
            <a:spLocks noGrp="1"/>
          </p:cNvSpPr>
          <p:nvPr>
            <p:ph idx="1"/>
          </p:nvPr>
        </p:nvSpPr>
        <p:spPr>
          <a:xfrm>
            <a:off x="0" y="685800"/>
            <a:ext cx="9144000" cy="6172200"/>
          </a:xfrm>
        </p:spPr>
        <p:txBody>
          <a:bodyPr/>
          <a:lstStyle/>
          <a:p>
            <a:pPr marL="0" lvl="0" indent="0" eaLnBrk="1" hangingPunct="1">
              <a:lnSpc>
                <a:spcPct val="150000"/>
              </a:lnSpc>
              <a:spcBef>
                <a:spcPct val="0"/>
              </a:spcBef>
              <a:buNone/>
            </a:pPr>
            <a:r>
              <a:rPr lang="en-US" altLang="en-US" b="1" dirty="0">
                <a:solidFill>
                  <a:prstClr val="black"/>
                </a:solidFill>
                <a:latin typeface="Arial" pitchFamily="34" charset="0"/>
                <a:cs typeface="Arial" pitchFamily="34" charset="0"/>
              </a:rPr>
              <a:t>1) </a:t>
            </a:r>
            <a:r>
              <a:rPr lang="en-US" b="1" u="sng" dirty="0">
                <a:solidFill>
                  <a:prstClr val="black"/>
                </a:solidFill>
                <a:effectLst>
                  <a:outerShdw blurRad="38100" dist="38100" dir="2700000" algn="tl">
                    <a:srgbClr val="000000">
                      <a:alpha val="43137"/>
                    </a:srgbClr>
                  </a:outerShdw>
                </a:effectLst>
                <a:latin typeface="Arial" pitchFamily="34" charset="0"/>
                <a:cs typeface="Arial" pitchFamily="34" charset="0"/>
              </a:rPr>
              <a:t>Raw materials Inventory turnover </a:t>
            </a:r>
            <a:r>
              <a:rPr lang="en-US" b="1" dirty="0">
                <a:solidFill>
                  <a:srgbClr val="FF0000"/>
                </a:solidFill>
                <a:latin typeface="Arial" pitchFamily="34" charset="0"/>
                <a:cs typeface="Arial" pitchFamily="34" charset="0"/>
              </a:rPr>
              <a:t>=</a:t>
            </a:r>
            <a:r>
              <a:rPr lang="en-US" b="1" dirty="0">
                <a:solidFill>
                  <a:prstClr val="black"/>
                </a:solidFill>
                <a:latin typeface="Arial" pitchFamily="34" charset="0"/>
                <a:cs typeface="Arial" pitchFamily="34" charset="0"/>
              </a:rPr>
              <a:t> </a:t>
            </a:r>
            <a:r>
              <a:rPr lang="en-US" b="1" dirty="0">
                <a:solidFill>
                  <a:prstClr val="black"/>
                </a:solidFill>
                <a:effectLst>
                  <a:outerShdw blurRad="38100" dist="38100" dir="2700000" algn="tl">
                    <a:srgbClr val="000000">
                      <a:alpha val="43137"/>
                    </a:srgbClr>
                  </a:outerShdw>
                </a:effectLst>
                <a:latin typeface="Arial" pitchFamily="34" charset="0"/>
                <a:cs typeface="Arial" pitchFamily="34" charset="0"/>
              </a:rPr>
              <a:t>Raw Material Used </a:t>
            </a:r>
            <a:r>
              <a:rPr lang="en-US" b="1" dirty="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en-US" b="1" dirty="0">
                <a:solidFill>
                  <a:prstClr val="black"/>
                </a:solidFill>
                <a:effectLst>
                  <a:outerShdw blurRad="38100" dist="38100" dir="2700000" algn="tl">
                    <a:srgbClr val="000000">
                      <a:alpha val="43137"/>
                    </a:srgbClr>
                  </a:outerShdw>
                </a:effectLst>
                <a:latin typeface="Arial" pitchFamily="34" charset="0"/>
                <a:cs typeface="Arial" pitchFamily="34" charset="0"/>
              </a:rPr>
              <a:t>Average Material Inventory</a:t>
            </a:r>
            <a:endParaRPr lang="en-US" altLang="en-US" b="1" dirty="0">
              <a:solidFill>
                <a:prstClr val="black"/>
              </a:solidFill>
              <a:effectLst>
                <a:outerShdw blurRad="38100" dist="38100" dir="2700000" algn="tl">
                  <a:srgbClr val="000000">
                    <a:alpha val="43137"/>
                  </a:srgbClr>
                </a:outerShdw>
              </a:effectLst>
              <a:latin typeface="Arial" pitchFamily="34" charset="0"/>
              <a:cs typeface="Arial" pitchFamily="34" charset="0"/>
            </a:endParaRPr>
          </a:p>
          <a:p>
            <a:pPr marL="0" indent="0" eaLnBrk="1" hangingPunct="1">
              <a:lnSpc>
                <a:spcPct val="150000"/>
              </a:lnSpc>
              <a:spcBef>
                <a:spcPct val="0"/>
              </a:spcBef>
              <a:buNone/>
            </a:pPr>
            <a:r>
              <a:rPr lang="en-US" altLang="en-US" b="1" dirty="0">
                <a:solidFill>
                  <a:prstClr val="black"/>
                </a:solidFill>
                <a:latin typeface="Arial" pitchFamily="34" charset="0"/>
                <a:cs typeface="Arial" pitchFamily="34" charset="0"/>
              </a:rPr>
              <a:t>2) </a:t>
            </a:r>
            <a:r>
              <a:rPr lang="en-US" b="1" u="sng" dirty="0">
                <a:solidFill>
                  <a:prstClr val="black"/>
                </a:solidFill>
                <a:effectLst>
                  <a:outerShdw blurRad="38100" dist="38100" dir="2700000" algn="tl">
                    <a:srgbClr val="000000">
                      <a:alpha val="43137"/>
                    </a:srgbClr>
                  </a:outerShdw>
                </a:effectLst>
                <a:latin typeface="Arial" pitchFamily="34" charset="0"/>
                <a:cs typeface="Arial" pitchFamily="34" charset="0"/>
              </a:rPr>
              <a:t>Cost of Goods Manufactured </a:t>
            </a:r>
            <a:r>
              <a:rPr lang="en-US" b="1" dirty="0">
                <a:solidFill>
                  <a:srgbClr val="FF0000"/>
                </a:solidFill>
                <a:latin typeface="Arial" pitchFamily="34" charset="0"/>
                <a:cs typeface="Arial" pitchFamily="34" charset="0"/>
              </a:rPr>
              <a:t>=</a:t>
            </a:r>
            <a:r>
              <a:rPr lang="en-US" b="1" dirty="0">
                <a:solidFill>
                  <a:prstClr val="black"/>
                </a:solidFill>
                <a:latin typeface="Arial" pitchFamily="34" charset="0"/>
                <a:cs typeface="Arial" pitchFamily="34" charset="0"/>
              </a:rPr>
              <a:t> </a:t>
            </a:r>
            <a:r>
              <a:rPr lang="en-US" b="1" dirty="0">
                <a:solidFill>
                  <a:prstClr val="black"/>
                </a:solidFill>
                <a:effectLst>
                  <a:outerShdw blurRad="38100" dist="38100" dir="2700000" algn="tl">
                    <a:srgbClr val="000000">
                      <a:alpha val="43137"/>
                    </a:srgbClr>
                  </a:outerShdw>
                </a:effectLst>
                <a:latin typeface="Arial" pitchFamily="34" charset="0"/>
                <a:cs typeface="Arial" pitchFamily="34" charset="0"/>
              </a:rPr>
              <a:t>Direct Material </a:t>
            </a:r>
            <a:r>
              <a:rPr lang="en-US" b="1" dirty="0">
                <a:solidFill>
                  <a:srgbClr val="FF0000"/>
                </a:solidFill>
                <a:effectLst>
                  <a:outerShdw blurRad="38100" dist="38100" dir="2700000" algn="tl">
                    <a:srgbClr val="000000">
                      <a:alpha val="43137"/>
                    </a:srgbClr>
                  </a:outerShdw>
                </a:effectLst>
                <a:latin typeface="Arial" pitchFamily="34" charset="0"/>
                <a:cs typeface="Arial" pitchFamily="34" charset="0"/>
              </a:rPr>
              <a:t>+</a:t>
            </a:r>
            <a:r>
              <a:rPr lang="en-US" b="1" dirty="0">
                <a:solidFill>
                  <a:prstClr val="black"/>
                </a:solidFill>
                <a:effectLst>
                  <a:outerShdw blurRad="38100" dist="38100" dir="2700000" algn="tl">
                    <a:srgbClr val="000000">
                      <a:alpha val="43137"/>
                    </a:srgbClr>
                  </a:outerShdw>
                </a:effectLst>
                <a:latin typeface="Arial" pitchFamily="34" charset="0"/>
                <a:cs typeface="Arial" pitchFamily="34" charset="0"/>
              </a:rPr>
              <a:t> Direct Labor </a:t>
            </a:r>
            <a:r>
              <a:rPr lang="en-US" b="1" dirty="0">
                <a:solidFill>
                  <a:srgbClr val="FF0000"/>
                </a:solidFill>
                <a:effectLst>
                  <a:outerShdw blurRad="38100" dist="38100" dir="2700000" algn="tl">
                    <a:srgbClr val="000000">
                      <a:alpha val="43137"/>
                    </a:srgbClr>
                  </a:outerShdw>
                </a:effectLst>
                <a:latin typeface="Arial" pitchFamily="34" charset="0"/>
                <a:cs typeface="Arial" pitchFamily="34" charset="0"/>
              </a:rPr>
              <a:t>+</a:t>
            </a:r>
            <a:r>
              <a:rPr lang="en-US" b="1" dirty="0">
                <a:solidFill>
                  <a:prstClr val="black"/>
                </a:solidFill>
                <a:effectLst>
                  <a:outerShdw blurRad="38100" dist="38100" dir="2700000" algn="tl">
                    <a:srgbClr val="000000">
                      <a:alpha val="43137"/>
                    </a:srgbClr>
                  </a:outerShdw>
                </a:effectLst>
                <a:latin typeface="Arial" pitchFamily="34" charset="0"/>
                <a:cs typeface="Arial" pitchFamily="34" charset="0"/>
              </a:rPr>
              <a:t> Factory Overhead</a:t>
            </a:r>
          </a:p>
          <a:p>
            <a:pPr marL="0" lvl="0" indent="0" eaLnBrk="1" hangingPunct="1">
              <a:lnSpc>
                <a:spcPct val="150000"/>
              </a:lnSpc>
              <a:spcBef>
                <a:spcPct val="0"/>
              </a:spcBef>
              <a:buNone/>
            </a:pPr>
            <a:r>
              <a:rPr lang="en-US" b="1" dirty="0">
                <a:solidFill>
                  <a:prstClr val="black"/>
                </a:solidFill>
                <a:latin typeface="Arial" pitchFamily="34" charset="0"/>
                <a:cs typeface="Arial" pitchFamily="34" charset="0"/>
              </a:rPr>
              <a:t>3) </a:t>
            </a:r>
            <a:r>
              <a:rPr lang="en-US" altLang="en-US" b="1" u="sng" dirty="0">
                <a:solidFill>
                  <a:prstClr val="black"/>
                </a:solidFill>
                <a:effectLst>
                  <a:outerShdw blurRad="38100" dist="38100" dir="2700000" algn="tl">
                    <a:srgbClr val="000000">
                      <a:alpha val="43137"/>
                    </a:srgbClr>
                  </a:outerShdw>
                </a:effectLst>
                <a:latin typeface="Arial" pitchFamily="34" charset="0"/>
                <a:cs typeface="Arial" pitchFamily="34" charset="0"/>
              </a:rPr>
              <a:t>Predetermined Overhead Rate </a:t>
            </a:r>
            <a:r>
              <a:rPr lang="en-US" altLang="en-US" b="1" dirty="0" smtClean="0">
                <a:solidFill>
                  <a:srgbClr val="FF0000"/>
                </a:solidFill>
                <a:latin typeface="Arial" pitchFamily="34" charset="0"/>
                <a:cs typeface="Arial" pitchFamily="34" charset="0"/>
              </a:rPr>
              <a:t>= </a:t>
            </a:r>
            <a:r>
              <a:rPr lang="en-US" altLang="en-US" b="1" dirty="0">
                <a:solidFill>
                  <a:prstClr val="black"/>
                </a:solidFill>
                <a:effectLst>
                  <a:outerShdw blurRad="38100" dist="38100" dir="2700000" algn="tl">
                    <a:srgbClr val="000000">
                      <a:alpha val="43137"/>
                    </a:srgbClr>
                  </a:outerShdw>
                </a:effectLst>
                <a:latin typeface="Arial" pitchFamily="34" charset="0"/>
                <a:cs typeface="Arial" pitchFamily="34" charset="0"/>
              </a:rPr>
              <a:t>Estimated Overhead Costs </a:t>
            </a:r>
            <a:r>
              <a:rPr lang="en-US" altLang="en-US" b="1" dirty="0">
                <a:solidFill>
                  <a:srgbClr val="FF0000"/>
                </a:solidFill>
                <a:effectLst>
                  <a:outerShdw blurRad="38100" dist="38100" dir="2700000" algn="tl">
                    <a:srgbClr val="000000">
                      <a:alpha val="43137"/>
                    </a:srgbClr>
                  </a:outerShdw>
                </a:effectLst>
                <a:latin typeface="Arial" pitchFamily="34" charset="0"/>
                <a:cs typeface="Arial" pitchFamily="34" charset="0"/>
              </a:rPr>
              <a:t>/</a:t>
            </a:r>
            <a:r>
              <a:rPr lang="en-US" altLang="en-US" b="1" dirty="0">
                <a:solidFill>
                  <a:prstClr val="black"/>
                </a:solidFill>
                <a:effectLst>
                  <a:outerShdw blurRad="38100" dist="38100" dir="2700000" algn="tl">
                    <a:srgbClr val="000000">
                      <a:alpha val="43137"/>
                    </a:srgbClr>
                  </a:outerShdw>
                </a:effectLst>
                <a:latin typeface="Arial" pitchFamily="34" charset="0"/>
                <a:cs typeface="Arial" pitchFamily="34" charset="0"/>
              </a:rPr>
              <a:t> Estimated Activity Base</a:t>
            </a:r>
          </a:p>
          <a:p>
            <a:pPr marL="0" lvl="0" indent="0">
              <a:lnSpc>
                <a:spcPct val="150000"/>
              </a:lnSpc>
              <a:spcBef>
                <a:spcPct val="0"/>
              </a:spcBef>
              <a:buNone/>
            </a:pPr>
            <a:r>
              <a:rPr lang="en-US" b="1" dirty="0">
                <a:solidFill>
                  <a:prstClr val="black"/>
                </a:solidFill>
                <a:latin typeface="Arial" pitchFamily="34" charset="0"/>
                <a:cs typeface="Arial" pitchFamily="34" charset="0"/>
              </a:rPr>
              <a:t>4) </a:t>
            </a:r>
            <a:r>
              <a:rPr lang="en-US" b="1" u="sng" dirty="0">
                <a:solidFill>
                  <a:prstClr val="black"/>
                </a:solidFill>
                <a:effectLst>
                  <a:outerShdw blurRad="38100" dist="38100" dir="2700000" algn="tl">
                    <a:srgbClr val="000000">
                      <a:alpha val="43137"/>
                    </a:srgbClr>
                  </a:outerShdw>
                </a:effectLst>
                <a:latin typeface="Arial" pitchFamily="34" charset="0"/>
                <a:cs typeface="Arial" pitchFamily="34" charset="0"/>
              </a:rPr>
              <a:t>Income Under Absorption Costing </a:t>
            </a:r>
            <a:r>
              <a:rPr lang="en-US" b="1" dirty="0" smtClean="0">
                <a:solidFill>
                  <a:srgbClr val="FF0000"/>
                </a:solidFill>
                <a:latin typeface="Arial" pitchFamily="34" charset="0"/>
                <a:cs typeface="Arial" pitchFamily="34" charset="0"/>
              </a:rPr>
              <a:t>= </a:t>
            </a:r>
            <a:r>
              <a:rPr lang="en-US" altLang="en-US" b="1" dirty="0">
                <a:solidFill>
                  <a:prstClr val="black"/>
                </a:solidFill>
                <a:effectLst>
                  <a:outerShdw blurRad="38100" dist="38100" dir="2700000" algn="tl">
                    <a:srgbClr val="000000">
                      <a:alpha val="43137"/>
                    </a:srgbClr>
                  </a:outerShdw>
                </a:effectLst>
                <a:latin typeface="Arial" pitchFamily="34" charset="0"/>
                <a:cs typeface="Arial" pitchFamily="34" charset="0"/>
              </a:rPr>
              <a:t>Income </a:t>
            </a:r>
            <a:r>
              <a:rPr lang="en-US" altLang="en-US" b="1" dirty="0" smtClean="0">
                <a:solidFill>
                  <a:prstClr val="black"/>
                </a:solidFill>
                <a:effectLst>
                  <a:outerShdw blurRad="38100" dist="38100" dir="2700000" algn="tl">
                    <a:srgbClr val="000000">
                      <a:alpha val="43137"/>
                    </a:srgbClr>
                  </a:outerShdw>
                </a:effectLst>
                <a:latin typeface="Arial" pitchFamily="34" charset="0"/>
                <a:cs typeface="Arial" pitchFamily="34" charset="0"/>
              </a:rPr>
              <a:t>under variable </a:t>
            </a:r>
            <a:r>
              <a:rPr lang="en-US" altLang="en-US" b="1" dirty="0">
                <a:solidFill>
                  <a:prstClr val="black"/>
                </a:solidFill>
                <a:effectLst>
                  <a:outerShdw blurRad="38100" dist="38100" dir="2700000" algn="tl">
                    <a:srgbClr val="000000">
                      <a:alpha val="43137"/>
                    </a:srgbClr>
                  </a:outerShdw>
                </a:effectLst>
                <a:latin typeface="Arial" pitchFamily="34" charset="0"/>
                <a:cs typeface="Arial" pitchFamily="34" charset="0"/>
              </a:rPr>
              <a:t>costing </a:t>
            </a:r>
            <a:r>
              <a:rPr lang="en-US" altLang="en-US" b="1" dirty="0">
                <a:solidFill>
                  <a:srgbClr val="FF0000"/>
                </a:solidFill>
                <a:effectLst>
                  <a:outerShdw blurRad="38100" dist="38100" dir="2700000" algn="tl">
                    <a:srgbClr val="000000">
                      <a:alpha val="43137"/>
                    </a:srgbClr>
                  </a:outerShdw>
                </a:effectLst>
                <a:latin typeface="Arial" pitchFamily="34" charset="0"/>
                <a:cs typeface="Arial" pitchFamily="34" charset="0"/>
              </a:rPr>
              <a:t>+</a:t>
            </a:r>
            <a:r>
              <a:rPr lang="en-US" altLang="en-US" b="1" dirty="0">
                <a:solidFill>
                  <a:prstClr val="black"/>
                </a:solidFill>
                <a:effectLst>
                  <a:outerShdw blurRad="38100" dist="38100" dir="2700000" algn="tl">
                    <a:srgbClr val="000000">
                      <a:alpha val="43137"/>
                    </a:srgbClr>
                  </a:outerShdw>
                </a:effectLst>
                <a:latin typeface="Arial" pitchFamily="34" charset="0"/>
                <a:cs typeface="Arial" pitchFamily="34" charset="0"/>
              </a:rPr>
              <a:t> Fixed overhead </a:t>
            </a:r>
            <a:r>
              <a:rPr lang="en-US" altLang="en-US" b="1" dirty="0" smtClean="0">
                <a:solidFill>
                  <a:prstClr val="black"/>
                </a:solidFill>
                <a:effectLst>
                  <a:outerShdw blurRad="38100" dist="38100" dir="2700000" algn="tl">
                    <a:srgbClr val="000000">
                      <a:alpha val="43137"/>
                    </a:srgbClr>
                  </a:outerShdw>
                </a:effectLst>
                <a:latin typeface="Arial" pitchFamily="34" charset="0"/>
                <a:cs typeface="Arial" pitchFamily="34" charset="0"/>
              </a:rPr>
              <a:t>cost in </a:t>
            </a:r>
            <a:r>
              <a:rPr lang="en-US" altLang="en-US" b="1" dirty="0">
                <a:solidFill>
                  <a:prstClr val="black"/>
                </a:solidFill>
                <a:effectLst>
                  <a:outerShdw blurRad="38100" dist="38100" dir="2700000" algn="tl">
                    <a:srgbClr val="000000">
                      <a:alpha val="43137"/>
                    </a:srgbClr>
                  </a:outerShdw>
                </a:effectLst>
                <a:latin typeface="Arial" pitchFamily="34" charset="0"/>
                <a:cs typeface="Arial" pitchFamily="34" charset="0"/>
              </a:rPr>
              <a:t>ending inventory </a:t>
            </a:r>
            <a:r>
              <a:rPr lang="en-US" altLang="en-US" b="1" dirty="0">
                <a:solidFill>
                  <a:srgbClr val="FF0000"/>
                </a:solidFill>
                <a:effectLst>
                  <a:outerShdw blurRad="38100" dist="38100" dir="2700000" algn="tl">
                    <a:srgbClr val="000000">
                      <a:alpha val="43137"/>
                    </a:srgbClr>
                  </a:outerShdw>
                </a:effectLst>
                <a:latin typeface="Arial" pitchFamily="34" charset="0"/>
                <a:cs typeface="Arial" pitchFamily="34" charset="0"/>
              </a:rPr>
              <a:t>-</a:t>
            </a:r>
            <a:r>
              <a:rPr lang="en-US" altLang="en-US" b="1" dirty="0">
                <a:solidFill>
                  <a:prstClr val="black"/>
                </a:solidFill>
                <a:effectLst>
                  <a:outerShdw blurRad="38100" dist="38100" dir="2700000" algn="tl">
                    <a:srgbClr val="000000">
                      <a:alpha val="43137"/>
                    </a:srgbClr>
                  </a:outerShdw>
                </a:effectLst>
                <a:latin typeface="Arial" pitchFamily="34" charset="0"/>
                <a:cs typeface="Arial" pitchFamily="34" charset="0"/>
              </a:rPr>
              <a:t> Fixed overhead </a:t>
            </a:r>
            <a:r>
              <a:rPr lang="en-US" altLang="en-US" b="1" dirty="0" smtClean="0">
                <a:solidFill>
                  <a:prstClr val="black"/>
                </a:solidFill>
                <a:effectLst>
                  <a:outerShdw blurRad="38100" dist="38100" dir="2700000" algn="tl">
                    <a:srgbClr val="000000">
                      <a:alpha val="43137"/>
                    </a:srgbClr>
                  </a:outerShdw>
                </a:effectLst>
                <a:latin typeface="Arial" pitchFamily="34" charset="0"/>
                <a:cs typeface="Arial" pitchFamily="34" charset="0"/>
              </a:rPr>
              <a:t>cost in beginning inventory</a:t>
            </a:r>
            <a:r>
              <a:rPr lang="en-US" b="1" dirty="0" smtClean="0">
                <a:solidFill>
                  <a:prstClr val="black"/>
                </a:solidFill>
                <a:effectLst>
                  <a:outerShdw blurRad="38100" dist="38100" dir="2700000" algn="tl">
                    <a:srgbClr val="000000">
                      <a:alpha val="43137"/>
                    </a:srgbClr>
                  </a:outerShdw>
                </a:effectLst>
                <a:latin typeface="Arial" pitchFamily="34" charset="0"/>
                <a:cs typeface="Arial" pitchFamily="34" charset="0"/>
              </a:rPr>
              <a:t>   </a:t>
            </a:r>
            <a:endParaRPr lang="en-US" b="1" dirty="0">
              <a:solidFill>
                <a:prstClr val="black"/>
              </a:solidFill>
              <a:effectLst>
                <a:outerShdw blurRad="38100" dist="38100" dir="2700000" algn="tl">
                  <a:srgbClr val="000000">
                    <a:alpha val="43137"/>
                  </a:srgbClr>
                </a:outerShdw>
              </a:effectLst>
              <a:latin typeface="Arial" pitchFamily="34" charset="0"/>
              <a:cs typeface="Arial" pitchFamily="34" charset="0"/>
            </a:endParaRPr>
          </a:p>
          <a:p>
            <a:pPr marL="0" lvl="0" indent="0">
              <a:lnSpc>
                <a:spcPct val="150000"/>
              </a:lnSpc>
              <a:buNone/>
            </a:pPr>
            <a:r>
              <a:rPr lang="en-US" b="1" dirty="0">
                <a:solidFill>
                  <a:prstClr val="black"/>
                </a:solidFill>
                <a:latin typeface="Arial" pitchFamily="34" charset="0"/>
                <a:cs typeface="Arial" pitchFamily="34" charset="0"/>
              </a:rPr>
              <a:t>5) </a:t>
            </a:r>
            <a:r>
              <a:rPr lang="en-US" b="1" u="sng" dirty="0">
                <a:solidFill>
                  <a:prstClr val="black"/>
                </a:solidFill>
                <a:effectLst>
                  <a:outerShdw blurRad="38100" dist="38100" dir="2700000" algn="tl">
                    <a:srgbClr val="000000">
                      <a:alpha val="43137"/>
                    </a:srgbClr>
                  </a:outerShdw>
                </a:effectLst>
                <a:latin typeface="Arial" pitchFamily="34" charset="0"/>
                <a:cs typeface="Arial" pitchFamily="34" charset="0"/>
              </a:rPr>
              <a:t>Break-Even Point in Units </a:t>
            </a:r>
            <a:r>
              <a:rPr lang="en-US" b="1" dirty="0" smtClean="0">
                <a:solidFill>
                  <a:srgbClr val="FF0000"/>
                </a:solidFill>
                <a:latin typeface="Arial" pitchFamily="34" charset="0"/>
                <a:cs typeface="Arial" pitchFamily="34" charset="0"/>
              </a:rPr>
              <a:t>= </a:t>
            </a:r>
            <a:r>
              <a:rPr lang="en-US" b="1" dirty="0">
                <a:solidFill>
                  <a:prstClr val="black"/>
                </a:solidFill>
                <a:effectLst>
                  <a:outerShdw blurRad="38100" dist="38100" dir="2700000" algn="tl">
                    <a:srgbClr val="000000">
                      <a:alpha val="43137"/>
                    </a:srgbClr>
                  </a:outerShdw>
                </a:effectLst>
                <a:latin typeface="Arial" pitchFamily="34" charset="0"/>
                <a:cs typeface="Arial" pitchFamily="34" charset="0"/>
              </a:rPr>
              <a:t>Fixed Costs </a:t>
            </a:r>
            <a:r>
              <a:rPr lang="en-US" b="1" dirty="0">
                <a:solidFill>
                  <a:srgbClr val="FF0000"/>
                </a:solidFill>
                <a:effectLst>
                  <a:outerShdw blurRad="38100" dist="38100" dir="2700000" algn="tl">
                    <a:srgbClr val="000000">
                      <a:alpha val="43137"/>
                    </a:srgbClr>
                  </a:outerShdw>
                </a:effectLst>
                <a:latin typeface="Arial" pitchFamily="34" charset="0"/>
                <a:cs typeface="Arial" pitchFamily="34" charset="0"/>
              </a:rPr>
              <a:t>/</a:t>
            </a:r>
            <a:r>
              <a:rPr lang="en-US" b="1" dirty="0">
                <a:solidFill>
                  <a:prstClr val="black"/>
                </a:solidFill>
                <a:effectLst>
                  <a:outerShdw blurRad="38100" dist="38100" dir="2700000" algn="tl">
                    <a:srgbClr val="000000">
                      <a:alpha val="43137"/>
                    </a:srgbClr>
                  </a:outerShdw>
                </a:effectLst>
                <a:latin typeface="Arial" pitchFamily="34" charset="0"/>
                <a:cs typeface="Arial" pitchFamily="34" charset="0"/>
              </a:rPr>
              <a:t> Contribution margin per Unit</a:t>
            </a:r>
          </a:p>
          <a:p>
            <a:pPr marL="0" lvl="0" indent="0">
              <a:lnSpc>
                <a:spcPct val="150000"/>
              </a:lnSpc>
              <a:buNone/>
            </a:pPr>
            <a:endParaRPr lang="en-US" b="1" dirty="0">
              <a:solidFill>
                <a:prstClr val="black"/>
              </a:solidFill>
              <a:latin typeface="Arial" pitchFamily="34" charset="0"/>
              <a:cs typeface="Arial" pitchFamily="34" charset="0"/>
            </a:endParaRPr>
          </a:p>
          <a:p>
            <a:pPr marL="0" lvl="0" indent="0">
              <a:lnSpc>
                <a:spcPct val="150000"/>
              </a:lnSpc>
              <a:buNone/>
            </a:pPr>
            <a:r>
              <a:rPr lang="en-US" b="1" dirty="0" smtClean="0">
                <a:solidFill>
                  <a:prstClr val="black"/>
                </a:solidFill>
                <a:latin typeface="Arial" pitchFamily="34" charset="0"/>
                <a:cs typeface="Arial" pitchFamily="34" charset="0"/>
              </a:rPr>
              <a:t>  </a:t>
            </a:r>
            <a:endParaRPr lang="en-US" b="1" dirty="0">
              <a:solidFill>
                <a:prstClr val="black"/>
              </a:solidFill>
              <a:latin typeface="Arial" pitchFamily="34" charset="0"/>
              <a:cs typeface="Arial" pitchFamily="34" charset="0"/>
            </a:endParaRPr>
          </a:p>
          <a:p>
            <a:pPr marL="0" lvl="0" indent="0">
              <a:lnSpc>
                <a:spcPct val="150000"/>
              </a:lnSpc>
              <a:buNone/>
            </a:pPr>
            <a:endParaRPr lang="en-US" b="1" dirty="0" smtClean="0">
              <a:solidFill>
                <a:prstClr val="black"/>
              </a:solidFill>
              <a:latin typeface="Arial" pitchFamily="34" charset="0"/>
              <a:cs typeface="Arial" pitchFamily="34" charset="0"/>
            </a:endParaRPr>
          </a:p>
          <a:p>
            <a:pPr marL="0" lvl="0" indent="0">
              <a:lnSpc>
                <a:spcPct val="150000"/>
              </a:lnSpc>
              <a:buNone/>
            </a:pPr>
            <a:endParaRPr lang="en-US" b="1" dirty="0">
              <a:solidFill>
                <a:prstClr val="black"/>
              </a:solidFill>
              <a:latin typeface="Arial" pitchFamily="34" charset="0"/>
              <a:cs typeface="Arial" pitchFamily="34" charset="0"/>
            </a:endParaRPr>
          </a:p>
          <a:p>
            <a:endParaRPr lang="en-US" dirty="0"/>
          </a:p>
        </p:txBody>
      </p:sp>
      <p:sp>
        <p:nvSpPr>
          <p:cNvPr id="4" name="Footer Placeholder 3"/>
          <p:cNvSpPr>
            <a:spLocks noGrp="1"/>
          </p:cNvSpPr>
          <p:nvPr>
            <p:ph type="ftr" sz="quarter" idx="11"/>
          </p:nvPr>
        </p:nvSpPr>
        <p:spPr/>
        <p:txBody>
          <a:bodyPr/>
          <a:lstStyle/>
          <a:p>
            <a:pPr>
              <a:defRPr/>
            </a:pPr>
            <a:r>
              <a:rPr lang="en-US" altLang="en-US" smtClean="0"/>
              <a:t>Atef Abuelaish</a:t>
            </a:r>
            <a:endParaRPr lang="en-US" altLang="en-US"/>
          </a:p>
        </p:txBody>
      </p:sp>
      <p:sp>
        <p:nvSpPr>
          <p:cNvPr id="5" name="Slide Number Placeholder 4"/>
          <p:cNvSpPr>
            <a:spLocks noGrp="1"/>
          </p:cNvSpPr>
          <p:nvPr>
            <p:ph type="sldNum" sz="quarter" idx="12"/>
          </p:nvPr>
        </p:nvSpPr>
        <p:spPr/>
        <p:txBody>
          <a:bodyPr/>
          <a:lstStyle/>
          <a:p>
            <a:fld id="{28C054EB-1FEC-4EC0-897C-43BC38E939C7}" type="slidenum">
              <a:rPr lang="en-US" altLang="en-US" smtClean="0"/>
              <a:pPr/>
              <a:t>6</a:t>
            </a:fld>
            <a:endParaRPr lang="en-US" altLang="en-US"/>
          </a:p>
        </p:txBody>
      </p:sp>
    </p:spTree>
    <p:extLst>
      <p:ext uri="{BB962C8B-B14F-4D97-AF65-F5344CB8AC3E}">
        <p14:creationId xmlns:p14="http://schemas.microsoft.com/office/powerpoint/2010/main" val="1666693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AutoShape 15"/>
          <p:cNvSpPr>
            <a:spLocks noChangeArrowheads="1"/>
          </p:cNvSpPr>
          <p:nvPr/>
        </p:nvSpPr>
        <p:spPr bwMode="auto">
          <a:xfrm>
            <a:off x="76200" y="62865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smtClean="0">
                <a:solidFill>
                  <a:schemeClr val="bg1"/>
                </a:solidFill>
                <a:latin typeface="Times New Roman" pitchFamily="18" charset="0"/>
              </a:rPr>
              <a:t>P 4</a:t>
            </a:r>
            <a:endParaRPr lang="en-US" sz="1400" dirty="0">
              <a:solidFill>
                <a:schemeClr val="bg1"/>
              </a:solidFill>
              <a:latin typeface="Times New Roman" pitchFamily="18" charset="0"/>
            </a:endParaRPr>
          </a:p>
        </p:txBody>
      </p:sp>
      <p:sp>
        <p:nvSpPr>
          <p:cNvPr id="4107" name="Rectangle 12"/>
          <p:cNvSpPr>
            <a:spLocks noGrp="1" noChangeArrowheads="1"/>
          </p:cNvSpPr>
          <p:nvPr>
            <p:ph type="title"/>
          </p:nvPr>
        </p:nvSpPr>
        <p:spPr>
          <a:xfrm>
            <a:off x="419100" y="0"/>
            <a:ext cx="8382000" cy="1143000"/>
          </a:xfrm>
        </p:spPr>
        <p:txBody>
          <a:bodyPr/>
          <a:lstStyle/>
          <a:p>
            <a:r>
              <a:rPr lang="en-US" altLang="en-US" sz="4400" b="1" dirty="0" smtClean="0">
                <a:solidFill>
                  <a:schemeClr val="tx1"/>
                </a:solidFill>
              </a:rPr>
              <a:t>Merchandise Purchases Budget</a:t>
            </a:r>
          </a:p>
        </p:txBody>
      </p:sp>
      <p:sp>
        <p:nvSpPr>
          <p:cNvPr id="2" name="Slide Number Placeholder 1"/>
          <p:cNvSpPr>
            <a:spLocks noGrp="1"/>
          </p:cNvSpPr>
          <p:nvPr>
            <p:ph type="sldNum" sz="quarter" idx="12"/>
          </p:nvPr>
        </p:nvSpPr>
        <p:spPr/>
        <p:txBody>
          <a:bodyPr/>
          <a:lstStyle/>
          <a:p>
            <a:pPr>
              <a:defRPr/>
            </a:pPr>
            <a:fld id="{C1B28DBF-8185-46EE-855F-634046A16E1B}" type="slidenum">
              <a:rPr lang="en-US" smtClean="0"/>
              <a:pPr>
                <a:defRPr/>
              </a:pPr>
              <a:t>60</a:t>
            </a:fld>
            <a:endParaRPr lang="en-US" dirty="0"/>
          </a:p>
        </p:txBody>
      </p:sp>
      <p:pic>
        <p:nvPicPr>
          <p:cNvPr id="24" name="Picture 23" descr="wiL62279_22a03.jpg"/>
          <p:cNvPicPr>
            <a:picLocks noChangeAspect="1"/>
          </p:cNvPicPr>
          <p:nvPr/>
        </p:nvPicPr>
        <p:blipFill>
          <a:blip r:embed="rId3" cstate="print"/>
          <a:stretch>
            <a:fillRect/>
          </a:stretch>
        </p:blipFill>
        <p:spPr>
          <a:xfrm>
            <a:off x="533400" y="1600200"/>
            <a:ext cx="7894504" cy="3244596"/>
          </a:xfrm>
          <a:prstGeom prst="rect">
            <a:avLst/>
          </a:prstGeom>
        </p:spPr>
      </p:pic>
      <p:sp>
        <p:nvSpPr>
          <p:cNvPr id="26" name="TextBox 25"/>
          <p:cNvSpPr txBox="1"/>
          <p:nvPr/>
        </p:nvSpPr>
        <p:spPr>
          <a:xfrm>
            <a:off x="1143000" y="5486400"/>
            <a:ext cx="4800600" cy="923330"/>
          </a:xfrm>
          <a:prstGeom prst="rect">
            <a:avLst/>
          </a:prstGeom>
          <a:solidFill>
            <a:schemeClr val="bg1">
              <a:lumMod val="95000"/>
            </a:schemeClr>
          </a:solidFill>
          <a:ln w="28575">
            <a:solidFill>
              <a:schemeClr val="accent1">
                <a:lumMod val="50000"/>
              </a:schemeClr>
            </a:solidFill>
          </a:ln>
        </p:spPr>
        <p:txBody>
          <a:bodyPr wrap="square" rtlCol="0">
            <a:spAutoFit/>
          </a:bodyPr>
          <a:lstStyle/>
          <a:p>
            <a:pPr algn="ctr"/>
            <a:r>
              <a:rPr lang="en-US" altLang="en-US" b="1" dirty="0" smtClean="0"/>
              <a:t>Ending inventory for a month in units, should equal  90% of  next month’s unit sales.</a:t>
            </a:r>
            <a:endParaRPr lang="en-US" b="1" dirty="0"/>
          </a:p>
        </p:txBody>
      </p:sp>
      <p:cxnSp>
        <p:nvCxnSpPr>
          <p:cNvPr id="29" name="Straight Arrow Connector 28"/>
          <p:cNvCxnSpPr/>
          <p:nvPr/>
        </p:nvCxnSpPr>
        <p:spPr>
          <a:xfrm flipV="1">
            <a:off x="2819400" y="2743200"/>
            <a:ext cx="2057400" cy="2286000"/>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2971800" y="3048000"/>
            <a:ext cx="2209800" cy="2438400"/>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5800" y="4953000"/>
            <a:ext cx="2895600" cy="369332"/>
          </a:xfrm>
          <a:prstGeom prst="rect">
            <a:avLst/>
          </a:prstGeom>
          <a:solidFill>
            <a:schemeClr val="bg1">
              <a:lumMod val="95000"/>
            </a:schemeClr>
          </a:solidFill>
          <a:ln w="28575">
            <a:solidFill>
              <a:schemeClr val="tx2"/>
            </a:solidFill>
          </a:ln>
        </p:spPr>
        <p:txBody>
          <a:bodyPr wrap="square" rtlCol="0">
            <a:spAutoFit/>
          </a:bodyPr>
          <a:lstStyle/>
          <a:p>
            <a:r>
              <a:rPr lang="en-US" altLang="en-US" b="1" dirty="0" smtClean="0"/>
              <a:t>From the sales budget. </a:t>
            </a:r>
            <a:endParaRPr lang="en-US" b="1" dirty="0"/>
          </a:p>
        </p:txBody>
      </p:sp>
      <p:cxnSp>
        <p:nvCxnSpPr>
          <p:cNvPr id="37" name="Straight Arrow Connector 36"/>
          <p:cNvCxnSpPr/>
          <p:nvPr/>
        </p:nvCxnSpPr>
        <p:spPr>
          <a:xfrm flipH="1" flipV="1">
            <a:off x="5638800" y="3276600"/>
            <a:ext cx="1066800" cy="1828800"/>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400800" y="4800600"/>
            <a:ext cx="2286000" cy="1837426"/>
          </a:xfrm>
          <a:prstGeom prst="rect">
            <a:avLst/>
          </a:prstGeom>
          <a:solidFill>
            <a:schemeClr val="bg1">
              <a:lumMod val="95000"/>
            </a:schemeClr>
          </a:solidFill>
          <a:ln w="28575">
            <a:solidFill>
              <a:schemeClr val="tx2"/>
            </a:solidFill>
          </a:ln>
        </p:spPr>
        <p:txBody>
          <a:bodyPr wrap="square" rtlCol="0">
            <a:spAutoFit/>
          </a:bodyPr>
          <a:lstStyle/>
          <a:p>
            <a:pPr algn="ctr">
              <a:lnSpc>
                <a:spcPct val="90000"/>
              </a:lnSpc>
            </a:pPr>
            <a:r>
              <a:rPr lang="en-US" altLang="en-US" b="1" dirty="0" smtClean="0">
                <a:cs typeface="Times New Roman" pitchFamily="18" charset="0"/>
              </a:rPr>
              <a:t>Next we add the unit sales for each month to the desired ending inventory to get the total needs for each month.</a:t>
            </a:r>
          </a:p>
        </p:txBody>
      </p:sp>
      <p:sp>
        <p:nvSpPr>
          <p:cNvPr id="12" name="Slide Number Placeholder 1"/>
          <p:cNvSpPr txBox="1">
            <a:spLocks/>
          </p:cNvSpPr>
          <p:nvPr/>
        </p:nvSpPr>
        <p:spPr>
          <a:xfrm>
            <a:off x="6934200" y="6400800"/>
            <a:ext cx="2133600" cy="365125"/>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AFBA2D53-C3FE-430D-A1E8-3968F4928F0A}" type="slidenum">
              <a:rPr kumimoji="0" lang="en-US" sz="1200" b="0" i="0" u="none" strike="noStrike" kern="1200" cap="none" spc="0" normalizeH="0" baseline="0" noProof="0" smtClean="0">
                <a:ln>
                  <a:noFill/>
                </a:ln>
                <a:solidFill>
                  <a:schemeClr val="tx1">
                    <a:tint val="75000"/>
                  </a:schemeClr>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sz="1200" b="0" i="0" u="none" strike="noStrike" kern="1200" cap="none" spc="0" normalizeH="0" baseline="0" noProof="0" dirty="0">
              <a:ln>
                <a:noFill/>
              </a:ln>
              <a:solidFill>
                <a:schemeClr val="tx1">
                  <a:tint val="75000"/>
                </a:schemeClr>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033529652"/>
      </p:ext>
    </p:extLst>
  </p:cSld>
  <p:clrMapOvr>
    <a:masterClrMapping/>
  </p:clrMapOvr>
  <p:transition spd="med">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wipe(down)">
                                      <p:cBhvr>
                                        <p:cTn id="13" dur="500"/>
                                        <p:tgtEl>
                                          <p:spTgt spid="29"/>
                                        </p:tgtEl>
                                      </p:cBhvr>
                                    </p:animEffec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grpId="0"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22" presetClass="entr" presetSubtype="4"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down)">
                                      <p:cBhvr>
                                        <p:cTn id="24" dur="500"/>
                                        <p:tgtEl>
                                          <p:spTgt spid="30"/>
                                        </p:tgtEl>
                                      </p:cBhvr>
                                    </p:animEffect>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1000"/>
                            </p:stCondLst>
                            <p:childTnLst>
                              <p:par>
                                <p:cTn id="33" presetID="22" presetClass="entr" presetSubtype="4" fill="hold" nodeType="after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wipe(down)">
                                      <p:cBhvr>
                                        <p:cTn id="3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27"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AutoShape 15"/>
          <p:cNvSpPr>
            <a:spLocks noChangeArrowheads="1"/>
          </p:cNvSpPr>
          <p:nvPr/>
        </p:nvSpPr>
        <p:spPr bwMode="auto">
          <a:xfrm>
            <a:off x="76200" y="62865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smtClean="0">
                <a:solidFill>
                  <a:schemeClr val="bg1"/>
                </a:solidFill>
                <a:latin typeface="Times New Roman" pitchFamily="18" charset="0"/>
              </a:rPr>
              <a:t>P 4</a:t>
            </a:r>
            <a:endParaRPr lang="en-US" sz="1400" dirty="0">
              <a:solidFill>
                <a:schemeClr val="bg1"/>
              </a:solidFill>
              <a:latin typeface="Times New Roman" pitchFamily="18" charset="0"/>
            </a:endParaRPr>
          </a:p>
        </p:txBody>
      </p:sp>
      <p:sp>
        <p:nvSpPr>
          <p:cNvPr id="4107" name="Rectangle 12"/>
          <p:cNvSpPr>
            <a:spLocks noGrp="1" noChangeArrowheads="1"/>
          </p:cNvSpPr>
          <p:nvPr>
            <p:ph type="title"/>
          </p:nvPr>
        </p:nvSpPr>
        <p:spPr>
          <a:xfrm>
            <a:off x="419100" y="20053"/>
            <a:ext cx="8382000" cy="1143000"/>
          </a:xfrm>
        </p:spPr>
        <p:txBody>
          <a:bodyPr/>
          <a:lstStyle/>
          <a:p>
            <a:r>
              <a:rPr lang="en-US" altLang="en-US" sz="4400" b="1" dirty="0" smtClean="0">
                <a:solidFill>
                  <a:schemeClr val="tx1"/>
                </a:solidFill>
              </a:rPr>
              <a:t>Merchandise Purchases Budget</a:t>
            </a:r>
          </a:p>
        </p:txBody>
      </p:sp>
      <p:sp>
        <p:nvSpPr>
          <p:cNvPr id="2" name="Slide Number Placeholder 1"/>
          <p:cNvSpPr>
            <a:spLocks noGrp="1"/>
          </p:cNvSpPr>
          <p:nvPr>
            <p:ph type="sldNum" sz="quarter" idx="12"/>
          </p:nvPr>
        </p:nvSpPr>
        <p:spPr/>
        <p:txBody>
          <a:bodyPr/>
          <a:lstStyle/>
          <a:p>
            <a:pPr>
              <a:defRPr/>
            </a:pPr>
            <a:fld id="{C1B28DBF-8185-46EE-855F-634046A16E1B}" type="slidenum">
              <a:rPr lang="en-US" smtClean="0"/>
              <a:pPr>
                <a:defRPr/>
              </a:pPr>
              <a:t>61</a:t>
            </a:fld>
            <a:endParaRPr lang="en-US" dirty="0"/>
          </a:p>
        </p:txBody>
      </p:sp>
      <p:pic>
        <p:nvPicPr>
          <p:cNvPr id="24" name="Picture 23" descr="wiL62279_22a03.jpg"/>
          <p:cNvPicPr>
            <a:picLocks noChangeAspect="1"/>
          </p:cNvPicPr>
          <p:nvPr/>
        </p:nvPicPr>
        <p:blipFill>
          <a:blip r:embed="rId3" cstate="print"/>
          <a:stretch>
            <a:fillRect/>
          </a:stretch>
        </p:blipFill>
        <p:spPr>
          <a:xfrm>
            <a:off x="533400" y="1600200"/>
            <a:ext cx="7894504" cy="3244596"/>
          </a:xfrm>
          <a:prstGeom prst="rect">
            <a:avLst/>
          </a:prstGeom>
        </p:spPr>
      </p:pic>
      <p:sp>
        <p:nvSpPr>
          <p:cNvPr id="26" name="TextBox 25"/>
          <p:cNvSpPr txBox="1"/>
          <p:nvPr/>
        </p:nvSpPr>
        <p:spPr>
          <a:xfrm>
            <a:off x="1143000" y="5715000"/>
            <a:ext cx="3657600" cy="923330"/>
          </a:xfrm>
          <a:prstGeom prst="rect">
            <a:avLst/>
          </a:prstGeom>
          <a:solidFill>
            <a:schemeClr val="bg1">
              <a:lumMod val="95000"/>
            </a:schemeClr>
          </a:solidFill>
          <a:ln w="28575">
            <a:solidFill>
              <a:schemeClr val="accent1">
                <a:lumMod val="50000"/>
              </a:schemeClr>
            </a:solidFill>
          </a:ln>
        </p:spPr>
        <p:txBody>
          <a:bodyPr wrap="square" rtlCol="0">
            <a:spAutoFit/>
          </a:bodyPr>
          <a:lstStyle/>
          <a:p>
            <a:pPr algn="ctr"/>
            <a:r>
              <a:rPr lang="en-US" b="1" dirty="0" smtClean="0">
                <a:latin typeface="Arial Narrow" pitchFamily="34" charset="0"/>
              </a:rPr>
              <a:t>Subtract beginning inventory to determine the budgeted number of units to be purchased.</a:t>
            </a:r>
            <a:endParaRPr lang="en-US" b="1" dirty="0">
              <a:latin typeface="Arial Narrow" pitchFamily="34" charset="0"/>
            </a:endParaRPr>
          </a:p>
        </p:txBody>
      </p:sp>
      <p:cxnSp>
        <p:nvCxnSpPr>
          <p:cNvPr id="29" name="Straight Arrow Connector 28"/>
          <p:cNvCxnSpPr/>
          <p:nvPr/>
        </p:nvCxnSpPr>
        <p:spPr>
          <a:xfrm flipV="1">
            <a:off x="2819400" y="3429000"/>
            <a:ext cx="1905000" cy="1600200"/>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4267200" y="3581400"/>
            <a:ext cx="685800" cy="2133600"/>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5800" y="4953000"/>
            <a:ext cx="3048000" cy="646331"/>
          </a:xfrm>
          <a:prstGeom prst="rect">
            <a:avLst/>
          </a:prstGeom>
          <a:solidFill>
            <a:schemeClr val="bg1">
              <a:lumMod val="95000"/>
            </a:schemeClr>
          </a:solidFill>
          <a:ln w="28575">
            <a:solidFill>
              <a:schemeClr val="tx2"/>
            </a:solidFill>
          </a:ln>
        </p:spPr>
        <p:txBody>
          <a:bodyPr wrap="square" rtlCol="0">
            <a:spAutoFit/>
          </a:bodyPr>
          <a:lstStyle/>
          <a:p>
            <a:pPr algn="ctr"/>
            <a:r>
              <a:rPr lang="en-US" altLang="en-US" b="1" dirty="0" smtClean="0"/>
              <a:t>Required units of available merchandise. </a:t>
            </a:r>
            <a:endParaRPr lang="en-US" b="1" dirty="0"/>
          </a:p>
        </p:txBody>
      </p:sp>
      <p:cxnSp>
        <p:nvCxnSpPr>
          <p:cNvPr id="37" name="Straight Arrow Connector 36"/>
          <p:cNvCxnSpPr/>
          <p:nvPr/>
        </p:nvCxnSpPr>
        <p:spPr>
          <a:xfrm flipH="1" flipV="1">
            <a:off x="5715000" y="4343400"/>
            <a:ext cx="990600" cy="762000"/>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953000" y="4876800"/>
            <a:ext cx="3733800" cy="840230"/>
          </a:xfrm>
          <a:prstGeom prst="rect">
            <a:avLst/>
          </a:prstGeom>
          <a:solidFill>
            <a:schemeClr val="bg1">
              <a:lumMod val="95000"/>
            </a:schemeClr>
          </a:solidFill>
          <a:ln w="28575">
            <a:solidFill>
              <a:schemeClr val="tx2"/>
            </a:solidFill>
          </a:ln>
        </p:spPr>
        <p:txBody>
          <a:bodyPr wrap="square" rtlCol="0">
            <a:spAutoFit/>
          </a:bodyPr>
          <a:lstStyle/>
          <a:p>
            <a:pPr algn="ctr">
              <a:lnSpc>
                <a:spcPct val="90000"/>
              </a:lnSpc>
            </a:pPr>
            <a:r>
              <a:rPr lang="en-US" b="1" dirty="0" smtClean="0"/>
              <a:t>Budgeted cost of the purchases, computed by:</a:t>
            </a:r>
          </a:p>
          <a:p>
            <a:pPr algn="ctr">
              <a:lnSpc>
                <a:spcPct val="90000"/>
              </a:lnSpc>
            </a:pPr>
            <a:r>
              <a:rPr lang="en-US" dirty="0" smtClean="0"/>
              <a:t> </a:t>
            </a:r>
            <a:r>
              <a:rPr lang="en-US" b="1" dirty="0" smtClean="0"/>
              <a:t>number of units X cost per unit.</a:t>
            </a:r>
            <a:endParaRPr lang="en-US" altLang="en-US" b="1" dirty="0" smtClean="0">
              <a:cs typeface="Times New Roman" pitchFamily="18" charset="0"/>
            </a:endParaRPr>
          </a:p>
        </p:txBody>
      </p:sp>
    </p:spTree>
    <p:extLst>
      <p:ext uri="{BB962C8B-B14F-4D97-AF65-F5344CB8AC3E}">
        <p14:creationId xmlns:p14="http://schemas.microsoft.com/office/powerpoint/2010/main" val="3033529652"/>
      </p:ext>
    </p:extLst>
  </p:cSld>
  <p:clrMapOvr>
    <a:masterClrMapping/>
  </p:clrMapOvr>
  <p:transition spd="med">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wipe(down)">
                                      <p:cBhvr>
                                        <p:cTn id="13" dur="500"/>
                                        <p:tgtEl>
                                          <p:spTgt spid="29"/>
                                        </p:tgtEl>
                                      </p:cBhvr>
                                    </p:animEffec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grpId="0"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22" presetClass="entr" presetSubtype="4"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down)">
                                      <p:cBhvr>
                                        <p:cTn id="24" dur="500"/>
                                        <p:tgtEl>
                                          <p:spTgt spid="30"/>
                                        </p:tgtEl>
                                      </p:cBhvr>
                                    </p:animEffect>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1000"/>
                            </p:stCondLst>
                            <p:childTnLst>
                              <p:par>
                                <p:cTn id="33" presetID="22" presetClass="entr" presetSubtype="4" fill="hold" nodeType="after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wipe(down)">
                                      <p:cBhvr>
                                        <p:cTn id="3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27"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NEED-TO-KNOW </a:t>
            </a:r>
            <a:r>
              <a:rPr lang="en-US" dirty="0"/>
              <a:t>7</a:t>
            </a:r>
            <a:r>
              <a:rPr lang="en-US" dirty="0" smtClean="0"/>
              <a:t>-4</a:t>
            </a:r>
            <a:endParaRPr lang="en-US" dirty="0"/>
          </a:p>
        </p:txBody>
      </p:sp>
      <p:sp>
        <p:nvSpPr>
          <p:cNvPr id="6" name="Rectangle 5"/>
          <p:cNvSpPr>
            <a:spLocks noChangeArrowheads="1"/>
          </p:cNvSpPr>
          <p:nvPr/>
        </p:nvSpPr>
        <p:spPr bwMode="auto">
          <a:xfrm>
            <a:off x="855663" y="706438"/>
            <a:ext cx="76231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In preparing monthly budgets for the third quarter, a company budgeted sales of 120 units for July and 140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 name="Rectangle 6"/>
          <p:cNvSpPr>
            <a:spLocks noChangeArrowheads="1"/>
          </p:cNvSpPr>
          <p:nvPr/>
        </p:nvSpPr>
        <p:spPr bwMode="auto">
          <a:xfrm>
            <a:off x="855663" y="912813"/>
            <a:ext cx="75834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units for August. Management wants each month’s ending inventory to be 60% of next month’s sales. The</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8" name="Rectangle 7"/>
          <p:cNvSpPr>
            <a:spLocks noChangeArrowheads="1"/>
          </p:cNvSpPr>
          <p:nvPr/>
        </p:nvSpPr>
        <p:spPr bwMode="auto">
          <a:xfrm>
            <a:off x="1952625" y="1657350"/>
            <a:ext cx="26209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Next month's budgeted sales (units)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9" name="Rectangle 8"/>
          <p:cNvSpPr>
            <a:spLocks noChangeArrowheads="1"/>
          </p:cNvSpPr>
          <p:nvPr/>
        </p:nvSpPr>
        <p:spPr bwMode="auto">
          <a:xfrm>
            <a:off x="5975350" y="1657350"/>
            <a:ext cx="3333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140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0" name="Rectangle 9"/>
          <p:cNvSpPr>
            <a:spLocks noChangeArrowheads="1"/>
          </p:cNvSpPr>
          <p:nvPr/>
        </p:nvSpPr>
        <p:spPr bwMode="auto">
          <a:xfrm>
            <a:off x="1952625" y="1865312"/>
            <a:ext cx="23701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Ratio of inventory to future sales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1" name="Rectangle 10"/>
          <p:cNvSpPr>
            <a:spLocks noChangeArrowheads="1"/>
          </p:cNvSpPr>
          <p:nvPr/>
        </p:nvSpPr>
        <p:spPr bwMode="auto">
          <a:xfrm>
            <a:off x="6083300" y="1865312"/>
            <a:ext cx="3937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60%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2" name="Rectangle 11"/>
          <p:cNvSpPr>
            <a:spLocks noChangeArrowheads="1"/>
          </p:cNvSpPr>
          <p:nvPr/>
        </p:nvSpPr>
        <p:spPr bwMode="auto">
          <a:xfrm>
            <a:off x="1952625" y="2071687"/>
            <a:ext cx="2470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Budgeted ending inventory (units)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3" name="Rectangle 12"/>
          <p:cNvSpPr>
            <a:spLocks noChangeArrowheads="1"/>
          </p:cNvSpPr>
          <p:nvPr/>
        </p:nvSpPr>
        <p:spPr bwMode="auto">
          <a:xfrm>
            <a:off x="6065838" y="2071687"/>
            <a:ext cx="252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84</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4" name="Rectangle 13"/>
          <p:cNvSpPr>
            <a:spLocks noChangeArrowheads="1"/>
          </p:cNvSpPr>
          <p:nvPr/>
        </p:nvSpPr>
        <p:spPr bwMode="auto">
          <a:xfrm>
            <a:off x="1952625" y="2278062"/>
            <a:ext cx="20875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Add:  Budgeted sales (units)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5" name="Rectangle 14"/>
          <p:cNvSpPr>
            <a:spLocks noChangeArrowheads="1"/>
          </p:cNvSpPr>
          <p:nvPr/>
        </p:nvSpPr>
        <p:spPr bwMode="auto">
          <a:xfrm>
            <a:off x="5975350" y="2278062"/>
            <a:ext cx="3333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120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6" name="Rectangle 15"/>
          <p:cNvSpPr>
            <a:spLocks noChangeArrowheads="1"/>
          </p:cNvSpPr>
          <p:nvPr/>
        </p:nvSpPr>
        <p:spPr bwMode="auto">
          <a:xfrm>
            <a:off x="1952625" y="2484437"/>
            <a:ext cx="29241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Required units of available merchandise</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7" name="Rectangle 16"/>
          <p:cNvSpPr>
            <a:spLocks noChangeArrowheads="1"/>
          </p:cNvSpPr>
          <p:nvPr/>
        </p:nvSpPr>
        <p:spPr bwMode="auto">
          <a:xfrm>
            <a:off x="5975350" y="2484437"/>
            <a:ext cx="3333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204</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8" name="Rectangle 17"/>
          <p:cNvSpPr>
            <a:spLocks noChangeArrowheads="1"/>
          </p:cNvSpPr>
          <p:nvPr/>
        </p:nvSpPr>
        <p:spPr bwMode="auto">
          <a:xfrm>
            <a:off x="1952625" y="2690812"/>
            <a:ext cx="26114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Deduct:  Beginning inventory (units)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9" name="Rectangle 18"/>
          <p:cNvSpPr>
            <a:spLocks noChangeArrowheads="1"/>
          </p:cNvSpPr>
          <p:nvPr/>
        </p:nvSpPr>
        <p:spPr bwMode="auto">
          <a:xfrm>
            <a:off x="6015038" y="2690812"/>
            <a:ext cx="29815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a:t>
            </a:r>
            <a:r>
              <a:rPr lang="en-US" altLang="en-US" sz="1300" dirty="0" smtClean="0">
                <a:solidFill>
                  <a:srgbClr val="000000"/>
                </a:solidFill>
              </a:rPr>
              <a:t>72</a:t>
            </a:r>
            <a:r>
              <a:rPr kumimoji="0" lang="en-US" altLang="en-US" sz="1300" b="0" i="0" u="none" strike="noStrike" cap="none" normalizeH="0" baseline="0" dirty="0" smtClean="0">
                <a:ln>
                  <a:noFill/>
                </a:ln>
                <a:solidFill>
                  <a:srgbClr val="000000"/>
                </a:solidFill>
                <a:effectLst/>
                <a:latin typeface="Arial" panose="020B0604020202020204" pitchFamily="34" charset="0"/>
              </a:rPr>
              <a: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0" name="Rectangle 19"/>
          <p:cNvSpPr>
            <a:spLocks noChangeArrowheads="1"/>
          </p:cNvSpPr>
          <p:nvPr/>
        </p:nvSpPr>
        <p:spPr bwMode="auto">
          <a:xfrm>
            <a:off x="1952625" y="2897187"/>
            <a:ext cx="16335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Units to be purchased</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1" name="Rectangle 20"/>
          <p:cNvSpPr>
            <a:spLocks noChangeArrowheads="1"/>
          </p:cNvSpPr>
          <p:nvPr/>
        </p:nvSpPr>
        <p:spPr bwMode="auto">
          <a:xfrm>
            <a:off x="5975350" y="2897187"/>
            <a:ext cx="27892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132</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2" name="Rectangle 21"/>
          <p:cNvSpPr>
            <a:spLocks noChangeArrowheads="1"/>
          </p:cNvSpPr>
          <p:nvPr/>
        </p:nvSpPr>
        <p:spPr bwMode="auto">
          <a:xfrm>
            <a:off x="855663" y="1119188"/>
            <a:ext cx="74723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June 30 inventory consists of 50 units, which does not comply with the company's inventory policy. How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3" name="Rectangle 22"/>
          <p:cNvSpPr>
            <a:spLocks noChangeArrowheads="1"/>
          </p:cNvSpPr>
          <p:nvPr/>
        </p:nvSpPr>
        <p:spPr bwMode="auto">
          <a:xfrm>
            <a:off x="855663" y="1316038"/>
            <a:ext cx="29749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many units should be purchased in July?</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4" name="Line 23"/>
          <p:cNvSpPr>
            <a:spLocks noChangeShapeType="1"/>
          </p:cNvSpPr>
          <p:nvPr/>
        </p:nvSpPr>
        <p:spPr bwMode="auto">
          <a:xfrm>
            <a:off x="5602288" y="2051050"/>
            <a:ext cx="7366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 name="Rectangle 24"/>
          <p:cNvSpPr>
            <a:spLocks noChangeArrowheads="1"/>
          </p:cNvSpPr>
          <p:nvPr/>
        </p:nvSpPr>
        <p:spPr bwMode="auto">
          <a:xfrm>
            <a:off x="5602288" y="2051050"/>
            <a:ext cx="73660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Line 25"/>
          <p:cNvSpPr>
            <a:spLocks noChangeShapeType="1"/>
          </p:cNvSpPr>
          <p:nvPr/>
        </p:nvSpPr>
        <p:spPr bwMode="auto">
          <a:xfrm>
            <a:off x="5602288" y="2463800"/>
            <a:ext cx="7366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 name="Rectangle 26"/>
          <p:cNvSpPr>
            <a:spLocks noChangeArrowheads="1"/>
          </p:cNvSpPr>
          <p:nvPr/>
        </p:nvSpPr>
        <p:spPr bwMode="auto">
          <a:xfrm>
            <a:off x="5602288" y="2463800"/>
            <a:ext cx="73660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Line 27"/>
          <p:cNvSpPr>
            <a:spLocks noChangeShapeType="1"/>
          </p:cNvSpPr>
          <p:nvPr/>
        </p:nvSpPr>
        <p:spPr bwMode="auto">
          <a:xfrm>
            <a:off x="5602288" y="2876550"/>
            <a:ext cx="7366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 name="Rectangle 28"/>
          <p:cNvSpPr>
            <a:spLocks noChangeArrowheads="1"/>
          </p:cNvSpPr>
          <p:nvPr/>
        </p:nvSpPr>
        <p:spPr bwMode="auto">
          <a:xfrm>
            <a:off x="5602288" y="2876550"/>
            <a:ext cx="736600"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Line 29"/>
          <p:cNvSpPr>
            <a:spLocks noChangeShapeType="1"/>
          </p:cNvSpPr>
          <p:nvPr/>
        </p:nvSpPr>
        <p:spPr bwMode="auto">
          <a:xfrm>
            <a:off x="5602288" y="3082925"/>
            <a:ext cx="7366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 name="Rectangle 30"/>
          <p:cNvSpPr>
            <a:spLocks noChangeArrowheads="1"/>
          </p:cNvSpPr>
          <p:nvPr/>
        </p:nvSpPr>
        <p:spPr bwMode="auto">
          <a:xfrm>
            <a:off x="5602288" y="3082925"/>
            <a:ext cx="736600"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Line 31"/>
          <p:cNvSpPr>
            <a:spLocks noChangeShapeType="1"/>
          </p:cNvSpPr>
          <p:nvPr/>
        </p:nvSpPr>
        <p:spPr bwMode="auto">
          <a:xfrm>
            <a:off x="5602288" y="3103562"/>
            <a:ext cx="7366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 name="Rectangle 32"/>
          <p:cNvSpPr>
            <a:spLocks noChangeArrowheads="1"/>
          </p:cNvSpPr>
          <p:nvPr/>
        </p:nvSpPr>
        <p:spPr bwMode="auto">
          <a:xfrm>
            <a:off x="5602288" y="3103562"/>
            <a:ext cx="736600"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AutoShape 15"/>
          <p:cNvSpPr>
            <a:spLocks noChangeArrowheads="1"/>
          </p:cNvSpPr>
          <p:nvPr/>
        </p:nvSpPr>
        <p:spPr bwMode="auto">
          <a:xfrm>
            <a:off x="76200" y="62865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smtClean="0">
                <a:solidFill>
                  <a:schemeClr val="bg1"/>
                </a:solidFill>
                <a:latin typeface="Times New Roman" pitchFamily="18" charset="0"/>
              </a:rPr>
              <a:t>P 4</a:t>
            </a:r>
            <a:endParaRPr lang="en-US" sz="1400" dirty="0">
              <a:solidFill>
                <a:schemeClr val="bg1"/>
              </a:solidFill>
              <a:latin typeface="Times New Roman" pitchFamily="18" charset="0"/>
            </a:endParaRPr>
          </a:p>
        </p:txBody>
      </p:sp>
      <p:sp>
        <p:nvSpPr>
          <p:cNvPr id="35" name="Slide Number Placeholder 1"/>
          <p:cNvSpPr>
            <a:spLocks noGrp="1"/>
          </p:cNvSpPr>
          <p:nvPr>
            <p:ph type="sldNum" sz="quarter" idx="12"/>
          </p:nvPr>
        </p:nvSpPr>
        <p:spPr/>
        <p:txBody>
          <a:bodyPr/>
          <a:lstStyle/>
          <a:p>
            <a:pPr>
              <a:defRPr/>
            </a:pPr>
            <a:r>
              <a:rPr lang="en-US" dirty="0" smtClean="0"/>
              <a:t>54</a:t>
            </a:r>
            <a:endParaRPr lang="en-US" dirty="0"/>
          </a:p>
        </p:txBody>
      </p:sp>
    </p:spTree>
    <p:extLst>
      <p:ext uri="{BB962C8B-B14F-4D97-AF65-F5344CB8AC3E}">
        <p14:creationId xmlns:p14="http://schemas.microsoft.com/office/powerpoint/2010/main" val="13889537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500"/>
                                        <p:tgtEl>
                                          <p:spTgt spid="2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fade">
                                      <p:cBhvr>
                                        <p:cTn id="63" dur="500"/>
                                        <p:tgtEl>
                                          <p:spTgt spid="28"/>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fade">
                                      <p:cBhvr>
                                        <p:cTn id="66" dur="500"/>
                                        <p:tgtEl>
                                          <p:spTgt spid="29"/>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500"/>
                                        <p:tgtEl>
                                          <p:spTgt spid="30"/>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fade">
                                      <p:cBhvr>
                                        <p:cTn id="72" dur="500"/>
                                        <p:tgtEl>
                                          <p:spTgt spid="31"/>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500"/>
                                        <p:tgtEl>
                                          <p:spTgt spid="32"/>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4"/>
          <p:cNvSpPr>
            <a:spLocks noGrp="1"/>
          </p:cNvSpPr>
          <p:nvPr>
            <p:ph type="ctrTitle"/>
          </p:nvPr>
        </p:nvSpPr>
        <p:spPr>
          <a:xfrm>
            <a:off x="914400" y="1524000"/>
            <a:ext cx="7315200" cy="3124200"/>
          </a:xfrm>
        </p:spPr>
        <p:txBody>
          <a:bodyPr/>
          <a:lstStyle/>
          <a:p>
            <a:r>
              <a:rPr lang="en-US" altLang="en-US" dirty="0" smtClean="0">
                <a:ea typeface="ＭＳ Ｐゴシック" pitchFamily="34" charset="-128"/>
              </a:rPr>
              <a:t/>
            </a:r>
            <a:br>
              <a:rPr lang="en-US" altLang="en-US" dirty="0" smtClean="0">
                <a:ea typeface="ＭＳ Ｐゴシック" pitchFamily="34" charset="-128"/>
              </a:rPr>
            </a:br>
            <a:r>
              <a:rPr lang="en-US" altLang="en-US" dirty="0" smtClean="0">
                <a:ea typeface="ＭＳ Ｐゴシック" pitchFamily="34" charset="-128"/>
              </a:rPr>
              <a:t> </a:t>
            </a:r>
            <a:r>
              <a:rPr lang="en-US" altLang="en-US" sz="4400" dirty="0" smtClean="0">
                <a:ea typeface="ＭＳ Ｐゴシック" pitchFamily="34" charset="-128"/>
              </a:rPr>
              <a:t> </a:t>
            </a:r>
            <a:r>
              <a:rPr lang="en-US" altLang="en-US" sz="5400" b="1" dirty="0" smtClean="0">
                <a:solidFill>
                  <a:schemeClr val="tx1"/>
                </a:solidFill>
                <a:latin typeface="Algerian" pitchFamily="82" charset="0"/>
                <a:ea typeface="ＭＳ Ｐゴシック" pitchFamily="34" charset="-128"/>
              </a:rPr>
              <a:t>Budget Process </a:t>
            </a:r>
            <a:r>
              <a:rPr lang="en-US" altLang="en-US" sz="5400" b="1" dirty="0" smtClean="0">
                <a:solidFill>
                  <a:srgbClr val="FF0000"/>
                </a:solidFill>
                <a:latin typeface="Algerian" pitchFamily="82" charset="0"/>
                <a:ea typeface="ＭＳ Ｐゴシック" pitchFamily="34" charset="-128"/>
              </a:rPr>
              <a:t>and</a:t>
            </a:r>
            <a:r>
              <a:rPr lang="en-US" altLang="en-US" sz="5400" b="1" dirty="0" smtClean="0">
                <a:solidFill>
                  <a:schemeClr val="tx1"/>
                </a:solidFill>
                <a:latin typeface="Algerian" pitchFamily="82" charset="0"/>
                <a:ea typeface="ＭＳ Ｐゴシック" pitchFamily="34" charset="-128"/>
              </a:rPr>
              <a:t> Administration</a:t>
            </a:r>
          </a:p>
        </p:txBody>
      </p:sp>
      <p:sp>
        <p:nvSpPr>
          <p:cNvPr id="11270" name="Slide Number Placeholder 1"/>
          <p:cNvSpPr>
            <a:spLocks noGrp="1"/>
          </p:cNvSpPr>
          <p:nvPr>
            <p:ph type="sldNum" sz="quarter" idx="12"/>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r">
              <a:spcBef>
                <a:spcPct val="0"/>
              </a:spcBef>
              <a:buFontTx/>
              <a:buNone/>
            </a:pPr>
            <a:fld id="{99574C60-73C5-4235-A748-77ABB6631210}" type="slidenum">
              <a:rPr lang="en-US" altLang="en-US" sz="1200">
                <a:solidFill>
                  <a:srgbClr val="898989"/>
                </a:solidFill>
                <a:latin typeface="Arial" charset="0"/>
              </a:rPr>
              <a:pPr algn="r">
                <a:spcBef>
                  <a:spcPct val="0"/>
                </a:spcBef>
                <a:buFontTx/>
                <a:buNone/>
              </a:pPr>
              <a:t>7</a:t>
            </a:fld>
            <a:endParaRPr lang="en-US" altLang="en-US" sz="1200" dirty="0">
              <a:solidFill>
                <a:srgbClr val="898989"/>
              </a:solidFill>
              <a:latin typeface="Arial" charset="0"/>
            </a:endParaRPr>
          </a:p>
        </p:txBody>
      </p:sp>
      <p:pic>
        <p:nvPicPr>
          <p:cNvPr id="1126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2351087"/>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2526" y="4953000"/>
            <a:ext cx="7315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3849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4" name="Group 19"/>
          <p:cNvGrpSpPr>
            <a:grpSpLocks/>
          </p:cNvGrpSpPr>
          <p:nvPr/>
        </p:nvGrpSpPr>
        <p:grpSpPr bwMode="auto">
          <a:xfrm>
            <a:off x="52900" y="1828800"/>
            <a:ext cx="8820077" cy="3150032"/>
            <a:chOff x="52900" y="1828800"/>
            <a:chExt cx="8820077" cy="3149416"/>
          </a:xfrm>
        </p:grpSpPr>
        <p:sp>
          <p:nvSpPr>
            <p:cNvPr id="38926" name="Line 4"/>
            <p:cNvSpPr>
              <a:spLocks noChangeShapeType="1"/>
            </p:cNvSpPr>
            <p:nvPr/>
          </p:nvSpPr>
          <p:spPr bwMode="auto">
            <a:xfrm>
              <a:off x="2763252" y="2470484"/>
              <a:ext cx="3581399" cy="1676400"/>
            </a:xfrm>
            <a:prstGeom prst="line">
              <a:avLst/>
            </a:prstGeom>
            <a:noFill/>
            <a:ln w="571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38927" name="Rectangle 7"/>
            <p:cNvSpPr>
              <a:spLocks noChangeArrowheads="1"/>
            </p:cNvSpPr>
            <p:nvPr/>
          </p:nvSpPr>
          <p:spPr bwMode="auto">
            <a:xfrm>
              <a:off x="6367482" y="3657600"/>
              <a:ext cx="2505495" cy="1320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000" b="1" dirty="0" smtClean="0">
                  <a:solidFill>
                    <a:srgbClr val="FF0000"/>
                  </a:solidFill>
                </a:rPr>
                <a:t>5) Communicates</a:t>
              </a:r>
              <a:r>
                <a:rPr lang="en-US" altLang="en-US" sz="2000" b="1" dirty="0">
                  <a:solidFill>
                    <a:srgbClr val="FF0000"/>
                  </a:solidFill>
                </a:rPr>
                <a:t/>
              </a:r>
              <a:br>
                <a:rPr lang="en-US" altLang="en-US" sz="2000" b="1" dirty="0">
                  <a:solidFill>
                    <a:srgbClr val="FF0000"/>
                  </a:solidFill>
                </a:rPr>
              </a:br>
              <a:r>
                <a:rPr lang="en-US" altLang="en-US" sz="2000" b="1" dirty="0">
                  <a:solidFill>
                    <a:srgbClr val="FF0000"/>
                  </a:solidFill>
                </a:rPr>
                <a:t>management plans</a:t>
              </a:r>
              <a:br>
                <a:rPr lang="en-US" altLang="en-US" sz="2000" b="1" dirty="0">
                  <a:solidFill>
                    <a:srgbClr val="FF0000"/>
                  </a:solidFill>
                </a:rPr>
              </a:br>
              <a:r>
                <a:rPr lang="en-US" altLang="en-US" sz="2000" b="1" dirty="0">
                  <a:solidFill>
                    <a:srgbClr val="FF0000"/>
                  </a:solidFill>
                </a:rPr>
                <a:t>throughout the</a:t>
              </a:r>
              <a:br>
                <a:rPr lang="en-US" altLang="en-US" sz="2000" b="1" dirty="0">
                  <a:solidFill>
                    <a:srgbClr val="FF0000"/>
                  </a:solidFill>
                </a:rPr>
              </a:br>
              <a:r>
                <a:rPr lang="en-US" altLang="en-US" sz="2000" b="1" dirty="0" smtClean="0">
                  <a:solidFill>
                    <a:srgbClr val="FF0000"/>
                  </a:solidFill>
                </a:rPr>
                <a:t>organization.</a:t>
              </a:r>
              <a:endParaRPr lang="en-US" altLang="en-US" sz="2000" b="1" dirty="0">
                <a:solidFill>
                  <a:srgbClr val="FF0000"/>
                </a:solidFill>
              </a:endParaRPr>
            </a:p>
          </p:txBody>
        </p:sp>
        <p:sp>
          <p:nvSpPr>
            <p:cNvPr id="38928" name="Rectangle 10"/>
            <p:cNvSpPr>
              <a:spLocks noChangeArrowheads="1"/>
            </p:cNvSpPr>
            <p:nvPr/>
          </p:nvSpPr>
          <p:spPr bwMode="auto">
            <a:xfrm>
              <a:off x="52900" y="1828800"/>
              <a:ext cx="3217228" cy="10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000" b="1" dirty="0" smtClean="0"/>
                <a:t>4) Provides </a:t>
              </a:r>
              <a:r>
                <a:rPr lang="en-US" altLang="en-US" sz="2000" b="1" dirty="0"/>
                <a:t>a benchmark</a:t>
              </a:r>
              <a:br>
                <a:rPr lang="en-US" altLang="en-US" sz="2000" b="1" dirty="0"/>
              </a:br>
              <a:r>
                <a:rPr lang="en-US" altLang="en-US" sz="2000" b="1" dirty="0"/>
                <a:t>for evaluating</a:t>
              </a:r>
              <a:br>
                <a:rPr lang="en-US" altLang="en-US" sz="2000" b="1" dirty="0"/>
              </a:br>
              <a:r>
                <a:rPr lang="en-US" altLang="en-US" sz="2000" b="1" dirty="0"/>
                <a:t>performance.</a:t>
              </a:r>
            </a:p>
          </p:txBody>
        </p:sp>
      </p:grpSp>
      <p:grpSp>
        <p:nvGrpSpPr>
          <p:cNvPr id="38915" name="Group 18"/>
          <p:cNvGrpSpPr>
            <a:grpSpLocks/>
          </p:cNvGrpSpPr>
          <p:nvPr/>
        </p:nvGrpSpPr>
        <p:grpSpPr bwMode="auto">
          <a:xfrm>
            <a:off x="27251" y="1828800"/>
            <a:ext cx="8921813" cy="3150032"/>
            <a:chOff x="27251" y="1828800"/>
            <a:chExt cx="8921813" cy="3149416"/>
          </a:xfrm>
        </p:grpSpPr>
        <p:sp>
          <p:nvSpPr>
            <p:cNvPr id="38923" name="Line 3"/>
            <p:cNvSpPr>
              <a:spLocks noChangeShapeType="1"/>
            </p:cNvSpPr>
            <p:nvPr/>
          </p:nvSpPr>
          <p:spPr bwMode="auto">
            <a:xfrm flipV="1">
              <a:off x="2743200" y="2570162"/>
              <a:ext cx="3576638" cy="1544638"/>
            </a:xfrm>
            <a:prstGeom prst="line">
              <a:avLst/>
            </a:prstGeom>
            <a:noFill/>
            <a:ln w="571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38924" name="Rectangle 8"/>
            <p:cNvSpPr>
              <a:spLocks noChangeArrowheads="1"/>
            </p:cNvSpPr>
            <p:nvPr/>
          </p:nvSpPr>
          <p:spPr bwMode="auto">
            <a:xfrm>
              <a:off x="6203118" y="1828800"/>
              <a:ext cx="2745946" cy="10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000" b="1" dirty="0" smtClean="0">
                  <a:solidFill>
                    <a:srgbClr val="FF0000"/>
                  </a:solidFill>
                </a:rPr>
                <a:t>2</a:t>
              </a:r>
              <a:r>
                <a:rPr lang="en-US" altLang="en-US" sz="2000" b="1" dirty="0" smtClean="0">
                  <a:solidFill>
                    <a:srgbClr val="0033CC"/>
                  </a:solidFill>
                </a:rPr>
                <a:t>) Promotes </a:t>
              </a:r>
              <a:r>
                <a:rPr lang="en-US" altLang="en-US" sz="2000" b="1" dirty="0">
                  <a:solidFill>
                    <a:srgbClr val="0033CC"/>
                  </a:solidFill>
                </a:rPr>
                <a:t>analysis</a:t>
              </a:r>
              <a:br>
                <a:rPr lang="en-US" altLang="en-US" sz="2000" b="1" dirty="0">
                  <a:solidFill>
                    <a:srgbClr val="0033CC"/>
                  </a:solidFill>
                </a:rPr>
              </a:br>
              <a:r>
                <a:rPr lang="en-US" altLang="en-US" sz="2000" b="1" dirty="0">
                  <a:solidFill>
                    <a:srgbClr val="0033CC"/>
                  </a:solidFill>
                </a:rPr>
                <a:t>and a focus on</a:t>
              </a:r>
              <a:br>
                <a:rPr lang="en-US" altLang="en-US" sz="2000" b="1" dirty="0">
                  <a:solidFill>
                    <a:srgbClr val="0033CC"/>
                  </a:solidFill>
                </a:rPr>
              </a:br>
              <a:r>
                <a:rPr lang="en-US" altLang="en-US" sz="2000" b="1" dirty="0">
                  <a:solidFill>
                    <a:srgbClr val="0033CC"/>
                  </a:solidFill>
                </a:rPr>
                <a:t>the future.</a:t>
              </a:r>
            </a:p>
          </p:txBody>
        </p:sp>
        <p:sp>
          <p:nvSpPr>
            <p:cNvPr id="38925" name="Rectangle 12"/>
            <p:cNvSpPr>
              <a:spLocks noChangeArrowheads="1"/>
            </p:cNvSpPr>
            <p:nvPr/>
          </p:nvSpPr>
          <p:spPr bwMode="auto">
            <a:xfrm>
              <a:off x="27251" y="3657600"/>
              <a:ext cx="2845332" cy="1320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000" b="1" dirty="0" smtClean="0">
                  <a:solidFill>
                    <a:srgbClr val="008000"/>
                  </a:solidFill>
                </a:rPr>
                <a:t>3) Converts </a:t>
              </a:r>
              <a:r>
                <a:rPr lang="en-US" altLang="en-US" sz="2000" b="1" dirty="0">
                  <a:solidFill>
                    <a:srgbClr val="008000"/>
                  </a:solidFill>
                </a:rPr>
                <a:t>long-term</a:t>
              </a:r>
              <a:br>
                <a:rPr lang="en-US" altLang="en-US" sz="2000" b="1" dirty="0">
                  <a:solidFill>
                    <a:srgbClr val="008000"/>
                  </a:solidFill>
                </a:rPr>
              </a:br>
              <a:r>
                <a:rPr lang="en-US" altLang="en-US" sz="2000" b="1" dirty="0">
                  <a:solidFill>
                    <a:srgbClr val="008000"/>
                  </a:solidFill>
                </a:rPr>
                <a:t>strategic plans into</a:t>
              </a:r>
              <a:br>
                <a:rPr lang="en-US" altLang="en-US" sz="2000" b="1" dirty="0">
                  <a:solidFill>
                    <a:srgbClr val="008000"/>
                  </a:solidFill>
                </a:rPr>
              </a:br>
              <a:r>
                <a:rPr lang="en-US" altLang="en-US" sz="2000" b="1" dirty="0">
                  <a:solidFill>
                    <a:srgbClr val="008000"/>
                  </a:solidFill>
                </a:rPr>
                <a:t> short-term financial</a:t>
              </a:r>
              <a:br>
                <a:rPr lang="en-US" altLang="en-US" sz="2000" b="1" dirty="0">
                  <a:solidFill>
                    <a:srgbClr val="008000"/>
                  </a:solidFill>
                </a:rPr>
              </a:br>
              <a:r>
                <a:rPr lang="en-US" altLang="en-US" sz="2000" b="1" dirty="0">
                  <a:solidFill>
                    <a:srgbClr val="008000"/>
                  </a:solidFill>
                </a:rPr>
                <a:t>plans.</a:t>
              </a:r>
            </a:p>
          </p:txBody>
        </p:sp>
      </p:grpSp>
      <p:grpSp>
        <p:nvGrpSpPr>
          <p:cNvPr id="38916" name="Group 20"/>
          <p:cNvGrpSpPr>
            <a:grpSpLocks/>
          </p:cNvGrpSpPr>
          <p:nvPr/>
        </p:nvGrpSpPr>
        <p:grpSpPr bwMode="auto">
          <a:xfrm>
            <a:off x="1945355" y="304800"/>
            <a:ext cx="5327437" cy="5367680"/>
            <a:chOff x="1932268" y="304793"/>
            <a:chExt cx="5328021" cy="5368164"/>
          </a:xfrm>
        </p:grpSpPr>
        <p:sp>
          <p:nvSpPr>
            <p:cNvPr id="38920" name="Rectangle 9"/>
            <p:cNvSpPr>
              <a:spLocks noChangeArrowheads="1"/>
            </p:cNvSpPr>
            <p:nvPr/>
          </p:nvSpPr>
          <p:spPr bwMode="auto">
            <a:xfrm>
              <a:off x="1932268" y="4659768"/>
              <a:ext cx="5279268" cy="1013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000" b="1" dirty="0" smtClean="0"/>
                <a:t>1) Motivates </a:t>
              </a:r>
              <a:r>
                <a:rPr lang="en-US" altLang="en-US" sz="2000" b="1" dirty="0"/>
                <a:t>employees through</a:t>
              </a:r>
              <a:br>
                <a:rPr lang="en-US" altLang="en-US" sz="2000" b="1" dirty="0"/>
              </a:br>
              <a:r>
                <a:rPr lang="en-US" altLang="en-US" sz="2000" b="1" dirty="0"/>
                <a:t>participation in the budgeting process</a:t>
              </a:r>
              <a:br>
                <a:rPr lang="en-US" altLang="en-US" sz="2000" b="1" dirty="0"/>
              </a:br>
              <a:r>
                <a:rPr lang="en-US" altLang="en-US" sz="2000" b="1" dirty="0"/>
                <a:t>and the establishment of attainable goals.</a:t>
              </a:r>
            </a:p>
          </p:txBody>
        </p:sp>
        <p:sp>
          <p:nvSpPr>
            <p:cNvPr id="63499" name="Rectangle 11"/>
            <p:cNvSpPr>
              <a:spLocks noChangeArrowheads="1"/>
            </p:cNvSpPr>
            <p:nvPr/>
          </p:nvSpPr>
          <p:spPr bwMode="auto">
            <a:xfrm>
              <a:off x="2060656" y="304793"/>
              <a:ext cx="5199633" cy="1104999"/>
            </a:xfrm>
            <a:prstGeom prst="rect">
              <a:avLst/>
            </a:prstGeom>
            <a:noFill/>
            <a:ln w="12700">
              <a:noFill/>
              <a:miter lim="800000"/>
              <a:headEnd/>
              <a:tailEnd/>
            </a:ln>
          </p:spPr>
          <p:txBody>
            <a:bodyPr wrap="none" lIns="90488" tIns="44450" rIns="90488" bIns="44450">
              <a:spAutoFit/>
            </a:bodyPr>
            <a:lstStyle/>
            <a:p>
              <a:pPr algn="ctr">
                <a:defRPr/>
              </a:pPr>
              <a:r>
                <a:rPr lang="en-US" sz="2200" b="1" dirty="0">
                  <a:solidFill>
                    <a:srgbClr val="0070C0"/>
                  </a:solidFill>
                </a:rPr>
                <a:t> </a:t>
              </a:r>
              <a:r>
                <a:rPr lang="en-US" sz="2200" b="1" dirty="0"/>
                <a:t>Enhances coordination so that</a:t>
              </a:r>
              <a:br>
                <a:rPr lang="en-US" sz="2200" b="1" dirty="0"/>
              </a:br>
              <a:r>
                <a:rPr lang="en-US" sz="2200" b="1" dirty="0"/>
                <a:t>activities of all units contribute to</a:t>
              </a:r>
              <a:br>
                <a:rPr lang="en-US" sz="2200" b="1" dirty="0"/>
              </a:br>
              <a:r>
                <a:rPr lang="en-US" sz="2200" b="1" dirty="0"/>
                <a:t>meeting the company’s overall goals.</a:t>
              </a:r>
            </a:p>
          </p:txBody>
        </p:sp>
        <p:cxnSp>
          <p:nvCxnSpPr>
            <p:cNvPr id="18" name="Straight Arrow Connector 17"/>
            <p:cNvCxnSpPr/>
            <p:nvPr/>
          </p:nvCxnSpPr>
          <p:spPr>
            <a:xfrm>
              <a:off x="4573492" y="1733257"/>
              <a:ext cx="29001" cy="2949784"/>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38917" name="Oval 5"/>
          <p:cNvSpPr>
            <a:spLocks noChangeArrowheads="1"/>
          </p:cNvSpPr>
          <p:nvPr/>
        </p:nvSpPr>
        <p:spPr bwMode="auto">
          <a:xfrm>
            <a:off x="3128594" y="2436583"/>
            <a:ext cx="2973387" cy="1676400"/>
          </a:xfrm>
          <a:prstGeom prst="ellipse">
            <a:avLst/>
          </a:prstGeom>
          <a:solidFill>
            <a:srgbClr val="009900"/>
          </a:solidFill>
          <a:ln w="50800">
            <a:solidFill>
              <a:schemeClr val="tx1"/>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dirty="0">
              <a:solidFill>
                <a:schemeClr val="bg1"/>
              </a:solidFill>
            </a:endParaRPr>
          </a:p>
        </p:txBody>
      </p:sp>
      <p:sp>
        <p:nvSpPr>
          <p:cNvPr id="63494" name="Rectangle 6"/>
          <p:cNvSpPr>
            <a:spLocks noChangeArrowheads="1"/>
          </p:cNvSpPr>
          <p:nvPr/>
        </p:nvSpPr>
        <p:spPr bwMode="auto">
          <a:xfrm>
            <a:off x="3394064" y="2676295"/>
            <a:ext cx="2558394" cy="1136208"/>
          </a:xfrm>
          <a:prstGeom prst="rect">
            <a:avLst/>
          </a:prstGeom>
          <a:noFill/>
          <a:ln w="12700">
            <a:noFill/>
            <a:miter lim="800000"/>
            <a:headEnd/>
            <a:tailEnd/>
          </a:ln>
        </p:spPr>
        <p:txBody>
          <a:bodyPr wrap="none" lIns="90488" tIns="44450" rIns="90488" bIns="44450">
            <a:spAutoFit/>
          </a:bodyPr>
          <a:lstStyle/>
          <a:p>
            <a:pPr algn="ctr">
              <a:defRPr/>
            </a:pPr>
            <a:r>
              <a:rPr lang="en-US" sz="3400" b="1" dirty="0" smtClean="0">
                <a:solidFill>
                  <a:schemeClr val="bg1"/>
                </a:solidFill>
                <a:effectLst>
                  <a:outerShdw blurRad="38100" dist="38100" dir="2700000" algn="tl">
                    <a:srgbClr val="000000">
                      <a:alpha val="43137"/>
                    </a:srgbClr>
                  </a:outerShdw>
                </a:effectLst>
              </a:rPr>
              <a:t>Benefits of </a:t>
            </a:r>
            <a:br>
              <a:rPr lang="en-US" sz="3400" b="1" dirty="0" smtClean="0">
                <a:solidFill>
                  <a:schemeClr val="bg1"/>
                </a:solidFill>
                <a:effectLst>
                  <a:outerShdw blurRad="38100" dist="38100" dir="2700000" algn="tl">
                    <a:srgbClr val="000000">
                      <a:alpha val="43137"/>
                    </a:srgbClr>
                  </a:outerShdw>
                </a:effectLst>
              </a:rPr>
            </a:br>
            <a:r>
              <a:rPr lang="en-US" sz="3400" b="1" dirty="0" smtClean="0">
                <a:solidFill>
                  <a:schemeClr val="bg1"/>
                </a:solidFill>
                <a:effectLst>
                  <a:outerShdw blurRad="38100" dist="38100" dir="2700000" algn="tl">
                    <a:srgbClr val="000000">
                      <a:alpha val="43137"/>
                    </a:srgbClr>
                  </a:outerShdw>
                </a:effectLst>
              </a:rPr>
              <a:t>Budgeting</a:t>
            </a:r>
            <a:endParaRPr lang="en-US" sz="3400" b="1" dirty="0">
              <a:solidFill>
                <a:schemeClr val="bg1"/>
              </a:solidFill>
              <a:effectLst>
                <a:outerShdw blurRad="38100" dist="38100" dir="2700000" algn="tl">
                  <a:srgbClr val="000000">
                    <a:alpha val="43137"/>
                  </a:srgbClr>
                </a:outerShdw>
              </a:effectLst>
            </a:endParaRPr>
          </a:p>
        </p:txBody>
      </p:sp>
      <p:sp>
        <p:nvSpPr>
          <p:cNvPr id="17" name="AutoShape 15"/>
          <p:cNvSpPr>
            <a:spLocks noChangeArrowheads="1"/>
          </p:cNvSpPr>
          <p:nvPr/>
        </p:nvSpPr>
        <p:spPr bwMode="auto">
          <a:xfrm>
            <a:off x="76200" y="62865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schemeClr val="bg1"/>
                </a:solidFill>
                <a:latin typeface="Times New Roman" pitchFamily="18" charset="0"/>
              </a:rPr>
              <a:t>C 1</a:t>
            </a:r>
          </a:p>
        </p:txBody>
      </p:sp>
      <p:sp>
        <p:nvSpPr>
          <p:cNvPr id="2" name="Slide Number Placeholder 1"/>
          <p:cNvSpPr>
            <a:spLocks noGrp="1"/>
          </p:cNvSpPr>
          <p:nvPr>
            <p:ph type="sldNum" sz="quarter" idx="12"/>
          </p:nvPr>
        </p:nvSpPr>
        <p:spPr/>
        <p:txBody>
          <a:bodyPr/>
          <a:lstStyle/>
          <a:p>
            <a:pPr>
              <a:defRPr/>
            </a:pPr>
            <a:fld id="{C1B28DBF-8185-46EE-855F-634046A16E1B}" type="slidenum">
              <a:rPr lang="en-US" smtClean="0"/>
              <a:pPr>
                <a:defRPr/>
              </a:pPr>
              <a:t>8</a:t>
            </a:fld>
            <a:endParaRPr lang="en-US" dirty="0"/>
          </a:p>
        </p:txBody>
      </p:sp>
      <p:sp>
        <p:nvSpPr>
          <p:cNvPr id="3" name="TextBox 2"/>
          <p:cNvSpPr txBox="1"/>
          <p:nvPr/>
        </p:nvSpPr>
        <p:spPr>
          <a:xfrm rot="21377034">
            <a:off x="909082" y="5791183"/>
            <a:ext cx="7973534" cy="707886"/>
          </a:xfrm>
          <a:prstGeom prst="rect">
            <a:avLst/>
          </a:prstGeom>
          <a:solidFill>
            <a:schemeClr val="accent1">
              <a:lumMod val="20000"/>
              <a:lumOff val="80000"/>
            </a:schemeClr>
          </a:solidFill>
        </p:spPr>
        <p:txBody>
          <a:bodyPr wrap="square" rtlCol="0">
            <a:spAutoFit/>
          </a:bodyPr>
          <a:lstStyle/>
          <a:p>
            <a:pPr algn="ctr"/>
            <a:r>
              <a:rPr lang="en-US" sz="2000" b="1" dirty="0" smtClean="0"/>
              <a:t>WARNING: If not properly applied, budgets can have a </a:t>
            </a:r>
            <a:r>
              <a:rPr lang="en-US" sz="2000" b="1" u="sng" dirty="0" smtClean="0">
                <a:solidFill>
                  <a:srgbClr val="FF0000"/>
                </a:solidFill>
              </a:rPr>
              <a:t>negative</a:t>
            </a:r>
            <a:r>
              <a:rPr lang="en-US" sz="2000" b="1" dirty="0" smtClean="0"/>
              <a:t> effect on a company…so make sure that budgets are </a:t>
            </a:r>
            <a:r>
              <a:rPr lang="en-US" sz="2000" b="1" u="sng" dirty="0" smtClean="0">
                <a:solidFill>
                  <a:srgbClr val="FF0000"/>
                </a:solidFill>
              </a:rPr>
              <a:t>realistic</a:t>
            </a:r>
            <a:r>
              <a:rPr lang="en-US" sz="2000" b="1" dirty="0" smtClean="0"/>
              <a:t>!</a:t>
            </a:r>
            <a:endParaRPr lang="en-US" sz="2000" b="1" dirty="0"/>
          </a:p>
        </p:txBody>
      </p:sp>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8916"/>
                                        </p:tgtEl>
                                        <p:attrNameLst>
                                          <p:attrName>style.visibility</p:attrName>
                                        </p:attrNameLst>
                                      </p:cBhvr>
                                      <p:to>
                                        <p:strVal val="visible"/>
                                      </p:to>
                                    </p:set>
                                    <p:anim calcmode="lin" valueType="num">
                                      <p:cBhvr additive="base">
                                        <p:cTn id="7" dur="500" fill="hold"/>
                                        <p:tgtEl>
                                          <p:spTgt spid="38916"/>
                                        </p:tgtEl>
                                        <p:attrNameLst>
                                          <p:attrName>ppt_x</p:attrName>
                                        </p:attrNameLst>
                                      </p:cBhvr>
                                      <p:tavLst>
                                        <p:tav tm="0">
                                          <p:val>
                                            <p:strVal val="#ppt_x"/>
                                          </p:val>
                                        </p:tav>
                                        <p:tav tm="100000">
                                          <p:val>
                                            <p:strVal val="#ppt_x"/>
                                          </p:val>
                                        </p:tav>
                                      </p:tavLst>
                                    </p:anim>
                                    <p:anim calcmode="lin" valueType="num">
                                      <p:cBhvr additive="base">
                                        <p:cTn id="8" dur="500" fill="hold"/>
                                        <p:tgtEl>
                                          <p:spTgt spid="389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8915"/>
                                        </p:tgtEl>
                                        <p:attrNameLst>
                                          <p:attrName>style.visibility</p:attrName>
                                        </p:attrNameLst>
                                      </p:cBhvr>
                                      <p:to>
                                        <p:strVal val="visible"/>
                                      </p:to>
                                    </p:set>
                                    <p:anim calcmode="lin" valueType="num">
                                      <p:cBhvr additive="base">
                                        <p:cTn id="19" dur="500" fill="hold"/>
                                        <p:tgtEl>
                                          <p:spTgt spid="38915"/>
                                        </p:tgtEl>
                                        <p:attrNameLst>
                                          <p:attrName>ppt_x</p:attrName>
                                        </p:attrNameLst>
                                      </p:cBhvr>
                                      <p:tavLst>
                                        <p:tav tm="0">
                                          <p:val>
                                            <p:strVal val="#ppt_x"/>
                                          </p:val>
                                        </p:tav>
                                        <p:tav tm="100000">
                                          <p:val>
                                            <p:strVal val="#ppt_x"/>
                                          </p:val>
                                        </p:tav>
                                      </p:tavLst>
                                    </p:anim>
                                    <p:anim calcmode="lin" valueType="num">
                                      <p:cBhvr additive="base">
                                        <p:cTn id="20" dur="500" fill="hold"/>
                                        <p:tgtEl>
                                          <p:spTgt spid="389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8914"/>
                                        </p:tgtEl>
                                        <p:attrNameLst>
                                          <p:attrName>style.visibility</p:attrName>
                                        </p:attrNameLst>
                                      </p:cBhvr>
                                      <p:to>
                                        <p:strVal val="visible"/>
                                      </p:to>
                                    </p:set>
                                    <p:anim calcmode="lin" valueType="num">
                                      <p:cBhvr additive="base">
                                        <p:cTn id="25" dur="500" fill="hold"/>
                                        <p:tgtEl>
                                          <p:spTgt spid="38914"/>
                                        </p:tgtEl>
                                        <p:attrNameLst>
                                          <p:attrName>ppt_x</p:attrName>
                                        </p:attrNameLst>
                                      </p:cBhvr>
                                      <p:tavLst>
                                        <p:tav tm="0">
                                          <p:val>
                                            <p:strVal val="#ppt_x"/>
                                          </p:val>
                                        </p:tav>
                                        <p:tav tm="100000">
                                          <p:val>
                                            <p:strVal val="#ppt_x"/>
                                          </p:val>
                                        </p:tav>
                                      </p:tavLst>
                                    </p:anim>
                                    <p:anim calcmode="lin" valueType="num">
                                      <p:cBhvr additive="base">
                                        <p:cTn id="26" dur="500" fill="hold"/>
                                        <p:tgtEl>
                                          <p:spTgt spid="389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Line 2"/>
          <p:cNvSpPr>
            <a:spLocks noChangeShapeType="1"/>
          </p:cNvSpPr>
          <p:nvPr/>
        </p:nvSpPr>
        <p:spPr bwMode="auto">
          <a:xfrm>
            <a:off x="762000" y="1901825"/>
            <a:ext cx="0" cy="558800"/>
          </a:xfrm>
          <a:prstGeom prst="line">
            <a:avLst/>
          </a:prstGeom>
          <a:noFill/>
          <a:ln w="508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40963" name="Line 3"/>
          <p:cNvSpPr>
            <a:spLocks noChangeShapeType="1"/>
          </p:cNvSpPr>
          <p:nvPr/>
        </p:nvSpPr>
        <p:spPr bwMode="auto">
          <a:xfrm>
            <a:off x="3200400" y="1901825"/>
            <a:ext cx="0" cy="558800"/>
          </a:xfrm>
          <a:prstGeom prst="line">
            <a:avLst/>
          </a:prstGeom>
          <a:noFill/>
          <a:ln w="508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40964" name="Line 4"/>
          <p:cNvSpPr>
            <a:spLocks noChangeShapeType="1"/>
          </p:cNvSpPr>
          <p:nvPr/>
        </p:nvSpPr>
        <p:spPr bwMode="auto">
          <a:xfrm>
            <a:off x="5638800" y="1901825"/>
            <a:ext cx="0" cy="558800"/>
          </a:xfrm>
          <a:prstGeom prst="line">
            <a:avLst/>
          </a:prstGeom>
          <a:noFill/>
          <a:ln w="508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40965" name="Line 5"/>
          <p:cNvSpPr>
            <a:spLocks noChangeShapeType="1"/>
          </p:cNvSpPr>
          <p:nvPr/>
        </p:nvSpPr>
        <p:spPr bwMode="auto">
          <a:xfrm>
            <a:off x="8153400" y="1901825"/>
            <a:ext cx="0" cy="558800"/>
          </a:xfrm>
          <a:prstGeom prst="line">
            <a:avLst/>
          </a:prstGeom>
          <a:noFill/>
          <a:ln w="508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40966" name="Line 6"/>
          <p:cNvSpPr>
            <a:spLocks noChangeShapeType="1"/>
          </p:cNvSpPr>
          <p:nvPr/>
        </p:nvSpPr>
        <p:spPr bwMode="auto">
          <a:xfrm>
            <a:off x="787400" y="2200275"/>
            <a:ext cx="8026400" cy="0"/>
          </a:xfrm>
          <a:prstGeom prst="line">
            <a:avLst/>
          </a:prstGeom>
          <a:noFill/>
          <a:ln w="508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40967" name="Rectangle 7"/>
          <p:cNvSpPr>
            <a:spLocks noChangeArrowheads="1"/>
          </p:cNvSpPr>
          <p:nvPr/>
        </p:nvSpPr>
        <p:spPr bwMode="auto">
          <a:xfrm>
            <a:off x="360408" y="2705100"/>
            <a:ext cx="811122" cy="428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200" b="1" dirty="0" smtClean="0">
                <a:solidFill>
                  <a:schemeClr val="tx2"/>
                </a:solidFill>
              </a:rPr>
              <a:t>2015</a:t>
            </a:r>
            <a:endParaRPr lang="en-US" altLang="en-US" sz="2200" b="1" dirty="0">
              <a:solidFill>
                <a:schemeClr val="tx2"/>
              </a:solidFill>
            </a:endParaRPr>
          </a:p>
        </p:txBody>
      </p:sp>
      <p:sp>
        <p:nvSpPr>
          <p:cNvPr id="40968" name="Rectangle 8"/>
          <p:cNvSpPr>
            <a:spLocks noChangeArrowheads="1"/>
          </p:cNvSpPr>
          <p:nvPr/>
        </p:nvSpPr>
        <p:spPr bwMode="auto">
          <a:xfrm>
            <a:off x="2798808" y="2705100"/>
            <a:ext cx="811122" cy="428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200" b="1" dirty="0" smtClean="0">
                <a:solidFill>
                  <a:schemeClr val="tx2"/>
                </a:solidFill>
              </a:rPr>
              <a:t>2016</a:t>
            </a:r>
            <a:endParaRPr lang="en-US" altLang="en-US" sz="2200" b="1" dirty="0">
              <a:solidFill>
                <a:schemeClr val="tx2"/>
              </a:solidFill>
            </a:endParaRPr>
          </a:p>
        </p:txBody>
      </p:sp>
      <p:sp>
        <p:nvSpPr>
          <p:cNvPr id="40969" name="Rectangle 9"/>
          <p:cNvSpPr>
            <a:spLocks noChangeArrowheads="1"/>
          </p:cNvSpPr>
          <p:nvPr/>
        </p:nvSpPr>
        <p:spPr bwMode="auto">
          <a:xfrm>
            <a:off x="5229270" y="2705100"/>
            <a:ext cx="811122" cy="428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200" b="1" dirty="0" smtClean="0">
                <a:solidFill>
                  <a:schemeClr val="tx2"/>
                </a:solidFill>
              </a:rPr>
              <a:t>2017</a:t>
            </a:r>
            <a:endParaRPr lang="en-US" altLang="en-US" sz="2200" b="1" dirty="0">
              <a:solidFill>
                <a:schemeClr val="tx2"/>
              </a:solidFill>
            </a:endParaRPr>
          </a:p>
        </p:txBody>
      </p:sp>
      <p:sp>
        <p:nvSpPr>
          <p:cNvPr id="40970" name="Rectangle 10"/>
          <p:cNvSpPr>
            <a:spLocks noChangeArrowheads="1"/>
          </p:cNvSpPr>
          <p:nvPr/>
        </p:nvSpPr>
        <p:spPr bwMode="auto">
          <a:xfrm>
            <a:off x="7751808" y="2705100"/>
            <a:ext cx="811122" cy="428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200" b="1" dirty="0" smtClean="0">
                <a:solidFill>
                  <a:schemeClr val="tx2"/>
                </a:solidFill>
              </a:rPr>
              <a:t>2018</a:t>
            </a:r>
            <a:endParaRPr lang="en-US" altLang="en-US" sz="2200" b="1" dirty="0">
              <a:solidFill>
                <a:schemeClr val="tx2"/>
              </a:solidFill>
            </a:endParaRPr>
          </a:p>
        </p:txBody>
      </p:sp>
      <p:sp>
        <p:nvSpPr>
          <p:cNvPr id="40971" name="Rectangle 11"/>
          <p:cNvSpPr>
            <a:spLocks noChangeArrowheads="1"/>
          </p:cNvSpPr>
          <p:nvPr/>
        </p:nvSpPr>
        <p:spPr bwMode="auto">
          <a:xfrm>
            <a:off x="863307" y="1447800"/>
            <a:ext cx="2194513" cy="428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200" b="1" dirty="0" smtClean="0">
                <a:solidFill>
                  <a:srgbClr val="FF0000"/>
                </a:solidFill>
              </a:rPr>
              <a:t>Annual </a:t>
            </a:r>
            <a:r>
              <a:rPr lang="en-US" altLang="en-US" sz="2200" b="1" dirty="0">
                <a:solidFill>
                  <a:srgbClr val="FF0000"/>
                </a:solidFill>
              </a:rPr>
              <a:t>Budget</a:t>
            </a:r>
            <a:endParaRPr lang="en-US" altLang="en-US" sz="2200" b="1" dirty="0">
              <a:solidFill>
                <a:schemeClr val="hlink"/>
              </a:solidFill>
            </a:endParaRPr>
          </a:p>
        </p:txBody>
      </p:sp>
      <p:sp>
        <p:nvSpPr>
          <p:cNvPr id="40972" name="Rectangle 12"/>
          <p:cNvSpPr>
            <a:spLocks noChangeArrowheads="1"/>
          </p:cNvSpPr>
          <p:nvPr/>
        </p:nvSpPr>
        <p:spPr bwMode="auto">
          <a:xfrm>
            <a:off x="112713" y="3200400"/>
            <a:ext cx="4840287" cy="1241425"/>
          </a:xfrm>
          <a:prstGeom prst="rect">
            <a:avLst/>
          </a:prstGeom>
          <a:solidFill>
            <a:schemeClr val="accent1">
              <a:lumMod val="20000"/>
              <a:lumOff val="80000"/>
            </a:schemeClr>
          </a:solidFill>
          <a:ln w="57150" cmpd="thinThick">
            <a:solidFill>
              <a:schemeClr val="tx1"/>
            </a:solidFill>
            <a:miter lim="800000"/>
            <a:headEnd/>
            <a:tailEnd/>
          </a:ln>
        </p:spPr>
        <p:txBody>
          <a:bodyPr lIns="90488" tIns="44450" rIns="90488" bIns="44450">
            <a:spAutoFit/>
          </a:bodyPr>
          <a:lstStyle/>
          <a:p>
            <a:pPr algn="ctr">
              <a:defRPr/>
            </a:pPr>
            <a:r>
              <a:rPr lang="en-US" sz="2400" b="1" dirty="0"/>
              <a:t>The </a:t>
            </a:r>
            <a:r>
              <a:rPr lang="en-US" sz="2400" b="1" dirty="0" smtClean="0"/>
              <a:t>annual </a:t>
            </a:r>
            <a:r>
              <a:rPr lang="en-US" sz="2400" b="1" dirty="0"/>
              <a:t>budget </a:t>
            </a:r>
          </a:p>
          <a:p>
            <a:pPr algn="ctr">
              <a:defRPr/>
            </a:pPr>
            <a:r>
              <a:rPr lang="en-US" sz="2400" b="1" dirty="0"/>
              <a:t>may be divided into quarterly</a:t>
            </a:r>
          </a:p>
          <a:p>
            <a:pPr algn="ctr">
              <a:defRPr/>
            </a:pPr>
            <a:r>
              <a:rPr lang="en-US" sz="2400" b="1" dirty="0"/>
              <a:t>or monthly budgets.</a:t>
            </a:r>
          </a:p>
        </p:txBody>
      </p:sp>
      <p:sp>
        <p:nvSpPr>
          <p:cNvPr id="40973" name="Line 13"/>
          <p:cNvSpPr>
            <a:spLocks noChangeShapeType="1"/>
          </p:cNvSpPr>
          <p:nvPr/>
        </p:nvSpPr>
        <p:spPr bwMode="auto">
          <a:xfrm>
            <a:off x="1003300" y="1971675"/>
            <a:ext cx="1955800" cy="0"/>
          </a:xfrm>
          <a:prstGeom prst="line">
            <a:avLst/>
          </a:prstGeom>
          <a:noFill/>
          <a:ln w="25400">
            <a:solidFill>
              <a:schemeClr val="hlink"/>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40974" name="Rectangle 14"/>
          <p:cNvSpPr>
            <a:spLocks noGrp="1" noChangeArrowheads="1"/>
          </p:cNvSpPr>
          <p:nvPr>
            <p:ph type="title"/>
          </p:nvPr>
        </p:nvSpPr>
        <p:spPr>
          <a:xfrm>
            <a:off x="360408" y="32084"/>
            <a:ext cx="8534400" cy="1143000"/>
          </a:xfrm>
        </p:spPr>
        <p:txBody>
          <a:bodyPr/>
          <a:lstStyle/>
          <a:p>
            <a:r>
              <a:rPr lang="en-US" altLang="en-US" sz="4400" b="1" dirty="0" smtClean="0">
                <a:solidFill>
                  <a:schemeClr val="tx1"/>
                </a:solidFill>
                <a:latin typeface="Arial" pitchFamily="34" charset="0"/>
                <a:cs typeface="Arial" pitchFamily="34" charset="0"/>
              </a:rPr>
              <a:t>Budget Reporting and Timing</a:t>
            </a:r>
          </a:p>
        </p:txBody>
      </p:sp>
      <p:sp>
        <p:nvSpPr>
          <p:cNvPr id="2" name="Slide Number Placeholder 1"/>
          <p:cNvSpPr>
            <a:spLocks noGrp="1"/>
          </p:cNvSpPr>
          <p:nvPr>
            <p:ph type="sldNum" sz="quarter" idx="12"/>
          </p:nvPr>
        </p:nvSpPr>
        <p:spPr/>
        <p:txBody>
          <a:bodyPr/>
          <a:lstStyle/>
          <a:p>
            <a:pPr>
              <a:defRPr/>
            </a:pPr>
            <a:fld id="{C1B28DBF-8185-46EE-855F-634046A16E1B}" type="slidenum">
              <a:rPr lang="en-US" smtClean="0"/>
              <a:pPr>
                <a:defRPr/>
              </a:pPr>
              <a:t>9</a:t>
            </a:fld>
            <a:endParaRPr lang="en-US" dirty="0"/>
          </a:p>
        </p:txBody>
      </p:sp>
      <p:sp>
        <p:nvSpPr>
          <p:cNvPr id="16" name="Rectangle 8"/>
          <p:cNvSpPr>
            <a:spLocks noChangeArrowheads="1"/>
          </p:cNvSpPr>
          <p:nvPr/>
        </p:nvSpPr>
        <p:spPr bwMode="auto">
          <a:xfrm>
            <a:off x="152400" y="4648200"/>
            <a:ext cx="4799013" cy="1628651"/>
          </a:xfrm>
          <a:prstGeom prst="rect">
            <a:avLst/>
          </a:prstGeom>
          <a:solidFill>
            <a:schemeClr val="accent1"/>
          </a:solidFill>
          <a:ln w="57150" cmpd="thinThick">
            <a:solidFill>
              <a:schemeClr val="tx2"/>
            </a:solidFill>
            <a:miter lim="800000"/>
            <a:headEnd/>
            <a:tailEnd/>
          </a:ln>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000" b="1" dirty="0">
                <a:solidFill>
                  <a:schemeClr val="bg1"/>
                </a:solidFill>
                <a:effectLst>
                  <a:outerShdw blurRad="38100" dist="38100" dir="2700000" algn="tl">
                    <a:srgbClr val="000000">
                      <a:alpha val="43137"/>
                    </a:srgbClr>
                  </a:outerShdw>
                </a:effectLst>
              </a:rPr>
              <a:t>A continuous or rolling budget is a twelve-month </a:t>
            </a:r>
          </a:p>
          <a:p>
            <a:pPr algn="ctr" eaLnBrk="1" hangingPunct="1"/>
            <a:r>
              <a:rPr lang="en-US" altLang="en-US" sz="2000" b="1" dirty="0">
                <a:solidFill>
                  <a:schemeClr val="bg1"/>
                </a:solidFill>
                <a:effectLst>
                  <a:outerShdw blurRad="38100" dist="38100" dir="2700000" algn="tl">
                    <a:srgbClr val="000000">
                      <a:alpha val="43137"/>
                    </a:srgbClr>
                  </a:outerShdw>
                </a:effectLst>
              </a:rPr>
              <a:t>budget that rolls forward one month as the</a:t>
            </a:r>
            <a:br>
              <a:rPr lang="en-US" altLang="en-US" sz="2000" b="1" dirty="0">
                <a:solidFill>
                  <a:schemeClr val="bg1"/>
                </a:solidFill>
                <a:effectLst>
                  <a:outerShdw blurRad="38100" dist="38100" dir="2700000" algn="tl">
                    <a:srgbClr val="000000">
                      <a:alpha val="43137"/>
                    </a:srgbClr>
                  </a:outerShdw>
                </a:effectLst>
              </a:rPr>
            </a:br>
            <a:r>
              <a:rPr lang="en-US" altLang="en-US" sz="2000" b="1" dirty="0">
                <a:solidFill>
                  <a:schemeClr val="bg1"/>
                </a:solidFill>
                <a:effectLst>
                  <a:outerShdw blurRad="38100" dist="38100" dir="2700000" algn="tl">
                    <a:srgbClr val="000000">
                      <a:alpha val="43137"/>
                    </a:srgbClr>
                  </a:outerShdw>
                </a:effectLst>
              </a:rPr>
              <a:t>current month is completed.</a:t>
            </a:r>
          </a:p>
        </p:txBody>
      </p:sp>
      <p:pic>
        <p:nvPicPr>
          <p:cNvPr id="4200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3648075"/>
            <a:ext cx="2962275"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AutoShape 15"/>
          <p:cNvSpPr>
            <a:spLocks noChangeArrowheads="1"/>
          </p:cNvSpPr>
          <p:nvPr/>
        </p:nvSpPr>
        <p:spPr bwMode="auto">
          <a:xfrm>
            <a:off x="76200" y="6286500"/>
            <a:ext cx="685800" cy="457200"/>
          </a:xfrm>
          <a:prstGeom prst="rightArrow">
            <a:avLst>
              <a:gd name="adj1" fmla="val 50000"/>
              <a:gd name="adj2" fmla="val 37500"/>
            </a:avLst>
          </a:prstGeom>
          <a:solidFill>
            <a:schemeClr val="tx1">
              <a:lumMod val="65000"/>
              <a:lumOff val="35000"/>
            </a:schemeClr>
          </a:solidFill>
          <a:ln w="9525">
            <a:solidFill>
              <a:schemeClr val="tx1"/>
            </a:solidFill>
            <a:miter lim="800000"/>
            <a:headEnd/>
            <a:tailEnd/>
          </a:ln>
        </p:spPr>
        <p:txBody>
          <a:bodyPr wrap="none" anchor="ctr"/>
          <a:lstStyle/>
          <a:p>
            <a:pPr algn="ctr">
              <a:defRPr/>
            </a:pPr>
            <a:r>
              <a:rPr lang="en-US" sz="1400" dirty="0">
                <a:solidFill>
                  <a:schemeClr val="bg1"/>
                </a:solidFill>
                <a:latin typeface="Times New Roman" pitchFamily="18" charset="0"/>
              </a:rPr>
              <a:t>C 1</a:t>
            </a:r>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edge">
                                      <p:cBhvr>
                                        <p:cTn id="7" dur="1000"/>
                                        <p:tgtEl>
                                          <p:spTgt spid="16"/>
                                        </p:tgtEl>
                                      </p:cBhvr>
                                    </p:animEffect>
                                  </p:childTnLst>
                                </p:cTn>
                              </p:par>
                            </p:childTnLst>
                          </p:cTn>
                        </p:par>
                      </p:childTnLst>
                    </p:cTn>
                  </p:par>
                  <p:par>
                    <p:cTn id="8" fill="hold">
                      <p:stCondLst>
                        <p:cond delay="indefinite"/>
                      </p:stCondLst>
                      <p:childTnLst>
                        <p:par>
                          <p:cTn id="9" fill="hold" nodeType="after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42001"/>
                                        </p:tgtEl>
                                        <p:attrNameLst>
                                          <p:attrName>style.visibility</p:attrName>
                                        </p:attrNameLst>
                                      </p:cBhvr>
                                      <p:to>
                                        <p:strVal val="visible"/>
                                      </p:to>
                                    </p:set>
                                    <p:animEffect transition="in" filter="checkerboard(across)">
                                      <p:cBhvr>
                                        <p:cTn id="12" dur="1000"/>
                                        <p:tgtEl>
                                          <p:spTgt spid="420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3_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11962</TotalTime>
  <Words>7978</Words>
  <Application>Microsoft Office PowerPoint</Application>
  <PresentationFormat>On-screen Show (4:3)</PresentationFormat>
  <Paragraphs>600</Paragraphs>
  <Slides>62</Slides>
  <Notes>54</Notes>
  <HiddenSlides>0</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2</vt:i4>
      </vt:variant>
      <vt:variant>
        <vt:lpstr>Slide Titles</vt:lpstr>
      </vt:variant>
      <vt:variant>
        <vt:i4>62</vt:i4>
      </vt:variant>
    </vt:vector>
  </HeadingPairs>
  <TitlesOfParts>
    <vt:vector size="79" baseType="lpstr">
      <vt:lpstr>MS PGothic</vt:lpstr>
      <vt:lpstr>MS PGothic</vt:lpstr>
      <vt:lpstr>Adobe Heiti Std R</vt:lpstr>
      <vt:lpstr>Aharoni</vt:lpstr>
      <vt:lpstr>Algerian</vt:lpstr>
      <vt:lpstr>Arial</vt:lpstr>
      <vt:lpstr>Arial Narrow</vt:lpstr>
      <vt:lpstr>Calibri</vt:lpstr>
      <vt:lpstr>Century Gothic</vt:lpstr>
      <vt:lpstr>Courier New</vt:lpstr>
      <vt:lpstr>Goudy Stout</vt:lpstr>
      <vt:lpstr>Palatino Linotype</vt:lpstr>
      <vt:lpstr>Times New Roman</vt:lpstr>
      <vt:lpstr>Wingdings</vt:lpstr>
      <vt:lpstr>3_Executive</vt:lpstr>
      <vt:lpstr>MS Org Chart</vt:lpstr>
      <vt:lpstr>Clip</vt:lpstr>
      <vt:lpstr>Welcome Back</vt:lpstr>
      <vt:lpstr>Welcome Back</vt:lpstr>
      <vt:lpstr>Homework assignment</vt:lpstr>
      <vt:lpstr>Chapter 07</vt:lpstr>
      <vt:lpstr>Chapter 07</vt:lpstr>
      <vt:lpstr>5 RATIOS FOR 10 POINTS</vt:lpstr>
      <vt:lpstr>   Budget Process and Administration</vt:lpstr>
      <vt:lpstr>PowerPoint Presentation</vt:lpstr>
      <vt:lpstr>Budget Reporting and Timing</vt:lpstr>
      <vt:lpstr>Budget Committee</vt:lpstr>
      <vt:lpstr>Budget Committee</vt:lpstr>
      <vt:lpstr>  Master Budget  Components</vt:lpstr>
      <vt:lpstr>Master Budget Process for a Manufacturer</vt:lpstr>
      <vt:lpstr>  I - Operating Budgets</vt:lpstr>
      <vt:lpstr>1) Sales Budget</vt:lpstr>
      <vt:lpstr>Sales Budget</vt:lpstr>
      <vt:lpstr>Sales Budget</vt:lpstr>
      <vt:lpstr>2) Production Budget</vt:lpstr>
      <vt:lpstr>Production Budget</vt:lpstr>
      <vt:lpstr>PowerPoint Presentation</vt:lpstr>
      <vt:lpstr>A - Direct Materials Budget</vt:lpstr>
      <vt:lpstr>B - Direct Labor Budget</vt:lpstr>
      <vt:lpstr>PowerPoint Presentation</vt:lpstr>
      <vt:lpstr>C - Factory Overhead Budget</vt:lpstr>
      <vt:lpstr>Product Cost Per Unit</vt:lpstr>
      <vt:lpstr>3) Selling Expense Budget</vt:lpstr>
      <vt:lpstr>Selling Expense Budget</vt:lpstr>
      <vt:lpstr>4) General and Administrative Expense Budget</vt:lpstr>
      <vt:lpstr>General and Administrative Expense Budget</vt:lpstr>
      <vt:lpstr>PowerPoint Presentation</vt:lpstr>
      <vt:lpstr>   II - CAPITAL EXPENDITURES Budgets</vt:lpstr>
      <vt:lpstr>Capital Expenditures Budget</vt:lpstr>
      <vt:lpstr> III - Cash Budget</vt:lpstr>
      <vt:lpstr> Cash Budgets</vt:lpstr>
      <vt:lpstr>Budgeted Cash Receipts (from Sales)</vt:lpstr>
      <vt:lpstr>Budgeted Cash Receipts from Sales</vt:lpstr>
      <vt:lpstr>Cash Payments for Materials</vt:lpstr>
      <vt:lpstr>Cash Payments for Direct Materials</vt:lpstr>
      <vt:lpstr>Preparing the Cash Budget</vt:lpstr>
      <vt:lpstr>Cash Budget</vt:lpstr>
      <vt:lpstr>PowerPoint Presentation</vt:lpstr>
      <vt:lpstr>PowerPoint Presentation</vt:lpstr>
      <vt:lpstr>PowerPoint Presentation</vt:lpstr>
      <vt:lpstr>PowerPoint Presentation</vt:lpstr>
      <vt:lpstr>PowerPoint Presentation</vt:lpstr>
      <vt:lpstr>PowerPoint Presentation</vt:lpstr>
      <vt:lpstr>  Budgeted Financial Statements</vt:lpstr>
      <vt:lpstr>Budgeted Income Statement</vt:lpstr>
      <vt:lpstr>Budgeted Income Statement</vt:lpstr>
      <vt:lpstr>Budgeted Balance Sheet</vt:lpstr>
      <vt:lpstr>Budgeted Balance Sheet</vt:lpstr>
      <vt:lpstr>Global View</vt:lpstr>
      <vt:lpstr> Activity- Based   Budgeting</vt:lpstr>
      <vt:lpstr>Activity-Based Budgeting</vt:lpstr>
      <vt:lpstr>Homework assignment</vt:lpstr>
      <vt:lpstr>Thank you and See You Next week at the Same Time, Take Care   </vt:lpstr>
      <vt:lpstr>  7A-P4 (Appendix): Merchandise Purchases Budget</vt:lpstr>
      <vt:lpstr>Merchandise Purchases Budget</vt:lpstr>
      <vt:lpstr>Merchandise Purchases Budget</vt:lpstr>
      <vt:lpstr>Merchandise Purchases Budget</vt:lpstr>
      <vt:lpstr>Merchandise Purchases Budget</vt:lpstr>
      <vt:lpstr>PowerPoint Presentation</vt:lpstr>
    </vt:vector>
  </TitlesOfParts>
  <Company>Jon A. Booker, Ph.D., CPA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 A. Booker</dc:creator>
  <cp:lastModifiedBy>atef.abuelaish1</cp:lastModifiedBy>
  <cp:revision>849</cp:revision>
  <dcterms:created xsi:type="dcterms:W3CDTF">2008-06-11T19:43:46Z</dcterms:created>
  <dcterms:modified xsi:type="dcterms:W3CDTF">2016-03-22T23:33:01Z</dcterms:modified>
</cp:coreProperties>
</file>