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9" r:id="rId1"/>
    <p:sldMasterId id="2147484436" r:id="rId2"/>
  </p:sldMasterIdLst>
  <p:notesMasterIdLst>
    <p:notesMasterId r:id="rId66"/>
  </p:notesMasterIdLst>
  <p:handoutMasterIdLst>
    <p:handoutMasterId r:id="rId67"/>
  </p:handoutMasterIdLst>
  <p:sldIdLst>
    <p:sldId id="636" r:id="rId3"/>
    <p:sldId id="637" r:id="rId4"/>
    <p:sldId id="643" r:id="rId5"/>
    <p:sldId id="639" r:id="rId6"/>
    <p:sldId id="644" r:id="rId7"/>
    <p:sldId id="563" r:id="rId8"/>
    <p:sldId id="564" r:id="rId9"/>
    <p:sldId id="614" r:id="rId10"/>
    <p:sldId id="565" r:id="rId11"/>
    <p:sldId id="597" r:id="rId12"/>
    <p:sldId id="615" r:id="rId13"/>
    <p:sldId id="585" r:id="rId14"/>
    <p:sldId id="586" r:id="rId15"/>
    <p:sldId id="587" r:id="rId16"/>
    <p:sldId id="598" r:id="rId17"/>
    <p:sldId id="616" r:id="rId18"/>
    <p:sldId id="566" r:id="rId19"/>
    <p:sldId id="567" r:id="rId20"/>
    <p:sldId id="617" r:id="rId21"/>
    <p:sldId id="568" r:id="rId22"/>
    <p:sldId id="569" r:id="rId23"/>
    <p:sldId id="618" r:id="rId24"/>
    <p:sldId id="570" r:id="rId25"/>
    <p:sldId id="571" r:id="rId26"/>
    <p:sldId id="572" r:id="rId27"/>
    <p:sldId id="573" r:id="rId28"/>
    <p:sldId id="574" r:id="rId29"/>
    <p:sldId id="575" r:id="rId30"/>
    <p:sldId id="576" r:id="rId31"/>
    <p:sldId id="577" r:id="rId32"/>
    <p:sldId id="578" r:id="rId33"/>
    <p:sldId id="579" r:id="rId34"/>
    <p:sldId id="580" r:id="rId35"/>
    <p:sldId id="650" r:id="rId36"/>
    <p:sldId id="625" r:id="rId37"/>
    <p:sldId id="626" r:id="rId38"/>
    <p:sldId id="581" r:id="rId39"/>
    <p:sldId id="651" r:id="rId40"/>
    <p:sldId id="582" r:id="rId41"/>
    <p:sldId id="619" r:id="rId42"/>
    <p:sldId id="620" r:id="rId43"/>
    <p:sldId id="627" r:id="rId44"/>
    <p:sldId id="590" r:id="rId45"/>
    <p:sldId id="621" r:id="rId46"/>
    <p:sldId id="622" r:id="rId47"/>
    <p:sldId id="623" r:id="rId48"/>
    <p:sldId id="624" r:id="rId49"/>
    <p:sldId id="628" r:id="rId50"/>
    <p:sldId id="583" r:id="rId51"/>
    <p:sldId id="589" r:id="rId52"/>
    <p:sldId id="629" r:id="rId53"/>
    <p:sldId id="601" r:id="rId54"/>
    <p:sldId id="602" r:id="rId55"/>
    <p:sldId id="645" r:id="rId56"/>
    <p:sldId id="646" r:id="rId57"/>
    <p:sldId id="630" r:id="rId58"/>
    <p:sldId id="591" r:id="rId59"/>
    <p:sldId id="592" r:id="rId60"/>
    <p:sldId id="593" r:id="rId61"/>
    <p:sldId id="631" r:id="rId62"/>
    <p:sldId id="594" r:id="rId63"/>
    <p:sldId id="595" r:id="rId64"/>
    <p:sldId id="596" r:id="rId65"/>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6" clrIdx="0"/>
  <p:cmAuthor id="1" name="Reviewer" initials="R" lastIdx="48" clrIdx="1"/>
  <p:cmAuthor id="2" name="Anna Boulware" initials="AB" lastIdx="4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FF71"/>
    <a:srgbClr val="FFFFA7"/>
    <a:srgbClr val="CC6600"/>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4" autoAdjust="0"/>
    <p:restoredTop sz="77224" autoAdjust="0"/>
  </p:normalViewPr>
  <p:slideViewPr>
    <p:cSldViewPr>
      <p:cViewPr varScale="1">
        <p:scale>
          <a:sx n="74" d="100"/>
          <a:sy n="74" d="100"/>
        </p:scale>
        <p:origin x="-11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notesViewPr>
    <p:cSldViewPr>
      <p:cViewPr varScale="1">
        <p:scale>
          <a:sx n="64" d="100"/>
          <a:sy n="64" d="100"/>
        </p:scale>
        <p:origin x="-806"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r>
              <a:rPr lang="en-US" altLang="en-US" dirty="0"/>
              <a:t>24-</a:t>
            </a:r>
            <a:fld id="{F7CA3042-AE41-46A8-85ED-B821A647198D}" type="slidenum">
              <a:rPr lang="en-US" altLang="en-US"/>
              <a:pPr/>
              <a:t>‹#›</a:t>
            </a:fld>
            <a:endParaRPr lang="en-US" altLang="en-US" dirty="0"/>
          </a:p>
        </p:txBody>
      </p:sp>
    </p:spTree>
    <p:extLst>
      <p:ext uri="{BB962C8B-B14F-4D97-AF65-F5344CB8AC3E}">
        <p14:creationId xmlns:p14="http://schemas.microsoft.com/office/powerpoint/2010/main" val="266173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latin typeface="Calibri" pitchFamily="34" charset="0"/>
              </a:rPr>
              <a:t>24 - </a:t>
            </a:r>
            <a:fld id="{6D989B59-C686-4ABA-9E14-0A6C52A67EB0}" type="slidenum">
              <a:rPr lang="en-US" altLang="en-US" sz="1200">
                <a:latin typeface="Calibri" pitchFamily="34" charset="0"/>
              </a:rPr>
              <a:pPr algn="r" eaLnBrk="1" hangingPunct="1"/>
              <a:t>‹#›</a:t>
            </a:fld>
            <a:endParaRPr lang="en-US" altLang="en-US" sz="1200" dirty="0">
              <a:latin typeface="Calibri" pitchFamily="34" charset="0"/>
            </a:endParaRPr>
          </a:p>
        </p:txBody>
      </p:sp>
    </p:spTree>
    <p:extLst>
      <p:ext uri="{BB962C8B-B14F-4D97-AF65-F5344CB8AC3E}">
        <p14:creationId xmlns:p14="http://schemas.microsoft.com/office/powerpoint/2010/main" val="1995536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Companies are divided into smaller units, called divisions, segments, departments, or subunits, when they become too large to be managed effectively as a single unit. In these decentralized organizations, decisions are made by managers throughout the company rather than by a few top executives.  Common ways to decentralize organizations are by geography or product line (also called brand).  In this section we discuss the motivation for and the advantages and disadvantages of decentralization. In later sections of this PowerPoint presentation, we will look at performance measurement in decentralized organizations.</a:t>
            </a:r>
          </a:p>
        </p:txBody>
      </p:sp>
    </p:spTree>
    <p:extLst>
      <p:ext uri="{BB962C8B-B14F-4D97-AF65-F5344CB8AC3E}">
        <p14:creationId xmlns:p14="http://schemas.microsoft.com/office/powerpoint/2010/main" val="275013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Exhibit 9.2 shows summarized performance reports for three management levels. The beverage department is a cost center, and its manager is responsible for controlling costs. This exhibit shows that costs under the control of the beverage department plant manager are totaled and included among the controllable costs of the VP of the Southeast region. Costs under the control of the VP are totaled and included among the controllable costs of the EVP of operations. In this way, responsibility accounting reports provide relevant information for each management level. A good responsibility accounting system makes every effort to provide relevant information to the right person (the one who controls the cost) at the right time (before a cost is out of control). </a:t>
            </a:r>
          </a:p>
          <a:p>
            <a:endParaRPr lang="en-US" altLang="en-US" dirty="0" smtClean="0"/>
          </a:p>
        </p:txBody>
      </p:sp>
    </p:spTree>
    <p:extLst>
      <p:ext uri="{BB962C8B-B14F-4D97-AF65-F5344CB8AC3E}">
        <p14:creationId xmlns:p14="http://schemas.microsoft.com/office/powerpoint/2010/main" val="231788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97814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Direct</a:t>
            </a:r>
            <a:r>
              <a:rPr lang="en-US" altLang="en-US" dirty="0" smtClean="0"/>
              <a:t> expenses can be readily traced to one department.  They are incurred for the sole benefit of one department. A good example of a direct expense is the salary of an employee who works in only one department.  </a:t>
            </a:r>
            <a:r>
              <a:rPr lang="en-US" altLang="en-US" b="1" dirty="0" smtClean="0"/>
              <a:t>Indirect</a:t>
            </a:r>
            <a:r>
              <a:rPr lang="en-US" altLang="en-US" dirty="0" smtClean="0"/>
              <a:t> expenses cannot be traced to one department because they are incurred for the benefit of two or more departments.  For example, if two or more departments share a single building, all enjoy the benefits of the expenses for rent, heat, and light.   Since we cannot trace indirect expenses to individual departments, we must allocate them to departments on the basis of the relative benefits each department receives from the shared indirect expenses. Ideally, we allocate indirect expenses by using a cause-effect relation.</a:t>
            </a:r>
          </a:p>
          <a:p>
            <a:endParaRPr lang="en-US" altLang="en-US" dirty="0" smtClean="0"/>
          </a:p>
        </p:txBody>
      </p:sp>
    </p:spTree>
    <p:extLst>
      <p:ext uri="{BB962C8B-B14F-4D97-AF65-F5344CB8AC3E}">
        <p14:creationId xmlns:p14="http://schemas.microsoft.com/office/powerpoint/2010/main" val="120963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Classic Jewelry has three departments in one store location, Jewelry, Watch repair, and China and silver.  Janitorial services to clean the store cost $800 per month.  Classic Jewelry allocates the $800 janitorial cost based on the square footage of each department.</a:t>
            </a:r>
          </a:p>
          <a:p>
            <a:r>
              <a:rPr lang="en-US" altLang="en-US" dirty="0" smtClean="0"/>
              <a:t>First, we add the square footage in each department to get a total of 4,000 square feet.  Then, we divide the square footage in each department by this total to get the allocation percentages.  Last, we multiply the allocation percentages times the janitorial cost of $800 to get the amount allocated to each department.  For example, the allocation percentage for Jewelry is 2,400 square feet divided by 4,000 square feet, which equals 60 percent.  Now, we multiply 60 percent times $800 to get the $480 that is allocated to the Jewelry Department.</a:t>
            </a:r>
          </a:p>
        </p:txBody>
      </p:sp>
    </p:spTree>
    <p:extLst>
      <p:ext uri="{BB962C8B-B14F-4D97-AF65-F5344CB8AC3E}">
        <p14:creationId xmlns:p14="http://schemas.microsoft.com/office/powerpoint/2010/main" val="402354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66708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Indirect expenses can be allocated to departments using a number of allocation bases.  Some common indirect expenses and their allocation bases are shown on your screen.</a:t>
            </a:r>
          </a:p>
          <a:p>
            <a:endParaRPr lang="en-US" altLang="en-US" dirty="0" smtClean="0"/>
          </a:p>
        </p:txBody>
      </p:sp>
    </p:spTree>
    <p:extLst>
      <p:ext uri="{BB962C8B-B14F-4D97-AF65-F5344CB8AC3E}">
        <p14:creationId xmlns:p14="http://schemas.microsoft.com/office/powerpoint/2010/main" val="28040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generate revenues, operating departments require support services provided by departments such as personnel, payroll, and purchasing. Such service departments are typically evaluated as cost centers because they do not produce revenues.  A departmental accounting system can accumulate and report costs incurred by each service department for this purpose. The system then allocates a service department’s expenses to operating departments benefiting from them. This slide shows some commonly used bases for allocating service department’s expenses to operating departments. The Classic Jewelry example used square footage as the allocation base.  </a:t>
            </a:r>
          </a:p>
        </p:txBody>
      </p:sp>
    </p:spTree>
    <p:extLst>
      <p:ext uri="{BB962C8B-B14F-4D97-AF65-F5344CB8AC3E}">
        <p14:creationId xmlns:p14="http://schemas.microsoft.com/office/powerpoint/2010/main" val="374803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57479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that we have discussed direct expenses and the allocation of indirect expenses, we are ready to put our knowledge to work by preparing departmental income statements.  These statements are the primary tool for evaluating departmental performance.  Before we prepare the departmental income statements, we must determine the expenses for each department using the first three steps of the four-step process that you see on your screen.</a:t>
            </a:r>
          </a:p>
          <a:p>
            <a:r>
              <a:rPr lang="en-US" altLang="en-US" dirty="0" smtClean="0"/>
              <a:t>Step 1: Accumulating revenues and direct expenses by department.</a:t>
            </a:r>
          </a:p>
          <a:p>
            <a:r>
              <a:rPr lang="en-US" altLang="en-US" dirty="0" smtClean="0"/>
              <a:t>Step 2: Allocating indirect expenses across departments.</a:t>
            </a:r>
          </a:p>
          <a:p>
            <a:r>
              <a:rPr lang="en-US" altLang="en-US" dirty="0" smtClean="0"/>
              <a:t>Step 3: Allocating service department expenses to operating departments.</a:t>
            </a:r>
          </a:p>
          <a:p>
            <a:r>
              <a:rPr lang="en-US" altLang="en-US" dirty="0" smtClean="0"/>
              <a:t>Step 4: Preparing departmental income statements. </a:t>
            </a:r>
          </a:p>
        </p:txBody>
      </p:sp>
    </p:spTree>
    <p:extLst>
      <p:ext uri="{BB962C8B-B14F-4D97-AF65-F5344CB8AC3E}">
        <p14:creationId xmlns:p14="http://schemas.microsoft.com/office/powerpoint/2010/main" val="3408045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Step One is to accumulate revenues and direct expenses by department.  Recall that direct expenses are incurred for the sole benefit of one department.  Note that two of the departments on your screen, the Hardware department and the Housewares department, are both operating departments, and two, the General Office and the Purchasing departments, are service departments.  Service departments may have direct expenses, but no revenue.  After we have accumulated all of the expenses in the service departments, we will allocate the total from each service department to the operating departments. </a:t>
            </a:r>
          </a:p>
        </p:txBody>
      </p:sp>
    </p:spTree>
    <p:extLst>
      <p:ext uri="{BB962C8B-B14F-4D97-AF65-F5344CB8AC3E}">
        <p14:creationId xmlns:p14="http://schemas.microsoft.com/office/powerpoint/2010/main" val="144004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dirty="0" smtClean="0"/>
              <a:t>Many companies are so large and complex that they are broken into separate divisions for efficiency and/or effectiveness purposes. Providing lower-level managers with decision-making authority offers several advantages: </a:t>
            </a:r>
          </a:p>
          <a:p>
            <a:pPr marL="234841" indent="-234841">
              <a:buFontTx/>
              <a:buAutoNum type="arabicPeriod"/>
              <a:defRPr/>
            </a:pPr>
            <a:r>
              <a:rPr lang="en-US" dirty="0" smtClean="0"/>
              <a:t>Lower-level managers have timely access to detailed information about their departments.</a:t>
            </a:r>
          </a:p>
          <a:p>
            <a:pPr marL="234841" indent="-234841">
              <a:buFontTx/>
              <a:buAutoNum type="arabicPeriod"/>
              <a:defRPr/>
            </a:pPr>
            <a:r>
              <a:rPr lang="en-US" dirty="0" smtClean="0"/>
              <a:t>Providing lower-level managers with authority to make day-to-day decisions for their departments enables top-level managers to focus more on long-term strategy for the entire organization.</a:t>
            </a:r>
          </a:p>
          <a:p>
            <a:pPr marL="234841" indent="-234841">
              <a:buFontTx/>
              <a:buAutoNum type="arabicPeriod"/>
              <a:defRPr/>
            </a:pPr>
            <a:r>
              <a:rPr lang="en-US" dirty="0" smtClean="0"/>
              <a:t>Managing a division can be good training for employees who later might be promoted to top-level management.</a:t>
            </a:r>
          </a:p>
          <a:p>
            <a:pPr marL="234841" indent="-234841">
              <a:buFontTx/>
              <a:buAutoNum type="arabicPeriod"/>
              <a:defRPr/>
            </a:pPr>
            <a:r>
              <a:rPr lang="en-US" dirty="0" smtClean="0"/>
              <a:t>Having decision-making authority often boosts employee morale and retention.</a:t>
            </a:r>
          </a:p>
        </p:txBody>
      </p:sp>
    </p:spTree>
    <p:extLst>
      <p:ext uri="{BB962C8B-B14F-4D97-AF65-F5344CB8AC3E}">
        <p14:creationId xmlns:p14="http://schemas.microsoft.com/office/powerpoint/2010/main" val="74125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Step Two is the allocation of indirect expenses across departments. Indirect expenses can included items such as depreciation, rent, advertising, and any other expenses that cannot be directly assigned to a department. Indirect expenses are first recorded in company accounts. Then, an allocation base is identified for each expense, and costs are allocated using a departmental expense allocation spreadsheet.  Now each department has a combination of direct expenses and allocated expenses.</a:t>
            </a:r>
          </a:p>
        </p:txBody>
      </p:sp>
    </p:spTree>
    <p:extLst>
      <p:ext uri="{BB962C8B-B14F-4D97-AF65-F5344CB8AC3E}">
        <p14:creationId xmlns:p14="http://schemas.microsoft.com/office/powerpoint/2010/main" val="1670652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Step Three is the allocation of service department expenses to operating departments.  The total expense to be allocated from each service department is made up of the service department’s direct expenses from step one and the allocated expenses from step two.</a:t>
            </a:r>
          </a:p>
          <a:p>
            <a:endParaRPr lang="en-US" altLang="en-US" dirty="0" smtClean="0"/>
          </a:p>
          <a:p>
            <a:r>
              <a:rPr lang="en-US" altLang="en-US" dirty="0" smtClean="0"/>
              <a:t>We will illustrate this three-step process using the Ames Hardware Company. </a:t>
            </a:r>
          </a:p>
          <a:p>
            <a:endParaRPr lang="en-US" altLang="en-US" dirty="0" smtClean="0"/>
          </a:p>
        </p:txBody>
      </p:sp>
    </p:spTree>
    <p:extLst>
      <p:ext uri="{BB962C8B-B14F-4D97-AF65-F5344CB8AC3E}">
        <p14:creationId xmlns:p14="http://schemas.microsoft.com/office/powerpoint/2010/main" val="1692086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Ames Hardware Company sells two hammer models, regular (Sales Department One) and deluxe (Sales Department Two).  The company has two service departments, Service Department One and Service Department Two. Each department has direct expenses for salaries and supplies.  </a:t>
            </a:r>
            <a:r>
              <a:rPr lang="en-US" altLang="en-US" b="1" dirty="0" smtClean="0"/>
              <a:t>In Step 1</a:t>
            </a:r>
            <a:r>
              <a:rPr lang="en-US" altLang="en-US" dirty="0" smtClean="0"/>
              <a:t>, we trace these direct expenses to the individual departments </a:t>
            </a:r>
            <a:r>
              <a:rPr lang="en-US" altLang="en-US" u="sng" dirty="0" smtClean="0"/>
              <a:t>without</a:t>
            </a:r>
            <a:r>
              <a:rPr lang="en-US" altLang="en-US" dirty="0" smtClean="0"/>
              <a:t> allocation.</a:t>
            </a:r>
          </a:p>
        </p:txBody>
      </p:sp>
    </p:spTree>
    <p:extLst>
      <p:ext uri="{BB962C8B-B14F-4D97-AF65-F5344CB8AC3E}">
        <p14:creationId xmlns:p14="http://schemas.microsoft.com/office/powerpoint/2010/main" val="2809302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Step 2, we allocate the company’s indirect expenses, rent and utilities, to both the service and the sales departments based on floor space occupied.  The total floor space is 2,000 square feet.  Both service departments occupy 200 square feet, or 10 percent of the total for each service department.  Sales department one occupies 600 square feet, or 30 percent of the total.  Sales department two occupies 1,000 square feet, or 50 percent of the total.  We allocate the indirect expenses by multiplying the allocation percentage for each department times the total indirect expenses.  For example, we allocate rent to service department one by multiplying ten percent times the $10,000 total rent to get $1,000.  Last, we total all expenses, both direct and indirect for each service department to prepare for the allocation in Step 3.  The total for service department one is $2,200 and the total for service department two is $3,400.  You should verify the numbers in the spreadsheet on your screen by working through the allocations for the remaining indirect expenses.</a:t>
            </a:r>
          </a:p>
        </p:txBody>
      </p:sp>
    </p:spTree>
    <p:extLst>
      <p:ext uri="{BB962C8B-B14F-4D97-AF65-F5344CB8AC3E}">
        <p14:creationId xmlns:p14="http://schemas.microsoft.com/office/powerpoint/2010/main" val="136904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Step 3, we total the expenses for each service department and allocate the total to the operating departments.  We will allocate the total expenses in service department one based on sales of the two sales departments, $40,000 for sales department one and $48,000 for sales department two.  </a:t>
            </a:r>
          </a:p>
          <a:p>
            <a:r>
              <a:rPr lang="en-US" altLang="en-US" dirty="0" smtClean="0"/>
              <a:t>To begin the allocation, we add the sales for the two sales departments to get a total of $88,000.  Then we divide the sales in each sales department by this total to get the allocation percentage.  The sales department one allocation percentage is computed by dividing $40,000 by the $88,000 total.  Last, we multiply the allocation percentage for each sales department times the $2,200 indirect cost of service department one to get the amounts allocated, $1,000 to sales department one and $1,200 to sales department two.  Again, you should verify the numbers in the spreadsheet on your screen by working through the allocations for service department one.</a:t>
            </a:r>
          </a:p>
          <a:p>
            <a:r>
              <a:rPr lang="en-US" altLang="en-US" dirty="0" smtClean="0"/>
              <a:t> </a:t>
            </a:r>
          </a:p>
        </p:txBody>
      </p:sp>
    </p:spTree>
    <p:extLst>
      <p:ext uri="{BB962C8B-B14F-4D97-AF65-F5344CB8AC3E}">
        <p14:creationId xmlns:p14="http://schemas.microsoft.com/office/powerpoint/2010/main" val="3757212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smtClean="0"/>
              <a:t>We will complete Step 3 by allocating the total expenses from service department two to each of the sales departments.  We will allocate the total expenses in service department two based on the number of employees in each sales department, 28 employees for sales department one and 40 employees for sales department two.</a:t>
            </a:r>
          </a:p>
          <a:p>
            <a:pPr>
              <a:lnSpc>
                <a:spcPct val="90000"/>
              </a:lnSpc>
            </a:pPr>
            <a:r>
              <a:rPr lang="en-US" altLang="en-US" dirty="0" smtClean="0"/>
              <a:t>To begin the allocation, we add the employees for the two sales departments to get a total of 68 employees.  Then, we divide the number of employees in each sales department by this total to get the allocation percentage.  The sales department one allocation percentage is computed by dividing 28 employees by the 68 employee total.  Last, we multiply the allocation percentage for each sales department times the $3,400 indirect cost of service department two to get the amounts allocated, $1,400 to sales department one and $2,000 to sales department two.  Again, you should verify the numbers in the spreadsheet on your screen by working through the allocations for service department two.</a:t>
            </a:r>
          </a:p>
          <a:p>
            <a:pPr>
              <a:lnSpc>
                <a:spcPct val="90000"/>
              </a:lnSpc>
            </a:pPr>
            <a:endParaRPr lang="en-US" altLang="en-US" dirty="0" smtClean="0"/>
          </a:p>
          <a:p>
            <a:pPr>
              <a:lnSpc>
                <a:spcPct val="90000"/>
              </a:lnSpc>
            </a:pPr>
            <a:r>
              <a:rPr lang="en-US" altLang="en-US" dirty="0" smtClean="0"/>
              <a:t>Now that we know the expenses, we can prepare departmental income statements.</a:t>
            </a:r>
          </a:p>
          <a:p>
            <a:pPr>
              <a:lnSpc>
                <a:spcPct val="90000"/>
              </a:lnSpc>
            </a:pPr>
            <a:endParaRPr lang="en-US" altLang="en-US" dirty="0" smtClean="0"/>
          </a:p>
          <a:p>
            <a:pPr>
              <a:lnSpc>
                <a:spcPct val="90000"/>
              </a:lnSpc>
            </a:pPr>
            <a:r>
              <a:rPr lang="en-US" altLang="en-US" dirty="0" smtClean="0"/>
              <a:t> </a:t>
            </a:r>
          </a:p>
          <a:p>
            <a:pPr>
              <a:lnSpc>
                <a:spcPct val="90000"/>
              </a:lnSpc>
            </a:pPr>
            <a:r>
              <a:rPr lang="en-US" altLang="en-US" dirty="0" smtClean="0"/>
              <a:t> </a:t>
            </a:r>
          </a:p>
        </p:txBody>
      </p:sp>
    </p:spTree>
    <p:extLst>
      <p:ext uri="{BB962C8B-B14F-4D97-AF65-F5344CB8AC3E}">
        <p14:creationId xmlns:p14="http://schemas.microsoft.com/office/powerpoint/2010/main" val="163619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departmental expense allocation spreadsheet can now be used to prepare performance reports. The service departments one and two, are cost centers, and their managers will be evaluated on their control of costs. This screen depicts the sales and the costs for each of the two operating departments, sales dept. one and sales dept. two. By subtracting the cost of goods sold for each sales department, we can calculate the gross profit generated in each department. Next, we see the operating expenses.  Recall that salaries and supplies are direct expenses from Step 1, while rent and utilities are allocated expenses from Step 2.  Next, we see the service department expenses that were allocated in Step 3.  Adding all of the expenses and subtracting from gross profit, results in net income. You may refer back to the allocation spreadsheet to find the detail for our operating expenses and the total expenses of $12,100 for sales department one and $20,400 for sales department two.</a:t>
            </a:r>
          </a:p>
        </p:txBody>
      </p:sp>
    </p:spTree>
    <p:extLst>
      <p:ext uri="{BB962C8B-B14F-4D97-AF65-F5344CB8AC3E}">
        <p14:creationId xmlns:p14="http://schemas.microsoft.com/office/powerpoint/2010/main" val="748393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Departmental contribution to overhead, is an important concept for managers.  We subtract departmental direct expenses from departmental revenue to get departmental contribution to overhead.  It is the amount that a department contributes to covering indirect expenses of the company.  If the total of all the departments’ contribution is not sufficient to cover indirect costs, the company’s net income will be negative.  If an individual department’s contribution is negative, it contributes nothing toward covering indirect costs and should be a candidate for elimination.</a:t>
            </a:r>
          </a:p>
          <a:p>
            <a:endParaRPr lang="en-US" altLang="en-US" dirty="0" smtClean="0"/>
          </a:p>
          <a:p>
            <a:r>
              <a:rPr lang="en-US" altLang="en-US" dirty="0" smtClean="0"/>
              <a:t>Let’s redo the Ames Hardware Company’s departmental income statement so that we can see the contribution generated by each department.</a:t>
            </a:r>
          </a:p>
          <a:p>
            <a:endParaRPr lang="en-US" altLang="en-US" dirty="0" smtClean="0"/>
          </a:p>
        </p:txBody>
      </p:sp>
    </p:spTree>
    <p:extLst>
      <p:ext uri="{BB962C8B-B14F-4D97-AF65-F5344CB8AC3E}">
        <p14:creationId xmlns:p14="http://schemas.microsoft.com/office/powerpoint/2010/main" val="1154992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Notice that the net income is still the same.  The indirect expenses from Step Two and Step Three of the allocation are not allocated.  Instead, they are deducted from the total contribution of the company to get net income.  Only the direct expenses are deducted from gross profit to get departmental contribution.</a:t>
            </a:r>
          </a:p>
          <a:p>
            <a:endParaRPr lang="en-US" altLang="en-US" dirty="0" smtClean="0"/>
          </a:p>
          <a:p>
            <a:r>
              <a:rPr lang="en-US" altLang="en-US" dirty="0" smtClean="0"/>
              <a:t>Now we can see exactly how much each sales department is contributing toward the indirect expenses of the company. Both of Ames Company’s sales departments have positive departmental contributions, so neither department is a candidate for elimination.</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50539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91486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p:txBody>
          <a:bodyPr wrap="square" numCol="1" anchor="t" anchorCtr="0" compatLnSpc="1">
            <a:prstTxWarp prst="textNoShape">
              <a:avLst/>
            </a:prstTxWarp>
          </a:bodyPr>
          <a:lstStyle/>
          <a:p>
            <a:pPr algn="l">
              <a:buFont typeface="Wingdings" pitchFamily="2" charset="2"/>
              <a:buNone/>
              <a:defRPr/>
            </a:pPr>
            <a:r>
              <a:rPr lang="en-US" dirty="0" smtClean="0">
                <a:latin typeface="Arial" charset="0"/>
                <a:cs typeface="Arial" charset="0"/>
              </a:rPr>
              <a:t>Decentralization has potential disadvantages which organizations should consider:</a:t>
            </a:r>
          </a:p>
          <a:p>
            <a:pPr marL="234841" indent="-234841">
              <a:buFontTx/>
              <a:buAutoNum type="arabicPeriod"/>
              <a:defRPr/>
            </a:pPr>
            <a:r>
              <a:rPr lang="en-US" dirty="0" smtClean="0"/>
              <a:t>Because they are so focused on their own department, department managers might make decisions that do not reflect the organization’s overall strategy.</a:t>
            </a:r>
          </a:p>
          <a:p>
            <a:pPr marL="234841" indent="-234841">
              <a:buFontTx/>
              <a:buAutoNum type="arabicPeriod"/>
              <a:defRPr/>
            </a:pPr>
            <a:r>
              <a:rPr lang="en-US" dirty="0" smtClean="0"/>
              <a:t>When an organization has several departments, the decisions of individual departments might conflict with one another.</a:t>
            </a:r>
          </a:p>
          <a:p>
            <a:pPr marL="234841" indent="-234841">
              <a:buFontTx/>
              <a:buAutoNum type="arabicPeriod"/>
              <a:defRPr/>
            </a:pPr>
            <a:r>
              <a:rPr lang="en-US" dirty="0" smtClean="0"/>
              <a:t>Departments might duplicate certain activities, for example, payroll accounting or purchasing.</a:t>
            </a:r>
          </a:p>
        </p:txBody>
      </p:sp>
    </p:spTree>
    <p:extLst>
      <p:ext uri="{BB962C8B-B14F-4D97-AF65-F5344CB8AC3E}">
        <p14:creationId xmlns:p14="http://schemas.microsoft.com/office/powerpoint/2010/main" val="3354202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Investment center managers are responsible for generating profit and for the investment of assets.  They will be evaluated based on their ability to generate enough operating income to justify the investment in assets used to generate the operating income.  Typically, investment center managers are evaluated using performance measures that combine income and assets.  Several of those measures will be described on the slides that follow including: Return on assets and residual income.  Let’s take a look…</a:t>
            </a:r>
          </a:p>
        </p:txBody>
      </p:sp>
    </p:spTree>
    <p:extLst>
      <p:ext uri="{BB962C8B-B14F-4D97-AF65-F5344CB8AC3E}">
        <p14:creationId xmlns:p14="http://schemas.microsoft.com/office/powerpoint/2010/main" val="453233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Times New Roman" pitchFamily="18" charset="0"/>
              </a:rPr>
              <a:t>An investment center’s performance is often evaluated using a measure called return on investment (ROI).  ROI is defined as operating income divided by average invested assets. </a:t>
            </a:r>
          </a:p>
          <a:p>
            <a:endParaRPr lang="en-US" altLang="en-US" dirty="0" smtClean="0">
              <a:cs typeface="Times New Roman" pitchFamily="18" charset="0"/>
            </a:endParaRPr>
          </a:p>
          <a:p>
            <a:r>
              <a:rPr lang="en-US" altLang="en-US" dirty="0" smtClean="0">
                <a:cs typeface="Times New Roman" pitchFamily="18" charset="0"/>
              </a:rPr>
              <a:t>Consider the following data for </a:t>
            </a:r>
            <a:r>
              <a:rPr lang="en-US" altLang="en-US" i="1" dirty="0" smtClean="0">
                <a:cs typeface="Times New Roman" pitchFamily="18" charset="0"/>
              </a:rPr>
              <a:t>Ztel</a:t>
            </a:r>
            <a:r>
              <a:rPr lang="en-US" altLang="en-US" dirty="0" smtClean="0">
                <a:cs typeface="Times New Roman" pitchFamily="18" charset="0"/>
              </a:rPr>
              <a:t>, a company that operates two divisions: LCD and S-Phone. The LCD Division manufactures liquid crystal display (LCD) monitors and sells them for use in computers, cellular phones, and other products. The S-Phone division sells smartphones. Exhibit 9.17 shows current year income and assets for those divisions. Based on this information, we can determine the ROI or return on investment for each.  The ROI for LCD is 21 percent, while the ROI for S-Phone is 23 percent.</a:t>
            </a:r>
          </a:p>
          <a:p>
            <a:endParaRPr lang="en-US" altLang="en-US" dirty="0" smtClean="0">
              <a:cs typeface="Times New Roman" pitchFamily="18" charset="0"/>
            </a:endParaRPr>
          </a:p>
          <a:p>
            <a:r>
              <a:rPr lang="en-US" altLang="en-US" dirty="0" smtClean="0"/>
              <a:t>LCD Division earned more dollars of income, but it was less efficient in using its assets to generate income compared to S-Phone Division.</a:t>
            </a:r>
          </a:p>
          <a:p>
            <a:endParaRPr lang="en-US" altLang="en-US" dirty="0" smtClean="0">
              <a:cs typeface="Times New Roman" pitchFamily="18" charset="0"/>
            </a:endParaRPr>
          </a:p>
          <a:p>
            <a:endParaRPr lang="en-US" altLang="en-US" dirty="0" smtClean="0">
              <a:cs typeface="Times New Roman" pitchFamily="18" charset="0"/>
            </a:endParaRPr>
          </a:p>
          <a:p>
            <a:endParaRPr lang="en-US" altLang="en-US" dirty="0" smtClean="0"/>
          </a:p>
          <a:p>
            <a:endParaRPr lang="en-US" altLang="en-US" dirty="0" smtClean="0"/>
          </a:p>
        </p:txBody>
      </p:sp>
    </p:spTree>
    <p:extLst>
      <p:ext uri="{BB962C8B-B14F-4D97-AF65-F5344CB8AC3E}">
        <p14:creationId xmlns:p14="http://schemas.microsoft.com/office/powerpoint/2010/main" val="3184909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dirty="0" smtClean="0">
                <a:ea typeface="ＭＳ Ｐゴシック" pitchFamily="34" charset="-128"/>
                <a:cs typeface="Times New Roman" pitchFamily="18" charset="0"/>
              </a:rPr>
              <a:t>We can further examine investment center (division) performance by splitting return on investment into two measures: profit margin and investment turnover.    </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sz="1100" dirty="0" smtClean="0">
                <a:ea typeface="ＭＳ Ｐゴシック" pitchFamily="34" charset="-128"/>
                <a:cs typeface="Times New Roman" pitchFamily="18" charset="0"/>
              </a:rPr>
              <a:t>Profit margin measures the income earned per dollar of sales. Investment turnover measures how efficiently an investment center generates sales from its invested assets. It is calculated as investment center sales divided by investment center average assets. Profit margin is expressed as a percentage, while investment turnover is interpreted as the number of times assets were converted into sales. Higher profit margin and higher investment turnover indicate better performance. To illustrate, consider Walt Disney Co., which reports results for two of its operating segments: </a:t>
            </a:r>
            <a:r>
              <a:rPr lang="en-US" altLang="en-US" dirty="0" smtClean="0">
                <a:ea typeface="ＭＳ Ｐゴシック" pitchFamily="34" charset="-128"/>
                <a:cs typeface="Times New Roman" pitchFamily="18" charset="0"/>
              </a:rPr>
              <a:t>Media Networks and Parks and Resorts</a:t>
            </a:r>
            <a:r>
              <a:rPr lang="en-US" altLang="en-US" sz="1100" dirty="0" smtClean="0">
                <a:ea typeface="ＭＳ Ｐゴシック" pitchFamily="34" charset="-128"/>
                <a:cs typeface="Times New Roman" pitchFamily="18" charset="0"/>
              </a:rPr>
              <a:t>.</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dirty="0" smtClean="0">
                <a:ea typeface="ＭＳ Ｐゴシック" pitchFamily="34" charset="-128"/>
                <a:cs typeface="Times New Roman" pitchFamily="18" charset="0"/>
              </a:rPr>
              <a:t>Disney's Media Networks division generates 33.49 cents of profit for every dollar of sales, while its Parks and Resorts division generates 15.76 cents of profit per dollar of sales. The Media Networks division (0.71 investment turnover) is slightly more efficient than the Parks and Resorts division (0.66 investment turnover) in using assets. </a:t>
            </a:r>
            <a:r>
              <a:rPr lang="en-US" altLang="en-US" sz="1100" dirty="0" smtClean="0">
                <a:ea typeface="ＭＳ Ｐゴシック" pitchFamily="34" charset="-128"/>
                <a:cs typeface="Times New Roman" pitchFamily="18" charset="0"/>
              </a:rPr>
              <a:t>Top management can use profit margin and investment turnover to evaluate the performance of division managers. The measures can also aid management when considering further investment in its divisions.</a:t>
            </a:r>
          </a:p>
          <a:p>
            <a:pPr>
              <a:lnSpc>
                <a:spcPct val="90000"/>
              </a:lnSpc>
            </a:pPr>
            <a:endParaRPr lang="en-US" altLang="en-US" sz="1100" dirty="0" smtClean="0">
              <a:ea typeface="ＭＳ Ｐゴシック" pitchFamily="34" charset="-128"/>
              <a:cs typeface="Times New Roman" pitchFamily="18" charset="0"/>
            </a:endParaRPr>
          </a:p>
          <a:p>
            <a:pPr defTabSz="939363">
              <a:lnSpc>
                <a:spcPct val="90000"/>
              </a:lnSpc>
              <a:defRPr/>
            </a:pPr>
            <a:r>
              <a:rPr lang="en-US" altLang="en-US" sz="1100" b="1" dirty="0" smtClean="0"/>
              <a:t>Let’s </a:t>
            </a:r>
            <a:r>
              <a:rPr lang="en-US" sz="1100" b="1" dirty="0" smtClean="0">
                <a:ea typeface="ＭＳ Ｐゴシック" pitchFamily="-84" charset="-128"/>
              </a:rPr>
              <a:t>review what you have learned in the following NEED-TO-KNOW Slide.</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sz="1100" dirty="0" smtClean="0">
                <a:ea typeface="ＭＳ Ｐゴシック" pitchFamily="34" charset="-128"/>
                <a:cs typeface="Times New Roman" pitchFamily="18" charset="0"/>
              </a:rPr>
              <a:t> </a:t>
            </a:r>
          </a:p>
          <a:p>
            <a:pPr>
              <a:lnSpc>
                <a:spcPct val="90000"/>
              </a:lnSpc>
            </a:pPr>
            <a:endParaRPr lang="en-US" altLang="en-US" sz="1100" dirty="0" smtClean="0">
              <a:ea typeface="ＭＳ Ｐゴシック" pitchFamily="34" charset="-128"/>
              <a:cs typeface="Times New Roman" pitchFamily="18" charset="0"/>
            </a:endParaRPr>
          </a:p>
        </p:txBody>
      </p:sp>
    </p:spTree>
    <p:extLst>
      <p:ext uri="{BB962C8B-B14F-4D97-AF65-F5344CB8AC3E}">
        <p14:creationId xmlns:p14="http://schemas.microsoft.com/office/powerpoint/2010/main" val="2941992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 way to evaluate division performance is to compute investment center residual income. Residual income is the difference between the investment center net income and target investment center net income.  The target investment center net income is the minimum rate of return on investment center invested assets.</a:t>
            </a:r>
          </a:p>
          <a:p>
            <a:endParaRPr lang="en-US" altLang="en-US" dirty="0" smtClean="0"/>
          </a:p>
          <a:p>
            <a:r>
              <a:rPr lang="en-US" altLang="en-US" dirty="0" smtClean="0"/>
              <a:t>Exhibit 9.18:  Let’s assume that the target net income for the LCD and S-Phone Divisions is 8 percent.  When we compute the target investment center net income for each division and subtract it from net income, we see that the LCD division has a higher residual income.</a:t>
            </a:r>
          </a:p>
          <a:p>
            <a:endParaRPr lang="en-US" altLang="en-US" dirty="0" smtClean="0"/>
          </a:p>
          <a:p>
            <a:r>
              <a:rPr lang="en-US" altLang="en-US" dirty="0" smtClean="0"/>
              <a:t>One of the real advantages of residual income is that it encourages managers to make profitable investments that might be rejected by managers whose performance is evaluated on the basis of ROI.  </a:t>
            </a:r>
            <a:r>
              <a:rPr lang="en-US" altLang="en-US" dirty="0" smtClean="0">
                <a:cs typeface="Times New Roman" pitchFamily="18" charset="0"/>
              </a:rPr>
              <a:t>This occurs when the ROI associated with an investment opportunity exceeds the company’s minimum required return, but is less than the ROI being earned by the division manager contemplating the investment. </a:t>
            </a:r>
            <a:r>
              <a:rPr lang="en-US" altLang="en-US" dirty="0" smtClean="0"/>
              <a:t>Regardless of the division’s current return on investment, its residual income will increase as long as the manager invests only in projects that exceed the company’s minimum required return.</a:t>
            </a:r>
          </a:p>
          <a:p>
            <a:endParaRPr lang="en-US" altLang="en-US" dirty="0" smtClean="0"/>
          </a:p>
          <a:p>
            <a:pPr defTabSz="939363">
              <a:defRPr/>
            </a:pPr>
            <a:r>
              <a:rPr lang="en-US" altLang="en-US" b="1" dirty="0" smtClean="0"/>
              <a:t>Let’s </a:t>
            </a:r>
            <a:r>
              <a:rPr lang="en-US" b="1" dirty="0" smtClean="0">
                <a:ea typeface="ＭＳ Ｐゴシック" pitchFamily="-84" charset="-128"/>
              </a:rPr>
              <a:t>review what you have learned in the following NEED-TO-KNOW Slide.</a:t>
            </a:r>
          </a:p>
          <a:p>
            <a:endParaRPr lang="en-US" altLang="en-US" dirty="0" smtClean="0"/>
          </a:p>
        </p:txBody>
      </p:sp>
    </p:spTree>
    <p:extLst>
      <p:ext uri="{BB962C8B-B14F-4D97-AF65-F5344CB8AC3E}">
        <p14:creationId xmlns:p14="http://schemas.microsoft.com/office/powerpoint/2010/main" val="367913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altLang="en-US" dirty="0" smtClean="0"/>
              <a:t>The media division of a company reports income of $600,000, average invested assets of $7,500,000,</a:t>
            </a:r>
            <a:r>
              <a:rPr lang="en-US" altLang="en-US" baseline="0" dirty="0" smtClean="0"/>
              <a:t> </a:t>
            </a:r>
            <a:r>
              <a:rPr lang="en-US" altLang="en-US" dirty="0" smtClean="0"/>
              <a:t>and a target income of 6% of invested assets. </a:t>
            </a:r>
          </a:p>
          <a:p>
            <a:endParaRPr lang="en-US" altLang="en-US" dirty="0" smtClean="0"/>
          </a:p>
          <a:p>
            <a:r>
              <a:rPr lang="en-US" altLang="en-US" dirty="0" smtClean="0"/>
              <a:t>Compute the division’s return on investment and residual income.</a:t>
            </a:r>
          </a:p>
          <a:p>
            <a:endParaRPr lang="en-US" altLang="en-US" dirty="0" smtClean="0"/>
          </a:p>
          <a:p>
            <a:r>
              <a:rPr lang="en-US" altLang="en-US" dirty="0" smtClean="0"/>
              <a:t>Return on Investment (ROI) represents the earnings power of invested assets.</a:t>
            </a:r>
          </a:p>
          <a:p>
            <a:endParaRPr lang="en-US" altLang="en-US" dirty="0" smtClean="0"/>
          </a:p>
          <a:p>
            <a:r>
              <a:rPr lang="en-US" altLang="en-US" dirty="0" smtClean="0"/>
              <a:t>It's calculated by taking net income and dividing by average invested assets. $600,000 </a:t>
            </a:r>
          </a:p>
          <a:p>
            <a:r>
              <a:rPr lang="en-US" altLang="en-US" dirty="0" smtClean="0"/>
              <a:t>divided by $7,500,000 is 8%.</a:t>
            </a:r>
          </a:p>
          <a:p>
            <a:endParaRPr lang="en-US" altLang="en-US" dirty="0" smtClean="0"/>
          </a:p>
          <a:p>
            <a:r>
              <a:rPr lang="en-US" altLang="en-US" dirty="0" smtClean="0"/>
              <a:t>Every $1.00 of invested assets yields $.08 in net income.</a:t>
            </a:r>
          </a:p>
          <a:p>
            <a:endParaRPr lang="en-US" altLang="en-US" dirty="0" smtClean="0"/>
          </a:p>
        </p:txBody>
      </p:sp>
      <p:sp>
        <p:nvSpPr>
          <p:cNvPr id="77828"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654B5EA4-8089-4557-A06D-0483E93AE76D}" type="slidenum">
              <a:rPr lang="en-US" altLang="en-US"/>
              <a:pPr/>
              <a:t>40</a:t>
            </a:fld>
            <a:endParaRPr lang="en-US" altLang="en-US" dirty="0"/>
          </a:p>
        </p:txBody>
      </p:sp>
    </p:spTree>
    <p:extLst>
      <p:ext uri="{BB962C8B-B14F-4D97-AF65-F5344CB8AC3E}">
        <p14:creationId xmlns:p14="http://schemas.microsoft.com/office/powerpoint/2010/main" val="3529417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smtClean="0"/>
              <a:t>Residual income is the amount earned above a targeted amount.</a:t>
            </a:r>
          </a:p>
          <a:p>
            <a:endParaRPr lang="en-US" altLang="en-US" dirty="0" smtClean="0"/>
          </a:p>
          <a:p>
            <a:r>
              <a:rPr lang="en-US" altLang="en-US" dirty="0" smtClean="0"/>
              <a:t>Net income is $600,000.</a:t>
            </a:r>
          </a:p>
          <a:p>
            <a:endParaRPr lang="en-US" altLang="en-US" dirty="0" smtClean="0"/>
          </a:p>
          <a:p>
            <a:r>
              <a:rPr lang="en-US" altLang="en-US" dirty="0" smtClean="0"/>
              <a:t>Targeted income is calculated as 6% of the average invested assets of $7,500,000, </a:t>
            </a:r>
          </a:p>
          <a:p>
            <a:r>
              <a:rPr lang="en-US" altLang="en-US" dirty="0" smtClean="0"/>
              <a:t>$450,000.</a:t>
            </a:r>
          </a:p>
          <a:p>
            <a:endParaRPr lang="en-US" altLang="en-US" dirty="0" smtClean="0"/>
          </a:p>
          <a:p>
            <a:r>
              <a:rPr lang="en-US" altLang="en-US" dirty="0" smtClean="0"/>
              <a:t>Residual income is the amount earned above 6%, $150,000.</a:t>
            </a:r>
          </a:p>
          <a:p>
            <a:endParaRPr lang="en-US" altLang="en-US" dirty="0" smtClean="0"/>
          </a:p>
        </p:txBody>
      </p:sp>
      <p:sp>
        <p:nvSpPr>
          <p:cNvPr id="79876"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63ABCD3C-90C6-4A83-950B-16299FA1B19A}" type="slidenum">
              <a:rPr lang="en-US" altLang="en-US"/>
              <a:pPr/>
              <a:t>41</a:t>
            </a:fld>
            <a:endParaRPr lang="en-US" altLang="en-US" dirty="0"/>
          </a:p>
        </p:txBody>
      </p:sp>
    </p:spTree>
    <p:extLst>
      <p:ext uri="{BB962C8B-B14F-4D97-AF65-F5344CB8AC3E}">
        <p14:creationId xmlns:p14="http://schemas.microsoft.com/office/powerpoint/2010/main" val="274598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942099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dirty="0" smtClean="0">
                <a:ea typeface="ＭＳ Ｐゴシック" pitchFamily="34" charset="-128"/>
                <a:cs typeface="Times New Roman" pitchFamily="18" charset="0"/>
              </a:rPr>
              <a:t>We can further examine investment center (division) performance by splitting return on investment into two measures: profit margin and investment turnover.    </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sz="1100" dirty="0" smtClean="0">
                <a:ea typeface="ＭＳ Ｐゴシック" pitchFamily="34" charset="-128"/>
                <a:cs typeface="Times New Roman" pitchFamily="18" charset="0"/>
              </a:rPr>
              <a:t>Profit margin measures the income earned per dollar of sales. Investment turnover measures how efficiently an investment center generates sales from its invested assets. It is calculated as investment center sales divided by investment center average assets. Profit margin is expressed as a percentage, while investment turnover is interpreted as the number of times assets were converted into sales. Higher profit margin and higher investment turnover indicate better performance. To illustrate, consider Walt Disney Co., which reports results for two of its operating segments: </a:t>
            </a:r>
            <a:r>
              <a:rPr lang="en-US" altLang="en-US" dirty="0" smtClean="0">
                <a:ea typeface="ＭＳ Ｐゴシック" pitchFamily="34" charset="-128"/>
                <a:cs typeface="Times New Roman" pitchFamily="18" charset="0"/>
              </a:rPr>
              <a:t>Media Networks and Parks and Resorts</a:t>
            </a:r>
            <a:r>
              <a:rPr lang="en-US" altLang="en-US" sz="1100" dirty="0" smtClean="0">
                <a:ea typeface="ＭＳ Ｐゴシック" pitchFamily="34" charset="-128"/>
                <a:cs typeface="Times New Roman" pitchFamily="18" charset="0"/>
              </a:rPr>
              <a:t>.</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dirty="0" smtClean="0">
                <a:ea typeface="ＭＳ Ｐゴシック" pitchFamily="34" charset="-128"/>
                <a:cs typeface="Times New Roman" pitchFamily="18" charset="0"/>
              </a:rPr>
              <a:t>Disney's Media Networks division generates 33.49 cents of profit for every dollar of sales, while its Parks and Resorts division generates 15.76 cents of profit per dollar of sales. The Media Networks division (0.71 investment turnover) is slightly more efficient than the Parks and Resorts division (0.66 investment turnover) in using assets. </a:t>
            </a:r>
            <a:r>
              <a:rPr lang="en-US" altLang="en-US" sz="1100" dirty="0" smtClean="0">
                <a:ea typeface="ＭＳ Ｐゴシック" pitchFamily="34" charset="-128"/>
                <a:cs typeface="Times New Roman" pitchFamily="18" charset="0"/>
              </a:rPr>
              <a:t>Top management can use profit margin and investment turnover to evaluate the performance of division managers. The measures can also aid management when considering further investment in its divisions.</a:t>
            </a:r>
          </a:p>
          <a:p>
            <a:pPr>
              <a:lnSpc>
                <a:spcPct val="90000"/>
              </a:lnSpc>
            </a:pPr>
            <a:endParaRPr lang="en-US" altLang="en-US" sz="1100" dirty="0" smtClean="0">
              <a:ea typeface="ＭＳ Ｐゴシック" pitchFamily="34" charset="-128"/>
              <a:cs typeface="Times New Roman" pitchFamily="18" charset="0"/>
            </a:endParaRPr>
          </a:p>
          <a:p>
            <a:pPr defTabSz="939363">
              <a:lnSpc>
                <a:spcPct val="90000"/>
              </a:lnSpc>
              <a:defRPr/>
            </a:pPr>
            <a:r>
              <a:rPr lang="en-US" altLang="en-US" sz="1100" b="1" dirty="0" smtClean="0"/>
              <a:t>Let’s </a:t>
            </a:r>
            <a:r>
              <a:rPr lang="en-US" sz="1100" b="1" dirty="0" smtClean="0">
                <a:ea typeface="ＭＳ Ｐゴシック" pitchFamily="-84" charset="-128"/>
              </a:rPr>
              <a:t>review what you have learned in the following NEED-TO-KNOW Slide.</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sz="1100" dirty="0" smtClean="0">
                <a:ea typeface="ＭＳ Ｐゴシック" pitchFamily="34" charset="-128"/>
                <a:cs typeface="Times New Roman" pitchFamily="18" charset="0"/>
              </a:rPr>
              <a:t> </a:t>
            </a:r>
          </a:p>
          <a:p>
            <a:pPr>
              <a:lnSpc>
                <a:spcPct val="90000"/>
              </a:lnSpc>
            </a:pPr>
            <a:endParaRPr lang="en-US" altLang="en-US" sz="1100" dirty="0" smtClean="0">
              <a:ea typeface="ＭＳ Ｐゴシック" pitchFamily="34" charset="-128"/>
              <a:cs typeface="Times New Roman" pitchFamily="18" charset="0"/>
            </a:endParaRPr>
          </a:p>
        </p:txBody>
      </p:sp>
    </p:spTree>
    <p:extLst>
      <p:ext uri="{BB962C8B-B14F-4D97-AF65-F5344CB8AC3E}">
        <p14:creationId xmlns:p14="http://schemas.microsoft.com/office/powerpoint/2010/main" val="2941992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altLang="en-US" dirty="0" smtClean="0"/>
              <a:t>A division reports sales of $50,000, income of $2,000, and average invested assets of $10,000.</a:t>
            </a:r>
          </a:p>
          <a:p>
            <a:endParaRPr lang="en-US" altLang="en-US" dirty="0" smtClean="0"/>
          </a:p>
          <a:p>
            <a:r>
              <a:rPr lang="en-US" altLang="en-US" dirty="0" smtClean="0"/>
              <a:t>Compute the division’s (a) profit margin, (b) investment turnover, and (c) return on investment.</a:t>
            </a:r>
          </a:p>
          <a:p>
            <a:endParaRPr lang="en-US" altLang="en-US" dirty="0" smtClean="0"/>
          </a:p>
          <a:p>
            <a:r>
              <a:rPr lang="en-US" altLang="en-US" dirty="0" smtClean="0"/>
              <a:t>Profit margin measures the income earned per dollar of sales. It's calculated by taking net income and dividing by </a:t>
            </a:r>
          </a:p>
          <a:p>
            <a:r>
              <a:rPr lang="en-US" altLang="en-US" dirty="0" smtClean="0"/>
              <a:t>sales.</a:t>
            </a:r>
          </a:p>
          <a:p>
            <a:endParaRPr lang="en-US" altLang="en-US" dirty="0" smtClean="0"/>
          </a:p>
          <a:p>
            <a:r>
              <a:rPr lang="en-US" altLang="en-US" dirty="0" smtClean="0"/>
              <a:t>Net income of $2,000 divided by $50,000 in sales is 4%.</a:t>
            </a:r>
          </a:p>
          <a:p>
            <a:endParaRPr lang="en-US" altLang="en-US" dirty="0" smtClean="0"/>
          </a:p>
          <a:p>
            <a:r>
              <a:rPr lang="en-US" altLang="en-US" dirty="0" smtClean="0"/>
              <a:t>$0.04 of every $1.00 of sales is profit.</a:t>
            </a:r>
          </a:p>
          <a:p>
            <a:endParaRPr lang="en-US" altLang="en-US" dirty="0" smtClean="0"/>
          </a:p>
        </p:txBody>
      </p:sp>
      <p:sp>
        <p:nvSpPr>
          <p:cNvPr id="86020"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BD3A8C1D-D9A6-433C-8504-427C7C4BDB14}" type="slidenum">
              <a:rPr lang="en-US" altLang="en-US"/>
              <a:pPr/>
              <a:t>44</a:t>
            </a:fld>
            <a:endParaRPr lang="en-US" altLang="en-US" dirty="0"/>
          </a:p>
        </p:txBody>
      </p:sp>
    </p:spTree>
    <p:extLst>
      <p:ext uri="{BB962C8B-B14F-4D97-AF65-F5344CB8AC3E}">
        <p14:creationId xmlns:p14="http://schemas.microsoft.com/office/powerpoint/2010/main" val="2446298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altLang="en-US" dirty="0" smtClean="0"/>
              <a:t>Investment turnover measures how efficiently an investment center generate sales from its invested assets.  It's calculated by taking sales and dividing by average invested assets.</a:t>
            </a:r>
          </a:p>
          <a:p>
            <a:endParaRPr lang="en-US" altLang="en-US" dirty="0" smtClean="0"/>
          </a:p>
          <a:p>
            <a:r>
              <a:rPr lang="en-US" altLang="en-US" dirty="0" smtClean="0"/>
              <a:t>$50,000 in sales divided by average invested assets of $10,000 is an investment turnover of 5.</a:t>
            </a:r>
          </a:p>
          <a:p>
            <a:endParaRPr lang="en-US" altLang="en-US" dirty="0" smtClean="0"/>
          </a:p>
          <a:p>
            <a:r>
              <a:rPr lang="en-US" altLang="en-US" dirty="0" smtClean="0"/>
              <a:t>Every $1.00 of invested assets yields $5.00 in sales.</a:t>
            </a:r>
          </a:p>
          <a:p>
            <a:endParaRPr lang="en-US" altLang="en-US" dirty="0" smtClean="0"/>
          </a:p>
        </p:txBody>
      </p:sp>
      <p:sp>
        <p:nvSpPr>
          <p:cNvPr id="88068"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FBFC80A3-7564-4A8D-9328-F586BA0810D0}" type="slidenum">
              <a:rPr lang="en-US" altLang="en-US"/>
              <a:pPr/>
              <a:t>45</a:t>
            </a:fld>
            <a:endParaRPr lang="en-US" altLang="en-US" dirty="0"/>
          </a:p>
        </p:txBody>
      </p:sp>
    </p:spTree>
    <p:extLst>
      <p:ext uri="{BB962C8B-B14F-4D97-AF65-F5344CB8AC3E}">
        <p14:creationId xmlns:p14="http://schemas.microsoft.com/office/powerpoint/2010/main" val="368594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departments, whether production, sales, or service, use resources to achieve a desired output. If our decentralized accounting system is properly designed and implemented, we can control operations, appraise performance, allocate resources, and plan strategy.  One of top management’s objectives for this type of system is to be able to allocate more resources to those departments who are performing at the highest level.</a:t>
            </a:r>
          </a:p>
          <a:p>
            <a:endParaRPr lang="en-US" altLang="en-US" dirty="0" smtClean="0"/>
          </a:p>
          <a:p>
            <a:r>
              <a:rPr lang="en-US" altLang="en-US" dirty="0" smtClean="0"/>
              <a:t>Financial information used to evaluate a department depends on whether it is evaluated as a cost center, profit center, or investment center.  Cost centers incur costs without directly generating revenues. Cost centers are evaluated on their ability to control costs.  Profit center managers are judged on their ability to generate revenues in excess of the profit center’s costs. In addition to generating revenues and controlling costs, investment center managers make asset investment decisions and are evaluated based on the investment return on those investments. </a:t>
            </a:r>
          </a:p>
          <a:p>
            <a:endParaRPr lang="en-US" altLang="en-US" dirty="0" smtClean="0"/>
          </a:p>
          <a:p>
            <a:r>
              <a:rPr lang="en-US" altLang="en-US" dirty="0" smtClean="0"/>
              <a:t>A responsibility accounting system can be set up to control costs and evaluate managers’ performance by assigning costs to the managers responsible for controlling them. We will look at responsibility accounting and cost control in the next section of this presentation.</a:t>
            </a:r>
          </a:p>
        </p:txBody>
      </p:sp>
    </p:spTree>
    <p:extLst>
      <p:ext uri="{BB962C8B-B14F-4D97-AF65-F5344CB8AC3E}">
        <p14:creationId xmlns:p14="http://schemas.microsoft.com/office/powerpoint/2010/main" val="2859877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altLang="en-US" dirty="0" smtClean="0"/>
              <a:t>Return on investment represents the earnings power of invested assets.</a:t>
            </a:r>
          </a:p>
          <a:p>
            <a:endParaRPr lang="en-US" altLang="en-US" dirty="0" smtClean="0"/>
          </a:p>
          <a:p>
            <a:r>
              <a:rPr lang="en-US" altLang="en-US" dirty="0" smtClean="0"/>
              <a:t>It's calculated by taking net income and dividing by the average invested assets.</a:t>
            </a:r>
          </a:p>
          <a:p>
            <a:endParaRPr lang="en-US" altLang="en-US" dirty="0" smtClean="0"/>
          </a:p>
          <a:p>
            <a:r>
              <a:rPr lang="en-US" altLang="en-US" dirty="0" smtClean="0"/>
              <a:t>Net income of $2,000 divided by average invested assets of $10,000 is a return on investment of 20%.</a:t>
            </a:r>
          </a:p>
          <a:p>
            <a:endParaRPr lang="en-US" altLang="en-US" dirty="0" smtClean="0"/>
          </a:p>
        </p:txBody>
      </p:sp>
      <p:sp>
        <p:nvSpPr>
          <p:cNvPr id="90116"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60FA3FE2-AA71-4DA5-8458-B7625DCAB723}" type="slidenum">
              <a:rPr lang="en-US" altLang="en-US"/>
              <a:pPr/>
              <a:t>46</a:t>
            </a:fld>
            <a:endParaRPr lang="en-US" altLang="en-US" dirty="0"/>
          </a:p>
        </p:txBody>
      </p:sp>
    </p:spTree>
    <p:extLst>
      <p:ext uri="{BB962C8B-B14F-4D97-AF65-F5344CB8AC3E}">
        <p14:creationId xmlns:p14="http://schemas.microsoft.com/office/powerpoint/2010/main" val="3399630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altLang="en-US" dirty="0" smtClean="0"/>
              <a:t>An alternative way to calculate return on investment is to take the profit margin and multiply by the investment turnover.</a:t>
            </a:r>
          </a:p>
          <a:p>
            <a:endParaRPr lang="en-US" altLang="en-US" dirty="0" smtClean="0"/>
          </a:p>
          <a:p>
            <a:r>
              <a:rPr lang="en-US" altLang="en-US" dirty="0" smtClean="0"/>
              <a:t>Because if we divide by sales in the profit margin and multiply by sales in the investment turnover, we're left with net income divided by average invested assets.</a:t>
            </a:r>
          </a:p>
          <a:p>
            <a:endParaRPr lang="en-US" altLang="en-US" dirty="0" smtClean="0"/>
          </a:p>
          <a:p>
            <a:r>
              <a:rPr lang="en-US" altLang="en-US" dirty="0" smtClean="0"/>
              <a:t>The 20% return on investment is equal to the 4% profit margin multiplied by the investment turnover of 5.</a:t>
            </a:r>
          </a:p>
          <a:p>
            <a:endParaRPr lang="en-US" altLang="en-US" dirty="0" smtClean="0"/>
          </a:p>
        </p:txBody>
      </p:sp>
      <p:sp>
        <p:nvSpPr>
          <p:cNvPr id="9216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8254B1A4-CA6F-49D0-9B82-CFE533366CE2}" type="slidenum">
              <a:rPr lang="en-US" altLang="en-US"/>
              <a:pPr/>
              <a:t>47</a:t>
            </a:fld>
            <a:endParaRPr lang="en-US" altLang="en-US" dirty="0"/>
          </a:p>
        </p:txBody>
      </p:sp>
    </p:spTree>
    <p:extLst>
      <p:ext uri="{BB962C8B-B14F-4D97-AF65-F5344CB8AC3E}">
        <p14:creationId xmlns:p14="http://schemas.microsoft.com/office/powerpoint/2010/main" val="2149479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346937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balanced scorecard consists of an integrated set of performance measures that are derived from and support a company’s vision and strategy.  The balanced scorecard is used to assess company and division manager performance. The balanced scorecard requires managers to think of their company from four perspectives:</a:t>
            </a:r>
          </a:p>
          <a:p>
            <a:r>
              <a:rPr lang="en-US" altLang="en-US" dirty="0" smtClean="0"/>
              <a:t>1. customer perspective: What do customers think of us?</a:t>
            </a:r>
          </a:p>
          <a:p>
            <a:r>
              <a:rPr lang="en-US" altLang="en-US" dirty="0" smtClean="0"/>
              <a:t>2. internal processes: Which of our operations are critical to meeting customer needs?</a:t>
            </a:r>
          </a:p>
          <a:p>
            <a:r>
              <a:rPr lang="en-US" altLang="en-US" dirty="0" smtClean="0"/>
              <a:t>3. innovation and learning: How can we improve?</a:t>
            </a:r>
          </a:p>
          <a:p>
            <a:r>
              <a:rPr lang="en-US" altLang="en-US" dirty="0" smtClean="0"/>
              <a:t>4. financial: What do our owners think of us?</a:t>
            </a:r>
          </a:p>
          <a:p>
            <a:endParaRPr lang="en-US" altLang="en-US" dirty="0" smtClean="0"/>
          </a:p>
          <a:p>
            <a:r>
              <a:rPr lang="en-US" altLang="en-US" dirty="0" smtClean="0">
                <a:solidFill>
                  <a:srgbClr val="040000"/>
                </a:solidFill>
              </a:rPr>
              <a:t>In the balanced scorecard approach, we continually develop indicators that help us analyze or answer questions such as: how do we appear to our owners; how do we appear to our customers; what kind of continual innovation and learning is taking place;  and which processes within the organization are excellent and which need improvement?</a:t>
            </a:r>
          </a:p>
          <a:p>
            <a:r>
              <a:rPr lang="en-US" altLang="en-US" dirty="0" smtClean="0">
                <a:solidFill>
                  <a:srgbClr val="040000"/>
                </a:solidFill>
              </a:rPr>
              <a:t>The key sequence of events in the balanced scorecard approach is that learning improves business processes. Improved business processes translate to improved customer satisfaction. When we have a high degree of customer satisfaction, we have improved financial results.</a:t>
            </a:r>
          </a:p>
          <a:p>
            <a:endParaRPr lang="en-US" altLang="en-US" dirty="0" smtClean="0">
              <a:solidFill>
                <a:srgbClr val="040000"/>
              </a:solidFill>
            </a:endParaRPr>
          </a:p>
          <a:p>
            <a:endParaRPr lang="en-US" altLang="en-US" dirty="0" smtClean="0">
              <a:solidFill>
                <a:srgbClr val="040000"/>
              </a:solidFill>
            </a:endParaRPr>
          </a:p>
        </p:txBody>
      </p:sp>
    </p:spTree>
    <p:extLst>
      <p:ext uri="{BB962C8B-B14F-4D97-AF65-F5344CB8AC3E}">
        <p14:creationId xmlns:p14="http://schemas.microsoft.com/office/powerpoint/2010/main" val="3163157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L’Oreal is an international cosmetics company incorporated in France. With multiple brands and operations in over 100 countries, the company uses concepts of departmental accounting and controllable costs to evaluate performance. A portion of a recent L’Oreal annual report is shown on your screen.</a:t>
            </a:r>
          </a:p>
          <a:p>
            <a:endParaRPr lang="en-US" altLang="en-US" dirty="0" smtClean="0"/>
          </a:p>
          <a:p>
            <a:r>
              <a:rPr lang="en-US" altLang="en-US" dirty="0" smtClean="0"/>
              <a:t>L’Oreal’s non-allocated costs include costs that are not controllable by division managers, including fundamental research and development and costs of service operations like insurance and banking. Excluding noncontrollable costs enables L’Oreal to prepare more meaningful division performance evaluations.</a:t>
            </a:r>
          </a:p>
        </p:txBody>
      </p:sp>
    </p:spTree>
    <p:extLst>
      <p:ext uri="{BB962C8B-B14F-4D97-AF65-F5344CB8AC3E}">
        <p14:creationId xmlns:p14="http://schemas.microsoft.com/office/powerpoint/2010/main" val="339151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4096364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Total time is the elapsed time from when a customer order is received to when the completed order is shipped.   The manufacturing cycle time is the amount of time required to turn raw materials into completed products. This includes process time, inspection time, move time, and wait time. Process time is the time spent producing the product and it is the </a:t>
            </a:r>
            <a:r>
              <a:rPr lang="en-US" altLang="en-US" u="sng" dirty="0" smtClean="0"/>
              <a:t>only</a:t>
            </a:r>
            <a:r>
              <a:rPr lang="en-US" altLang="en-US" dirty="0" smtClean="0"/>
              <a:t> value-added activity of the four components of cycle time because it is the only activity in cycle time that adds value to the product form the customer’s perspective. </a:t>
            </a:r>
          </a:p>
        </p:txBody>
      </p:sp>
    </p:spTree>
    <p:extLst>
      <p:ext uri="{BB962C8B-B14F-4D97-AF65-F5344CB8AC3E}">
        <p14:creationId xmlns:p14="http://schemas.microsoft.com/office/powerpoint/2010/main" val="4203067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Companies strive to reduce non-value-added time to improve cycle efficiency (CE), which is a measure of production efficiency. Cycle efficiency (CE) is computed by dividing value-added time by cycle (throughput) time. A CE less than one indicates that non-value-added time is present in the production process and they need to evaluate it to identify ways to reduce non-value-added activities.</a:t>
            </a:r>
          </a:p>
          <a:p>
            <a:endParaRPr lang="en-US" altLang="en-US" dirty="0" smtClean="0"/>
          </a:p>
        </p:txBody>
      </p:sp>
    </p:spTree>
    <p:extLst>
      <p:ext uri="{BB962C8B-B14F-4D97-AF65-F5344CB8AC3E}">
        <p14:creationId xmlns:p14="http://schemas.microsoft.com/office/powerpoint/2010/main" val="4142729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481264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dirty="0" smtClean="0"/>
              <a:t>Appendix 9A:  Transfer Pricing</a:t>
            </a:r>
          </a:p>
          <a:p>
            <a:pPr>
              <a:defRPr/>
            </a:pPr>
            <a:endParaRPr lang="en-US" dirty="0" smtClean="0"/>
          </a:p>
          <a:p>
            <a:pPr>
              <a:defRPr/>
            </a:pPr>
            <a:r>
              <a:rPr lang="en-US" dirty="0" smtClean="0"/>
              <a:t>Divisions in decentralized companies sometimes do business with each other. Because these transactions are transfers within the same company, the price to record them is called the transfer price.  For example, the LCD division of ZTel manufactures liquid crystal display (LCD) touch-screen monitors for use in ZTel’s S-Phone division’s smartphones. The LCD monitors can also be used in other products. So, the LCD division can sell its monitors to buyers other than the S-Phone division. Likewise, the S-Phone division can purchase monitors from suppliers other than the LCD division.</a:t>
            </a:r>
          </a:p>
          <a:p>
            <a:pPr>
              <a:defRPr/>
            </a:pPr>
            <a:endParaRPr lang="en-US" dirty="0" smtClean="0"/>
          </a:p>
          <a:p>
            <a:pPr>
              <a:defRPr/>
            </a:pPr>
            <a:r>
              <a:rPr lang="en-US" dirty="0" smtClean="0"/>
              <a:t>The manager of the LCD division wants to report a division profit; thus, this manager will not accept a transfer price less than $40 (variable manufacturing cost per unit) because doing so would cause the division to lose money on each monitor transferred. On the other hand, the S-Phone division manager also wants to report a division profit. Thus, this manager will not pay more than $80 per monitor because similar monitors can be bought from outside suppliers at that price. As any transfer price between $40 and $80 per monitor is possible, how does ZTel determine the transfer price? The answer depends in part on whether the LCD division has excess capacity to manufacture monitors.</a:t>
            </a:r>
          </a:p>
          <a:p>
            <a:pPr>
              <a:defRPr/>
            </a:pPr>
            <a:r>
              <a:rPr lang="en-US" dirty="0" smtClean="0"/>
              <a:t> </a:t>
            </a:r>
          </a:p>
          <a:p>
            <a:pPr>
              <a:defRPr/>
            </a:pPr>
            <a:endParaRPr lang="en-US" dirty="0" smtClean="0"/>
          </a:p>
        </p:txBody>
      </p:sp>
    </p:spTree>
    <p:extLst>
      <p:ext uri="{BB962C8B-B14F-4D97-AF65-F5344CB8AC3E}">
        <p14:creationId xmlns:p14="http://schemas.microsoft.com/office/powerpoint/2010/main" val="158889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manager’s performance using responsibility accounting reports should be evaluated using costs that the manager can control. A cost is </a:t>
            </a:r>
            <a:r>
              <a:rPr lang="en-US" altLang="en-US" b="1" dirty="0" smtClean="0"/>
              <a:t>controllable</a:t>
            </a:r>
            <a:r>
              <a:rPr lang="en-US" altLang="en-US" dirty="0" smtClean="0"/>
              <a:t> if a manager has the power to determine or at least significantly affect the amount incurred. </a:t>
            </a:r>
            <a:r>
              <a:rPr lang="en-US" altLang="en-US" b="1" dirty="0" smtClean="0"/>
              <a:t>Uncontrollable</a:t>
            </a:r>
            <a:r>
              <a:rPr lang="en-US" altLang="en-US" dirty="0" smtClean="0"/>
              <a:t> costs are not within the manager’s control or influence. For example, department managers rarely control their own salaries.  However, they can control or influence items such as the cost of supplies used in their department. </a:t>
            </a:r>
          </a:p>
          <a:p>
            <a:endParaRPr lang="en-US" altLang="en-US" dirty="0" smtClean="0"/>
          </a:p>
          <a:p>
            <a:r>
              <a:rPr lang="en-US" altLang="en-US" dirty="0" smtClean="0"/>
              <a:t>Distinguishing between controllable and uncontrollable costs often depends on the level of management and the time period under analysis. For example, the cost of property insurance is usually not controllable at lower levels of management, especially in the short term.  However, in the long term, management executives can make decisions to change insurance coverage contracts.  All costs are controllable at some management level if the time period is sufficiently long. </a:t>
            </a:r>
          </a:p>
        </p:txBody>
      </p:sp>
    </p:spTree>
    <p:extLst>
      <p:ext uri="{BB962C8B-B14F-4D97-AF65-F5344CB8AC3E}">
        <p14:creationId xmlns:p14="http://schemas.microsoft.com/office/powerpoint/2010/main" val="2204918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the LCD division can sell every monitor it produces, a market-based transfer price of $80 per monitor is preferred. At that price, the LCD division manager is willing to either transfer monitors to S-Phone or sell to outside customers. The S-Phone division manager cannot buy monitors for less than $80 from outside suppliers, so the $80 price is acceptable. Further, with a transfer price of $80 per monitor, top management of Ztel is indifferent to the S-Phone division buying from the LCD division or buying similar-quality monitors from outside suppliers. With no excess capacity, the LCD manager will not accept a transfer price less than $80 per monitor. For example, suppose the S-Phone division manager suggests a transfer price of $70 per monitor. At that price, the LCD manager incurs an unnecessary opportunity cost of $10 per monitor (computed as $80 market price minus $70 transfer price). This would lower the LCD division’s income and hurt its performance evaluation.</a:t>
            </a:r>
          </a:p>
        </p:txBody>
      </p:sp>
    </p:spTree>
    <p:extLst>
      <p:ext uri="{BB962C8B-B14F-4D97-AF65-F5344CB8AC3E}">
        <p14:creationId xmlns:p14="http://schemas.microsoft.com/office/powerpoint/2010/main" val="17719507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Assume that the LCD division has excess capacity. For example, the LCD division might currently be producing only 80,000 units. Consequently, with excess capacity, the LCD division should accept any transfer price of $40 per unit or greater and the S-Phone division should purchase monitors from the LCD division.  For example, if a transfer price of $50 per monitor is used, the S-Phone manager is pleased to buy from the LCD division, since that price is below the market price of $80. For each monitor transferred from the LCD division to the S-Phone division at $50, the LCD division receives a contribution margin of $10 (computed as $50 transfer price less $40 variable cost) to contribute towards its fixed costs and increase ZTel’s overall profits. This form of transfer pricing is called cost-based transfer pricing. Under this approach, the transfer price might be based on variable costs, total costs, or variable costs plus a markup. </a:t>
            </a:r>
          </a:p>
          <a:p>
            <a:endParaRPr lang="en-US" altLang="en-US" dirty="0" smtClean="0"/>
          </a:p>
        </p:txBody>
      </p:sp>
    </p:spTree>
    <p:extLst>
      <p:ext uri="{BB962C8B-B14F-4D97-AF65-F5344CB8AC3E}">
        <p14:creationId xmlns:p14="http://schemas.microsoft.com/office/powerpoint/2010/main" val="2422924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673819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Appendix 9B: Joint Costs and Their Allocation</a:t>
            </a:r>
          </a:p>
          <a:p>
            <a:endParaRPr lang="en-US" altLang="en-US" dirty="0" smtClean="0"/>
          </a:p>
          <a:p>
            <a:r>
              <a:rPr lang="en-US" altLang="en-US" dirty="0" smtClean="0"/>
              <a:t>Joint costs are costs incurred to produce or purchase two or more products at the same time. For example, a sawmill company incurs a joint cost when it buys logs that it cuts into lumber. The joint cost includes the logs (raw material) and its cutting (conversion) into boards classified as Clear, Select, No. 1 Common, No. 2 Common, No. 3 Common, and other types of lumber and by-products. </a:t>
            </a:r>
          </a:p>
          <a:p>
            <a:endParaRPr lang="en-US" altLang="en-US" dirty="0" smtClean="0"/>
          </a:p>
          <a:p>
            <a:r>
              <a:rPr lang="en-US" altLang="en-US" dirty="0" smtClean="0"/>
              <a:t>Financial statements prepared according to GAAP must assign joint costs to products. To do this, management must decide how to allocate joint costs across products benefiting from these costs. If some products are sold and others remain in inventory, allocating joint costs involves assigning costs to both cost of goods sold and ending inventory. The two usual methods to allocate joint costs are: (1) the physical basis and (2) the value basis.</a:t>
            </a:r>
          </a:p>
          <a:p>
            <a:endParaRPr lang="en-US" altLang="en-US" dirty="0" smtClean="0"/>
          </a:p>
        </p:txBody>
      </p:sp>
    </p:spTree>
    <p:extLst>
      <p:ext uri="{BB962C8B-B14F-4D97-AF65-F5344CB8AC3E}">
        <p14:creationId xmlns:p14="http://schemas.microsoft.com/office/powerpoint/2010/main" val="4013857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physical basis allocation of joint costs typically involves allocating joint cost using physical characteristics such as the ratio of pounds, cubic feet, or gallons of each joint product to the total pounds, cubic feet, or gallons of all joint products flowing from the cost.  Consider a sawmill that bought logs for $30,000. When cut, these logs produce 100,000 board feet of lumber in the grades and amounts shown. The logs produce 20,000 board feet of No. 3 Common lumber, which is 20% of the total. With physical allocation, the No. 3 Common lumber is assigned 20% of the $30,000 cost of the logs, or $6,000 ($30,000 × 20%). Because this low-grade lumber sells for $4,000, this allocation gives a $2,000 loss from its production and sale. The physical basis for allocating joint costs does not reflect the extra value flowing into some products or the inferior value flowing into others. That is, the portion of a log that produces Clear and Select grade lumber is worth more than the portion used to produce the three grades of common lumber, but the physical basis fails to reflect this.  Consequently, this method is not preferred because the resulting cost allocations do not reflect the relative market values the joint cost generates. The preferred approach is the value basis, which allocates joint cost in proportion to the sales value of the output produced by the process at the “split-off point.”  </a:t>
            </a:r>
          </a:p>
        </p:txBody>
      </p:sp>
    </p:spTree>
    <p:extLst>
      <p:ext uri="{BB962C8B-B14F-4D97-AF65-F5344CB8AC3E}">
        <p14:creationId xmlns:p14="http://schemas.microsoft.com/office/powerpoint/2010/main" val="1215751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value basis method of joint cost allocation determines the percentage of the total costs allocated to each grade by the ratio of each grade’s sales value to the total sales value, at the split-off point, to the total sales value of $50,000 (sales value is the unit selling price multiplied by the number of units produced). The Clear and Select lumber grades receive 24% of the total cost ($12,000 ÷ $50,000) instead of the 10% portion using a physical basis. The No. 3 Common lumber receives only 8% of the total cost, or $2,400, which is much less than the $6,000 assigned to it using the physical basis.  An outcome of value basis allocation is that each grade produces exactly the same 40% gross profit at the split-off point. This 40% rate equals the gross profit rate from selling all the lumber made from the $30,000 logs for a combined price of $50,000.</a:t>
            </a:r>
          </a:p>
        </p:txBody>
      </p:sp>
    </p:spTree>
    <p:extLst>
      <p:ext uri="{BB962C8B-B14F-4D97-AF65-F5344CB8AC3E}">
        <p14:creationId xmlns:p14="http://schemas.microsoft.com/office/powerpoint/2010/main" val="217750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46430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responsibility accounting system uses the concept of controllable costs to evaluate a manager’s performance.  Responsibility for controllable costs is clearly defined and performance is evaluated based on the ability to manage and control those costs. Prior to each reporting period, a company prepares plans that identify costs and expenses under each manager’s control. These responsibility accounting budgets are typically based on the flexible budgeting approach covered in chapter 8.</a:t>
            </a:r>
          </a:p>
        </p:txBody>
      </p:sp>
    </p:spTree>
    <p:extLst>
      <p:ext uri="{BB962C8B-B14F-4D97-AF65-F5344CB8AC3E}">
        <p14:creationId xmlns:p14="http://schemas.microsoft.com/office/powerpoint/2010/main" val="382385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responsibility accounting system makes use of organizational charts to determine lines of authority and levels of responsibility. Performance reports for low-level management typically cover few controllable costs. Responsibility and control broaden for higher-level managers; therefore, their reports span a wider range of costs. The lines in this chart connecting the managerial positions reflect channels of authority.</a:t>
            </a:r>
          </a:p>
        </p:txBody>
      </p:sp>
    </p:spTree>
    <p:extLst>
      <p:ext uri="{BB962C8B-B14F-4D97-AF65-F5344CB8AC3E}">
        <p14:creationId xmlns:p14="http://schemas.microsoft.com/office/powerpoint/2010/main" val="177548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amount of detail in performance reports varies according to the level in the organization.  The number of controllable costs reported varies across management levels. At lower levels, managers have limited responsibility and thus few controllable costs. Responsibility and control broaden for higher-level managers; therefore, their reports span a wider range of costs. In general, lower-level managers receive detailed reports, but the level of detail decreases at higher levels. Top management receives reports that are highly summarized.  If a problem arises, top management can request greater detail to look into the problem.</a:t>
            </a:r>
          </a:p>
          <a:p>
            <a:endParaRPr lang="en-US" altLang="en-US" dirty="0" smtClean="0"/>
          </a:p>
        </p:txBody>
      </p:sp>
    </p:spTree>
    <p:extLst>
      <p:ext uri="{BB962C8B-B14F-4D97-AF65-F5344CB8AC3E}">
        <p14:creationId xmlns:p14="http://schemas.microsoft.com/office/powerpoint/2010/main" val="327346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8EC92E2C-669A-42F5-A94D-DCDD7E8AA01F}" type="slidenum">
              <a:rPr lang="en-US" altLang="en-US"/>
              <a:pPr/>
              <a:t>‹#›</a:t>
            </a:fld>
            <a:endParaRPr lang="en-US" altLang="en-US"/>
          </a:p>
        </p:txBody>
      </p:sp>
    </p:spTree>
    <p:extLst>
      <p:ext uri="{BB962C8B-B14F-4D97-AF65-F5344CB8AC3E}">
        <p14:creationId xmlns:p14="http://schemas.microsoft.com/office/powerpoint/2010/main" val="119288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9E2FEBBC-8ACE-4D24-B6FD-6F14BF8F008C}" type="slidenum">
              <a:rPr lang="en-US" altLang="en-US"/>
              <a:pPr/>
              <a:t>‹#›</a:t>
            </a:fld>
            <a:endParaRPr lang="en-US" altLang="en-US"/>
          </a:p>
        </p:txBody>
      </p:sp>
    </p:spTree>
    <p:extLst>
      <p:ext uri="{BB962C8B-B14F-4D97-AF65-F5344CB8AC3E}">
        <p14:creationId xmlns:p14="http://schemas.microsoft.com/office/powerpoint/2010/main" val="204522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A65433D9-0309-47F7-B237-EC2E94684DEB}" type="slidenum">
              <a:rPr lang="en-US" altLang="en-US"/>
              <a:pPr/>
              <a:t>‹#›</a:t>
            </a:fld>
            <a:endParaRPr lang="en-US" altLang="en-US"/>
          </a:p>
        </p:txBody>
      </p:sp>
    </p:spTree>
    <p:extLst>
      <p:ext uri="{BB962C8B-B14F-4D97-AF65-F5344CB8AC3E}">
        <p14:creationId xmlns:p14="http://schemas.microsoft.com/office/powerpoint/2010/main" val="322413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7" name="Rectangle 7"/>
          <p:cNvSpPr>
            <a:spLocks noGrp="1" noChangeArrowheads="1"/>
          </p:cNvSpPr>
          <p:nvPr>
            <p:ph type="sldNum" sz="quarter" idx="12"/>
          </p:nvPr>
        </p:nvSpPr>
        <p:spPr/>
        <p:txBody>
          <a:bodyPr/>
          <a:lstStyle>
            <a:lvl1pPr>
              <a:defRPr>
                <a:solidFill>
                  <a:srgbClr val="595959"/>
                </a:solidFill>
              </a:defRPr>
            </a:lvl1pPr>
          </a:lstStyle>
          <a:p>
            <a:fld id="{C14D87FC-37C1-4A6F-BB8C-DFFD72BCFC80}" type="slidenum">
              <a:rPr lang="en-US" altLang="en-US"/>
              <a:pPr/>
              <a:t>‹#›</a:t>
            </a:fld>
            <a:endParaRPr lang="en-US" altLang="en-US"/>
          </a:p>
        </p:txBody>
      </p:sp>
    </p:spTree>
    <p:extLst>
      <p:ext uri="{BB962C8B-B14F-4D97-AF65-F5344CB8AC3E}">
        <p14:creationId xmlns:p14="http://schemas.microsoft.com/office/powerpoint/2010/main" val="28794556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5"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7"/>
          <p:cNvSpPr>
            <a:spLocks noGrp="1" noChangeArrowheads="1"/>
          </p:cNvSpPr>
          <p:nvPr>
            <p:ph type="sldNum" sz="quarter" idx="12"/>
          </p:nvPr>
        </p:nvSpPr>
        <p:spPr/>
        <p:txBody>
          <a:bodyPr/>
          <a:lstStyle>
            <a:lvl1pPr>
              <a:defRPr>
                <a:solidFill>
                  <a:srgbClr val="595959"/>
                </a:solidFill>
              </a:defRPr>
            </a:lvl1pPr>
          </a:lstStyle>
          <a:p>
            <a:fld id="{BA707468-ACA6-4D24-A23D-08DCBB0B0CCD}" type="slidenum">
              <a:rPr lang="en-US" altLang="en-US"/>
              <a:pPr/>
              <a:t>‹#›</a:t>
            </a:fld>
            <a:endParaRPr lang="en-US" altLang="en-US"/>
          </a:p>
        </p:txBody>
      </p:sp>
    </p:spTree>
    <p:extLst>
      <p:ext uri="{BB962C8B-B14F-4D97-AF65-F5344CB8AC3E}">
        <p14:creationId xmlns:p14="http://schemas.microsoft.com/office/powerpoint/2010/main" val="14790516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41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14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1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07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648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28C054EB-1FEC-4EC0-897C-43BC38E939C7}" type="slidenum">
              <a:rPr lang="en-US" altLang="en-US"/>
              <a:pPr/>
              <a:t>‹#›</a:t>
            </a:fld>
            <a:endParaRPr lang="en-US" altLang="en-US"/>
          </a:p>
        </p:txBody>
      </p:sp>
    </p:spTree>
    <p:extLst>
      <p:ext uri="{BB962C8B-B14F-4D97-AF65-F5344CB8AC3E}">
        <p14:creationId xmlns:p14="http://schemas.microsoft.com/office/powerpoint/2010/main" val="143131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96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60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202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90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98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67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89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46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81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80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lvl1pPr>
          </a:lstStyle>
          <a:p>
            <a:fld id="{96638892-F6E3-4AF5-9384-F863E307D63F}" type="slidenum">
              <a:rPr lang="en-US" altLang="en-US"/>
              <a:pPr/>
              <a:t>‹#›</a:t>
            </a:fld>
            <a:endParaRPr lang="en-US" altLang="en-US"/>
          </a:p>
        </p:txBody>
      </p:sp>
    </p:spTree>
    <p:extLst>
      <p:ext uri="{BB962C8B-B14F-4D97-AF65-F5344CB8AC3E}">
        <p14:creationId xmlns:p14="http://schemas.microsoft.com/office/powerpoint/2010/main" val="196420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1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89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43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55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27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654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542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88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19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27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lvl1pPr>
          </a:lstStyle>
          <a:p>
            <a:fld id="{FC0D0559-1C37-4811-ACF3-DE6F023C80EE}" type="slidenum">
              <a:rPr lang="en-US" altLang="en-US"/>
              <a:pPr/>
              <a:t>‹#›</a:t>
            </a:fld>
            <a:endParaRPr lang="en-US" altLang="en-US"/>
          </a:p>
        </p:txBody>
      </p:sp>
    </p:spTree>
    <p:extLst>
      <p:ext uri="{BB962C8B-B14F-4D97-AF65-F5344CB8AC3E}">
        <p14:creationId xmlns:p14="http://schemas.microsoft.com/office/powerpoint/2010/main" val="1907483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1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89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02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4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23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21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158037" cy="1184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dirty="0"/>
          </a:p>
        </p:txBody>
      </p:sp>
      <p:sp>
        <p:nvSpPr>
          <p:cNvPr id="5" name="Date Placeholder 4"/>
          <p:cNvSpPr>
            <a:spLocks noGrp="1"/>
          </p:cNvSpPr>
          <p:nvPr>
            <p:ph type="dt" sz="half" idx="10"/>
          </p:nvPr>
        </p:nvSpPr>
        <p:spPr>
          <a:xfrm>
            <a:off x="946150" y="6248400"/>
            <a:ext cx="1905000" cy="457200"/>
          </a:xfrm>
        </p:spPr>
        <p:txBody>
          <a:bodyPr/>
          <a:lstStyle>
            <a:lvl1pPr>
              <a:defRPr/>
            </a:lvl1pPr>
          </a:lstStyle>
          <a:p>
            <a:pPr>
              <a:defRPr/>
            </a:pPr>
            <a:fld id="{A9545FC5-8F1F-4514-8B36-7E50B7D5DFC2}" type="datetime1">
              <a:rPr lang="en-US"/>
              <a:pPr>
                <a:defRPr/>
              </a:pPr>
              <a:t>4/5/2016</a:t>
            </a:fld>
            <a:endParaRPr lang="en-US" dirty="0"/>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A88DB4BA-3C6D-4985-B5E8-5C4DF47186D3}" type="slidenum">
              <a:rPr lang="en-US" altLang="en-US"/>
              <a:pPr/>
              <a:t>‹#›</a:t>
            </a:fld>
            <a:endParaRPr lang="en-US" altLang="en-US" dirty="0"/>
          </a:p>
        </p:txBody>
      </p:sp>
    </p:spTree>
    <p:extLst>
      <p:ext uri="{BB962C8B-B14F-4D97-AF65-F5344CB8AC3E}">
        <p14:creationId xmlns:p14="http://schemas.microsoft.com/office/powerpoint/2010/main" val="1962139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2F511CAA-FE3F-49B0-82C7-1F5959FA0A21}" type="slidenum">
              <a:rPr lang="en-US" altLang="en-US"/>
              <a:pPr/>
              <a:t>‹#›</a:t>
            </a:fld>
            <a:endParaRPr lang="en-US" altLang="en-US" dirty="0"/>
          </a:p>
        </p:txBody>
      </p:sp>
    </p:spTree>
    <p:extLst>
      <p:ext uri="{BB962C8B-B14F-4D97-AF65-F5344CB8AC3E}">
        <p14:creationId xmlns:p14="http://schemas.microsoft.com/office/powerpoint/2010/main" val="3331655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a:defRPr/>
            </a:pPr>
            <a:fld id="{9541485B-E920-4150-BE1C-CB997338B08A}"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Tree>
    <p:extLst>
      <p:ext uri="{BB962C8B-B14F-4D97-AF65-F5344CB8AC3E}">
        <p14:creationId xmlns:p14="http://schemas.microsoft.com/office/powerpoint/2010/main" val="3410713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E6C3EC15-9CB2-459B-A1A8-8F066FE239C4}"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22365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lvl1pPr>
          </a:lstStyle>
          <a:p>
            <a:fld id="{E8068234-A518-4BC7-B633-F28A463727AE}" type="slidenum">
              <a:rPr lang="en-US" altLang="en-US"/>
              <a:pPr/>
              <a:t>‹#›</a:t>
            </a:fld>
            <a:endParaRPr lang="en-US" altLang="en-US"/>
          </a:p>
        </p:txBody>
      </p:sp>
    </p:spTree>
    <p:extLst>
      <p:ext uri="{BB962C8B-B14F-4D97-AF65-F5344CB8AC3E}">
        <p14:creationId xmlns:p14="http://schemas.microsoft.com/office/powerpoint/2010/main" val="904371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C2013B2-7B5A-4D7E-9464-C710545624A6}"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109355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4B28C98-2BD3-404F-B597-3C2755C96134}"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24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EB544194-F41D-484A-955B-DEDBBFA586EB}"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9274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91FA9B9F-1C12-45DE-90F3-747875E6486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363458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480D9B42-33E0-4357-B01F-922CACE7E02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649626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B4627D1-0357-4B2D-84D5-F1475E3D711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660701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E88B3610-941F-44FA-92BE-EE90D0FA53C9}"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6883650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848F9578-5A15-4687-94B3-98EFF89225A4}"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41693497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32C90C95-E387-4AEB-8B9F-414A39909727}" type="slidenum">
              <a:rPr lang="en-US" altLang="en-US" smtClean="0">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0371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lvl1pPr>
          </a:lstStyle>
          <a:p>
            <a:fld id="{FD72A478-2D10-4684-9A73-431D8500B0FA}" type="slidenum">
              <a:rPr lang="en-US" altLang="en-US"/>
              <a:pPr/>
              <a:t>‹#›</a:t>
            </a:fld>
            <a:endParaRPr lang="en-US" altLang="en-US"/>
          </a:p>
        </p:txBody>
      </p:sp>
    </p:spTree>
    <p:extLst>
      <p:ext uri="{BB962C8B-B14F-4D97-AF65-F5344CB8AC3E}">
        <p14:creationId xmlns:p14="http://schemas.microsoft.com/office/powerpoint/2010/main" val="410600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lvl1pPr>
          </a:lstStyle>
          <a:p>
            <a:fld id="{0C948DF6-2505-46A0-BA9D-27EAC741251D}" type="slidenum">
              <a:rPr lang="en-US" altLang="en-US"/>
              <a:pPr/>
              <a:t>‹#›</a:t>
            </a:fld>
            <a:endParaRPr lang="en-US" altLang="en-US"/>
          </a:p>
        </p:txBody>
      </p:sp>
    </p:spTree>
    <p:extLst>
      <p:ext uri="{BB962C8B-B14F-4D97-AF65-F5344CB8AC3E}">
        <p14:creationId xmlns:p14="http://schemas.microsoft.com/office/powerpoint/2010/main" val="246559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F3802665-AB43-4B00-87C6-C9A54562E307}" type="slidenum">
              <a:rPr lang="en-US" altLang="en-US"/>
              <a:pPr/>
              <a:t>‹#›</a:t>
            </a:fld>
            <a:endParaRPr lang="en-US" altLang="en-US"/>
          </a:p>
        </p:txBody>
      </p:sp>
    </p:spTree>
    <p:extLst>
      <p:ext uri="{BB962C8B-B14F-4D97-AF65-F5344CB8AC3E}">
        <p14:creationId xmlns:p14="http://schemas.microsoft.com/office/powerpoint/2010/main" val="879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B080D563-A560-4A78-90F2-7DEC0BC8FF01}" type="slidenum">
              <a:rPr lang="en-US" altLang="en-US"/>
              <a:pPr/>
              <a:t>‹#›</a:t>
            </a:fld>
            <a:endParaRPr lang="en-US" altLang="en-US"/>
          </a:p>
        </p:txBody>
      </p:sp>
    </p:spTree>
    <p:extLst>
      <p:ext uri="{BB962C8B-B14F-4D97-AF65-F5344CB8AC3E}">
        <p14:creationId xmlns:p14="http://schemas.microsoft.com/office/powerpoint/2010/main" val="27758998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defRPr>
            </a:lvl1pPr>
          </a:lstStyle>
          <a:p>
            <a:fld id="{B162DFAC-F26F-487B-A9FC-FCAE461ED8FE}" type="slidenum">
              <a:rPr lang="en-US" altLang="en-US" smtClean="0"/>
              <a:pPr/>
              <a:t>‹#›</a:t>
            </a:fld>
            <a:endParaRPr lang="en-US" altLang="en-US" smtClean="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1655324598"/>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 id="2147484412" r:id="rId23"/>
    <p:sldLayoutId id="2147484413" r:id="rId24"/>
    <p:sldLayoutId id="2147484414" r:id="rId25"/>
    <p:sldLayoutId id="2147484415" r:id="rId26"/>
    <p:sldLayoutId id="2147484416" r:id="rId27"/>
    <p:sldLayoutId id="2147484417" r:id="rId28"/>
    <p:sldLayoutId id="2147484418" r:id="rId29"/>
    <p:sldLayoutId id="2147484419" r:id="rId30"/>
    <p:sldLayoutId id="2147484420" r:id="rId31"/>
    <p:sldLayoutId id="2147484421" r:id="rId32"/>
    <p:sldLayoutId id="2147484422" r:id="rId33"/>
    <p:sldLayoutId id="2147484423" r:id="rId34"/>
    <p:sldLayoutId id="2147484424" r:id="rId35"/>
    <p:sldLayoutId id="2147484425" r:id="rId36"/>
    <p:sldLayoutId id="2147484426" r:id="rId37"/>
    <p:sldLayoutId id="2147484427" r:id="rId38"/>
    <p:sldLayoutId id="2147484428" r:id="rId39"/>
    <p:sldLayoutId id="2147484429" r:id="rId40"/>
    <p:sldLayoutId id="2147484430" r:id="rId41"/>
    <p:sldLayoutId id="2147484431" r:id="rId42"/>
    <p:sldLayoutId id="2147484432" r:id="rId43"/>
    <p:sldLayoutId id="2147484433" r:id="rId44"/>
    <p:sldLayoutId id="2147484434" r:id="rId45"/>
    <p:sldLayoutId id="2147484435" r:id="rId46"/>
    <p:sldLayoutId id="2147484373" r:id="rId47"/>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hangingPunct="1">
              <a:defRPr/>
            </a:pPr>
            <a:endParaRPr lang="en-US" alt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eaLnBrk="1" hangingPunct="1">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1" hangingPunct="1">
              <a:defRPr/>
            </a:pPr>
            <a:fld id="{42815780-499D-4A18-87F7-0CF87211F890}" type="slidenum">
              <a:rPr lang="en-US" altLang="en-US" smtClean="0">
                <a:solidFill>
                  <a:prstClr val="black">
                    <a:lumMod val="65000"/>
                    <a:lumOff val="35000"/>
                  </a:prstClr>
                </a:solidFill>
              </a:rPr>
              <a:pPr eaLnBrk="1" hangingPunct="1">
                <a:defRPr/>
              </a:pPr>
              <a:t>‹#›</a:t>
            </a:fld>
            <a:endParaRPr lang="en-US" alt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1566613904"/>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Microsoft_Excel_97-2003_Worksheet4.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oleObject" Target="../embeddings/Microsoft_Excel_97-2003_Worksheet5.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3.emf"/><Relationship Id="rId4" Type="http://schemas.openxmlformats.org/officeDocument/2006/relationships/oleObject" Target="../embeddings/Microsoft_Excel_97-2003_Worksheet6.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4.emf"/><Relationship Id="rId4" Type="http://schemas.openxmlformats.org/officeDocument/2006/relationships/oleObject" Target="../embeddings/Microsoft_Excel_97-2003_Worksheet7.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5.emf"/><Relationship Id="rId4" Type="http://schemas.openxmlformats.org/officeDocument/2006/relationships/oleObject" Target="../embeddings/Microsoft_Excel_97-2003_Worksheet8.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6.emf"/><Relationship Id="rId4" Type="http://schemas.openxmlformats.org/officeDocument/2006/relationships/oleObject" Target="../embeddings/Microsoft_Excel_97-2003_Worksheet9.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32.emf"/><Relationship Id="rId4" Type="http://schemas.openxmlformats.org/officeDocument/2006/relationships/oleObject" Target="../embeddings/Microsoft_Excel_97-2003_Worksheet10.xls"/></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86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DA22AD40-A970-4842-BCA8-7E9FEDF4A595}" type="slidenum">
              <a:rPr lang="en-US" altLang="en-US" sz="1200" smtClean="0">
                <a:solidFill>
                  <a:srgbClr val="898989"/>
                </a:solidFill>
              </a:rPr>
              <a:pPr/>
              <a:t>1</a:t>
            </a:fld>
            <a:endParaRPr lang="en-US" altLang="en-US" sz="1200" smtClean="0">
              <a:solidFill>
                <a:srgbClr val="898989"/>
              </a:solidFill>
            </a:endParaRPr>
          </a:p>
        </p:txBody>
      </p:sp>
    </p:spTree>
    <p:extLst>
      <p:ext uri="{BB962C8B-B14F-4D97-AF65-F5344CB8AC3E}">
        <p14:creationId xmlns:p14="http://schemas.microsoft.com/office/powerpoint/2010/main" val="2894740072"/>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600200"/>
          </a:xfrm>
        </p:spPr>
        <p:txBody>
          <a:bodyPr/>
          <a:lstStyle/>
          <a:p>
            <a:r>
              <a:rPr lang="en-US" altLang="en-US" sz="4400" b="1" i="1" u="sng" dirty="0" smtClean="0">
                <a:solidFill>
                  <a:schemeClr val="tx1"/>
                </a:solidFill>
                <a:latin typeface="Arial" pitchFamily="34" charset="0"/>
                <a:cs typeface="Arial" pitchFamily="34" charset="0"/>
              </a:rPr>
              <a:t>Controllable</a:t>
            </a:r>
            <a:r>
              <a:rPr lang="en-US" altLang="en-US" sz="4400" b="1" dirty="0" smtClean="0">
                <a:solidFill>
                  <a:schemeClr val="tx1"/>
                </a:solidFill>
                <a:latin typeface="Arial" pitchFamily="34" charset="0"/>
                <a:cs typeface="Arial" pitchFamily="34" charset="0"/>
              </a:rPr>
              <a:t> versus</a:t>
            </a:r>
            <a:br>
              <a:rPr lang="en-US" altLang="en-US" sz="4400" b="1" dirty="0" smtClean="0">
                <a:solidFill>
                  <a:schemeClr val="tx1"/>
                </a:solidFill>
                <a:latin typeface="Arial" pitchFamily="34" charset="0"/>
                <a:cs typeface="Arial" pitchFamily="34" charset="0"/>
              </a:rPr>
            </a:br>
            <a:r>
              <a:rPr lang="en-US" altLang="en-US" sz="4400" b="1" i="1" u="sng" dirty="0" smtClean="0">
                <a:solidFill>
                  <a:schemeClr val="tx1"/>
                </a:solidFill>
                <a:latin typeface="Arial" pitchFamily="34" charset="0"/>
                <a:cs typeface="Arial" pitchFamily="34" charset="0"/>
              </a:rPr>
              <a:t>Uncontrollable</a:t>
            </a:r>
            <a:r>
              <a:rPr lang="en-US" altLang="en-US" sz="4400" b="1" dirty="0" smtClean="0">
                <a:solidFill>
                  <a:schemeClr val="tx1"/>
                </a:solidFill>
                <a:latin typeface="Arial" pitchFamily="34" charset="0"/>
                <a:cs typeface="Arial" pitchFamily="34" charset="0"/>
              </a:rPr>
              <a:t> </a:t>
            </a:r>
            <a:r>
              <a:rPr lang="en-US" altLang="en-US" sz="4400" b="1" i="1" dirty="0" smtClean="0">
                <a:solidFill>
                  <a:schemeClr val="tx1"/>
                </a:solidFill>
                <a:latin typeface="Arial" pitchFamily="34" charset="0"/>
                <a:cs typeface="Arial" pitchFamily="34" charset="0"/>
              </a:rPr>
              <a:t>Costs</a:t>
            </a:r>
          </a:p>
        </p:txBody>
      </p:sp>
      <p:sp>
        <p:nvSpPr>
          <p:cNvPr id="1946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89D7BC-1B64-4DD2-80EC-339713BB80FD}" type="slidenum">
              <a:rPr lang="en-US" altLang="en-US" sz="1200">
                <a:solidFill>
                  <a:srgbClr val="898989"/>
                </a:solidFill>
                <a:latin typeface="Arial" charset="0"/>
              </a:rPr>
              <a:pPr>
                <a:spcBef>
                  <a:spcPct val="0"/>
                </a:spcBef>
                <a:buFontTx/>
                <a:buNone/>
              </a:pPr>
              <a:t>10</a:t>
            </a:fld>
            <a:endParaRPr lang="en-US" altLang="en-US" sz="1200" dirty="0">
              <a:solidFill>
                <a:srgbClr val="898989"/>
              </a:solidFill>
              <a:latin typeface="Arial" charset="0"/>
            </a:endParaRPr>
          </a:p>
        </p:txBody>
      </p:sp>
      <p:sp>
        <p:nvSpPr>
          <p:cNvPr id="3" name="Rounded Rectangle 2"/>
          <p:cNvSpPr/>
          <p:nvPr/>
        </p:nvSpPr>
        <p:spPr>
          <a:xfrm>
            <a:off x="112713" y="1905000"/>
            <a:ext cx="4297362" cy="2560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A cost is </a:t>
            </a:r>
            <a:r>
              <a:rPr lang="en-US" sz="2800" b="1" dirty="0">
                <a:solidFill>
                  <a:srgbClr val="FF0000"/>
                </a:solidFill>
                <a:latin typeface="Arial" pitchFamily="34" charset="0"/>
                <a:cs typeface="Arial" pitchFamily="34" charset="0"/>
              </a:rPr>
              <a:t>controllable</a:t>
            </a:r>
            <a:r>
              <a:rPr lang="en-US" sz="2800" b="1" dirty="0">
                <a:solidFill>
                  <a:srgbClr val="FF0000"/>
                </a:solidFill>
              </a:rPr>
              <a:t> </a:t>
            </a:r>
            <a:r>
              <a:rPr lang="en-US" sz="2800" b="1" dirty="0">
                <a:solidFill>
                  <a:schemeClr val="tx1"/>
                </a:solidFill>
              </a:rPr>
              <a:t>if a manager has the power to determine or at least significantly affect the amount incurred. </a:t>
            </a:r>
            <a:endParaRPr lang="en-US" sz="2800" b="1" dirty="0"/>
          </a:p>
        </p:txBody>
      </p:sp>
      <p:sp>
        <p:nvSpPr>
          <p:cNvPr id="4" name="Rounded Rectangle 3"/>
          <p:cNvSpPr/>
          <p:nvPr/>
        </p:nvSpPr>
        <p:spPr>
          <a:xfrm>
            <a:off x="4787900" y="1905000"/>
            <a:ext cx="4206875" cy="2560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0000"/>
                </a:solidFill>
                <a:latin typeface="Arial" pitchFamily="34" charset="0"/>
                <a:cs typeface="Arial" pitchFamily="34" charset="0"/>
              </a:rPr>
              <a:t>Uncontrollable</a:t>
            </a:r>
            <a:r>
              <a:rPr lang="en-US" sz="2800" b="1" dirty="0">
                <a:solidFill>
                  <a:schemeClr val="tx1"/>
                </a:solidFill>
              </a:rPr>
              <a:t> costs</a:t>
            </a:r>
          </a:p>
          <a:p>
            <a:pPr algn="ctr" eaLnBrk="1" hangingPunct="1">
              <a:defRPr/>
            </a:pPr>
            <a:r>
              <a:rPr lang="en-US" sz="2800" b="1" dirty="0">
                <a:solidFill>
                  <a:schemeClr val="tx1"/>
                </a:solidFill>
              </a:rPr>
              <a:t>are not within the manager’s control or influence.</a:t>
            </a:r>
            <a:endParaRPr lang="en-US" sz="2800" b="1" dirty="0"/>
          </a:p>
        </p:txBody>
      </p:sp>
      <p:sp>
        <p:nvSpPr>
          <p:cNvPr id="7" name="Rounded Rectangle 6"/>
          <p:cNvSpPr/>
          <p:nvPr/>
        </p:nvSpPr>
        <p:spPr>
          <a:xfrm>
            <a:off x="5257800" y="5181600"/>
            <a:ext cx="3276600" cy="11890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effectLst>
                  <a:outerShdw blurRad="38100" dist="38100" dir="2700000" algn="tl">
                    <a:srgbClr val="000000">
                      <a:alpha val="43137"/>
                    </a:srgbClr>
                  </a:outerShdw>
                </a:effectLst>
              </a:rPr>
              <a:t>The department manager’s own salary</a:t>
            </a:r>
          </a:p>
        </p:txBody>
      </p:sp>
      <p:cxnSp>
        <p:nvCxnSpPr>
          <p:cNvPr id="9" name="Straight Arrow Connector 8"/>
          <p:cNvCxnSpPr>
            <a:stCxn id="4" idx="2"/>
            <a:endCxn id="7" idx="0"/>
          </p:cNvCxnSpPr>
          <p:nvPr/>
        </p:nvCxnSpPr>
        <p:spPr>
          <a:xfrm>
            <a:off x="6891338" y="4465638"/>
            <a:ext cx="4762" cy="715962"/>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85800" y="5029200"/>
            <a:ext cx="2794000" cy="13414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effectLst>
                  <a:outerShdw blurRad="38100" dist="38100" dir="2700000" algn="tl">
                    <a:srgbClr val="000000">
                      <a:alpha val="43137"/>
                    </a:srgbClr>
                  </a:outerShdw>
                </a:effectLst>
              </a:rPr>
              <a:t>Supplies used in the manager’s department</a:t>
            </a:r>
          </a:p>
        </p:txBody>
      </p:sp>
      <p:cxnSp>
        <p:nvCxnSpPr>
          <p:cNvPr id="13" name="Straight Arrow Connector 12"/>
          <p:cNvCxnSpPr>
            <a:stCxn id="3" idx="2"/>
            <a:endCxn id="10" idx="0"/>
          </p:cNvCxnSpPr>
          <p:nvPr/>
        </p:nvCxnSpPr>
        <p:spPr>
          <a:xfrm flipH="1">
            <a:off x="2082800" y="4465638"/>
            <a:ext cx="178594" cy="563562"/>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ctrTitle"/>
          </p:nvPr>
        </p:nvSpPr>
        <p:spPr>
          <a:xfrm>
            <a:off x="304800" y="1600200"/>
            <a:ext cx="8534400" cy="2667000"/>
          </a:xfrm>
        </p:spPr>
        <p:txBody>
          <a:bodyPr/>
          <a:lstStyle/>
          <a:p>
            <a:r>
              <a:rPr lang="en-US" altLang="en-US" dirty="0" smtClean="0"/>
              <a:t/>
            </a:r>
            <a:br>
              <a:rPr lang="en-US" altLang="en-US" dirty="0" smtClean="0"/>
            </a:br>
            <a:r>
              <a:rPr lang="en-US" altLang="en-US" dirty="0" smtClean="0"/>
              <a:t> </a:t>
            </a:r>
            <a:r>
              <a:rPr lang="en-US" altLang="en-US" sz="4400" dirty="0" smtClean="0"/>
              <a:t>  </a:t>
            </a:r>
            <a:r>
              <a:rPr lang="en-US" altLang="en-US" sz="5400" b="1" dirty="0" smtClean="0">
                <a:solidFill>
                  <a:schemeClr val="tx1"/>
                </a:solidFill>
                <a:latin typeface="Algerian" pitchFamily="82" charset="0"/>
              </a:rPr>
              <a:t>Responsibility Accounting</a:t>
            </a:r>
          </a:p>
        </p:txBody>
      </p:sp>
      <p:sp>
        <p:nvSpPr>
          <p:cNvPr id="215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F93405-66BE-4845-8583-0CB7F7255F1E}" type="slidenum">
              <a:rPr lang="en-US" altLang="en-US" sz="1200">
                <a:solidFill>
                  <a:srgbClr val="898989"/>
                </a:solidFill>
                <a:latin typeface="Arial" charset="0"/>
              </a:rPr>
              <a:pPr>
                <a:spcBef>
                  <a:spcPct val="0"/>
                </a:spcBef>
                <a:buFontTx/>
                <a:buNone/>
              </a:pPr>
              <a:t>11</a:t>
            </a:fld>
            <a:endParaRPr lang="en-US" altLang="en-US" sz="1200" dirty="0">
              <a:solidFill>
                <a:srgbClr val="898989"/>
              </a:solidFill>
              <a:latin typeface="Arial" charset="0"/>
            </a:endParaRP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390" y="2209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419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1885950" y="1917700"/>
            <a:ext cx="5384800" cy="965200"/>
          </a:xfrm>
          <a:prstGeom prst="roundRect">
            <a:avLst>
              <a:gd name="adj" fmla="val 12495"/>
            </a:avLst>
          </a:prstGeom>
          <a:solidFill>
            <a:srgbClr val="0000FF"/>
          </a:solidFill>
          <a:ln w="25400">
            <a:solidFill>
              <a:schemeClr val="hlink"/>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CCECFF"/>
                </a:solidFill>
                <a:latin typeface="Arial" charset="0"/>
              </a:rPr>
              <a:t>An accounting system that</a:t>
            </a:r>
            <a:br>
              <a:rPr lang="en-US" altLang="en-US" sz="2800" b="1" dirty="0">
                <a:solidFill>
                  <a:srgbClr val="CCECFF"/>
                </a:solidFill>
                <a:latin typeface="Arial" charset="0"/>
              </a:rPr>
            </a:br>
            <a:r>
              <a:rPr lang="en-US" altLang="en-US" sz="2800" b="1" dirty="0">
                <a:solidFill>
                  <a:srgbClr val="CCECFF"/>
                </a:solidFill>
                <a:latin typeface="Arial" charset="0"/>
              </a:rPr>
              <a:t>provides information . . . </a:t>
            </a:r>
          </a:p>
        </p:txBody>
      </p:sp>
      <p:graphicFrame>
        <p:nvGraphicFramePr>
          <p:cNvPr id="23555" name="Object 2"/>
          <p:cNvGraphicFramePr>
            <a:graphicFrameLocks/>
          </p:cNvGraphicFramePr>
          <p:nvPr/>
        </p:nvGraphicFramePr>
        <p:xfrm>
          <a:off x="2743200" y="4683125"/>
          <a:ext cx="3209925" cy="2116138"/>
        </p:xfrm>
        <a:graphic>
          <a:graphicData uri="http://schemas.openxmlformats.org/presentationml/2006/ole">
            <mc:AlternateContent xmlns:mc="http://schemas.openxmlformats.org/markup-compatibility/2006">
              <mc:Choice xmlns:v="urn:schemas-microsoft-com:vml" Requires="v">
                <p:oleObj spid="_x0000_s23632" name="Clip" r:id="rId4" imgW="8155187" imgH="5313610" progId="">
                  <p:embed/>
                </p:oleObj>
              </mc:Choice>
              <mc:Fallback>
                <p:oleObj name="Clip" r:id="rId4" imgW="8155187" imgH="5313610" progId="">
                  <p:embed/>
                  <p:pic>
                    <p:nvPicPr>
                      <p:cNvPr id="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683125"/>
                        <a:ext cx="3209925"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Rectangle 4"/>
          <p:cNvSpPr>
            <a:spLocks noGrp="1" noChangeArrowheads="1"/>
          </p:cNvSpPr>
          <p:nvPr>
            <p:ph type="title"/>
          </p:nvPr>
        </p:nvSpPr>
        <p:spPr>
          <a:xfrm>
            <a:off x="0" y="381000"/>
            <a:ext cx="9144000" cy="1143000"/>
          </a:xfrm>
        </p:spPr>
        <p:txBody>
          <a:bodyPr/>
          <a:lstStyle/>
          <a:p>
            <a:r>
              <a:rPr lang="en-US" altLang="en-US" sz="4400" b="1" dirty="0" smtClean="0">
                <a:solidFill>
                  <a:schemeClr val="tx1"/>
                </a:solidFill>
                <a:latin typeface="Arial" pitchFamily="34" charset="0"/>
                <a:cs typeface="Arial" pitchFamily="34" charset="0"/>
              </a:rPr>
              <a:t>Responsibility Accounting System</a:t>
            </a:r>
          </a:p>
        </p:txBody>
      </p:sp>
      <p:sp>
        <p:nvSpPr>
          <p:cNvPr id="2355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B9C1584-386D-4403-A0EE-7E23BF29C2C6}" type="slidenum">
              <a:rPr lang="en-US" altLang="en-US" sz="1200">
                <a:solidFill>
                  <a:srgbClr val="898989"/>
                </a:solidFill>
                <a:latin typeface="Arial" charset="0"/>
              </a:rPr>
              <a:pPr>
                <a:spcBef>
                  <a:spcPct val="0"/>
                </a:spcBef>
                <a:buFontTx/>
                <a:buNone/>
              </a:pPr>
              <a:t>12</a:t>
            </a:fld>
            <a:endParaRPr lang="en-US" altLang="en-US" sz="1200" dirty="0">
              <a:solidFill>
                <a:srgbClr val="898989"/>
              </a:solidFill>
              <a:latin typeface="Arial" charset="0"/>
            </a:endParaRPr>
          </a:p>
        </p:txBody>
      </p:sp>
      <p:grpSp>
        <p:nvGrpSpPr>
          <p:cNvPr id="2" name="Group 5"/>
          <p:cNvGrpSpPr>
            <a:grpSpLocks/>
          </p:cNvGrpSpPr>
          <p:nvPr/>
        </p:nvGrpSpPr>
        <p:grpSpPr bwMode="auto">
          <a:xfrm>
            <a:off x="219075" y="2895600"/>
            <a:ext cx="8759825" cy="1663700"/>
            <a:chOff x="138" y="1824"/>
            <a:chExt cx="5518" cy="1048"/>
          </a:xfrm>
        </p:grpSpPr>
        <p:sp>
          <p:nvSpPr>
            <p:cNvPr id="17415" name="Rectangle 6"/>
            <p:cNvSpPr>
              <a:spLocks noChangeArrowheads="1"/>
            </p:cNvSpPr>
            <p:nvPr/>
          </p:nvSpPr>
          <p:spPr bwMode="auto">
            <a:xfrm>
              <a:off x="138" y="2160"/>
              <a:ext cx="2158" cy="712"/>
            </a:xfrm>
            <a:prstGeom prst="rect">
              <a:avLst/>
            </a:prstGeom>
            <a:solidFill>
              <a:schemeClr val="tx1">
                <a:lumMod val="50000"/>
                <a:lumOff val="50000"/>
              </a:schemeClr>
            </a:solidFill>
            <a:ln w="25400">
              <a:solidFill>
                <a:schemeClr val="hlink"/>
              </a:solidFill>
              <a:miter lim="800000"/>
              <a:headEnd/>
              <a:tailEnd/>
            </a:ln>
          </p:spPr>
          <p:txBody>
            <a:bodyPr wrap="none" lIns="90488" tIns="44450" rIns="90488" bIns="44450" anchor="ctr"/>
            <a:lstStyle/>
            <a:p>
              <a:pPr algn="ctr" eaLnBrk="1" hangingPunct="1">
                <a:defRPr/>
              </a:pPr>
              <a:r>
                <a:rPr lang="en-US" sz="2400" b="1" dirty="0"/>
                <a:t>Relating to the</a:t>
              </a:r>
              <a:br>
                <a:rPr lang="en-US" sz="2400" b="1" dirty="0"/>
              </a:br>
              <a:r>
                <a:rPr lang="en-US" sz="2400" b="1" u="sng" dirty="0"/>
                <a:t>responsibilities</a:t>
              </a:r>
              <a:r>
                <a:rPr lang="en-US" sz="2400" b="1" dirty="0"/>
                <a:t> of</a:t>
              </a:r>
              <a:br>
                <a:rPr lang="en-US" sz="2400" b="1" dirty="0"/>
              </a:br>
              <a:r>
                <a:rPr lang="en-US" sz="2400" b="1" dirty="0"/>
                <a:t>individual managers.</a:t>
              </a:r>
            </a:p>
          </p:txBody>
        </p:sp>
        <p:sp>
          <p:nvSpPr>
            <p:cNvPr id="17416" name="Rectangle 7"/>
            <p:cNvSpPr>
              <a:spLocks noChangeArrowheads="1"/>
            </p:cNvSpPr>
            <p:nvPr/>
          </p:nvSpPr>
          <p:spPr bwMode="auto">
            <a:xfrm>
              <a:off x="3500" y="2160"/>
              <a:ext cx="2156" cy="712"/>
            </a:xfrm>
            <a:prstGeom prst="rect">
              <a:avLst/>
            </a:prstGeom>
            <a:solidFill>
              <a:schemeClr val="tx1">
                <a:lumMod val="50000"/>
                <a:lumOff val="50000"/>
              </a:schemeClr>
            </a:solidFill>
            <a:ln w="25400">
              <a:solidFill>
                <a:schemeClr val="hlink"/>
              </a:solidFill>
              <a:miter lim="800000"/>
              <a:headEnd/>
              <a:tailEnd/>
            </a:ln>
          </p:spPr>
          <p:txBody>
            <a:bodyPr wrap="none" lIns="90488" tIns="44450" rIns="90488" bIns="44450" anchor="ctr"/>
            <a:lstStyle/>
            <a:p>
              <a:pPr algn="ctr" eaLnBrk="1" hangingPunct="1">
                <a:defRPr/>
              </a:pPr>
              <a:r>
                <a:rPr lang="en-US" sz="2400" b="1" dirty="0"/>
                <a:t>To evaluate</a:t>
              </a:r>
              <a:br>
                <a:rPr lang="en-US" sz="2400" b="1" dirty="0"/>
              </a:br>
              <a:r>
                <a:rPr lang="en-US" sz="2400" b="1" dirty="0"/>
                <a:t>managers on</a:t>
              </a:r>
              <a:br>
                <a:rPr lang="en-US" sz="2400" b="1" dirty="0"/>
              </a:br>
              <a:r>
                <a:rPr lang="en-US" sz="2400" b="1" u="sng" dirty="0"/>
                <a:t>controllable</a:t>
              </a:r>
              <a:r>
                <a:rPr lang="en-US" sz="2400" b="1" dirty="0"/>
                <a:t> items.</a:t>
              </a:r>
            </a:p>
          </p:txBody>
        </p:sp>
        <p:cxnSp>
          <p:nvCxnSpPr>
            <p:cNvPr id="23562" name="AutoShape 8"/>
            <p:cNvCxnSpPr>
              <a:cxnSpLocks noChangeShapeType="1"/>
              <a:stCxn id="23554" idx="2"/>
              <a:endCxn id="17415" idx="3"/>
            </p:cNvCxnSpPr>
            <p:nvPr/>
          </p:nvCxnSpPr>
          <p:spPr bwMode="auto">
            <a:xfrm flipH="1">
              <a:off x="2304" y="1824"/>
              <a:ext cx="580" cy="692"/>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23563" name="AutoShape 9"/>
            <p:cNvCxnSpPr>
              <a:cxnSpLocks noChangeShapeType="1"/>
              <a:stCxn id="23554" idx="2"/>
              <a:endCxn id="17416" idx="1"/>
            </p:cNvCxnSpPr>
            <p:nvPr/>
          </p:nvCxnSpPr>
          <p:spPr bwMode="auto">
            <a:xfrm>
              <a:off x="2884" y="1824"/>
              <a:ext cx="608" cy="692"/>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cxnSp>
      </p:grpSp>
      <p:sp>
        <p:nvSpPr>
          <p:cNvPr id="3078"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602163" y="1463675"/>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25603" name="Rectangle 4"/>
          <p:cNvSpPr>
            <a:spLocks noChangeArrowheads="1"/>
          </p:cNvSpPr>
          <p:nvPr/>
        </p:nvSpPr>
        <p:spPr bwMode="auto">
          <a:xfrm>
            <a:off x="228600" y="838200"/>
            <a:ext cx="8661400" cy="1295400"/>
          </a:xfrm>
          <a:prstGeom prst="rect">
            <a:avLst/>
          </a:prstGeom>
          <a:solidFill>
            <a:srgbClr val="CCECFF"/>
          </a:solidFill>
          <a:ln w="12700">
            <a:solidFill>
              <a:schemeClr val="tx1"/>
            </a:solidFill>
            <a:miter lim="800000"/>
            <a:headEnd/>
            <a:tailEnd/>
          </a:ln>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sz="2400" b="1" dirty="0">
                <a:solidFill>
                  <a:schemeClr val="bg2"/>
                </a:solidFill>
                <a:latin typeface="Arial" charset="0"/>
              </a:rPr>
              <a:t>    </a:t>
            </a:r>
            <a:r>
              <a:rPr lang="en-US" altLang="en-US" sz="2400" b="1" dirty="0">
                <a:latin typeface="Arial" charset="0"/>
              </a:rPr>
              <a:t>Successful implementation of </a:t>
            </a:r>
            <a:r>
              <a:rPr lang="en-US" altLang="en-US" sz="2400" b="1" dirty="0">
                <a:solidFill>
                  <a:srgbClr val="FF0000"/>
                </a:solidFill>
                <a:latin typeface="Arial" charset="0"/>
              </a:rPr>
              <a:t>responsibility accounting</a:t>
            </a:r>
            <a:r>
              <a:rPr lang="en-US" altLang="en-US" sz="2400" b="1" dirty="0">
                <a:solidFill>
                  <a:schemeClr val="hlink"/>
                </a:solidFill>
                <a:latin typeface="Arial" charset="0"/>
              </a:rPr>
              <a:t> </a:t>
            </a:r>
            <a:r>
              <a:rPr lang="en-US" altLang="en-US" sz="2400" b="1" dirty="0">
                <a:latin typeface="Arial" charset="0"/>
              </a:rPr>
              <a:t>may use </a:t>
            </a:r>
            <a:r>
              <a:rPr lang="en-US" altLang="en-US" sz="2400" b="1" u="sng" dirty="0">
                <a:latin typeface="Arial" charset="0"/>
              </a:rPr>
              <a:t>organization charts </a:t>
            </a:r>
            <a:r>
              <a:rPr lang="en-US" altLang="en-US" sz="2400" b="1" dirty="0">
                <a:latin typeface="Arial" charset="0"/>
              </a:rPr>
              <a:t>with clear lines of </a:t>
            </a:r>
            <a:r>
              <a:rPr lang="en-US" altLang="en-US" sz="2400" b="1" i="1" u="sng" dirty="0">
                <a:latin typeface="Arial" charset="0"/>
              </a:rPr>
              <a:t>authority</a:t>
            </a:r>
            <a:r>
              <a:rPr lang="en-US" altLang="en-US" sz="2400" b="1" dirty="0">
                <a:latin typeface="Arial" charset="0"/>
              </a:rPr>
              <a:t> and clearly defined levels of </a:t>
            </a:r>
            <a:r>
              <a:rPr lang="en-US" altLang="en-US" sz="2400" b="1" i="1" u="sng" dirty="0">
                <a:latin typeface="Arial" charset="0"/>
              </a:rPr>
              <a:t>responsibility</a:t>
            </a:r>
            <a:r>
              <a:rPr lang="en-US" altLang="en-US" sz="2400" b="1" dirty="0">
                <a:latin typeface="Arial" charset="0"/>
              </a:rPr>
              <a:t>.</a:t>
            </a:r>
          </a:p>
        </p:txBody>
      </p:sp>
      <p:sp>
        <p:nvSpPr>
          <p:cNvPr id="2560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BE4FB8D-DDD6-4455-8143-D16789216670}" type="slidenum">
              <a:rPr lang="en-US" altLang="en-US" sz="1200">
                <a:solidFill>
                  <a:srgbClr val="898989"/>
                </a:solidFill>
                <a:latin typeface="Arial" charset="0"/>
              </a:rPr>
              <a:pPr>
                <a:spcBef>
                  <a:spcPct val="0"/>
                </a:spcBef>
                <a:buFontTx/>
                <a:buNone/>
              </a:pPr>
              <a:t>13</a:t>
            </a:fld>
            <a:endParaRPr lang="en-US" altLang="en-US" sz="1200" dirty="0">
              <a:solidFill>
                <a:srgbClr val="898989"/>
              </a:solidFill>
              <a:latin typeface="Arial" charset="0"/>
            </a:endParaRPr>
          </a:p>
        </p:txBody>
      </p:sp>
      <p:sp>
        <p:nvSpPr>
          <p:cNvPr id="7"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9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192666"/>
            <a:ext cx="5867401" cy="454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1001" y="1684338"/>
            <a:ext cx="8382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5000"/>
              </a:spcBef>
              <a:buFontTx/>
              <a:buNone/>
            </a:pPr>
            <a:r>
              <a:rPr lang="en-US" altLang="en-US" b="1" dirty="0">
                <a:solidFill>
                  <a:srgbClr val="0033CC"/>
                </a:solidFill>
                <a:latin typeface="Arial" charset="0"/>
              </a:rPr>
              <a:t>Amount of </a:t>
            </a:r>
            <a:r>
              <a:rPr lang="en-US" altLang="en-US" b="1" u="sng" dirty="0">
                <a:solidFill>
                  <a:srgbClr val="0033CC"/>
                </a:solidFill>
                <a:latin typeface="Arial" charset="0"/>
              </a:rPr>
              <a:t>detail </a:t>
            </a:r>
            <a:r>
              <a:rPr lang="en-US" altLang="en-US" b="1" dirty="0">
                <a:solidFill>
                  <a:srgbClr val="0033CC"/>
                </a:solidFill>
                <a:latin typeface="Arial" charset="0"/>
              </a:rPr>
              <a:t>varies </a:t>
            </a:r>
            <a:r>
              <a:rPr lang="en-US" altLang="en-US" b="1" dirty="0" smtClean="0">
                <a:solidFill>
                  <a:srgbClr val="0033CC"/>
                </a:solidFill>
                <a:latin typeface="Arial" charset="0"/>
              </a:rPr>
              <a:t>according to </a:t>
            </a:r>
            <a:r>
              <a:rPr lang="en-US" altLang="en-US" b="1" dirty="0">
                <a:solidFill>
                  <a:srgbClr val="0033CC"/>
                </a:solidFill>
                <a:latin typeface="Arial" charset="0"/>
              </a:rPr>
              <a:t>the </a:t>
            </a:r>
            <a:r>
              <a:rPr lang="en-US" altLang="en-US" b="1" u="sng" dirty="0">
                <a:solidFill>
                  <a:srgbClr val="0033CC"/>
                </a:solidFill>
                <a:latin typeface="Arial" charset="0"/>
              </a:rPr>
              <a:t>level</a:t>
            </a:r>
            <a:r>
              <a:rPr lang="en-US" altLang="en-US" b="1" dirty="0">
                <a:solidFill>
                  <a:srgbClr val="0033CC"/>
                </a:solidFill>
                <a:latin typeface="Arial" charset="0"/>
              </a:rPr>
              <a:t> in the organization.</a:t>
            </a:r>
          </a:p>
        </p:txBody>
      </p:sp>
      <p:sp>
        <p:nvSpPr>
          <p:cNvPr id="27651" name="Rectangle 3"/>
          <p:cNvSpPr>
            <a:spLocks noChangeArrowheads="1"/>
          </p:cNvSpPr>
          <p:nvPr/>
        </p:nvSpPr>
        <p:spPr bwMode="auto">
          <a:xfrm>
            <a:off x="219075" y="5343525"/>
            <a:ext cx="4038600" cy="828675"/>
          </a:xfrm>
          <a:prstGeom prst="rect">
            <a:avLst/>
          </a:prstGeom>
          <a:solidFill>
            <a:srgbClr val="002060"/>
          </a:solidFill>
          <a:ln w="50800">
            <a:solidFill>
              <a:srgbClr val="FFFF00"/>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rPr>
              <a:t>A department manager</a:t>
            </a:r>
            <a:br>
              <a:rPr lang="en-US" altLang="en-US" sz="2400" b="1" dirty="0">
                <a:solidFill>
                  <a:schemeClr val="bg1"/>
                </a:solidFill>
                <a:latin typeface="Arial" charset="0"/>
              </a:rPr>
            </a:br>
            <a:r>
              <a:rPr lang="en-US" altLang="en-US" sz="2400" b="1" dirty="0">
                <a:solidFill>
                  <a:schemeClr val="bg1"/>
                </a:solidFill>
                <a:latin typeface="Arial" charset="0"/>
              </a:rPr>
              <a:t> receives </a:t>
            </a:r>
            <a:r>
              <a:rPr lang="en-US" altLang="en-US" sz="2400" b="1" u="sng" dirty="0">
                <a:solidFill>
                  <a:schemeClr val="bg1"/>
                </a:solidFill>
                <a:latin typeface="Arial" charset="0"/>
              </a:rPr>
              <a:t>detailed</a:t>
            </a:r>
            <a:r>
              <a:rPr lang="en-US" altLang="en-US" sz="2400" b="1" dirty="0">
                <a:solidFill>
                  <a:schemeClr val="bg1"/>
                </a:solidFill>
                <a:latin typeface="Arial" charset="0"/>
              </a:rPr>
              <a:t> reports.</a:t>
            </a:r>
          </a:p>
        </p:txBody>
      </p:sp>
      <p:sp>
        <p:nvSpPr>
          <p:cNvPr id="21508" name="Rectangle 4"/>
          <p:cNvSpPr>
            <a:spLocks noChangeArrowheads="1"/>
          </p:cNvSpPr>
          <p:nvPr/>
        </p:nvSpPr>
        <p:spPr bwMode="auto">
          <a:xfrm>
            <a:off x="4846638" y="5195888"/>
            <a:ext cx="4038600" cy="1235075"/>
          </a:xfrm>
          <a:prstGeom prst="rect">
            <a:avLst/>
          </a:prstGeom>
          <a:solidFill>
            <a:schemeClr val="accent6">
              <a:lumMod val="50000"/>
            </a:schemeClr>
          </a:solidFill>
          <a:ln w="50800">
            <a:solidFill>
              <a:srgbClr val="FF0000"/>
            </a:solidFill>
            <a:miter lim="800000"/>
            <a:headEnd/>
            <a:tailEnd/>
          </a:ln>
        </p:spPr>
        <p:txBody>
          <a:bodyPr lIns="90488" tIns="44450" rIns="90488" bIns="44450">
            <a:spAutoFit/>
          </a:bodyPr>
          <a:lstStyle/>
          <a:p>
            <a:pPr algn="ctr" eaLnBrk="1" hangingPunct="1">
              <a:spcBef>
                <a:spcPct val="50000"/>
              </a:spcBef>
              <a:defRPr/>
            </a:pPr>
            <a:r>
              <a:rPr lang="en-US" sz="2400" b="1" dirty="0">
                <a:solidFill>
                  <a:schemeClr val="bg1"/>
                </a:solidFill>
              </a:rPr>
              <a:t>A store manager receives </a:t>
            </a:r>
            <a:r>
              <a:rPr lang="en-US" sz="2400" b="1" u="sng" dirty="0">
                <a:solidFill>
                  <a:schemeClr val="bg1"/>
                </a:solidFill>
              </a:rPr>
              <a:t>summarized</a:t>
            </a:r>
            <a:r>
              <a:rPr lang="en-US" sz="2400" b="1" dirty="0">
                <a:solidFill>
                  <a:schemeClr val="bg1"/>
                </a:solidFill>
              </a:rPr>
              <a:t> information from each department.</a:t>
            </a:r>
          </a:p>
        </p:txBody>
      </p:sp>
      <p:graphicFrame>
        <p:nvGraphicFramePr>
          <p:cNvPr id="27653" name="Object 2"/>
          <p:cNvGraphicFramePr>
            <a:graphicFrameLocks/>
          </p:cNvGraphicFramePr>
          <p:nvPr/>
        </p:nvGraphicFramePr>
        <p:xfrm>
          <a:off x="1422400" y="2905125"/>
          <a:ext cx="1909763" cy="2468563"/>
        </p:xfrm>
        <a:graphic>
          <a:graphicData uri="http://schemas.openxmlformats.org/presentationml/2006/ole">
            <mc:AlternateContent xmlns:mc="http://schemas.openxmlformats.org/markup-compatibility/2006">
              <mc:Choice xmlns:v="urn:schemas-microsoft-com:vml" Requires="v">
                <p:oleObj spid="_x0000_s27796" name="Clip" r:id="rId4" imgW="4297045" imgH="5547995" progId="">
                  <p:embed/>
                </p:oleObj>
              </mc:Choice>
              <mc:Fallback>
                <p:oleObj name="Clip" r:id="rId4" imgW="4297045" imgH="5547995" progId="">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2905125"/>
                        <a:ext cx="19097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3"/>
          <p:cNvGraphicFramePr>
            <a:graphicFrameLocks/>
          </p:cNvGraphicFramePr>
          <p:nvPr/>
        </p:nvGraphicFramePr>
        <p:xfrm>
          <a:off x="5621338" y="2752725"/>
          <a:ext cx="2490787" cy="2371725"/>
        </p:xfrm>
        <a:graphic>
          <a:graphicData uri="http://schemas.openxmlformats.org/presentationml/2006/ole">
            <mc:AlternateContent xmlns:mc="http://schemas.openxmlformats.org/markup-compatibility/2006">
              <mc:Choice xmlns:v="urn:schemas-microsoft-com:vml" Requires="v">
                <p:oleObj spid="_x0000_s27797" name="Clip" r:id="rId6" imgW="6310630" imgH="6010910" progId="">
                  <p:embed/>
                </p:oleObj>
              </mc:Choice>
              <mc:Fallback>
                <p:oleObj name="Clip" r:id="rId6" imgW="6310630" imgH="6010910" progId="">
                  <p:embed/>
                  <p:pic>
                    <p:nvPicPr>
                      <p:cNvPr id="0" name="Picture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1338" y="2752725"/>
                        <a:ext cx="249078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Rectangle 7"/>
          <p:cNvSpPr>
            <a:spLocks noGrp="1" noChangeArrowheads="1"/>
          </p:cNvSpPr>
          <p:nvPr>
            <p:ph type="title"/>
          </p:nvPr>
        </p:nvSpPr>
        <p:spPr>
          <a:xfrm>
            <a:off x="0" y="533400"/>
            <a:ext cx="9144000" cy="914400"/>
          </a:xfrm>
        </p:spPr>
        <p:txBody>
          <a:bodyPr/>
          <a:lstStyle/>
          <a:p>
            <a:r>
              <a:rPr lang="en-US" altLang="en-US" sz="4400" b="1" dirty="0" smtClean="0">
                <a:solidFill>
                  <a:schemeClr val="tx1"/>
                </a:solidFill>
                <a:latin typeface="Arial" pitchFamily="34" charset="0"/>
                <a:cs typeface="Arial" pitchFamily="34" charset="0"/>
              </a:rPr>
              <a:t>Responsibility Accounting</a:t>
            </a:r>
            <a:br>
              <a:rPr lang="en-US" altLang="en-US" sz="4400" b="1" dirty="0" smtClean="0">
                <a:solidFill>
                  <a:schemeClr val="tx1"/>
                </a:solidFill>
                <a:latin typeface="Arial" pitchFamily="34" charset="0"/>
                <a:cs typeface="Arial" pitchFamily="34" charset="0"/>
              </a:rPr>
            </a:br>
            <a:r>
              <a:rPr lang="en-US" altLang="en-US" sz="4400" b="1" dirty="0" smtClean="0">
                <a:solidFill>
                  <a:schemeClr val="tx1"/>
                </a:solidFill>
                <a:latin typeface="Arial" pitchFamily="34" charset="0"/>
                <a:cs typeface="Arial" pitchFamily="34" charset="0"/>
              </a:rPr>
              <a:t>Performance Reports</a:t>
            </a:r>
          </a:p>
        </p:txBody>
      </p:sp>
      <p:sp>
        <p:nvSpPr>
          <p:cNvPr id="2765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A07DB23-64C6-4E4F-847A-198B114DA799}" type="slidenum">
              <a:rPr lang="en-US" altLang="en-US" sz="1200">
                <a:solidFill>
                  <a:srgbClr val="898989"/>
                </a:solidFill>
                <a:latin typeface="Arial" charset="0"/>
              </a:rPr>
              <a:pPr>
                <a:spcBef>
                  <a:spcPct val="0"/>
                </a:spcBef>
                <a:buFontTx/>
                <a:buNone/>
              </a:pPr>
              <a:t>14</a:t>
            </a:fld>
            <a:endParaRPr lang="en-US" altLang="en-US" sz="1200" dirty="0">
              <a:solidFill>
                <a:srgbClr val="898989"/>
              </a:solidFill>
              <a:latin typeface="Arial" charset="0"/>
            </a:endParaRPr>
          </a:p>
        </p:txBody>
      </p:sp>
      <p:sp>
        <p:nvSpPr>
          <p:cNvPr id="10"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ppt_x"/>
                                          </p:val>
                                        </p:tav>
                                        <p:tav tm="100000">
                                          <p:val>
                                            <p:strVal val="#ppt_x"/>
                                          </p:val>
                                        </p:tav>
                                      </p:tavLst>
                                    </p:anim>
                                    <p:anim calcmode="lin" valueType="num">
                                      <p:cBhvr additive="base">
                                        <p:cTn id="14"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15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5"/>
          <p:cNvSpPr>
            <a:spLocks noGrp="1" noChangeArrowheads="1"/>
          </p:cNvSpPr>
          <p:nvPr>
            <p:ph type="title"/>
          </p:nvPr>
        </p:nvSpPr>
        <p:spPr>
          <a:xfrm>
            <a:off x="0" y="457201"/>
            <a:ext cx="9144000" cy="1143000"/>
          </a:xfrm>
        </p:spPr>
        <p:txBody>
          <a:bodyPr/>
          <a:lstStyle/>
          <a:p>
            <a:r>
              <a:rPr lang="en-US" altLang="en-US" dirty="0" smtClean="0"/>
              <a:t> </a:t>
            </a:r>
            <a:r>
              <a:rPr lang="en-US" altLang="en-US" sz="4400" b="1" dirty="0" smtClean="0">
                <a:solidFill>
                  <a:schemeClr val="tx1"/>
                </a:solidFill>
                <a:latin typeface="Arial" pitchFamily="34" charset="0"/>
                <a:cs typeface="Arial" pitchFamily="34" charset="0"/>
              </a:rPr>
              <a:t>Responsibility Accounting Performance Reports</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DCB9073-E8EB-4FC0-BD8E-91229D8A57F0}" type="slidenum">
              <a:rPr lang="en-US" altLang="en-US" sz="1200">
                <a:solidFill>
                  <a:srgbClr val="898989"/>
                </a:solidFill>
                <a:latin typeface="Arial" charset="0"/>
              </a:rPr>
              <a:pPr>
                <a:spcBef>
                  <a:spcPct val="0"/>
                </a:spcBef>
                <a:buFontTx/>
                <a:buNone/>
              </a:pPr>
              <a:t>15</a:t>
            </a:fld>
            <a:endParaRPr lang="en-US" altLang="en-US" sz="1200" dirty="0">
              <a:solidFill>
                <a:srgbClr val="898989"/>
              </a:solidFill>
              <a:latin typeface="Arial" charset="0"/>
            </a:endParaRPr>
          </a:p>
        </p:txBody>
      </p:sp>
      <p:pic>
        <p:nvPicPr>
          <p:cNvPr id="297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677" y="1600200"/>
            <a:ext cx="5967723" cy="514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ctrTitle"/>
          </p:nvPr>
        </p:nvSpPr>
        <p:spPr>
          <a:xfrm>
            <a:off x="914400" y="1524000"/>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  </a:t>
            </a:r>
            <a:r>
              <a:rPr lang="en-US" altLang="en-US" sz="5400" b="1" dirty="0" smtClean="0">
                <a:solidFill>
                  <a:schemeClr val="tx1"/>
                </a:solidFill>
                <a:latin typeface="Algerian" pitchFamily="82" charset="0"/>
              </a:rPr>
              <a:t>Direct </a:t>
            </a:r>
            <a:r>
              <a:rPr lang="en-US" altLang="en-US" sz="5400" b="1" dirty="0" smtClean="0">
                <a:solidFill>
                  <a:srgbClr val="FF0000"/>
                </a:solidFill>
                <a:latin typeface="Algerian" pitchFamily="82" charset="0"/>
              </a:rPr>
              <a:t>and</a:t>
            </a:r>
            <a:r>
              <a:rPr lang="en-US" altLang="en-US" sz="5400" b="1" dirty="0" smtClean="0">
                <a:solidFill>
                  <a:schemeClr val="tx1"/>
                </a:solidFill>
                <a:latin typeface="Algerian" pitchFamily="82" charset="0"/>
              </a:rPr>
              <a:t> Indirect Expenses</a:t>
            </a:r>
          </a:p>
        </p:txBody>
      </p:sp>
      <p:sp>
        <p:nvSpPr>
          <p:cNvPr id="317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3288B46-37CC-45BD-9676-1FC52C5F8B4C}" type="slidenum">
              <a:rPr lang="en-US" altLang="en-US" sz="1200">
                <a:solidFill>
                  <a:srgbClr val="898989"/>
                </a:solidFill>
                <a:latin typeface="Arial" charset="0"/>
              </a:rPr>
              <a:pPr>
                <a:spcBef>
                  <a:spcPct val="0"/>
                </a:spcBef>
                <a:buFontTx/>
                <a:buNone/>
              </a:pPr>
              <a:t>16</a:t>
            </a:fld>
            <a:endParaRPr lang="en-US" altLang="en-US" sz="1200" dirty="0">
              <a:solidFill>
                <a:srgbClr val="898989"/>
              </a:solidFill>
              <a:latin typeface="Arial" charset="0"/>
            </a:endParaRPr>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752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953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a:xfrm>
            <a:off x="0" y="533401"/>
            <a:ext cx="9144000" cy="762000"/>
          </a:xfrm>
        </p:spPr>
        <p:txBody>
          <a:bodyPr/>
          <a:lstStyle/>
          <a:p>
            <a:r>
              <a:rPr lang="en-US" altLang="en-US" sz="4400" b="1" dirty="0" smtClean="0">
                <a:solidFill>
                  <a:schemeClr val="tx1"/>
                </a:solidFill>
                <a:latin typeface="Arial" pitchFamily="34" charset="0"/>
                <a:cs typeface="Arial" pitchFamily="34" charset="0"/>
              </a:rPr>
              <a:t>Direct and Indirect Expenses</a:t>
            </a:r>
          </a:p>
        </p:txBody>
      </p:sp>
      <p:sp>
        <p:nvSpPr>
          <p:cNvPr id="14340" name="Rectangle 2"/>
          <p:cNvSpPr>
            <a:spLocks noGrp="1" noChangeArrowheads="1"/>
          </p:cNvSpPr>
          <p:nvPr>
            <p:ph type="body" sz="half" idx="1"/>
          </p:nvPr>
        </p:nvSpPr>
        <p:spPr>
          <a:xfrm>
            <a:off x="228600" y="1828800"/>
            <a:ext cx="4343400" cy="1752600"/>
          </a:xfrm>
        </p:spPr>
        <p:txBody>
          <a:bodyPr lIns="90488" tIns="44450" rIns="90488" bIns="44450"/>
          <a:lstStyle/>
          <a:p>
            <a:pPr algn="ctr">
              <a:lnSpc>
                <a:spcPct val="95000"/>
              </a:lnSpc>
              <a:spcBef>
                <a:spcPct val="50000"/>
              </a:spcBef>
              <a:buFont typeface="Wingdings" pitchFamily="2" charset="2"/>
              <a:buNone/>
            </a:pPr>
            <a:r>
              <a:rPr lang="en-US" altLang="en-US" sz="2800" b="1" dirty="0" smtClean="0">
                <a:solidFill>
                  <a:schemeClr val="hlink"/>
                </a:solidFill>
                <a:latin typeface="Arial" charset="0"/>
                <a:cs typeface="Arial" charset="0"/>
              </a:rPr>
              <a:t>    </a:t>
            </a:r>
            <a:r>
              <a:rPr lang="en-US" altLang="en-US" sz="2800" b="1" dirty="0" smtClean="0">
                <a:solidFill>
                  <a:srgbClr val="FF0000"/>
                </a:solidFill>
                <a:latin typeface="Arial" charset="0"/>
                <a:cs typeface="Arial" charset="0"/>
              </a:rPr>
              <a:t>Direct expenses</a:t>
            </a:r>
            <a:r>
              <a:rPr lang="en-US" altLang="en-US" sz="2800" b="1" dirty="0" smtClean="0">
                <a:solidFill>
                  <a:schemeClr val="hlink"/>
                </a:solidFill>
                <a:latin typeface="Arial" charset="0"/>
                <a:cs typeface="Arial" charset="0"/>
              </a:rPr>
              <a:t> </a:t>
            </a:r>
            <a:r>
              <a:rPr lang="en-US" altLang="en-US" sz="2800" b="1" dirty="0" smtClean="0">
                <a:solidFill>
                  <a:schemeClr val="tx1"/>
                </a:solidFill>
                <a:latin typeface="Arial" charset="0"/>
                <a:cs typeface="Arial" charset="0"/>
              </a:rPr>
              <a:t>are</a:t>
            </a:r>
            <a:br>
              <a:rPr lang="en-US" altLang="en-US" sz="2800" b="1" dirty="0" smtClean="0">
                <a:solidFill>
                  <a:schemeClr val="tx1"/>
                </a:solidFill>
                <a:latin typeface="Arial" charset="0"/>
                <a:cs typeface="Arial" charset="0"/>
              </a:rPr>
            </a:br>
            <a:r>
              <a:rPr lang="en-US" altLang="en-US" sz="2800" b="1" dirty="0" smtClean="0">
                <a:solidFill>
                  <a:schemeClr val="tx1"/>
                </a:solidFill>
                <a:latin typeface="Arial" charset="0"/>
                <a:cs typeface="Arial" charset="0"/>
              </a:rPr>
              <a:t> incurred for the sole</a:t>
            </a:r>
            <a:br>
              <a:rPr lang="en-US" altLang="en-US" sz="2800" b="1" dirty="0" smtClean="0">
                <a:solidFill>
                  <a:schemeClr val="tx1"/>
                </a:solidFill>
                <a:latin typeface="Arial" charset="0"/>
                <a:cs typeface="Arial" charset="0"/>
              </a:rPr>
            </a:br>
            <a:r>
              <a:rPr lang="en-US" altLang="en-US" sz="2800" b="1" dirty="0" smtClean="0">
                <a:solidFill>
                  <a:schemeClr val="tx1"/>
                </a:solidFill>
                <a:latin typeface="Arial" charset="0"/>
                <a:cs typeface="Arial" charset="0"/>
              </a:rPr>
              <a:t> benefit of a </a:t>
            </a:r>
            <a:r>
              <a:rPr lang="en-US" altLang="en-US" sz="2800" b="1" u="sng" dirty="0" smtClean="0">
                <a:solidFill>
                  <a:schemeClr val="tx1"/>
                </a:solidFill>
                <a:latin typeface="Arial" charset="0"/>
                <a:cs typeface="Arial" charset="0"/>
              </a:rPr>
              <a:t>specific</a:t>
            </a:r>
            <a:br>
              <a:rPr lang="en-US" altLang="en-US" sz="2800" b="1" u="sng" dirty="0" smtClean="0">
                <a:solidFill>
                  <a:schemeClr val="tx1"/>
                </a:solidFill>
                <a:latin typeface="Arial" charset="0"/>
                <a:cs typeface="Arial" charset="0"/>
              </a:rPr>
            </a:br>
            <a:r>
              <a:rPr lang="en-US" altLang="en-US" sz="2800" b="1" u="sng" dirty="0" smtClean="0">
                <a:solidFill>
                  <a:schemeClr val="tx1"/>
                </a:solidFill>
                <a:latin typeface="Arial" charset="0"/>
                <a:cs typeface="Arial" charset="0"/>
              </a:rPr>
              <a:t> department</a:t>
            </a:r>
            <a:r>
              <a:rPr lang="en-US" altLang="en-US" sz="2800" b="1" dirty="0" smtClean="0">
                <a:solidFill>
                  <a:schemeClr val="tx1"/>
                </a:solidFill>
                <a:latin typeface="Arial" charset="0"/>
                <a:cs typeface="Arial" charset="0"/>
              </a:rPr>
              <a:t>.</a:t>
            </a:r>
            <a:br>
              <a:rPr lang="en-US" altLang="en-US" sz="2800" b="1" dirty="0" smtClean="0">
                <a:solidFill>
                  <a:schemeClr val="tx1"/>
                </a:solidFill>
                <a:latin typeface="Arial" charset="0"/>
                <a:cs typeface="Arial" charset="0"/>
              </a:rPr>
            </a:br>
            <a:r>
              <a:rPr lang="en-US" altLang="en-US" sz="2800" b="1" dirty="0" smtClean="0">
                <a:latin typeface="Arial" charset="0"/>
                <a:cs typeface="Arial" charset="0"/>
              </a:rPr>
              <a:t> </a:t>
            </a:r>
          </a:p>
          <a:p>
            <a:pPr algn="ctr">
              <a:lnSpc>
                <a:spcPct val="95000"/>
              </a:lnSpc>
              <a:spcBef>
                <a:spcPct val="50000"/>
              </a:spcBef>
              <a:buFont typeface="Wingdings" pitchFamily="2" charset="2"/>
              <a:buNone/>
            </a:pPr>
            <a:r>
              <a:rPr lang="en-US" altLang="en-US" sz="2800" b="1" dirty="0" smtClean="0">
                <a:solidFill>
                  <a:schemeClr val="hlink"/>
                </a:solidFill>
                <a:latin typeface="Arial" charset="0"/>
                <a:cs typeface="Arial" charset="0"/>
              </a:rPr>
              <a:t>    </a:t>
            </a:r>
            <a:endParaRPr lang="en-US" altLang="en-US" sz="2800" b="1" dirty="0" smtClean="0">
              <a:latin typeface="Arial" charset="0"/>
              <a:cs typeface="Arial" charset="0"/>
            </a:endParaRPr>
          </a:p>
        </p:txBody>
      </p:sp>
      <p:sp>
        <p:nvSpPr>
          <p:cNvPr id="3379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76CBAC0-A150-4D9B-BCA0-3F33E1BF2B20}" type="slidenum">
              <a:rPr lang="en-US" altLang="en-US" sz="1200">
                <a:solidFill>
                  <a:srgbClr val="898989"/>
                </a:solidFill>
                <a:latin typeface="Arial" charset="0"/>
              </a:rPr>
              <a:pPr>
                <a:spcBef>
                  <a:spcPct val="0"/>
                </a:spcBef>
                <a:buFontTx/>
                <a:buNone/>
              </a:pPr>
              <a:t>17</a:t>
            </a:fld>
            <a:endParaRPr lang="en-US" altLang="en-US" sz="1200" dirty="0">
              <a:solidFill>
                <a:srgbClr val="898989"/>
              </a:solidFill>
              <a:latin typeface="Arial" charset="0"/>
            </a:endParaRPr>
          </a:p>
        </p:txBody>
      </p:sp>
      <p:pic>
        <p:nvPicPr>
          <p:cNvPr id="27655" name="Picture 7" descr="C:\Documents and Settings\aboulware\Local Settings\Temporary Internet Files\Content.IE5\C3RW9IFX\MC9003710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470525"/>
            <a:ext cx="1219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876800" y="4572000"/>
            <a:ext cx="3810000" cy="708025"/>
          </a:xfrm>
          <a:prstGeom prst="rect">
            <a:avLst/>
          </a:prstGeom>
          <a:noFill/>
          <a:ln>
            <a:solidFill>
              <a:schemeClr val="accent1">
                <a:lumMod val="50000"/>
              </a:schemeClr>
            </a:solidFill>
          </a:ln>
        </p:spPr>
        <p:txBody>
          <a:bodyPr>
            <a:spAutoFit/>
          </a:bodyPr>
          <a:lstStyle/>
          <a:p>
            <a:pPr algn="ctr">
              <a:defRPr/>
            </a:pPr>
            <a:r>
              <a:rPr lang="en-US" sz="2000" b="1" dirty="0"/>
              <a:t>Multiple departments share rent, </a:t>
            </a:r>
            <a:r>
              <a:rPr lang="en-US" sz="2000" b="1" dirty="0" smtClean="0"/>
              <a:t>electricity, </a:t>
            </a:r>
            <a:r>
              <a:rPr lang="en-US" sz="2000" b="1" dirty="0"/>
              <a:t>and heat.</a:t>
            </a:r>
          </a:p>
        </p:txBody>
      </p:sp>
      <p:pic>
        <p:nvPicPr>
          <p:cNvPr id="27657" name="Picture 9" descr="C:\Documents and Settings\aboulware\Local Settings\Temporary Internet Files\Content.IE5\66X1NPXO\MC9000451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895600"/>
            <a:ext cx="16224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800600" y="1905000"/>
            <a:ext cx="3810000" cy="1016000"/>
          </a:xfrm>
          <a:prstGeom prst="rect">
            <a:avLst/>
          </a:prstGeom>
          <a:noFill/>
          <a:ln>
            <a:solidFill>
              <a:schemeClr val="accent1">
                <a:lumMod val="50000"/>
              </a:schemeClr>
            </a:solidFill>
          </a:ln>
        </p:spPr>
        <p:txBody>
          <a:bodyPr>
            <a:spAutoFit/>
          </a:bodyPr>
          <a:lstStyle/>
          <a:p>
            <a:pPr algn="ctr">
              <a:defRPr/>
            </a:pPr>
            <a:r>
              <a:rPr lang="en-US" sz="2000" b="1" dirty="0"/>
              <a:t>Salary of employee who works in only one department.</a:t>
            </a:r>
          </a:p>
        </p:txBody>
      </p:sp>
      <p:sp>
        <p:nvSpPr>
          <p:cNvPr id="14" name="TextBox 13"/>
          <p:cNvSpPr txBox="1"/>
          <p:nvPr/>
        </p:nvSpPr>
        <p:spPr>
          <a:xfrm>
            <a:off x="381000" y="4114800"/>
            <a:ext cx="4241800" cy="2246313"/>
          </a:xfrm>
          <a:prstGeom prst="rect">
            <a:avLst/>
          </a:prstGeom>
          <a:noFill/>
        </p:spPr>
        <p:txBody>
          <a:bodyPr wrap="none">
            <a:spAutoFit/>
          </a:bodyPr>
          <a:lstStyle/>
          <a:p>
            <a:pPr algn="ctr">
              <a:defRPr/>
            </a:pPr>
            <a:r>
              <a:rPr lang="en-US" sz="2800" b="1" dirty="0">
                <a:solidFill>
                  <a:srgbClr val="FF0000"/>
                </a:solidFill>
              </a:rPr>
              <a:t>Indirect expenses</a:t>
            </a:r>
            <a:br>
              <a:rPr lang="en-US" sz="2800" b="1" dirty="0">
                <a:solidFill>
                  <a:srgbClr val="FF0000"/>
                </a:solidFill>
              </a:rPr>
            </a:br>
            <a:r>
              <a:rPr lang="en-US" sz="2800" b="1" dirty="0">
                <a:solidFill>
                  <a:schemeClr val="accent2">
                    <a:lumMod val="75000"/>
                  </a:schemeClr>
                </a:solidFill>
              </a:rPr>
              <a:t> </a:t>
            </a:r>
            <a:r>
              <a:rPr lang="en-US" sz="2800" b="1" dirty="0"/>
              <a:t>benefit more </a:t>
            </a:r>
            <a:r>
              <a:rPr lang="en-US" sz="2800" b="1" u="sng" dirty="0"/>
              <a:t>than one</a:t>
            </a:r>
            <a:br>
              <a:rPr lang="en-US" sz="2800" b="1" u="sng" dirty="0"/>
            </a:br>
            <a:r>
              <a:rPr lang="en-US" sz="2800" b="1" u="sng" dirty="0"/>
              <a:t> department </a:t>
            </a:r>
            <a:r>
              <a:rPr lang="en-US" sz="2800" b="1" dirty="0"/>
              <a:t>and are</a:t>
            </a:r>
            <a:br>
              <a:rPr lang="en-US" sz="2800" b="1" dirty="0"/>
            </a:br>
            <a:r>
              <a:rPr lang="en-US" sz="2800" b="1" dirty="0"/>
              <a:t> allocated among</a:t>
            </a:r>
            <a:br>
              <a:rPr lang="en-US" sz="2800" b="1" dirty="0"/>
            </a:br>
            <a:r>
              <a:rPr lang="en-US" sz="2800" b="1" dirty="0"/>
              <a:t> departments benefited.</a:t>
            </a:r>
            <a:endParaRPr lang="en-US" sz="2800" dirty="0"/>
          </a:p>
        </p:txBody>
      </p:sp>
      <p:sp>
        <p:nvSpPr>
          <p:cNvPr id="11"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wipe(down)">
                                      <p:cBhvr>
                                        <p:cTn id="7" dur="500"/>
                                        <p:tgtEl>
                                          <p:spTgt spid="14340">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dissolve">
                                      <p:cBhvr>
                                        <p:cTn id="15" dur="500"/>
                                        <p:tgtEl>
                                          <p:spTgt spid="276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27655"/>
                                        </p:tgtEl>
                                        <p:attrNameLst>
                                          <p:attrName>style.visibility</p:attrName>
                                        </p:attrNameLst>
                                      </p:cBhvr>
                                      <p:to>
                                        <p:strVal val="visible"/>
                                      </p:to>
                                    </p:set>
                                    <p:animEffect transition="in" filter="wipe(down)">
                                      <p:cBhvr>
                                        <p:cTn id="28"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0"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p:cNvGraphicFramePr>
          <p:nvPr/>
        </p:nvGraphicFramePr>
        <p:xfrm>
          <a:off x="80963" y="3810000"/>
          <a:ext cx="8961437" cy="2438400"/>
        </p:xfrm>
        <a:graphic>
          <a:graphicData uri="http://schemas.openxmlformats.org/presentationml/2006/ole">
            <mc:AlternateContent xmlns:mc="http://schemas.openxmlformats.org/markup-compatibility/2006">
              <mc:Choice xmlns:v="urn:schemas-microsoft-com:vml" Requires="v">
                <p:oleObj spid="_x0000_s35915" name="Worksheet" r:id="rId4" imgW="3981298" imgH="1162101" progId="Excel.Sheet.8">
                  <p:embed/>
                </p:oleObj>
              </mc:Choice>
              <mc:Fallback>
                <p:oleObj name="Worksheet" r:id="rId4" imgW="3981298" imgH="1162101" progId="Excel.Sheet.8">
                  <p:embed/>
                  <p:pic>
                    <p:nvPicPr>
                      <p:cNvPr id="0" name="Picture 13"/>
                      <p:cNvPicPr>
                        <a:picLocks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0963" y="3810000"/>
                        <a:ext cx="8961437" cy="2438400"/>
                      </a:xfrm>
                      <a:prstGeom prst="rect">
                        <a:avLst/>
                      </a:prstGeom>
                      <a:noFill/>
                      <a:ln w="508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Rectangle 11"/>
          <p:cNvSpPr>
            <a:spLocks noGrp="1" noChangeArrowheads="1"/>
          </p:cNvSpPr>
          <p:nvPr>
            <p:ph type="title"/>
          </p:nvPr>
        </p:nvSpPr>
        <p:spPr>
          <a:xfrm>
            <a:off x="0" y="533400"/>
            <a:ext cx="9144000" cy="1143000"/>
          </a:xfrm>
        </p:spPr>
        <p:txBody>
          <a:bodyPr/>
          <a:lstStyle/>
          <a:p>
            <a:r>
              <a:rPr lang="en-US" altLang="en-US" sz="4400" b="1" dirty="0" smtClean="0">
                <a:solidFill>
                  <a:schemeClr val="tx1"/>
                </a:solidFill>
                <a:latin typeface="Arial" pitchFamily="34" charset="0"/>
                <a:cs typeface="Arial" pitchFamily="34" charset="0"/>
              </a:rPr>
              <a:t>Illustration of Indirect</a:t>
            </a:r>
            <a:br>
              <a:rPr lang="en-US" altLang="en-US" sz="4400" b="1" dirty="0" smtClean="0">
                <a:solidFill>
                  <a:schemeClr val="tx1"/>
                </a:solidFill>
                <a:latin typeface="Arial" pitchFamily="34" charset="0"/>
                <a:cs typeface="Arial" pitchFamily="34" charset="0"/>
              </a:rPr>
            </a:br>
            <a:r>
              <a:rPr lang="en-US" altLang="en-US" sz="4400" b="1" dirty="0" smtClean="0">
                <a:solidFill>
                  <a:schemeClr val="tx1"/>
                </a:solidFill>
                <a:latin typeface="Arial" pitchFamily="34" charset="0"/>
                <a:cs typeface="Arial" pitchFamily="34" charset="0"/>
              </a:rPr>
              <a:t>Expense Allocation, Exhibit </a:t>
            </a:r>
            <a:r>
              <a:rPr lang="en-US" altLang="en-US" sz="4400" b="1" dirty="0">
                <a:solidFill>
                  <a:schemeClr val="tx1"/>
                </a:solidFill>
                <a:latin typeface="Arial" pitchFamily="34" charset="0"/>
                <a:cs typeface="Arial" pitchFamily="34" charset="0"/>
              </a:rPr>
              <a:t>9</a:t>
            </a:r>
            <a:r>
              <a:rPr lang="en-US" altLang="en-US" sz="4400" b="1" dirty="0" smtClean="0">
                <a:solidFill>
                  <a:schemeClr val="tx1"/>
                </a:solidFill>
                <a:latin typeface="Arial" pitchFamily="34" charset="0"/>
                <a:cs typeface="Arial" pitchFamily="34" charset="0"/>
              </a:rPr>
              <a:t>.3</a:t>
            </a:r>
          </a:p>
        </p:txBody>
      </p:sp>
      <p:sp>
        <p:nvSpPr>
          <p:cNvPr id="358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6B646BA-9FFF-4C33-8A1C-DBE57481990E}" type="slidenum">
              <a:rPr lang="en-US" altLang="en-US" sz="1200">
                <a:solidFill>
                  <a:srgbClr val="898989"/>
                </a:solidFill>
                <a:latin typeface="Arial" charset="0"/>
              </a:rPr>
              <a:pPr>
                <a:spcBef>
                  <a:spcPct val="0"/>
                </a:spcBef>
                <a:buFontTx/>
                <a:buNone/>
              </a:pPr>
              <a:t>18</a:t>
            </a:fld>
            <a:endParaRPr lang="en-US" altLang="en-US" sz="1200" dirty="0">
              <a:solidFill>
                <a:srgbClr val="898989"/>
              </a:solidFill>
              <a:latin typeface="Arial" charset="0"/>
            </a:endParaRPr>
          </a:p>
        </p:txBody>
      </p:sp>
      <p:sp>
        <p:nvSpPr>
          <p:cNvPr id="35844" name="Rectangle 2"/>
          <p:cNvSpPr txBox="1">
            <a:spLocks noChangeArrowheads="1"/>
          </p:cNvSpPr>
          <p:nvPr/>
        </p:nvSpPr>
        <p:spPr bwMode="auto">
          <a:xfrm>
            <a:off x="0" y="1752600"/>
            <a:ext cx="9144000" cy="1600200"/>
          </a:xfrm>
          <a:prstGeom prst="rect">
            <a:avLst/>
          </a:prstGeom>
          <a:solidFill>
            <a:schemeClr val="bg2"/>
          </a:solidFill>
          <a:ln w="9525">
            <a:solidFill>
              <a:schemeClr val="tx1"/>
            </a:solidFill>
            <a:miter lim="800000"/>
            <a:headEnd/>
            <a:tailEnd/>
          </a:ln>
        </p:spPr>
        <p:txBody>
          <a:bodyPr lIns="90488" tIns="44450" rIns="90488" bIns="44450"/>
          <a:lstStyle>
            <a:lvl1pPr marL="273050" indent="-2730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spcBef>
                <a:spcPts val="600"/>
              </a:spcBef>
              <a:buClr>
                <a:schemeClr val="accent1"/>
              </a:buClr>
              <a:buSzPct val="70000"/>
              <a:buFont typeface="Wingdings" pitchFamily="2" charset="2"/>
              <a:buNone/>
            </a:pPr>
            <a:r>
              <a:rPr lang="en-US" altLang="en-US" sz="2800" b="1" dirty="0">
                <a:latin typeface="Arial" pitchFamily="34" charset="0"/>
                <a:cs typeface="Arial" pitchFamily="34" charset="0"/>
              </a:rPr>
              <a:t>   Classic Jewelry pays its janitorial service $800 per month to clean its store.  Management allocates this cost to its three departments according to the floor space each occupies.</a:t>
            </a:r>
          </a:p>
        </p:txBody>
      </p:sp>
      <p:sp>
        <p:nvSpPr>
          <p:cNvPr id="7"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sz="4400" dirty="0" smtClean="0"/>
              <a:t>  </a:t>
            </a:r>
            <a:r>
              <a:rPr lang="en-US" altLang="en-US" sz="4400" b="1" dirty="0" smtClean="0">
                <a:solidFill>
                  <a:schemeClr val="tx1"/>
                </a:solidFill>
                <a:latin typeface="Algerian" pitchFamily="82" charset="0"/>
                <a:cs typeface="Arial" pitchFamily="34" charset="0"/>
              </a:rPr>
              <a:t>Allocation of Indirect Expenses</a:t>
            </a:r>
            <a:br>
              <a:rPr lang="en-US" altLang="en-US" sz="4400" b="1" dirty="0" smtClean="0">
                <a:solidFill>
                  <a:schemeClr val="tx1"/>
                </a:solidFill>
                <a:latin typeface="Algerian" pitchFamily="82" charset="0"/>
                <a:cs typeface="Arial" pitchFamily="34" charset="0"/>
              </a:rPr>
            </a:br>
            <a:endParaRPr lang="en-US" altLang="en-US" sz="4400" b="1" dirty="0" smtClean="0">
              <a:solidFill>
                <a:schemeClr val="tx1"/>
              </a:solidFill>
              <a:latin typeface="Algerian" pitchFamily="82" charset="0"/>
              <a:cs typeface="Arial" pitchFamily="34" charset="0"/>
            </a:endParaRPr>
          </a:p>
        </p:txBody>
      </p:sp>
      <p:sp>
        <p:nvSpPr>
          <p:cNvPr id="378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595E31C-1276-4F99-ACF1-B84FC05F0C8C}" type="slidenum">
              <a:rPr lang="en-US" altLang="en-US" sz="1200">
                <a:solidFill>
                  <a:srgbClr val="898989"/>
                </a:solidFill>
                <a:latin typeface="Arial" charset="0"/>
              </a:rPr>
              <a:pPr>
                <a:spcBef>
                  <a:spcPct val="0"/>
                </a:spcBef>
                <a:buFontTx/>
                <a:buNone/>
              </a:pPr>
              <a:t>19</a:t>
            </a:fld>
            <a:endParaRPr lang="en-US" altLang="en-US" sz="1200" dirty="0">
              <a:solidFill>
                <a:srgbClr val="898989"/>
              </a:solidFill>
              <a:latin typeface="Arial" charset="0"/>
            </a:endParaRPr>
          </a:p>
        </p:txBody>
      </p:sp>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2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3434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lgerian" pitchFamily="82" charset="0"/>
                <a:ea typeface="Adobe Heiti Std R" pitchFamily="34" charset="-128"/>
                <a:cs typeface="Aharoni" pitchFamily="2" charset="-79"/>
              </a:rPr>
              <a:t>Time for Any Question</a:t>
            </a: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1655E42-6F16-491C-9169-6D17DF226A2E}" type="slidenum">
              <a:rPr lang="en-US" altLang="en-US" sz="1200" smtClean="0">
                <a:solidFill>
                  <a:srgbClr val="898989"/>
                </a:solidFill>
              </a:rPr>
              <a:pPr/>
              <a:t>2</a:t>
            </a:fld>
            <a:endParaRPr lang="en-US" altLang="en-US" sz="1200" smtClean="0">
              <a:solidFill>
                <a:srgbClr val="898989"/>
              </a:solidFill>
            </a:endParaRPr>
          </a:p>
        </p:txBody>
      </p:sp>
    </p:spTree>
    <p:extLst>
      <p:ext uri="{BB962C8B-B14F-4D97-AF65-F5344CB8AC3E}">
        <p14:creationId xmlns:p14="http://schemas.microsoft.com/office/powerpoint/2010/main" val="2522379736"/>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0" y="274638"/>
            <a:ext cx="9144000" cy="792162"/>
          </a:xfrm>
        </p:spPr>
        <p:txBody>
          <a:bodyPr/>
          <a:lstStyle/>
          <a:p>
            <a:r>
              <a:rPr lang="en-US" altLang="en-US" sz="4400" b="1" dirty="0" smtClean="0">
                <a:solidFill>
                  <a:schemeClr val="tx1"/>
                </a:solidFill>
                <a:latin typeface="Arial" pitchFamily="34" charset="0"/>
                <a:cs typeface="Arial" pitchFamily="34" charset="0"/>
              </a:rPr>
              <a:t>Allocation of Indirect Expenses</a:t>
            </a:r>
          </a:p>
        </p:txBody>
      </p:sp>
      <p:sp>
        <p:nvSpPr>
          <p:cNvPr id="3994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CAAF9D9-B46C-488C-BADA-8CA71AEC617D}" type="slidenum">
              <a:rPr lang="en-US" altLang="en-US" sz="1200">
                <a:solidFill>
                  <a:srgbClr val="898989"/>
                </a:solidFill>
                <a:latin typeface="Arial" charset="0"/>
              </a:rPr>
              <a:pPr>
                <a:spcBef>
                  <a:spcPct val="0"/>
                </a:spcBef>
                <a:buFontTx/>
                <a:buNone/>
              </a:pPr>
              <a:t>20</a:t>
            </a:fld>
            <a:endParaRPr lang="en-US" altLang="en-US" sz="1200" dirty="0">
              <a:solidFill>
                <a:srgbClr val="898989"/>
              </a:solidFill>
              <a:latin typeface="Arial" charset="0"/>
            </a:endParaRPr>
          </a:p>
        </p:txBody>
      </p:sp>
      <p:graphicFrame>
        <p:nvGraphicFramePr>
          <p:cNvPr id="39939" name="Object 2"/>
          <p:cNvGraphicFramePr>
            <a:graphicFrameLocks/>
          </p:cNvGraphicFramePr>
          <p:nvPr/>
        </p:nvGraphicFramePr>
        <p:xfrm>
          <a:off x="539750" y="2743200"/>
          <a:ext cx="8020050" cy="3448050"/>
        </p:xfrm>
        <a:graphic>
          <a:graphicData uri="http://schemas.openxmlformats.org/presentationml/2006/ole">
            <mc:AlternateContent xmlns:mc="http://schemas.openxmlformats.org/markup-compatibility/2006">
              <mc:Choice xmlns:v="urn:schemas-microsoft-com:vml" Requires="v">
                <p:oleObj spid="_x0000_s40011" name="Worksheet" r:id="rId4" imgW="4095598" imgH="1762176" progId="Excel.Sheet.8">
                  <p:embed/>
                </p:oleObj>
              </mc:Choice>
              <mc:Fallback>
                <p:oleObj name="Worksheet" r:id="rId4" imgW="4095598" imgH="1762176" progId="Excel.Sheet.8">
                  <p:embed/>
                  <p:pic>
                    <p:nvPicPr>
                      <p:cNvPr id="0" name="Picture 13"/>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39750" y="2743200"/>
                        <a:ext cx="8020050" cy="344805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71494" y="1295400"/>
            <a:ext cx="8983550" cy="1200329"/>
          </a:xfrm>
          <a:prstGeom prst="rect">
            <a:avLst/>
          </a:prstGeom>
          <a:solidFill>
            <a:schemeClr val="accent4">
              <a:lumMod val="20000"/>
              <a:lumOff val="80000"/>
            </a:schemeClr>
          </a:solidFill>
          <a:ln w="28575">
            <a:solidFill>
              <a:schemeClr val="tx1"/>
            </a:solidFill>
          </a:ln>
        </p:spPr>
        <p:txBody>
          <a:bodyPr wrap="none">
            <a:spAutoFit/>
          </a:bodyPr>
          <a:lstStyle/>
          <a:p>
            <a:pPr algn="ctr" eaLnBrk="1" hangingPunct="1">
              <a:defRPr/>
            </a:pPr>
            <a:r>
              <a:rPr lang="en-US" sz="2400" b="1" dirty="0"/>
              <a:t>Indirect expenses can be allocated to departments</a:t>
            </a:r>
            <a:br>
              <a:rPr lang="en-US" sz="2400" b="1" dirty="0"/>
            </a:br>
            <a:r>
              <a:rPr lang="en-US" sz="2400" b="1" dirty="0"/>
              <a:t>using a number of allocation bases.  Some common indirect</a:t>
            </a:r>
            <a:br>
              <a:rPr lang="en-US" sz="2400" b="1" dirty="0"/>
            </a:br>
            <a:r>
              <a:rPr lang="en-US" sz="2400" b="1" dirty="0"/>
              <a:t>expenses and their allocation bases are:</a:t>
            </a:r>
          </a:p>
        </p:txBody>
      </p:sp>
      <p:sp>
        <p:nvSpPr>
          <p:cNvPr id="7"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p:cNvGraphicFramePr>
          <p:nvPr/>
        </p:nvGraphicFramePr>
        <p:xfrm>
          <a:off x="239713" y="3657600"/>
          <a:ext cx="8643937" cy="2443163"/>
        </p:xfrm>
        <a:graphic>
          <a:graphicData uri="http://schemas.openxmlformats.org/presentationml/2006/ole">
            <mc:AlternateContent xmlns:mc="http://schemas.openxmlformats.org/markup-compatibility/2006">
              <mc:Choice xmlns:v="urn:schemas-microsoft-com:vml" Requires="v">
                <p:oleObj spid="_x0000_s42060" name="Worksheet" r:id="rId4" imgW="4095598" imgH="1343178" progId="Excel.Sheet.8">
                  <p:embed/>
                </p:oleObj>
              </mc:Choice>
              <mc:Fallback>
                <p:oleObj name="Worksheet" r:id="rId4" imgW="4095598" imgH="1343178" progId="Excel.Sheet.8">
                  <p:embed/>
                  <p:pic>
                    <p:nvPicPr>
                      <p:cNvPr id="0" name="Picture 14"/>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39713" y="3657600"/>
                        <a:ext cx="8643937" cy="2443163"/>
                      </a:xfrm>
                      <a:prstGeom prst="rect">
                        <a:avLst/>
                      </a:prstGeom>
                      <a:noFill/>
                      <a:ln w="50800">
                        <a:solidFill>
                          <a:srgbClr val="CC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Rectangle 5"/>
          <p:cNvSpPr>
            <a:spLocks noGrp="1" noChangeArrowheads="1"/>
          </p:cNvSpPr>
          <p:nvPr>
            <p:ph type="title"/>
          </p:nvPr>
        </p:nvSpPr>
        <p:spPr>
          <a:xfrm>
            <a:off x="381000" y="304800"/>
            <a:ext cx="8382000" cy="762000"/>
          </a:xfrm>
        </p:spPr>
        <p:txBody>
          <a:bodyPr/>
          <a:lstStyle/>
          <a:p>
            <a:r>
              <a:rPr lang="en-US" altLang="en-US" sz="4400" b="1" dirty="0" smtClean="0">
                <a:solidFill>
                  <a:schemeClr val="tx1"/>
                </a:solidFill>
              </a:rPr>
              <a:t>Service Department Expenses</a:t>
            </a:r>
          </a:p>
        </p:txBody>
      </p:sp>
      <p:sp>
        <p:nvSpPr>
          <p:cNvPr id="355331" name="Rectangle 3"/>
          <p:cNvSpPr>
            <a:spLocks noGrp="1" noChangeArrowheads="1"/>
          </p:cNvSpPr>
          <p:nvPr>
            <p:ph idx="1"/>
          </p:nvPr>
        </p:nvSpPr>
        <p:spPr>
          <a:xfrm>
            <a:off x="219075" y="1143000"/>
            <a:ext cx="8696325" cy="1524000"/>
          </a:xfrm>
          <a:solidFill>
            <a:schemeClr val="accent1">
              <a:lumMod val="20000"/>
              <a:lumOff val="80000"/>
            </a:schemeClr>
          </a:solidFill>
          <a:ln>
            <a:solidFill>
              <a:schemeClr val="tx1"/>
            </a:solidFill>
          </a:ln>
        </p:spPr>
        <p:txBody>
          <a:bodyPr lIns="90488" tIns="44450" rIns="90488" bIns="44450" anchor="ctr"/>
          <a:lstStyle/>
          <a:p>
            <a:pPr algn="ctr">
              <a:buFont typeface="Wingdings" pitchFamily="2" charset="2"/>
              <a:buNone/>
              <a:defRPr/>
            </a:pPr>
            <a:r>
              <a:rPr lang="en-US" dirty="0"/>
              <a:t>  </a:t>
            </a:r>
            <a:r>
              <a:rPr lang="en-US" b="1" dirty="0">
                <a:solidFill>
                  <a:schemeClr val="tx1"/>
                </a:solidFill>
                <a:latin typeface="Arial" pitchFamily="34" charset="0"/>
                <a:cs typeface="Arial" pitchFamily="34" charset="0"/>
              </a:rPr>
              <a:t>Service department costs are shared, indirect expenses that support the activities of two or more production departments.</a:t>
            </a:r>
          </a:p>
        </p:txBody>
      </p:sp>
      <p:sp>
        <p:nvSpPr>
          <p:cNvPr id="419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ECA231-D65A-4BD9-AA8E-752EAB5239E5}" type="slidenum">
              <a:rPr lang="en-US" altLang="en-US" sz="1200">
                <a:solidFill>
                  <a:srgbClr val="898989"/>
                </a:solidFill>
                <a:latin typeface="Arial" charset="0"/>
              </a:rPr>
              <a:pPr>
                <a:spcBef>
                  <a:spcPct val="0"/>
                </a:spcBef>
                <a:buFontTx/>
                <a:buNone/>
              </a:pPr>
              <a:t>21</a:t>
            </a:fld>
            <a:endParaRPr lang="en-US" altLang="en-US" sz="1200" dirty="0">
              <a:solidFill>
                <a:srgbClr val="898989"/>
              </a:solidFill>
              <a:latin typeface="Arial" charset="0"/>
            </a:endParaRPr>
          </a:p>
        </p:txBody>
      </p:sp>
      <p:sp>
        <p:nvSpPr>
          <p:cNvPr id="8" name="Rounded Rectangle 7"/>
          <p:cNvSpPr/>
          <p:nvPr/>
        </p:nvSpPr>
        <p:spPr>
          <a:xfrm>
            <a:off x="762000" y="2819400"/>
            <a:ext cx="7696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lumMod val="95000"/>
                  </a:schemeClr>
                </a:solidFill>
              </a:rPr>
              <a:t>Commonly used bases to allocate service department expenses include:</a:t>
            </a:r>
          </a:p>
        </p:txBody>
      </p:sp>
      <p:sp>
        <p:nvSpPr>
          <p:cNvPr id="9"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ssolve">
                                      <p:cBhvr>
                                        <p:cTn id="12"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ctrTitle"/>
          </p:nvPr>
        </p:nvSpPr>
        <p:spPr>
          <a:xfrm>
            <a:off x="914400" y="1295400"/>
            <a:ext cx="7315200" cy="3124200"/>
          </a:xfrm>
        </p:spPr>
        <p:txBody>
          <a:bodyPr/>
          <a:lstStyle/>
          <a:p>
            <a:r>
              <a:rPr lang="en-US" altLang="en-US" dirty="0" smtClean="0"/>
              <a:t> </a:t>
            </a:r>
            <a:r>
              <a:rPr lang="en-US" altLang="en-US" sz="4400" dirty="0" smtClean="0"/>
              <a:t>  </a:t>
            </a:r>
            <a:r>
              <a:rPr lang="en-US" altLang="en-US" sz="4400" b="1" dirty="0" smtClean="0">
                <a:solidFill>
                  <a:schemeClr val="tx1"/>
                </a:solidFill>
                <a:latin typeface="Arial" pitchFamily="34" charset="0"/>
                <a:cs typeface="Arial" pitchFamily="34" charset="0"/>
              </a:rPr>
              <a:t>Departmental Income Statements</a:t>
            </a:r>
          </a:p>
        </p:txBody>
      </p:sp>
      <p:sp>
        <p:nvSpPr>
          <p:cNvPr id="440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1B8420-8870-47B5-AD61-ED1410A1F458}" type="slidenum">
              <a:rPr lang="en-US" altLang="en-US" sz="1200">
                <a:solidFill>
                  <a:srgbClr val="898989"/>
                </a:solidFill>
                <a:latin typeface="Arial" charset="0"/>
              </a:rPr>
              <a:pPr>
                <a:spcBef>
                  <a:spcPct val="0"/>
                </a:spcBef>
                <a:buFontTx/>
                <a:buNone/>
              </a:pPr>
              <a:t>22</a:t>
            </a:fld>
            <a:endParaRPr lang="en-US" altLang="en-US" sz="1200" dirty="0">
              <a:solidFill>
                <a:srgbClr val="898989"/>
              </a:solidFill>
              <a:latin typeface="Arial" charset="0"/>
            </a:endParaRPr>
          </a:p>
        </p:txBody>
      </p:sp>
      <p:pic>
        <p:nvPicPr>
          <p:cNvPr id="440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854" y="48768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38101" y="274638"/>
            <a:ext cx="9051924" cy="1020762"/>
          </a:xfrm>
        </p:spPr>
        <p:txBody>
          <a:bodyPr/>
          <a:lstStyle/>
          <a:p>
            <a:r>
              <a:rPr lang="en-US" altLang="en-US" sz="4400" b="1" dirty="0" smtClean="0">
                <a:solidFill>
                  <a:schemeClr val="tx1"/>
                </a:solidFill>
                <a:latin typeface="Arial" pitchFamily="34" charset="0"/>
                <a:cs typeface="Arial" pitchFamily="34" charset="0"/>
              </a:rPr>
              <a:t>Departmental Income Statements</a:t>
            </a:r>
          </a:p>
        </p:txBody>
      </p:sp>
      <p:sp>
        <p:nvSpPr>
          <p:cNvPr id="46086" name="Slide Number Placeholder 5"/>
          <p:cNvSpPr>
            <a:spLocks noGrp="1"/>
          </p:cNvSpPr>
          <p:nvPr>
            <p:ph type="sldNum" sz="quarter" idx="12"/>
          </p:nvPr>
        </p:nvSpPr>
        <p:spPr bwMode="auto">
          <a:xfrm>
            <a:off x="6629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A2A222A-0069-4196-B5EA-A59BCA6B75D5}" type="slidenum">
              <a:rPr lang="en-US" altLang="en-US" sz="1200">
                <a:solidFill>
                  <a:srgbClr val="898989"/>
                </a:solidFill>
                <a:latin typeface="Arial" charset="0"/>
              </a:rPr>
              <a:pPr>
                <a:spcBef>
                  <a:spcPct val="0"/>
                </a:spcBef>
                <a:buFontTx/>
                <a:buNone/>
              </a:pPr>
              <a:t>23</a:t>
            </a:fld>
            <a:endParaRPr lang="en-US" altLang="en-US" sz="1200" dirty="0">
              <a:solidFill>
                <a:srgbClr val="898989"/>
              </a:solidFill>
              <a:latin typeface="Arial" charset="0"/>
            </a:endParaRPr>
          </a:p>
        </p:txBody>
      </p:sp>
      <p:pic>
        <p:nvPicPr>
          <p:cNvPr id="46084" name="Picture 3" descr="C:\Users\Charles\Pictures\Microsoft Clip Organizer\j01413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682750"/>
            <a:ext cx="9051925"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p:cNvSpPr>
            <a:spLocks noChangeArrowheads="1"/>
          </p:cNvSpPr>
          <p:nvPr/>
        </p:nvSpPr>
        <p:spPr bwMode="auto">
          <a:xfrm>
            <a:off x="3001963" y="1905000"/>
            <a:ext cx="5761037"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914400" indent="-45720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latin typeface="Arial" charset="0"/>
              </a:rPr>
              <a:t>Let’s prepare departmental income statements using the following steps:</a:t>
            </a:r>
          </a:p>
          <a:p>
            <a:pPr lvl="1" eaLnBrk="1" hangingPunct="1">
              <a:spcBef>
                <a:spcPct val="25000"/>
              </a:spcBef>
              <a:buFont typeface="Century Schoolbook" pitchFamily="18" charset="0"/>
              <a:buAutoNum type="arabicPeriod"/>
            </a:pPr>
            <a:r>
              <a:rPr lang="en-US" altLang="en-US" sz="2400" b="1" dirty="0">
                <a:latin typeface="Arial" charset="0"/>
              </a:rPr>
              <a:t>Accumulating </a:t>
            </a:r>
            <a:r>
              <a:rPr lang="en-US" altLang="en-US" sz="2400" b="1" dirty="0">
                <a:solidFill>
                  <a:srgbClr val="FF0000"/>
                </a:solidFill>
                <a:latin typeface="Arial" charset="0"/>
              </a:rPr>
              <a:t>revenues</a:t>
            </a:r>
            <a:r>
              <a:rPr lang="en-US" altLang="en-US" sz="2400" b="1" dirty="0">
                <a:latin typeface="Arial" charset="0"/>
              </a:rPr>
              <a:t> and direct </a:t>
            </a:r>
            <a:r>
              <a:rPr lang="en-US" altLang="en-US" sz="2400" b="1" dirty="0">
                <a:solidFill>
                  <a:srgbClr val="FF0000"/>
                </a:solidFill>
                <a:latin typeface="Arial" charset="0"/>
              </a:rPr>
              <a:t>expenses</a:t>
            </a:r>
            <a:r>
              <a:rPr lang="en-US" altLang="en-US" sz="2400" b="1" dirty="0">
                <a:latin typeface="Arial" charset="0"/>
              </a:rPr>
              <a:t> by department. </a:t>
            </a:r>
          </a:p>
          <a:p>
            <a:pPr lvl="1" eaLnBrk="1" hangingPunct="1">
              <a:spcBef>
                <a:spcPct val="25000"/>
              </a:spcBef>
              <a:buFont typeface="Century Schoolbook" pitchFamily="18" charset="0"/>
              <a:buAutoNum type="arabicPeriod"/>
            </a:pPr>
            <a:r>
              <a:rPr lang="en-US" altLang="en-US" sz="2400" b="1" dirty="0">
                <a:latin typeface="Arial" charset="0"/>
              </a:rPr>
              <a:t>Allocating </a:t>
            </a:r>
            <a:r>
              <a:rPr lang="en-US" altLang="en-US" sz="2400" b="1" dirty="0">
                <a:solidFill>
                  <a:srgbClr val="FF0000"/>
                </a:solidFill>
                <a:latin typeface="Arial" charset="0"/>
              </a:rPr>
              <a:t>indirect expenses </a:t>
            </a:r>
            <a:r>
              <a:rPr lang="en-US" altLang="en-US" sz="2400" b="1" dirty="0">
                <a:latin typeface="Arial" charset="0"/>
              </a:rPr>
              <a:t>across departments.</a:t>
            </a:r>
          </a:p>
          <a:p>
            <a:pPr lvl="1" eaLnBrk="1" hangingPunct="1">
              <a:spcBef>
                <a:spcPct val="25000"/>
              </a:spcBef>
              <a:buFont typeface="Century Schoolbook" pitchFamily="18" charset="0"/>
              <a:buAutoNum type="arabicPeriod"/>
            </a:pPr>
            <a:r>
              <a:rPr lang="en-US" altLang="en-US" sz="2400" b="1" dirty="0">
                <a:latin typeface="Arial" charset="0"/>
              </a:rPr>
              <a:t>Allocating </a:t>
            </a:r>
            <a:r>
              <a:rPr lang="en-US" altLang="en-US" sz="2400" b="1" dirty="0">
                <a:solidFill>
                  <a:srgbClr val="FF0000"/>
                </a:solidFill>
                <a:latin typeface="Arial" charset="0"/>
              </a:rPr>
              <a:t>service department expenses </a:t>
            </a:r>
            <a:r>
              <a:rPr lang="en-US" altLang="en-US" sz="2400" b="1" dirty="0">
                <a:latin typeface="Arial" charset="0"/>
              </a:rPr>
              <a:t>to operating departments.</a:t>
            </a:r>
          </a:p>
          <a:p>
            <a:pPr lvl="1" eaLnBrk="1" hangingPunct="1">
              <a:spcBef>
                <a:spcPct val="25000"/>
              </a:spcBef>
              <a:buFont typeface="Century Schoolbook" pitchFamily="18" charset="0"/>
              <a:buAutoNum type="arabicPeriod"/>
            </a:pPr>
            <a:r>
              <a:rPr lang="en-US" altLang="en-US" sz="2400" b="1" dirty="0">
                <a:latin typeface="Arial" charset="0"/>
              </a:rPr>
              <a:t>Preparing departmental </a:t>
            </a:r>
            <a:r>
              <a:rPr lang="en-US" altLang="en-US" sz="2400" b="1" dirty="0">
                <a:solidFill>
                  <a:srgbClr val="FF0000"/>
                </a:solidFill>
                <a:latin typeface="Arial" charset="0"/>
              </a:rPr>
              <a:t>income statements</a:t>
            </a:r>
            <a:r>
              <a:rPr lang="en-US" altLang="en-US" sz="2400" b="1" dirty="0">
                <a:latin typeface="Arial" charset="0"/>
              </a:rPr>
              <a:t>.</a:t>
            </a:r>
          </a:p>
        </p:txBody>
      </p:sp>
      <p:sp>
        <p:nvSpPr>
          <p:cNvPr id="7"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1000"/>
                                        <p:tgtEl>
                                          <p:spTgt spid="35845">
                                            <p:txEl>
                                              <p:pRg st="0" end="0"/>
                                            </p:txEl>
                                          </p:spTgt>
                                        </p:tgtEl>
                                      </p:cBhvr>
                                    </p:animEffect>
                                    <p:anim calcmode="lin" valueType="num">
                                      <p:cBhvr>
                                        <p:cTn id="8" dur="10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5">
                                            <p:txEl>
                                              <p:pRg st="1" end="1"/>
                                            </p:txEl>
                                          </p:spTgt>
                                        </p:tgtEl>
                                        <p:attrNameLst>
                                          <p:attrName>style.visibility</p:attrName>
                                        </p:attrNameLst>
                                      </p:cBhvr>
                                      <p:to>
                                        <p:strVal val="visible"/>
                                      </p:to>
                                    </p:set>
                                    <p:animEffect transition="in" filter="fade">
                                      <p:cBhvr>
                                        <p:cTn id="14" dur="1000"/>
                                        <p:tgtEl>
                                          <p:spTgt spid="35845">
                                            <p:txEl>
                                              <p:pRg st="1" end="1"/>
                                            </p:txEl>
                                          </p:spTgt>
                                        </p:tgtEl>
                                      </p:cBhvr>
                                    </p:animEffect>
                                    <p:anim calcmode="lin" valueType="num">
                                      <p:cBhvr>
                                        <p:cTn id="15" dur="10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5">
                                            <p:txEl>
                                              <p:pRg st="2" end="2"/>
                                            </p:txEl>
                                          </p:spTgt>
                                        </p:tgtEl>
                                        <p:attrNameLst>
                                          <p:attrName>style.visibility</p:attrName>
                                        </p:attrNameLst>
                                      </p:cBhvr>
                                      <p:to>
                                        <p:strVal val="visible"/>
                                      </p:to>
                                    </p:set>
                                    <p:animEffect transition="in" filter="fade">
                                      <p:cBhvr>
                                        <p:cTn id="21" dur="1000"/>
                                        <p:tgtEl>
                                          <p:spTgt spid="35845">
                                            <p:txEl>
                                              <p:pRg st="2" end="2"/>
                                            </p:txEl>
                                          </p:spTgt>
                                        </p:tgtEl>
                                      </p:cBhvr>
                                    </p:animEffect>
                                    <p:anim calcmode="lin" valueType="num">
                                      <p:cBhvr>
                                        <p:cTn id="22" dur="10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8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5">
                                            <p:txEl>
                                              <p:pRg st="3" end="3"/>
                                            </p:txEl>
                                          </p:spTgt>
                                        </p:tgtEl>
                                        <p:attrNameLst>
                                          <p:attrName>style.visibility</p:attrName>
                                        </p:attrNameLst>
                                      </p:cBhvr>
                                      <p:to>
                                        <p:strVal val="visible"/>
                                      </p:to>
                                    </p:set>
                                    <p:animEffect transition="in" filter="fade">
                                      <p:cBhvr>
                                        <p:cTn id="28" dur="1000"/>
                                        <p:tgtEl>
                                          <p:spTgt spid="35845">
                                            <p:txEl>
                                              <p:pRg st="3" end="3"/>
                                            </p:txEl>
                                          </p:spTgt>
                                        </p:tgtEl>
                                      </p:cBhvr>
                                    </p:animEffect>
                                    <p:anim calcmode="lin" valueType="num">
                                      <p:cBhvr>
                                        <p:cTn id="29" dur="1000" fill="hold"/>
                                        <p:tgtEl>
                                          <p:spTgt spid="3584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5">
                                            <p:txEl>
                                              <p:pRg st="4" end="4"/>
                                            </p:txEl>
                                          </p:spTgt>
                                        </p:tgtEl>
                                        <p:attrNameLst>
                                          <p:attrName>style.visibility</p:attrName>
                                        </p:attrNameLst>
                                      </p:cBhvr>
                                      <p:to>
                                        <p:strVal val="visible"/>
                                      </p:to>
                                    </p:set>
                                    <p:animEffect transition="in" filter="fade">
                                      <p:cBhvr>
                                        <p:cTn id="35" dur="1000"/>
                                        <p:tgtEl>
                                          <p:spTgt spid="35845">
                                            <p:txEl>
                                              <p:pRg st="4" end="4"/>
                                            </p:txEl>
                                          </p:spTgt>
                                        </p:tgtEl>
                                      </p:cBhvr>
                                    </p:animEffect>
                                    <p:anim calcmode="lin" valueType="num">
                                      <p:cBhvr>
                                        <p:cTn id="36" dur="1000" fill="hold"/>
                                        <p:tgtEl>
                                          <p:spTgt spid="3584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84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11"/>
          <p:cNvSpPr>
            <a:spLocks noGrp="1" noChangeArrowheads="1"/>
          </p:cNvSpPr>
          <p:nvPr>
            <p:ph type="title"/>
          </p:nvPr>
        </p:nvSpPr>
        <p:spPr>
          <a:xfrm>
            <a:off x="0" y="609600"/>
            <a:ext cx="9144000" cy="1295400"/>
          </a:xfrm>
          <a:solidFill>
            <a:schemeClr val="bg1">
              <a:lumMod val="85000"/>
            </a:schemeClr>
          </a:solidFill>
        </p:spPr>
        <p:txBody>
          <a:bodyPr/>
          <a:lstStyle/>
          <a:p>
            <a:pPr algn="l">
              <a:defRPr/>
            </a:pPr>
            <a:r>
              <a:rPr lang="en-US" sz="2800" b="1" dirty="0" smtClean="0">
                <a:solidFill>
                  <a:schemeClr val="tx1"/>
                </a:solidFill>
                <a:latin typeface="Arial" pitchFamily="34" charset="0"/>
                <a:cs typeface="Arial" pitchFamily="34" charset="0"/>
              </a:rPr>
              <a:t>Departmental Income Statements</a:t>
            </a:r>
            <a:br>
              <a:rPr lang="en-US" sz="2800" b="1" dirty="0" smtClean="0">
                <a:solidFill>
                  <a:schemeClr val="tx1"/>
                </a:solidFill>
                <a:latin typeface="Arial" pitchFamily="34" charset="0"/>
                <a:cs typeface="Arial" pitchFamily="34" charset="0"/>
              </a:rPr>
            </a:br>
            <a:r>
              <a:rPr lang="en-US" sz="2800" b="1" u="sng" dirty="0" smtClean="0">
                <a:solidFill>
                  <a:srgbClr val="FF0000"/>
                </a:solidFill>
                <a:latin typeface="Arial" pitchFamily="34" charset="0"/>
                <a:cs typeface="Arial" pitchFamily="34" charset="0"/>
              </a:rPr>
              <a:t>Step 1</a:t>
            </a:r>
            <a:r>
              <a:rPr lang="en-US" sz="2800" b="1" u="sng" dirty="0" smtClean="0">
                <a:solidFill>
                  <a:schemeClr val="tx1"/>
                </a:solidFill>
                <a:latin typeface="Arial" pitchFamily="34" charset="0"/>
                <a:cs typeface="Arial" pitchFamily="34" charset="0"/>
              </a:rPr>
              <a:t>:</a:t>
            </a:r>
            <a:r>
              <a:rPr lang="en-US" sz="2800" b="1" dirty="0" smtClean="0">
                <a:solidFill>
                  <a:schemeClr val="tx1"/>
                </a:solidFill>
                <a:latin typeface="Arial" pitchFamily="34" charset="0"/>
                <a:cs typeface="Arial" pitchFamily="34" charset="0"/>
              </a:rPr>
              <a:t> Accumulating </a:t>
            </a:r>
            <a:r>
              <a:rPr lang="en-US" sz="2800" b="1" u="sng" dirty="0" smtClean="0">
                <a:solidFill>
                  <a:schemeClr val="tx1"/>
                </a:solidFill>
                <a:latin typeface="Arial" pitchFamily="34" charset="0"/>
                <a:cs typeface="Arial" pitchFamily="34" charset="0"/>
              </a:rPr>
              <a:t>revenues</a:t>
            </a:r>
            <a:r>
              <a:rPr lang="en-US" sz="2800" b="1" dirty="0" smtClean="0">
                <a:solidFill>
                  <a:schemeClr val="tx1"/>
                </a:solidFill>
                <a:latin typeface="Arial" pitchFamily="34" charset="0"/>
                <a:cs typeface="Arial" pitchFamily="34" charset="0"/>
              </a:rPr>
              <a:t> and </a:t>
            </a:r>
            <a:r>
              <a:rPr lang="en-US" sz="2800" b="1" u="sng" dirty="0" smtClean="0">
                <a:solidFill>
                  <a:schemeClr val="tx1"/>
                </a:solidFill>
                <a:latin typeface="Arial" pitchFamily="34" charset="0"/>
                <a:cs typeface="Arial" pitchFamily="34" charset="0"/>
              </a:rPr>
              <a:t>direct expenses </a:t>
            </a:r>
            <a:r>
              <a:rPr lang="en-US" sz="2800" b="1" dirty="0" smtClean="0">
                <a:solidFill>
                  <a:schemeClr val="tx1"/>
                </a:solidFill>
                <a:latin typeface="Arial" pitchFamily="34" charset="0"/>
                <a:cs typeface="Arial" pitchFamily="34" charset="0"/>
              </a:rPr>
              <a:t>by </a:t>
            </a:r>
            <a:r>
              <a:rPr lang="en-US" sz="2800" b="1" i="1" dirty="0" smtClean="0">
                <a:solidFill>
                  <a:schemeClr val="tx1"/>
                </a:solidFill>
                <a:latin typeface="Arial" pitchFamily="34" charset="0"/>
                <a:cs typeface="Arial" pitchFamily="34" charset="0"/>
              </a:rPr>
              <a:t>department</a:t>
            </a:r>
          </a:p>
        </p:txBody>
      </p:sp>
      <p:sp>
        <p:nvSpPr>
          <p:cNvPr id="1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smtClean="0">
                <a:solidFill>
                  <a:srgbClr val="898989"/>
                </a:solidFill>
                <a:latin typeface="Arial" charset="0"/>
              </a:rPr>
              <a:t>20</a:t>
            </a:r>
            <a:endParaRPr lang="en-US" altLang="en-US" sz="1200" dirty="0">
              <a:solidFill>
                <a:srgbClr val="898989"/>
              </a:solidFill>
              <a:latin typeface="Arial" charset="0"/>
            </a:endParaRPr>
          </a:p>
        </p:txBody>
      </p:sp>
      <p:sp>
        <p:nvSpPr>
          <p:cNvPr id="48134" name="Line 5"/>
          <p:cNvSpPr>
            <a:spLocks noChangeShapeType="1"/>
          </p:cNvSpPr>
          <p:nvPr/>
        </p:nvSpPr>
        <p:spPr bwMode="auto">
          <a:xfrm>
            <a:off x="5804816" y="2267755"/>
            <a:ext cx="0" cy="1678115"/>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8135" name="Line 3"/>
          <p:cNvSpPr>
            <a:spLocks noChangeShapeType="1"/>
          </p:cNvSpPr>
          <p:nvPr/>
        </p:nvSpPr>
        <p:spPr bwMode="auto">
          <a:xfrm>
            <a:off x="3525745" y="2267755"/>
            <a:ext cx="0" cy="1678115"/>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8136" name="Line 4"/>
          <p:cNvSpPr>
            <a:spLocks noChangeShapeType="1"/>
          </p:cNvSpPr>
          <p:nvPr/>
        </p:nvSpPr>
        <p:spPr bwMode="auto">
          <a:xfrm>
            <a:off x="1483091" y="2427960"/>
            <a:ext cx="11033" cy="2791465"/>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8137" name="Line 5"/>
          <p:cNvSpPr>
            <a:spLocks noChangeShapeType="1"/>
          </p:cNvSpPr>
          <p:nvPr/>
        </p:nvSpPr>
        <p:spPr bwMode="auto">
          <a:xfrm flipH="1">
            <a:off x="7773392" y="2350285"/>
            <a:ext cx="26794" cy="286914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995" name="Rectangle 5"/>
          <p:cNvSpPr>
            <a:spLocks noChangeArrowheads="1"/>
          </p:cNvSpPr>
          <p:nvPr/>
        </p:nvSpPr>
        <p:spPr bwMode="auto">
          <a:xfrm>
            <a:off x="598098" y="5232557"/>
            <a:ext cx="1781017" cy="1019655"/>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b="1" dirty="0"/>
              <a:t>Operating </a:t>
            </a:r>
            <a:br>
              <a:rPr lang="en-US" b="1" dirty="0"/>
            </a:br>
            <a:r>
              <a:rPr lang="en-US" b="1" dirty="0"/>
              <a:t>Dept.  </a:t>
            </a:r>
            <a:br>
              <a:rPr lang="en-US" b="1" dirty="0"/>
            </a:br>
            <a:r>
              <a:rPr lang="en-US" b="1" dirty="0"/>
              <a:t>(Profit Center)</a:t>
            </a:r>
            <a:br>
              <a:rPr lang="en-US" b="1" dirty="0"/>
            </a:br>
            <a:r>
              <a:rPr lang="en-US" sz="2000" b="1" dirty="0"/>
              <a:t>Hardware</a:t>
            </a:r>
          </a:p>
        </p:txBody>
      </p:sp>
      <p:sp>
        <p:nvSpPr>
          <p:cNvPr id="41996" name="Rectangle 6"/>
          <p:cNvSpPr>
            <a:spLocks noChangeArrowheads="1"/>
          </p:cNvSpPr>
          <p:nvPr/>
        </p:nvSpPr>
        <p:spPr bwMode="auto">
          <a:xfrm>
            <a:off x="6942244" y="5303795"/>
            <a:ext cx="1781017" cy="1019655"/>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b="1" dirty="0"/>
              <a:t>Operating </a:t>
            </a:r>
            <a:br>
              <a:rPr lang="en-US" b="1" dirty="0"/>
            </a:br>
            <a:r>
              <a:rPr lang="en-US" b="1" dirty="0"/>
              <a:t>Dept. </a:t>
            </a:r>
            <a:br>
              <a:rPr lang="en-US" b="1" dirty="0"/>
            </a:br>
            <a:r>
              <a:rPr lang="en-US" b="1" dirty="0"/>
              <a:t>(Profit Center) </a:t>
            </a:r>
            <a:r>
              <a:rPr lang="en-US" sz="2000" b="1" dirty="0"/>
              <a:t>Housewares</a:t>
            </a:r>
          </a:p>
        </p:txBody>
      </p:sp>
      <p:sp>
        <p:nvSpPr>
          <p:cNvPr id="14" name="Rectangle 6"/>
          <p:cNvSpPr>
            <a:spLocks noChangeArrowheads="1"/>
          </p:cNvSpPr>
          <p:nvPr/>
        </p:nvSpPr>
        <p:spPr bwMode="auto">
          <a:xfrm>
            <a:off x="591009" y="2818045"/>
            <a:ext cx="1781017" cy="995378"/>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sz="2400" b="1" dirty="0"/>
              <a:t>Revenues </a:t>
            </a:r>
            <a:r>
              <a:rPr lang="en-US" sz="2400" b="1" dirty="0">
                <a:solidFill>
                  <a:srgbClr val="FF0000"/>
                </a:solidFill>
              </a:rPr>
              <a:t>and</a:t>
            </a:r>
            <a:r>
              <a:rPr lang="en-US" sz="2400" b="1" dirty="0"/>
              <a:t> Direct Expenses</a:t>
            </a:r>
          </a:p>
        </p:txBody>
      </p:sp>
      <p:sp>
        <p:nvSpPr>
          <p:cNvPr id="15" name="Rectangle 6"/>
          <p:cNvSpPr>
            <a:spLocks noChangeArrowheads="1"/>
          </p:cNvSpPr>
          <p:nvPr/>
        </p:nvSpPr>
        <p:spPr bwMode="auto">
          <a:xfrm>
            <a:off x="6917559" y="2818045"/>
            <a:ext cx="1781017" cy="995378"/>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sz="2400" b="1" dirty="0"/>
              <a:t>Revenues </a:t>
            </a:r>
            <a:r>
              <a:rPr lang="en-US" sz="2400" b="1" dirty="0">
                <a:solidFill>
                  <a:srgbClr val="FF0000"/>
                </a:solidFill>
              </a:rPr>
              <a:t>and</a:t>
            </a:r>
            <a:r>
              <a:rPr lang="en-US" sz="2400" b="1" dirty="0"/>
              <a:t> Direct Expenses</a:t>
            </a:r>
          </a:p>
        </p:txBody>
      </p:sp>
      <p:sp>
        <p:nvSpPr>
          <p:cNvPr id="48142" name="Rectangle 6"/>
          <p:cNvSpPr>
            <a:spLocks noChangeArrowheads="1"/>
          </p:cNvSpPr>
          <p:nvPr/>
        </p:nvSpPr>
        <p:spPr bwMode="auto">
          <a:xfrm>
            <a:off x="4903275" y="2947416"/>
            <a:ext cx="1781017" cy="694225"/>
          </a:xfrm>
          <a:prstGeom prst="rect">
            <a:avLst/>
          </a:prstGeom>
          <a:solidFill>
            <a:srgbClr val="C8FEC8"/>
          </a:solidFill>
          <a:ln w="25400">
            <a:solidFill>
              <a:schemeClr val="hlink"/>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2400" b="1" dirty="0">
                <a:latin typeface="Arial" charset="0"/>
              </a:rPr>
              <a:t>Direct Expenses</a:t>
            </a:r>
          </a:p>
        </p:txBody>
      </p:sp>
      <p:sp>
        <p:nvSpPr>
          <p:cNvPr id="48143" name="Rectangle 6"/>
          <p:cNvSpPr>
            <a:spLocks noChangeArrowheads="1"/>
          </p:cNvSpPr>
          <p:nvPr/>
        </p:nvSpPr>
        <p:spPr bwMode="auto">
          <a:xfrm>
            <a:off x="2633661" y="2947416"/>
            <a:ext cx="1781017" cy="694225"/>
          </a:xfrm>
          <a:prstGeom prst="rect">
            <a:avLst/>
          </a:prstGeom>
          <a:solidFill>
            <a:srgbClr val="C8FEC8"/>
          </a:solidFill>
          <a:ln w="25400">
            <a:solidFill>
              <a:schemeClr val="hlink"/>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2400" b="1" dirty="0">
                <a:latin typeface="Arial" charset="0"/>
              </a:rPr>
              <a:t>Direct Expenses</a:t>
            </a:r>
          </a:p>
        </p:txBody>
      </p:sp>
      <p:sp>
        <p:nvSpPr>
          <p:cNvPr id="48144" name="Rectangle 6"/>
          <p:cNvSpPr>
            <a:spLocks noChangeArrowheads="1"/>
          </p:cNvSpPr>
          <p:nvPr/>
        </p:nvSpPr>
        <p:spPr bwMode="auto">
          <a:xfrm>
            <a:off x="2635237" y="3968525"/>
            <a:ext cx="1781017" cy="1419918"/>
          </a:xfrm>
          <a:prstGeom prst="rect">
            <a:avLst/>
          </a:prstGeom>
          <a:solidFill>
            <a:srgbClr val="FFFF71"/>
          </a:solidFill>
          <a:ln w="25400">
            <a:solidFill>
              <a:schemeClr val="hlink"/>
            </a:solidFill>
            <a:miter lim="800000"/>
            <a:headEnd/>
            <a:tailEnd/>
          </a:ln>
        </p:spPr>
        <p:txBody>
          <a:bodyPr lIns="0" tIns="91440" rIns="0"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1800" b="1" dirty="0">
                <a:latin typeface="Arial" charset="0"/>
              </a:rPr>
              <a:t>Service </a:t>
            </a:r>
            <a:br>
              <a:rPr lang="en-US" altLang="en-US" sz="1800" b="1" dirty="0">
                <a:latin typeface="Arial" charset="0"/>
              </a:rPr>
            </a:br>
            <a:r>
              <a:rPr lang="en-US" altLang="en-US" sz="1800" b="1" dirty="0">
                <a:latin typeface="Arial" charset="0"/>
              </a:rPr>
              <a:t>Dept. </a:t>
            </a:r>
            <a:br>
              <a:rPr lang="en-US" altLang="en-US" sz="1800" b="1" dirty="0">
                <a:latin typeface="Arial" charset="0"/>
              </a:rPr>
            </a:br>
            <a:r>
              <a:rPr lang="en-US" altLang="en-US" sz="1800" b="1" dirty="0">
                <a:latin typeface="Arial" charset="0"/>
              </a:rPr>
              <a:t>(Cost Center) </a:t>
            </a:r>
            <a:r>
              <a:rPr lang="en-US" altLang="en-US" sz="2400" b="1" dirty="0">
                <a:latin typeface="Arial" charset="0"/>
              </a:rPr>
              <a:t>General Office</a:t>
            </a:r>
          </a:p>
        </p:txBody>
      </p:sp>
      <p:sp>
        <p:nvSpPr>
          <p:cNvPr id="48145" name="Rectangle 7"/>
          <p:cNvSpPr>
            <a:spLocks noChangeArrowheads="1"/>
          </p:cNvSpPr>
          <p:nvPr/>
        </p:nvSpPr>
        <p:spPr bwMode="auto">
          <a:xfrm>
            <a:off x="4893818" y="3968525"/>
            <a:ext cx="1820420" cy="1404232"/>
          </a:xfrm>
          <a:prstGeom prst="rect">
            <a:avLst/>
          </a:prstGeom>
          <a:solidFill>
            <a:srgbClr val="FFFF71"/>
          </a:solidFill>
          <a:ln w="25400">
            <a:solidFill>
              <a:srgbClr val="1102D0"/>
            </a:solidFill>
            <a:miter lim="800000"/>
            <a:headEnd/>
            <a:tailEnd/>
          </a:ln>
        </p:spPr>
        <p:txBody>
          <a:bodyPr lIns="0" tIns="91440" rIns="0"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1800" b="1" dirty="0">
                <a:latin typeface="Arial" charset="0"/>
              </a:rPr>
              <a:t>Service </a:t>
            </a:r>
            <a:br>
              <a:rPr lang="en-US" altLang="en-US" sz="1800" b="1" dirty="0">
                <a:latin typeface="Arial" charset="0"/>
              </a:rPr>
            </a:br>
            <a:r>
              <a:rPr lang="en-US" altLang="en-US" sz="1800" b="1" dirty="0">
                <a:latin typeface="Arial" charset="0"/>
              </a:rPr>
              <a:t>Dept. </a:t>
            </a:r>
            <a:br>
              <a:rPr lang="en-US" altLang="en-US" sz="1800" b="1" dirty="0">
                <a:latin typeface="Arial" charset="0"/>
              </a:rPr>
            </a:br>
            <a:r>
              <a:rPr lang="en-US" altLang="en-US" sz="1800" b="1" dirty="0">
                <a:latin typeface="Arial" charset="0"/>
              </a:rPr>
              <a:t>(Cost Center) </a:t>
            </a:r>
            <a:r>
              <a:rPr lang="en-US" altLang="en-US" sz="2400" b="1" dirty="0">
                <a:latin typeface="Arial" charset="0"/>
              </a:rPr>
              <a:t>Purchasing</a:t>
            </a:r>
          </a:p>
          <a:p>
            <a:pPr algn="ctr" eaLnBrk="1" hangingPunct="1">
              <a:lnSpc>
                <a:spcPct val="80000"/>
              </a:lnSpc>
              <a:spcBef>
                <a:spcPct val="50000"/>
              </a:spcBef>
              <a:buFontTx/>
              <a:buNone/>
            </a:pPr>
            <a:endParaRPr lang="en-US" altLang="en-US" sz="1400" b="1" dirty="0">
              <a:latin typeface="Arial" charset="0"/>
            </a:endParaRPr>
          </a:p>
        </p:txBody>
      </p:sp>
      <p:sp>
        <p:nvSpPr>
          <p:cNvPr id="48133" name="Rectangle 9"/>
          <p:cNvSpPr>
            <a:spLocks noChangeArrowheads="1"/>
          </p:cNvSpPr>
          <p:nvPr/>
        </p:nvSpPr>
        <p:spPr bwMode="auto">
          <a:xfrm>
            <a:off x="381000" y="1905000"/>
            <a:ext cx="8404225" cy="828675"/>
          </a:xfrm>
          <a:prstGeom prst="rect">
            <a:avLst/>
          </a:prstGeom>
          <a:solidFill>
            <a:srgbClr val="CCECFF"/>
          </a:solidFill>
          <a:ln w="25400">
            <a:solidFill>
              <a:schemeClr val="hlink"/>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charset="0"/>
              </a:rPr>
              <a:t>Revenues and/or Direct expenses are traced</a:t>
            </a:r>
            <a:br>
              <a:rPr lang="en-US" altLang="en-US" sz="2400" b="1" dirty="0">
                <a:latin typeface="Arial" charset="0"/>
              </a:rPr>
            </a:br>
            <a:r>
              <a:rPr lang="en-US" altLang="en-US" sz="2400" b="1" dirty="0">
                <a:latin typeface="Arial" charset="0"/>
              </a:rPr>
              <a:t>to each department </a:t>
            </a:r>
            <a:r>
              <a:rPr lang="en-US" altLang="en-US" sz="2400" b="1" i="1" u="sng" dirty="0">
                <a:latin typeface="Arial" charset="0"/>
              </a:rPr>
              <a:t>without allocation</a:t>
            </a:r>
            <a:r>
              <a:rPr lang="en-US" altLang="en-US" sz="2400" b="1" dirty="0">
                <a:latin typeface="Arial" charset="0"/>
              </a:rPr>
              <a:t>.</a:t>
            </a:r>
          </a:p>
        </p:txBody>
      </p:sp>
      <p:sp>
        <p:nvSpPr>
          <p:cNvPr id="18"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additive="base">
                                        <p:cTn id="7" dur="500" fill="hold"/>
                                        <p:tgtEl>
                                          <p:spTgt spid="37895"/>
                                        </p:tgtEl>
                                        <p:attrNameLst>
                                          <p:attrName>ppt_x</p:attrName>
                                        </p:attrNameLst>
                                      </p:cBhvr>
                                      <p:tavLst>
                                        <p:tav tm="0">
                                          <p:val>
                                            <p:strVal val="#ppt_x"/>
                                          </p:val>
                                        </p:tav>
                                        <p:tav tm="100000">
                                          <p:val>
                                            <p:strVal val="#ppt_x"/>
                                          </p:val>
                                        </p:tav>
                                      </p:tavLst>
                                    </p:anim>
                                    <p:anim calcmode="lin" valueType="num">
                                      <p:cBhvr additive="base">
                                        <p:cTn id="8"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additive="base">
                                        <p:cTn id="13" dur="500" fill="hold"/>
                                        <p:tgtEl>
                                          <p:spTgt spid="48133"/>
                                        </p:tgtEl>
                                        <p:attrNameLst>
                                          <p:attrName>ppt_x</p:attrName>
                                        </p:attrNameLst>
                                      </p:cBhvr>
                                      <p:tavLst>
                                        <p:tav tm="0">
                                          <p:val>
                                            <p:strVal val="#ppt_x"/>
                                          </p:val>
                                        </p:tav>
                                        <p:tav tm="100000">
                                          <p:val>
                                            <p:strVal val="#ppt_x"/>
                                          </p:val>
                                        </p:tav>
                                      </p:tavLst>
                                    </p:anim>
                                    <p:anim calcmode="lin" valueType="num">
                                      <p:cBhvr additive="base">
                                        <p:cTn id="14"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995"/>
                                        </p:tgtEl>
                                        <p:attrNameLst>
                                          <p:attrName>style.visibility</p:attrName>
                                        </p:attrNameLst>
                                      </p:cBhvr>
                                      <p:to>
                                        <p:strVal val="visible"/>
                                      </p:to>
                                    </p:set>
                                    <p:anim calcmode="lin" valueType="num">
                                      <p:cBhvr additive="base">
                                        <p:cTn id="29" dur="500" fill="hold"/>
                                        <p:tgtEl>
                                          <p:spTgt spid="41995"/>
                                        </p:tgtEl>
                                        <p:attrNameLst>
                                          <p:attrName>ppt_x</p:attrName>
                                        </p:attrNameLst>
                                      </p:cBhvr>
                                      <p:tavLst>
                                        <p:tav tm="0">
                                          <p:val>
                                            <p:strVal val="#ppt_x"/>
                                          </p:val>
                                        </p:tav>
                                        <p:tav tm="100000">
                                          <p:val>
                                            <p:strVal val="#ppt_x"/>
                                          </p:val>
                                        </p:tav>
                                      </p:tavLst>
                                    </p:anim>
                                    <p:anim calcmode="lin" valueType="num">
                                      <p:cBhvr additive="base">
                                        <p:cTn id="30" dur="500" fill="hold"/>
                                        <p:tgtEl>
                                          <p:spTgt spid="4199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996"/>
                                        </p:tgtEl>
                                        <p:attrNameLst>
                                          <p:attrName>style.visibility</p:attrName>
                                        </p:attrNameLst>
                                      </p:cBhvr>
                                      <p:to>
                                        <p:strVal val="visible"/>
                                      </p:to>
                                    </p:set>
                                    <p:anim calcmode="lin" valueType="num">
                                      <p:cBhvr additive="base">
                                        <p:cTn id="33" dur="500" fill="hold"/>
                                        <p:tgtEl>
                                          <p:spTgt spid="41996"/>
                                        </p:tgtEl>
                                        <p:attrNameLst>
                                          <p:attrName>ppt_x</p:attrName>
                                        </p:attrNameLst>
                                      </p:cBhvr>
                                      <p:tavLst>
                                        <p:tav tm="0">
                                          <p:val>
                                            <p:strVal val="#ppt_x"/>
                                          </p:val>
                                        </p:tav>
                                        <p:tav tm="100000">
                                          <p:val>
                                            <p:strVal val="#ppt_x"/>
                                          </p:val>
                                        </p:tav>
                                      </p:tavLst>
                                    </p:anim>
                                    <p:anim calcmode="lin" valueType="num">
                                      <p:cBhvr additive="base">
                                        <p:cTn id="34" dur="500" fill="hold"/>
                                        <p:tgtEl>
                                          <p:spTgt spid="4199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8143"/>
                                        </p:tgtEl>
                                        <p:attrNameLst>
                                          <p:attrName>style.visibility</p:attrName>
                                        </p:attrNameLst>
                                      </p:cBhvr>
                                      <p:to>
                                        <p:strVal val="visible"/>
                                      </p:to>
                                    </p:set>
                                    <p:anim calcmode="lin" valueType="num">
                                      <p:cBhvr additive="base">
                                        <p:cTn id="39" dur="500" fill="hold"/>
                                        <p:tgtEl>
                                          <p:spTgt spid="48143"/>
                                        </p:tgtEl>
                                        <p:attrNameLst>
                                          <p:attrName>ppt_x</p:attrName>
                                        </p:attrNameLst>
                                      </p:cBhvr>
                                      <p:tavLst>
                                        <p:tav tm="0">
                                          <p:val>
                                            <p:strVal val="#ppt_x"/>
                                          </p:val>
                                        </p:tav>
                                        <p:tav tm="100000">
                                          <p:val>
                                            <p:strVal val="#ppt_x"/>
                                          </p:val>
                                        </p:tav>
                                      </p:tavLst>
                                    </p:anim>
                                    <p:anim calcmode="lin" valueType="num">
                                      <p:cBhvr additive="base">
                                        <p:cTn id="40" dur="500" fill="hold"/>
                                        <p:tgtEl>
                                          <p:spTgt spid="481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142"/>
                                        </p:tgtEl>
                                        <p:attrNameLst>
                                          <p:attrName>style.visibility</p:attrName>
                                        </p:attrNameLst>
                                      </p:cBhvr>
                                      <p:to>
                                        <p:strVal val="visible"/>
                                      </p:to>
                                    </p:set>
                                    <p:anim calcmode="lin" valueType="num">
                                      <p:cBhvr additive="base">
                                        <p:cTn id="43" dur="500" fill="hold"/>
                                        <p:tgtEl>
                                          <p:spTgt spid="48142"/>
                                        </p:tgtEl>
                                        <p:attrNameLst>
                                          <p:attrName>ppt_x</p:attrName>
                                        </p:attrNameLst>
                                      </p:cBhvr>
                                      <p:tavLst>
                                        <p:tav tm="0">
                                          <p:val>
                                            <p:strVal val="#ppt_x"/>
                                          </p:val>
                                        </p:tav>
                                        <p:tav tm="100000">
                                          <p:val>
                                            <p:strVal val="#ppt_x"/>
                                          </p:val>
                                        </p:tav>
                                      </p:tavLst>
                                    </p:anim>
                                    <p:anim calcmode="lin" valueType="num">
                                      <p:cBhvr additive="base">
                                        <p:cTn id="44" dur="500" fill="hold"/>
                                        <p:tgtEl>
                                          <p:spTgt spid="481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144"/>
                                        </p:tgtEl>
                                        <p:attrNameLst>
                                          <p:attrName>style.visibility</p:attrName>
                                        </p:attrNameLst>
                                      </p:cBhvr>
                                      <p:to>
                                        <p:strVal val="visible"/>
                                      </p:to>
                                    </p:set>
                                    <p:anim calcmode="lin" valueType="num">
                                      <p:cBhvr additive="base">
                                        <p:cTn id="49" dur="500" fill="hold"/>
                                        <p:tgtEl>
                                          <p:spTgt spid="48144"/>
                                        </p:tgtEl>
                                        <p:attrNameLst>
                                          <p:attrName>ppt_x</p:attrName>
                                        </p:attrNameLst>
                                      </p:cBhvr>
                                      <p:tavLst>
                                        <p:tav tm="0">
                                          <p:val>
                                            <p:strVal val="#ppt_x"/>
                                          </p:val>
                                        </p:tav>
                                        <p:tav tm="100000">
                                          <p:val>
                                            <p:strVal val="#ppt_x"/>
                                          </p:val>
                                        </p:tav>
                                      </p:tavLst>
                                    </p:anim>
                                    <p:anim calcmode="lin" valueType="num">
                                      <p:cBhvr additive="base">
                                        <p:cTn id="50" dur="500" fill="hold"/>
                                        <p:tgtEl>
                                          <p:spTgt spid="4814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8145"/>
                                        </p:tgtEl>
                                        <p:attrNameLst>
                                          <p:attrName>style.visibility</p:attrName>
                                        </p:attrNameLst>
                                      </p:cBhvr>
                                      <p:to>
                                        <p:strVal val="visible"/>
                                      </p:to>
                                    </p:set>
                                    <p:anim calcmode="lin" valueType="num">
                                      <p:cBhvr additive="base">
                                        <p:cTn id="53" dur="500" fill="hold"/>
                                        <p:tgtEl>
                                          <p:spTgt spid="48145"/>
                                        </p:tgtEl>
                                        <p:attrNameLst>
                                          <p:attrName>ppt_x</p:attrName>
                                        </p:attrNameLst>
                                      </p:cBhvr>
                                      <p:tavLst>
                                        <p:tav tm="0">
                                          <p:val>
                                            <p:strVal val="#ppt_x"/>
                                          </p:val>
                                        </p:tav>
                                        <p:tav tm="100000">
                                          <p:val>
                                            <p:strVal val="#ppt_x"/>
                                          </p:val>
                                        </p:tav>
                                      </p:tavLst>
                                    </p:anim>
                                    <p:anim calcmode="lin" valueType="num">
                                      <p:cBhvr additive="base">
                                        <p:cTn id="54" dur="500" fill="hold"/>
                                        <p:tgtEl>
                                          <p:spTgt spid="48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41995" grpId="0" animBg="1"/>
      <p:bldP spid="41996" grpId="0" animBg="1"/>
      <p:bldP spid="14" grpId="0" animBg="1"/>
      <p:bldP spid="15" grpId="0" animBg="1"/>
      <p:bldP spid="48142" grpId="0" animBg="1"/>
      <p:bldP spid="48143" grpId="0" animBg="1"/>
      <p:bldP spid="48144" grpId="0" animBg="1"/>
      <p:bldP spid="48145" grpId="0" animBg="1"/>
      <p:bldP spid="481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5688013" y="2530475"/>
            <a:ext cx="0" cy="1497013"/>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0179" name="Line 3"/>
          <p:cNvSpPr>
            <a:spLocks noChangeShapeType="1"/>
          </p:cNvSpPr>
          <p:nvPr/>
        </p:nvSpPr>
        <p:spPr bwMode="auto">
          <a:xfrm>
            <a:off x="3392488" y="2530475"/>
            <a:ext cx="0" cy="1497013"/>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0180" name="Line 2"/>
          <p:cNvSpPr>
            <a:spLocks noChangeShapeType="1"/>
          </p:cNvSpPr>
          <p:nvPr/>
        </p:nvSpPr>
        <p:spPr bwMode="auto">
          <a:xfrm>
            <a:off x="1344613" y="2784475"/>
            <a:ext cx="26987" cy="2092325"/>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0181" name="Line 4"/>
          <p:cNvSpPr>
            <a:spLocks noChangeShapeType="1"/>
          </p:cNvSpPr>
          <p:nvPr/>
        </p:nvSpPr>
        <p:spPr bwMode="auto">
          <a:xfrm flipH="1">
            <a:off x="7696200" y="2722563"/>
            <a:ext cx="7938" cy="2306637"/>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9942" name="Rectangle 10"/>
          <p:cNvSpPr>
            <a:spLocks noChangeArrowheads="1"/>
          </p:cNvSpPr>
          <p:nvPr/>
        </p:nvSpPr>
        <p:spPr bwMode="auto">
          <a:xfrm>
            <a:off x="457200" y="2209800"/>
            <a:ext cx="8001000" cy="828675"/>
          </a:xfrm>
          <a:prstGeom prst="rect">
            <a:avLst/>
          </a:prstGeom>
          <a:solidFill>
            <a:schemeClr val="accent2">
              <a:lumMod val="20000"/>
              <a:lumOff val="80000"/>
            </a:schemeClr>
          </a:solidFill>
          <a:ln w="25400">
            <a:solidFill>
              <a:schemeClr val="hlink"/>
            </a:solidFill>
            <a:miter lim="800000"/>
            <a:headEnd/>
            <a:tailEnd/>
          </a:ln>
        </p:spPr>
        <p:txBody>
          <a:bodyPr lIns="90488" tIns="44450" rIns="90488" bIns="44450">
            <a:spAutoFit/>
          </a:bodyPr>
          <a:lstStyle/>
          <a:p>
            <a:pPr algn="ctr" eaLnBrk="1" hangingPunct="1">
              <a:spcBef>
                <a:spcPct val="50000"/>
              </a:spcBef>
              <a:defRPr/>
            </a:pPr>
            <a:r>
              <a:rPr lang="en-US" sz="2400" b="1" dirty="0">
                <a:solidFill>
                  <a:srgbClr val="FF0000"/>
                </a:solidFill>
              </a:rPr>
              <a:t>Indirect expenses</a:t>
            </a:r>
            <a:r>
              <a:rPr lang="en-US" sz="2400" b="1" dirty="0">
                <a:solidFill>
                  <a:schemeClr val="accent1"/>
                </a:solidFill>
              </a:rPr>
              <a:t> </a:t>
            </a:r>
            <a:r>
              <a:rPr lang="en-US" sz="2400" b="1" dirty="0"/>
              <a:t>are</a:t>
            </a:r>
            <a:r>
              <a:rPr lang="en-US" sz="2400" b="1" dirty="0">
                <a:solidFill>
                  <a:schemeClr val="bg2"/>
                </a:solidFill>
              </a:rPr>
              <a:t> </a:t>
            </a:r>
            <a:r>
              <a:rPr lang="en-US" sz="2400" b="1" dirty="0">
                <a:solidFill>
                  <a:srgbClr val="FF0000"/>
                </a:solidFill>
              </a:rPr>
              <a:t>allocated</a:t>
            </a:r>
            <a:r>
              <a:rPr lang="en-US" sz="2400" b="1" dirty="0">
                <a:solidFill>
                  <a:schemeClr val="accent1"/>
                </a:solidFill>
              </a:rPr>
              <a:t> </a:t>
            </a:r>
            <a:r>
              <a:rPr lang="en-US" sz="2400" b="1" dirty="0"/>
              <a:t>to all departments</a:t>
            </a:r>
            <a:br>
              <a:rPr lang="en-US" sz="2400" b="1" dirty="0"/>
            </a:br>
            <a:r>
              <a:rPr lang="en-US" sz="2400" b="1" dirty="0"/>
              <a:t>using appropriate allocation bases</a:t>
            </a:r>
            <a:r>
              <a:rPr lang="en-US" sz="2400" b="1" dirty="0">
                <a:solidFill>
                  <a:schemeClr val="hlink"/>
                </a:solidFill>
              </a:rPr>
              <a:t>.</a:t>
            </a:r>
            <a:r>
              <a:rPr lang="en-US" sz="2400" b="1" dirty="0">
                <a:solidFill>
                  <a:schemeClr val="bg2"/>
                </a:solidFill>
              </a:rPr>
              <a:t> </a:t>
            </a:r>
          </a:p>
        </p:txBody>
      </p:sp>
      <p:sp>
        <p:nvSpPr>
          <p:cNvPr id="50183" name="Rectangle 11"/>
          <p:cNvSpPr>
            <a:spLocks noChangeArrowheads="1"/>
          </p:cNvSpPr>
          <p:nvPr/>
        </p:nvSpPr>
        <p:spPr bwMode="auto">
          <a:xfrm>
            <a:off x="457200" y="3276600"/>
            <a:ext cx="1563688" cy="396875"/>
          </a:xfrm>
          <a:prstGeom prst="rect">
            <a:avLst/>
          </a:prstGeom>
          <a:solidFill>
            <a:srgbClr val="FFA27C"/>
          </a:solidFill>
          <a:ln w="25400">
            <a:solidFill>
              <a:srgbClr val="FFA27C"/>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latin typeface="Arial" charset="0"/>
              </a:rPr>
              <a:t>Allocation</a:t>
            </a:r>
          </a:p>
        </p:txBody>
      </p:sp>
      <p:sp>
        <p:nvSpPr>
          <p:cNvPr id="50184" name="Rectangle 12"/>
          <p:cNvSpPr>
            <a:spLocks noChangeArrowheads="1"/>
          </p:cNvSpPr>
          <p:nvPr/>
        </p:nvSpPr>
        <p:spPr bwMode="auto">
          <a:xfrm>
            <a:off x="2514600" y="3276600"/>
            <a:ext cx="1563688" cy="396875"/>
          </a:xfrm>
          <a:prstGeom prst="rect">
            <a:avLst/>
          </a:prstGeom>
          <a:solidFill>
            <a:srgbClr val="FFA27C"/>
          </a:solidFill>
          <a:ln w="25400">
            <a:solidFill>
              <a:srgbClr val="FFA27C"/>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latin typeface="Arial" charset="0"/>
              </a:rPr>
              <a:t>Allocation</a:t>
            </a:r>
          </a:p>
        </p:txBody>
      </p:sp>
      <p:sp>
        <p:nvSpPr>
          <p:cNvPr id="50185" name="Rectangle 13"/>
          <p:cNvSpPr>
            <a:spLocks noChangeArrowheads="1"/>
          </p:cNvSpPr>
          <p:nvPr/>
        </p:nvSpPr>
        <p:spPr bwMode="auto">
          <a:xfrm>
            <a:off x="4876800" y="3276600"/>
            <a:ext cx="1563688" cy="396875"/>
          </a:xfrm>
          <a:prstGeom prst="rect">
            <a:avLst/>
          </a:prstGeom>
          <a:solidFill>
            <a:srgbClr val="FFA27C"/>
          </a:solidFill>
          <a:ln w="25400">
            <a:solidFill>
              <a:srgbClr val="FFA27C"/>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latin typeface="Arial" charset="0"/>
              </a:rPr>
              <a:t>Allocation</a:t>
            </a:r>
          </a:p>
        </p:txBody>
      </p:sp>
      <p:sp>
        <p:nvSpPr>
          <p:cNvPr id="50186" name="Rectangle 14"/>
          <p:cNvSpPr>
            <a:spLocks noChangeArrowheads="1"/>
          </p:cNvSpPr>
          <p:nvPr/>
        </p:nvSpPr>
        <p:spPr bwMode="auto">
          <a:xfrm>
            <a:off x="6934200" y="3276600"/>
            <a:ext cx="1563688" cy="396875"/>
          </a:xfrm>
          <a:prstGeom prst="rect">
            <a:avLst/>
          </a:prstGeom>
          <a:solidFill>
            <a:srgbClr val="FFA27C"/>
          </a:solidFill>
          <a:ln w="25400">
            <a:solidFill>
              <a:srgbClr val="FFA27C"/>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latin typeface="Arial" charset="0"/>
              </a:rPr>
              <a:t>Allocation</a:t>
            </a:r>
          </a:p>
        </p:txBody>
      </p:sp>
      <p:sp>
        <p:nvSpPr>
          <p:cNvPr id="50188" name="Rectangle 6"/>
          <p:cNvSpPr>
            <a:spLocks noChangeArrowheads="1"/>
          </p:cNvSpPr>
          <p:nvPr/>
        </p:nvSpPr>
        <p:spPr bwMode="auto">
          <a:xfrm>
            <a:off x="2514600" y="4191000"/>
            <a:ext cx="1905000" cy="1171575"/>
          </a:xfrm>
          <a:prstGeom prst="rect">
            <a:avLst/>
          </a:prstGeom>
          <a:solidFill>
            <a:srgbClr val="FFFF71"/>
          </a:solidFill>
          <a:ln w="25400">
            <a:solidFill>
              <a:schemeClr val="hlink"/>
            </a:solidFill>
            <a:miter lim="800000"/>
            <a:headEnd/>
            <a:tailEnd/>
          </a:ln>
        </p:spPr>
        <p:txBody>
          <a:bodyPr lIns="90488" tIns="9144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1800" b="1" dirty="0">
                <a:latin typeface="Arial" charset="0"/>
              </a:rPr>
              <a:t>Service Dept. </a:t>
            </a:r>
            <a:br>
              <a:rPr lang="en-US" altLang="en-US" sz="1800" b="1" dirty="0">
                <a:latin typeface="Arial" charset="0"/>
              </a:rPr>
            </a:br>
            <a:r>
              <a:rPr lang="en-US" altLang="en-US" sz="1800" b="1" dirty="0">
                <a:latin typeface="Arial" charset="0"/>
              </a:rPr>
              <a:t>(Cost Center) </a:t>
            </a:r>
            <a:r>
              <a:rPr lang="en-US" altLang="en-US" sz="2400" b="1" dirty="0">
                <a:latin typeface="Arial" charset="0"/>
              </a:rPr>
              <a:t>General Office</a:t>
            </a:r>
          </a:p>
        </p:txBody>
      </p:sp>
      <p:sp>
        <p:nvSpPr>
          <p:cNvPr id="50189" name="Rectangle 7"/>
          <p:cNvSpPr>
            <a:spLocks noChangeArrowheads="1"/>
          </p:cNvSpPr>
          <p:nvPr/>
        </p:nvSpPr>
        <p:spPr bwMode="auto">
          <a:xfrm>
            <a:off x="4770438" y="4179888"/>
            <a:ext cx="1935162" cy="1128712"/>
          </a:xfrm>
          <a:prstGeom prst="rect">
            <a:avLst/>
          </a:prstGeom>
          <a:solidFill>
            <a:srgbClr val="FFFF71"/>
          </a:solidFill>
          <a:ln w="25400">
            <a:solidFill>
              <a:srgbClr val="1102D0"/>
            </a:solidFill>
            <a:miter lim="800000"/>
            <a:headEnd/>
            <a:tailEnd/>
          </a:ln>
        </p:spPr>
        <p:txBody>
          <a:bodyPr lIns="90488" tIns="18288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1800" b="1" dirty="0">
                <a:latin typeface="Arial" charset="0"/>
              </a:rPr>
              <a:t>Service Dept. </a:t>
            </a:r>
            <a:br>
              <a:rPr lang="en-US" altLang="en-US" sz="1800" b="1" dirty="0">
                <a:latin typeface="Arial" charset="0"/>
              </a:rPr>
            </a:br>
            <a:r>
              <a:rPr lang="en-US" altLang="en-US" sz="1800" b="1" dirty="0">
                <a:latin typeface="Arial" charset="0"/>
              </a:rPr>
              <a:t>(Cost Center) </a:t>
            </a:r>
            <a:r>
              <a:rPr lang="en-US" altLang="en-US" sz="2400" b="1" dirty="0">
                <a:latin typeface="Arial" charset="0"/>
              </a:rPr>
              <a:t>Purchasing</a:t>
            </a:r>
          </a:p>
          <a:p>
            <a:pPr algn="ctr" eaLnBrk="1" hangingPunct="1">
              <a:lnSpc>
                <a:spcPct val="80000"/>
              </a:lnSpc>
              <a:spcBef>
                <a:spcPct val="50000"/>
              </a:spcBef>
              <a:buFontTx/>
              <a:buNone/>
            </a:pPr>
            <a:endParaRPr lang="en-US" altLang="en-US" sz="800" b="1" dirty="0">
              <a:latin typeface="Arial" charset="0"/>
            </a:endParaRPr>
          </a:p>
        </p:txBody>
      </p:sp>
      <p:sp>
        <p:nvSpPr>
          <p:cNvPr id="21" name="Rectangle 5"/>
          <p:cNvSpPr>
            <a:spLocks noChangeArrowheads="1"/>
          </p:cNvSpPr>
          <p:nvPr/>
        </p:nvSpPr>
        <p:spPr bwMode="auto">
          <a:xfrm>
            <a:off x="381000" y="4975225"/>
            <a:ext cx="1752600" cy="1123950"/>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b="1" dirty="0"/>
              <a:t>Operating </a:t>
            </a:r>
            <a:br>
              <a:rPr lang="en-US" b="1" dirty="0"/>
            </a:br>
            <a:r>
              <a:rPr lang="en-US" b="1" dirty="0"/>
              <a:t>Dept.  </a:t>
            </a:r>
            <a:br>
              <a:rPr lang="en-US" b="1" dirty="0"/>
            </a:br>
            <a:r>
              <a:rPr lang="en-US" b="1" dirty="0"/>
              <a:t>(Profit Center)</a:t>
            </a:r>
            <a:r>
              <a:rPr lang="en-US" sz="2400" b="1" dirty="0"/>
              <a:t/>
            </a:r>
            <a:br>
              <a:rPr lang="en-US" sz="2400" b="1" dirty="0"/>
            </a:br>
            <a:r>
              <a:rPr lang="en-US" sz="2200" b="1" dirty="0"/>
              <a:t>Hardware</a:t>
            </a:r>
          </a:p>
        </p:txBody>
      </p:sp>
      <p:sp>
        <p:nvSpPr>
          <p:cNvPr id="22" name="Rectangle 6"/>
          <p:cNvSpPr>
            <a:spLocks noChangeArrowheads="1"/>
          </p:cNvSpPr>
          <p:nvPr/>
        </p:nvSpPr>
        <p:spPr bwMode="auto">
          <a:xfrm>
            <a:off x="6865938" y="5073650"/>
            <a:ext cx="1905000" cy="1025525"/>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b="1" dirty="0"/>
              <a:t>Operating </a:t>
            </a:r>
            <a:br>
              <a:rPr lang="en-US" b="1" dirty="0"/>
            </a:br>
            <a:r>
              <a:rPr lang="en-US" b="1" dirty="0"/>
              <a:t>Dept. </a:t>
            </a:r>
            <a:br>
              <a:rPr lang="en-US" b="1" dirty="0"/>
            </a:br>
            <a:r>
              <a:rPr lang="en-US" b="1" dirty="0"/>
              <a:t>(Profit Center) </a:t>
            </a:r>
            <a:r>
              <a:rPr lang="en-US" sz="2200" b="1" dirty="0"/>
              <a:t>Housewares</a:t>
            </a:r>
          </a:p>
        </p:txBody>
      </p:sp>
      <p:sp>
        <p:nvSpPr>
          <p:cNvPr id="19" name="Rectangle 11"/>
          <p:cNvSpPr>
            <a:spLocks noGrp="1" noChangeArrowheads="1"/>
          </p:cNvSpPr>
          <p:nvPr>
            <p:ph type="title"/>
          </p:nvPr>
        </p:nvSpPr>
        <p:spPr>
          <a:xfrm>
            <a:off x="0" y="838200"/>
            <a:ext cx="9144000" cy="1143000"/>
          </a:xfrm>
          <a:solidFill>
            <a:schemeClr val="bg1">
              <a:lumMod val="85000"/>
            </a:schemeClr>
          </a:solidFill>
        </p:spPr>
        <p:txBody>
          <a:bodyPr/>
          <a:lstStyle/>
          <a:p>
            <a:pPr algn="l">
              <a:defRPr/>
            </a:pPr>
            <a:r>
              <a:rPr lang="en-US" sz="2800" b="1" dirty="0" smtClean="0">
                <a:solidFill>
                  <a:schemeClr val="tx1"/>
                </a:solidFill>
                <a:latin typeface="Arial" pitchFamily="34" charset="0"/>
                <a:cs typeface="Arial" pitchFamily="34" charset="0"/>
              </a:rPr>
              <a:t>Departmental Income Statements </a:t>
            </a:r>
            <a:br>
              <a:rPr lang="en-US" sz="2800" b="1" dirty="0" smtClean="0">
                <a:solidFill>
                  <a:schemeClr val="tx1"/>
                </a:solidFill>
                <a:latin typeface="Arial" pitchFamily="34" charset="0"/>
                <a:cs typeface="Arial" pitchFamily="34" charset="0"/>
              </a:rPr>
            </a:br>
            <a:r>
              <a:rPr lang="en-US" sz="2800" b="1" u="sng" dirty="0" smtClean="0">
                <a:solidFill>
                  <a:srgbClr val="FF0000"/>
                </a:solidFill>
                <a:latin typeface="Arial" pitchFamily="34" charset="0"/>
                <a:cs typeface="Arial" pitchFamily="34" charset="0"/>
              </a:rPr>
              <a:t>Step 2</a:t>
            </a:r>
            <a:r>
              <a:rPr lang="en-US" sz="2800" b="1" u="sng" dirty="0" smtClean="0">
                <a:solidFill>
                  <a:schemeClr val="tx1"/>
                </a:solidFill>
                <a:latin typeface="Arial" pitchFamily="34" charset="0"/>
                <a:cs typeface="Arial" pitchFamily="34" charset="0"/>
              </a:rPr>
              <a:t>:</a:t>
            </a:r>
            <a:r>
              <a:rPr lang="en-US" sz="2800" b="1" dirty="0" smtClean="0">
                <a:solidFill>
                  <a:schemeClr val="tx1"/>
                </a:solidFill>
                <a:latin typeface="Arial" pitchFamily="34" charset="0"/>
                <a:cs typeface="Arial" pitchFamily="34" charset="0"/>
              </a:rPr>
              <a:t> Allocating </a:t>
            </a:r>
            <a:r>
              <a:rPr lang="en-US" sz="2800" b="1" u="sng" dirty="0" smtClean="0">
                <a:solidFill>
                  <a:schemeClr val="tx1"/>
                </a:solidFill>
                <a:latin typeface="Arial" pitchFamily="34" charset="0"/>
                <a:cs typeface="Arial" pitchFamily="34" charset="0"/>
              </a:rPr>
              <a:t>indirect expense </a:t>
            </a:r>
            <a:r>
              <a:rPr lang="en-US" sz="2800" b="1" dirty="0" smtClean="0">
                <a:solidFill>
                  <a:schemeClr val="tx1"/>
                </a:solidFill>
                <a:latin typeface="Arial" pitchFamily="34" charset="0"/>
                <a:cs typeface="Arial" pitchFamily="34" charset="0"/>
              </a:rPr>
              <a:t>across departments</a:t>
            </a:r>
          </a:p>
        </p:txBody>
      </p:sp>
      <p:sp>
        <p:nvSpPr>
          <p:cNvPr id="50192" name="Slide Number Placeholder 16"/>
          <p:cNvSpPr>
            <a:spLocks noGrp="1"/>
          </p:cNvSpPr>
          <p:nvPr>
            <p:ph type="sldNum" sz="quarter" idx="12"/>
          </p:nvPr>
        </p:nvSpPr>
        <p:spPr bwMode="auto">
          <a:xfrm>
            <a:off x="6684963" y="6297612"/>
            <a:ext cx="1943100" cy="33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6EFF024-E3C2-4381-AAFD-458C9C686612}" type="slidenum">
              <a:rPr lang="en-US" altLang="en-US" sz="1200">
                <a:solidFill>
                  <a:srgbClr val="898989"/>
                </a:solidFill>
                <a:latin typeface="Arial" charset="0"/>
              </a:rPr>
              <a:pPr>
                <a:spcBef>
                  <a:spcPct val="0"/>
                </a:spcBef>
                <a:buFontTx/>
                <a:buNone/>
              </a:pPr>
              <a:t>25</a:t>
            </a:fld>
            <a:endParaRPr lang="en-US" altLang="en-US" sz="1200" dirty="0">
              <a:solidFill>
                <a:srgbClr val="898989"/>
              </a:solidFill>
              <a:latin typeface="Arial" charset="0"/>
            </a:endParaRPr>
          </a:p>
        </p:txBody>
      </p:sp>
      <p:sp>
        <p:nvSpPr>
          <p:cNvPr id="20"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additive="base">
                                        <p:cTn id="13" dur="500" fill="hold"/>
                                        <p:tgtEl>
                                          <p:spTgt spid="39942"/>
                                        </p:tgtEl>
                                        <p:attrNameLst>
                                          <p:attrName>ppt_x</p:attrName>
                                        </p:attrNameLst>
                                      </p:cBhvr>
                                      <p:tavLst>
                                        <p:tav tm="0">
                                          <p:val>
                                            <p:strVal val="#ppt_x"/>
                                          </p:val>
                                        </p:tav>
                                        <p:tav tm="100000">
                                          <p:val>
                                            <p:strVal val="#ppt_x"/>
                                          </p:val>
                                        </p:tav>
                                      </p:tavLst>
                                    </p:anim>
                                    <p:anim calcmode="lin" valueType="num">
                                      <p:cBhvr additive="base">
                                        <p:cTn id="14"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83"/>
                                        </p:tgtEl>
                                        <p:attrNameLst>
                                          <p:attrName>style.visibility</p:attrName>
                                        </p:attrNameLst>
                                      </p:cBhvr>
                                      <p:to>
                                        <p:strVal val="visible"/>
                                      </p:to>
                                    </p:set>
                                    <p:anim calcmode="lin" valueType="num">
                                      <p:cBhvr additive="base">
                                        <p:cTn id="19" dur="500" fill="hold"/>
                                        <p:tgtEl>
                                          <p:spTgt spid="50183"/>
                                        </p:tgtEl>
                                        <p:attrNameLst>
                                          <p:attrName>ppt_x</p:attrName>
                                        </p:attrNameLst>
                                      </p:cBhvr>
                                      <p:tavLst>
                                        <p:tav tm="0">
                                          <p:val>
                                            <p:strVal val="#ppt_x"/>
                                          </p:val>
                                        </p:tav>
                                        <p:tav tm="100000">
                                          <p:val>
                                            <p:strVal val="#ppt_x"/>
                                          </p:val>
                                        </p:tav>
                                      </p:tavLst>
                                    </p:anim>
                                    <p:anim calcmode="lin" valueType="num">
                                      <p:cBhvr additive="base">
                                        <p:cTn id="20" dur="500" fill="hold"/>
                                        <p:tgtEl>
                                          <p:spTgt spid="5018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186"/>
                                        </p:tgtEl>
                                        <p:attrNameLst>
                                          <p:attrName>style.visibility</p:attrName>
                                        </p:attrNameLst>
                                      </p:cBhvr>
                                      <p:to>
                                        <p:strVal val="visible"/>
                                      </p:to>
                                    </p:set>
                                    <p:anim calcmode="lin" valueType="num">
                                      <p:cBhvr additive="base">
                                        <p:cTn id="23" dur="500" fill="hold"/>
                                        <p:tgtEl>
                                          <p:spTgt spid="50186"/>
                                        </p:tgtEl>
                                        <p:attrNameLst>
                                          <p:attrName>ppt_x</p:attrName>
                                        </p:attrNameLst>
                                      </p:cBhvr>
                                      <p:tavLst>
                                        <p:tav tm="0">
                                          <p:val>
                                            <p:strVal val="#ppt_x"/>
                                          </p:val>
                                        </p:tav>
                                        <p:tav tm="100000">
                                          <p:val>
                                            <p:strVal val="#ppt_x"/>
                                          </p:val>
                                        </p:tav>
                                      </p:tavLst>
                                    </p:anim>
                                    <p:anim calcmode="lin" valueType="num">
                                      <p:cBhvr additive="base">
                                        <p:cTn id="24" dur="500" fill="hold"/>
                                        <p:tgtEl>
                                          <p:spTgt spid="5018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184"/>
                                        </p:tgtEl>
                                        <p:attrNameLst>
                                          <p:attrName>style.visibility</p:attrName>
                                        </p:attrNameLst>
                                      </p:cBhvr>
                                      <p:to>
                                        <p:strVal val="visible"/>
                                      </p:to>
                                    </p:set>
                                    <p:anim calcmode="lin" valueType="num">
                                      <p:cBhvr additive="base">
                                        <p:cTn id="39" dur="500" fill="hold"/>
                                        <p:tgtEl>
                                          <p:spTgt spid="50184"/>
                                        </p:tgtEl>
                                        <p:attrNameLst>
                                          <p:attrName>ppt_x</p:attrName>
                                        </p:attrNameLst>
                                      </p:cBhvr>
                                      <p:tavLst>
                                        <p:tav tm="0">
                                          <p:val>
                                            <p:strVal val="#ppt_x"/>
                                          </p:val>
                                        </p:tav>
                                        <p:tav tm="100000">
                                          <p:val>
                                            <p:strVal val="#ppt_x"/>
                                          </p:val>
                                        </p:tav>
                                      </p:tavLst>
                                    </p:anim>
                                    <p:anim calcmode="lin" valueType="num">
                                      <p:cBhvr additive="base">
                                        <p:cTn id="40" dur="500" fill="hold"/>
                                        <p:tgtEl>
                                          <p:spTgt spid="5018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185"/>
                                        </p:tgtEl>
                                        <p:attrNameLst>
                                          <p:attrName>style.visibility</p:attrName>
                                        </p:attrNameLst>
                                      </p:cBhvr>
                                      <p:to>
                                        <p:strVal val="visible"/>
                                      </p:to>
                                    </p:set>
                                    <p:anim calcmode="lin" valueType="num">
                                      <p:cBhvr additive="base">
                                        <p:cTn id="43" dur="500" fill="hold"/>
                                        <p:tgtEl>
                                          <p:spTgt spid="50185"/>
                                        </p:tgtEl>
                                        <p:attrNameLst>
                                          <p:attrName>ppt_x</p:attrName>
                                        </p:attrNameLst>
                                      </p:cBhvr>
                                      <p:tavLst>
                                        <p:tav tm="0">
                                          <p:val>
                                            <p:strVal val="#ppt_x"/>
                                          </p:val>
                                        </p:tav>
                                        <p:tav tm="100000">
                                          <p:val>
                                            <p:strVal val="#ppt_x"/>
                                          </p:val>
                                        </p:tav>
                                      </p:tavLst>
                                    </p:anim>
                                    <p:anim calcmode="lin" valueType="num">
                                      <p:cBhvr additive="base">
                                        <p:cTn id="44"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188"/>
                                        </p:tgtEl>
                                        <p:attrNameLst>
                                          <p:attrName>style.visibility</p:attrName>
                                        </p:attrNameLst>
                                      </p:cBhvr>
                                      <p:to>
                                        <p:strVal val="visible"/>
                                      </p:to>
                                    </p:set>
                                    <p:anim calcmode="lin" valueType="num">
                                      <p:cBhvr additive="base">
                                        <p:cTn id="49" dur="500" fill="hold"/>
                                        <p:tgtEl>
                                          <p:spTgt spid="50188"/>
                                        </p:tgtEl>
                                        <p:attrNameLst>
                                          <p:attrName>ppt_x</p:attrName>
                                        </p:attrNameLst>
                                      </p:cBhvr>
                                      <p:tavLst>
                                        <p:tav tm="0">
                                          <p:val>
                                            <p:strVal val="#ppt_x"/>
                                          </p:val>
                                        </p:tav>
                                        <p:tav tm="100000">
                                          <p:val>
                                            <p:strVal val="#ppt_x"/>
                                          </p:val>
                                        </p:tav>
                                      </p:tavLst>
                                    </p:anim>
                                    <p:anim calcmode="lin" valueType="num">
                                      <p:cBhvr additive="base">
                                        <p:cTn id="50" dur="500" fill="hold"/>
                                        <p:tgtEl>
                                          <p:spTgt spid="5018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0189"/>
                                        </p:tgtEl>
                                        <p:attrNameLst>
                                          <p:attrName>style.visibility</p:attrName>
                                        </p:attrNameLst>
                                      </p:cBhvr>
                                      <p:to>
                                        <p:strVal val="visible"/>
                                      </p:to>
                                    </p:set>
                                    <p:anim calcmode="lin" valueType="num">
                                      <p:cBhvr additive="base">
                                        <p:cTn id="53" dur="500" fill="hold"/>
                                        <p:tgtEl>
                                          <p:spTgt spid="50189"/>
                                        </p:tgtEl>
                                        <p:attrNameLst>
                                          <p:attrName>ppt_x</p:attrName>
                                        </p:attrNameLst>
                                      </p:cBhvr>
                                      <p:tavLst>
                                        <p:tav tm="0">
                                          <p:val>
                                            <p:strVal val="#ppt_x"/>
                                          </p:val>
                                        </p:tav>
                                        <p:tav tm="100000">
                                          <p:val>
                                            <p:strVal val="#ppt_x"/>
                                          </p:val>
                                        </p:tav>
                                      </p:tavLst>
                                    </p:anim>
                                    <p:anim calcmode="lin" valueType="num">
                                      <p:cBhvr additive="base">
                                        <p:cTn id="54" dur="500" fill="hold"/>
                                        <p:tgtEl>
                                          <p:spTgt spid="50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50183" grpId="0" animBg="1"/>
      <p:bldP spid="50184" grpId="0" animBg="1"/>
      <p:bldP spid="50185" grpId="0" animBg="1"/>
      <p:bldP spid="50186" grpId="0" animBg="1"/>
      <p:bldP spid="50188" grpId="0" animBg="1"/>
      <p:bldP spid="50189" grpId="0" animBg="1"/>
      <p:bldP spid="21" grpId="0" animBg="1"/>
      <p:bldP spid="22"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5654675" y="4432300"/>
            <a:ext cx="0" cy="172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2227" name="Line 3"/>
          <p:cNvSpPr>
            <a:spLocks noChangeShapeType="1"/>
          </p:cNvSpPr>
          <p:nvPr/>
        </p:nvSpPr>
        <p:spPr bwMode="auto">
          <a:xfrm>
            <a:off x="3406775" y="4432300"/>
            <a:ext cx="0" cy="1193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2228" name="Line 4"/>
          <p:cNvSpPr>
            <a:spLocks noChangeShapeType="1"/>
          </p:cNvSpPr>
          <p:nvPr/>
        </p:nvSpPr>
        <p:spPr bwMode="auto">
          <a:xfrm>
            <a:off x="2276475" y="5638800"/>
            <a:ext cx="45466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4037" name="Rectangle 5"/>
          <p:cNvSpPr>
            <a:spLocks noChangeArrowheads="1"/>
          </p:cNvSpPr>
          <p:nvPr/>
        </p:nvSpPr>
        <p:spPr bwMode="auto">
          <a:xfrm>
            <a:off x="409576" y="5064125"/>
            <a:ext cx="1793875" cy="1123950"/>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b="1" dirty="0"/>
              <a:t>Operating </a:t>
            </a:r>
            <a:br>
              <a:rPr lang="en-US" b="1" dirty="0"/>
            </a:br>
            <a:r>
              <a:rPr lang="en-US" b="1" dirty="0"/>
              <a:t>Dept.  </a:t>
            </a:r>
            <a:br>
              <a:rPr lang="en-US" b="1" dirty="0"/>
            </a:br>
            <a:r>
              <a:rPr lang="en-US" b="1" dirty="0"/>
              <a:t>(Profit Center)</a:t>
            </a:r>
            <a:r>
              <a:rPr lang="en-US" sz="2400" b="1" dirty="0"/>
              <a:t/>
            </a:r>
            <a:br>
              <a:rPr lang="en-US" sz="2400" b="1" dirty="0"/>
            </a:br>
            <a:r>
              <a:rPr lang="en-US" sz="2300" b="1" dirty="0"/>
              <a:t>Hardware</a:t>
            </a:r>
          </a:p>
        </p:txBody>
      </p:sp>
      <p:sp>
        <p:nvSpPr>
          <p:cNvPr id="44038" name="Rectangle 6"/>
          <p:cNvSpPr>
            <a:spLocks noChangeArrowheads="1"/>
          </p:cNvSpPr>
          <p:nvPr/>
        </p:nvSpPr>
        <p:spPr bwMode="auto">
          <a:xfrm>
            <a:off x="6894512" y="5149850"/>
            <a:ext cx="1905000" cy="1038225"/>
          </a:xfrm>
          <a:prstGeom prst="rect">
            <a:avLst/>
          </a:prstGeom>
          <a:solidFill>
            <a:schemeClr val="accent4">
              <a:lumMod val="40000"/>
              <a:lumOff val="60000"/>
            </a:schemeClr>
          </a:solidFill>
          <a:ln w="25400">
            <a:solidFill>
              <a:schemeClr val="hlink"/>
            </a:solidFill>
            <a:miter lim="800000"/>
            <a:headEnd/>
            <a:tailEnd/>
          </a:ln>
        </p:spPr>
        <p:txBody>
          <a:bodyPr lIns="90488" tIns="44450" rIns="90488" bIns="44450">
            <a:spAutoFit/>
          </a:bodyPr>
          <a:lstStyle/>
          <a:p>
            <a:pPr algn="ctr" eaLnBrk="1" hangingPunct="1">
              <a:lnSpc>
                <a:spcPct val="80000"/>
              </a:lnSpc>
              <a:spcBef>
                <a:spcPct val="50000"/>
              </a:spcBef>
              <a:defRPr/>
            </a:pPr>
            <a:r>
              <a:rPr lang="en-US" b="1" dirty="0"/>
              <a:t>Operating </a:t>
            </a:r>
            <a:br>
              <a:rPr lang="en-US" b="1" dirty="0"/>
            </a:br>
            <a:r>
              <a:rPr lang="en-US" b="1" dirty="0"/>
              <a:t>Dept. </a:t>
            </a:r>
            <a:br>
              <a:rPr lang="en-US" b="1" dirty="0"/>
            </a:br>
            <a:r>
              <a:rPr lang="en-US" b="1" dirty="0"/>
              <a:t>(Profit Center) </a:t>
            </a:r>
            <a:r>
              <a:rPr lang="en-US" sz="2300" b="1" dirty="0"/>
              <a:t>Housewares</a:t>
            </a:r>
          </a:p>
        </p:txBody>
      </p:sp>
      <p:sp>
        <p:nvSpPr>
          <p:cNvPr id="52231" name="Rectangle 7"/>
          <p:cNvSpPr>
            <a:spLocks noChangeArrowheads="1"/>
          </p:cNvSpPr>
          <p:nvPr/>
        </p:nvSpPr>
        <p:spPr bwMode="auto">
          <a:xfrm>
            <a:off x="381000" y="1981200"/>
            <a:ext cx="8153400" cy="1209675"/>
          </a:xfrm>
          <a:prstGeom prst="rect">
            <a:avLst/>
          </a:prstGeom>
          <a:solidFill>
            <a:srgbClr val="FFFF66"/>
          </a:solidFill>
          <a:ln w="25400">
            <a:solidFill>
              <a:schemeClr val="hlink"/>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charset="0"/>
              </a:rPr>
              <a:t>Service department</a:t>
            </a:r>
            <a:r>
              <a:rPr lang="en-US" altLang="en-US" sz="2400" b="1" dirty="0">
                <a:solidFill>
                  <a:schemeClr val="bg2"/>
                </a:solidFill>
                <a:latin typeface="Arial" charset="0"/>
              </a:rPr>
              <a:t> </a:t>
            </a:r>
            <a:r>
              <a:rPr lang="en-US" altLang="en-US" sz="2400" b="1" dirty="0">
                <a:solidFill>
                  <a:srgbClr val="FF0000"/>
                </a:solidFill>
                <a:latin typeface="Arial" charset="0"/>
              </a:rPr>
              <a:t>total expenses</a:t>
            </a:r>
            <a:r>
              <a:rPr lang="en-US" altLang="en-US" sz="2400" b="1" dirty="0">
                <a:solidFill>
                  <a:schemeClr val="accent1"/>
                </a:solidFill>
                <a:latin typeface="Arial" charset="0"/>
              </a:rPr>
              <a:t> </a:t>
            </a:r>
            <a:r>
              <a:rPr lang="en-US" altLang="en-US" sz="2400" b="1" dirty="0">
                <a:latin typeface="Arial" charset="0"/>
              </a:rPr>
              <a:t>(original direct expenses + allocated indirect expenses) are</a:t>
            </a:r>
            <a:br>
              <a:rPr lang="en-US" altLang="en-US" sz="2400" b="1" dirty="0">
                <a:latin typeface="Arial" charset="0"/>
              </a:rPr>
            </a:br>
            <a:r>
              <a:rPr lang="en-US" altLang="en-US" sz="2400" b="1" dirty="0">
                <a:solidFill>
                  <a:srgbClr val="FF0000"/>
                </a:solidFill>
                <a:latin typeface="Arial" charset="0"/>
              </a:rPr>
              <a:t>allocated</a:t>
            </a:r>
            <a:r>
              <a:rPr lang="en-US" altLang="en-US" sz="2400" b="1" dirty="0">
                <a:solidFill>
                  <a:schemeClr val="accent1"/>
                </a:solidFill>
                <a:latin typeface="Arial" charset="0"/>
              </a:rPr>
              <a:t> </a:t>
            </a:r>
            <a:r>
              <a:rPr lang="en-US" altLang="en-US" sz="2400" b="1" dirty="0">
                <a:latin typeface="Arial" charset="0"/>
              </a:rPr>
              <a:t>to operating departments. </a:t>
            </a:r>
          </a:p>
        </p:txBody>
      </p:sp>
      <p:sp>
        <p:nvSpPr>
          <p:cNvPr id="52232" name="Rectangle 8"/>
          <p:cNvSpPr>
            <a:spLocks noChangeArrowheads="1"/>
          </p:cNvSpPr>
          <p:nvPr/>
        </p:nvSpPr>
        <p:spPr bwMode="auto">
          <a:xfrm>
            <a:off x="2547938" y="4849813"/>
            <a:ext cx="1717675" cy="458787"/>
          </a:xfrm>
          <a:prstGeom prst="rect">
            <a:avLst/>
          </a:prstGeom>
          <a:solidFill>
            <a:srgbClr val="FF00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rgbClr val="FFFFCC"/>
                </a:solidFill>
                <a:latin typeface="Arial" charset="0"/>
              </a:rPr>
              <a:t>Allocation</a:t>
            </a:r>
          </a:p>
        </p:txBody>
      </p:sp>
      <p:sp>
        <p:nvSpPr>
          <p:cNvPr id="52233" name="Rectangle 9"/>
          <p:cNvSpPr>
            <a:spLocks noChangeArrowheads="1"/>
          </p:cNvSpPr>
          <p:nvPr/>
        </p:nvSpPr>
        <p:spPr bwMode="auto">
          <a:xfrm>
            <a:off x="4795838" y="4849813"/>
            <a:ext cx="1717675" cy="458787"/>
          </a:xfrm>
          <a:prstGeom prst="rect">
            <a:avLst/>
          </a:prstGeom>
          <a:solidFill>
            <a:srgbClr val="0080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rgbClr val="FFFFCC"/>
                </a:solidFill>
                <a:latin typeface="Arial" charset="0"/>
              </a:rPr>
              <a:t>Allocation</a:t>
            </a:r>
          </a:p>
        </p:txBody>
      </p:sp>
      <p:sp>
        <p:nvSpPr>
          <p:cNvPr id="52234" name="Line 10"/>
          <p:cNvSpPr>
            <a:spLocks noChangeShapeType="1"/>
          </p:cNvSpPr>
          <p:nvPr/>
        </p:nvSpPr>
        <p:spPr bwMode="auto">
          <a:xfrm>
            <a:off x="2276475" y="6172200"/>
            <a:ext cx="4546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2235" name="Rectangle 6"/>
          <p:cNvSpPr>
            <a:spLocks noChangeArrowheads="1"/>
          </p:cNvSpPr>
          <p:nvPr/>
        </p:nvSpPr>
        <p:spPr bwMode="auto">
          <a:xfrm>
            <a:off x="2286000" y="3352800"/>
            <a:ext cx="2024063" cy="1346200"/>
          </a:xfrm>
          <a:prstGeom prst="rect">
            <a:avLst/>
          </a:prstGeom>
          <a:solidFill>
            <a:srgbClr val="FFFF71"/>
          </a:solidFill>
          <a:ln w="25400">
            <a:solidFill>
              <a:schemeClr val="hlink"/>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1800" b="1" dirty="0">
                <a:latin typeface="Arial" charset="0"/>
              </a:rPr>
              <a:t>Service </a:t>
            </a:r>
            <a:br>
              <a:rPr lang="en-US" altLang="en-US" sz="1800" b="1" dirty="0">
                <a:latin typeface="Arial" charset="0"/>
              </a:rPr>
            </a:br>
            <a:r>
              <a:rPr lang="en-US" altLang="en-US" sz="1800" b="1" dirty="0">
                <a:latin typeface="Arial" charset="0"/>
              </a:rPr>
              <a:t>Dept. </a:t>
            </a:r>
            <a:br>
              <a:rPr lang="en-US" altLang="en-US" sz="1800" b="1" dirty="0">
                <a:latin typeface="Arial" charset="0"/>
              </a:rPr>
            </a:br>
            <a:r>
              <a:rPr lang="en-US" altLang="en-US" sz="1800" b="1" dirty="0">
                <a:latin typeface="Arial" charset="0"/>
              </a:rPr>
              <a:t>(Cost Center) </a:t>
            </a:r>
            <a:r>
              <a:rPr lang="en-US" altLang="en-US" sz="2400" b="1" dirty="0">
                <a:latin typeface="Arial" charset="0"/>
              </a:rPr>
              <a:t>General Office</a:t>
            </a:r>
          </a:p>
        </p:txBody>
      </p:sp>
      <p:sp>
        <p:nvSpPr>
          <p:cNvPr id="52236" name="Rectangle 7"/>
          <p:cNvSpPr>
            <a:spLocks noChangeArrowheads="1"/>
          </p:cNvSpPr>
          <p:nvPr/>
        </p:nvSpPr>
        <p:spPr bwMode="auto">
          <a:xfrm>
            <a:off x="4800600" y="3352800"/>
            <a:ext cx="1990725" cy="1049338"/>
          </a:xfrm>
          <a:prstGeom prst="rect">
            <a:avLst/>
          </a:prstGeom>
          <a:solidFill>
            <a:srgbClr val="FFFF71"/>
          </a:solidFill>
          <a:ln w="25400">
            <a:solidFill>
              <a:srgbClr val="1102D0"/>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50000"/>
              </a:spcBef>
              <a:buFontTx/>
              <a:buNone/>
            </a:pPr>
            <a:r>
              <a:rPr lang="en-US" altLang="en-US" sz="1800" b="1" dirty="0">
                <a:latin typeface="Arial" charset="0"/>
              </a:rPr>
              <a:t>Service </a:t>
            </a:r>
            <a:br>
              <a:rPr lang="en-US" altLang="en-US" sz="1800" b="1" dirty="0">
                <a:latin typeface="Arial" charset="0"/>
              </a:rPr>
            </a:br>
            <a:r>
              <a:rPr lang="en-US" altLang="en-US" sz="1800" b="1" dirty="0">
                <a:latin typeface="Arial" charset="0"/>
              </a:rPr>
              <a:t>Dept. </a:t>
            </a:r>
            <a:br>
              <a:rPr lang="en-US" altLang="en-US" sz="1800" b="1" dirty="0">
                <a:latin typeface="Arial" charset="0"/>
              </a:rPr>
            </a:br>
            <a:r>
              <a:rPr lang="en-US" altLang="en-US" sz="1800" b="1" dirty="0">
                <a:latin typeface="Arial" charset="0"/>
              </a:rPr>
              <a:t>(Cost Center) </a:t>
            </a:r>
            <a:r>
              <a:rPr lang="en-US" altLang="en-US" sz="2400" b="1" dirty="0">
                <a:latin typeface="Arial" charset="0"/>
              </a:rPr>
              <a:t>Purchasing</a:t>
            </a:r>
          </a:p>
        </p:txBody>
      </p:sp>
      <p:sp>
        <p:nvSpPr>
          <p:cNvPr id="17" name="Rectangle 11"/>
          <p:cNvSpPr>
            <a:spLocks noGrp="1" noChangeArrowheads="1"/>
          </p:cNvSpPr>
          <p:nvPr>
            <p:ph type="title"/>
          </p:nvPr>
        </p:nvSpPr>
        <p:spPr>
          <a:xfrm>
            <a:off x="228600" y="762000"/>
            <a:ext cx="8534400" cy="1143000"/>
          </a:xfrm>
          <a:solidFill>
            <a:schemeClr val="bg1">
              <a:lumMod val="85000"/>
            </a:schemeClr>
          </a:solidFill>
        </p:spPr>
        <p:txBody>
          <a:bodyPr/>
          <a:lstStyle/>
          <a:p>
            <a:pPr algn="l">
              <a:defRPr/>
            </a:pPr>
            <a:r>
              <a:rPr lang="en-US" sz="2800" b="1" dirty="0" smtClean="0">
                <a:solidFill>
                  <a:schemeClr val="tx1"/>
                </a:solidFill>
                <a:latin typeface="Arial" pitchFamily="34" charset="0"/>
                <a:cs typeface="Arial" pitchFamily="34" charset="0"/>
              </a:rPr>
              <a:t>Departmental Income Statements </a:t>
            </a:r>
            <a:br>
              <a:rPr lang="en-US" sz="2800" b="1" dirty="0" smtClean="0">
                <a:solidFill>
                  <a:schemeClr val="tx1"/>
                </a:solidFill>
                <a:latin typeface="Arial" pitchFamily="34" charset="0"/>
                <a:cs typeface="Arial" pitchFamily="34" charset="0"/>
              </a:rPr>
            </a:br>
            <a:r>
              <a:rPr lang="en-US" sz="2800" b="1" u="sng" dirty="0" smtClean="0">
                <a:solidFill>
                  <a:srgbClr val="FF0000"/>
                </a:solidFill>
                <a:latin typeface="Arial" pitchFamily="34" charset="0"/>
                <a:cs typeface="Arial" pitchFamily="34" charset="0"/>
              </a:rPr>
              <a:t>Step 3</a:t>
            </a:r>
            <a:r>
              <a:rPr lang="en-US" sz="2800" b="1" u="sng" dirty="0" smtClean="0">
                <a:solidFill>
                  <a:schemeClr val="tx1"/>
                </a:solidFill>
                <a:latin typeface="Arial" pitchFamily="34" charset="0"/>
                <a:cs typeface="Arial" pitchFamily="34" charset="0"/>
              </a:rPr>
              <a:t>:</a:t>
            </a:r>
            <a:r>
              <a:rPr lang="en-US" sz="2800" b="1" dirty="0" smtClean="0">
                <a:solidFill>
                  <a:schemeClr val="tx1"/>
                </a:solidFill>
                <a:latin typeface="Arial" pitchFamily="34" charset="0"/>
                <a:cs typeface="Arial" pitchFamily="34" charset="0"/>
              </a:rPr>
              <a:t> Allocating </a:t>
            </a:r>
            <a:r>
              <a:rPr lang="en-US" sz="2800" b="1" u="sng" dirty="0" smtClean="0">
                <a:solidFill>
                  <a:schemeClr val="tx1"/>
                </a:solidFill>
                <a:latin typeface="Arial" pitchFamily="34" charset="0"/>
                <a:cs typeface="Arial" pitchFamily="34" charset="0"/>
              </a:rPr>
              <a:t>service</a:t>
            </a:r>
            <a:r>
              <a:rPr lang="en-US" sz="2800" b="1" dirty="0" smtClean="0">
                <a:solidFill>
                  <a:schemeClr val="tx1"/>
                </a:solidFill>
                <a:latin typeface="Arial" pitchFamily="34" charset="0"/>
                <a:cs typeface="Arial" pitchFamily="34" charset="0"/>
              </a:rPr>
              <a:t> department expenses to operating departments</a:t>
            </a:r>
          </a:p>
        </p:txBody>
      </p:sp>
      <p:sp>
        <p:nvSpPr>
          <p:cNvPr id="52237" name="Slide Number Placeholder 14"/>
          <p:cNvSpPr>
            <a:spLocks noGrp="1"/>
          </p:cNvSpPr>
          <p:nvPr>
            <p:ph type="sldNum" sz="quarter" idx="12"/>
          </p:nvPr>
        </p:nvSpPr>
        <p:spPr bwMode="auto">
          <a:xfrm>
            <a:off x="6553200" y="63404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1B90D16-C1C8-4857-B460-65697BFCC4EE}" type="slidenum">
              <a:rPr lang="en-US" altLang="en-US" sz="1200">
                <a:solidFill>
                  <a:srgbClr val="898989"/>
                </a:solidFill>
                <a:latin typeface="Arial" charset="0"/>
              </a:rPr>
              <a:pPr>
                <a:spcBef>
                  <a:spcPct val="0"/>
                </a:spcBef>
                <a:buFontTx/>
                <a:buNone/>
              </a:pPr>
              <a:t>26</a:t>
            </a:fld>
            <a:endParaRPr lang="en-US" altLang="en-US" sz="1200" dirty="0">
              <a:solidFill>
                <a:srgbClr val="898989"/>
              </a:solidFill>
              <a:latin typeface="Arial" charset="0"/>
            </a:endParaRPr>
          </a:p>
        </p:txBody>
      </p:sp>
      <p:sp>
        <p:nvSpPr>
          <p:cNvPr id="16"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31"/>
                                        </p:tgtEl>
                                        <p:attrNameLst>
                                          <p:attrName>style.visibility</p:attrName>
                                        </p:attrNameLst>
                                      </p:cBhvr>
                                      <p:to>
                                        <p:strVal val="visible"/>
                                      </p:to>
                                    </p:set>
                                    <p:anim calcmode="lin" valueType="num">
                                      <p:cBhvr additive="base">
                                        <p:cTn id="13" dur="500" fill="hold"/>
                                        <p:tgtEl>
                                          <p:spTgt spid="52231"/>
                                        </p:tgtEl>
                                        <p:attrNameLst>
                                          <p:attrName>ppt_x</p:attrName>
                                        </p:attrNameLst>
                                      </p:cBhvr>
                                      <p:tavLst>
                                        <p:tav tm="0">
                                          <p:val>
                                            <p:strVal val="#ppt_x"/>
                                          </p:val>
                                        </p:tav>
                                        <p:tav tm="100000">
                                          <p:val>
                                            <p:strVal val="#ppt_x"/>
                                          </p:val>
                                        </p:tav>
                                      </p:tavLst>
                                    </p:anim>
                                    <p:anim calcmode="lin" valueType="num">
                                      <p:cBhvr additive="base">
                                        <p:cTn id="14"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5"/>
                                        </p:tgtEl>
                                        <p:attrNameLst>
                                          <p:attrName>style.visibility</p:attrName>
                                        </p:attrNameLst>
                                      </p:cBhvr>
                                      <p:to>
                                        <p:strVal val="visible"/>
                                      </p:to>
                                    </p:set>
                                    <p:anim calcmode="lin" valueType="num">
                                      <p:cBhvr additive="base">
                                        <p:cTn id="19" dur="500" fill="hold"/>
                                        <p:tgtEl>
                                          <p:spTgt spid="52235"/>
                                        </p:tgtEl>
                                        <p:attrNameLst>
                                          <p:attrName>ppt_x</p:attrName>
                                        </p:attrNameLst>
                                      </p:cBhvr>
                                      <p:tavLst>
                                        <p:tav tm="0">
                                          <p:val>
                                            <p:strVal val="#ppt_x"/>
                                          </p:val>
                                        </p:tav>
                                        <p:tav tm="100000">
                                          <p:val>
                                            <p:strVal val="#ppt_x"/>
                                          </p:val>
                                        </p:tav>
                                      </p:tavLst>
                                    </p:anim>
                                    <p:anim calcmode="lin" valueType="num">
                                      <p:cBhvr additive="base">
                                        <p:cTn id="20" dur="500" fill="hold"/>
                                        <p:tgtEl>
                                          <p:spTgt spid="522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236"/>
                                        </p:tgtEl>
                                        <p:attrNameLst>
                                          <p:attrName>style.visibility</p:attrName>
                                        </p:attrNameLst>
                                      </p:cBhvr>
                                      <p:to>
                                        <p:strVal val="visible"/>
                                      </p:to>
                                    </p:set>
                                    <p:anim calcmode="lin" valueType="num">
                                      <p:cBhvr additive="base">
                                        <p:cTn id="23" dur="500" fill="hold"/>
                                        <p:tgtEl>
                                          <p:spTgt spid="52236"/>
                                        </p:tgtEl>
                                        <p:attrNameLst>
                                          <p:attrName>ppt_x</p:attrName>
                                        </p:attrNameLst>
                                      </p:cBhvr>
                                      <p:tavLst>
                                        <p:tav tm="0">
                                          <p:val>
                                            <p:strVal val="#ppt_x"/>
                                          </p:val>
                                        </p:tav>
                                        <p:tav tm="100000">
                                          <p:val>
                                            <p:strVal val="#ppt_x"/>
                                          </p:val>
                                        </p:tav>
                                      </p:tavLst>
                                    </p:anim>
                                    <p:anim calcmode="lin" valueType="num">
                                      <p:cBhvr additive="base">
                                        <p:cTn id="24" dur="500" fill="hold"/>
                                        <p:tgtEl>
                                          <p:spTgt spid="522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2232"/>
                                        </p:tgtEl>
                                        <p:attrNameLst>
                                          <p:attrName>style.visibility</p:attrName>
                                        </p:attrNameLst>
                                      </p:cBhvr>
                                      <p:to>
                                        <p:strVal val="visible"/>
                                      </p:to>
                                    </p:set>
                                    <p:anim calcmode="lin" valueType="num">
                                      <p:cBhvr additive="base">
                                        <p:cTn id="29" dur="500" fill="hold"/>
                                        <p:tgtEl>
                                          <p:spTgt spid="52232"/>
                                        </p:tgtEl>
                                        <p:attrNameLst>
                                          <p:attrName>ppt_x</p:attrName>
                                        </p:attrNameLst>
                                      </p:cBhvr>
                                      <p:tavLst>
                                        <p:tav tm="0">
                                          <p:val>
                                            <p:strVal val="#ppt_x"/>
                                          </p:val>
                                        </p:tav>
                                        <p:tav tm="100000">
                                          <p:val>
                                            <p:strVal val="#ppt_x"/>
                                          </p:val>
                                        </p:tav>
                                      </p:tavLst>
                                    </p:anim>
                                    <p:anim calcmode="lin" valueType="num">
                                      <p:cBhvr additive="base">
                                        <p:cTn id="30" dur="500" fill="hold"/>
                                        <p:tgtEl>
                                          <p:spTgt spid="522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2233"/>
                                        </p:tgtEl>
                                        <p:attrNameLst>
                                          <p:attrName>style.visibility</p:attrName>
                                        </p:attrNameLst>
                                      </p:cBhvr>
                                      <p:to>
                                        <p:strVal val="visible"/>
                                      </p:to>
                                    </p:set>
                                    <p:anim calcmode="lin" valueType="num">
                                      <p:cBhvr additive="base">
                                        <p:cTn id="33" dur="500" fill="hold"/>
                                        <p:tgtEl>
                                          <p:spTgt spid="52233"/>
                                        </p:tgtEl>
                                        <p:attrNameLst>
                                          <p:attrName>ppt_x</p:attrName>
                                        </p:attrNameLst>
                                      </p:cBhvr>
                                      <p:tavLst>
                                        <p:tav tm="0">
                                          <p:val>
                                            <p:strVal val="#ppt_x"/>
                                          </p:val>
                                        </p:tav>
                                        <p:tav tm="100000">
                                          <p:val>
                                            <p:strVal val="#ppt_x"/>
                                          </p:val>
                                        </p:tav>
                                      </p:tavLst>
                                    </p:anim>
                                    <p:anim calcmode="lin" valueType="num">
                                      <p:cBhvr additive="base">
                                        <p:cTn id="34" dur="500" fill="hold"/>
                                        <p:tgtEl>
                                          <p:spTgt spid="522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4038"/>
                                        </p:tgtEl>
                                        <p:attrNameLst>
                                          <p:attrName>style.visibility</p:attrName>
                                        </p:attrNameLst>
                                      </p:cBhvr>
                                      <p:to>
                                        <p:strVal val="visible"/>
                                      </p:to>
                                    </p:set>
                                    <p:anim calcmode="lin" valueType="num">
                                      <p:cBhvr additive="base">
                                        <p:cTn id="39" dur="500" fill="hold"/>
                                        <p:tgtEl>
                                          <p:spTgt spid="44038"/>
                                        </p:tgtEl>
                                        <p:attrNameLst>
                                          <p:attrName>ppt_x</p:attrName>
                                        </p:attrNameLst>
                                      </p:cBhvr>
                                      <p:tavLst>
                                        <p:tav tm="0">
                                          <p:val>
                                            <p:strVal val="#ppt_x"/>
                                          </p:val>
                                        </p:tav>
                                        <p:tav tm="100000">
                                          <p:val>
                                            <p:strVal val="#ppt_x"/>
                                          </p:val>
                                        </p:tav>
                                      </p:tavLst>
                                    </p:anim>
                                    <p:anim calcmode="lin" valueType="num">
                                      <p:cBhvr additive="base">
                                        <p:cTn id="40" dur="500" fill="hold"/>
                                        <p:tgtEl>
                                          <p:spTgt spid="440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037"/>
                                        </p:tgtEl>
                                        <p:attrNameLst>
                                          <p:attrName>style.visibility</p:attrName>
                                        </p:attrNameLst>
                                      </p:cBhvr>
                                      <p:to>
                                        <p:strVal val="visible"/>
                                      </p:to>
                                    </p:set>
                                    <p:anim calcmode="lin" valueType="num">
                                      <p:cBhvr additive="base">
                                        <p:cTn id="43" dur="500" fill="hold"/>
                                        <p:tgtEl>
                                          <p:spTgt spid="44037"/>
                                        </p:tgtEl>
                                        <p:attrNameLst>
                                          <p:attrName>ppt_x</p:attrName>
                                        </p:attrNameLst>
                                      </p:cBhvr>
                                      <p:tavLst>
                                        <p:tav tm="0">
                                          <p:val>
                                            <p:strVal val="#ppt_x"/>
                                          </p:val>
                                        </p:tav>
                                        <p:tav tm="100000">
                                          <p:val>
                                            <p:strVal val="#ppt_x"/>
                                          </p:val>
                                        </p:tav>
                                      </p:tavLst>
                                    </p:anim>
                                    <p:anim calcmode="lin" valueType="num">
                                      <p:cBhvr additive="base">
                                        <p:cTn id="44"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8" grpId="0" animBg="1"/>
      <p:bldP spid="52231" grpId="0" animBg="1"/>
      <p:bldP spid="52232" grpId="0" animBg="1"/>
      <p:bldP spid="52233" grpId="0" animBg="1"/>
      <p:bldP spid="52235" grpId="0" animBg="1"/>
      <p:bldP spid="5223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title"/>
          </p:nvPr>
        </p:nvSpPr>
        <p:spPr>
          <a:xfrm>
            <a:off x="-1" y="457200"/>
            <a:ext cx="9144001" cy="838200"/>
          </a:xfrm>
        </p:spPr>
        <p:txBody>
          <a:bodyPr/>
          <a:lstStyle/>
          <a:p>
            <a:r>
              <a:rPr lang="en-US" altLang="en-US" sz="3000" b="1" dirty="0" smtClean="0">
                <a:solidFill>
                  <a:schemeClr val="tx1"/>
                </a:solidFill>
                <a:latin typeface="Arial" pitchFamily="34" charset="0"/>
                <a:cs typeface="Arial" pitchFamily="34" charset="0"/>
              </a:rPr>
              <a:t>Departmental Expense Allocation Spreadsheet</a:t>
            </a:r>
          </a:p>
        </p:txBody>
      </p:sp>
      <p:sp>
        <p:nvSpPr>
          <p:cNvPr id="5427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1F34E27-93B3-478C-8E59-041EA283A234}" type="slidenum">
              <a:rPr lang="en-US" altLang="en-US" sz="1200">
                <a:solidFill>
                  <a:srgbClr val="898989"/>
                </a:solidFill>
                <a:latin typeface="Arial" charset="0"/>
              </a:rPr>
              <a:pPr>
                <a:spcBef>
                  <a:spcPct val="0"/>
                </a:spcBef>
                <a:buFontTx/>
                <a:buNone/>
              </a:pPr>
              <a:t>27</a:t>
            </a:fld>
            <a:endParaRPr lang="en-US" altLang="en-US" sz="1200" dirty="0">
              <a:solidFill>
                <a:srgbClr val="898989"/>
              </a:solidFill>
              <a:latin typeface="Arial" charset="0"/>
            </a:endParaRPr>
          </a:p>
        </p:txBody>
      </p:sp>
      <p:graphicFrame>
        <p:nvGraphicFramePr>
          <p:cNvPr id="54275" name="Object 2"/>
          <p:cNvGraphicFramePr>
            <a:graphicFrameLocks/>
          </p:cNvGraphicFramePr>
          <p:nvPr/>
        </p:nvGraphicFramePr>
        <p:xfrm>
          <a:off x="174625" y="1666875"/>
          <a:ext cx="8812213" cy="4572000"/>
        </p:xfrm>
        <a:graphic>
          <a:graphicData uri="http://schemas.openxmlformats.org/presentationml/2006/ole">
            <mc:AlternateContent xmlns:mc="http://schemas.openxmlformats.org/markup-compatibility/2006">
              <mc:Choice xmlns:v="urn:schemas-microsoft-com:vml" Requires="v">
                <p:oleObj spid="_x0000_s54353" name="Worksheet" r:id="rId4" imgW="5238598" imgH="2657475" progId="Excel.Sheet.8">
                  <p:embed/>
                </p:oleObj>
              </mc:Choice>
              <mc:Fallback>
                <p:oleObj name="Worksheet" r:id="rId4" imgW="5238598" imgH="2657475" progId="Excel.Sheet.8">
                  <p:embed/>
                  <p:pic>
                    <p:nvPicPr>
                      <p:cNvPr id="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1666875"/>
                        <a:ext cx="8812213" cy="4572000"/>
                      </a:xfrm>
                      <a:prstGeom prst="rect">
                        <a:avLst/>
                      </a:prstGeom>
                      <a:noFill/>
                      <a:ln w="76200" cmpd="tri">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152400" y="4332288"/>
            <a:ext cx="8785225" cy="844550"/>
          </a:xfrm>
          <a:prstGeom prst="rect">
            <a:avLst/>
          </a:prstGeom>
          <a:solidFill>
            <a:schemeClr val="accent1">
              <a:lumMod val="20000"/>
              <a:lumOff val="80000"/>
            </a:schemeClr>
          </a:solidFill>
          <a:ln w="25400">
            <a:solidFill>
              <a:srgbClr val="FF0000"/>
            </a:solidFill>
            <a:miter lim="800000"/>
            <a:headEnd/>
            <a:tailEnd/>
          </a:ln>
        </p:spPr>
        <p:txBody>
          <a:bodyPr lIns="90488" tIns="44450" rIns="90488" bIns="44450">
            <a:spAutoFit/>
          </a:bodyPr>
          <a:lstStyle/>
          <a:p>
            <a:pPr algn="ctr" eaLnBrk="1" hangingPunct="1">
              <a:spcBef>
                <a:spcPct val="50000"/>
              </a:spcBef>
              <a:defRPr/>
            </a:pPr>
            <a:r>
              <a:rPr lang="en-US" sz="2400" b="1" u="sng" dirty="0"/>
              <a:t>Step 1:</a:t>
            </a:r>
            <a:r>
              <a:rPr lang="en-US" sz="2400" b="1" u="sng" dirty="0">
                <a:solidFill>
                  <a:schemeClr val="bg2"/>
                </a:solidFill>
              </a:rPr>
              <a:t>  </a:t>
            </a:r>
            <a:r>
              <a:rPr lang="en-US" sz="2400" b="1" dirty="0">
                <a:solidFill>
                  <a:srgbClr val="FF0000"/>
                </a:solidFill>
              </a:rPr>
              <a:t>Direct expenses</a:t>
            </a:r>
            <a:r>
              <a:rPr lang="en-US" sz="2400" b="1" dirty="0">
                <a:solidFill>
                  <a:schemeClr val="accent1"/>
                </a:solidFill>
              </a:rPr>
              <a:t> </a:t>
            </a:r>
            <a:r>
              <a:rPr lang="en-US" sz="2400" b="1" dirty="0"/>
              <a:t>are</a:t>
            </a:r>
            <a:r>
              <a:rPr lang="en-US" sz="2400" b="1" dirty="0">
                <a:solidFill>
                  <a:schemeClr val="bg2"/>
                </a:solidFill>
              </a:rPr>
              <a:t> </a:t>
            </a:r>
            <a:r>
              <a:rPr lang="en-US" sz="2400" b="1" dirty="0">
                <a:solidFill>
                  <a:srgbClr val="FF0000"/>
                </a:solidFill>
              </a:rPr>
              <a:t>traced</a:t>
            </a:r>
            <a:r>
              <a:rPr lang="en-US" sz="2400" b="1" dirty="0">
                <a:solidFill>
                  <a:schemeClr val="bg2"/>
                </a:solidFill>
              </a:rPr>
              <a:t> </a:t>
            </a:r>
            <a:r>
              <a:rPr lang="en-US" sz="2400" b="1" dirty="0"/>
              <a:t>to service departments and sales departments </a:t>
            </a:r>
            <a:r>
              <a:rPr lang="en-US" sz="2400" b="1" u="sng" dirty="0"/>
              <a:t>without</a:t>
            </a:r>
            <a:r>
              <a:rPr lang="en-US" sz="2400" b="1" dirty="0"/>
              <a:t> allocation.</a:t>
            </a:r>
          </a:p>
        </p:txBody>
      </p:sp>
      <p:sp>
        <p:nvSpPr>
          <p:cNvPr id="7"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rot="-5400000">
            <a:off x="3109913" y="4654550"/>
            <a:ext cx="596900" cy="444500"/>
          </a:xfrm>
          <a:prstGeom prst="rightArrow">
            <a:avLst>
              <a:gd name="adj1" fmla="val 50000"/>
              <a:gd name="adj2" fmla="val 67149"/>
            </a:avLst>
          </a:prstGeom>
          <a:solidFill>
            <a:srgbClr val="FF0000"/>
          </a:solidFill>
          <a:ln w="12700">
            <a:solidFill>
              <a:srgbClr val="FF00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6323" name="Rectangle 3"/>
          <p:cNvSpPr>
            <a:spLocks noGrp="1" noChangeArrowheads="1"/>
          </p:cNvSpPr>
          <p:nvPr>
            <p:ph type="title"/>
          </p:nvPr>
        </p:nvSpPr>
        <p:spPr>
          <a:xfrm>
            <a:off x="0" y="457200"/>
            <a:ext cx="9144000" cy="914400"/>
          </a:xfrm>
        </p:spPr>
        <p:txBody>
          <a:bodyPr/>
          <a:lstStyle/>
          <a:p>
            <a:r>
              <a:rPr lang="en-US" altLang="en-US" sz="3000" b="1" dirty="0" smtClean="0">
                <a:solidFill>
                  <a:schemeClr val="tx1"/>
                </a:solidFill>
                <a:latin typeface="Arial" pitchFamily="34" charset="0"/>
                <a:cs typeface="Arial" pitchFamily="34" charset="0"/>
              </a:rPr>
              <a:t>Departmental Expense Allocation Spreadsheet</a:t>
            </a:r>
          </a:p>
        </p:txBody>
      </p:sp>
      <p:sp>
        <p:nvSpPr>
          <p:cNvPr id="56328" name="Slide Number Placeholder 10"/>
          <p:cNvSpPr>
            <a:spLocks noGrp="1"/>
          </p:cNvSpPr>
          <p:nvPr>
            <p:ph type="sldNum" sz="quarter" idx="12"/>
          </p:nvPr>
        </p:nvSpPr>
        <p:spPr bwMode="auto">
          <a:xfrm>
            <a:off x="64770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FD15782-E972-4FBE-8304-083C8C4629E1}" type="slidenum">
              <a:rPr lang="en-US" altLang="en-US" sz="1200">
                <a:solidFill>
                  <a:srgbClr val="898989"/>
                </a:solidFill>
                <a:latin typeface="Arial" charset="0"/>
              </a:rPr>
              <a:pPr>
                <a:spcBef>
                  <a:spcPct val="0"/>
                </a:spcBef>
                <a:buFontTx/>
                <a:buNone/>
              </a:pPr>
              <a:t>28</a:t>
            </a:fld>
            <a:endParaRPr lang="en-US" altLang="en-US" sz="1200" dirty="0">
              <a:solidFill>
                <a:srgbClr val="898989"/>
              </a:solidFill>
              <a:latin typeface="Arial" charset="0"/>
            </a:endParaRPr>
          </a:p>
        </p:txBody>
      </p:sp>
      <p:graphicFrame>
        <p:nvGraphicFramePr>
          <p:cNvPr id="56324" name="Object 2"/>
          <p:cNvGraphicFramePr>
            <a:graphicFrameLocks/>
          </p:cNvGraphicFramePr>
          <p:nvPr/>
        </p:nvGraphicFramePr>
        <p:xfrm>
          <a:off x="176213" y="1666875"/>
          <a:ext cx="8812212" cy="4572000"/>
        </p:xfrm>
        <a:graphic>
          <a:graphicData uri="http://schemas.openxmlformats.org/presentationml/2006/ole">
            <mc:AlternateContent xmlns:mc="http://schemas.openxmlformats.org/markup-compatibility/2006">
              <mc:Choice xmlns:v="urn:schemas-microsoft-com:vml" Requires="v">
                <p:oleObj spid="_x0000_s56409" name="Worksheet" r:id="rId4" imgW="5238598" imgH="2657475" progId="Excel.Sheet.8">
                  <p:embed/>
                </p:oleObj>
              </mc:Choice>
              <mc:Fallback>
                <p:oleObj name="Worksheet" r:id="rId4" imgW="5238598" imgH="2657475" progId="Excel.Sheet.8">
                  <p:embed/>
                  <p:pic>
                    <p:nvPicPr>
                      <p:cNvPr id="0"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1666875"/>
                        <a:ext cx="8812212" cy="4572000"/>
                      </a:xfrm>
                      <a:prstGeom prst="rect">
                        <a:avLst/>
                      </a:prstGeom>
                      <a:noFill/>
                      <a:ln w="76200" cmpd="tri">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5" name="Rectangle 8"/>
          <p:cNvSpPr>
            <a:spLocks noChangeArrowheads="1"/>
          </p:cNvSpPr>
          <p:nvPr/>
        </p:nvSpPr>
        <p:spPr bwMode="auto">
          <a:xfrm>
            <a:off x="152400" y="5105400"/>
            <a:ext cx="8785225" cy="844550"/>
          </a:xfrm>
          <a:prstGeom prst="rect">
            <a:avLst/>
          </a:prstGeom>
          <a:solidFill>
            <a:schemeClr val="accent1">
              <a:lumMod val="20000"/>
              <a:lumOff val="80000"/>
            </a:schemeClr>
          </a:solidFill>
          <a:ln w="25400">
            <a:solidFill>
              <a:srgbClr val="FF0000"/>
            </a:solidFill>
            <a:miter lim="800000"/>
            <a:headEnd/>
            <a:tailEnd/>
          </a:ln>
        </p:spPr>
        <p:txBody>
          <a:bodyPr lIns="90488" tIns="44450" rIns="90488" bIns="44450">
            <a:spAutoFit/>
          </a:bodyPr>
          <a:lstStyle/>
          <a:p>
            <a:pPr algn="ctr" eaLnBrk="1" hangingPunct="1">
              <a:spcBef>
                <a:spcPct val="50000"/>
              </a:spcBef>
              <a:defRPr/>
            </a:pPr>
            <a:r>
              <a:rPr lang="en-US" sz="2400" b="1" u="sng" dirty="0"/>
              <a:t>Step 2</a:t>
            </a:r>
            <a:r>
              <a:rPr lang="en-US" sz="2400" b="1" dirty="0"/>
              <a:t>:</a:t>
            </a:r>
            <a:r>
              <a:rPr lang="en-US" sz="2400" b="1" dirty="0">
                <a:solidFill>
                  <a:schemeClr val="bg2"/>
                </a:solidFill>
              </a:rPr>
              <a:t>  </a:t>
            </a:r>
            <a:r>
              <a:rPr lang="en-US" sz="2400" b="1" dirty="0">
                <a:solidFill>
                  <a:srgbClr val="FF0000"/>
                </a:solidFill>
              </a:rPr>
              <a:t>Indirect expenses</a:t>
            </a:r>
            <a:r>
              <a:rPr lang="en-US" sz="2400" b="1" dirty="0">
                <a:solidFill>
                  <a:schemeClr val="accent1"/>
                </a:solidFill>
              </a:rPr>
              <a:t> </a:t>
            </a:r>
            <a:r>
              <a:rPr lang="en-US" sz="2400" b="1" dirty="0"/>
              <a:t>are </a:t>
            </a:r>
            <a:r>
              <a:rPr lang="en-US" sz="2400" b="1" dirty="0">
                <a:solidFill>
                  <a:srgbClr val="FF0000"/>
                </a:solidFill>
              </a:rPr>
              <a:t>allocated</a:t>
            </a:r>
            <a:r>
              <a:rPr lang="en-US" sz="2400" b="1" dirty="0">
                <a:solidFill>
                  <a:schemeClr val="accent1"/>
                </a:solidFill>
              </a:rPr>
              <a:t> </a:t>
            </a:r>
            <a:r>
              <a:rPr lang="en-US" sz="2400" b="1" dirty="0"/>
              <a:t>to both the service and the sales departments based on floor space occupied.</a:t>
            </a:r>
            <a:r>
              <a:rPr lang="en-US" sz="2400" b="1" dirty="0">
                <a:solidFill>
                  <a:schemeClr val="bg2"/>
                </a:solidFill>
              </a:rPr>
              <a:t>  </a:t>
            </a:r>
          </a:p>
        </p:txBody>
      </p:sp>
      <p:sp>
        <p:nvSpPr>
          <p:cNvPr id="46086" name="Rectangle 9"/>
          <p:cNvSpPr>
            <a:spLocks noChangeArrowheads="1"/>
          </p:cNvSpPr>
          <p:nvPr/>
        </p:nvSpPr>
        <p:spPr bwMode="auto">
          <a:xfrm>
            <a:off x="228600" y="2667000"/>
            <a:ext cx="8709025" cy="1016000"/>
          </a:xfrm>
          <a:prstGeom prst="rect">
            <a:avLst/>
          </a:prstGeom>
          <a:solidFill>
            <a:srgbClr val="C8FEC8"/>
          </a:solidFill>
          <a:ln w="25400">
            <a:solidFill>
              <a:srgbClr val="FF0000"/>
            </a:solidFill>
            <a:miter lim="800000"/>
            <a:headEnd/>
            <a:tailEnd/>
          </a:ln>
        </p:spPr>
        <p:txBody>
          <a:bodyPr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200" b="1" dirty="0">
                <a:latin typeface="Arial Narrow" pitchFamily="34" charset="0"/>
              </a:rPr>
              <a:t>Of a total of 2,000 square feet, the service departments occupy 200 square feet each, Sales Department One occupies 600 square feet, and Sales Department Two occupies 1,000 square feet. </a:t>
            </a:r>
          </a:p>
        </p:txBody>
      </p:sp>
      <p:sp>
        <p:nvSpPr>
          <p:cNvPr id="15" name="TextBox 14"/>
          <p:cNvSpPr txBox="1">
            <a:spLocks noChangeArrowheads="1"/>
          </p:cNvSpPr>
          <p:nvPr/>
        </p:nvSpPr>
        <p:spPr bwMode="auto">
          <a:xfrm>
            <a:off x="990600" y="6019800"/>
            <a:ext cx="16002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Ex. </a:t>
            </a:r>
            <a:r>
              <a:rPr lang="en-US" altLang="en-US" sz="1800" b="1" u="sng" dirty="0">
                <a:latin typeface="Arial" charset="0"/>
              </a:rPr>
              <a:t>200 sq ft</a:t>
            </a:r>
            <a:endParaRPr lang="en-US" altLang="en-US" sz="1800" b="1" dirty="0">
              <a:latin typeface="Arial" charset="0"/>
            </a:endParaRPr>
          </a:p>
          <a:p>
            <a:pPr>
              <a:spcBef>
                <a:spcPct val="0"/>
              </a:spcBef>
              <a:buFontTx/>
              <a:buNone/>
            </a:pPr>
            <a:r>
              <a:rPr lang="en-US" altLang="en-US" sz="1800" b="1" dirty="0">
                <a:latin typeface="Arial" charset="0"/>
              </a:rPr>
              <a:t>     2000 sq ft</a:t>
            </a:r>
          </a:p>
        </p:txBody>
      </p:sp>
      <p:sp>
        <p:nvSpPr>
          <p:cNvPr id="16" name="TextBox 15"/>
          <p:cNvSpPr txBox="1">
            <a:spLocks noChangeArrowheads="1"/>
          </p:cNvSpPr>
          <p:nvPr/>
        </p:nvSpPr>
        <p:spPr bwMode="auto">
          <a:xfrm>
            <a:off x="2590800" y="6172200"/>
            <a:ext cx="1447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X $10,000</a:t>
            </a:r>
          </a:p>
        </p:txBody>
      </p:sp>
      <p:sp>
        <p:nvSpPr>
          <p:cNvPr id="17" name="TextBox 16"/>
          <p:cNvSpPr txBox="1">
            <a:spLocks noChangeArrowheads="1"/>
          </p:cNvSpPr>
          <p:nvPr/>
        </p:nvSpPr>
        <p:spPr bwMode="auto">
          <a:xfrm>
            <a:off x="4038600" y="6172200"/>
            <a:ext cx="1447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 $1,000</a:t>
            </a:r>
          </a:p>
        </p:txBody>
      </p:sp>
      <p:cxnSp>
        <p:nvCxnSpPr>
          <p:cNvPr id="19" name="Straight Arrow Connector 18"/>
          <p:cNvCxnSpPr>
            <a:stCxn id="17" idx="0"/>
          </p:cNvCxnSpPr>
          <p:nvPr/>
        </p:nvCxnSpPr>
        <p:spPr>
          <a:xfrm flipV="1">
            <a:off x="4762500" y="4267200"/>
            <a:ext cx="800100" cy="1905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410200" y="3962400"/>
            <a:ext cx="609600" cy="304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ounded Rectangle 21"/>
          <p:cNvSpPr/>
          <p:nvPr/>
        </p:nvSpPr>
        <p:spPr>
          <a:xfrm>
            <a:off x="6248400" y="3962400"/>
            <a:ext cx="609600" cy="304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p:cNvCxnSpPr>
            <a:stCxn id="17" idx="0"/>
          </p:cNvCxnSpPr>
          <p:nvPr/>
        </p:nvCxnSpPr>
        <p:spPr>
          <a:xfrm flipV="1">
            <a:off x="4762500" y="4343400"/>
            <a:ext cx="1562100" cy="1828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1000"/>
                                        <p:tgtEl>
                                          <p:spTgt spid="46086"/>
                                        </p:tgtEl>
                                      </p:cBhvr>
                                    </p:animEffect>
                                    <p:anim calcmode="lin" valueType="num">
                                      <p:cBhvr>
                                        <p:cTn id="8" dur="1000" fill="hold"/>
                                        <p:tgtEl>
                                          <p:spTgt spid="46086"/>
                                        </p:tgtEl>
                                        <p:attrNameLst>
                                          <p:attrName>ppt_x</p:attrName>
                                        </p:attrNameLst>
                                      </p:cBhvr>
                                      <p:tavLst>
                                        <p:tav tm="0">
                                          <p:val>
                                            <p:strVal val="#ppt_x"/>
                                          </p:val>
                                        </p:tav>
                                        <p:tav tm="100000">
                                          <p:val>
                                            <p:strVal val="#ppt_x"/>
                                          </p:val>
                                        </p:tav>
                                      </p:tavLst>
                                    </p:anim>
                                    <p:anim calcmode="lin" valueType="num">
                                      <p:cBhvr>
                                        <p:cTn id="9" dur="1000" fill="hold"/>
                                        <p:tgtEl>
                                          <p:spTgt spid="4608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6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par>
                    <p:cTn id="35" fill="hold">
                      <p:stCondLst>
                        <p:cond delay="indefinite"/>
                      </p:stCondLst>
                      <p:childTnLst>
                        <p:par>
                          <p:cTn id="36" fill="hold" nodeType="after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15" grpId="0" animBg="1"/>
      <p:bldP spid="16" grpId="0" animBg="1"/>
      <p:bldP spid="17"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p:cNvGraphicFramePr>
          <p:nvPr/>
        </p:nvGraphicFramePr>
        <p:xfrm>
          <a:off x="176213" y="1633538"/>
          <a:ext cx="8535987" cy="4441825"/>
        </p:xfrm>
        <a:graphic>
          <a:graphicData uri="http://schemas.openxmlformats.org/presentationml/2006/ole">
            <mc:AlternateContent xmlns:mc="http://schemas.openxmlformats.org/markup-compatibility/2006">
              <mc:Choice xmlns:v="urn:schemas-microsoft-com:vml" Requires="v">
                <p:oleObj spid="_x0000_s58454" name="Worksheet" r:id="rId4" imgW="5238598" imgH="2657475" progId="Excel.Sheet.8">
                  <p:embed/>
                </p:oleObj>
              </mc:Choice>
              <mc:Fallback>
                <p:oleObj name="Worksheet" r:id="rId4" imgW="5238598" imgH="2657475" progId="Excel.Sheet.8">
                  <p:embed/>
                  <p:pic>
                    <p:nvPicPr>
                      <p:cNvPr id="0"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1633538"/>
                        <a:ext cx="8535987" cy="4441825"/>
                      </a:xfrm>
                      <a:prstGeom prst="rect">
                        <a:avLst/>
                      </a:prstGeom>
                      <a:noFill/>
                      <a:ln w="76200" cmpd="tri">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1" name="Rectangle 4"/>
          <p:cNvSpPr>
            <a:spLocks noChangeArrowheads="1"/>
          </p:cNvSpPr>
          <p:nvPr/>
        </p:nvSpPr>
        <p:spPr bwMode="auto">
          <a:xfrm>
            <a:off x="304800" y="2895600"/>
            <a:ext cx="8458200" cy="844550"/>
          </a:xfrm>
          <a:prstGeom prst="rect">
            <a:avLst/>
          </a:prstGeom>
          <a:solidFill>
            <a:srgbClr val="C8FEC8"/>
          </a:solidFill>
          <a:ln w="25400">
            <a:solidFill>
              <a:srgbClr val="FF0000"/>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Narrow" pitchFamily="34" charset="0"/>
              </a:rPr>
              <a:t>Sales department one has $40,000 in sales and sales department two has $48,000 in sales.  Total sales = $88,000</a:t>
            </a:r>
          </a:p>
        </p:txBody>
      </p:sp>
      <p:sp>
        <p:nvSpPr>
          <p:cNvPr id="48132" name="Rectangle 6"/>
          <p:cNvSpPr>
            <a:spLocks noChangeArrowheads="1"/>
          </p:cNvSpPr>
          <p:nvPr/>
        </p:nvSpPr>
        <p:spPr bwMode="auto">
          <a:xfrm>
            <a:off x="152400" y="3733800"/>
            <a:ext cx="8785225" cy="1196975"/>
          </a:xfrm>
          <a:prstGeom prst="rect">
            <a:avLst/>
          </a:prstGeom>
          <a:solidFill>
            <a:schemeClr val="accent1">
              <a:lumMod val="20000"/>
              <a:lumOff val="80000"/>
            </a:schemeClr>
          </a:solidFill>
          <a:ln w="25400">
            <a:solidFill>
              <a:srgbClr val="FF0000"/>
            </a:solidFill>
            <a:miter lim="800000"/>
            <a:headEnd/>
            <a:tailEnd/>
          </a:ln>
        </p:spPr>
        <p:txBody>
          <a:bodyPr lIns="90488" tIns="44450" rIns="90488" bIns="44450">
            <a:spAutoFit/>
          </a:bodyPr>
          <a:lstStyle/>
          <a:p>
            <a:pPr algn="ctr" eaLnBrk="1" hangingPunct="1">
              <a:spcBef>
                <a:spcPct val="50000"/>
              </a:spcBef>
              <a:defRPr/>
            </a:pPr>
            <a:r>
              <a:rPr lang="en-US" sz="2400" b="1" u="sng" dirty="0">
                <a:latin typeface="Arial Narrow" pitchFamily="34" charset="0"/>
              </a:rPr>
              <a:t>Step 3</a:t>
            </a:r>
            <a:r>
              <a:rPr lang="en-US" sz="2400" b="1" dirty="0">
                <a:latin typeface="Arial Narrow" pitchFamily="34" charset="0"/>
              </a:rPr>
              <a:t>:  Service department</a:t>
            </a:r>
            <a:r>
              <a:rPr lang="en-US" sz="2400" b="1" dirty="0">
                <a:solidFill>
                  <a:schemeClr val="bg2"/>
                </a:solidFill>
                <a:latin typeface="Arial Narrow" pitchFamily="34" charset="0"/>
              </a:rPr>
              <a:t> </a:t>
            </a:r>
            <a:r>
              <a:rPr lang="en-US" sz="2400" b="1" dirty="0">
                <a:solidFill>
                  <a:srgbClr val="FF0000"/>
                </a:solidFill>
                <a:latin typeface="Arial Narrow" pitchFamily="34" charset="0"/>
              </a:rPr>
              <a:t>total expenses</a:t>
            </a:r>
            <a:r>
              <a:rPr lang="en-US" sz="2400" b="1" dirty="0">
                <a:solidFill>
                  <a:schemeClr val="bg2"/>
                </a:solidFill>
                <a:latin typeface="Arial Narrow" pitchFamily="34" charset="0"/>
              </a:rPr>
              <a:t> </a:t>
            </a:r>
            <a:r>
              <a:rPr lang="en-US" sz="2400" b="1" dirty="0">
                <a:latin typeface="Arial Narrow" pitchFamily="34" charset="0"/>
              </a:rPr>
              <a:t>(original direct expenses + allocated indirect expenses) are</a:t>
            </a:r>
            <a:r>
              <a:rPr lang="en-US" sz="2400" b="1" dirty="0">
                <a:solidFill>
                  <a:schemeClr val="bg2"/>
                </a:solidFill>
                <a:latin typeface="Arial Narrow" pitchFamily="34" charset="0"/>
              </a:rPr>
              <a:t> </a:t>
            </a:r>
            <a:r>
              <a:rPr lang="en-US" sz="2400" b="1" dirty="0">
                <a:solidFill>
                  <a:srgbClr val="FF0000"/>
                </a:solidFill>
                <a:latin typeface="Arial Narrow" pitchFamily="34" charset="0"/>
              </a:rPr>
              <a:t>allocated</a:t>
            </a:r>
            <a:r>
              <a:rPr lang="en-US" sz="2400" b="1" dirty="0">
                <a:solidFill>
                  <a:schemeClr val="bg2"/>
                </a:solidFill>
                <a:latin typeface="Arial Narrow" pitchFamily="34" charset="0"/>
              </a:rPr>
              <a:t> </a:t>
            </a:r>
            <a:r>
              <a:rPr lang="en-US" sz="2400" b="1" dirty="0">
                <a:latin typeface="Arial Narrow" pitchFamily="34" charset="0"/>
              </a:rPr>
              <a:t>to sales departments. </a:t>
            </a:r>
            <a:br>
              <a:rPr lang="en-US" sz="2400" b="1" dirty="0">
                <a:latin typeface="Arial Narrow" pitchFamily="34" charset="0"/>
              </a:rPr>
            </a:br>
            <a:r>
              <a:rPr lang="en-US" sz="2400" b="1" dirty="0">
                <a:latin typeface="Arial Narrow" pitchFamily="34" charset="0"/>
              </a:rPr>
              <a:t>(In this example, based on sales dollars for each department) </a:t>
            </a:r>
          </a:p>
        </p:txBody>
      </p:sp>
      <p:sp>
        <p:nvSpPr>
          <p:cNvPr id="58373" name="Rectangle 7"/>
          <p:cNvSpPr>
            <a:spLocks noGrp="1" noChangeArrowheads="1"/>
          </p:cNvSpPr>
          <p:nvPr>
            <p:ph type="title"/>
          </p:nvPr>
        </p:nvSpPr>
        <p:spPr>
          <a:xfrm>
            <a:off x="0" y="457200"/>
            <a:ext cx="9144000" cy="838200"/>
          </a:xfrm>
        </p:spPr>
        <p:txBody>
          <a:bodyPr/>
          <a:lstStyle/>
          <a:p>
            <a:r>
              <a:rPr lang="en-US" altLang="en-US" sz="3000" b="1" dirty="0" smtClean="0">
                <a:solidFill>
                  <a:schemeClr val="tx1"/>
                </a:solidFill>
                <a:latin typeface="Arial" pitchFamily="34" charset="0"/>
                <a:cs typeface="Arial" pitchFamily="34" charset="0"/>
              </a:rPr>
              <a:t>Departmental Expense Allocation Spreadsheet</a:t>
            </a:r>
          </a:p>
        </p:txBody>
      </p:sp>
      <p:sp>
        <p:nvSpPr>
          <p:cNvPr id="5837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3677BEC-E52D-490F-A52A-6A74B3FB02A7}" type="slidenum">
              <a:rPr lang="en-US" altLang="en-US" sz="1200">
                <a:solidFill>
                  <a:srgbClr val="898989"/>
                </a:solidFill>
                <a:latin typeface="Arial" charset="0"/>
              </a:rPr>
              <a:pPr>
                <a:spcBef>
                  <a:spcPct val="0"/>
                </a:spcBef>
                <a:buFontTx/>
                <a:buNone/>
              </a:pPr>
              <a:t>29</a:t>
            </a:fld>
            <a:endParaRPr lang="en-US" altLang="en-US" sz="1200" dirty="0">
              <a:solidFill>
                <a:srgbClr val="898989"/>
              </a:solidFill>
              <a:latin typeface="Arial" charset="0"/>
            </a:endParaRPr>
          </a:p>
        </p:txBody>
      </p:sp>
      <p:sp>
        <p:nvSpPr>
          <p:cNvPr id="14" name="TextBox 13"/>
          <p:cNvSpPr txBox="1">
            <a:spLocks noChangeArrowheads="1"/>
          </p:cNvSpPr>
          <p:nvPr/>
        </p:nvSpPr>
        <p:spPr bwMode="auto">
          <a:xfrm>
            <a:off x="990600" y="6019800"/>
            <a:ext cx="36576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Ex. </a:t>
            </a:r>
            <a:r>
              <a:rPr lang="en-US" altLang="en-US" sz="1800" b="1" u="sng" dirty="0">
                <a:latin typeface="Arial" charset="0"/>
              </a:rPr>
              <a:t>$40,000 sales dept. one</a:t>
            </a:r>
            <a:endParaRPr lang="en-US" altLang="en-US" sz="1800" b="1" dirty="0">
              <a:latin typeface="Arial" charset="0"/>
            </a:endParaRPr>
          </a:p>
          <a:p>
            <a:pPr>
              <a:spcBef>
                <a:spcPct val="0"/>
              </a:spcBef>
              <a:buFontTx/>
              <a:buNone/>
            </a:pPr>
            <a:r>
              <a:rPr lang="en-US" altLang="en-US" sz="1800" b="1" dirty="0">
                <a:latin typeface="Arial" charset="0"/>
              </a:rPr>
              <a:t>         $88,000 total sales</a:t>
            </a:r>
          </a:p>
        </p:txBody>
      </p:sp>
      <p:sp>
        <p:nvSpPr>
          <p:cNvPr id="15" name="TextBox 14"/>
          <p:cNvSpPr txBox="1">
            <a:spLocks noChangeArrowheads="1"/>
          </p:cNvSpPr>
          <p:nvPr/>
        </p:nvSpPr>
        <p:spPr bwMode="auto">
          <a:xfrm>
            <a:off x="4648200" y="6172200"/>
            <a:ext cx="1447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X $2,200</a:t>
            </a:r>
          </a:p>
        </p:txBody>
      </p:sp>
      <p:sp>
        <p:nvSpPr>
          <p:cNvPr id="16" name="TextBox 15"/>
          <p:cNvSpPr txBox="1">
            <a:spLocks noChangeArrowheads="1"/>
          </p:cNvSpPr>
          <p:nvPr/>
        </p:nvSpPr>
        <p:spPr bwMode="auto">
          <a:xfrm>
            <a:off x="6096000" y="6172200"/>
            <a:ext cx="1447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 $1,000</a:t>
            </a:r>
          </a:p>
        </p:txBody>
      </p:sp>
      <p:cxnSp>
        <p:nvCxnSpPr>
          <p:cNvPr id="17" name="Straight Arrow Connector 16"/>
          <p:cNvCxnSpPr>
            <a:stCxn id="16" idx="0"/>
          </p:cNvCxnSpPr>
          <p:nvPr/>
        </p:nvCxnSpPr>
        <p:spPr>
          <a:xfrm flipV="1">
            <a:off x="6819900" y="5334000"/>
            <a:ext cx="3429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7010400" y="5029200"/>
            <a:ext cx="609600" cy="304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p:cNvCxnSpPr>
            <a:endCxn id="15" idx="0"/>
          </p:cNvCxnSpPr>
          <p:nvPr/>
        </p:nvCxnSpPr>
        <p:spPr>
          <a:xfrm flipH="1">
            <a:off x="5372100" y="5334000"/>
            <a:ext cx="1905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1000"/>
                                        <p:tgtEl>
                                          <p:spTgt spid="48131"/>
                                        </p:tgtEl>
                                      </p:cBhvr>
                                    </p:animEffect>
                                    <p:anim calcmode="lin" valueType="num">
                                      <p:cBhvr>
                                        <p:cTn id="8" dur="1000" fill="hold"/>
                                        <p:tgtEl>
                                          <p:spTgt spid="48131"/>
                                        </p:tgtEl>
                                        <p:attrNameLst>
                                          <p:attrName>ppt_x</p:attrName>
                                        </p:attrNameLst>
                                      </p:cBhvr>
                                      <p:tavLst>
                                        <p:tav tm="0">
                                          <p:val>
                                            <p:strVal val="#ppt_x"/>
                                          </p:val>
                                        </p:tav>
                                        <p:tav tm="100000">
                                          <p:val>
                                            <p:strVal val="#ppt_x"/>
                                          </p:val>
                                        </p:tav>
                                      </p:tavLst>
                                    </p:anim>
                                    <p:anim calcmode="lin" valueType="num">
                                      <p:cBhvr>
                                        <p:cTn id="9" dur="1000" fill="hold"/>
                                        <p:tgtEl>
                                          <p:spTgt spid="4813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nodeType="after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14" grpId="0" animBg="1"/>
      <p:bldP spid="15" grpId="0" animBg="1"/>
      <p:bldP spid="1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828800"/>
            <a:ext cx="9144000" cy="50292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b="1" dirty="0">
                <a:solidFill>
                  <a:prstClr val="black"/>
                </a:solidFill>
              </a:rPr>
              <a:t>Using Connect – </a:t>
            </a:r>
            <a:r>
              <a:rPr lang="en-US" b="1" dirty="0" smtClean="0">
                <a:solidFill>
                  <a:srgbClr val="FF0000"/>
                </a:solidFill>
                <a:effectLst>
                  <a:outerShdw blurRad="38100" dist="38100" dir="2700000" algn="tl">
                    <a:srgbClr val="000000">
                      <a:alpha val="43137"/>
                    </a:srgbClr>
                  </a:outerShdw>
                </a:effectLst>
              </a:rPr>
              <a:t>6</a:t>
            </a:r>
            <a:r>
              <a:rPr lang="en-US" b="1" dirty="0" smtClean="0">
                <a:solidFill>
                  <a:prstClr val="black"/>
                </a:solidFill>
              </a:rPr>
              <a:t> </a:t>
            </a:r>
            <a:r>
              <a:rPr lang="en-US" b="1" dirty="0">
                <a:solidFill>
                  <a:prstClr val="black"/>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prstClr val="black"/>
                </a:solidFill>
              </a:rPr>
              <a:t> Points; </a:t>
            </a:r>
            <a:r>
              <a:rPr lang="en-US" b="1" u="sng" dirty="0">
                <a:solidFill>
                  <a:prstClr val="black"/>
                </a:solidFill>
                <a:effectLst>
                  <a:outerShdw blurRad="38100" dist="38100" dir="2700000" algn="tl">
                    <a:srgbClr val="000000">
                      <a:alpha val="43137"/>
                    </a:srgbClr>
                  </a:outerShdw>
                </a:effectLst>
              </a:rPr>
              <a:t>Chapter</a:t>
            </a:r>
            <a:r>
              <a:rPr lang="en-US" b="1" u="sng" dirty="0">
                <a:solidFill>
                  <a:srgbClr val="FF0000"/>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8</a:t>
            </a:r>
            <a:r>
              <a:rPr lang="en-US" b="1" dirty="0" smtClean="0">
                <a:solidFill>
                  <a:prstClr val="black"/>
                </a:solidFill>
              </a:rPr>
              <a:t>.</a:t>
            </a:r>
            <a:endParaRPr lang="en-US" b="1" dirty="0">
              <a:solidFill>
                <a:prstClr val="black"/>
              </a:solidFill>
            </a:endParaRPr>
          </a:p>
          <a:p>
            <a:pPr eaLnBrk="1" fontAlgn="auto" hangingPunct="1">
              <a:spcAft>
                <a:spcPts val="0"/>
              </a:spcAft>
              <a:defRPr/>
            </a:pPr>
            <a:r>
              <a:rPr lang="en-US" b="1" dirty="0" smtClean="0">
                <a:solidFill>
                  <a:schemeClr val="tx1"/>
                </a:solidFill>
              </a:rPr>
              <a:t> Prepare chapter </a:t>
            </a:r>
            <a:r>
              <a:rPr lang="en-US" b="1" dirty="0" smtClean="0">
                <a:solidFill>
                  <a:srgbClr val="FF0000"/>
                </a:solidFill>
                <a:effectLst>
                  <a:outerShdw blurRad="38100" dist="38100" dir="2700000" algn="tl">
                    <a:srgbClr val="000000">
                      <a:alpha val="43137"/>
                    </a:srgbClr>
                  </a:outerShdw>
                </a:effectLst>
              </a:rPr>
              <a:t>9</a:t>
            </a:r>
            <a:r>
              <a:rPr lang="en-US"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rPr>
              <a:t>“</a:t>
            </a:r>
            <a:r>
              <a:rPr lang="en-US" b="1" dirty="0" smtClean="0">
                <a:solidFill>
                  <a:srgbClr val="FF0000"/>
                </a:solidFill>
                <a:effectLst>
                  <a:outerShdw blurRad="38100" dist="38100" dir="2700000" algn="tl">
                    <a:srgbClr val="000000">
                      <a:alpha val="43137"/>
                    </a:srgbClr>
                  </a:outerShdw>
                </a:effectLst>
              </a:rPr>
              <a:t>Performance Measurement and Responsibility Accounting</a:t>
            </a:r>
            <a:r>
              <a:rPr lang="en-US" sz="4000" b="1" dirty="0" smtClean="0">
                <a:solidFill>
                  <a:schemeClr val="tx1"/>
                </a:solidFill>
              </a:rPr>
              <a:t>.</a:t>
            </a:r>
            <a:r>
              <a:rPr lang="en-US" b="1" dirty="0" smtClean="0">
                <a:solidFill>
                  <a:schemeClr val="tx1"/>
                </a:solidFill>
              </a:rPr>
              <a:t>”</a:t>
            </a:r>
          </a:p>
          <a:p>
            <a:pPr marL="0" indent="0" eaLnBrk="1" fontAlgn="auto" hangingPunct="1">
              <a:spcAft>
                <a:spcPts val="0"/>
              </a:spcAft>
              <a:buFont typeface="Arial" charset="0"/>
              <a:buNone/>
              <a:defRPr/>
            </a:pPr>
            <a:endParaRPr lang="en-US" b="1" dirty="0" smtClean="0">
              <a:solidFill>
                <a:schemeClr val="tx1"/>
              </a:solidFill>
            </a:endParaRPr>
          </a:p>
          <a:p>
            <a:pPr algn="ctr" eaLnBrk="1" fontAlgn="auto" hangingPunct="1">
              <a:spcAft>
                <a:spcPts val="0"/>
              </a:spcAft>
              <a:buFont typeface="Arial"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defRPr/>
            </a:pPr>
            <a:endParaRPr lang="en-US" dirty="0" smtClean="0"/>
          </a:p>
        </p:txBody>
      </p:sp>
      <p:sp>
        <p:nvSpPr>
          <p:cNvPr id="1065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1065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BAE4C60C-654F-4413-8117-C77B3A07E1E7}" type="slidenum">
              <a:rPr lang="en-US" altLang="en-US" sz="1200" smtClean="0">
                <a:solidFill>
                  <a:srgbClr val="898989"/>
                </a:solidFill>
              </a:rPr>
              <a:pPr/>
              <a:t>3</a:t>
            </a:fld>
            <a:endParaRPr lang="en-US" altLang="en-US" sz="1200" smtClean="0">
              <a:solidFill>
                <a:srgbClr val="898989"/>
              </a:solidFill>
            </a:endParaRPr>
          </a:p>
        </p:txBody>
      </p:sp>
    </p:spTree>
    <p:extLst>
      <p:ext uri="{BB962C8B-B14F-4D97-AF65-F5344CB8AC3E}">
        <p14:creationId xmlns:p14="http://schemas.microsoft.com/office/powerpoint/2010/main" val="3669262693"/>
      </p:ext>
    </p:extLst>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74638"/>
            <a:ext cx="9144000" cy="715962"/>
          </a:xfrm>
        </p:spPr>
        <p:txBody>
          <a:bodyPr/>
          <a:lstStyle/>
          <a:p>
            <a:r>
              <a:rPr lang="en-US" altLang="en-US" sz="3000" b="1" dirty="0" smtClean="0">
                <a:solidFill>
                  <a:schemeClr val="tx1"/>
                </a:solidFill>
                <a:latin typeface="Arial" pitchFamily="34" charset="0"/>
                <a:cs typeface="Arial" pitchFamily="34" charset="0"/>
              </a:rPr>
              <a:t>Departmental Expense Allocation Spreadsheet</a:t>
            </a:r>
          </a:p>
        </p:txBody>
      </p:sp>
      <p:sp>
        <p:nvSpPr>
          <p:cNvPr id="60423"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5F579AE-9F45-46FD-B6FE-261CFA9E0831}" type="slidenum">
              <a:rPr lang="en-US" altLang="en-US" sz="1200">
                <a:solidFill>
                  <a:srgbClr val="898989"/>
                </a:solidFill>
                <a:latin typeface="Arial" charset="0"/>
              </a:rPr>
              <a:pPr>
                <a:spcBef>
                  <a:spcPct val="0"/>
                </a:spcBef>
                <a:buFontTx/>
                <a:buNone/>
              </a:pPr>
              <a:t>30</a:t>
            </a:fld>
            <a:endParaRPr lang="en-US" altLang="en-US" sz="1200" dirty="0">
              <a:solidFill>
                <a:srgbClr val="898989"/>
              </a:solidFill>
              <a:latin typeface="Arial" charset="0"/>
            </a:endParaRPr>
          </a:p>
        </p:txBody>
      </p:sp>
      <p:graphicFrame>
        <p:nvGraphicFramePr>
          <p:cNvPr id="60419" name="Object 2"/>
          <p:cNvGraphicFramePr>
            <a:graphicFrameLocks/>
          </p:cNvGraphicFramePr>
          <p:nvPr/>
        </p:nvGraphicFramePr>
        <p:xfrm>
          <a:off x="152400" y="1143000"/>
          <a:ext cx="8659813" cy="4800600"/>
        </p:xfrm>
        <a:graphic>
          <a:graphicData uri="http://schemas.openxmlformats.org/presentationml/2006/ole">
            <mc:AlternateContent xmlns:mc="http://schemas.openxmlformats.org/markup-compatibility/2006">
              <mc:Choice xmlns:v="urn:schemas-microsoft-com:vml" Requires="v">
                <p:oleObj spid="_x0000_s60502" name="Worksheet" r:id="rId4" imgW="5238598" imgH="2657475" progId="Excel.Sheet.8">
                  <p:embed/>
                </p:oleObj>
              </mc:Choice>
              <mc:Fallback>
                <p:oleObj name="Worksheet" r:id="rId4" imgW="5238598" imgH="2657475" progId="Excel.Sheet.8">
                  <p:embed/>
                  <p:pic>
                    <p:nvPicPr>
                      <p:cNvPr id="0"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43000"/>
                        <a:ext cx="8659813" cy="4800600"/>
                      </a:xfrm>
                      <a:prstGeom prst="rect">
                        <a:avLst/>
                      </a:prstGeom>
                      <a:noFill/>
                      <a:ln w="76200" cmpd="tri">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Rectangle 6"/>
          <p:cNvSpPr>
            <a:spLocks noChangeArrowheads="1"/>
          </p:cNvSpPr>
          <p:nvPr/>
        </p:nvSpPr>
        <p:spPr bwMode="auto">
          <a:xfrm>
            <a:off x="381000" y="3352800"/>
            <a:ext cx="8458200" cy="844550"/>
          </a:xfrm>
          <a:prstGeom prst="rect">
            <a:avLst/>
          </a:prstGeom>
          <a:solidFill>
            <a:srgbClr val="E3BEFF"/>
          </a:solidFill>
          <a:ln w="25400">
            <a:solidFill>
              <a:srgbClr val="FF0000"/>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Narrow" pitchFamily="34" charset="0"/>
              </a:rPr>
              <a:t>Sales department one has 28 employees and sales department two has 40 employees. Total employees = 68  </a:t>
            </a:r>
          </a:p>
        </p:txBody>
      </p:sp>
      <p:sp>
        <p:nvSpPr>
          <p:cNvPr id="23558" name="Rectangle 7"/>
          <p:cNvSpPr>
            <a:spLocks noChangeArrowheads="1"/>
          </p:cNvSpPr>
          <p:nvPr/>
        </p:nvSpPr>
        <p:spPr bwMode="auto">
          <a:xfrm>
            <a:off x="381000" y="1371600"/>
            <a:ext cx="4648200" cy="1936750"/>
          </a:xfrm>
          <a:prstGeom prst="rect">
            <a:avLst/>
          </a:prstGeom>
          <a:solidFill>
            <a:schemeClr val="accent1">
              <a:lumMod val="20000"/>
              <a:lumOff val="80000"/>
            </a:schemeClr>
          </a:solidFill>
          <a:ln w="25400">
            <a:solidFill>
              <a:srgbClr val="FF0000"/>
            </a:solidFill>
            <a:miter lim="800000"/>
            <a:headEnd/>
            <a:tailEnd/>
          </a:ln>
        </p:spPr>
        <p:txBody>
          <a:bodyPr lIns="90488" tIns="44450" rIns="90488" bIns="44450">
            <a:spAutoFit/>
          </a:bodyPr>
          <a:lstStyle/>
          <a:p>
            <a:pPr algn="ctr" eaLnBrk="1" hangingPunct="1">
              <a:spcBef>
                <a:spcPct val="50000"/>
              </a:spcBef>
              <a:defRPr/>
            </a:pPr>
            <a:r>
              <a:rPr lang="en-US" sz="2000" b="1" u="sng" dirty="0">
                <a:latin typeface="Arial Narrow" pitchFamily="34" charset="0"/>
              </a:rPr>
              <a:t>Step 3 (cont.):  </a:t>
            </a:r>
            <a:r>
              <a:rPr lang="en-US" sz="2000" b="1" dirty="0">
                <a:latin typeface="Arial Narrow" pitchFamily="34" charset="0"/>
              </a:rPr>
              <a:t>Service department</a:t>
            </a:r>
            <a:r>
              <a:rPr lang="en-US" sz="2000" b="1" dirty="0">
                <a:solidFill>
                  <a:schemeClr val="bg2"/>
                </a:solidFill>
                <a:latin typeface="Arial Narrow" pitchFamily="34" charset="0"/>
              </a:rPr>
              <a:t> </a:t>
            </a:r>
            <a:r>
              <a:rPr lang="en-US" sz="2000" b="1" dirty="0">
                <a:solidFill>
                  <a:srgbClr val="FF0000"/>
                </a:solidFill>
                <a:latin typeface="Arial Narrow" pitchFamily="34" charset="0"/>
              </a:rPr>
              <a:t>total expenses</a:t>
            </a:r>
            <a:r>
              <a:rPr lang="en-US" sz="2000" b="1" dirty="0">
                <a:solidFill>
                  <a:schemeClr val="bg2"/>
                </a:solidFill>
                <a:latin typeface="Arial Narrow" pitchFamily="34" charset="0"/>
              </a:rPr>
              <a:t> </a:t>
            </a:r>
            <a:r>
              <a:rPr lang="en-US" sz="2000" b="1" dirty="0">
                <a:latin typeface="Arial Narrow" pitchFamily="34" charset="0"/>
              </a:rPr>
              <a:t>(original direct expenses + allocated indirect expenses) are</a:t>
            </a:r>
            <a:r>
              <a:rPr lang="en-US" sz="2000" b="1" dirty="0">
                <a:solidFill>
                  <a:schemeClr val="bg2"/>
                </a:solidFill>
                <a:latin typeface="Arial Narrow" pitchFamily="34" charset="0"/>
              </a:rPr>
              <a:t> </a:t>
            </a:r>
            <a:r>
              <a:rPr lang="en-US" sz="2000" b="1" dirty="0">
                <a:solidFill>
                  <a:srgbClr val="FF0000"/>
                </a:solidFill>
                <a:latin typeface="Arial Narrow" pitchFamily="34" charset="0"/>
              </a:rPr>
              <a:t>allocated</a:t>
            </a:r>
            <a:r>
              <a:rPr lang="en-US" sz="2000" b="1" dirty="0">
                <a:solidFill>
                  <a:schemeClr val="bg2"/>
                </a:solidFill>
                <a:latin typeface="Arial Narrow" pitchFamily="34" charset="0"/>
              </a:rPr>
              <a:t> </a:t>
            </a:r>
            <a:r>
              <a:rPr lang="en-US" sz="2000" b="1" dirty="0">
                <a:latin typeface="Arial Narrow" pitchFamily="34" charset="0"/>
              </a:rPr>
              <a:t>to sales departments. </a:t>
            </a:r>
            <a:br>
              <a:rPr lang="en-US" sz="2000" b="1" dirty="0">
                <a:latin typeface="Arial Narrow" pitchFamily="34" charset="0"/>
              </a:rPr>
            </a:br>
            <a:r>
              <a:rPr lang="en-US" sz="2000" b="1" dirty="0">
                <a:latin typeface="Arial Narrow" pitchFamily="34" charset="0"/>
              </a:rPr>
              <a:t>(In this example, the allocation is based on number of employees.)</a:t>
            </a:r>
          </a:p>
        </p:txBody>
      </p:sp>
      <p:sp>
        <p:nvSpPr>
          <p:cNvPr id="14" name="TextBox 13"/>
          <p:cNvSpPr txBox="1">
            <a:spLocks noChangeArrowheads="1"/>
          </p:cNvSpPr>
          <p:nvPr/>
        </p:nvSpPr>
        <p:spPr bwMode="auto">
          <a:xfrm>
            <a:off x="884417" y="6033293"/>
            <a:ext cx="39624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Ex. </a:t>
            </a:r>
            <a:r>
              <a:rPr lang="en-US" altLang="en-US" sz="1800" b="1" u="sng" dirty="0">
                <a:latin typeface="Arial" charset="0"/>
              </a:rPr>
              <a:t>28 employees sales dept. one</a:t>
            </a:r>
            <a:endParaRPr lang="en-US" altLang="en-US" sz="1800" b="1" dirty="0">
              <a:latin typeface="Arial" charset="0"/>
            </a:endParaRPr>
          </a:p>
          <a:p>
            <a:pPr>
              <a:spcBef>
                <a:spcPct val="0"/>
              </a:spcBef>
              <a:buFontTx/>
              <a:buNone/>
            </a:pPr>
            <a:r>
              <a:rPr lang="en-US" altLang="en-US" sz="1800" b="1" dirty="0">
                <a:latin typeface="Arial" charset="0"/>
              </a:rPr>
              <a:t>             68 total employees</a:t>
            </a:r>
          </a:p>
        </p:txBody>
      </p:sp>
      <p:sp>
        <p:nvSpPr>
          <p:cNvPr id="15" name="TextBox 14"/>
          <p:cNvSpPr txBox="1">
            <a:spLocks noChangeArrowheads="1"/>
          </p:cNvSpPr>
          <p:nvPr/>
        </p:nvSpPr>
        <p:spPr bwMode="auto">
          <a:xfrm>
            <a:off x="4788259" y="6181087"/>
            <a:ext cx="1447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X $3,400</a:t>
            </a:r>
          </a:p>
        </p:txBody>
      </p:sp>
      <p:sp>
        <p:nvSpPr>
          <p:cNvPr id="16" name="TextBox 15"/>
          <p:cNvSpPr txBox="1">
            <a:spLocks noChangeArrowheads="1"/>
          </p:cNvSpPr>
          <p:nvPr/>
        </p:nvSpPr>
        <p:spPr bwMode="auto">
          <a:xfrm>
            <a:off x="6096000" y="6172200"/>
            <a:ext cx="1447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a:latin typeface="Arial" charset="0"/>
              </a:rPr>
              <a:t>= $1,400</a:t>
            </a:r>
          </a:p>
        </p:txBody>
      </p:sp>
      <p:cxnSp>
        <p:nvCxnSpPr>
          <p:cNvPr id="17" name="Straight Arrow Connector 16"/>
          <p:cNvCxnSpPr/>
          <p:nvPr/>
        </p:nvCxnSpPr>
        <p:spPr>
          <a:xfrm flipH="1">
            <a:off x="5372100" y="4495800"/>
            <a:ext cx="95250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819900" y="5334000"/>
            <a:ext cx="3429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7086600" y="5105400"/>
            <a:ext cx="609600" cy="304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1000"/>
                                        <p:tgtEl>
                                          <p:spTgt spid="23557"/>
                                        </p:tgtEl>
                                      </p:cBhvr>
                                    </p:animEffect>
                                    <p:anim calcmode="lin" valueType="num">
                                      <p:cBhvr>
                                        <p:cTn id="8" dur="1000" fill="hold"/>
                                        <p:tgtEl>
                                          <p:spTgt spid="23557"/>
                                        </p:tgtEl>
                                        <p:attrNameLst>
                                          <p:attrName>ppt_x</p:attrName>
                                        </p:attrNameLst>
                                      </p:cBhvr>
                                      <p:tavLst>
                                        <p:tav tm="0">
                                          <p:val>
                                            <p:strVal val="#ppt_x"/>
                                          </p:val>
                                        </p:tav>
                                        <p:tav tm="100000">
                                          <p:val>
                                            <p:strVal val="#ppt_x"/>
                                          </p:val>
                                        </p:tav>
                                      </p:tavLst>
                                    </p:anim>
                                    <p:anim calcmode="lin" valueType="num">
                                      <p:cBhvr>
                                        <p:cTn id="9"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nodeType="after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14" grpId="0" animBg="1"/>
      <p:bldP spid="15" grpId="0" animBg="1"/>
      <p:bldP spid="16"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0" y="641350"/>
            <a:ext cx="9144000" cy="984250"/>
          </a:xfrm>
        </p:spPr>
        <p:txBody>
          <a:bodyPr/>
          <a:lstStyle/>
          <a:p>
            <a:r>
              <a:rPr lang="en-US" altLang="en-US" sz="2800" b="1" dirty="0" smtClean="0">
                <a:solidFill>
                  <a:schemeClr val="tx1"/>
                </a:solidFill>
                <a:effectLst/>
                <a:latin typeface="Arial" pitchFamily="34" charset="0"/>
                <a:cs typeface="Arial" pitchFamily="34" charset="0"/>
              </a:rPr>
              <a:t>Departmental Income Statements for Ames Hardware Company</a:t>
            </a:r>
          </a:p>
        </p:txBody>
      </p:sp>
      <p:sp>
        <p:nvSpPr>
          <p:cNvPr id="6246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C9DC0DD-DD4D-41F8-9D86-B0C41CC67FCE}" type="slidenum">
              <a:rPr lang="en-US" altLang="en-US" sz="1200">
                <a:solidFill>
                  <a:srgbClr val="898989"/>
                </a:solidFill>
                <a:latin typeface="Arial" charset="0"/>
              </a:rPr>
              <a:pPr>
                <a:spcBef>
                  <a:spcPct val="0"/>
                </a:spcBef>
                <a:buFontTx/>
                <a:buNone/>
              </a:pPr>
              <a:t>31</a:t>
            </a:fld>
            <a:endParaRPr lang="en-US" altLang="en-US" sz="1200" dirty="0">
              <a:solidFill>
                <a:srgbClr val="898989"/>
              </a:solidFill>
              <a:latin typeface="Arial" charset="0"/>
            </a:endParaRPr>
          </a:p>
        </p:txBody>
      </p:sp>
      <p:graphicFrame>
        <p:nvGraphicFramePr>
          <p:cNvPr id="62467" name="Object 2"/>
          <p:cNvGraphicFramePr>
            <a:graphicFrameLocks/>
          </p:cNvGraphicFramePr>
          <p:nvPr/>
        </p:nvGraphicFramePr>
        <p:xfrm>
          <a:off x="304800" y="1828800"/>
          <a:ext cx="7564438" cy="4260850"/>
        </p:xfrm>
        <a:graphic>
          <a:graphicData uri="http://schemas.openxmlformats.org/presentationml/2006/ole">
            <mc:AlternateContent xmlns:mc="http://schemas.openxmlformats.org/markup-compatibility/2006">
              <mc:Choice xmlns:v="urn:schemas-microsoft-com:vml" Requires="v">
                <p:oleObj spid="_x0000_s62548" name="Worksheet" r:id="rId4" imgW="4019702" imgH="2505279" progId="Excel.Sheet.8">
                  <p:embed/>
                </p:oleObj>
              </mc:Choice>
              <mc:Fallback>
                <p:oleObj name="Worksheet" r:id="rId4" imgW="4019702" imgH="2505279" progId="Excel.Sheet.8">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28800"/>
                        <a:ext cx="7564438" cy="4260850"/>
                      </a:xfrm>
                      <a:prstGeom prst="rect">
                        <a:avLst/>
                      </a:prstGeom>
                      <a:noFill/>
                      <a:ln w="76200" cmpd="tri">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7848600" y="3429000"/>
            <a:ext cx="1143000" cy="554038"/>
          </a:xfrm>
          <a:prstGeom prst="rect">
            <a:avLst/>
          </a:prstGeom>
          <a:solidFill>
            <a:schemeClr val="tx2">
              <a:lumMod val="20000"/>
              <a:lumOff val="80000"/>
            </a:schemeClr>
          </a:solidFill>
        </p:spPr>
        <p:txBody>
          <a:bodyPr lIns="0" tIns="0" rIns="0" bIns="0">
            <a:spAutoFit/>
          </a:bodyPr>
          <a:lstStyle/>
          <a:p>
            <a:pPr algn="ctr">
              <a:defRPr/>
            </a:pPr>
            <a:r>
              <a:rPr lang="en-US" b="1" dirty="0"/>
              <a:t>Direct Expenses</a:t>
            </a:r>
          </a:p>
        </p:txBody>
      </p:sp>
      <p:sp>
        <p:nvSpPr>
          <p:cNvPr id="13" name="Right Brace 12"/>
          <p:cNvSpPr/>
          <p:nvPr/>
        </p:nvSpPr>
        <p:spPr>
          <a:xfrm>
            <a:off x="7543800" y="3657600"/>
            <a:ext cx="304800" cy="381000"/>
          </a:xfrm>
          <a:prstGeom prst="rightBrac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4" name="TextBox 13"/>
          <p:cNvSpPr txBox="1"/>
          <p:nvPr/>
        </p:nvSpPr>
        <p:spPr>
          <a:xfrm>
            <a:off x="7848600" y="4038600"/>
            <a:ext cx="1143000" cy="830263"/>
          </a:xfrm>
          <a:prstGeom prst="rect">
            <a:avLst/>
          </a:prstGeom>
          <a:solidFill>
            <a:schemeClr val="accent6">
              <a:lumMod val="40000"/>
              <a:lumOff val="60000"/>
            </a:schemeClr>
          </a:solidFill>
        </p:spPr>
        <p:txBody>
          <a:bodyPr lIns="0" tIns="0" rIns="0" bIns="0">
            <a:spAutoFit/>
          </a:bodyPr>
          <a:lstStyle/>
          <a:p>
            <a:pPr algn="ctr">
              <a:defRPr/>
            </a:pPr>
            <a:r>
              <a:rPr lang="en-US" b="1" dirty="0"/>
              <a:t>Allocated Indirect Expenses</a:t>
            </a:r>
          </a:p>
        </p:txBody>
      </p:sp>
      <p:sp>
        <p:nvSpPr>
          <p:cNvPr id="15" name="Right Brace 14"/>
          <p:cNvSpPr/>
          <p:nvPr/>
        </p:nvSpPr>
        <p:spPr>
          <a:xfrm>
            <a:off x="7543800" y="4191000"/>
            <a:ext cx="304800" cy="381000"/>
          </a:xfrm>
          <a:prstGeom prst="righ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2475" name="TextBox 15"/>
          <p:cNvSpPr txBox="1">
            <a:spLocks noChangeArrowheads="1"/>
          </p:cNvSpPr>
          <p:nvPr/>
        </p:nvSpPr>
        <p:spPr bwMode="auto">
          <a:xfrm>
            <a:off x="7848600" y="4953000"/>
            <a:ext cx="1143000" cy="1108075"/>
          </a:xfrm>
          <a:prstGeom prst="rect">
            <a:avLst/>
          </a:prstGeom>
          <a:solidFill>
            <a:srgbClr val="FFFF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a:latin typeface="Arial Narrow" pitchFamily="34" charset="0"/>
              </a:rPr>
              <a:t>Allocated service dept. expenses</a:t>
            </a:r>
          </a:p>
        </p:txBody>
      </p:sp>
      <p:sp>
        <p:nvSpPr>
          <p:cNvPr id="17" name="Right Brace 16"/>
          <p:cNvSpPr/>
          <p:nvPr/>
        </p:nvSpPr>
        <p:spPr>
          <a:xfrm>
            <a:off x="7543800" y="4800600"/>
            <a:ext cx="304800" cy="381000"/>
          </a:xfrm>
          <a:prstGeom prst="rightBrace">
            <a:avLst/>
          </a:prstGeom>
          <a:ln w="38100">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a:xfrm>
            <a:off x="0" y="457200"/>
            <a:ext cx="9144000" cy="685800"/>
          </a:xfrm>
        </p:spPr>
        <p:txBody>
          <a:bodyPr/>
          <a:lstStyle/>
          <a:p>
            <a:r>
              <a:rPr lang="en-US" altLang="en-US" sz="3000" b="1" dirty="0" smtClean="0">
                <a:solidFill>
                  <a:schemeClr val="tx1"/>
                </a:solidFill>
                <a:latin typeface="Arial" pitchFamily="34" charset="0"/>
                <a:cs typeface="Arial" pitchFamily="34" charset="0"/>
              </a:rPr>
              <a:t>Departmental Contribution to Overhead</a:t>
            </a:r>
          </a:p>
        </p:txBody>
      </p:sp>
      <p:sp>
        <p:nvSpPr>
          <p:cNvPr id="64514" name="Rectangle 2"/>
          <p:cNvSpPr>
            <a:spLocks noGrp="1" noChangeArrowheads="1"/>
          </p:cNvSpPr>
          <p:nvPr>
            <p:ph idx="1"/>
          </p:nvPr>
        </p:nvSpPr>
        <p:spPr>
          <a:xfrm>
            <a:off x="266700" y="3184928"/>
            <a:ext cx="8610600" cy="1981200"/>
          </a:xfrm>
        </p:spPr>
        <p:txBody>
          <a:bodyPr lIns="90488" tIns="44450" rIns="90488" bIns="44450"/>
          <a:lstStyle/>
          <a:p>
            <a:pPr>
              <a:buFont typeface="Wingdings" pitchFamily="2" charset="2"/>
              <a:buNone/>
            </a:pPr>
            <a:r>
              <a:rPr lang="en-US" altLang="en-US" sz="3000" dirty="0" smtClean="0">
                <a:latin typeface="Arial" charset="0"/>
                <a:cs typeface="Arial" charset="0"/>
              </a:rPr>
              <a:t>    </a:t>
            </a:r>
            <a:r>
              <a:rPr lang="en-US" altLang="en-US" sz="3000" b="1" dirty="0" smtClean="0">
                <a:solidFill>
                  <a:srgbClr val="002060"/>
                </a:solidFill>
                <a:latin typeface="Arial" charset="0"/>
                <a:cs typeface="Arial" charset="0"/>
              </a:rPr>
              <a:t>Departmental contribution . . . </a:t>
            </a:r>
            <a:endParaRPr lang="en-US" altLang="en-US" b="1" dirty="0" smtClean="0">
              <a:solidFill>
                <a:srgbClr val="002060"/>
              </a:solidFill>
              <a:latin typeface="Arial" charset="0"/>
              <a:cs typeface="Arial" charset="0"/>
            </a:endParaRPr>
          </a:p>
          <a:p>
            <a:pPr lvl="1"/>
            <a:r>
              <a:rPr lang="en-US" altLang="en-US" sz="2000" b="1" dirty="0" smtClean="0">
                <a:solidFill>
                  <a:schemeClr val="tx1"/>
                </a:solidFill>
                <a:latin typeface="Arial" charset="0"/>
                <a:cs typeface="Arial" charset="0"/>
              </a:rPr>
              <a:t>Is used to evaluate </a:t>
            </a:r>
            <a:r>
              <a:rPr lang="en-US" altLang="en-US" sz="2000" b="1" u="sng" dirty="0" smtClean="0">
                <a:solidFill>
                  <a:schemeClr val="tx1"/>
                </a:solidFill>
                <a:latin typeface="Arial" charset="0"/>
                <a:cs typeface="Arial" charset="0"/>
              </a:rPr>
              <a:t>departmental performance</a:t>
            </a:r>
            <a:r>
              <a:rPr lang="en-US" altLang="en-US" sz="2000" b="1" dirty="0" smtClean="0">
                <a:solidFill>
                  <a:schemeClr val="tx1"/>
                </a:solidFill>
                <a:latin typeface="Arial" charset="0"/>
                <a:cs typeface="Arial" charset="0"/>
              </a:rPr>
              <a:t>.</a:t>
            </a:r>
          </a:p>
          <a:p>
            <a:pPr lvl="1"/>
            <a:r>
              <a:rPr lang="en-US" altLang="en-US" sz="2000" b="1" dirty="0" smtClean="0">
                <a:solidFill>
                  <a:schemeClr val="tx1"/>
                </a:solidFill>
                <a:latin typeface="Arial" charset="0"/>
                <a:cs typeface="Arial" charset="0"/>
              </a:rPr>
              <a:t>Is not a function of arbitrary allocations of indirect expenses.</a:t>
            </a:r>
          </a:p>
        </p:txBody>
      </p:sp>
      <p:sp>
        <p:nvSpPr>
          <p:cNvPr id="6452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DE43F5-1A9E-41DA-84FE-5C80A4157404}" type="slidenum">
              <a:rPr lang="en-US" altLang="en-US" sz="1200">
                <a:solidFill>
                  <a:srgbClr val="898989"/>
                </a:solidFill>
                <a:latin typeface="Arial" charset="0"/>
              </a:rPr>
              <a:pPr>
                <a:spcBef>
                  <a:spcPct val="0"/>
                </a:spcBef>
                <a:buFontTx/>
                <a:buNone/>
              </a:pPr>
              <a:t>32</a:t>
            </a:fld>
            <a:endParaRPr lang="en-US" altLang="en-US" sz="1200" dirty="0">
              <a:solidFill>
                <a:srgbClr val="898989"/>
              </a:solidFill>
              <a:latin typeface="Arial" charset="0"/>
            </a:endParaRPr>
          </a:p>
        </p:txBody>
      </p:sp>
      <p:sp>
        <p:nvSpPr>
          <p:cNvPr id="64515" name="Rectangle 3"/>
          <p:cNvSpPr>
            <a:spLocks noChangeArrowheads="1"/>
          </p:cNvSpPr>
          <p:nvPr/>
        </p:nvSpPr>
        <p:spPr bwMode="auto">
          <a:xfrm>
            <a:off x="685800" y="1589088"/>
            <a:ext cx="8001000" cy="1382712"/>
          </a:xfrm>
          <a:prstGeom prst="rect">
            <a:avLst/>
          </a:prstGeom>
          <a:solidFill>
            <a:srgbClr val="FFCC66"/>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a:latin typeface="Arial" charset="0"/>
              </a:rPr>
              <a:t>   Departmental revenue</a:t>
            </a:r>
            <a:br>
              <a:rPr lang="en-US" altLang="en-US" sz="2800" b="1" dirty="0">
                <a:latin typeface="Arial" charset="0"/>
              </a:rPr>
            </a:br>
            <a:r>
              <a:rPr lang="en-US" altLang="en-US" sz="2800" b="1" dirty="0">
                <a:latin typeface="Arial" charset="0"/>
              </a:rPr>
              <a:t>– Direct expenses          </a:t>
            </a:r>
            <a:br>
              <a:rPr lang="en-US" altLang="en-US" sz="2800" b="1" dirty="0">
                <a:latin typeface="Arial" charset="0"/>
              </a:rPr>
            </a:br>
            <a:r>
              <a:rPr lang="en-US" altLang="en-US" sz="2800" b="1" dirty="0">
                <a:latin typeface="Arial" charset="0"/>
              </a:rPr>
              <a:t>= Departmental contribution to overhead</a:t>
            </a:r>
          </a:p>
        </p:txBody>
      </p:sp>
      <p:sp>
        <p:nvSpPr>
          <p:cNvPr id="64516" name="Line 4"/>
          <p:cNvSpPr>
            <a:spLocks noChangeShapeType="1"/>
          </p:cNvSpPr>
          <p:nvPr/>
        </p:nvSpPr>
        <p:spPr bwMode="auto">
          <a:xfrm>
            <a:off x="762000" y="2514600"/>
            <a:ext cx="7010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 name="TextBox 5"/>
          <p:cNvSpPr txBox="1"/>
          <p:nvPr/>
        </p:nvSpPr>
        <p:spPr>
          <a:xfrm>
            <a:off x="404611" y="5281299"/>
            <a:ext cx="8382000" cy="1384995"/>
          </a:xfrm>
          <a:prstGeom prst="rect">
            <a:avLst/>
          </a:prstGeom>
          <a:solidFill>
            <a:schemeClr val="accent2">
              <a:lumMod val="40000"/>
              <a:lumOff val="60000"/>
            </a:schemeClr>
          </a:solidFill>
          <a:ln>
            <a:solidFill>
              <a:schemeClr val="tx1"/>
            </a:solidFill>
          </a:ln>
        </p:spPr>
        <p:txBody>
          <a:bodyPr>
            <a:spAutoFit/>
          </a:bodyPr>
          <a:lstStyle/>
          <a:p>
            <a:pPr algn="ctr" eaLnBrk="1" hangingPunct="1">
              <a:defRPr/>
            </a:pPr>
            <a:r>
              <a:rPr lang="en-US" sz="2800" b="1" dirty="0"/>
              <a:t>A department may be a candidate for </a:t>
            </a:r>
            <a:r>
              <a:rPr lang="en-US" sz="2800" b="1" u="sng" dirty="0"/>
              <a:t>elimination</a:t>
            </a:r>
            <a:r>
              <a:rPr lang="en-US" sz="2800" b="1" dirty="0"/>
              <a:t>  when its departmental contribution is </a:t>
            </a:r>
            <a:r>
              <a:rPr lang="en-US" sz="2800" b="1" u="sng" dirty="0"/>
              <a:t>negative</a:t>
            </a:r>
            <a:r>
              <a:rPr lang="en-US" sz="2800" b="1" dirty="0"/>
              <a:t>.</a:t>
            </a:r>
          </a:p>
        </p:txBody>
      </p:sp>
      <p:sp>
        <p:nvSpPr>
          <p:cNvPr id="9"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p:cNvGraphicFramePr>
          <p:nvPr/>
        </p:nvGraphicFramePr>
        <p:xfrm>
          <a:off x="403225" y="1590675"/>
          <a:ext cx="8324850" cy="4794250"/>
        </p:xfrm>
        <a:graphic>
          <a:graphicData uri="http://schemas.openxmlformats.org/presentationml/2006/ole">
            <mc:AlternateContent xmlns:mc="http://schemas.openxmlformats.org/markup-compatibility/2006">
              <mc:Choice xmlns:v="urn:schemas-microsoft-com:vml" Requires="v">
                <p:oleObj spid="_x0000_s66641" name="Worksheet" r:id="rId4" imgW="4019702" imgH="2990748" progId="Excel.Sheet.8">
                  <p:embed/>
                </p:oleObj>
              </mc:Choice>
              <mc:Fallback>
                <p:oleObj name="Worksheet" r:id="rId4" imgW="4019702" imgH="2990748" progId="Excel.Sheet.8">
                  <p:embed/>
                  <p:pic>
                    <p:nvPicPr>
                      <p:cNvPr id="0" name="Picture 18"/>
                      <p:cNvPicPr>
                        <a:picLocks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03225" y="1590675"/>
                        <a:ext cx="8324850" cy="47942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3" name="Rectangle 13"/>
          <p:cNvSpPr>
            <a:spLocks noGrp="1" noChangeArrowheads="1"/>
          </p:cNvSpPr>
          <p:nvPr>
            <p:ph type="title"/>
          </p:nvPr>
        </p:nvSpPr>
        <p:spPr>
          <a:xfrm>
            <a:off x="381000" y="381000"/>
            <a:ext cx="8382000" cy="685800"/>
          </a:xfrm>
        </p:spPr>
        <p:txBody>
          <a:bodyPr/>
          <a:lstStyle/>
          <a:p>
            <a:r>
              <a:rPr lang="en-US" altLang="en-US" sz="3000" b="1" dirty="0" smtClean="0">
                <a:solidFill>
                  <a:schemeClr val="tx1"/>
                </a:solidFill>
                <a:latin typeface="Arial" pitchFamily="34" charset="0"/>
                <a:cs typeface="Arial" pitchFamily="34" charset="0"/>
              </a:rPr>
              <a:t>Departmental Contribution to Overhead</a:t>
            </a:r>
          </a:p>
        </p:txBody>
      </p:sp>
      <p:sp>
        <p:nvSpPr>
          <p:cNvPr id="66569"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5C8B70-4FD6-44CE-A7BA-61EC50AEA1FE}" type="slidenum">
              <a:rPr lang="en-US" altLang="en-US" sz="1200">
                <a:solidFill>
                  <a:srgbClr val="898989"/>
                </a:solidFill>
                <a:latin typeface="Arial" charset="0"/>
              </a:rPr>
              <a:pPr>
                <a:spcBef>
                  <a:spcPct val="0"/>
                </a:spcBef>
                <a:buFontTx/>
                <a:buNone/>
              </a:pPr>
              <a:t>33</a:t>
            </a:fld>
            <a:endParaRPr lang="en-US" altLang="en-US" sz="1200" dirty="0">
              <a:solidFill>
                <a:srgbClr val="898989"/>
              </a:solidFill>
              <a:latin typeface="Arial" charset="0"/>
            </a:endParaRPr>
          </a:p>
        </p:txBody>
      </p:sp>
      <p:cxnSp>
        <p:nvCxnSpPr>
          <p:cNvPr id="9" name="Straight Arrow Connector 8"/>
          <p:cNvCxnSpPr>
            <a:stCxn id="66565" idx="0"/>
          </p:cNvCxnSpPr>
          <p:nvPr/>
        </p:nvCxnSpPr>
        <p:spPr>
          <a:xfrm rot="5400000" flipH="1" flipV="1">
            <a:off x="4275138" y="5889625"/>
            <a:ext cx="395288" cy="6556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565" name="Rectangle 6"/>
          <p:cNvSpPr>
            <a:spLocks noChangeArrowheads="1"/>
          </p:cNvSpPr>
          <p:nvPr/>
        </p:nvSpPr>
        <p:spPr bwMode="auto">
          <a:xfrm>
            <a:off x="1371600" y="6415088"/>
            <a:ext cx="5545138" cy="366712"/>
          </a:xfrm>
          <a:prstGeom prst="rect">
            <a:avLst/>
          </a:prstGeom>
          <a:solidFill>
            <a:srgbClr val="C8FEC8"/>
          </a:solidFill>
          <a:ln w="25400">
            <a:solidFill>
              <a:srgbClr val="FF0000"/>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1" dirty="0">
                <a:latin typeface="Arial" charset="0"/>
              </a:rPr>
              <a:t>Net income for the company is still $17,500.</a:t>
            </a:r>
          </a:p>
        </p:txBody>
      </p:sp>
      <p:grpSp>
        <p:nvGrpSpPr>
          <p:cNvPr id="2" name="Group 16"/>
          <p:cNvGrpSpPr>
            <a:grpSpLocks/>
          </p:cNvGrpSpPr>
          <p:nvPr/>
        </p:nvGrpSpPr>
        <p:grpSpPr bwMode="auto">
          <a:xfrm>
            <a:off x="511175" y="4343400"/>
            <a:ext cx="8135938" cy="1519238"/>
            <a:chOff x="533400" y="4343400"/>
            <a:chExt cx="8135939" cy="1519253"/>
          </a:xfrm>
          <a:solidFill>
            <a:srgbClr val="FFFF71"/>
          </a:solidFill>
        </p:grpSpPr>
        <p:sp>
          <p:nvSpPr>
            <p:cNvPr id="12" name="Rectangle 7"/>
            <p:cNvSpPr>
              <a:spLocks noChangeArrowheads="1"/>
            </p:cNvSpPr>
            <p:nvPr/>
          </p:nvSpPr>
          <p:spPr bwMode="auto">
            <a:xfrm>
              <a:off x="533400" y="4941894"/>
              <a:ext cx="8135939" cy="920759"/>
            </a:xfrm>
            <a:prstGeom prst="rect">
              <a:avLst/>
            </a:prstGeom>
            <a:grpFill/>
            <a:ln w="25400">
              <a:solidFill>
                <a:srgbClr val="FF0000"/>
              </a:solidFill>
              <a:miter lim="800000"/>
              <a:headEnd/>
              <a:tailEnd/>
            </a:ln>
            <a:effectLst/>
          </p:spPr>
          <p:txBody>
            <a:bodyPr lIns="90488" tIns="44450" rIns="90488" bIns="44450">
              <a:spAutoFit/>
            </a:bodyPr>
            <a:lstStyle/>
            <a:p>
              <a:pPr algn="ctr" eaLnBrk="1" hangingPunct="1">
                <a:spcBef>
                  <a:spcPct val="50000"/>
                </a:spcBef>
                <a:defRPr/>
              </a:pPr>
              <a:r>
                <a:rPr lang="en-US" b="1" dirty="0"/>
                <a:t>Departmental contributions to indirect expenses (overhead) are emphasized.  Departmental contributions are positive so neither department is a candidate for elimination.</a:t>
              </a:r>
            </a:p>
          </p:txBody>
        </p:sp>
        <p:cxnSp>
          <p:nvCxnSpPr>
            <p:cNvPr id="14" name="Straight Arrow Connector 13"/>
            <p:cNvCxnSpPr/>
            <p:nvPr/>
          </p:nvCxnSpPr>
          <p:spPr>
            <a:xfrm rot="16200000" flipV="1">
              <a:off x="6553198" y="4495803"/>
              <a:ext cx="609606" cy="304800"/>
            </a:xfrm>
            <a:prstGeom prst="straightConnector1">
              <a:avLst/>
            </a:prstGeom>
            <a:grp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010401" y="4343400"/>
              <a:ext cx="685800" cy="609606"/>
            </a:xfrm>
            <a:prstGeom prst="straightConnector1">
              <a:avLst/>
            </a:prstGeom>
            <a:grp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038600"/>
          </a:xfrm>
        </p:spPr>
        <p:txBody>
          <a:bodyPr/>
          <a:lstStyle/>
          <a:p>
            <a:pPr>
              <a:lnSpc>
                <a:spcPct val="200000"/>
              </a:lnSpc>
            </a:pPr>
            <a:r>
              <a:rPr lang="en-US" sz="7200" b="1" dirty="0" smtClean="0">
                <a:solidFill>
                  <a:srgbClr val="FF0000"/>
                </a:solidFill>
                <a:latin typeface="Algerian" pitchFamily="82" charset="0"/>
              </a:rPr>
              <a:t>10 Minutes Break</a:t>
            </a:r>
            <a:endParaRPr lang="en-US" sz="7200" b="1" dirty="0">
              <a:solidFill>
                <a:srgbClr val="FF0000"/>
              </a:solidFill>
              <a:latin typeface="Algerian" pitchFamily="82" charset="0"/>
            </a:endParaRPr>
          </a:p>
        </p:txBody>
      </p:sp>
      <p:sp>
        <p:nvSpPr>
          <p:cNvPr id="3" name="Footer Placeholder 2"/>
          <p:cNvSpPr>
            <a:spLocks noGrp="1"/>
          </p:cNvSpPr>
          <p:nvPr>
            <p:ph type="ftr" sz="quarter" idx="11"/>
          </p:nvPr>
        </p:nvSpPr>
        <p:spPr/>
        <p:txBody>
          <a:bodyPr/>
          <a:lstStyle/>
          <a:p>
            <a:pPr>
              <a:defRPr/>
            </a:pPr>
            <a:r>
              <a:rPr lang="en-US" altLang="en-US" smtClean="0">
                <a:solidFill>
                  <a:prstClr val="black">
                    <a:lumMod val="65000"/>
                    <a:lumOff val="35000"/>
                  </a:prstClr>
                </a:solidFill>
              </a:rPr>
              <a:t>Atef Abuelaish</a:t>
            </a:r>
            <a:endParaRPr lang="en-US"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91FA9B9F-1C12-45DE-90F3-747875E64869}" type="slidenum">
              <a:rPr lang="en-US" altLang="en-US" smtClean="0">
                <a:solidFill>
                  <a:prstClr val="black">
                    <a:lumMod val="65000"/>
                    <a:lumOff val="35000"/>
                  </a:prstClr>
                </a:solidFill>
              </a:rPr>
              <a:pPr>
                <a:defRPr/>
              </a:pPr>
              <a:t>34</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1138690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ctrTitle"/>
          </p:nvPr>
        </p:nvSpPr>
        <p:spPr>
          <a:xfrm>
            <a:off x="0" y="1676400"/>
            <a:ext cx="9144000" cy="2667000"/>
          </a:xfrm>
        </p:spPr>
        <p:txBody>
          <a:bodyPr/>
          <a:lstStyle/>
          <a:p>
            <a:r>
              <a:rPr lang="en-US" altLang="en-US" dirty="0" smtClean="0"/>
              <a:t/>
            </a:r>
            <a:br>
              <a:rPr lang="en-US" altLang="en-US" dirty="0" smtClean="0"/>
            </a:br>
            <a:r>
              <a:rPr lang="en-US" altLang="en-US" dirty="0" smtClean="0"/>
              <a:t> </a:t>
            </a:r>
            <a:r>
              <a:rPr lang="en-US" altLang="en-US" sz="4400" dirty="0" smtClean="0"/>
              <a:t>  </a:t>
            </a:r>
            <a:r>
              <a:rPr lang="en-US" altLang="en-US" sz="5400" b="1" dirty="0" smtClean="0">
                <a:solidFill>
                  <a:schemeClr val="tx1"/>
                </a:solidFill>
                <a:latin typeface="Algerian" pitchFamily="82" charset="0"/>
                <a:cs typeface="Arial" pitchFamily="34" charset="0"/>
              </a:rPr>
              <a:t>Evaluating Investment Center Performance</a:t>
            </a:r>
          </a:p>
        </p:txBody>
      </p:sp>
      <p:sp>
        <p:nvSpPr>
          <p:cNvPr id="686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AE3062E-A613-4716-A9AC-077AF69C49D2}" type="slidenum">
              <a:rPr lang="en-US" altLang="en-US" sz="1200">
                <a:solidFill>
                  <a:srgbClr val="898989"/>
                </a:solidFill>
                <a:latin typeface="Arial" charset="0"/>
              </a:rPr>
              <a:pPr>
                <a:spcBef>
                  <a:spcPct val="0"/>
                </a:spcBef>
                <a:buFontTx/>
                <a:buNone/>
              </a:pPr>
              <a:t>35</a:t>
            </a:fld>
            <a:endParaRPr lang="en-US" altLang="en-US" sz="1200" dirty="0">
              <a:solidFill>
                <a:srgbClr val="898989"/>
              </a:solidFill>
              <a:latin typeface="Arial" charset="0"/>
            </a:endParaRPr>
          </a:p>
        </p:txBody>
      </p:sp>
      <p:pic>
        <p:nvPicPr>
          <p:cNvPr id="686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011" y="1905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668" y="4953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9144000" cy="1600200"/>
          </a:xfrm>
        </p:spPr>
        <p:txBody>
          <a:bodyPr/>
          <a:lstStyle/>
          <a:p>
            <a:r>
              <a:rPr lang="en-US" altLang="en-US" sz="4400" b="1" dirty="0" smtClean="0">
                <a:solidFill>
                  <a:schemeClr val="tx1"/>
                </a:solidFill>
                <a:effectLst/>
                <a:latin typeface="Arial" pitchFamily="34" charset="0"/>
                <a:cs typeface="Arial" pitchFamily="34" charset="0"/>
              </a:rPr>
              <a:t>Evaluating </a:t>
            </a:r>
            <a:br>
              <a:rPr lang="en-US" altLang="en-US" sz="4400" b="1" dirty="0" smtClean="0">
                <a:solidFill>
                  <a:schemeClr val="tx1"/>
                </a:solidFill>
                <a:effectLst/>
                <a:latin typeface="Arial" pitchFamily="34" charset="0"/>
                <a:cs typeface="Arial" pitchFamily="34" charset="0"/>
              </a:rPr>
            </a:br>
            <a:r>
              <a:rPr lang="en-US" altLang="en-US" sz="4400" b="1" dirty="0" smtClean="0">
                <a:solidFill>
                  <a:schemeClr val="tx1"/>
                </a:solidFill>
                <a:effectLst/>
                <a:latin typeface="Arial" pitchFamily="34" charset="0"/>
                <a:cs typeface="Arial" pitchFamily="34" charset="0"/>
              </a:rPr>
              <a:t>Investment Center Performance</a:t>
            </a:r>
          </a:p>
        </p:txBody>
      </p:sp>
      <p:sp>
        <p:nvSpPr>
          <p:cNvPr id="70659" name="Content Placeholder 2"/>
          <p:cNvSpPr>
            <a:spLocks noGrp="1"/>
          </p:cNvSpPr>
          <p:nvPr>
            <p:ph idx="1"/>
          </p:nvPr>
        </p:nvSpPr>
        <p:spPr/>
        <p:txBody>
          <a:bodyPr/>
          <a:lstStyle/>
          <a:p>
            <a:pPr>
              <a:buFont typeface="Arial" charset="0"/>
              <a:buNone/>
            </a:pPr>
            <a:r>
              <a:rPr lang="en-US" altLang="en-US" dirty="0" smtClean="0"/>
              <a:t>   </a:t>
            </a:r>
            <a:r>
              <a:rPr lang="en-US" altLang="en-US" b="1" dirty="0" smtClean="0">
                <a:solidFill>
                  <a:schemeClr val="tx1"/>
                </a:solidFill>
                <a:latin typeface="Arial" pitchFamily="34" charset="0"/>
                <a:cs typeface="Arial" pitchFamily="34" charset="0"/>
              </a:rPr>
              <a:t>Investment center managers are responsible for </a:t>
            </a:r>
            <a:r>
              <a:rPr lang="en-US" altLang="en-US" b="1" u="sng" dirty="0" smtClean="0">
                <a:solidFill>
                  <a:schemeClr val="tx1"/>
                </a:solidFill>
                <a:latin typeface="Arial" pitchFamily="34" charset="0"/>
                <a:cs typeface="Arial" pitchFamily="34" charset="0"/>
              </a:rPr>
              <a:t>generating profit </a:t>
            </a:r>
            <a:r>
              <a:rPr lang="en-US" altLang="en-US" b="1" dirty="0" smtClean="0">
                <a:solidFill>
                  <a:schemeClr val="tx1"/>
                </a:solidFill>
                <a:latin typeface="Arial" pitchFamily="34" charset="0"/>
                <a:cs typeface="Arial" pitchFamily="34" charset="0"/>
              </a:rPr>
              <a:t>and for the </a:t>
            </a:r>
            <a:r>
              <a:rPr lang="en-US" altLang="en-US" b="1" u="sng" dirty="0" smtClean="0">
                <a:solidFill>
                  <a:schemeClr val="tx1"/>
                </a:solidFill>
                <a:latin typeface="Arial" pitchFamily="34" charset="0"/>
                <a:cs typeface="Arial" pitchFamily="34" charset="0"/>
              </a:rPr>
              <a:t>investment of assets</a:t>
            </a:r>
            <a:r>
              <a:rPr lang="en-US" altLang="en-US" b="1" dirty="0" smtClean="0">
                <a:solidFill>
                  <a:schemeClr val="tx1"/>
                </a:solidFill>
                <a:latin typeface="Arial" pitchFamily="34" charset="0"/>
                <a:cs typeface="Arial" pitchFamily="34" charset="0"/>
              </a:rPr>
              <a:t>.  They will be evaluated based on their ability to generate enough operating income to justify the investment in assets used to generate the operating income. </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4B62C6-72B8-4C35-9052-80FB1C111282}" type="slidenum">
              <a:rPr lang="en-US" altLang="en-US" sz="1200">
                <a:solidFill>
                  <a:srgbClr val="898989"/>
                </a:solidFill>
                <a:latin typeface="Arial" charset="0"/>
              </a:rPr>
              <a:pPr>
                <a:spcBef>
                  <a:spcPct val="0"/>
                </a:spcBef>
                <a:buFontTx/>
                <a:buNone/>
              </a:pPr>
              <a:t>36</a:t>
            </a:fld>
            <a:endParaRPr lang="en-US" altLang="en-US" sz="1200" dirty="0">
              <a:solidFill>
                <a:srgbClr val="898989"/>
              </a:solidFill>
              <a:latin typeface="Arial" charset="0"/>
            </a:endParaRPr>
          </a:p>
        </p:txBody>
      </p:sp>
      <p:sp>
        <p:nvSpPr>
          <p:cNvPr id="5" name="TextBox 4"/>
          <p:cNvSpPr txBox="1"/>
          <p:nvPr/>
        </p:nvSpPr>
        <p:spPr>
          <a:xfrm>
            <a:off x="838200" y="4114800"/>
            <a:ext cx="7467600" cy="2031325"/>
          </a:xfrm>
          <a:prstGeom prst="rect">
            <a:avLst/>
          </a:prstGeom>
          <a:solidFill>
            <a:schemeClr val="accent1">
              <a:lumMod val="40000"/>
              <a:lumOff val="60000"/>
            </a:schemeClr>
          </a:solidFill>
        </p:spPr>
        <p:txBody>
          <a:bodyPr>
            <a:spAutoFit/>
          </a:bodyPr>
          <a:lstStyle/>
          <a:p>
            <a:pPr algn="ctr">
              <a:lnSpc>
                <a:spcPct val="150000"/>
              </a:lnSpc>
              <a:defRPr/>
            </a:pPr>
            <a:r>
              <a:rPr lang="en-US" sz="2800" b="1" dirty="0">
                <a:latin typeface="+mj-lt"/>
              </a:rPr>
              <a:t>Two performance measures are:</a:t>
            </a:r>
          </a:p>
          <a:p>
            <a:pPr algn="ctr">
              <a:lnSpc>
                <a:spcPct val="150000"/>
              </a:lnSpc>
              <a:buFont typeface="Arial" pitchFamily="34" charset="0"/>
              <a:buChar char="•"/>
              <a:defRPr/>
            </a:pPr>
            <a:r>
              <a:rPr lang="en-US" sz="2800" b="1" dirty="0">
                <a:latin typeface="+mj-lt"/>
              </a:rPr>
              <a:t>Investment Center </a:t>
            </a:r>
            <a:r>
              <a:rPr lang="en-US" sz="2800" b="1" dirty="0">
                <a:solidFill>
                  <a:srgbClr val="FF0000"/>
                </a:solidFill>
                <a:latin typeface="+mj-lt"/>
              </a:rPr>
              <a:t>Return on Assets</a:t>
            </a:r>
          </a:p>
          <a:p>
            <a:pPr algn="ctr">
              <a:lnSpc>
                <a:spcPct val="150000"/>
              </a:lnSpc>
              <a:buFont typeface="Arial" pitchFamily="34" charset="0"/>
              <a:buChar char="•"/>
              <a:defRPr/>
            </a:pPr>
            <a:r>
              <a:rPr lang="en-US" sz="2800" b="1" dirty="0">
                <a:latin typeface="+mj-lt"/>
              </a:rPr>
              <a:t>Investment Center </a:t>
            </a:r>
            <a:r>
              <a:rPr lang="en-US" sz="2800" b="1" dirty="0">
                <a:solidFill>
                  <a:srgbClr val="FF0000"/>
                </a:solidFill>
                <a:latin typeface="+mj-lt"/>
              </a:rPr>
              <a:t>Residual Income</a:t>
            </a:r>
          </a:p>
        </p:txBody>
      </p:sp>
      <p:sp>
        <p:nvSpPr>
          <p:cNvPr id="6" name="AutoShape 15"/>
          <p:cNvSpPr>
            <a:spLocks noChangeArrowheads="1"/>
          </p:cNvSpPr>
          <p:nvPr/>
        </p:nvSpPr>
        <p:spPr bwMode="auto">
          <a:xfrm>
            <a:off x="762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533400"/>
            <a:ext cx="9144000" cy="1143000"/>
          </a:xfrm>
        </p:spPr>
        <p:txBody>
          <a:bodyPr/>
          <a:lstStyle/>
          <a:p>
            <a:r>
              <a:rPr lang="en-US" altLang="en-US" sz="4400" b="1" dirty="0" smtClean="0">
                <a:solidFill>
                  <a:srgbClr val="FF0000"/>
                </a:solidFill>
                <a:effectLst/>
                <a:latin typeface="Arial" pitchFamily="34" charset="0"/>
                <a:cs typeface="Arial" pitchFamily="34" charset="0"/>
              </a:rPr>
              <a:t>1</a:t>
            </a:r>
            <a:r>
              <a:rPr lang="en-US" altLang="en-US" sz="4400" b="1" dirty="0" smtClean="0">
                <a:solidFill>
                  <a:schemeClr val="tx1"/>
                </a:solidFill>
                <a:effectLst/>
                <a:latin typeface="Arial" pitchFamily="34" charset="0"/>
                <a:cs typeface="Arial" pitchFamily="34" charset="0"/>
              </a:rPr>
              <a:t>) Investment </a:t>
            </a:r>
            <a:r>
              <a:rPr lang="en-US" altLang="en-US" sz="4400" b="1" dirty="0" smtClean="0">
                <a:solidFill>
                  <a:schemeClr val="tx1"/>
                </a:solidFill>
                <a:effectLst/>
                <a:latin typeface="Arial" pitchFamily="34" charset="0"/>
                <a:cs typeface="Arial" pitchFamily="34" charset="0"/>
              </a:rPr>
              <a:t>Center Return on Assets Invested (ROI)</a:t>
            </a:r>
          </a:p>
        </p:txBody>
      </p:sp>
      <p:sp>
        <p:nvSpPr>
          <p:cNvPr id="7271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A927236-9F16-4B49-88CC-27381EC14A40}" type="slidenum">
              <a:rPr lang="en-US" altLang="en-US" sz="1200">
                <a:solidFill>
                  <a:srgbClr val="898989"/>
                </a:solidFill>
                <a:latin typeface="Arial" charset="0"/>
              </a:rPr>
              <a:pPr>
                <a:spcBef>
                  <a:spcPct val="0"/>
                </a:spcBef>
                <a:buFontTx/>
                <a:buNone/>
              </a:pPr>
              <a:t>37</a:t>
            </a:fld>
            <a:endParaRPr lang="en-US" altLang="en-US" sz="1200" dirty="0">
              <a:solidFill>
                <a:srgbClr val="898989"/>
              </a:solidFill>
              <a:latin typeface="Arial" charset="0"/>
            </a:endParaRPr>
          </a:p>
        </p:txBody>
      </p:sp>
      <p:grpSp>
        <p:nvGrpSpPr>
          <p:cNvPr id="72707" name="Group 25"/>
          <p:cNvGrpSpPr>
            <a:grpSpLocks/>
          </p:cNvGrpSpPr>
          <p:nvPr/>
        </p:nvGrpSpPr>
        <p:grpSpPr bwMode="auto">
          <a:xfrm>
            <a:off x="544513" y="1857375"/>
            <a:ext cx="7837487" cy="828675"/>
            <a:chOff x="544511" y="1857376"/>
            <a:chExt cx="7837489" cy="828675"/>
          </a:xfrm>
        </p:grpSpPr>
        <p:grpSp>
          <p:nvGrpSpPr>
            <p:cNvPr id="72712" name="Group 8"/>
            <p:cNvGrpSpPr>
              <a:grpSpLocks/>
            </p:cNvGrpSpPr>
            <p:nvPr/>
          </p:nvGrpSpPr>
          <p:grpSpPr bwMode="auto">
            <a:xfrm>
              <a:off x="544511" y="1857376"/>
              <a:ext cx="7837489" cy="828675"/>
              <a:chOff x="87" y="1170"/>
              <a:chExt cx="4937" cy="522"/>
            </a:xfrm>
          </p:grpSpPr>
          <p:sp>
            <p:nvSpPr>
              <p:cNvPr id="58377" name="Rectangle 4"/>
              <p:cNvSpPr>
                <a:spLocks noChangeArrowheads="1"/>
              </p:cNvSpPr>
              <p:nvPr/>
            </p:nvSpPr>
            <p:spPr bwMode="auto">
              <a:xfrm>
                <a:off x="87" y="1283"/>
                <a:ext cx="733" cy="289"/>
              </a:xfrm>
              <a:prstGeom prst="rect">
                <a:avLst/>
              </a:prstGeom>
              <a:noFill/>
              <a:ln w="12700">
                <a:noFill/>
                <a:miter lim="800000"/>
                <a:headEnd/>
                <a:tailEnd/>
              </a:ln>
            </p:spPr>
            <p:txBody>
              <a:bodyPr wrap="none" lIns="90488" tIns="44450" rIns="90488" bIns="44450">
                <a:spAutoFit/>
              </a:bodyPr>
              <a:lstStyle/>
              <a:p>
                <a:pPr eaLnBrk="1" hangingPunct="1">
                  <a:defRPr/>
                </a:pPr>
                <a:r>
                  <a:rPr lang="en-US" sz="2400" b="1" dirty="0">
                    <a:effectLst>
                      <a:outerShdw blurRad="38100" dist="38100" dir="2700000" algn="tl">
                        <a:srgbClr val="000000">
                          <a:alpha val="43137"/>
                        </a:srgbClr>
                      </a:outerShdw>
                    </a:effectLst>
                  </a:rPr>
                  <a:t>ROI</a:t>
                </a:r>
                <a:r>
                  <a:rPr lang="en-US" sz="2400" b="1" dirty="0">
                    <a:solidFill>
                      <a:schemeClr val="accent1">
                        <a:lumMod val="50000"/>
                      </a:schemeClr>
                    </a:solidFill>
                  </a:rPr>
                  <a:t>  = </a:t>
                </a:r>
              </a:p>
            </p:txBody>
          </p:sp>
          <p:sp>
            <p:nvSpPr>
              <p:cNvPr id="58378" name="Rectangle 5"/>
              <p:cNvSpPr>
                <a:spLocks noChangeArrowheads="1"/>
              </p:cNvSpPr>
              <p:nvPr/>
            </p:nvSpPr>
            <p:spPr bwMode="auto">
              <a:xfrm>
                <a:off x="779" y="1170"/>
                <a:ext cx="4245" cy="522"/>
              </a:xfrm>
              <a:prstGeom prst="rect">
                <a:avLst/>
              </a:prstGeom>
              <a:noFill/>
              <a:ln w="12700">
                <a:noFill/>
                <a:miter lim="800000"/>
                <a:headEnd/>
                <a:tailEnd/>
              </a:ln>
            </p:spPr>
            <p:txBody>
              <a:bodyPr wrap="none" lIns="90488" tIns="44450" rIns="90488" bIns="44450">
                <a:spAutoFit/>
              </a:bodyPr>
              <a:lstStyle/>
              <a:p>
                <a:pPr algn="ctr" eaLnBrk="1" hangingPunct="1">
                  <a:defRPr/>
                </a:pPr>
                <a:r>
                  <a:rPr lang="en-US" sz="2400" b="1" dirty="0">
                    <a:effectLst>
                      <a:outerShdw blurRad="38100" dist="38100" dir="2700000" algn="tl">
                        <a:srgbClr val="000000">
                          <a:alpha val="43137"/>
                        </a:srgbClr>
                      </a:outerShdw>
                    </a:effectLst>
                  </a:rPr>
                  <a:t>Investment Center </a:t>
                </a:r>
                <a:r>
                  <a:rPr lang="en-US" sz="2400" b="1" dirty="0">
                    <a:solidFill>
                      <a:srgbClr val="FF0000"/>
                    </a:solidFill>
                    <a:effectLst>
                      <a:outerShdw blurRad="38100" dist="38100" dir="2700000" algn="tl">
                        <a:srgbClr val="000000">
                          <a:alpha val="43137"/>
                        </a:srgbClr>
                      </a:outerShdw>
                    </a:effectLst>
                  </a:rPr>
                  <a:t>Net Income</a:t>
                </a:r>
              </a:p>
              <a:p>
                <a:pPr algn="ctr" eaLnBrk="1" hangingPunct="1">
                  <a:defRPr/>
                </a:pPr>
                <a:r>
                  <a:rPr lang="en-US" sz="2400" b="1" dirty="0">
                    <a:effectLst>
                      <a:outerShdw blurRad="38100" dist="38100" dir="2700000" algn="tl">
                        <a:srgbClr val="000000">
                          <a:alpha val="43137"/>
                        </a:srgbClr>
                      </a:outerShdw>
                    </a:effectLst>
                  </a:rPr>
                  <a:t>Investment Center </a:t>
                </a:r>
                <a:r>
                  <a:rPr lang="en-US" sz="2400" b="1" dirty="0">
                    <a:solidFill>
                      <a:srgbClr val="FF0000"/>
                    </a:solidFill>
                    <a:effectLst>
                      <a:outerShdw blurRad="38100" dist="38100" dir="2700000" algn="tl">
                        <a:srgbClr val="000000">
                          <a:alpha val="43137"/>
                        </a:srgbClr>
                      </a:outerShdw>
                    </a:effectLst>
                  </a:rPr>
                  <a:t>Average Invested Assets</a:t>
                </a:r>
              </a:p>
            </p:txBody>
          </p:sp>
        </p:grpSp>
        <p:cxnSp>
          <p:nvCxnSpPr>
            <p:cNvPr id="24" name="Straight Connector 23"/>
            <p:cNvCxnSpPr/>
            <p:nvPr/>
          </p:nvCxnSpPr>
          <p:spPr>
            <a:xfrm>
              <a:off x="1900236" y="2260601"/>
              <a:ext cx="6248402" cy="28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a:spLocks noChangeArrowheads="1"/>
          </p:cNvSpPr>
          <p:nvPr/>
        </p:nvSpPr>
        <p:spPr bwMode="auto">
          <a:xfrm>
            <a:off x="94753" y="4800600"/>
            <a:ext cx="8933857" cy="1200329"/>
          </a:xfrm>
          <a:prstGeom prst="rect">
            <a:avLst/>
          </a:prstGeom>
          <a:solidFill>
            <a:schemeClr val="bg2"/>
          </a:solidFill>
          <a:ln w="9525">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charset="0"/>
              </a:rPr>
              <a:t>LCD Division earned more dollars of </a:t>
            </a:r>
            <a:r>
              <a:rPr lang="en-US" altLang="en-US" sz="2400" b="1" dirty="0">
                <a:solidFill>
                  <a:srgbClr val="FF0000"/>
                </a:solidFill>
                <a:latin typeface="Arial" charset="0"/>
              </a:rPr>
              <a:t>income</a:t>
            </a:r>
            <a:r>
              <a:rPr lang="en-US" altLang="en-US" sz="2400" b="1" dirty="0">
                <a:latin typeface="Arial" charset="0"/>
              </a:rPr>
              <a:t>, but it was less</a:t>
            </a:r>
            <a:br>
              <a:rPr lang="en-US" altLang="en-US" sz="2400" b="1" dirty="0">
                <a:latin typeface="Arial" charset="0"/>
              </a:rPr>
            </a:br>
            <a:r>
              <a:rPr lang="en-US" altLang="en-US" sz="2400" b="1" dirty="0">
                <a:solidFill>
                  <a:srgbClr val="FF0000"/>
                </a:solidFill>
                <a:latin typeface="Arial" charset="0"/>
              </a:rPr>
              <a:t>efficient</a:t>
            </a:r>
            <a:r>
              <a:rPr lang="en-US" altLang="en-US" sz="2400" b="1" dirty="0">
                <a:latin typeface="Arial" charset="0"/>
              </a:rPr>
              <a:t> in using its assets to generate income compared</a:t>
            </a:r>
            <a:br>
              <a:rPr lang="en-US" altLang="en-US" sz="2400" b="1" dirty="0">
                <a:latin typeface="Arial" charset="0"/>
              </a:rPr>
            </a:br>
            <a:r>
              <a:rPr lang="en-US" altLang="en-US" sz="2400" b="1" dirty="0">
                <a:latin typeface="Arial" charset="0"/>
              </a:rPr>
              <a:t>to S-Phone Division.</a:t>
            </a:r>
          </a:p>
        </p:txBody>
      </p:sp>
      <p:sp>
        <p:nvSpPr>
          <p:cNvPr id="12"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1</a:t>
            </a:r>
            <a:endParaRPr lang="en-US" sz="1400" dirty="0">
              <a:solidFill>
                <a:schemeClr val="bg1"/>
              </a:solidFill>
              <a:latin typeface="Times New Roman" pitchFamily="18" charset="0"/>
            </a:endParaRPr>
          </a:p>
        </p:txBody>
      </p:sp>
      <p:pic>
        <p:nvPicPr>
          <p:cNvPr id="72741"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37" y="3124200"/>
            <a:ext cx="7742963" cy="139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49209" y="2912593"/>
            <a:ext cx="7864475" cy="100488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82947" name="Title 1"/>
          <p:cNvSpPr>
            <a:spLocks noGrp="1"/>
          </p:cNvSpPr>
          <p:nvPr>
            <p:ph type="title"/>
          </p:nvPr>
        </p:nvSpPr>
        <p:spPr>
          <a:xfrm>
            <a:off x="0" y="371475"/>
            <a:ext cx="9144000" cy="1143000"/>
          </a:xfrm>
        </p:spPr>
        <p:txBody>
          <a:bodyPr/>
          <a:lstStyle/>
          <a:p>
            <a:r>
              <a:rPr lang="en-US" altLang="en-US" sz="4400" b="1" dirty="0">
                <a:solidFill>
                  <a:srgbClr val="FF0000"/>
                </a:solidFill>
                <a:effectLst/>
                <a:latin typeface="Arial" pitchFamily="34" charset="0"/>
                <a:cs typeface="Arial" pitchFamily="34" charset="0"/>
              </a:rPr>
              <a:t>1</a:t>
            </a:r>
            <a:r>
              <a:rPr lang="en-US" altLang="en-US" sz="4400" b="1" dirty="0">
                <a:solidFill>
                  <a:prstClr val="black"/>
                </a:solidFill>
                <a:effectLst/>
                <a:latin typeface="Arial" pitchFamily="34" charset="0"/>
                <a:cs typeface="Arial" pitchFamily="34" charset="0"/>
              </a:rPr>
              <a:t>) Investment Center Return on Assets Invested (ROI)</a:t>
            </a:r>
            <a:endParaRPr lang="en-US" altLang="en-US" sz="4400" b="1" dirty="0" smtClean="0">
              <a:solidFill>
                <a:schemeClr val="tx1"/>
              </a:solidFill>
              <a:effectLst/>
              <a:latin typeface="Arial" pitchFamily="34" charset="0"/>
              <a:cs typeface="Arial" pitchFamily="34" charset="0"/>
            </a:endParaRPr>
          </a:p>
        </p:txBody>
      </p:sp>
      <p:sp>
        <p:nvSpPr>
          <p:cNvPr id="82955" name="Slide Number Placeholder 2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C7F1E4-B953-433C-9D60-E52CCDEFF847}" type="slidenum">
              <a:rPr lang="en-US" altLang="en-US" sz="1200">
                <a:solidFill>
                  <a:srgbClr val="898989"/>
                </a:solidFill>
                <a:latin typeface="Arial" charset="0"/>
              </a:rPr>
              <a:pPr>
                <a:spcBef>
                  <a:spcPct val="0"/>
                </a:spcBef>
                <a:buFontTx/>
                <a:buNone/>
              </a:pPr>
              <a:t>38</a:t>
            </a:fld>
            <a:endParaRPr lang="en-US" altLang="en-US" sz="1200" dirty="0">
              <a:solidFill>
                <a:srgbClr val="898989"/>
              </a:solidFill>
              <a:latin typeface="Arial" charset="0"/>
            </a:endParaRPr>
          </a:p>
        </p:txBody>
      </p:sp>
      <p:grpSp>
        <p:nvGrpSpPr>
          <p:cNvPr id="82949" name="Group 23"/>
          <p:cNvGrpSpPr>
            <a:grpSpLocks/>
          </p:cNvGrpSpPr>
          <p:nvPr/>
        </p:nvGrpSpPr>
        <p:grpSpPr bwMode="auto">
          <a:xfrm>
            <a:off x="290454" y="2971800"/>
            <a:ext cx="8178006" cy="951543"/>
            <a:chOff x="152401" y="1676400"/>
            <a:chExt cx="8178005" cy="952173"/>
          </a:xfrm>
        </p:grpSpPr>
        <p:sp>
          <p:nvSpPr>
            <p:cNvPr id="82965" name="Rectangle 4"/>
            <p:cNvSpPr>
              <a:spLocks noChangeArrowheads="1"/>
            </p:cNvSpPr>
            <p:nvPr/>
          </p:nvSpPr>
          <p:spPr bwMode="auto">
            <a:xfrm>
              <a:off x="152401" y="1676400"/>
              <a:ext cx="3047999"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prstClr val="black"/>
                  </a:solidFill>
                  <a:latin typeface="Arial" charset="0"/>
                </a:rPr>
                <a:t>Return on</a:t>
              </a:r>
              <a:br>
                <a:rPr lang="en-US" altLang="en-US" sz="2800" b="1" dirty="0">
                  <a:solidFill>
                    <a:prstClr val="black"/>
                  </a:solidFill>
                  <a:latin typeface="Arial" charset="0"/>
                </a:rPr>
              </a:br>
              <a:r>
                <a:rPr lang="en-US" altLang="en-US" sz="2800" b="1" dirty="0">
                  <a:solidFill>
                    <a:prstClr val="black"/>
                  </a:solidFill>
                  <a:latin typeface="Arial" charset="0"/>
                </a:rPr>
                <a:t>investment (ROI)</a:t>
              </a:r>
            </a:p>
          </p:txBody>
        </p:sp>
        <p:sp>
          <p:nvSpPr>
            <p:cNvPr id="82966" name="Rectangle 5"/>
            <p:cNvSpPr>
              <a:spLocks noChangeArrowheads="1"/>
            </p:cNvSpPr>
            <p:nvPr/>
          </p:nvSpPr>
          <p:spPr bwMode="auto">
            <a:xfrm>
              <a:off x="3310606" y="1856189"/>
              <a:ext cx="42319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solidFill>
                    <a:prstClr val="black"/>
                  </a:solidFill>
                  <a:latin typeface="Arial" charset="0"/>
                </a:rPr>
                <a:t>=</a:t>
              </a:r>
            </a:p>
          </p:txBody>
        </p:sp>
        <p:sp>
          <p:nvSpPr>
            <p:cNvPr id="82967" name="Rectangle 20"/>
            <p:cNvSpPr>
              <a:spLocks noChangeArrowheads="1"/>
            </p:cNvSpPr>
            <p:nvPr/>
          </p:nvSpPr>
          <p:spPr bwMode="auto">
            <a:xfrm>
              <a:off x="3733801" y="1676400"/>
              <a:ext cx="1676399"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prstClr val="black"/>
                  </a:solidFill>
                  <a:latin typeface="Arial" charset="0"/>
                </a:rPr>
                <a:t>Profit</a:t>
              </a:r>
              <a:br>
                <a:rPr lang="en-US" altLang="en-US" sz="2800" b="1" dirty="0">
                  <a:solidFill>
                    <a:prstClr val="black"/>
                  </a:solidFill>
                  <a:latin typeface="Arial" charset="0"/>
                </a:rPr>
              </a:br>
              <a:r>
                <a:rPr lang="en-US" altLang="en-US" sz="2800" b="1" dirty="0">
                  <a:solidFill>
                    <a:prstClr val="black"/>
                  </a:solidFill>
                  <a:latin typeface="Arial" charset="0"/>
                </a:rPr>
                <a:t>Margin</a:t>
              </a:r>
            </a:p>
          </p:txBody>
        </p:sp>
        <p:sp>
          <p:nvSpPr>
            <p:cNvPr id="82968" name="Rectangle 21"/>
            <p:cNvSpPr>
              <a:spLocks noChangeArrowheads="1"/>
            </p:cNvSpPr>
            <p:nvPr/>
          </p:nvSpPr>
          <p:spPr bwMode="auto">
            <a:xfrm>
              <a:off x="5645150" y="1676400"/>
              <a:ext cx="2685256" cy="95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prstClr val="black"/>
                  </a:solidFill>
                  <a:latin typeface="Arial" charset="0"/>
                </a:rPr>
                <a:t>Investment</a:t>
              </a:r>
              <a:br>
                <a:rPr lang="en-US" altLang="en-US" sz="2800" b="1" dirty="0">
                  <a:solidFill>
                    <a:prstClr val="black"/>
                  </a:solidFill>
                  <a:latin typeface="Arial" charset="0"/>
                </a:rPr>
              </a:br>
              <a:r>
                <a:rPr lang="en-US" altLang="en-US" sz="2800" b="1" dirty="0">
                  <a:solidFill>
                    <a:prstClr val="black"/>
                  </a:solidFill>
                  <a:latin typeface="Arial" charset="0"/>
                </a:rPr>
                <a:t>turnover</a:t>
              </a:r>
            </a:p>
          </p:txBody>
        </p:sp>
        <p:sp>
          <p:nvSpPr>
            <p:cNvPr id="82969" name="Rectangle 22"/>
            <p:cNvSpPr>
              <a:spLocks noChangeArrowheads="1"/>
            </p:cNvSpPr>
            <p:nvPr/>
          </p:nvSpPr>
          <p:spPr bwMode="auto">
            <a:xfrm>
              <a:off x="5486400" y="1852550"/>
              <a:ext cx="42319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solidFill>
                    <a:prstClr val="black"/>
                  </a:solidFill>
                  <a:latin typeface="Arial" charset="0"/>
                </a:rPr>
                <a:t>×</a:t>
              </a:r>
            </a:p>
          </p:txBody>
        </p:sp>
      </p:grpSp>
      <p:grpSp>
        <p:nvGrpSpPr>
          <p:cNvPr id="82950" name="Group 35"/>
          <p:cNvGrpSpPr>
            <a:grpSpLocks/>
          </p:cNvGrpSpPr>
          <p:nvPr/>
        </p:nvGrpSpPr>
        <p:grpSpPr bwMode="auto">
          <a:xfrm>
            <a:off x="4022372" y="4114800"/>
            <a:ext cx="5145209" cy="1209509"/>
            <a:chOff x="4150619" y="2286000"/>
            <a:chExt cx="5145650" cy="1209266"/>
          </a:xfrm>
        </p:grpSpPr>
        <p:cxnSp>
          <p:nvCxnSpPr>
            <p:cNvPr id="33" name="Straight Arrow Connector 32"/>
            <p:cNvCxnSpPr/>
            <p:nvPr/>
          </p:nvCxnSpPr>
          <p:spPr>
            <a:xfrm rot="5400000" flipH="1" flipV="1">
              <a:off x="6090941" y="2285891"/>
              <a:ext cx="761847" cy="76206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5"/>
            <p:cNvGrpSpPr/>
            <p:nvPr/>
          </p:nvGrpSpPr>
          <p:grpSpPr>
            <a:xfrm>
              <a:off x="4150619" y="2667000"/>
              <a:ext cx="5145650" cy="828266"/>
              <a:chOff x="4541503" y="4745038"/>
              <a:chExt cx="5145650" cy="828266"/>
            </a:xfrm>
            <a:solidFill>
              <a:schemeClr val="accent3">
                <a:lumMod val="20000"/>
                <a:lumOff val="80000"/>
              </a:schemeClr>
            </a:solidFill>
          </p:grpSpPr>
          <p:sp>
            <p:nvSpPr>
              <p:cNvPr id="19" name="Rectangle 10"/>
              <p:cNvSpPr>
                <a:spLocks noChangeArrowheads="1"/>
              </p:cNvSpPr>
              <p:nvPr/>
            </p:nvSpPr>
            <p:spPr bwMode="auto">
              <a:xfrm>
                <a:off x="4541503" y="4745038"/>
                <a:ext cx="5145650" cy="828266"/>
              </a:xfrm>
              <a:prstGeom prst="rect">
                <a:avLst/>
              </a:prstGeom>
              <a:grpFill/>
              <a:ln w="12700">
                <a:solidFill>
                  <a:schemeClr val="tx1"/>
                </a:solidFill>
                <a:miter lim="800000"/>
                <a:headEnd/>
                <a:tailEnd/>
              </a:ln>
            </p:spPr>
            <p:txBody>
              <a:bodyPr wrap="square" lIns="90488" tIns="44450" rIns="90488" bIns="44450">
                <a:spAutoFit/>
              </a:bodyPr>
              <a:lstStyle/>
              <a:p>
                <a:pPr algn="ctr" eaLnBrk="1" hangingPunct="1">
                  <a:defRPr/>
                </a:pPr>
                <a:r>
                  <a:rPr lang="en-US" sz="2400" b="1" dirty="0">
                    <a:solidFill>
                      <a:prstClr val="black"/>
                    </a:solidFill>
                  </a:rPr>
                  <a:t>Investment center </a:t>
                </a:r>
                <a:r>
                  <a:rPr lang="en-US" sz="2400" b="1" dirty="0" smtClean="0">
                    <a:solidFill>
                      <a:prstClr val="black"/>
                    </a:solidFill>
                  </a:rPr>
                  <a:t>sales</a:t>
                </a:r>
                <a:br>
                  <a:rPr lang="en-US" sz="2400" b="1" dirty="0" smtClean="0">
                    <a:solidFill>
                      <a:prstClr val="black"/>
                    </a:solidFill>
                  </a:rPr>
                </a:br>
                <a:r>
                  <a:rPr lang="en-US" sz="2400" b="1" dirty="0" smtClean="0">
                    <a:solidFill>
                      <a:prstClr val="black"/>
                    </a:solidFill>
                  </a:rPr>
                  <a:t>Investment </a:t>
                </a:r>
                <a:r>
                  <a:rPr lang="en-US" sz="2400" b="1" dirty="0">
                    <a:solidFill>
                      <a:prstClr val="black"/>
                    </a:solidFill>
                  </a:rPr>
                  <a:t>center average assets</a:t>
                </a:r>
              </a:p>
            </p:txBody>
          </p:sp>
          <p:sp>
            <p:nvSpPr>
              <p:cNvPr id="20" name="Line 11"/>
              <p:cNvSpPr>
                <a:spLocks noChangeShapeType="1"/>
              </p:cNvSpPr>
              <p:nvPr/>
            </p:nvSpPr>
            <p:spPr bwMode="auto">
              <a:xfrm>
                <a:off x="4800600" y="5181600"/>
                <a:ext cx="4572000" cy="14287"/>
              </a:xfrm>
              <a:prstGeom prst="line">
                <a:avLst/>
              </a:prstGeom>
              <a:grpFill/>
              <a:ln w="28575">
                <a:solidFill>
                  <a:schemeClr val="tx1"/>
                </a:solidFill>
                <a:round/>
                <a:headEnd/>
                <a:tailEnd/>
              </a:ln>
            </p:spPr>
            <p:txBody>
              <a:bodyPr wrap="none" anchor="ctr"/>
              <a:lstStyle/>
              <a:p>
                <a:pPr eaLnBrk="1" hangingPunct="1">
                  <a:defRPr/>
                </a:pPr>
                <a:endParaRPr lang="en-US" dirty="0">
                  <a:solidFill>
                    <a:prstClr val="black"/>
                  </a:solidFill>
                </a:endParaRPr>
              </a:p>
            </p:txBody>
          </p:sp>
        </p:grpSp>
      </p:grpSp>
      <p:grpSp>
        <p:nvGrpSpPr>
          <p:cNvPr id="82951" name="Group 34"/>
          <p:cNvGrpSpPr>
            <a:grpSpLocks/>
          </p:cNvGrpSpPr>
          <p:nvPr/>
        </p:nvGrpSpPr>
        <p:grpSpPr bwMode="auto">
          <a:xfrm>
            <a:off x="42824" y="4114800"/>
            <a:ext cx="4362450" cy="1209675"/>
            <a:chOff x="133008" y="2286000"/>
            <a:chExt cx="4362792" cy="1209675"/>
          </a:xfrm>
        </p:grpSpPr>
        <p:cxnSp>
          <p:nvCxnSpPr>
            <p:cNvPr id="34" name="Straight Arrow Connector 33"/>
            <p:cNvCxnSpPr/>
            <p:nvPr/>
          </p:nvCxnSpPr>
          <p:spPr>
            <a:xfrm rot="5400000" flipH="1" flipV="1">
              <a:off x="3733770" y="2285970"/>
              <a:ext cx="762000" cy="76206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6"/>
            <p:cNvGrpSpPr>
              <a:grpSpLocks/>
            </p:cNvGrpSpPr>
            <p:nvPr/>
          </p:nvGrpSpPr>
          <p:grpSpPr bwMode="auto">
            <a:xfrm>
              <a:off x="133008" y="2667000"/>
              <a:ext cx="3979860" cy="828675"/>
              <a:chOff x="3353" y="2070"/>
              <a:chExt cx="2507" cy="522"/>
            </a:xfrm>
            <a:solidFill>
              <a:schemeClr val="bg2"/>
            </a:solidFill>
          </p:grpSpPr>
          <p:sp>
            <p:nvSpPr>
              <p:cNvPr id="17" name="Rectangle 14"/>
              <p:cNvSpPr>
                <a:spLocks noChangeArrowheads="1"/>
              </p:cNvSpPr>
              <p:nvPr/>
            </p:nvSpPr>
            <p:spPr bwMode="auto">
              <a:xfrm>
                <a:off x="3353" y="2070"/>
                <a:ext cx="2507" cy="522"/>
              </a:xfrm>
              <a:prstGeom prst="rect">
                <a:avLst/>
              </a:prstGeom>
              <a:grpFill/>
              <a:ln w="12700">
                <a:solidFill>
                  <a:schemeClr val="tx1"/>
                </a:solidFill>
                <a:miter lim="800000"/>
                <a:headEnd/>
                <a:tailEnd/>
              </a:ln>
            </p:spPr>
            <p:txBody>
              <a:bodyPr wrap="none" lIns="90488" tIns="44450" rIns="90488" bIns="44450">
                <a:spAutoFit/>
              </a:bodyPr>
              <a:lstStyle/>
              <a:p>
                <a:pPr algn="ctr" eaLnBrk="1" hangingPunct="1">
                  <a:defRPr/>
                </a:pPr>
                <a:r>
                  <a:rPr lang="en-US" sz="2400" b="1" dirty="0">
                    <a:solidFill>
                      <a:prstClr val="black"/>
                    </a:solidFill>
                  </a:rPr>
                  <a:t>Investment center income</a:t>
                </a:r>
              </a:p>
              <a:p>
                <a:pPr algn="ctr" eaLnBrk="1" hangingPunct="1">
                  <a:defRPr/>
                </a:pPr>
                <a:r>
                  <a:rPr lang="en-US" sz="2400" b="1" dirty="0">
                    <a:solidFill>
                      <a:prstClr val="black"/>
                    </a:solidFill>
                  </a:rPr>
                  <a:t>Investment center sales</a:t>
                </a:r>
              </a:p>
            </p:txBody>
          </p:sp>
          <p:sp>
            <p:nvSpPr>
              <p:cNvPr id="18" name="Line 15"/>
              <p:cNvSpPr>
                <a:spLocks noChangeShapeType="1"/>
              </p:cNvSpPr>
              <p:nvPr/>
            </p:nvSpPr>
            <p:spPr bwMode="auto">
              <a:xfrm>
                <a:off x="3509" y="2358"/>
                <a:ext cx="2256" cy="0"/>
              </a:xfrm>
              <a:prstGeom prst="line">
                <a:avLst/>
              </a:prstGeom>
              <a:grpFill/>
              <a:ln w="28575">
                <a:solidFill>
                  <a:schemeClr val="tx1"/>
                </a:solidFill>
                <a:round/>
                <a:headEnd/>
                <a:tailEnd/>
              </a:ln>
            </p:spPr>
            <p:txBody>
              <a:bodyPr wrap="none" anchor="ctr"/>
              <a:lstStyle/>
              <a:p>
                <a:pPr eaLnBrk="1" hangingPunct="1">
                  <a:defRPr/>
                </a:pPr>
                <a:endParaRPr lang="en-US" dirty="0">
                  <a:solidFill>
                    <a:prstClr val="black"/>
                  </a:solidFill>
                </a:endParaRPr>
              </a:p>
            </p:txBody>
          </p:sp>
        </p:grpSp>
      </p:grpSp>
      <p:sp>
        <p:nvSpPr>
          <p:cNvPr id="29"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prstClr val="white"/>
                </a:solidFill>
                <a:latin typeface="Times New Roman" pitchFamily="18" charset="0"/>
              </a:rPr>
              <a:t>A 2</a:t>
            </a:r>
            <a:endParaRPr lang="en-US" sz="1400" dirty="0">
              <a:solidFill>
                <a:prstClr val="white"/>
              </a:solidFill>
              <a:latin typeface="Times New Roman" pitchFamily="18" charset="0"/>
            </a:endParaRPr>
          </a:p>
        </p:txBody>
      </p:sp>
    </p:spTree>
    <p:extLst>
      <p:ext uri="{BB962C8B-B14F-4D97-AF65-F5344CB8AC3E}">
        <p14:creationId xmlns:p14="http://schemas.microsoft.com/office/powerpoint/2010/main" val="42288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949"/>
                                        </p:tgtEl>
                                        <p:attrNameLst>
                                          <p:attrName>style.visibility</p:attrName>
                                        </p:attrNameLst>
                                      </p:cBhvr>
                                      <p:to>
                                        <p:strVal val="visible"/>
                                      </p:to>
                                    </p:set>
                                    <p:anim calcmode="lin" valueType="num">
                                      <p:cBhvr additive="base">
                                        <p:cTn id="11" dur="500" fill="hold"/>
                                        <p:tgtEl>
                                          <p:spTgt spid="82949"/>
                                        </p:tgtEl>
                                        <p:attrNameLst>
                                          <p:attrName>ppt_x</p:attrName>
                                        </p:attrNameLst>
                                      </p:cBhvr>
                                      <p:tavLst>
                                        <p:tav tm="0">
                                          <p:val>
                                            <p:strVal val="#ppt_x"/>
                                          </p:val>
                                        </p:tav>
                                        <p:tav tm="100000">
                                          <p:val>
                                            <p:strVal val="#ppt_x"/>
                                          </p:val>
                                        </p:tav>
                                      </p:tavLst>
                                    </p:anim>
                                    <p:anim calcmode="lin" valueType="num">
                                      <p:cBhvr additive="base">
                                        <p:cTn id="12" dur="500" fill="hold"/>
                                        <p:tgtEl>
                                          <p:spTgt spid="829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2951"/>
                                        </p:tgtEl>
                                        <p:attrNameLst>
                                          <p:attrName>style.visibility</p:attrName>
                                        </p:attrNameLst>
                                      </p:cBhvr>
                                      <p:to>
                                        <p:strVal val="visible"/>
                                      </p:to>
                                    </p:set>
                                    <p:anim calcmode="lin" valueType="num">
                                      <p:cBhvr additive="base">
                                        <p:cTn id="17" dur="500" fill="hold"/>
                                        <p:tgtEl>
                                          <p:spTgt spid="82951"/>
                                        </p:tgtEl>
                                        <p:attrNameLst>
                                          <p:attrName>ppt_x</p:attrName>
                                        </p:attrNameLst>
                                      </p:cBhvr>
                                      <p:tavLst>
                                        <p:tav tm="0">
                                          <p:val>
                                            <p:strVal val="#ppt_x"/>
                                          </p:val>
                                        </p:tav>
                                        <p:tav tm="100000">
                                          <p:val>
                                            <p:strVal val="#ppt_x"/>
                                          </p:val>
                                        </p:tav>
                                      </p:tavLst>
                                    </p:anim>
                                    <p:anim calcmode="lin" valueType="num">
                                      <p:cBhvr additive="base">
                                        <p:cTn id="18" dur="500" fill="hold"/>
                                        <p:tgtEl>
                                          <p:spTgt spid="829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2950"/>
                                        </p:tgtEl>
                                        <p:attrNameLst>
                                          <p:attrName>style.visibility</p:attrName>
                                        </p:attrNameLst>
                                      </p:cBhvr>
                                      <p:to>
                                        <p:strVal val="visible"/>
                                      </p:to>
                                    </p:set>
                                    <p:anim calcmode="lin" valueType="num">
                                      <p:cBhvr additive="base">
                                        <p:cTn id="23" dur="500" fill="hold"/>
                                        <p:tgtEl>
                                          <p:spTgt spid="82950"/>
                                        </p:tgtEl>
                                        <p:attrNameLst>
                                          <p:attrName>ppt_x</p:attrName>
                                        </p:attrNameLst>
                                      </p:cBhvr>
                                      <p:tavLst>
                                        <p:tav tm="0">
                                          <p:val>
                                            <p:strVal val="#ppt_x"/>
                                          </p:val>
                                        </p:tav>
                                        <p:tav tm="100000">
                                          <p:val>
                                            <p:strVal val="#ppt_x"/>
                                          </p:val>
                                        </p:tav>
                                      </p:tavLst>
                                    </p:anim>
                                    <p:anim calcmode="lin" valueType="num">
                                      <p:cBhvr additive="base">
                                        <p:cTn id="24" dur="500" fill="hold"/>
                                        <p:tgtEl>
                                          <p:spTgt spid="829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218172" y="1760538"/>
            <a:ext cx="1467069" cy="830997"/>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charset="0"/>
              </a:rPr>
              <a:t>Residual</a:t>
            </a:r>
            <a:br>
              <a:rPr lang="en-US" altLang="en-US" sz="2400" b="1" dirty="0">
                <a:latin typeface="Arial" charset="0"/>
              </a:rPr>
            </a:br>
            <a:r>
              <a:rPr lang="en-US" altLang="en-US" sz="2400" b="1" dirty="0">
                <a:latin typeface="Arial" charset="0"/>
              </a:rPr>
              <a:t>Income</a:t>
            </a:r>
          </a:p>
        </p:txBody>
      </p:sp>
      <p:sp>
        <p:nvSpPr>
          <p:cNvPr id="74755" name="TextBox 3"/>
          <p:cNvSpPr txBox="1">
            <a:spLocks noChangeArrowheads="1"/>
          </p:cNvSpPr>
          <p:nvPr/>
        </p:nvSpPr>
        <p:spPr bwMode="auto">
          <a:xfrm>
            <a:off x="2467219" y="1760538"/>
            <a:ext cx="2871300" cy="830997"/>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charset="0"/>
              </a:rPr>
              <a:t>Investment Center</a:t>
            </a:r>
            <a:br>
              <a:rPr lang="en-US" altLang="en-US" sz="2400" b="1" dirty="0">
                <a:latin typeface="Arial" charset="0"/>
              </a:rPr>
            </a:br>
            <a:r>
              <a:rPr lang="en-US" altLang="en-US" sz="2400" b="1" dirty="0">
                <a:latin typeface="Arial" charset="0"/>
              </a:rPr>
              <a:t>Net Income</a:t>
            </a:r>
          </a:p>
        </p:txBody>
      </p:sp>
      <p:sp>
        <p:nvSpPr>
          <p:cNvPr id="74756" name="TextBox 4"/>
          <p:cNvSpPr txBox="1">
            <a:spLocks noChangeArrowheads="1"/>
          </p:cNvSpPr>
          <p:nvPr/>
        </p:nvSpPr>
        <p:spPr bwMode="auto">
          <a:xfrm>
            <a:off x="6081794" y="1760538"/>
            <a:ext cx="2904962" cy="830997"/>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0000"/>
                </a:solidFill>
                <a:latin typeface="Arial" charset="0"/>
              </a:rPr>
              <a:t>Target</a:t>
            </a:r>
            <a:r>
              <a:rPr lang="en-US" altLang="en-US" sz="2400" b="1" dirty="0">
                <a:latin typeface="Arial" charset="0"/>
              </a:rPr>
              <a:t> Investment</a:t>
            </a:r>
            <a:br>
              <a:rPr lang="en-US" altLang="en-US" sz="2400" b="1" dirty="0">
                <a:latin typeface="Arial" charset="0"/>
              </a:rPr>
            </a:br>
            <a:r>
              <a:rPr lang="en-US" altLang="en-US" sz="2400" b="1" dirty="0">
                <a:latin typeface="Arial" charset="0"/>
              </a:rPr>
              <a:t>Center Net Income</a:t>
            </a:r>
          </a:p>
        </p:txBody>
      </p:sp>
      <p:sp>
        <p:nvSpPr>
          <p:cNvPr id="74757" name="TextBox 5"/>
          <p:cNvSpPr txBox="1">
            <a:spLocks noChangeArrowheads="1"/>
          </p:cNvSpPr>
          <p:nvPr/>
        </p:nvSpPr>
        <p:spPr bwMode="auto">
          <a:xfrm>
            <a:off x="1885950" y="1863725"/>
            <a:ext cx="425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rial" charset="0"/>
              </a:rPr>
              <a:t>=</a:t>
            </a:r>
          </a:p>
        </p:txBody>
      </p:sp>
      <p:sp>
        <p:nvSpPr>
          <p:cNvPr id="74758" name="TextBox 6"/>
          <p:cNvSpPr txBox="1">
            <a:spLocks noChangeArrowheads="1"/>
          </p:cNvSpPr>
          <p:nvPr/>
        </p:nvSpPr>
        <p:spPr bwMode="auto">
          <a:xfrm>
            <a:off x="5495925" y="1863725"/>
            <a:ext cx="412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rial" charset="0"/>
              </a:rPr>
              <a:t>–</a:t>
            </a:r>
          </a:p>
        </p:txBody>
      </p:sp>
      <p:sp>
        <p:nvSpPr>
          <p:cNvPr id="74759" name="Rectangle 2"/>
          <p:cNvSpPr>
            <a:spLocks noGrp="1" noChangeArrowheads="1"/>
          </p:cNvSpPr>
          <p:nvPr>
            <p:ph type="title"/>
          </p:nvPr>
        </p:nvSpPr>
        <p:spPr>
          <a:xfrm>
            <a:off x="0" y="457200"/>
            <a:ext cx="9144000" cy="1143000"/>
          </a:xfrm>
        </p:spPr>
        <p:txBody>
          <a:bodyPr/>
          <a:lstStyle/>
          <a:p>
            <a:r>
              <a:rPr lang="en-US" altLang="en-US" sz="4400" b="1" dirty="0" smtClean="0">
                <a:solidFill>
                  <a:srgbClr val="FF0000"/>
                </a:solidFill>
                <a:latin typeface="Arial" pitchFamily="34" charset="0"/>
                <a:cs typeface="Arial" pitchFamily="34" charset="0"/>
              </a:rPr>
              <a:t>2</a:t>
            </a:r>
            <a:r>
              <a:rPr lang="en-US" altLang="en-US" sz="4400" b="1" dirty="0" smtClean="0">
                <a:solidFill>
                  <a:schemeClr val="tx1"/>
                </a:solidFill>
                <a:latin typeface="Arial" pitchFamily="34" charset="0"/>
                <a:cs typeface="Arial" pitchFamily="34" charset="0"/>
              </a:rPr>
              <a:t>) Investment </a:t>
            </a:r>
            <a:r>
              <a:rPr lang="en-US" altLang="en-US" sz="4400" b="1" dirty="0" smtClean="0">
                <a:solidFill>
                  <a:schemeClr val="tx1"/>
                </a:solidFill>
                <a:latin typeface="Arial" pitchFamily="34" charset="0"/>
                <a:cs typeface="Arial" pitchFamily="34" charset="0"/>
              </a:rPr>
              <a:t>Center Residual Income</a:t>
            </a:r>
          </a:p>
        </p:txBody>
      </p:sp>
      <p:sp>
        <p:nvSpPr>
          <p:cNvPr id="7476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E1D8EF5-0BE0-4343-8676-21C41FD895CE}" type="slidenum">
              <a:rPr lang="en-US" altLang="en-US" sz="1200">
                <a:solidFill>
                  <a:srgbClr val="898989"/>
                </a:solidFill>
                <a:latin typeface="Arial" charset="0"/>
              </a:rPr>
              <a:pPr>
                <a:spcBef>
                  <a:spcPct val="0"/>
                </a:spcBef>
                <a:buFontTx/>
                <a:buNone/>
              </a:pPr>
              <a:t>39</a:t>
            </a:fld>
            <a:endParaRPr lang="en-US" altLang="en-US" sz="1200" dirty="0">
              <a:solidFill>
                <a:srgbClr val="898989"/>
              </a:solidFill>
              <a:latin typeface="Arial" charset="0"/>
            </a:endParaRPr>
          </a:p>
        </p:txBody>
      </p:sp>
      <p:sp>
        <p:nvSpPr>
          <p:cNvPr id="13"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1</a:t>
            </a:r>
            <a:endParaRPr lang="en-US" sz="1400" dirty="0">
              <a:solidFill>
                <a:schemeClr val="bg1"/>
              </a:solidFill>
              <a:latin typeface="Times New Roman" pitchFamily="18" charset="0"/>
            </a:endParaRPr>
          </a:p>
        </p:txBody>
      </p:sp>
      <p:pic>
        <p:nvPicPr>
          <p:cNvPr id="7479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62288"/>
            <a:ext cx="8363471"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91"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67150"/>
            <a:ext cx="79343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ppt_x"/>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gtEl>
                                        <p:attrNameLst>
                                          <p:attrName>style.visibility</p:attrName>
                                        </p:attrNameLst>
                                      </p:cBhvr>
                                      <p:to>
                                        <p:strVal val="visible"/>
                                      </p:to>
                                    </p:set>
                                    <p:anim calcmode="lin" valueType="num">
                                      <p:cBhvr additive="base">
                                        <p:cTn id="13" dur="500" fill="hold"/>
                                        <p:tgtEl>
                                          <p:spTgt spid="74755"/>
                                        </p:tgtEl>
                                        <p:attrNameLst>
                                          <p:attrName>ppt_x</p:attrName>
                                        </p:attrNameLst>
                                      </p:cBhvr>
                                      <p:tavLst>
                                        <p:tav tm="0">
                                          <p:val>
                                            <p:strVal val="#ppt_x"/>
                                          </p:val>
                                        </p:tav>
                                        <p:tav tm="100000">
                                          <p:val>
                                            <p:strVal val="#ppt_x"/>
                                          </p:val>
                                        </p:tav>
                                      </p:tavLst>
                                    </p:anim>
                                    <p:anim calcmode="lin" valueType="num">
                                      <p:cBhvr additive="base">
                                        <p:cTn id="14"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6"/>
                                        </p:tgtEl>
                                        <p:attrNameLst>
                                          <p:attrName>style.visibility</p:attrName>
                                        </p:attrNameLst>
                                      </p:cBhvr>
                                      <p:to>
                                        <p:strVal val="visible"/>
                                      </p:to>
                                    </p:set>
                                    <p:anim calcmode="lin" valueType="num">
                                      <p:cBhvr additive="base">
                                        <p:cTn id="19" dur="500" fill="hold"/>
                                        <p:tgtEl>
                                          <p:spTgt spid="74756"/>
                                        </p:tgtEl>
                                        <p:attrNameLst>
                                          <p:attrName>ppt_x</p:attrName>
                                        </p:attrNameLst>
                                      </p:cBhvr>
                                      <p:tavLst>
                                        <p:tav tm="0">
                                          <p:val>
                                            <p:strVal val="#ppt_x"/>
                                          </p:val>
                                        </p:tav>
                                        <p:tav tm="100000">
                                          <p:val>
                                            <p:strVal val="#ppt_x"/>
                                          </p:val>
                                        </p:tav>
                                      </p:tavLst>
                                    </p:anim>
                                    <p:anim calcmode="lin" valueType="num">
                                      <p:cBhvr additive="base">
                                        <p:cTn id="20"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790"/>
                                        </p:tgtEl>
                                        <p:attrNameLst>
                                          <p:attrName>style.visibility</p:attrName>
                                        </p:attrNameLst>
                                      </p:cBhvr>
                                      <p:to>
                                        <p:strVal val="visible"/>
                                      </p:to>
                                    </p:set>
                                    <p:anim calcmode="lin" valueType="num">
                                      <p:cBhvr additive="base">
                                        <p:cTn id="25" dur="500" fill="hold"/>
                                        <p:tgtEl>
                                          <p:spTgt spid="74790"/>
                                        </p:tgtEl>
                                        <p:attrNameLst>
                                          <p:attrName>ppt_x</p:attrName>
                                        </p:attrNameLst>
                                      </p:cBhvr>
                                      <p:tavLst>
                                        <p:tav tm="0">
                                          <p:val>
                                            <p:strVal val="#ppt_x"/>
                                          </p:val>
                                        </p:tav>
                                        <p:tav tm="100000">
                                          <p:val>
                                            <p:strVal val="#ppt_x"/>
                                          </p:val>
                                        </p:tav>
                                      </p:tavLst>
                                    </p:anim>
                                    <p:anim calcmode="lin" valueType="num">
                                      <p:cBhvr additive="base">
                                        <p:cTn id="26" dur="500" fill="hold"/>
                                        <p:tgtEl>
                                          <p:spTgt spid="747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4791"/>
                                        </p:tgtEl>
                                        <p:attrNameLst>
                                          <p:attrName>style.visibility</p:attrName>
                                        </p:attrNameLst>
                                      </p:cBhvr>
                                      <p:to>
                                        <p:strVal val="visible"/>
                                      </p:to>
                                    </p:set>
                                    <p:anim calcmode="lin" valueType="num">
                                      <p:cBhvr additive="base">
                                        <p:cTn id="31" dur="500" fill="hold"/>
                                        <p:tgtEl>
                                          <p:spTgt spid="74791"/>
                                        </p:tgtEl>
                                        <p:attrNameLst>
                                          <p:attrName>ppt_x</p:attrName>
                                        </p:attrNameLst>
                                      </p:cBhvr>
                                      <p:tavLst>
                                        <p:tav tm="0">
                                          <p:val>
                                            <p:strVal val="#ppt_x"/>
                                          </p:val>
                                        </p:tav>
                                        <p:tav tm="100000">
                                          <p:val>
                                            <p:strVal val="#ppt_x"/>
                                          </p:val>
                                        </p:tav>
                                      </p:tavLst>
                                    </p:anim>
                                    <p:anim calcmode="lin" valueType="num">
                                      <p:cBhvr additive="base">
                                        <p:cTn id="32" dur="500" fill="hold"/>
                                        <p:tgtEl>
                                          <p:spTgt spid="74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animBg="1"/>
      <p:bldP spid="747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09</a:t>
            </a:r>
          </a:p>
        </p:txBody>
      </p:sp>
      <p:sp>
        <p:nvSpPr>
          <p:cNvPr id="10243" name="Rectangle 3"/>
          <p:cNvSpPr>
            <a:spLocks noGrp="1" noChangeArrowheads="1"/>
          </p:cNvSpPr>
          <p:nvPr>
            <p:ph type="subTitle" idx="1"/>
          </p:nvPr>
        </p:nvSpPr>
        <p:spPr>
          <a:xfrm>
            <a:off x="152400" y="3505200"/>
            <a:ext cx="8991600" cy="3200400"/>
          </a:xfrm>
        </p:spPr>
        <p:txBody>
          <a:bodyPr rtlCol="0">
            <a:noAutofit/>
          </a:bodyPr>
          <a:lstStyle/>
          <a:p>
            <a:pPr lvl="0" eaLnBrk="1" hangingPunct="1">
              <a:lnSpc>
                <a:spcPct val="90000"/>
              </a:lnSpc>
              <a:spcBef>
                <a:spcPct val="50000"/>
              </a:spcBef>
            </a:pPr>
            <a:r>
              <a:rPr lang="en-US" sz="3700" b="1" dirty="0">
                <a:solidFill>
                  <a:srgbClr val="FF0000"/>
                </a:solidFill>
                <a:effectLst>
                  <a:outerShdw blurRad="38100" dist="38100" dir="2700000" algn="tl">
                    <a:srgbClr val="000000">
                      <a:alpha val="43137"/>
                    </a:srgbClr>
                  </a:outerShdw>
                </a:effectLst>
              </a:rPr>
              <a:t>Performance Measurement </a:t>
            </a:r>
            <a:r>
              <a:rPr lang="en-US" sz="3700" b="1" dirty="0">
                <a:solidFill>
                  <a:schemeClr val="tx1"/>
                </a:solidFill>
                <a:effectLst>
                  <a:outerShdw blurRad="38100" dist="38100" dir="2700000" algn="tl">
                    <a:srgbClr val="000000">
                      <a:alpha val="43137"/>
                    </a:srgbClr>
                  </a:outerShdw>
                </a:effectLst>
              </a:rPr>
              <a:t>and</a:t>
            </a:r>
            <a:r>
              <a:rPr lang="en-US" sz="3700" b="1" dirty="0">
                <a:solidFill>
                  <a:srgbClr val="FF0000"/>
                </a:solidFill>
                <a:effectLst>
                  <a:outerShdw blurRad="38100" dist="38100" dir="2700000" algn="tl">
                    <a:srgbClr val="000000">
                      <a:alpha val="43137"/>
                    </a:srgbClr>
                  </a:outerShdw>
                </a:effectLst>
              </a:rPr>
              <a:t> </a:t>
            </a:r>
            <a:r>
              <a:rPr lang="en-US" sz="3700" b="1" dirty="0" smtClean="0">
                <a:solidFill>
                  <a:srgbClr val="FF0000"/>
                </a:solidFill>
                <a:effectLst>
                  <a:outerShdw blurRad="38100" dist="38100" dir="2700000" algn="tl">
                    <a:srgbClr val="000000">
                      <a:alpha val="43137"/>
                    </a:srgbClr>
                  </a:outerShdw>
                </a:effectLst>
              </a:rPr>
              <a:t> </a:t>
            </a:r>
            <a:endParaRPr lang="en-US" altLang="en-US" sz="7200" b="1" dirty="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endParaRPr>
          </a:p>
        </p:txBody>
      </p:sp>
    </p:spTree>
    <p:extLst>
      <p:ext uri="{BB962C8B-B14F-4D97-AF65-F5344CB8AC3E}">
        <p14:creationId xmlns:p14="http://schemas.microsoft.com/office/powerpoint/2010/main" val="1087117259"/>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NEED-TO-KNOW</a:t>
            </a:r>
            <a:endParaRPr lang="en-US" sz="2800" dirty="0"/>
          </a:p>
        </p:txBody>
      </p:sp>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latin typeface="Arial" panose="020B0604020202020204" pitchFamily="34" charset="0"/>
                <a:cs typeface="Arial" panose="020B0604020202020204" pitchFamily="34" charset="0"/>
              </a:rPr>
              <a:t>R</a:t>
            </a:r>
            <a:r>
              <a:rPr lang="en-US" sz="1400" b="1" dirty="0">
                <a:latin typeface="Arial" panose="020B0604020202020204" pitchFamily="34" charset="0"/>
                <a:cs typeface="Arial" panose="020B0604020202020204" pitchFamily="34" charset="0"/>
              </a:rPr>
              <a:t>eturn on Investment (ROI) represents the earnings power of invested assets.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Return on investment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p>
          <a:p>
            <a:pPr>
              <a:defRPr/>
            </a:pPr>
            <a:r>
              <a:rPr lang="en-US" sz="1400" b="1" dirty="0">
                <a:latin typeface="Arial" panose="020B0604020202020204" pitchFamily="34" charset="0"/>
                <a:cs typeface="Arial" panose="020B0604020202020204" pitchFamily="34" charset="0"/>
              </a:rPr>
              <a:t>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$600,000</a:t>
            </a:r>
          </a:p>
          <a:p>
            <a:pPr>
              <a:defRPr/>
            </a:pPr>
            <a:r>
              <a:rPr lang="en-US" sz="1400" b="1" dirty="0">
                <a:latin typeface="Arial" panose="020B0604020202020204" pitchFamily="34" charset="0"/>
                <a:cs typeface="Arial" panose="020B0604020202020204" pitchFamily="34" charset="0"/>
              </a:rPr>
              <a:t>                                                                     $7,500,000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8%  </a:t>
            </a:r>
            <a:endParaRPr lang="en-US" dirty="0"/>
          </a:p>
        </p:txBody>
      </p:sp>
      <p:sp>
        <p:nvSpPr>
          <p:cNvPr id="76805" name="Rectangle 5"/>
          <p:cNvSpPr>
            <a:spLocks noChangeArrowheads="1"/>
          </p:cNvSpPr>
          <p:nvPr/>
        </p:nvSpPr>
        <p:spPr bwMode="auto">
          <a:xfrm>
            <a:off x="1066800" y="782638"/>
            <a:ext cx="6899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The media division of a company reports income of $600,000, average invested assets of </a:t>
            </a:r>
            <a:endParaRPr lang="en-US" altLang="en-US" sz="1800" dirty="0">
              <a:latin typeface="Arial" charset="0"/>
            </a:endParaRPr>
          </a:p>
        </p:txBody>
      </p:sp>
      <p:sp>
        <p:nvSpPr>
          <p:cNvPr id="76806" name="Rectangle 6"/>
          <p:cNvSpPr>
            <a:spLocks noChangeArrowheads="1"/>
          </p:cNvSpPr>
          <p:nvPr/>
        </p:nvSpPr>
        <p:spPr bwMode="auto">
          <a:xfrm>
            <a:off x="1066800" y="981075"/>
            <a:ext cx="6284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$7,500,000, and a target income of 6% of invested assets. Compute the division’s </a:t>
            </a:r>
            <a:endParaRPr lang="en-US" altLang="en-US" sz="1800" dirty="0">
              <a:latin typeface="Arial" charset="0"/>
            </a:endParaRPr>
          </a:p>
        </p:txBody>
      </p:sp>
      <p:sp>
        <p:nvSpPr>
          <p:cNvPr id="76807" name="Rectangle 7"/>
          <p:cNvSpPr>
            <a:spLocks noChangeArrowheads="1"/>
          </p:cNvSpPr>
          <p:nvPr/>
        </p:nvSpPr>
        <p:spPr bwMode="auto">
          <a:xfrm>
            <a:off x="1066800" y="1190625"/>
            <a:ext cx="3616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return on investment and (b) residual income.</a:t>
            </a:r>
            <a:endParaRPr lang="en-US" altLang="en-US" sz="1800" dirty="0">
              <a:latin typeface="Arial" charset="0"/>
            </a:endParaRPr>
          </a:p>
        </p:txBody>
      </p:sp>
      <p:sp>
        <p:nvSpPr>
          <p:cNvPr id="10" name="AutoShape 15"/>
          <p:cNvSpPr>
            <a:spLocks noChangeArrowheads="1"/>
          </p:cNvSpPr>
          <p:nvPr/>
        </p:nvSpPr>
        <p:spPr bwMode="auto">
          <a:xfrm>
            <a:off x="762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5" end="5"/>
                                            </p:txEl>
                                          </p:spTgt>
                                        </p:tgtEl>
                                        <p:attrNameLst>
                                          <p:attrName>style.visibility</p:attrName>
                                        </p:attrNameLst>
                                      </p:cBhvr>
                                      <p:to>
                                        <p:strVal val="visible"/>
                                      </p:to>
                                    </p:set>
                                    <p:animEffect transition="in" filter="fade">
                                      <p:cBhvr>
                                        <p:cTn id="23" dur="500"/>
                                        <p:tgtEl>
                                          <p:spTgt spid="5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xEl>
                                              <p:pRg st="6" end="6"/>
                                            </p:txEl>
                                          </p:spTgt>
                                        </p:tgtEl>
                                        <p:attrNameLst>
                                          <p:attrName>style.visibility</p:attrName>
                                        </p:attrNameLst>
                                      </p:cBhvr>
                                      <p:to>
                                        <p:strVal val="visible"/>
                                      </p:to>
                                    </p:set>
                                    <p:animEffect transition="in" filter="fade">
                                      <p:cBhvr>
                                        <p:cTn id="26" dur="500"/>
                                        <p:tgtEl>
                                          <p:spTgt spid="5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xEl>
                                              <p:pRg st="8" end="8"/>
                                            </p:txEl>
                                          </p:spTgt>
                                        </p:tgtEl>
                                        <p:attrNameLst>
                                          <p:attrName>style.visibility</p:attrName>
                                        </p:attrNameLst>
                                      </p:cBhvr>
                                      <p:to>
                                        <p:strVal val="visible"/>
                                      </p:to>
                                    </p:set>
                                    <p:animEffect transition="in" filter="fade">
                                      <p:cBhvr>
                                        <p:cTn id="31" dur="5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Residual income is the amount earned above a targeted amount.</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Net income                                                                  $600,000</a:t>
            </a:r>
          </a:p>
          <a:p>
            <a:pPr>
              <a:defRPr/>
            </a:pPr>
            <a:r>
              <a:rPr lang="en-US" sz="1400" b="1" dirty="0">
                <a:latin typeface="Arial" panose="020B0604020202020204" pitchFamily="34" charset="0"/>
                <a:cs typeface="Arial" panose="020B0604020202020204" pitchFamily="34" charset="0"/>
              </a:rPr>
              <a:t>           Target income  ($7,500,000 x .06)                                </a:t>
            </a:r>
            <a:r>
              <a:rPr lang="en-US" sz="1400" b="1" u="sng" dirty="0">
                <a:latin typeface="Arial" panose="020B0604020202020204" pitchFamily="34" charset="0"/>
                <a:cs typeface="Arial" panose="020B0604020202020204" pitchFamily="34" charset="0"/>
              </a:rPr>
              <a:t>450,000</a:t>
            </a:r>
          </a:p>
          <a:p>
            <a:pPr>
              <a:defRPr/>
            </a:pPr>
            <a:r>
              <a:rPr lang="en-US" sz="1400" b="1" dirty="0">
                <a:latin typeface="Arial" panose="020B0604020202020204" pitchFamily="34" charset="0"/>
                <a:cs typeface="Arial" panose="020B0604020202020204" pitchFamily="34" charset="0"/>
              </a:rPr>
              <a:t>            Residual income                                                        $150,000</a:t>
            </a:r>
            <a:endParaRPr lang="en-US" dirty="0"/>
          </a:p>
        </p:txBody>
      </p:sp>
      <p:sp>
        <p:nvSpPr>
          <p:cNvPr id="78853" name="Rectangle 5"/>
          <p:cNvSpPr>
            <a:spLocks noChangeArrowheads="1"/>
          </p:cNvSpPr>
          <p:nvPr/>
        </p:nvSpPr>
        <p:spPr bwMode="auto">
          <a:xfrm>
            <a:off x="1066800" y="782638"/>
            <a:ext cx="6899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The media division of a company reports income of $600,000, average invested assets of </a:t>
            </a:r>
            <a:endParaRPr lang="en-US" altLang="en-US" sz="1800" dirty="0">
              <a:latin typeface="Arial" charset="0"/>
            </a:endParaRPr>
          </a:p>
        </p:txBody>
      </p:sp>
      <p:sp>
        <p:nvSpPr>
          <p:cNvPr id="78854" name="Rectangle 6"/>
          <p:cNvSpPr>
            <a:spLocks noChangeArrowheads="1"/>
          </p:cNvSpPr>
          <p:nvPr/>
        </p:nvSpPr>
        <p:spPr bwMode="auto">
          <a:xfrm>
            <a:off x="1066800" y="981075"/>
            <a:ext cx="6284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$7,500,000, and a target income of 6% of invested assets. Compute the division’s </a:t>
            </a:r>
            <a:endParaRPr lang="en-US" altLang="en-US" sz="1800" dirty="0">
              <a:latin typeface="Arial" charset="0"/>
            </a:endParaRPr>
          </a:p>
        </p:txBody>
      </p:sp>
      <p:sp>
        <p:nvSpPr>
          <p:cNvPr id="78855" name="Rectangle 7"/>
          <p:cNvSpPr>
            <a:spLocks noChangeArrowheads="1"/>
          </p:cNvSpPr>
          <p:nvPr/>
        </p:nvSpPr>
        <p:spPr bwMode="auto">
          <a:xfrm>
            <a:off x="1066800" y="1190625"/>
            <a:ext cx="3616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return on investment and (b) residual income.</a:t>
            </a:r>
            <a:endParaRPr lang="en-US" altLang="en-US" sz="1800" dirty="0">
              <a:latin typeface="Arial" charset="0"/>
            </a:endParaRPr>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NEED-TO-KNOW</a:t>
            </a:r>
            <a:endParaRPr lang="en-US" sz="2800" dirty="0"/>
          </a:p>
        </p:txBody>
      </p:sp>
      <p:sp>
        <p:nvSpPr>
          <p:cNvPr id="10" name="AutoShape 15"/>
          <p:cNvSpPr>
            <a:spLocks noChangeArrowheads="1"/>
          </p:cNvSpPr>
          <p:nvPr/>
        </p:nvSpPr>
        <p:spPr bwMode="auto">
          <a:xfrm>
            <a:off x="762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1</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4" end="4"/>
                                            </p:txEl>
                                          </p:spTgt>
                                        </p:tgtEl>
                                        <p:attrNameLst>
                                          <p:attrName>style.visibility</p:attrName>
                                        </p:attrNameLst>
                                      </p:cBhvr>
                                      <p:to>
                                        <p:strVal val="visible"/>
                                      </p:to>
                                    </p:set>
                                    <p:animEffect transition="in" filter="fade">
                                      <p:cBhvr>
                                        <p:cTn id="23"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ctrTitle"/>
          </p:nvPr>
        </p:nvSpPr>
        <p:spPr>
          <a:xfrm>
            <a:off x="0" y="1524000"/>
            <a:ext cx="9144000" cy="3124200"/>
          </a:xfrm>
        </p:spPr>
        <p:txBody>
          <a:bodyPr/>
          <a:lstStyle/>
          <a:p>
            <a:r>
              <a:rPr lang="en-US" altLang="en-US" dirty="0" smtClean="0"/>
              <a:t/>
            </a:r>
            <a:br>
              <a:rPr lang="en-US" altLang="en-US" dirty="0" smtClean="0"/>
            </a:br>
            <a:r>
              <a:rPr lang="en-US" altLang="en-US" dirty="0" smtClean="0"/>
              <a:t> </a:t>
            </a:r>
            <a:r>
              <a:rPr lang="en-US" altLang="en-US" sz="4400" dirty="0" smtClean="0"/>
              <a:t>  </a:t>
            </a:r>
            <a:r>
              <a:rPr lang="en-US" altLang="en-US" sz="5400" b="1" dirty="0" smtClean="0">
                <a:solidFill>
                  <a:schemeClr val="tx1"/>
                </a:solidFill>
                <a:latin typeface="Algerian" pitchFamily="82" charset="0"/>
              </a:rPr>
              <a:t>Investment Center Profit Margin and Investment Turnover</a:t>
            </a:r>
          </a:p>
        </p:txBody>
      </p:sp>
      <p:sp>
        <p:nvSpPr>
          <p:cNvPr id="809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3B57B4-1FC9-4B9B-B1D1-B5518F1BC61C}" type="slidenum">
              <a:rPr lang="en-US" altLang="en-US" sz="1200">
                <a:solidFill>
                  <a:srgbClr val="898989"/>
                </a:solidFill>
                <a:latin typeface="Arial" charset="0"/>
              </a:rPr>
              <a:pPr>
                <a:spcBef>
                  <a:spcPct val="0"/>
                </a:spcBef>
                <a:buFontTx/>
                <a:buNone/>
              </a:pPr>
              <a:t>42</a:t>
            </a:fld>
            <a:endParaRPr lang="en-US" altLang="en-US" sz="1200" dirty="0">
              <a:solidFill>
                <a:srgbClr val="898989"/>
              </a:solidFill>
              <a:latin typeface="Arial" charset="0"/>
            </a:endParaRPr>
          </a:p>
        </p:txBody>
      </p:sp>
      <p:pic>
        <p:nvPicPr>
          <p:cNvPr id="809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28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72"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9812"/>
            <a:ext cx="6308725" cy="202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71"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173" y="3626246"/>
            <a:ext cx="6478803" cy="102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668338" y="1514475"/>
            <a:ext cx="7864475" cy="100488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2947" name="Title 1"/>
          <p:cNvSpPr>
            <a:spLocks noGrp="1"/>
          </p:cNvSpPr>
          <p:nvPr>
            <p:ph type="title"/>
          </p:nvPr>
        </p:nvSpPr>
        <p:spPr>
          <a:xfrm>
            <a:off x="0" y="371475"/>
            <a:ext cx="9144000" cy="1143000"/>
          </a:xfrm>
        </p:spPr>
        <p:txBody>
          <a:bodyPr/>
          <a:lstStyle/>
          <a:p>
            <a:r>
              <a:rPr lang="en-US" altLang="en-US" sz="4400" b="1" dirty="0" smtClean="0">
                <a:solidFill>
                  <a:schemeClr val="tx1"/>
                </a:solidFill>
                <a:effectLst/>
                <a:latin typeface="Arial" pitchFamily="34" charset="0"/>
                <a:cs typeface="Arial" pitchFamily="34" charset="0"/>
              </a:rPr>
              <a:t>Investment Center Profit Margin and Investment Turnover</a:t>
            </a:r>
          </a:p>
        </p:txBody>
      </p:sp>
      <p:sp>
        <p:nvSpPr>
          <p:cNvPr id="82955" name="Slide Number Placeholder 2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C7F1E4-B953-433C-9D60-E52CCDEFF847}" type="slidenum">
              <a:rPr lang="en-US" altLang="en-US" sz="1200">
                <a:solidFill>
                  <a:srgbClr val="898989"/>
                </a:solidFill>
                <a:latin typeface="Arial" charset="0"/>
              </a:rPr>
              <a:pPr>
                <a:spcBef>
                  <a:spcPct val="0"/>
                </a:spcBef>
                <a:buFontTx/>
                <a:buNone/>
              </a:pPr>
              <a:t>43</a:t>
            </a:fld>
            <a:endParaRPr lang="en-US" altLang="en-US" sz="1200" dirty="0">
              <a:solidFill>
                <a:srgbClr val="898989"/>
              </a:solidFill>
              <a:latin typeface="Arial" charset="0"/>
            </a:endParaRPr>
          </a:p>
        </p:txBody>
      </p:sp>
      <p:grpSp>
        <p:nvGrpSpPr>
          <p:cNvPr id="82949" name="Group 23"/>
          <p:cNvGrpSpPr>
            <a:grpSpLocks/>
          </p:cNvGrpSpPr>
          <p:nvPr/>
        </p:nvGrpSpPr>
        <p:grpSpPr bwMode="auto">
          <a:xfrm>
            <a:off x="598488" y="1524001"/>
            <a:ext cx="8178006" cy="951543"/>
            <a:chOff x="152401" y="1676400"/>
            <a:chExt cx="8178005" cy="952173"/>
          </a:xfrm>
        </p:grpSpPr>
        <p:sp>
          <p:nvSpPr>
            <p:cNvPr id="82965" name="Rectangle 4"/>
            <p:cNvSpPr>
              <a:spLocks noChangeArrowheads="1"/>
            </p:cNvSpPr>
            <p:nvPr/>
          </p:nvSpPr>
          <p:spPr bwMode="auto">
            <a:xfrm>
              <a:off x="152401" y="1676400"/>
              <a:ext cx="3047999"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Arial" charset="0"/>
                </a:rPr>
                <a:t>Return on</a:t>
              </a:r>
              <a:br>
                <a:rPr lang="en-US" altLang="en-US" sz="2800" b="1" dirty="0">
                  <a:latin typeface="Arial" charset="0"/>
                </a:rPr>
              </a:br>
              <a:r>
                <a:rPr lang="en-US" altLang="en-US" sz="2800" b="1" dirty="0">
                  <a:latin typeface="Arial" charset="0"/>
                </a:rPr>
                <a:t>investment (ROI)</a:t>
              </a:r>
            </a:p>
          </p:txBody>
        </p:sp>
        <p:sp>
          <p:nvSpPr>
            <p:cNvPr id="82966" name="Rectangle 5"/>
            <p:cNvSpPr>
              <a:spLocks noChangeArrowheads="1"/>
            </p:cNvSpPr>
            <p:nvPr/>
          </p:nvSpPr>
          <p:spPr bwMode="auto">
            <a:xfrm>
              <a:off x="3310606" y="1856189"/>
              <a:ext cx="42319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latin typeface="Arial" charset="0"/>
                </a:rPr>
                <a:t>=</a:t>
              </a:r>
            </a:p>
          </p:txBody>
        </p:sp>
        <p:sp>
          <p:nvSpPr>
            <p:cNvPr id="82967" name="Rectangle 20"/>
            <p:cNvSpPr>
              <a:spLocks noChangeArrowheads="1"/>
            </p:cNvSpPr>
            <p:nvPr/>
          </p:nvSpPr>
          <p:spPr bwMode="auto">
            <a:xfrm>
              <a:off x="3733801" y="1676400"/>
              <a:ext cx="1676399"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Arial" charset="0"/>
                </a:rPr>
                <a:t>Profit</a:t>
              </a:r>
              <a:br>
                <a:rPr lang="en-US" altLang="en-US" sz="2800" b="1" dirty="0">
                  <a:latin typeface="Arial" charset="0"/>
                </a:rPr>
              </a:br>
              <a:r>
                <a:rPr lang="en-US" altLang="en-US" sz="2800" b="1" dirty="0">
                  <a:latin typeface="Arial" charset="0"/>
                </a:rPr>
                <a:t>Margin</a:t>
              </a:r>
            </a:p>
          </p:txBody>
        </p:sp>
        <p:sp>
          <p:nvSpPr>
            <p:cNvPr id="82968" name="Rectangle 21"/>
            <p:cNvSpPr>
              <a:spLocks noChangeArrowheads="1"/>
            </p:cNvSpPr>
            <p:nvPr/>
          </p:nvSpPr>
          <p:spPr bwMode="auto">
            <a:xfrm>
              <a:off x="5645150" y="1676400"/>
              <a:ext cx="2685256" cy="95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Arial" charset="0"/>
                </a:rPr>
                <a:t>Investment</a:t>
              </a:r>
              <a:br>
                <a:rPr lang="en-US" altLang="en-US" sz="2800" b="1" dirty="0">
                  <a:latin typeface="Arial" charset="0"/>
                </a:rPr>
              </a:br>
              <a:r>
                <a:rPr lang="en-US" altLang="en-US" sz="2800" b="1" dirty="0">
                  <a:latin typeface="Arial" charset="0"/>
                </a:rPr>
                <a:t>turnover</a:t>
              </a:r>
            </a:p>
          </p:txBody>
        </p:sp>
        <p:sp>
          <p:nvSpPr>
            <p:cNvPr id="82969" name="Rectangle 22"/>
            <p:cNvSpPr>
              <a:spLocks noChangeArrowheads="1"/>
            </p:cNvSpPr>
            <p:nvPr/>
          </p:nvSpPr>
          <p:spPr bwMode="auto">
            <a:xfrm>
              <a:off x="5486400" y="1852550"/>
              <a:ext cx="42319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latin typeface="Arial" charset="0"/>
                </a:rPr>
                <a:t>×</a:t>
              </a:r>
            </a:p>
          </p:txBody>
        </p:sp>
      </p:grpSp>
      <p:grpSp>
        <p:nvGrpSpPr>
          <p:cNvPr id="82950" name="Group 35"/>
          <p:cNvGrpSpPr>
            <a:grpSpLocks/>
          </p:cNvGrpSpPr>
          <p:nvPr/>
        </p:nvGrpSpPr>
        <p:grpSpPr bwMode="auto">
          <a:xfrm>
            <a:off x="4151191" y="2286000"/>
            <a:ext cx="5145209" cy="1209509"/>
            <a:chOff x="4150619" y="2286000"/>
            <a:chExt cx="5145650" cy="1209266"/>
          </a:xfrm>
        </p:grpSpPr>
        <p:cxnSp>
          <p:nvCxnSpPr>
            <p:cNvPr id="33" name="Straight Arrow Connector 32"/>
            <p:cNvCxnSpPr/>
            <p:nvPr/>
          </p:nvCxnSpPr>
          <p:spPr>
            <a:xfrm rot="5400000" flipH="1" flipV="1">
              <a:off x="6090941" y="2285891"/>
              <a:ext cx="761847" cy="76206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5"/>
            <p:cNvGrpSpPr/>
            <p:nvPr/>
          </p:nvGrpSpPr>
          <p:grpSpPr>
            <a:xfrm>
              <a:off x="4150619" y="2667000"/>
              <a:ext cx="5145650" cy="828266"/>
              <a:chOff x="4541503" y="4745038"/>
              <a:chExt cx="5145650" cy="828266"/>
            </a:xfrm>
            <a:solidFill>
              <a:schemeClr val="accent3">
                <a:lumMod val="20000"/>
                <a:lumOff val="80000"/>
              </a:schemeClr>
            </a:solidFill>
          </p:grpSpPr>
          <p:sp>
            <p:nvSpPr>
              <p:cNvPr id="19" name="Rectangle 10"/>
              <p:cNvSpPr>
                <a:spLocks noChangeArrowheads="1"/>
              </p:cNvSpPr>
              <p:nvPr/>
            </p:nvSpPr>
            <p:spPr bwMode="auto">
              <a:xfrm>
                <a:off x="4541503" y="4745038"/>
                <a:ext cx="5145650" cy="828266"/>
              </a:xfrm>
              <a:prstGeom prst="rect">
                <a:avLst/>
              </a:prstGeom>
              <a:grpFill/>
              <a:ln w="12700">
                <a:solidFill>
                  <a:schemeClr val="tx1"/>
                </a:solidFill>
                <a:miter lim="800000"/>
                <a:headEnd/>
                <a:tailEnd/>
              </a:ln>
            </p:spPr>
            <p:txBody>
              <a:bodyPr wrap="square" lIns="90488" tIns="44450" rIns="90488" bIns="44450">
                <a:spAutoFit/>
              </a:bodyPr>
              <a:lstStyle/>
              <a:p>
                <a:pPr algn="ctr" eaLnBrk="1" hangingPunct="1">
                  <a:defRPr/>
                </a:pPr>
                <a:r>
                  <a:rPr lang="en-US" sz="2400" b="1" dirty="0"/>
                  <a:t>Investment center </a:t>
                </a:r>
                <a:r>
                  <a:rPr lang="en-US" sz="2400" b="1" dirty="0" smtClean="0"/>
                  <a:t>sales</a:t>
                </a:r>
                <a:br>
                  <a:rPr lang="en-US" sz="2400" b="1" dirty="0" smtClean="0"/>
                </a:br>
                <a:r>
                  <a:rPr lang="en-US" sz="2400" b="1" dirty="0" smtClean="0"/>
                  <a:t>Investment </a:t>
                </a:r>
                <a:r>
                  <a:rPr lang="en-US" sz="2400" b="1" dirty="0"/>
                  <a:t>center average assets</a:t>
                </a:r>
              </a:p>
            </p:txBody>
          </p:sp>
          <p:sp>
            <p:nvSpPr>
              <p:cNvPr id="20" name="Line 11"/>
              <p:cNvSpPr>
                <a:spLocks noChangeShapeType="1"/>
              </p:cNvSpPr>
              <p:nvPr/>
            </p:nvSpPr>
            <p:spPr bwMode="auto">
              <a:xfrm>
                <a:off x="4800600" y="5181600"/>
                <a:ext cx="4572000" cy="14287"/>
              </a:xfrm>
              <a:prstGeom prst="line">
                <a:avLst/>
              </a:prstGeom>
              <a:grpFill/>
              <a:ln w="28575">
                <a:solidFill>
                  <a:schemeClr val="tx1"/>
                </a:solidFill>
                <a:round/>
                <a:headEnd/>
                <a:tailEnd/>
              </a:ln>
            </p:spPr>
            <p:txBody>
              <a:bodyPr wrap="none" anchor="ctr"/>
              <a:lstStyle/>
              <a:p>
                <a:pPr eaLnBrk="1" hangingPunct="1">
                  <a:defRPr/>
                </a:pPr>
                <a:endParaRPr lang="en-US" dirty="0"/>
              </a:p>
            </p:txBody>
          </p:sp>
        </p:grpSp>
      </p:grpSp>
      <p:grpSp>
        <p:nvGrpSpPr>
          <p:cNvPr id="82951" name="Group 34"/>
          <p:cNvGrpSpPr>
            <a:grpSpLocks/>
          </p:cNvGrpSpPr>
          <p:nvPr/>
        </p:nvGrpSpPr>
        <p:grpSpPr bwMode="auto">
          <a:xfrm>
            <a:off x="133350" y="2286000"/>
            <a:ext cx="4362450" cy="1209675"/>
            <a:chOff x="133008" y="2286000"/>
            <a:chExt cx="4362792" cy="1209675"/>
          </a:xfrm>
        </p:grpSpPr>
        <p:cxnSp>
          <p:nvCxnSpPr>
            <p:cNvPr id="34" name="Straight Arrow Connector 33"/>
            <p:cNvCxnSpPr/>
            <p:nvPr/>
          </p:nvCxnSpPr>
          <p:spPr>
            <a:xfrm rot="5400000" flipH="1" flipV="1">
              <a:off x="3733770" y="2285970"/>
              <a:ext cx="762000" cy="76206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6"/>
            <p:cNvGrpSpPr>
              <a:grpSpLocks/>
            </p:cNvGrpSpPr>
            <p:nvPr/>
          </p:nvGrpSpPr>
          <p:grpSpPr bwMode="auto">
            <a:xfrm>
              <a:off x="133008" y="2667000"/>
              <a:ext cx="3979860" cy="828675"/>
              <a:chOff x="3353" y="2070"/>
              <a:chExt cx="2507" cy="522"/>
            </a:xfrm>
            <a:solidFill>
              <a:schemeClr val="bg2"/>
            </a:solidFill>
          </p:grpSpPr>
          <p:sp>
            <p:nvSpPr>
              <p:cNvPr id="17" name="Rectangle 14"/>
              <p:cNvSpPr>
                <a:spLocks noChangeArrowheads="1"/>
              </p:cNvSpPr>
              <p:nvPr/>
            </p:nvSpPr>
            <p:spPr bwMode="auto">
              <a:xfrm>
                <a:off x="3353" y="2070"/>
                <a:ext cx="2507" cy="522"/>
              </a:xfrm>
              <a:prstGeom prst="rect">
                <a:avLst/>
              </a:prstGeom>
              <a:grpFill/>
              <a:ln w="12700">
                <a:solidFill>
                  <a:schemeClr val="tx1"/>
                </a:solidFill>
                <a:miter lim="800000"/>
                <a:headEnd/>
                <a:tailEnd/>
              </a:ln>
            </p:spPr>
            <p:txBody>
              <a:bodyPr wrap="none" lIns="90488" tIns="44450" rIns="90488" bIns="44450">
                <a:spAutoFit/>
              </a:bodyPr>
              <a:lstStyle/>
              <a:p>
                <a:pPr algn="ctr" eaLnBrk="1" hangingPunct="1">
                  <a:defRPr/>
                </a:pPr>
                <a:r>
                  <a:rPr lang="en-US" sz="2400" b="1" dirty="0"/>
                  <a:t>Investment center income</a:t>
                </a:r>
              </a:p>
              <a:p>
                <a:pPr algn="ctr" eaLnBrk="1" hangingPunct="1">
                  <a:defRPr/>
                </a:pPr>
                <a:r>
                  <a:rPr lang="en-US" sz="2400" b="1" dirty="0"/>
                  <a:t>Investment center sales</a:t>
                </a:r>
              </a:p>
            </p:txBody>
          </p:sp>
          <p:sp>
            <p:nvSpPr>
              <p:cNvPr id="18" name="Line 15"/>
              <p:cNvSpPr>
                <a:spLocks noChangeShapeType="1"/>
              </p:cNvSpPr>
              <p:nvPr/>
            </p:nvSpPr>
            <p:spPr bwMode="auto">
              <a:xfrm>
                <a:off x="3509" y="2358"/>
                <a:ext cx="2256" cy="0"/>
              </a:xfrm>
              <a:prstGeom prst="line">
                <a:avLst/>
              </a:prstGeom>
              <a:grpFill/>
              <a:ln w="28575">
                <a:solidFill>
                  <a:schemeClr val="tx1"/>
                </a:solidFill>
                <a:round/>
                <a:headEnd/>
                <a:tailEnd/>
              </a:ln>
            </p:spPr>
            <p:txBody>
              <a:bodyPr wrap="none" anchor="ctr"/>
              <a:lstStyle/>
              <a:p>
                <a:pPr eaLnBrk="1" hangingPunct="1">
                  <a:defRPr/>
                </a:pPr>
                <a:endParaRPr lang="en-US" dirty="0"/>
              </a:p>
            </p:txBody>
          </p:sp>
        </p:grpSp>
      </p:grpSp>
      <p:grpSp>
        <p:nvGrpSpPr>
          <p:cNvPr id="7" name="Group 42"/>
          <p:cNvGrpSpPr>
            <a:grpSpLocks/>
          </p:cNvGrpSpPr>
          <p:nvPr/>
        </p:nvGrpSpPr>
        <p:grpSpPr bwMode="auto">
          <a:xfrm>
            <a:off x="3756693" y="5586413"/>
            <a:ext cx="5019801" cy="990601"/>
            <a:chOff x="3757328" y="3986110"/>
            <a:chExt cx="5017870" cy="990199"/>
          </a:xfrm>
        </p:grpSpPr>
        <p:cxnSp>
          <p:nvCxnSpPr>
            <p:cNvPr id="40" name="Straight Arrow Connector 39"/>
            <p:cNvCxnSpPr/>
            <p:nvPr/>
          </p:nvCxnSpPr>
          <p:spPr>
            <a:xfrm flipH="1">
              <a:off x="3757328" y="4086082"/>
              <a:ext cx="1729042" cy="7378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40375" y="3986110"/>
              <a:ext cx="3421334" cy="369738"/>
            </a:xfrm>
            <a:prstGeom prst="rect">
              <a:avLst/>
            </a:prstGeom>
            <a:solidFill>
              <a:schemeClr val="accent4">
                <a:lumMod val="20000"/>
                <a:lumOff val="80000"/>
              </a:schemeClr>
            </a:solidFill>
            <a:ln>
              <a:solidFill>
                <a:schemeClr val="tx1"/>
              </a:solidFill>
            </a:ln>
          </p:spPr>
          <p:txBody>
            <a:bodyPr wrap="none">
              <a:spAutoFit/>
            </a:bodyPr>
            <a:lstStyle/>
            <a:p>
              <a:pPr eaLnBrk="1" hangingPunct="1">
                <a:defRPr/>
              </a:pPr>
              <a:r>
                <a:rPr lang="en-US" dirty="0"/>
                <a:t>Media Networks  ROI = 23.78%</a:t>
              </a:r>
            </a:p>
          </p:txBody>
        </p:sp>
        <p:cxnSp>
          <p:nvCxnSpPr>
            <p:cNvPr id="41" name="Straight Arrow Connector 40"/>
            <p:cNvCxnSpPr/>
            <p:nvPr/>
          </p:nvCxnSpPr>
          <p:spPr>
            <a:xfrm flipH="1">
              <a:off x="5018236" y="4671632"/>
              <a:ext cx="696646" cy="3046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366559" y="4486763"/>
              <a:ext cx="3408639" cy="369738"/>
            </a:xfrm>
            <a:prstGeom prst="rect">
              <a:avLst/>
            </a:prstGeom>
            <a:solidFill>
              <a:schemeClr val="accent4">
                <a:lumMod val="20000"/>
                <a:lumOff val="80000"/>
              </a:schemeClr>
            </a:solidFill>
            <a:ln>
              <a:solidFill>
                <a:schemeClr val="tx1"/>
              </a:solidFill>
            </a:ln>
          </p:spPr>
          <p:txBody>
            <a:bodyPr wrap="none">
              <a:spAutoFit/>
            </a:bodyPr>
            <a:lstStyle/>
            <a:p>
              <a:pPr eaLnBrk="1" hangingPunct="1">
                <a:defRPr/>
              </a:pPr>
              <a:r>
                <a:rPr lang="en-US" dirty="0"/>
                <a:t>Parks and Resorts ROI= 10.4%</a:t>
              </a:r>
            </a:p>
          </p:txBody>
        </p:sp>
      </p:grpSp>
      <p:sp>
        <p:nvSpPr>
          <p:cNvPr id="29"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Profit margin measures the income earned per dollar of sales.</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Profit margin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p>
          <a:p>
            <a:pPr>
              <a:defRPr/>
            </a:pPr>
            <a:r>
              <a:rPr lang="en-US" sz="1400" b="1" dirty="0">
                <a:latin typeface="Arial" panose="020B0604020202020204" pitchFamily="34" charset="0"/>
                <a:cs typeface="Arial" panose="020B0604020202020204" pitchFamily="34" charset="0"/>
              </a:rPr>
              <a:t>                                                          Sales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$2,000</a:t>
            </a:r>
          </a:p>
          <a:p>
            <a:pPr>
              <a:defRPr/>
            </a:pPr>
            <a:r>
              <a:rPr lang="en-US" sz="1400" b="1" dirty="0">
                <a:latin typeface="Arial" panose="020B0604020202020204" pitchFamily="34" charset="0"/>
                <a:cs typeface="Arial" panose="020B0604020202020204" pitchFamily="34" charset="0"/>
              </a:rPr>
              <a:t>                                                        $50,000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4%  </a:t>
            </a:r>
            <a:endParaRPr lang="en-US" dirty="0"/>
          </a:p>
        </p:txBody>
      </p:sp>
      <p:sp>
        <p:nvSpPr>
          <p:cNvPr id="84997"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4998"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84999"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NEED-TO-KNOW</a:t>
            </a:r>
            <a:endParaRPr lang="en-US" sz="2800" dirty="0"/>
          </a:p>
        </p:txBody>
      </p:sp>
      <p:sp>
        <p:nvSpPr>
          <p:cNvPr id="10" name="AutoShape 15"/>
          <p:cNvSpPr>
            <a:spLocks noChangeArrowheads="1"/>
          </p:cNvSpPr>
          <p:nvPr/>
        </p:nvSpPr>
        <p:spPr bwMode="auto">
          <a:xfrm>
            <a:off x="762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5" end="5"/>
                                            </p:txEl>
                                          </p:spTgt>
                                        </p:tgtEl>
                                        <p:attrNameLst>
                                          <p:attrName>style.visibility</p:attrName>
                                        </p:attrNameLst>
                                      </p:cBhvr>
                                      <p:to>
                                        <p:strVal val="visible"/>
                                      </p:to>
                                    </p:set>
                                    <p:animEffect transition="in" filter="fade">
                                      <p:cBhvr>
                                        <p:cTn id="23" dur="500"/>
                                        <p:tgtEl>
                                          <p:spTgt spid="5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xEl>
                                              <p:pRg st="6" end="6"/>
                                            </p:txEl>
                                          </p:spTgt>
                                        </p:tgtEl>
                                        <p:attrNameLst>
                                          <p:attrName>style.visibility</p:attrName>
                                        </p:attrNameLst>
                                      </p:cBhvr>
                                      <p:to>
                                        <p:strVal val="visible"/>
                                      </p:to>
                                    </p:set>
                                    <p:animEffect transition="in" filter="fade">
                                      <p:cBhvr>
                                        <p:cTn id="26" dur="500"/>
                                        <p:tgtEl>
                                          <p:spTgt spid="5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xEl>
                                              <p:pRg st="8" end="8"/>
                                            </p:txEl>
                                          </p:spTgt>
                                        </p:tgtEl>
                                        <p:attrNameLst>
                                          <p:attrName>style.visibility</p:attrName>
                                        </p:attrNameLst>
                                      </p:cBhvr>
                                      <p:to>
                                        <p:strVal val="visible"/>
                                      </p:to>
                                    </p:set>
                                    <p:animEffect transition="in" filter="fade">
                                      <p:cBhvr>
                                        <p:cTn id="31" dur="5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Need to Know (24-2b) </a:t>
            </a:r>
          </a:p>
        </p:txBody>
      </p:sp>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Investment turnover measures how efficiently an investment center generates sales from its invested assets. </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Investment turnover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Sales</a:t>
            </a:r>
          </a:p>
          <a:p>
            <a:pPr>
              <a:defRPr/>
            </a:pPr>
            <a:r>
              <a:rPr lang="en-US" sz="1400" b="1" dirty="0">
                <a:latin typeface="Arial" panose="020B0604020202020204" pitchFamily="34" charset="0"/>
                <a:cs typeface="Arial" panose="020B0604020202020204" pitchFamily="34" charset="0"/>
              </a:rPr>
              <a:t>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$50,000</a:t>
            </a:r>
          </a:p>
          <a:p>
            <a:pPr>
              <a:defRPr/>
            </a:pPr>
            <a:r>
              <a:rPr lang="en-US" sz="1400" b="1" dirty="0">
                <a:latin typeface="Arial" panose="020B0604020202020204" pitchFamily="34" charset="0"/>
                <a:cs typeface="Arial" panose="020B0604020202020204" pitchFamily="34" charset="0"/>
              </a:rPr>
              <a:t>                                                              $10,000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5  </a:t>
            </a:r>
            <a:endParaRPr lang="en-US" dirty="0"/>
          </a:p>
        </p:txBody>
      </p:sp>
      <p:sp>
        <p:nvSpPr>
          <p:cNvPr id="87045"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7046"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87047"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NEED-TO-KNOW</a:t>
            </a:r>
            <a:endParaRPr lang="en-US" sz="2800" dirty="0"/>
          </a:p>
        </p:txBody>
      </p:sp>
      <p:sp>
        <p:nvSpPr>
          <p:cNvPr id="10" name="AutoShape 15"/>
          <p:cNvSpPr>
            <a:spLocks noChangeArrowheads="1"/>
          </p:cNvSpPr>
          <p:nvPr/>
        </p:nvSpPr>
        <p:spPr bwMode="auto">
          <a:xfrm>
            <a:off x="762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5" end="5"/>
                                            </p:txEl>
                                          </p:spTgt>
                                        </p:tgtEl>
                                        <p:attrNameLst>
                                          <p:attrName>style.visibility</p:attrName>
                                        </p:attrNameLst>
                                      </p:cBhvr>
                                      <p:to>
                                        <p:strVal val="visible"/>
                                      </p:to>
                                    </p:set>
                                    <p:animEffect transition="in" filter="fade">
                                      <p:cBhvr>
                                        <p:cTn id="23" dur="500"/>
                                        <p:tgtEl>
                                          <p:spTgt spid="5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xEl>
                                              <p:pRg st="6" end="6"/>
                                            </p:txEl>
                                          </p:spTgt>
                                        </p:tgtEl>
                                        <p:attrNameLst>
                                          <p:attrName>style.visibility</p:attrName>
                                        </p:attrNameLst>
                                      </p:cBhvr>
                                      <p:to>
                                        <p:strVal val="visible"/>
                                      </p:to>
                                    </p:set>
                                    <p:animEffect transition="in" filter="fade">
                                      <p:cBhvr>
                                        <p:cTn id="26" dur="500"/>
                                        <p:tgtEl>
                                          <p:spTgt spid="5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xEl>
                                              <p:pRg st="8" end="8"/>
                                            </p:txEl>
                                          </p:spTgt>
                                        </p:tgtEl>
                                        <p:attrNameLst>
                                          <p:attrName>style.visibility</p:attrName>
                                        </p:attrNameLst>
                                      </p:cBhvr>
                                      <p:to>
                                        <p:strVal val="visible"/>
                                      </p:to>
                                    </p:set>
                                    <p:animEffect transition="in" filter="fade">
                                      <p:cBhvr>
                                        <p:cTn id="31" dur="5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Need to Know (24-2c) </a:t>
            </a:r>
          </a:p>
        </p:txBody>
      </p:sp>
      <p:sp>
        <p:nvSpPr>
          <p:cNvPr id="89092"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9093"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89094"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8" name="Rectangle 7"/>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latin typeface="Arial" panose="020B0604020202020204" pitchFamily="34" charset="0"/>
                <a:cs typeface="Arial" panose="020B0604020202020204" pitchFamily="34" charset="0"/>
              </a:rPr>
              <a:t>R</a:t>
            </a:r>
            <a:r>
              <a:rPr lang="en-US" sz="1400" b="1" dirty="0">
                <a:latin typeface="Arial" panose="020B0604020202020204" pitchFamily="34" charset="0"/>
                <a:cs typeface="Arial" panose="020B0604020202020204" pitchFamily="34" charset="0"/>
              </a:rPr>
              <a:t>eturn on Investment (ROI) represents the earnings power of invested assets.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Return on investment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p>
          <a:p>
            <a:pPr>
              <a:defRPr/>
            </a:pPr>
            <a:r>
              <a:rPr lang="en-US" sz="1400" b="1" dirty="0">
                <a:latin typeface="Arial" panose="020B0604020202020204" pitchFamily="34" charset="0"/>
                <a:cs typeface="Arial" panose="020B0604020202020204" pitchFamily="34" charset="0"/>
              </a:rPr>
              <a:t>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$2,000</a:t>
            </a:r>
          </a:p>
          <a:p>
            <a:pPr>
              <a:defRPr/>
            </a:pPr>
            <a:r>
              <a:rPr lang="en-US" sz="1400" b="1" dirty="0">
                <a:latin typeface="Arial" panose="020B0604020202020204" pitchFamily="34" charset="0"/>
                <a:cs typeface="Arial" panose="020B0604020202020204" pitchFamily="34" charset="0"/>
              </a:rPr>
              <a:t>                                                                     $10,000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20%  </a:t>
            </a:r>
            <a:endParaRPr lang="en-US" dirty="0"/>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NEED-TO-KNOW</a:t>
            </a:r>
            <a:endParaRPr lang="en-US" sz="2800" dirty="0"/>
          </a:p>
        </p:txBody>
      </p:sp>
      <p:sp>
        <p:nvSpPr>
          <p:cNvPr id="10" name="AutoShape 15"/>
          <p:cNvSpPr>
            <a:spLocks noChangeArrowheads="1"/>
          </p:cNvSpPr>
          <p:nvPr/>
        </p:nvSpPr>
        <p:spPr bwMode="auto">
          <a:xfrm>
            <a:off x="762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Need to Know (24-2d) </a:t>
            </a:r>
          </a:p>
        </p:txBody>
      </p:sp>
      <p:sp>
        <p:nvSpPr>
          <p:cNvPr id="91140"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91141"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91142"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8" name="Rectangle 7"/>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Return on Investment (ROI) represents the earnings power of invested assets.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Return on investment </a:t>
            </a:r>
            <a:r>
              <a:rPr lang="en-US" sz="1400" dirty="0">
                <a:latin typeface="Arial" panose="020B0604020202020204" pitchFamily="34" charset="0"/>
                <a:cs typeface="Arial" panose="020B0604020202020204" pitchFamily="34" charset="0"/>
              </a:rPr>
              <a:t>=    Profit Margin  x Investment Turnover</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r>
              <a:rPr lang="en-US" sz="1400" b="1" dirty="0">
                <a:latin typeface="Arial" panose="020B0604020202020204" pitchFamily="34" charset="0"/>
                <a:cs typeface="Arial" panose="020B0604020202020204" pitchFamily="34" charset="0"/>
              </a:rPr>
              <a:t>               =     </a:t>
            </a:r>
            <a:r>
              <a:rPr lang="en-US" sz="1400" b="1" u="sng" dirty="0">
                <a:latin typeface="Arial" panose="020B0604020202020204" pitchFamily="34" charset="0"/>
                <a:cs typeface="Arial" panose="020B0604020202020204" pitchFamily="34" charset="0"/>
              </a:rPr>
              <a:t> Net Income</a:t>
            </a: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Sales</a:t>
            </a:r>
          </a:p>
          <a:p>
            <a:pPr>
              <a:defRPr/>
            </a:pPr>
            <a:r>
              <a:rPr lang="en-US" sz="1400" b="1" dirty="0">
                <a:latin typeface="Arial" panose="020B0604020202020204" pitchFamily="34" charset="0"/>
                <a:cs typeface="Arial" panose="020B0604020202020204" pitchFamily="34" charset="0"/>
              </a:rPr>
              <a:t>    Average Invested Assets              Sales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20%                   =           4%          x                   5</a:t>
            </a:r>
          </a:p>
          <a:p>
            <a:pPr>
              <a:defRPr/>
            </a:pPr>
            <a:endParaRPr lang="en-US" sz="1400" b="1" dirty="0">
              <a:latin typeface="Arial" panose="020B0604020202020204" pitchFamily="34" charset="0"/>
              <a:cs typeface="Arial" panose="020B0604020202020204" pitchFamily="34" charset="0"/>
            </a:endParaRPr>
          </a:p>
        </p:txBody>
      </p:sp>
      <p:cxnSp>
        <p:nvCxnSpPr>
          <p:cNvPr id="3" name="Straight Connector 2"/>
          <p:cNvCxnSpPr/>
          <p:nvPr/>
        </p:nvCxnSpPr>
        <p:spPr>
          <a:xfrm flipV="1">
            <a:off x="3962400" y="3048000"/>
            <a:ext cx="68580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15000" y="2801938"/>
            <a:ext cx="68580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NEED-TO-KNOW</a:t>
            </a:r>
            <a:endParaRPr lang="en-US" sz="2800" dirty="0"/>
          </a:p>
        </p:txBody>
      </p:sp>
      <p:sp>
        <p:nvSpPr>
          <p:cNvPr id="13" name="AutoShape 15"/>
          <p:cNvSpPr>
            <a:spLocks noChangeArrowheads="1"/>
          </p:cNvSpPr>
          <p:nvPr/>
        </p:nvSpPr>
        <p:spPr bwMode="auto">
          <a:xfrm>
            <a:off x="76200" y="62484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par>
                          <p:cTn id="24" fill="hold" nodeType="with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nodeType="with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ctrTitle"/>
          </p:nvPr>
        </p:nvSpPr>
        <p:spPr>
          <a:xfrm>
            <a:off x="0" y="1828800"/>
            <a:ext cx="9144000" cy="3124200"/>
          </a:xfrm>
        </p:spPr>
        <p:txBody>
          <a:bodyPr/>
          <a:lstStyle/>
          <a:p>
            <a:r>
              <a:rPr lang="en-US" altLang="en-US" dirty="0" smtClean="0"/>
              <a:t/>
            </a:r>
            <a:br>
              <a:rPr lang="en-US" altLang="en-US" dirty="0" smtClean="0"/>
            </a:br>
            <a:r>
              <a:rPr lang="en-US" altLang="en-US" dirty="0" smtClean="0"/>
              <a:t> </a:t>
            </a:r>
            <a:r>
              <a:rPr lang="en-US" altLang="en-US" sz="4400" dirty="0" smtClean="0"/>
              <a:t>  </a:t>
            </a:r>
            <a:r>
              <a:rPr lang="en-US" altLang="en-US" sz="5400" b="1" dirty="0" smtClean="0">
                <a:solidFill>
                  <a:schemeClr val="tx1"/>
                </a:solidFill>
                <a:latin typeface="Algerian" pitchFamily="82" charset="0"/>
              </a:rPr>
              <a:t>Nonfinancial Performance Evaluation Measures</a:t>
            </a:r>
          </a:p>
        </p:txBody>
      </p:sp>
      <p:sp>
        <p:nvSpPr>
          <p:cNvPr id="931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BAC6F17-55C7-4CC6-B98C-EC6ADBF387A1}" type="slidenum">
              <a:rPr lang="en-US" altLang="en-US" sz="1200">
                <a:solidFill>
                  <a:srgbClr val="898989"/>
                </a:solidFill>
                <a:latin typeface="Arial" charset="0"/>
              </a:rPr>
              <a:pPr>
                <a:spcBef>
                  <a:spcPct val="0"/>
                </a:spcBef>
                <a:buFontTx/>
                <a:buNone/>
              </a:pPr>
              <a:t>48</a:t>
            </a:fld>
            <a:endParaRPr lang="en-US" altLang="en-US" sz="1200" dirty="0">
              <a:solidFill>
                <a:srgbClr val="898989"/>
              </a:solidFill>
              <a:latin typeface="Arial" charset="0"/>
            </a:endParaRPr>
          </a:p>
        </p:txBody>
      </p:sp>
      <p:pic>
        <p:nvPicPr>
          <p:cNvPr id="931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57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81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234" name="AutoShape 1032"/>
          <p:cNvCxnSpPr>
            <a:cxnSpLocks noChangeShapeType="1"/>
          </p:cNvCxnSpPr>
          <p:nvPr/>
        </p:nvCxnSpPr>
        <p:spPr bwMode="auto">
          <a:xfrm>
            <a:off x="4610100" y="3136900"/>
            <a:ext cx="38100" cy="2425700"/>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5235" name="Rectangle 1027"/>
          <p:cNvSpPr>
            <a:spLocks noChangeArrowheads="1"/>
          </p:cNvSpPr>
          <p:nvPr/>
        </p:nvSpPr>
        <p:spPr bwMode="auto">
          <a:xfrm>
            <a:off x="228600" y="3733800"/>
            <a:ext cx="3171825" cy="1362075"/>
          </a:xfrm>
          <a:prstGeom prst="rect">
            <a:avLst/>
          </a:prstGeom>
          <a:solidFill>
            <a:srgbClr val="CCFFCC"/>
          </a:solidFill>
          <a:ln w="25399">
            <a:solidFill>
              <a:schemeClr val="tx1"/>
            </a:solidFill>
            <a:miter lim="800000"/>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2200" b="1" u="sng" dirty="0">
                <a:solidFill>
                  <a:srgbClr val="FC0128"/>
                </a:solidFill>
                <a:effectLst>
                  <a:outerShdw blurRad="38100" dist="38100" dir="2700000" algn="tl">
                    <a:srgbClr val="000000">
                      <a:alpha val="43137"/>
                    </a:srgbClr>
                  </a:outerShdw>
                </a:effectLst>
                <a:latin typeface="Arial Narrow" pitchFamily="34" charset="0"/>
              </a:rPr>
              <a:t>Innovation/Learning</a:t>
            </a:r>
            <a:r>
              <a:rPr lang="en-US" altLang="en-US" sz="2200" b="1" dirty="0">
                <a:effectLst>
                  <a:outerShdw blurRad="38100" dist="38100" dir="2700000" algn="tl">
                    <a:srgbClr val="000000">
                      <a:alpha val="43137"/>
                    </a:srgbClr>
                  </a:outerShdw>
                </a:effectLst>
                <a:latin typeface="Arial Narrow" pitchFamily="34" charset="0"/>
              </a:rPr>
              <a:t/>
            </a:r>
            <a:br>
              <a:rPr lang="en-US" altLang="en-US" sz="2200" b="1" dirty="0">
                <a:effectLst>
                  <a:outerShdw blurRad="38100" dist="38100" dir="2700000" algn="tl">
                    <a:srgbClr val="000000">
                      <a:alpha val="43137"/>
                    </a:srgbClr>
                  </a:outerShdw>
                </a:effectLst>
                <a:latin typeface="Arial Narrow" pitchFamily="34" charset="0"/>
              </a:rPr>
            </a:br>
            <a:r>
              <a:rPr lang="en-US" altLang="en-US" sz="2200" b="1" dirty="0">
                <a:latin typeface="Arial Narrow" pitchFamily="34" charset="0"/>
              </a:rPr>
              <a:t>How can we continually</a:t>
            </a:r>
            <a:br>
              <a:rPr lang="en-US" altLang="en-US" sz="2200" b="1" dirty="0">
                <a:latin typeface="Arial Narrow" pitchFamily="34" charset="0"/>
              </a:rPr>
            </a:br>
            <a:r>
              <a:rPr lang="en-US" altLang="en-US" sz="2200" b="1" u="sng" dirty="0">
                <a:latin typeface="Arial Narrow" pitchFamily="34" charset="0"/>
              </a:rPr>
              <a:t>improve</a:t>
            </a:r>
            <a:r>
              <a:rPr lang="en-US" altLang="en-US" sz="2200" b="1" dirty="0">
                <a:latin typeface="Arial Narrow" pitchFamily="34" charset="0"/>
              </a:rPr>
              <a:t> and create value?</a:t>
            </a:r>
          </a:p>
        </p:txBody>
      </p:sp>
      <p:sp>
        <p:nvSpPr>
          <p:cNvPr id="95236" name="Rectangle 1028"/>
          <p:cNvSpPr>
            <a:spLocks noChangeArrowheads="1"/>
          </p:cNvSpPr>
          <p:nvPr/>
        </p:nvSpPr>
        <p:spPr bwMode="auto">
          <a:xfrm>
            <a:off x="5843588" y="3733800"/>
            <a:ext cx="3300412" cy="1362075"/>
          </a:xfrm>
          <a:prstGeom prst="rect">
            <a:avLst/>
          </a:prstGeom>
          <a:solidFill>
            <a:srgbClr val="C0FEF9"/>
          </a:solidFill>
          <a:ln w="25399">
            <a:solidFill>
              <a:schemeClr val="tx1"/>
            </a:solidFill>
            <a:miter lim="800000"/>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2200" b="1" u="sng" dirty="0">
                <a:solidFill>
                  <a:srgbClr val="FC0128"/>
                </a:solidFill>
                <a:effectLst>
                  <a:outerShdw blurRad="38100" dist="38100" dir="2700000" algn="tl">
                    <a:srgbClr val="000000">
                      <a:alpha val="43137"/>
                    </a:srgbClr>
                  </a:outerShdw>
                </a:effectLst>
                <a:latin typeface="Arial Narrow" pitchFamily="34" charset="0"/>
              </a:rPr>
              <a:t>Internal</a:t>
            </a:r>
            <a:br>
              <a:rPr lang="en-US" altLang="en-US" sz="2200" b="1" u="sng" dirty="0">
                <a:solidFill>
                  <a:srgbClr val="FC0128"/>
                </a:solidFill>
                <a:effectLst>
                  <a:outerShdw blurRad="38100" dist="38100" dir="2700000" algn="tl">
                    <a:srgbClr val="000000">
                      <a:alpha val="43137"/>
                    </a:srgbClr>
                  </a:outerShdw>
                </a:effectLst>
                <a:latin typeface="Arial Narrow" pitchFamily="34" charset="0"/>
              </a:rPr>
            </a:br>
            <a:r>
              <a:rPr lang="en-US" altLang="en-US" sz="2200" b="1" u="sng" dirty="0">
                <a:solidFill>
                  <a:srgbClr val="FC0128"/>
                </a:solidFill>
                <a:effectLst>
                  <a:outerShdw blurRad="38100" dist="38100" dir="2700000" algn="tl">
                    <a:srgbClr val="000000">
                      <a:alpha val="43137"/>
                    </a:srgbClr>
                  </a:outerShdw>
                </a:effectLst>
                <a:latin typeface="Arial Narrow" pitchFamily="34" charset="0"/>
              </a:rPr>
              <a:t> Processes</a:t>
            </a:r>
            <a:endParaRPr lang="en-US" altLang="en-US" sz="2200" b="1" u="sng" dirty="0">
              <a:solidFill>
                <a:schemeClr val="bg1"/>
              </a:solidFill>
              <a:effectLst>
                <a:outerShdw blurRad="38100" dist="38100" dir="2700000" algn="tl">
                  <a:srgbClr val="000000">
                    <a:alpha val="43137"/>
                  </a:srgbClr>
                </a:outerShdw>
              </a:effectLst>
              <a:latin typeface="Arial Narrow" pitchFamily="34" charset="0"/>
            </a:endParaRPr>
          </a:p>
          <a:p>
            <a:pPr algn="ctr" eaLnBrk="1" hangingPunct="1">
              <a:lnSpc>
                <a:spcPct val="85000"/>
              </a:lnSpc>
              <a:spcBef>
                <a:spcPct val="0"/>
              </a:spcBef>
              <a:buFontTx/>
              <a:buNone/>
            </a:pPr>
            <a:r>
              <a:rPr lang="en-US" altLang="en-US" sz="2200" b="1" dirty="0">
                <a:latin typeface="Arial Narrow" pitchFamily="34" charset="0"/>
              </a:rPr>
              <a:t>In which </a:t>
            </a:r>
            <a:r>
              <a:rPr lang="en-US" altLang="en-US" sz="2200" b="1" u="sng" dirty="0">
                <a:latin typeface="Arial Narrow" pitchFamily="34" charset="0"/>
              </a:rPr>
              <a:t>activities</a:t>
            </a:r>
            <a:r>
              <a:rPr lang="en-US" altLang="en-US" sz="2200" b="1" dirty="0">
                <a:latin typeface="Arial Narrow" pitchFamily="34" charset="0"/>
              </a:rPr>
              <a:t/>
            </a:r>
            <a:br>
              <a:rPr lang="en-US" altLang="en-US" sz="2200" b="1" dirty="0">
                <a:latin typeface="Arial Narrow" pitchFamily="34" charset="0"/>
              </a:rPr>
            </a:br>
            <a:r>
              <a:rPr lang="en-US" altLang="en-US" sz="2200" b="1" dirty="0">
                <a:latin typeface="Arial Narrow" pitchFamily="34" charset="0"/>
              </a:rPr>
              <a:t> must we excel?</a:t>
            </a:r>
          </a:p>
        </p:txBody>
      </p:sp>
      <p:sp>
        <p:nvSpPr>
          <p:cNvPr id="95237" name="Rectangle 1038"/>
          <p:cNvSpPr>
            <a:spLocks noGrp="1" noChangeArrowheads="1"/>
          </p:cNvSpPr>
          <p:nvPr>
            <p:ph type="title"/>
          </p:nvPr>
        </p:nvSpPr>
        <p:spPr>
          <a:xfrm>
            <a:off x="17462" y="871538"/>
            <a:ext cx="9144000" cy="1143000"/>
          </a:xfrm>
        </p:spPr>
        <p:txBody>
          <a:bodyPr/>
          <a:lstStyle/>
          <a:p>
            <a:r>
              <a:rPr lang="en-US" altLang="en-US" sz="2800" b="1" u="sng" dirty="0" smtClean="0">
                <a:solidFill>
                  <a:srgbClr val="FF0000"/>
                </a:solidFill>
                <a:latin typeface="Arial" pitchFamily="34" charset="0"/>
                <a:cs typeface="Arial" pitchFamily="34" charset="0"/>
              </a:rPr>
              <a:t>Balanced Scorecard</a:t>
            </a:r>
            <a:br>
              <a:rPr lang="en-US" altLang="en-US" sz="2800" b="1" u="sng" dirty="0" smtClean="0">
                <a:solidFill>
                  <a:srgbClr val="FF0000"/>
                </a:solidFill>
                <a:latin typeface="Arial" pitchFamily="34" charset="0"/>
                <a:cs typeface="Arial" pitchFamily="34" charset="0"/>
              </a:rPr>
            </a:br>
            <a:r>
              <a:rPr lang="en-US" altLang="en-US" sz="2800" b="1" dirty="0" smtClean="0">
                <a:solidFill>
                  <a:schemeClr val="tx1"/>
                </a:solidFill>
                <a:latin typeface="Arial" pitchFamily="34" charset="0"/>
                <a:cs typeface="Arial" pitchFamily="34" charset="0"/>
              </a:rPr>
              <a:t>Collects information on several </a:t>
            </a:r>
            <a:r>
              <a:rPr lang="en-US" altLang="en-US" sz="2800" b="1" u="sng" dirty="0" smtClean="0">
                <a:solidFill>
                  <a:schemeClr val="tx1"/>
                </a:solidFill>
                <a:latin typeface="Arial" pitchFamily="34" charset="0"/>
                <a:cs typeface="Arial" pitchFamily="34" charset="0"/>
              </a:rPr>
              <a:t>key performance </a:t>
            </a:r>
            <a:r>
              <a:rPr lang="en-US" altLang="en-US" sz="2800" b="1" dirty="0" smtClean="0">
                <a:solidFill>
                  <a:schemeClr val="tx1"/>
                </a:solidFill>
                <a:latin typeface="Arial" pitchFamily="34" charset="0"/>
                <a:cs typeface="Arial" pitchFamily="34" charset="0"/>
              </a:rPr>
              <a:t>indicators within each of the four perspectives.</a:t>
            </a:r>
          </a:p>
        </p:txBody>
      </p:sp>
      <p:sp>
        <p:nvSpPr>
          <p:cNvPr id="95247"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C8DA84E-00B1-4E94-AD06-8B3A35FE9027}" type="slidenum">
              <a:rPr lang="en-US" altLang="en-US" sz="1200">
                <a:solidFill>
                  <a:srgbClr val="898989"/>
                </a:solidFill>
                <a:latin typeface="Arial" charset="0"/>
              </a:rPr>
              <a:pPr>
                <a:spcBef>
                  <a:spcPct val="0"/>
                </a:spcBef>
                <a:buFontTx/>
                <a:buNone/>
              </a:pPr>
              <a:t>49</a:t>
            </a:fld>
            <a:endParaRPr lang="en-US" altLang="en-US" sz="1200" dirty="0">
              <a:solidFill>
                <a:srgbClr val="898989"/>
              </a:solidFill>
              <a:latin typeface="Arial" charset="0"/>
            </a:endParaRPr>
          </a:p>
        </p:txBody>
      </p:sp>
      <p:cxnSp>
        <p:nvCxnSpPr>
          <p:cNvPr id="95238" name="AutoShape 1031"/>
          <p:cNvCxnSpPr>
            <a:cxnSpLocks noChangeShapeType="1"/>
          </p:cNvCxnSpPr>
          <p:nvPr/>
        </p:nvCxnSpPr>
        <p:spPr bwMode="auto">
          <a:xfrm>
            <a:off x="3513138" y="4521200"/>
            <a:ext cx="2187575" cy="1588"/>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81261" name="Oval 1037"/>
          <p:cNvSpPr>
            <a:spLocks noChangeArrowheads="1"/>
          </p:cNvSpPr>
          <p:nvPr/>
        </p:nvSpPr>
        <p:spPr bwMode="auto">
          <a:xfrm>
            <a:off x="3733800" y="3657600"/>
            <a:ext cx="1752600" cy="1485900"/>
          </a:xfrm>
          <a:prstGeom prst="ellipse">
            <a:avLst/>
          </a:prstGeom>
          <a:solidFill>
            <a:schemeClr val="accent5">
              <a:lumMod val="40000"/>
              <a:lumOff val="60000"/>
            </a:schemeClr>
          </a:solidFill>
          <a:ln w="76200">
            <a:solidFill>
              <a:srgbClr val="500093"/>
            </a:solidFill>
            <a:round/>
            <a:headEnd/>
            <a:tailEnd/>
          </a:ln>
        </p:spPr>
        <p:txBody>
          <a:bodyPr wrap="none" lIns="90488" tIns="44450" rIns="90488" bIns="44450" anchor="ctr"/>
          <a:lstStyle/>
          <a:p>
            <a:pPr algn="ctr" eaLnBrk="1" hangingPunct="1">
              <a:defRPr/>
            </a:pPr>
            <a:r>
              <a:rPr lang="en-US" sz="2400" b="1" dirty="0">
                <a:latin typeface="Arial Narrow" pitchFamily="34" charset="0"/>
              </a:rPr>
              <a:t>Performance</a:t>
            </a:r>
            <a:br>
              <a:rPr lang="en-US" sz="2400" b="1" dirty="0">
                <a:latin typeface="Arial Narrow" pitchFamily="34" charset="0"/>
              </a:rPr>
            </a:br>
            <a:r>
              <a:rPr lang="en-US" sz="2400" b="1" dirty="0">
                <a:latin typeface="Arial Narrow" pitchFamily="34" charset="0"/>
              </a:rPr>
              <a:t>Indicators</a:t>
            </a:r>
          </a:p>
        </p:txBody>
      </p:sp>
      <p:sp>
        <p:nvSpPr>
          <p:cNvPr id="14" name="Rectangle 1026"/>
          <p:cNvSpPr>
            <a:spLocks noChangeArrowheads="1"/>
          </p:cNvSpPr>
          <p:nvPr/>
        </p:nvSpPr>
        <p:spPr bwMode="auto">
          <a:xfrm>
            <a:off x="2895600" y="5638800"/>
            <a:ext cx="3382963" cy="1066800"/>
          </a:xfrm>
          <a:prstGeom prst="rect">
            <a:avLst/>
          </a:prstGeom>
          <a:solidFill>
            <a:schemeClr val="accent3">
              <a:lumMod val="10000"/>
              <a:lumOff val="90000"/>
            </a:schemeClr>
          </a:solidFill>
          <a:ln w="25399">
            <a:solidFill>
              <a:schemeClr val="tx1"/>
            </a:solidFill>
            <a:miter lim="800000"/>
            <a:headEnd/>
            <a:tailEnd/>
          </a:ln>
        </p:spPr>
        <p:txBody>
          <a:bodyPr wrap="none" lIns="90488" tIns="44450" rIns="90488" bIns="44450" anchor="ctr"/>
          <a:lstStyle/>
          <a:p>
            <a:pPr algn="ctr" eaLnBrk="1" hangingPunct="1">
              <a:lnSpc>
                <a:spcPct val="85000"/>
              </a:lnSpc>
              <a:defRPr/>
            </a:pPr>
            <a:r>
              <a:rPr lang="en-US" sz="2200" b="1" u="sng" dirty="0">
                <a:solidFill>
                  <a:srgbClr val="FC0128"/>
                </a:solidFill>
                <a:effectLst>
                  <a:outerShdw blurRad="38100" dist="38100" dir="2700000" algn="tl">
                    <a:srgbClr val="000000">
                      <a:alpha val="43137"/>
                    </a:srgbClr>
                  </a:outerShdw>
                </a:effectLst>
                <a:latin typeface="Arial Narrow" pitchFamily="34" charset="0"/>
              </a:rPr>
              <a:t>Financial Perspective</a:t>
            </a:r>
            <a:endParaRPr lang="en-US" sz="2200" b="1" u="sng" dirty="0">
              <a:solidFill>
                <a:schemeClr val="bg1"/>
              </a:solidFill>
              <a:effectLst>
                <a:outerShdw blurRad="38100" dist="38100" dir="2700000" algn="tl">
                  <a:srgbClr val="000000">
                    <a:alpha val="43137"/>
                  </a:srgbClr>
                </a:outerShdw>
              </a:effectLst>
              <a:latin typeface="Arial Narrow" pitchFamily="34" charset="0"/>
            </a:endParaRPr>
          </a:p>
          <a:p>
            <a:pPr algn="ctr" eaLnBrk="1" hangingPunct="1">
              <a:lnSpc>
                <a:spcPct val="85000"/>
              </a:lnSpc>
              <a:defRPr/>
            </a:pPr>
            <a:r>
              <a:rPr lang="en-US" sz="2200" b="1" dirty="0">
                <a:latin typeface="Arial Narrow" pitchFamily="34" charset="0"/>
              </a:rPr>
              <a:t>How do we look</a:t>
            </a:r>
            <a:br>
              <a:rPr lang="en-US" sz="2200" b="1" dirty="0">
                <a:latin typeface="Arial Narrow" pitchFamily="34" charset="0"/>
              </a:rPr>
            </a:br>
            <a:r>
              <a:rPr lang="en-US" sz="2200" b="1" dirty="0">
                <a:latin typeface="Arial Narrow" pitchFamily="34" charset="0"/>
              </a:rPr>
              <a:t>to the firm’s </a:t>
            </a:r>
            <a:r>
              <a:rPr lang="en-US" sz="2200" b="1" u="sng" dirty="0">
                <a:latin typeface="Arial Narrow" pitchFamily="34" charset="0"/>
              </a:rPr>
              <a:t>owners</a:t>
            </a:r>
            <a:r>
              <a:rPr lang="en-US" sz="2200" b="1" dirty="0">
                <a:latin typeface="Arial Narrow" pitchFamily="34" charset="0"/>
              </a:rPr>
              <a:t>?</a:t>
            </a:r>
          </a:p>
        </p:txBody>
      </p:sp>
      <p:sp>
        <p:nvSpPr>
          <p:cNvPr id="95241" name="Rectangle 1029"/>
          <p:cNvSpPr>
            <a:spLocks noChangeArrowheads="1"/>
          </p:cNvSpPr>
          <p:nvPr/>
        </p:nvSpPr>
        <p:spPr bwMode="auto">
          <a:xfrm>
            <a:off x="2895600" y="2014538"/>
            <a:ext cx="3387725" cy="1117600"/>
          </a:xfrm>
          <a:prstGeom prst="rect">
            <a:avLst/>
          </a:prstGeom>
          <a:solidFill>
            <a:srgbClr val="FFFF99"/>
          </a:solidFill>
          <a:ln w="25399">
            <a:solidFill>
              <a:schemeClr val="tx1"/>
            </a:solidFill>
            <a:miter lim="800000"/>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2200" b="1" u="sng" dirty="0">
                <a:solidFill>
                  <a:srgbClr val="FC0128"/>
                </a:solidFill>
                <a:effectLst>
                  <a:outerShdw blurRad="38100" dist="38100" dir="2700000" algn="tl">
                    <a:srgbClr val="000000">
                      <a:alpha val="43137"/>
                    </a:srgbClr>
                  </a:outerShdw>
                </a:effectLst>
                <a:latin typeface="Arial Narrow" pitchFamily="34" charset="0"/>
              </a:rPr>
              <a:t>Customer Perspective</a:t>
            </a:r>
            <a:endParaRPr lang="en-US" altLang="en-US" sz="2200" b="1" u="sng" dirty="0">
              <a:solidFill>
                <a:schemeClr val="bg1"/>
              </a:solidFill>
              <a:effectLst>
                <a:outerShdw blurRad="38100" dist="38100" dir="2700000" algn="tl">
                  <a:srgbClr val="000000">
                    <a:alpha val="43137"/>
                  </a:srgbClr>
                </a:outerShdw>
              </a:effectLst>
              <a:latin typeface="Arial Narrow" pitchFamily="34" charset="0"/>
            </a:endParaRPr>
          </a:p>
          <a:p>
            <a:pPr algn="ctr" eaLnBrk="1" hangingPunct="1">
              <a:lnSpc>
                <a:spcPct val="85000"/>
              </a:lnSpc>
              <a:spcBef>
                <a:spcPct val="0"/>
              </a:spcBef>
              <a:buFontTx/>
              <a:buNone/>
            </a:pPr>
            <a:r>
              <a:rPr lang="en-US" altLang="en-US" sz="2200" b="1" dirty="0">
                <a:latin typeface="Arial Narrow" pitchFamily="34" charset="0"/>
              </a:rPr>
              <a:t>How do our</a:t>
            </a:r>
            <a:br>
              <a:rPr lang="en-US" altLang="en-US" sz="2200" b="1" dirty="0">
                <a:latin typeface="Arial Narrow" pitchFamily="34" charset="0"/>
              </a:rPr>
            </a:br>
            <a:r>
              <a:rPr lang="en-US" altLang="en-US" sz="2200" b="1" u="sng" dirty="0">
                <a:latin typeface="Arial Narrow" pitchFamily="34" charset="0"/>
              </a:rPr>
              <a:t> customers </a:t>
            </a:r>
            <a:r>
              <a:rPr lang="en-US" altLang="en-US" sz="2200" b="1" dirty="0">
                <a:latin typeface="Arial Narrow" pitchFamily="34" charset="0"/>
              </a:rPr>
              <a:t>see us?</a:t>
            </a:r>
          </a:p>
        </p:txBody>
      </p:sp>
      <p:cxnSp>
        <p:nvCxnSpPr>
          <p:cNvPr id="17" name="Shape 16"/>
          <p:cNvCxnSpPr>
            <a:stCxn id="95241" idx="3"/>
          </p:cNvCxnSpPr>
          <p:nvPr/>
        </p:nvCxnSpPr>
        <p:spPr>
          <a:xfrm>
            <a:off x="6283325" y="2573338"/>
            <a:ext cx="941388" cy="1236662"/>
          </a:xfrm>
          <a:prstGeom prst="curved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a:stCxn id="95241" idx="1"/>
          </p:cNvCxnSpPr>
          <p:nvPr/>
        </p:nvCxnSpPr>
        <p:spPr>
          <a:xfrm rot="10800000" flipV="1">
            <a:off x="1738313" y="2573338"/>
            <a:ext cx="1157287" cy="1236662"/>
          </a:xfrm>
          <a:prstGeom prst="curved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4" idx="3"/>
          </p:cNvCxnSpPr>
          <p:nvPr/>
        </p:nvCxnSpPr>
        <p:spPr>
          <a:xfrm flipV="1">
            <a:off x="6278563" y="5202238"/>
            <a:ext cx="1062037" cy="969962"/>
          </a:xfrm>
          <a:prstGeom prst="curvedConnector3">
            <a:avLst>
              <a:gd name="adj1" fmla="val 5000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14" idx="1"/>
          </p:cNvCxnSpPr>
          <p:nvPr/>
        </p:nvCxnSpPr>
        <p:spPr>
          <a:xfrm rot="10800000">
            <a:off x="1803400" y="5202238"/>
            <a:ext cx="1092200" cy="969962"/>
          </a:xfrm>
          <a:prstGeom prst="curvedConnector3">
            <a:avLst>
              <a:gd name="adj1" fmla="val 5000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81261"/>
                                        </p:tgtEl>
                                        <p:attrNameLst>
                                          <p:attrName>style.visibility</p:attrName>
                                        </p:attrNameLst>
                                      </p:cBhvr>
                                      <p:to>
                                        <p:strVal val="visible"/>
                                      </p:to>
                                    </p:set>
                                    <p:anim calcmode="lin" valueType="num">
                                      <p:cBhvr>
                                        <p:cTn id="7" dur="5000" fill="hold"/>
                                        <p:tgtEl>
                                          <p:spTgt spid="181261"/>
                                        </p:tgtEl>
                                        <p:attrNameLst>
                                          <p:attrName>ppt_w</p:attrName>
                                        </p:attrNameLst>
                                      </p:cBhvr>
                                      <p:tavLst>
                                        <p:tav tm="0" fmla="#ppt_w*sin(2.5*pi*$)">
                                          <p:val>
                                            <p:fltVal val="0"/>
                                          </p:val>
                                        </p:tav>
                                        <p:tav tm="100000">
                                          <p:val>
                                            <p:fltVal val="1"/>
                                          </p:val>
                                        </p:tav>
                                      </p:tavLst>
                                    </p:anim>
                                    <p:anim calcmode="lin" valueType="num">
                                      <p:cBhvr>
                                        <p:cTn id="8" dur="5000" fill="hold"/>
                                        <p:tgtEl>
                                          <p:spTgt spid="18126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41"/>
                                        </p:tgtEl>
                                        <p:attrNameLst>
                                          <p:attrName>style.visibility</p:attrName>
                                        </p:attrNameLst>
                                      </p:cBhvr>
                                      <p:to>
                                        <p:strVal val="visible"/>
                                      </p:to>
                                    </p:set>
                                    <p:anim calcmode="lin" valueType="num">
                                      <p:cBhvr additive="base">
                                        <p:cTn id="13" dur="500" fill="hold"/>
                                        <p:tgtEl>
                                          <p:spTgt spid="95241"/>
                                        </p:tgtEl>
                                        <p:attrNameLst>
                                          <p:attrName>ppt_x</p:attrName>
                                        </p:attrNameLst>
                                      </p:cBhvr>
                                      <p:tavLst>
                                        <p:tav tm="0">
                                          <p:val>
                                            <p:strVal val="#ppt_x"/>
                                          </p:val>
                                        </p:tav>
                                        <p:tav tm="100000">
                                          <p:val>
                                            <p:strVal val="#ppt_x"/>
                                          </p:val>
                                        </p:tav>
                                      </p:tavLst>
                                    </p:anim>
                                    <p:anim calcmode="lin" valueType="num">
                                      <p:cBhvr additive="base">
                                        <p:cTn id="14" dur="500" fill="hold"/>
                                        <p:tgtEl>
                                          <p:spTgt spid="952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6"/>
                                        </p:tgtEl>
                                        <p:attrNameLst>
                                          <p:attrName>style.visibility</p:attrName>
                                        </p:attrNameLst>
                                      </p:cBhvr>
                                      <p:to>
                                        <p:strVal val="visible"/>
                                      </p:to>
                                    </p:set>
                                    <p:anim calcmode="lin" valueType="num">
                                      <p:cBhvr additive="base">
                                        <p:cTn id="19" dur="500" fill="hold"/>
                                        <p:tgtEl>
                                          <p:spTgt spid="95236"/>
                                        </p:tgtEl>
                                        <p:attrNameLst>
                                          <p:attrName>ppt_x</p:attrName>
                                        </p:attrNameLst>
                                      </p:cBhvr>
                                      <p:tavLst>
                                        <p:tav tm="0">
                                          <p:val>
                                            <p:strVal val="#ppt_x"/>
                                          </p:val>
                                        </p:tav>
                                        <p:tav tm="100000">
                                          <p:val>
                                            <p:strVal val="#ppt_x"/>
                                          </p:val>
                                        </p:tav>
                                      </p:tavLst>
                                    </p:anim>
                                    <p:anim calcmode="lin" valueType="num">
                                      <p:cBhvr additive="base">
                                        <p:cTn id="20" dur="500" fill="hold"/>
                                        <p:tgtEl>
                                          <p:spTgt spid="952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5235"/>
                                        </p:tgtEl>
                                        <p:attrNameLst>
                                          <p:attrName>style.visibility</p:attrName>
                                        </p:attrNameLst>
                                      </p:cBhvr>
                                      <p:to>
                                        <p:strVal val="visible"/>
                                      </p:to>
                                    </p:set>
                                    <p:anim calcmode="lin" valueType="num">
                                      <p:cBhvr additive="base">
                                        <p:cTn id="31" dur="500" fill="hold"/>
                                        <p:tgtEl>
                                          <p:spTgt spid="95235"/>
                                        </p:tgtEl>
                                        <p:attrNameLst>
                                          <p:attrName>ppt_x</p:attrName>
                                        </p:attrNameLst>
                                      </p:cBhvr>
                                      <p:tavLst>
                                        <p:tav tm="0">
                                          <p:val>
                                            <p:strVal val="#ppt_x"/>
                                          </p:val>
                                        </p:tav>
                                        <p:tav tm="100000">
                                          <p:val>
                                            <p:strVal val="#ppt_x"/>
                                          </p:val>
                                        </p:tav>
                                      </p:tavLst>
                                    </p:anim>
                                    <p:anim calcmode="lin" valueType="num">
                                      <p:cBhvr additive="base">
                                        <p:cTn id="32" dur="500" fill="hold"/>
                                        <p:tgtEl>
                                          <p:spTgt spid="95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P spid="95236" grpId="0" animBg="1"/>
      <p:bldP spid="181261" grpId="0" animBg="1" autoUpdateAnimBg="0"/>
      <p:bldP spid="14" grpId="0" animBg="1"/>
      <p:bldP spid="952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09</a:t>
            </a:r>
          </a:p>
        </p:txBody>
      </p:sp>
      <p:sp>
        <p:nvSpPr>
          <p:cNvPr id="10243" name="Rectangle 3"/>
          <p:cNvSpPr>
            <a:spLocks noGrp="1" noChangeArrowheads="1"/>
          </p:cNvSpPr>
          <p:nvPr>
            <p:ph type="subTitle" idx="1"/>
          </p:nvPr>
        </p:nvSpPr>
        <p:spPr>
          <a:xfrm>
            <a:off x="152400" y="3505200"/>
            <a:ext cx="8991600" cy="3200400"/>
          </a:xfrm>
        </p:spPr>
        <p:txBody>
          <a:bodyPr rtlCol="0">
            <a:noAutofit/>
          </a:bodyPr>
          <a:lstStyle/>
          <a:p>
            <a:pPr lvl="0" eaLnBrk="1" hangingPunct="1">
              <a:lnSpc>
                <a:spcPct val="90000"/>
              </a:lnSpc>
              <a:spcBef>
                <a:spcPct val="50000"/>
              </a:spcBef>
            </a:pPr>
            <a:r>
              <a:rPr lang="en-US" sz="3700" b="1" dirty="0">
                <a:solidFill>
                  <a:schemeClr val="tx1"/>
                </a:solidFill>
                <a:effectLst>
                  <a:outerShdw blurRad="38100" dist="38100" dir="2700000" algn="tl">
                    <a:srgbClr val="000000">
                      <a:alpha val="43137"/>
                    </a:srgbClr>
                  </a:outerShdw>
                </a:effectLst>
              </a:rPr>
              <a:t>Performance Measurement </a:t>
            </a:r>
            <a:r>
              <a:rPr lang="en-US" sz="3700" b="1" dirty="0">
                <a:solidFill>
                  <a:srgbClr val="FF0000"/>
                </a:solidFill>
                <a:effectLst>
                  <a:outerShdw blurRad="38100" dist="38100" dir="2700000" algn="tl">
                    <a:srgbClr val="000000">
                      <a:alpha val="43137"/>
                    </a:srgbClr>
                  </a:outerShdw>
                </a:effectLst>
              </a:rPr>
              <a:t>and Responsibility Accounting</a:t>
            </a:r>
            <a:r>
              <a:rPr lang="en-US" sz="7200" b="1" dirty="0" smtClean="0">
                <a:solidFill>
                  <a:srgbClr val="FF0000"/>
                </a:solidFill>
                <a:latin typeface="Algerian" pitchFamily="82" charset="0"/>
              </a:rPr>
              <a:t>  </a:t>
            </a:r>
            <a:endParaRPr lang="en-US" altLang="en-US" sz="7200" b="1" dirty="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endParaRPr>
          </a:p>
        </p:txBody>
      </p:sp>
    </p:spTree>
    <p:extLst>
      <p:ext uri="{BB962C8B-B14F-4D97-AF65-F5344CB8AC3E}">
        <p14:creationId xmlns:p14="http://schemas.microsoft.com/office/powerpoint/2010/main" val="1119193830"/>
      </p:ext>
    </p:extLst>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p:cNvSpPr>
            <a:spLocks noGrp="1"/>
          </p:cNvSpPr>
          <p:nvPr>
            <p:ph type="title"/>
          </p:nvPr>
        </p:nvSpPr>
        <p:spPr>
          <a:xfrm>
            <a:off x="457200" y="0"/>
            <a:ext cx="8229600" cy="1295400"/>
          </a:xfrm>
        </p:spPr>
        <p:txBody>
          <a:bodyPr/>
          <a:lstStyle/>
          <a:p>
            <a:r>
              <a:rPr lang="en-US" altLang="en-US" sz="4400" b="1" dirty="0" smtClean="0">
                <a:solidFill>
                  <a:schemeClr val="tx1"/>
                </a:solidFill>
                <a:latin typeface="Arial" pitchFamily="34" charset="0"/>
                <a:cs typeface="Arial" pitchFamily="34" charset="0"/>
              </a:rPr>
              <a:t>Global View</a:t>
            </a:r>
          </a:p>
        </p:txBody>
      </p:sp>
      <p:sp>
        <p:nvSpPr>
          <p:cNvPr id="9728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D8EB122-39CA-4AD0-A967-4D69F812BA41}" type="slidenum">
              <a:rPr lang="en-US" altLang="en-US" sz="1200">
                <a:solidFill>
                  <a:srgbClr val="898989"/>
                </a:solidFill>
                <a:latin typeface="Arial" charset="0"/>
              </a:rPr>
              <a:pPr>
                <a:spcBef>
                  <a:spcPct val="0"/>
                </a:spcBef>
                <a:buFontTx/>
                <a:buNone/>
              </a:pPr>
              <a:t>50</a:t>
            </a:fld>
            <a:endParaRPr lang="en-US" altLang="en-US" sz="1200" dirty="0">
              <a:solidFill>
                <a:srgbClr val="898989"/>
              </a:solidFill>
              <a:latin typeface="Arial" charset="0"/>
            </a:endParaRPr>
          </a:p>
        </p:txBody>
      </p:sp>
      <p:sp>
        <p:nvSpPr>
          <p:cNvPr id="17" name="TextBox 16"/>
          <p:cNvSpPr txBox="1"/>
          <p:nvPr/>
        </p:nvSpPr>
        <p:spPr>
          <a:xfrm>
            <a:off x="136525" y="1524000"/>
            <a:ext cx="8869363" cy="1631950"/>
          </a:xfrm>
          <a:prstGeom prst="rect">
            <a:avLst/>
          </a:prstGeom>
          <a:solidFill>
            <a:schemeClr val="bg1">
              <a:lumMod val="85000"/>
            </a:schemeClr>
          </a:solidFill>
        </p:spPr>
        <p:txBody>
          <a:bodyPr>
            <a:spAutoFit/>
          </a:bodyPr>
          <a:lstStyle/>
          <a:p>
            <a:pPr algn="ctr" eaLnBrk="1" hangingPunct="1">
              <a:defRPr/>
            </a:pPr>
            <a:r>
              <a:rPr lang="en-US" sz="2000" b="1" dirty="0"/>
              <a:t>L’Oreal is an international cosmetics company incorporated in France. With multiple brands and operations in over 100 countries, the company uses concepts of departmental accounting and controllable costs to evaluate performance.  A recent annual report shows the following for the major divisions in L’Oreal’s cosmetics branch:</a:t>
            </a:r>
          </a:p>
        </p:txBody>
      </p:sp>
      <p:graphicFrame>
        <p:nvGraphicFramePr>
          <p:cNvPr id="97285" name="Object 2"/>
          <p:cNvGraphicFramePr>
            <a:graphicFrameLocks/>
          </p:cNvGraphicFramePr>
          <p:nvPr/>
        </p:nvGraphicFramePr>
        <p:xfrm>
          <a:off x="1312863" y="3343275"/>
          <a:ext cx="6332537" cy="2141538"/>
        </p:xfrm>
        <a:graphic>
          <a:graphicData uri="http://schemas.openxmlformats.org/presentationml/2006/ole">
            <mc:AlternateContent xmlns:mc="http://schemas.openxmlformats.org/markup-compatibility/2006">
              <mc:Choice xmlns:v="urn:schemas-microsoft-com:vml" Requires="v">
                <p:oleObj spid="_x0000_s97354" name="Worksheet" r:id="rId4" imgW="3791102" imgH="1352346" progId="Excel.Sheet.8">
                  <p:embed/>
                </p:oleObj>
              </mc:Choice>
              <mc:Fallback>
                <p:oleObj name="Worksheet" r:id="rId4" imgW="3791102" imgH="1352346" progId="Excel.Sheet.8">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863" y="3343275"/>
                        <a:ext cx="6332537" cy="2141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130175" y="5715000"/>
            <a:ext cx="8869363" cy="1016000"/>
          </a:xfrm>
          <a:prstGeom prst="rect">
            <a:avLst/>
          </a:prstGeom>
          <a:solidFill>
            <a:schemeClr val="bg1">
              <a:lumMod val="85000"/>
            </a:schemeClr>
          </a:solidFill>
        </p:spPr>
        <p:txBody>
          <a:bodyPr>
            <a:spAutoFit/>
          </a:bodyPr>
          <a:lstStyle/>
          <a:p>
            <a:pPr algn="ctr" eaLnBrk="1" hangingPunct="1">
              <a:defRPr/>
            </a:pPr>
            <a:r>
              <a:rPr lang="en-US" sz="2000" b="1" dirty="0"/>
              <a:t>L’Oreal’s non-allocated costs include costs that are not controllable by division managers.  Excluding noncontrollable costs enables L’Oreal to prepare more meaningful division performance evaluations.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0" y="1600200"/>
            <a:ext cx="9144000" cy="3124200"/>
          </a:xfrm>
        </p:spPr>
        <p:txBody>
          <a:bodyPr/>
          <a:lstStyle/>
          <a:p>
            <a:r>
              <a:rPr lang="en-US" altLang="en-US" dirty="0" smtClean="0"/>
              <a:t/>
            </a:r>
            <a:br>
              <a:rPr lang="en-US" altLang="en-US" dirty="0" smtClean="0"/>
            </a:br>
            <a:r>
              <a:rPr lang="en-US" altLang="en-US" dirty="0" smtClean="0"/>
              <a:t> </a:t>
            </a:r>
            <a:r>
              <a:rPr lang="en-US" altLang="en-US" sz="4400" dirty="0" smtClean="0"/>
              <a:t>  </a:t>
            </a:r>
            <a:r>
              <a:rPr lang="en-US" sz="5400" b="1" dirty="0" smtClean="0">
                <a:solidFill>
                  <a:schemeClr val="tx1"/>
                </a:solidFill>
                <a:latin typeface="Algerian" pitchFamily="82" charset="0"/>
                <a:cs typeface="Arial" pitchFamily="34" charset="0"/>
              </a:rPr>
              <a:t>Cycle </a:t>
            </a:r>
            <a:r>
              <a:rPr lang="en-US" sz="5400" b="1" dirty="0">
                <a:solidFill>
                  <a:srgbClr val="FF0000"/>
                </a:solidFill>
                <a:latin typeface="Algerian" pitchFamily="82" charset="0"/>
                <a:cs typeface="Arial" pitchFamily="34" charset="0"/>
              </a:rPr>
              <a:t>Time</a:t>
            </a:r>
            <a:r>
              <a:rPr lang="en-US" sz="5400" b="1" dirty="0">
                <a:solidFill>
                  <a:schemeClr val="tx1"/>
                </a:solidFill>
                <a:latin typeface="Algerian" pitchFamily="82" charset="0"/>
                <a:cs typeface="Arial" pitchFamily="34" charset="0"/>
              </a:rPr>
              <a:t> and Cycle </a:t>
            </a:r>
            <a:r>
              <a:rPr lang="en-US" sz="5400" b="1" dirty="0">
                <a:solidFill>
                  <a:srgbClr val="FF0000"/>
                </a:solidFill>
                <a:latin typeface="Algerian" pitchFamily="82" charset="0"/>
                <a:cs typeface="Arial" pitchFamily="34" charset="0"/>
              </a:rPr>
              <a:t>Efficiency</a:t>
            </a:r>
            <a:endParaRPr lang="en-US" altLang="en-US" sz="5400" b="1" dirty="0" smtClean="0">
              <a:solidFill>
                <a:srgbClr val="FF0000"/>
              </a:solidFill>
              <a:latin typeface="Algerian" pitchFamily="82" charset="0"/>
              <a:cs typeface="Arial" pitchFamily="34" charset="0"/>
            </a:endParaRPr>
          </a:p>
        </p:txBody>
      </p:sp>
      <p:sp>
        <p:nvSpPr>
          <p:cNvPr id="993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B3C865E-AE4A-45A3-B3A9-62E35F8E9688}" type="slidenum">
              <a:rPr lang="en-US" altLang="en-US" sz="1200">
                <a:solidFill>
                  <a:srgbClr val="898989"/>
                </a:solidFill>
                <a:latin typeface="Arial" charset="0"/>
              </a:rPr>
              <a:pPr>
                <a:spcBef>
                  <a:spcPct val="0"/>
                </a:spcBef>
                <a:buFontTx/>
                <a:buNone/>
              </a:pPr>
              <a:t>51</a:t>
            </a:fld>
            <a:endParaRPr lang="en-US" altLang="en-US" sz="1200" dirty="0">
              <a:solidFill>
                <a:srgbClr val="898989"/>
              </a:solidFill>
              <a:latin typeface="Arial" charset="0"/>
            </a:endParaRPr>
          </a:p>
        </p:txBody>
      </p:sp>
      <p:pic>
        <p:nvPicPr>
          <p:cNvPr id="993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438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53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38200" y="5715000"/>
            <a:ext cx="7391400" cy="828675"/>
          </a:xfrm>
          <a:prstGeom prst="rect">
            <a:avLst/>
          </a:prstGeom>
          <a:solidFill>
            <a:srgbClr val="CCECFF"/>
          </a:solidFill>
          <a:ln w="38100" cmpd="dbl">
            <a:solidFill>
              <a:schemeClr val="tx2">
                <a:lumMod val="50000"/>
              </a:schemeClr>
            </a:solidFill>
            <a:miter lim="800000"/>
            <a:headEnd/>
            <a:tailEnd/>
          </a:ln>
        </p:spPr>
        <p:txBody>
          <a:bodyPr lIns="90488" tIns="44450" rIns="90488" bIns="44450">
            <a:spAutoFit/>
          </a:bodyPr>
          <a:lstStyle/>
          <a:p>
            <a:pPr algn="ctr" eaLnBrk="1" hangingPunct="1">
              <a:spcBef>
                <a:spcPct val="50000"/>
              </a:spcBef>
              <a:defRPr/>
            </a:pPr>
            <a:r>
              <a:rPr lang="en-US" sz="2400" b="1" u="sng" dirty="0"/>
              <a:t>Process time </a:t>
            </a:r>
            <a:r>
              <a:rPr lang="en-US" sz="2400" dirty="0"/>
              <a:t>is the time spent producing the product and it is the </a:t>
            </a:r>
            <a:r>
              <a:rPr lang="en-US" sz="2400" b="1" u="sng" dirty="0"/>
              <a:t>only</a:t>
            </a:r>
            <a:r>
              <a:rPr lang="en-US" sz="2400" dirty="0"/>
              <a:t> value-added time!</a:t>
            </a:r>
          </a:p>
        </p:txBody>
      </p:sp>
      <p:grpSp>
        <p:nvGrpSpPr>
          <p:cNvPr id="101379" name="Group 10"/>
          <p:cNvGrpSpPr>
            <a:grpSpLocks/>
          </p:cNvGrpSpPr>
          <p:nvPr/>
        </p:nvGrpSpPr>
        <p:grpSpPr bwMode="auto">
          <a:xfrm>
            <a:off x="381000" y="2028519"/>
            <a:ext cx="8382000" cy="3462644"/>
            <a:chOff x="336" y="1119"/>
            <a:chExt cx="5280" cy="2278"/>
          </a:xfrm>
        </p:grpSpPr>
        <p:sp>
          <p:nvSpPr>
            <p:cNvPr id="101390" name="Line 20"/>
            <p:cNvSpPr>
              <a:spLocks noChangeShapeType="1"/>
            </p:cNvSpPr>
            <p:nvPr/>
          </p:nvSpPr>
          <p:spPr bwMode="auto">
            <a:xfrm>
              <a:off x="336" y="2445"/>
              <a:ext cx="52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1" name="Line 11"/>
            <p:cNvSpPr>
              <a:spLocks noChangeShapeType="1"/>
            </p:cNvSpPr>
            <p:nvPr/>
          </p:nvSpPr>
          <p:spPr bwMode="auto">
            <a:xfrm flipV="1">
              <a:off x="352" y="1573"/>
              <a:ext cx="512" cy="304"/>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2" name="Line 12"/>
            <p:cNvSpPr>
              <a:spLocks noChangeShapeType="1"/>
            </p:cNvSpPr>
            <p:nvPr/>
          </p:nvSpPr>
          <p:spPr bwMode="auto">
            <a:xfrm flipV="1">
              <a:off x="1496" y="1525"/>
              <a:ext cx="560" cy="352"/>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3" name="Line 13"/>
            <p:cNvSpPr>
              <a:spLocks noChangeShapeType="1"/>
            </p:cNvSpPr>
            <p:nvPr/>
          </p:nvSpPr>
          <p:spPr bwMode="auto">
            <a:xfrm>
              <a:off x="33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4" name="Line 14"/>
            <p:cNvSpPr>
              <a:spLocks noChangeShapeType="1"/>
            </p:cNvSpPr>
            <p:nvPr/>
          </p:nvSpPr>
          <p:spPr bwMode="auto">
            <a:xfrm>
              <a:off x="1440" y="1925"/>
              <a:ext cx="0" cy="9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5" name="Line 15"/>
            <p:cNvSpPr>
              <a:spLocks noChangeShapeType="1"/>
            </p:cNvSpPr>
            <p:nvPr/>
          </p:nvSpPr>
          <p:spPr bwMode="auto">
            <a:xfrm>
              <a:off x="561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6" name="Rectangle 16"/>
            <p:cNvSpPr>
              <a:spLocks noChangeArrowheads="1"/>
            </p:cNvSpPr>
            <p:nvPr/>
          </p:nvSpPr>
          <p:spPr bwMode="auto">
            <a:xfrm>
              <a:off x="362" y="1119"/>
              <a:ext cx="1174" cy="448"/>
            </a:xfrm>
            <a:prstGeom prst="rect">
              <a:avLst/>
            </a:prstGeom>
            <a:solidFill>
              <a:srgbClr val="FFC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 </a:t>
              </a:r>
              <a:r>
                <a:rPr lang="en-US" altLang="en-US" sz="2400" b="1" dirty="0">
                  <a:latin typeface="Arial" charset="0"/>
                </a:rPr>
                <a:t>Order Received</a:t>
              </a:r>
            </a:p>
          </p:txBody>
        </p:sp>
        <p:sp>
          <p:nvSpPr>
            <p:cNvPr id="101397" name="Rectangle 17"/>
            <p:cNvSpPr>
              <a:spLocks noChangeArrowheads="1"/>
            </p:cNvSpPr>
            <p:nvPr/>
          </p:nvSpPr>
          <p:spPr bwMode="auto">
            <a:xfrm>
              <a:off x="1776" y="1130"/>
              <a:ext cx="1174" cy="448"/>
            </a:xfrm>
            <a:prstGeom prst="rect">
              <a:avLst/>
            </a:prstGeom>
            <a:solidFill>
              <a:srgbClr val="CCE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b="1" dirty="0">
                  <a:latin typeface="Arial" charset="0"/>
                </a:rPr>
                <a:t>Production</a:t>
              </a:r>
              <a:br>
                <a:rPr lang="en-US" altLang="en-US" sz="2400" b="1" dirty="0">
                  <a:latin typeface="Arial" charset="0"/>
                </a:rPr>
              </a:br>
              <a:r>
                <a:rPr lang="en-US" altLang="en-US" sz="2400" b="1" dirty="0">
                  <a:latin typeface="Arial" charset="0"/>
                </a:rPr>
                <a:t>Started</a:t>
              </a:r>
            </a:p>
          </p:txBody>
        </p:sp>
        <p:sp>
          <p:nvSpPr>
            <p:cNvPr id="101398" name="Line 19"/>
            <p:cNvSpPr>
              <a:spLocks noChangeShapeType="1"/>
            </p:cNvSpPr>
            <p:nvPr/>
          </p:nvSpPr>
          <p:spPr bwMode="auto">
            <a:xfrm>
              <a:off x="4896" y="1474"/>
              <a:ext cx="664" cy="387"/>
            </a:xfrm>
            <a:prstGeom prst="line">
              <a:avLst/>
            </a:prstGeom>
            <a:noFill/>
            <a:ln w="254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9" name="Rectangle 18"/>
            <p:cNvSpPr>
              <a:spLocks noChangeArrowheads="1"/>
            </p:cNvSpPr>
            <p:nvPr/>
          </p:nvSpPr>
          <p:spPr bwMode="auto">
            <a:xfrm>
              <a:off x="4309" y="1119"/>
              <a:ext cx="1174" cy="448"/>
            </a:xfrm>
            <a:prstGeom prst="rect">
              <a:avLst/>
            </a:prstGeom>
            <a:solidFill>
              <a:srgbClr val="CCFFCC"/>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b="1" dirty="0">
                  <a:latin typeface="Arial" charset="0"/>
                </a:rPr>
                <a:t>Goods Shipped</a:t>
              </a:r>
            </a:p>
          </p:txBody>
        </p:sp>
      </p:grpSp>
      <p:sp>
        <p:nvSpPr>
          <p:cNvPr id="101380" name="Rectangle 22"/>
          <p:cNvSpPr>
            <a:spLocks noChangeArrowheads="1"/>
          </p:cNvSpPr>
          <p:nvPr/>
        </p:nvSpPr>
        <p:spPr bwMode="auto">
          <a:xfrm>
            <a:off x="3422650" y="4270375"/>
            <a:ext cx="40068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u="sng" dirty="0">
                <a:solidFill>
                  <a:srgbClr val="FF0000"/>
                </a:solidFill>
                <a:latin typeface="Arial" charset="0"/>
              </a:rPr>
              <a:t>Manufacturing Cycle Time</a:t>
            </a:r>
          </a:p>
        </p:txBody>
      </p:sp>
      <p:cxnSp>
        <p:nvCxnSpPr>
          <p:cNvPr id="26" name="Straight Arrow Connector 25"/>
          <p:cNvCxnSpPr/>
          <p:nvPr/>
        </p:nvCxnSpPr>
        <p:spPr>
          <a:xfrm rot="10800000">
            <a:off x="2133600" y="4495800"/>
            <a:ext cx="1219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239000" y="4495800"/>
            <a:ext cx="1524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16" name="Rectangle 3"/>
          <p:cNvSpPr>
            <a:spLocks noGrp="1" noChangeArrowheads="1"/>
          </p:cNvSpPr>
          <p:nvPr>
            <p:ph type="title"/>
          </p:nvPr>
        </p:nvSpPr>
        <p:spPr>
          <a:xfrm>
            <a:off x="0" y="609600"/>
            <a:ext cx="9144000" cy="1371600"/>
          </a:xfrm>
          <a:solidFill>
            <a:schemeClr val="accent1">
              <a:lumMod val="20000"/>
              <a:lumOff val="80000"/>
            </a:schemeClr>
          </a:solidFill>
        </p:spPr>
        <p:txBody>
          <a:bodyPr lIns="90488" tIns="44450" rIns="90488" bIns="44450"/>
          <a:lstStyle/>
          <a:p>
            <a:pPr>
              <a:defRPr/>
            </a:pPr>
            <a:r>
              <a:rPr lang="en-US" sz="2800" b="1" dirty="0" smtClean="0">
                <a:solidFill>
                  <a:schemeClr val="tx1"/>
                </a:solidFill>
                <a:latin typeface="Arial" pitchFamily="34" charset="0"/>
                <a:cs typeface="Arial" pitchFamily="34" charset="0"/>
              </a:rPr>
              <a:t>Cycle Time and Cycle Efficiency</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A metric that measures the time involved in manufacturing a product.</a:t>
            </a:r>
          </a:p>
        </p:txBody>
      </p:sp>
      <p:sp>
        <p:nvSpPr>
          <p:cNvPr id="101388" name="Slide Number Placeholder 2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A1FB770-4317-413F-95DD-739E8132A743}" type="slidenum">
              <a:rPr lang="en-US" altLang="en-US" sz="1200">
                <a:solidFill>
                  <a:srgbClr val="898989"/>
                </a:solidFill>
                <a:latin typeface="Arial" charset="0"/>
              </a:rPr>
              <a:pPr>
                <a:spcBef>
                  <a:spcPct val="0"/>
                </a:spcBef>
                <a:buFontTx/>
                <a:buNone/>
              </a:pPr>
              <a:t>52</a:t>
            </a:fld>
            <a:endParaRPr lang="en-US" altLang="en-US" sz="1200" dirty="0">
              <a:solidFill>
                <a:srgbClr val="898989"/>
              </a:solidFill>
              <a:latin typeface="Arial" charset="0"/>
            </a:endParaRPr>
          </a:p>
        </p:txBody>
      </p:sp>
      <p:sp>
        <p:nvSpPr>
          <p:cNvPr id="101385" name="Rectangle 7"/>
          <p:cNvSpPr>
            <a:spLocks noChangeArrowheads="1"/>
          </p:cNvSpPr>
          <p:nvPr/>
        </p:nvSpPr>
        <p:spPr bwMode="auto">
          <a:xfrm>
            <a:off x="3748088" y="5032375"/>
            <a:ext cx="1692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u="sng" dirty="0">
                <a:solidFill>
                  <a:srgbClr val="FF0000"/>
                </a:solidFill>
                <a:latin typeface="Arial" charset="0"/>
              </a:rPr>
              <a:t>Total Time</a:t>
            </a:r>
          </a:p>
        </p:txBody>
      </p:sp>
      <p:cxnSp>
        <p:nvCxnSpPr>
          <p:cNvPr id="29" name="Straight Arrow Connector 28"/>
          <p:cNvCxnSpPr/>
          <p:nvPr/>
        </p:nvCxnSpPr>
        <p:spPr>
          <a:xfrm flipH="1" flipV="1">
            <a:off x="381000" y="5257800"/>
            <a:ext cx="3292475"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287963" y="5257800"/>
            <a:ext cx="3475037"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11" name="Rectangle 5"/>
          <p:cNvSpPr>
            <a:spLocks noChangeArrowheads="1"/>
          </p:cNvSpPr>
          <p:nvPr/>
        </p:nvSpPr>
        <p:spPr bwMode="auto">
          <a:xfrm>
            <a:off x="2743200" y="3505200"/>
            <a:ext cx="5010150" cy="828675"/>
          </a:xfrm>
          <a:prstGeom prst="rect">
            <a:avLst/>
          </a:prstGeom>
          <a:solidFill>
            <a:schemeClr val="accent1">
              <a:lumMod val="50000"/>
            </a:schemeClr>
          </a:solidFill>
          <a:ln w="12700">
            <a:noFill/>
            <a:miter lim="800000"/>
            <a:headEnd/>
            <a:tailEnd/>
          </a:ln>
        </p:spPr>
        <p:txBody>
          <a:bodyPr lIns="90488" tIns="44450" rIns="90488" bIns="44450">
            <a:spAutoFit/>
          </a:bodyPr>
          <a:lstStyle/>
          <a:p>
            <a:pPr algn="ctr" eaLnBrk="1" hangingPunct="1">
              <a:defRPr/>
            </a:pPr>
            <a:r>
              <a:rPr lang="en-US" sz="2400" b="1" u="sng" dirty="0">
                <a:solidFill>
                  <a:schemeClr val="bg1"/>
                </a:solidFill>
              </a:rPr>
              <a:t>Process</a:t>
            </a:r>
            <a:r>
              <a:rPr lang="en-US" sz="2400" b="1" dirty="0">
                <a:solidFill>
                  <a:schemeClr val="bg1"/>
                </a:solidFill>
              </a:rPr>
              <a:t> Time + </a:t>
            </a:r>
            <a:r>
              <a:rPr lang="en-US" sz="2400" b="1" u="sng" dirty="0">
                <a:solidFill>
                  <a:schemeClr val="bg1"/>
                </a:solidFill>
              </a:rPr>
              <a:t>Inspection</a:t>
            </a:r>
            <a:r>
              <a:rPr lang="en-US" sz="2400" b="1" dirty="0">
                <a:solidFill>
                  <a:schemeClr val="bg1"/>
                </a:solidFill>
              </a:rPr>
              <a:t> Time</a:t>
            </a:r>
            <a:br>
              <a:rPr lang="en-US" sz="2400" b="1" dirty="0">
                <a:solidFill>
                  <a:schemeClr val="bg1"/>
                </a:solidFill>
              </a:rPr>
            </a:br>
            <a:r>
              <a:rPr lang="en-US" sz="2400" b="1" dirty="0">
                <a:solidFill>
                  <a:schemeClr val="bg1"/>
                </a:solidFill>
              </a:rPr>
              <a:t>+ </a:t>
            </a:r>
            <a:r>
              <a:rPr lang="en-US" sz="2400" b="1" u="sng" dirty="0">
                <a:solidFill>
                  <a:schemeClr val="bg1"/>
                </a:solidFill>
              </a:rPr>
              <a:t>Move</a:t>
            </a:r>
            <a:r>
              <a:rPr lang="en-US" sz="2400" b="1" dirty="0">
                <a:solidFill>
                  <a:schemeClr val="bg1"/>
                </a:solidFill>
              </a:rPr>
              <a:t> Time + </a:t>
            </a:r>
            <a:r>
              <a:rPr lang="en-US" sz="2400" b="1" u="sng" dirty="0">
                <a:solidFill>
                  <a:schemeClr val="bg1"/>
                </a:solidFill>
              </a:rPr>
              <a:t>Wait</a:t>
            </a:r>
            <a:r>
              <a:rPr lang="en-US" sz="2400" b="1" dirty="0">
                <a:solidFill>
                  <a:schemeClr val="bg1"/>
                </a:solidFill>
              </a:rPr>
              <a:t> Time</a:t>
            </a:r>
          </a:p>
        </p:txBody>
      </p:sp>
      <p:sp>
        <p:nvSpPr>
          <p:cNvPr id="25"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4</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gtEl>
                                        <p:attrNameLst>
                                          <p:attrName>style.visibility</p:attrName>
                                        </p:attrNameLst>
                                      </p:cBhvr>
                                      <p:to>
                                        <p:strVal val="visible"/>
                                      </p:to>
                                    </p:set>
                                    <p:anim calcmode="lin" valueType="num">
                                      <p:cBhvr additive="base">
                                        <p:cTn id="13" dur="500" fill="hold"/>
                                        <p:tgtEl>
                                          <p:spTgt spid="68611"/>
                                        </p:tgtEl>
                                        <p:attrNameLst>
                                          <p:attrName>ppt_x</p:attrName>
                                        </p:attrNameLst>
                                      </p:cBhvr>
                                      <p:tavLst>
                                        <p:tav tm="0">
                                          <p:val>
                                            <p:strVal val="#ppt_x"/>
                                          </p:val>
                                        </p:tav>
                                        <p:tav tm="100000">
                                          <p:val>
                                            <p:strVal val="#ppt_x"/>
                                          </p:val>
                                        </p:tav>
                                      </p:tavLst>
                                    </p:anim>
                                    <p:anim calcmode="lin" valueType="num">
                                      <p:cBhvr additive="base">
                                        <p:cTn id="14" dur="500" fill="hold"/>
                                        <p:tgtEl>
                                          <p:spTgt spid="686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1380"/>
                                        </p:tgtEl>
                                        <p:attrNameLst>
                                          <p:attrName>style.visibility</p:attrName>
                                        </p:attrNameLst>
                                      </p:cBhvr>
                                      <p:to>
                                        <p:strVal val="visible"/>
                                      </p:to>
                                    </p:set>
                                    <p:anim calcmode="lin" valueType="num">
                                      <p:cBhvr additive="base">
                                        <p:cTn id="17" dur="500" fill="hold"/>
                                        <p:tgtEl>
                                          <p:spTgt spid="101380"/>
                                        </p:tgtEl>
                                        <p:attrNameLst>
                                          <p:attrName>ppt_x</p:attrName>
                                        </p:attrNameLst>
                                      </p:cBhvr>
                                      <p:tavLst>
                                        <p:tav tm="0">
                                          <p:val>
                                            <p:strVal val="#ppt_x"/>
                                          </p:val>
                                        </p:tav>
                                        <p:tav tm="100000">
                                          <p:val>
                                            <p:strVal val="#ppt_x"/>
                                          </p:val>
                                        </p:tav>
                                      </p:tavLst>
                                    </p:anim>
                                    <p:anim calcmode="lin" valueType="num">
                                      <p:cBhvr additive="base">
                                        <p:cTn id="18" dur="500" fill="hold"/>
                                        <p:tgtEl>
                                          <p:spTgt spid="101380"/>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8610"/>
                                        </p:tgtEl>
                                        <p:attrNameLst>
                                          <p:attrName>style.visibility</p:attrName>
                                        </p:attrNameLst>
                                      </p:cBhvr>
                                      <p:to>
                                        <p:strVal val="visible"/>
                                      </p:to>
                                    </p:set>
                                    <p:animEffect transition="in" filter="fade">
                                      <p:cBhvr>
                                        <p:cTn id="21" dur="1000"/>
                                        <p:tgtEl>
                                          <p:spTgt spid="68610"/>
                                        </p:tgtEl>
                                      </p:cBhvr>
                                    </p:animEffect>
                                    <p:anim calcmode="lin" valueType="num">
                                      <p:cBhvr>
                                        <p:cTn id="22" dur="1000" fill="hold"/>
                                        <p:tgtEl>
                                          <p:spTgt spid="68610"/>
                                        </p:tgtEl>
                                        <p:attrNameLst>
                                          <p:attrName>ppt_x</p:attrName>
                                        </p:attrNameLst>
                                      </p:cBhvr>
                                      <p:tavLst>
                                        <p:tav tm="0">
                                          <p:val>
                                            <p:strVal val="#ppt_x"/>
                                          </p:val>
                                        </p:tav>
                                        <p:tav tm="100000">
                                          <p:val>
                                            <p:strVal val="#ppt_x"/>
                                          </p:val>
                                        </p:tav>
                                      </p:tavLst>
                                    </p:anim>
                                    <p:anim calcmode="lin" valueType="num">
                                      <p:cBhvr>
                                        <p:cTn id="23"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1385"/>
                                        </p:tgtEl>
                                        <p:attrNameLst>
                                          <p:attrName>style.visibility</p:attrName>
                                        </p:attrNameLst>
                                      </p:cBhvr>
                                      <p:to>
                                        <p:strVal val="visible"/>
                                      </p:to>
                                    </p:set>
                                    <p:anim calcmode="lin" valueType="num">
                                      <p:cBhvr additive="base">
                                        <p:cTn id="28" dur="500" fill="hold"/>
                                        <p:tgtEl>
                                          <p:spTgt spid="101385"/>
                                        </p:tgtEl>
                                        <p:attrNameLst>
                                          <p:attrName>ppt_x</p:attrName>
                                        </p:attrNameLst>
                                      </p:cBhvr>
                                      <p:tavLst>
                                        <p:tav tm="0">
                                          <p:val>
                                            <p:strVal val="#ppt_x"/>
                                          </p:val>
                                        </p:tav>
                                        <p:tav tm="100000">
                                          <p:val>
                                            <p:strVal val="#ppt_x"/>
                                          </p:val>
                                        </p:tav>
                                      </p:tavLst>
                                    </p:anim>
                                    <p:anim calcmode="lin" valueType="num">
                                      <p:cBhvr additive="base">
                                        <p:cTn id="29" dur="500" fill="hold"/>
                                        <p:tgtEl>
                                          <p:spTgt spid="1013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101380" grpId="0"/>
      <p:bldP spid="101385" grpId="0"/>
      <p:bldP spid="686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Line 19"/>
          <p:cNvSpPr>
            <a:spLocks noChangeShapeType="1"/>
          </p:cNvSpPr>
          <p:nvPr/>
        </p:nvSpPr>
        <p:spPr bwMode="auto">
          <a:xfrm>
            <a:off x="7620000" y="2133600"/>
            <a:ext cx="1054100" cy="614363"/>
          </a:xfrm>
          <a:prstGeom prst="line">
            <a:avLst/>
          </a:prstGeom>
          <a:noFill/>
          <a:ln w="254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103427" name="Group 3"/>
          <p:cNvGrpSpPr>
            <a:grpSpLocks/>
          </p:cNvGrpSpPr>
          <p:nvPr/>
        </p:nvGrpSpPr>
        <p:grpSpPr bwMode="auto">
          <a:xfrm>
            <a:off x="1295400" y="5292725"/>
            <a:ext cx="6515100" cy="1182688"/>
            <a:chOff x="912" y="3334"/>
            <a:chExt cx="4104" cy="745"/>
          </a:xfrm>
        </p:grpSpPr>
        <p:sp>
          <p:nvSpPr>
            <p:cNvPr id="103451" name="Rectangle 4"/>
            <p:cNvSpPr>
              <a:spLocks noChangeArrowheads="1"/>
            </p:cNvSpPr>
            <p:nvPr/>
          </p:nvSpPr>
          <p:spPr bwMode="auto">
            <a:xfrm>
              <a:off x="912" y="3335"/>
              <a:ext cx="4104" cy="744"/>
            </a:xfrm>
            <a:prstGeom prst="rect">
              <a:avLst/>
            </a:prstGeom>
            <a:solidFill>
              <a:schemeClr val="bg2"/>
            </a:solidFill>
            <a:ln w="38100" cmpd="dbl">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03452" name="Rectangle 5"/>
            <p:cNvSpPr>
              <a:spLocks noChangeArrowheads="1"/>
            </p:cNvSpPr>
            <p:nvPr/>
          </p:nvSpPr>
          <p:spPr bwMode="auto">
            <a:xfrm>
              <a:off x="1143" y="3334"/>
              <a:ext cx="1031"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charset="0"/>
                </a:rPr>
                <a:t>Cycle</a:t>
              </a:r>
            </a:p>
            <a:p>
              <a:pPr algn="ctr" eaLnBrk="1" hangingPunct="1">
                <a:spcBef>
                  <a:spcPct val="0"/>
                </a:spcBef>
                <a:buFontTx/>
                <a:buNone/>
              </a:pPr>
              <a:r>
                <a:rPr lang="en-US" altLang="en-US" sz="2400" b="1" dirty="0">
                  <a:latin typeface="Arial" charset="0"/>
                </a:rPr>
                <a:t>Efficiency</a:t>
              </a:r>
            </a:p>
          </p:txBody>
        </p:sp>
        <p:sp>
          <p:nvSpPr>
            <p:cNvPr id="103453" name="Rectangle 6"/>
            <p:cNvSpPr>
              <a:spLocks noChangeArrowheads="1"/>
            </p:cNvSpPr>
            <p:nvPr/>
          </p:nvSpPr>
          <p:spPr bwMode="auto">
            <a:xfrm>
              <a:off x="2667" y="3403"/>
              <a:ext cx="2030"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20000"/>
                </a:lnSpc>
                <a:spcBef>
                  <a:spcPct val="0"/>
                </a:spcBef>
                <a:buFontTx/>
                <a:buNone/>
              </a:pPr>
              <a:r>
                <a:rPr lang="en-US" altLang="en-US" sz="2400" b="1" dirty="0">
                  <a:latin typeface="Arial" charset="0"/>
                </a:rPr>
                <a:t>      Value-added time</a:t>
              </a:r>
              <a:br>
                <a:rPr lang="en-US" altLang="en-US" sz="2400" b="1" dirty="0">
                  <a:latin typeface="Arial" charset="0"/>
                </a:rPr>
              </a:br>
              <a:r>
                <a:rPr lang="en-US" altLang="en-US" sz="2400" b="1" dirty="0">
                  <a:latin typeface="Arial" charset="0"/>
                </a:rPr>
                <a:t>          Cycle time</a:t>
              </a:r>
            </a:p>
          </p:txBody>
        </p:sp>
        <p:sp>
          <p:nvSpPr>
            <p:cNvPr id="103454" name="Line 7"/>
            <p:cNvSpPr>
              <a:spLocks noChangeShapeType="1"/>
            </p:cNvSpPr>
            <p:nvPr/>
          </p:nvSpPr>
          <p:spPr bwMode="auto">
            <a:xfrm>
              <a:off x="2732" y="3709"/>
              <a:ext cx="20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55" name="Rectangle 8"/>
            <p:cNvSpPr>
              <a:spLocks noChangeArrowheads="1"/>
            </p:cNvSpPr>
            <p:nvPr/>
          </p:nvSpPr>
          <p:spPr bwMode="auto">
            <a:xfrm>
              <a:off x="2341" y="3547"/>
              <a:ext cx="19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a:solidFill>
                    <a:schemeClr val="tx2"/>
                  </a:solidFill>
                  <a:latin typeface="Arial" charset="0"/>
                </a:rPr>
                <a:t>=</a:t>
              </a:r>
            </a:p>
          </p:txBody>
        </p:sp>
      </p:grpSp>
      <p:sp>
        <p:nvSpPr>
          <p:cNvPr id="103428" name="Rectangle 3"/>
          <p:cNvSpPr>
            <a:spLocks noGrp="1" noChangeArrowheads="1"/>
          </p:cNvSpPr>
          <p:nvPr>
            <p:ph type="title"/>
          </p:nvPr>
        </p:nvSpPr>
        <p:spPr>
          <a:xfrm>
            <a:off x="0" y="274638"/>
            <a:ext cx="9144000" cy="1020762"/>
          </a:xfrm>
        </p:spPr>
        <p:txBody>
          <a:bodyPr lIns="90488" tIns="44450" rIns="90488" bIns="44450"/>
          <a:lstStyle/>
          <a:p>
            <a:r>
              <a:rPr lang="en-US" altLang="en-US" sz="4400" b="1" dirty="0" smtClean="0">
                <a:solidFill>
                  <a:schemeClr val="tx1"/>
                </a:solidFill>
                <a:latin typeface="Arial" pitchFamily="34" charset="0"/>
                <a:cs typeface="Arial" pitchFamily="34" charset="0"/>
              </a:rPr>
              <a:t>Cycle Time and Cycle Efficiency</a:t>
            </a:r>
          </a:p>
        </p:txBody>
      </p:sp>
      <p:sp>
        <p:nvSpPr>
          <p:cNvPr id="103441" name="Slide Number Placeholder 3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AA74919-C7AD-4EB4-B3C3-3FB060B8BD02}" type="slidenum">
              <a:rPr lang="en-US" altLang="en-US" sz="1200">
                <a:solidFill>
                  <a:srgbClr val="898989"/>
                </a:solidFill>
                <a:latin typeface="Arial" charset="0"/>
              </a:rPr>
              <a:pPr>
                <a:spcBef>
                  <a:spcPct val="0"/>
                </a:spcBef>
                <a:buFontTx/>
                <a:buNone/>
              </a:pPr>
              <a:t>53</a:t>
            </a:fld>
            <a:endParaRPr lang="en-US" altLang="en-US" sz="1200" dirty="0">
              <a:solidFill>
                <a:srgbClr val="898989"/>
              </a:solidFill>
              <a:latin typeface="Arial" charset="0"/>
            </a:endParaRPr>
          </a:p>
        </p:txBody>
      </p:sp>
      <p:sp>
        <p:nvSpPr>
          <p:cNvPr id="70661" name="Rectangle 5"/>
          <p:cNvSpPr>
            <a:spLocks noChangeArrowheads="1"/>
          </p:cNvSpPr>
          <p:nvPr/>
        </p:nvSpPr>
        <p:spPr bwMode="auto">
          <a:xfrm>
            <a:off x="3146425" y="2822575"/>
            <a:ext cx="4552950" cy="828675"/>
          </a:xfrm>
          <a:prstGeom prst="rect">
            <a:avLst/>
          </a:prstGeom>
          <a:solidFill>
            <a:schemeClr val="accent1">
              <a:lumMod val="50000"/>
            </a:schemeClr>
          </a:solidFill>
          <a:ln w="12700">
            <a:noFill/>
            <a:miter lim="800000"/>
            <a:headEnd/>
            <a:tailEnd/>
          </a:ln>
        </p:spPr>
        <p:txBody>
          <a:bodyPr wrap="none" lIns="90488" tIns="44450" rIns="90488" bIns="44450">
            <a:spAutoFit/>
          </a:bodyPr>
          <a:lstStyle/>
          <a:p>
            <a:pPr algn="ctr" eaLnBrk="1" hangingPunct="1">
              <a:defRPr/>
            </a:pPr>
            <a:r>
              <a:rPr lang="en-US" sz="2400" dirty="0">
                <a:solidFill>
                  <a:schemeClr val="bg1"/>
                </a:solidFill>
              </a:rPr>
              <a:t>Process Time + Inspection Time</a:t>
            </a:r>
            <a:br>
              <a:rPr lang="en-US" sz="2400" dirty="0">
                <a:solidFill>
                  <a:schemeClr val="bg1"/>
                </a:solidFill>
              </a:rPr>
            </a:br>
            <a:r>
              <a:rPr lang="en-US" sz="2400" dirty="0">
                <a:solidFill>
                  <a:schemeClr val="bg1"/>
                </a:solidFill>
              </a:rPr>
              <a:t>+ Move Time + Wait Time</a:t>
            </a:r>
          </a:p>
        </p:txBody>
      </p:sp>
      <p:grpSp>
        <p:nvGrpSpPr>
          <p:cNvPr id="103430" name="Group 10"/>
          <p:cNvGrpSpPr>
            <a:grpSpLocks/>
          </p:cNvGrpSpPr>
          <p:nvPr/>
        </p:nvGrpSpPr>
        <p:grpSpPr bwMode="auto">
          <a:xfrm>
            <a:off x="381000" y="1600200"/>
            <a:ext cx="8382000" cy="3586163"/>
            <a:chOff x="336" y="1138"/>
            <a:chExt cx="5280" cy="2259"/>
          </a:xfrm>
        </p:grpSpPr>
        <p:sp>
          <p:nvSpPr>
            <p:cNvPr id="103442" name="Line 11"/>
            <p:cNvSpPr>
              <a:spLocks noChangeShapeType="1"/>
            </p:cNvSpPr>
            <p:nvPr/>
          </p:nvSpPr>
          <p:spPr bwMode="auto">
            <a:xfrm flipV="1">
              <a:off x="352" y="1573"/>
              <a:ext cx="512" cy="304"/>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3" name="Line 12"/>
            <p:cNvSpPr>
              <a:spLocks noChangeShapeType="1"/>
            </p:cNvSpPr>
            <p:nvPr/>
          </p:nvSpPr>
          <p:spPr bwMode="auto">
            <a:xfrm flipV="1">
              <a:off x="1496" y="1525"/>
              <a:ext cx="560" cy="352"/>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4" name="Line 13"/>
            <p:cNvSpPr>
              <a:spLocks noChangeShapeType="1"/>
            </p:cNvSpPr>
            <p:nvPr/>
          </p:nvSpPr>
          <p:spPr bwMode="auto">
            <a:xfrm>
              <a:off x="33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5" name="Line 14"/>
            <p:cNvSpPr>
              <a:spLocks noChangeShapeType="1"/>
            </p:cNvSpPr>
            <p:nvPr/>
          </p:nvSpPr>
          <p:spPr bwMode="auto">
            <a:xfrm>
              <a:off x="1440" y="1925"/>
              <a:ext cx="0" cy="9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6" name="Line 15"/>
            <p:cNvSpPr>
              <a:spLocks noChangeShapeType="1"/>
            </p:cNvSpPr>
            <p:nvPr/>
          </p:nvSpPr>
          <p:spPr bwMode="auto">
            <a:xfrm>
              <a:off x="561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7" name="Rectangle 16"/>
            <p:cNvSpPr>
              <a:spLocks noChangeArrowheads="1"/>
            </p:cNvSpPr>
            <p:nvPr/>
          </p:nvSpPr>
          <p:spPr bwMode="auto">
            <a:xfrm>
              <a:off x="362" y="1138"/>
              <a:ext cx="1174" cy="429"/>
            </a:xfrm>
            <a:prstGeom prst="rect">
              <a:avLst/>
            </a:prstGeom>
            <a:solidFill>
              <a:srgbClr val="FFC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 </a:t>
              </a:r>
              <a:r>
                <a:rPr lang="en-US" altLang="en-US" sz="2400" b="1" dirty="0">
                  <a:latin typeface="Arial" charset="0"/>
                </a:rPr>
                <a:t>Order Received</a:t>
              </a:r>
            </a:p>
          </p:txBody>
        </p:sp>
        <p:sp>
          <p:nvSpPr>
            <p:cNvPr id="103448" name="Rectangle 17"/>
            <p:cNvSpPr>
              <a:spLocks noChangeArrowheads="1"/>
            </p:cNvSpPr>
            <p:nvPr/>
          </p:nvSpPr>
          <p:spPr bwMode="auto">
            <a:xfrm>
              <a:off x="1776" y="1149"/>
              <a:ext cx="1174" cy="429"/>
            </a:xfrm>
            <a:prstGeom prst="rect">
              <a:avLst/>
            </a:prstGeom>
            <a:solidFill>
              <a:srgbClr val="CCE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b="1" dirty="0">
                  <a:latin typeface="Arial" charset="0"/>
                </a:rPr>
                <a:t>Production</a:t>
              </a:r>
              <a:br>
                <a:rPr lang="en-US" altLang="en-US" sz="2400" b="1" dirty="0">
                  <a:latin typeface="Arial" charset="0"/>
                </a:rPr>
              </a:br>
              <a:r>
                <a:rPr lang="en-US" altLang="en-US" sz="2400" b="1" dirty="0">
                  <a:latin typeface="Arial" charset="0"/>
                </a:rPr>
                <a:t>Started</a:t>
              </a:r>
            </a:p>
          </p:txBody>
        </p:sp>
        <p:sp>
          <p:nvSpPr>
            <p:cNvPr id="103449" name="Line 20"/>
            <p:cNvSpPr>
              <a:spLocks noChangeShapeType="1"/>
            </p:cNvSpPr>
            <p:nvPr/>
          </p:nvSpPr>
          <p:spPr bwMode="auto">
            <a:xfrm>
              <a:off x="336" y="2445"/>
              <a:ext cx="52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50" name="Rectangle 18"/>
            <p:cNvSpPr>
              <a:spLocks noChangeArrowheads="1"/>
            </p:cNvSpPr>
            <p:nvPr/>
          </p:nvSpPr>
          <p:spPr bwMode="auto">
            <a:xfrm>
              <a:off x="4309" y="1138"/>
              <a:ext cx="1174" cy="429"/>
            </a:xfrm>
            <a:prstGeom prst="rect">
              <a:avLst/>
            </a:prstGeom>
            <a:solidFill>
              <a:srgbClr val="CCFFCC"/>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b="1" dirty="0">
                  <a:latin typeface="Arial" charset="0"/>
                </a:rPr>
                <a:t>Goods Shipped</a:t>
              </a:r>
            </a:p>
          </p:txBody>
        </p:sp>
      </p:grpSp>
      <p:sp>
        <p:nvSpPr>
          <p:cNvPr id="70663" name="Rectangle 22"/>
          <p:cNvSpPr>
            <a:spLocks noChangeArrowheads="1"/>
          </p:cNvSpPr>
          <p:nvPr/>
        </p:nvSpPr>
        <p:spPr bwMode="auto">
          <a:xfrm>
            <a:off x="3422650" y="3965575"/>
            <a:ext cx="4006850" cy="458788"/>
          </a:xfrm>
          <a:prstGeom prst="rect">
            <a:avLst/>
          </a:prstGeom>
          <a:noFill/>
          <a:ln w="12700">
            <a:noFill/>
            <a:miter lim="800000"/>
            <a:headEnd/>
            <a:tailEnd/>
          </a:ln>
        </p:spPr>
        <p:txBody>
          <a:bodyPr wrap="none" lIns="90488" tIns="44450" rIns="90488" bIns="44450">
            <a:spAutoFit/>
          </a:bodyPr>
          <a:lstStyle/>
          <a:p>
            <a:pPr eaLnBrk="1" hangingPunct="1">
              <a:defRPr/>
            </a:pPr>
            <a:r>
              <a:rPr lang="en-US" sz="2400" b="1" dirty="0">
                <a:solidFill>
                  <a:schemeClr val="tx2">
                    <a:lumMod val="50000"/>
                  </a:schemeClr>
                </a:solidFill>
              </a:rPr>
              <a:t>Manufacturing Cycle Time</a:t>
            </a:r>
          </a:p>
        </p:txBody>
      </p:sp>
      <p:sp>
        <p:nvSpPr>
          <p:cNvPr id="103432" name="Line 9"/>
          <p:cNvSpPr>
            <a:spLocks noChangeShapeType="1"/>
          </p:cNvSpPr>
          <p:nvPr/>
        </p:nvSpPr>
        <p:spPr bwMode="auto">
          <a:xfrm>
            <a:off x="4572000" y="3352800"/>
            <a:ext cx="990600" cy="19050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3433" name="Oval 10"/>
          <p:cNvSpPr>
            <a:spLocks noChangeArrowheads="1"/>
          </p:cNvSpPr>
          <p:nvPr/>
        </p:nvSpPr>
        <p:spPr bwMode="auto">
          <a:xfrm>
            <a:off x="3124200" y="2743200"/>
            <a:ext cx="2057400" cy="6096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03434" name="Oval 11"/>
          <p:cNvSpPr>
            <a:spLocks noChangeArrowheads="1"/>
          </p:cNvSpPr>
          <p:nvPr/>
        </p:nvSpPr>
        <p:spPr bwMode="auto">
          <a:xfrm>
            <a:off x="4495800" y="5257800"/>
            <a:ext cx="2743200" cy="7620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03435" name="Rectangle 7"/>
          <p:cNvSpPr>
            <a:spLocks noChangeArrowheads="1"/>
          </p:cNvSpPr>
          <p:nvPr/>
        </p:nvSpPr>
        <p:spPr bwMode="auto">
          <a:xfrm>
            <a:off x="3748088" y="4727575"/>
            <a:ext cx="1692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Total Time</a:t>
            </a:r>
          </a:p>
        </p:txBody>
      </p:sp>
      <p:cxnSp>
        <p:nvCxnSpPr>
          <p:cNvPr id="37" name="Straight Arrow Connector 36"/>
          <p:cNvCxnSpPr/>
          <p:nvPr/>
        </p:nvCxnSpPr>
        <p:spPr>
          <a:xfrm rot="10800000">
            <a:off x="2133600" y="4191000"/>
            <a:ext cx="1219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239000" y="4191000"/>
            <a:ext cx="1524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381000" y="4953000"/>
            <a:ext cx="3292475"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287963" y="4953000"/>
            <a:ext cx="3475037"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A 4</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additive="base">
                                        <p:cTn id="7" dur="500" fill="hold"/>
                                        <p:tgtEl>
                                          <p:spTgt spid="103430"/>
                                        </p:tgtEl>
                                        <p:attrNameLst>
                                          <p:attrName>ppt_x</p:attrName>
                                        </p:attrNameLst>
                                      </p:cBhvr>
                                      <p:tavLst>
                                        <p:tav tm="0">
                                          <p:val>
                                            <p:strVal val="#ppt_x"/>
                                          </p:val>
                                        </p:tav>
                                        <p:tav tm="100000">
                                          <p:val>
                                            <p:strVal val="#ppt_x"/>
                                          </p:val>
                                        </p:tav>
                                      </p:tavLst>
                                    </p:anim>
                                    <p:anim calcmode="lin" valueType="num">
                                      <p:cBhvr additive="base">
                                        <p:cTn id="8" dur="500" fill="hold"/>
                                        <p:tgtEl>
                                          <p:spTgt spid="1034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1"/>
                                        </p:tgtEl>
                                        <p:attrNameLst>
                                          <p:attrName>style.visibility</p:attrName>
                                        </p:attrNameLst>
                                      </p:cBhvr>
                                      <p:to>
                                        <p:strVal val="visible"/>
                                      </p:to>
                                    </p:set>
                                    <p:anim calcmode="lin" valueType="num">
                                      <p:cBhvr additive="base">
                                        <p:cTn id="13" dur="500" fill="hold"/>
                                        <p:tgtEl>
                                          <p:spTgt spid="70661"/>
                                        </p:tgtEl>
                                        <p:attrNameLst>
                                          <p:attrName>ppt_x</p:attrName>
                                        </p:attrNameLst>
                                      </p:cBhvr>
                                      <p:tavLst>
                                        <p:tav tm="0">
                                          <p:val>
                                            <p:strVal val="#ppt_x"/>
                                          </p:val>
                                        </p:tav>
                                        <p:tav tm="100000">
                                          <p:val>
                                            <p:strVal val="#ppt_x"/>
                                          </p:val>
                                        </p:tav>
                                      </p:tavLst>
                                    </p:anim>
                                    <p:anim calcmode="lin" valueType="num">
                                      <p:cBhvr additive="base">
                                        <p:cTn id="14" dur="500" fill="hold"/>
                                        <p:tgtEl>
                                          <p:spTgt spid="7066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0663"/>
                                        </p:tgtEl>
                                        <p:attrNameLst>
                                          <p:attrName>style.visibility</p:attrName>
                                        </p:attrNameLst>
                                      </p:cBhvr>
                                      <p:to>
                                        <p:strVal val="visible"/>
                                      </p:to>
                                    </p:set>
                                    <p:anim calcmode="lin" valueType="num">
                                      <p:cBhvr additive="base">
                                        <p:cTn id="17" dur="500" fill="hold"/>
                                        <p:tgtEl>
                                          <p:spTgt spid="70663"/>
                                        </p:tgtEl>
                                        <p:attrNameLst>
                                          <p:attrName>ppt_x</p:attrName>
                                        </p:attrNameLst>
                                      </p:cBhvr>
                                      <p:tavLst>
                                        <p:tav tm="0">
                                          <p:val>
                                            <p:strVal val="#ppt_x"/>
                                          </p:val>
                                        </p:tav>
                                        <p:tav tm="100000">
                                          <p:val>
                                            <p:strVal val="#ppt_x"/>
                                          </p:val>
                                        </p:tav>
                                      </p:tavLst>
                                    </p:anim>
                                    <p:anim calcmode="lin" valueType="num">
                                      <p:cBhvr additive="base">
                                        <p:cTn id="18" dur="500" fill="hold"/>
                                        <p:tgtEl>
                                          <p:spTgt spid="706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427"/>
                                        </p:tgtEl>
                                        <p:attrNameLst>
                                          <p:attrName>style.visibility</p:attrName>
                                        </p:attrNameLst>
                                      </p:cBhvr>
                                      <p:to>
                                        <p:strVal val="visible"/>
                                      </p:to>
                                    </p:set>
                                    <p:anim calcmode="lin" valueType="num">
                                      <p:cBhvr additive="base">
                                        <p:cTn id="23" dur="500" fill="hold"/>
                                        <p:tgtEl>
                                          <p:spTgt spid="103427"/>
                                        </p:tgtEl>
                                        <p:attrNameLst>
                                          <p:attrName>ppt_x</p:attrName>
                                        </p:attrNameLst>
                                      </p:cBhvr>
                                      <p:tavLst>
                                        <p:tav tm="0">
                                          <p:val>
                                            <p:strVal val="#ppt_x"/>
                                          </p:val>
                                        </p:tav>
                                        <p:tav tm="100000">
                                          <p:val>
                                            <p:strVal val="#ppt_x"/>
                                          </p:val>
                                        </p:tav>
                                      </p:tavLst>
                                    </p:anim>
                                    <p:anim calcmode="lin" valueType="num">
                                      <p:cBhvr additive="base">
                                        <p:cTn id="24"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3435"/>
                                        </p:tgtEl>
                                        <p:attrNameLst>
                                          <p:attrName>style.visibility</p:attrName>
                                        </p:attrNameLst>
                                      </p:cBhvr>
                                      <p:to>
                                        <p:strVal val="visible"/>
                                      </p:to>
                                    </p:set>
                                    <p:anim calcmode="lin" valueType="num">
                                      <p:cBhvr additive="base">
                                        <p:cTn id="29" dur="500" fill="hold"/>
                                        <p:tgtEl>
                                          <p:spTgt spid="103435"/>
                                        </p:tgtEl>
                                        <p:attrNameLst>
                                          <p:attrName>ppt_x</p:attrName>
                                        </p:attrNameLst>
                                      </p:cBhvr>
                                      <p:tavLst>
                                        <p:tav tm="0">
                                          <p:val>
                                            <p:strVal val="#ppt_x"/>
                                          </p:val>
                                        </p:tav>
                                        <p:tav tm="100000">
                                          <p:val>
                                            <p:strVal val="#ppt_x"/>
                                          </p:val>
                                        </p:tav>
                                      </p:tavLst>
                                    </p:anim>
                                    <p:anim calcmode="lin" valueType="num">
                                      <p:cBhvr additive="base">
                                        <p:cTn id="30" dur="500" fill="hold"/>
                                        <p:tgtEl>
                                          <p:spTgt spid="103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3" grpId="0"/>
      <p:bldP spid="1034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828800"/>
            <a:ext cx="9144000" cy="50292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b="1" dirty="0">
                <a:solidFill>
                  <a:prstClr val="black"/>
                </a:solidFill>
              </a:rPr>
              <a:t>Using Connect – </a:t>
            </a:r>
            <a:r>
              <a:rPr lang="en-US" b="1" dirty="0" smtClean="0">
                <a:solidFill>
                  <a:srgbClr val="FF0000"/>
                </a:solidFill>
                <a:effectLst>
                  <a:outerShdw blurRad="38100" dist="38100" dir="2700000" algn="tl">
                    <a:srgbClr val="000000">
                      <a:alpha val="43137"/>
                    </a:srgbClr>
                  </a:outerShdw>
                </a:effectLst>
              </a:rPr>
              <a:t>8</a:t>
            </a:r>
            <a:r>
              <a:rPr lang="en-US" b="1" dirty="0" smtClean="0">
                <a:solidFill>
                  <a:prstClr val="black"/>
                </a:solidFill>
              </a:rPr>
              <a:t> </a:t>
            </a:r>
            <a:r>
              <a:rPr lang="en-US" b="1" dirty="0">
                <a:solidFill>
                  <a:prstClr val="black"/>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prstClr val="black"/>
                </a:solidFill>
              </a:rPr>
              <a:t> Points; </a:t>
            </a:r>
            <a:r>
              <a:rPr lang="en-US" b="1" u="sng" dirty="0">
                <a:solidFill>
                  <a:prstClr val="black"/>
                </a:solidFill>
                <a:effectLst>
                  <a:outerShdw blurRad="38100" dist="38100" dir="2700000" algn="tl">
                    <a:srgbClr val="000000">
                      <a:alpha val="43137"/>
                    </a:srgbClr>
                  </a:outerShdw>
                </a:effectLst>
              </a:rPr>
              <a:t>Chapter</a:t>
            </a:r>
            <a:r>
              <a:rPr lang="en-US" b="1" u="sng" dirty="0">
                <a:solidFill>
                  <a:srgbClr val="FF0000"/>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9</a:t>
            </a:r>
            <a:r>
              <a:rPr lang="en-US" b="1" dirty="0" smtClean="0">
                <a:solidFill>
                  <a:prstClr val="black"/>
                </a:solidFill>
              </a:rPr>
              <a:t>.</a:t>
            </a:r>
            <a:endParaRPr lang="en-US" b="1" dirty="0">
              <a:solidFill>
                <a:prstClr val="black"/>
              </a:solidFill>
            </a:endParaRPr>
          </a:p>
          <a:p>
            <a:pPr eaLnBrk="1" fontAlgn="auto" hangingPunct="1">
              <a:spcAft>
                <a:spcPts val="0"/>
              </a:spcAft>
              <a:defRPr/>
            </a:pPr>
            <a:r>
              <a:rPr lang="en-US" b="1" dirty="0" smtClean="0">
                <a:solidFill>
                  <a:schemeClr val="tx1"/>
                </a:solidFill>
              </a:rPr>
              <a:t> Prepare chapter </a:t>
            </a:r>
            <a:r>
              <a:rPr lang="en-US" b="1" dirty="0" smtClean="0">
                <a:solidFill>
                  <a:srgbClr val="FF0000"/>
                </a:solidFill>
                <a:effectLst>
                  <a:outerShdw blurRad="38100" dist="38100" dir="2700000" algn="tl">
                    <a:srgbClr val="000000">
                      <a:alpha val="43137"/>
                    </a:srgbClr>
                  </a:outerShdw>
                </a:effectLst>
              </a:rPr>
              <a:t>10</a:t>
            </a:r>
            <a:r>
              <a:rPr lang="en-US"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rPr>
              <a:t>“</a:t>
            </a:r>
            <a:r>
              <a:rPr lang="en-US" b="1" dirty="0" smtClean="0">
                <a:solidFill>
                  <a:srgbClr val="FF0000"/>
                </a:solidFill>
                <a:effectLst>
                  <a:outerShdw blurRad="38100" dist="38100" dir="2700000" algn="tl">
                    <a:srgbClr val="000000">
                      <a:alpha val="43137"/>
                    </a:srgbClr>
                  </a:outerShdw>
                </a:effectLst>
              </a:rPr>
              <a:t>Relevant Costing for Managerial Decisions</a:t>
            </a:r>
            <a:r>
              <a:rPr lang="en-US" b="1" dirty="0" smtClean="0">
                <a:solidFill>
                  <a:schemeClr val="tx1"/>
                </a:solidFill>
              </a:rPr>
              <a:t>.”</a:t>
            </a:r>
          </a:p>
          <a:p>
            <a:pPr marL="0" indent="0" eaLnBrk="1" fontAlgn="auto" hangingPunct="1">
              <a:spcAft>
                <a:spcPts val="0"/>
              </a:spcAft>
              <a:buFont typeface="Arial" charset="0"/>
              <a:buNone/>
              <a:defRPr/>
            </a:pPr>
            <a:endParaRPr lang="en-US" b="1" dirty="0" smtClean="0">
              <a:solidFill>
                <a:schemeClr val="tx1"/>
              </a:solidFill>
            </a:endParaRPr>
          </a:p>
          <a:p>
            <a:pPr algn="ctr" eaLnBrk="1" fontAlgn="auto" hangingPunct="1">
              <a:spcAft>
                <a:spcPts val="0"/>
              </a:spcAft>
              <a:buFont typeface="Arial"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defRPr/>
            </a:pPr>
            <a:endParaRPr lang="en-US" dirty="0" smtClean="0"/>
          </a:p>
        </p:txBody>
      </p:sp>
      <p:sp>
        <p:nvSpPr>
          <p:cNvPr id="1065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1065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BAE4C60C-654F-4413-8117-C77B3A07E1E7}" type="slidenum">
              <a:rPr lang="en-US" altLang="en-US" sz="1200" smtClean="0">
                <a:solidFill>
                  <a:srgbClr val="898989"/>
                </a:solidFill>
              </a:rPr>
              <a:pPr/>
              <a:t>54</a:t>
            </a:fld>
            <a:endParaRPr lang="en-US" altLang="en-US" sz="1200" smtClean="0">
              <a:solidFill>
                <a:srgbClr val="898989"/>
              </a:solidFill>
            </a:endParaRPr>
          </a:p>
        </p:txBody>
      </p:sp>
    </p:spTree>
    <p:extLst>
      <p:ext uri="{BB962C8B-B14F-4D97-AF65-F5344CB8AC3E}">
        <p14:creationId xmlns:p14="http://schemas.microsoft.com/office/powerpoint/2010/main" val="3669262693"/>
      </p:ext>
    </p:extLst>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eaLnBrk="1" fontAlgn="auto" hangingPunct="1">
              <a:lnSpc>
                <a:spcPct val="150000"/>
              </a:lnSpc>
              <a:spcAft>
                <a:spcPts val="0"/>
              </a:spcAft>
              <a:defRPr/>
            </a:pPr>
            <a:r>
              <a:rPr lang="en-US" sz="6600" b="1" u="sng" dirty="0" smtClean="0">
                <a:solidFill>
                  <a:srgbClr val="FF0000"/>
                </a:solidFill>
                <a:effectLst>
                  <a:outerShdw blurRad="38100" dist="38100" dir="2700000" algn="tl">
                    <a:srgbClr val="000000">
                      <a:alpha val="43137"/>
                    </a:srgbClr>
                  </a:outerShdw>
                </a:effectLst>
              </a:rPr>
              <a:t>Thank you </a:t>
            </a:r>
            <a:r>
              <a:rPr lang="en-US" sz="6600" b="1" u="sng" dirty="0" smtClean="0">
                <a:solidFill>
                  <a:schemeClr val="tx1"/>
                </a:solidFill>
                <a:effectLst>
                  <a:outerShdw blurRad="38100" dist="38100" dir="2700000" algn="tl">
                    <a:srgbClr val="000000">
                      <a:alpha val="43137"/>
                    </a:srgbClr>
                  </a:outerShdw>
                </a:effectLst>
              </a:rPr>
              <a:t>and See You </a:t>
            </a:r>
            <a:r>
              <a:rPr lang="en-US" sz="6600" b="1" u="sng" dirty="0" smtClean="0">
                <a:solidFill>
                  <a:srgbClr val="FF0000"/>
                </a:solidFill>
                <a:effectLst>
                  <a:outerShdw blurRad="38100" dist="38100" dir="2700000" algn="tl">
                    <a:srgbClr val="000000">
                      <a:alpha val="43137"/>
                    </a:srgbClr>
                  </a:outerShdw>
                </a:effectLst>
              </a:rPr>
              <a:t>Next Week </a:t>
            </a:r>
            <a:r>
              <a:rPr lang="en-US" sz="6600" b="1" u="sng" dirty="0" smtClean="0">
                <a:solidFill>
                  <a:schemeClr val="tx1"/>
                </a:solidFill>
                <a:effectLst>
                  <a:outerShdw blurRad="38100" dist="38100" dir="2700000" algn="tl">
                    <a:srgbClr val="000000">
                      <a:alpha val="43137"/>
                    </a:srgbClr>
                  </a:outerShdw>
                </a:effectLst>
              </a:rPr>
              <a:t>at the Same Time, </a:t>
            </a:r>
            <a:r>
              <a:rPr lang="en-US" sz="6600" b="1" u="sng" dirty="0" smtClean="0">
                <a:solidFill>
                  <a:srgbClr val="FF0000"/>
                </a:solidFill>
                <a:effectLst>
                  <a:outerShdw blurRad="38100" dist="38100" dir="2700000" algn="tl">
                    <a:srgbClr val="000000">
                      <a:alpha val="43137"/>
                    </a:srgbClr>
                  </a:outerShdw>
                </a:effectLst>
              </a:rPr>
              <a:t>Take Care</a:t>
            </a:r>
            <a:r>
              <a:rPr lang="en-US" sz="6600" b="1" dirty="0" smtClean="0">
                <a:solidFill>
                  <a:srgbClr val="FF00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i="1" u="sng" dirty="0" smtClean="0">
                <a:effectLst>
                  <a:outerShdw blurRad="38100" dist="38100" dir="2700000" algn="tl">
                    <a:srgbClr val="000000">
                      <a:alpha val="43137"/>
                    </a:srgbClr>
                  </a:outerShdw>
                </a:effectLst>
              </a:rPr>
              <a:t> </a:t>
            </a:r>
            <a:endParaRPr lang="en-US" i="1" u="sng" dirty="0" smtClean="0"/>
          </a:p>
        </p:txBody>
      </p:sp>
      <p:sp>
        <p:nvSpPr>
          <p:cNvPr id="1576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7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4699EDDF-13E1-4A0C-A39D-74E0F4352B8F}" type="slidenum">
              <a:rPr lang="en-US" altLang="en-US" sz="1200">
                <a:solidFill>
                  <a:srgbClr val="898989"/>
                </a:solidFill>
                <a:latin typeface="Arial" charset="0"/>
              </a:rPr>
              <a:pPr>
                <a:spcBef>
                  <a:spcPct val="0"/>
                </a:spcBef>
                <a:buFontTx/>
                <a:buNone/>
              </a:pPr>
              <a:t>55</a:t>
            </a:fld>
            <a:endParaRPr lang="en-US" altLang="en-US" sz="1200">
              <a:solidFill>
                <a:srgbClr val="898989"/>
              </a:solidFill>
              <a:latin typeface="Arial" charset="0"/>
            </a:endParaRPr>
          </a:p>
        </p:txBody>
      </p:sp>
    </p:spTree>
    <p:extLst>
      <p:ext uri="{BB962C8B-B14F-4D97-AF65-F5344CB8AC3E}">
        <p14:creationId xmlns:p14="http://schemas.microsoft.com/office/powerpoint/2010/main" val="767074469"/>
      </p:ext>
    </p:extLst>
  </p:cSld>
  <p:clrMapOvr>
    <a:masterClrMapping/>
  </p:clrMapOvr>
  <p:transition spd="slow">
    <p:wheel spokes="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  </a:t>
            </a:r>
            <a:r>
              <a:rPr lang="en-US" altLang="en-US" sz="5400" b="1" dirty="0" smtClean="0">
                <a:solidFill>
                  <a:schemeClr val="tx1"/>
                </a:solidFill>
                <a:latin typeface="Algerian" pitchFamily="82" charset="0"/>
              </a:rPr>
              <a:t>(Appendix </a:t>
            </a:r>
            <a:r>
              <a:rPr lang="en-US" altLang="en-US" sz="5400" b="1" dirty="0">
                <a:solidFill>
                  <a:schemeClr val="tx1"/>
                </a:solidFill>
                <a:latin typeface="Algerian" pitchFamily="82" charset="0"/>
              </a:rPr>
              <a:t>9</a:t>
            </a:r>
            <a:r>
              <a:rPr lang="en-US" altLang="en-US" sz="5400" b="1" dirty="0" smtClean="0">
                <a:solidFill>
                  <a:schemeClr val="tx1"/>
                </a:solidFill>
                <a:latin typeface="Algerian" pitchFamily="82" charset="0"/>
              </a:rPr>
              <a:t>A):</a:t>
            </a:r>
            <a:r>
              <a:rPr lang="en-US" altLang="en-US" sz="5400" b="1" dirty="0">
                <a:solidFill>
                  <a:schemeClr val="tx1"/>
                </a:solidFill>
                <a:latin typeface="Algerian" pitchFamily="82" charset="0"/>
              </a:rPr>
              <a:t> </a:t>
            </a:r>
            <a:r>
              <a:rPr lang="en-US" altLang="en-US" sz="5400" b="1" dirty="0" smtClean="0">
                <a:solidFill>
                  <a:schemeClr val="tx1"/>
                </a:solidFill>
                <a:latin typeface="Algerian" pitchFamily="82" charset="0"/>
              </a:rPr>
              <a:t/>
            </a:r>
            <a:br>
              <a:rPr lang="en-US" altLang="en-US" sz="5400" b="1" dirty="0" smtClean="0">
                <a:solidFill>
                  <a:schemeClr val="tx1"/>
                </a:solidFill>
                <a:latin typeface="Algerian" pitchFamily="82" charset="0"/>
              </a:rPr>
            </a:br>
            <a:r>
              <a:rPr lang="en-US" altLang="en-US" sz="5400" b="1" dirty="0" smtClean="0">
                <a:solidFill>
                  <a:schemeClr val="tx1"/>
                </a:solidFill>
                <a:latin typeface="Algerian" pitchFamily="82" charset="0"/>
              </a:rPr>
              <a:t>Transfer Pricing</a:t>
            </a:r>
          </a:p>
        </p:txBody>
      </p:sp>
      <p:sp>
        <p:nvSpPr>
          <p:cNvPr id="1054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C16CB42-C70F-42BD-8823-8C5DF121C6A3}" type="slidenum">
              <a:rPr lang="en-US" altLang="en-US" sz="1200">
                <a:solidFill>
                  <a:srgbClr val="898989"/>
                </a:solidFill>
                <a:latin typeface="Arial" charset="0"/>
              </a:rPr>
              <a:pPr>
                <a:spcBef>
                  <a:spcPct val="0"/>
                </a:spcBef>
                <a:buFontTx/>
                <a:buNone/>
              </a:pPr>
              <a:t>56</a:t>
            </a:fld>
            <a:endParaRPr lang="en-US" altLang="en-US" sz="1200" dirty="0">
              <a:solidFill>
                <a:srgbClr val="898989"/>
              </a:solidFill>
              <a:latin typeface="Arial" charset="0"/>
            </a:endParaRPr>
          </a:p>
        </p:txBody>
      </p:sp>
      <p:pic>
        <p:nvPicPr>
          <p:cNvPr id="1054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44450" y="1292348"/>
            <a:ext cx="9032875" cy="954088"/>
          </a:xfrm>
          <a:prstGeom prst="rect">
            <a:avLst/>
          </a:prstGeom>
          <a:solidFill>
            <a:srgbClr val="FFFFCC"/>
          </a:solidFill>
          <a:ln w="38100" cap="sq">
            <a:solidFill>
              <a:schemeClr val="tx1"/>
            </a:solidFill>
            <a:miter lim="800000"/>
            <a:headEnd type="none" w="sm" len="sm"/>
            <a:tailEnd type="none" w="sm" len="sm"/>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800" b="1" dirty="0">
                <a:latin typeface="Arial" charset="0"/>
              </a:rPr>
              <a:t>A transfer price is the amount charged when one</a:t>
            </a:r>
            <a:br>
              <a:rPr lang="en-US" altLang="en-US" sz="2800" b="1" dirty="0">
                <a:latin typeface="Arial" charset="0"/>
              </a:rPr>
            </a:br>
            <a:r>
              <a:rPr lang="en-US" altLang="en-US" sz="2800" b="1" dirty="0">
                <a:latin typeface="Arial" charset="0"/>
              </a:rPr>
              <a:t>division sells goods or services to another division.</a:t>
            </a:r>
          </a:p>
        </p:txBody>
      </p:sp>
      <p:grpSp>
        <p:nvGrpSpPr>
          <p:cNvPr id="107523" name="Group 4"/>
          <p:cNvGrpSpPr>
            <a:grpSpLocks/>
          </p:cNvGrpSpPr>
          <p:nvPr/>
        </p:nvGrpSpPr>
        <p:grpSpPr bwMode="auto">
          <a:xfrm>
            <a:off x="3136900" y="2933700"/>
            <a:ext cx="2359025" cy="533400"/>
            <a:chOff x="2217" y="2592"/>
            <a:chExt cx="1487" cy="336"/>
          </a:xfrm>
        </p:grpSpPr>
        <p:sp>
          <p:nvSpPr>
            <p:cNvPr id="107535"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07536"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07524" name="Rectangle 8"/>
          <p:cNvSpPr>
            <a:spLocks noChangeArrowheads="1"/>
          </p:cNvSpPr>
          <p:nvPr/>
        </p:nvSpPr>
        <p:spPr bwMode="auto">
          <a:xfrm>
            <a:off x="463685" y="4101669"/>
            <a:ext cx="1965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07525" name="Rectangle 9"/>
          <p:cNvSpPr>
            <a:spLocks noChangeArrowheads="1"/>
          </p:cNvSpPr>
          <p:nvPr/>
        </p:nvSpPr>
        <p:spPr bwMode="auto">
          <a:xfrm>
            <a:off x="6151561" y="3736439"/>
            <a:ext cx="26320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pic>
        <p:nvPicPr>
          <p:cNvPr id="107526" name="Picture 4" descr="C:\Users\Charles\Pictures\Microsoft Clip Organizer\j04326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349" y="236665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5" descr="C:\Users\Charles\Pictures\Microsoft Clip Organizer\j04315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19" y="235158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Title 1"/>
          <p:cNvSpPr>
            <a:spLocks noGrp="1"/>
          </p:cNvSpPr>
          <p:nvPr>
            <p:ph type="title"/>
          </p:nvPr>
        </p:nvSpPr>
        <p:spPr>
          <a:xfrm>
            <a:off x="219075" y="-32197"/>
            <a:ext cx="8534400" cy="1143000"/>
          </a:xfrm>
        </p:spPr>
        <p:txBody>
          <a:bodyPr/>
          <a:lstStyle/>
          <a:p>
            <a:r>
              <a:rPr lang="en-US" altLang="en-US" sz="4400" b="1" dirty="0" smtClean="0">
                <a:solidFill>
                  <a:schemeClr val="tx1"/>
                </a:solidFill>
              </a:rPr>
              <a:t>Appendix </a:t>
            </a:r>
            <a:r>
              <a:rPr lang="en-US" altLang="en-US" sz="4400" b="1" dirty="0">
                <a:solidFill>
                  <a:schemeClr val="tx1"/>
                </a:solidFill>
              </a:rPr>
              <a:t>9</a:t>
            </a:r>
            <a:r>
              <a:rPr lang="en-US" altLang="en-US" sz="4400" b="1" dirty="0" smtClean="0">
                <a:solidFill>
                  <a:schemeClr val="tx1"/>
                </a:solidFill>
              </a:rPr>
              <a:t>A: Transfer Pricing</a:t>
            </a:r>
          </a:p>
        </p:txBody>
      </p:sp>
      <p:sp>
        <p:nvSpPr>
          <p:cNvPr id="107534"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B153884-7F62-49B6-8440-98A07CAFBA88}" type="slidenum">
              <a:rPr lang="en-US" altLang="en-US" sz="1200">
                <a:solidFill>
                  <a:srgbClr val="898989"/>
                </a:solidFill>
                <a:latin typeface="Arial" charset="0"/>
              </a:rPr>
              <a:pPr>
                <a:spcBef>
                  <a:spcPct val="0"/>
                </a:spcBef>
                <a:buFontTx/>
                <a:buNone/>
              </a:pPr>
              <a:t>57</a:t>
            </a:fld>
            <a:endParaRPr lang="en-US" altLang="en-US" sz="1200" dirty="0">
              <a:solidFill>
                <a:srgbClr val="898989"/>
              </a:solidFill>
              <a:latin typeface="Arial" charset="0"/>
            </a:endParaRPr>
          </a:p>
        </p:txBody>
      </p:sp>
      <p:cxnSp>
        <p:nvCxnSpPr>
          <p:cNvPr id="17" name="Straight Arrow Connector 16"/>
          <p:cNvCxnSpPr>
            <a:stCxn id="107524" idx="2"/>
          </p:cNvCxnSpPr>
          <p:nvPr/>
        </p:nvCxnSpPr>
        <p:spPr>
          <a:xfrm>
            <a:off x="1446348" y="4560456"/>
            <a:ext cx="153852" cy="2401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24032" y="4854620"/>
            <a:ext cx="2438400" cy="1323975"/>
          </a:xfrm>
          <a:prstGeom prst="rect">
            <a:avLst/>
          </a:prstGeom>
          <a:solidFill>
            <a:schemeClr val="accent2">
              <a:lumMod val="40000"/>
              <a:lumOff val="60000"/>
            </a:schemeClr>
          </a:solidFill>
          <a:ln>
            <a:solidFill>
              <a:schemeClr val="tx1"/>
            </a:solidFill>
          </a:ln>
        </p:spPr>
        <p:txBody>
          <a:bodyPr>
            <a:spAutoFit/>
          </a:bodyPr>
          <a:lstStyle/>
          <a:p>
            <a:pPr algn="ctr" eaLnBrk="1" hangingPunct="1">
              <a:defRPr/>
            </a:pPr>
            <a:r>
              <a:rPr lang="en-US" sz="2000" dirty="0"/>
              <a:t>S-Phone can purchase displays for $80 from other companies.</a:t>
            </a:r>
          </a:p>
        </p:txBody>
      </p:sp>
      <p:cxnSp>
        <p:nvCxnSpPr>
          <p:cNvPr id="22" name="Straight Arrow Connector 21"/>
          <p:cNvCxnSpPr/>
          <p:nvPr/>
        </p:nvCxnSpPr>
        <p:spPr>
          <a:xfrm flipH="1" flipV="1">
            <a:off x="7374764" y="4207241"/>
            <a:ext cx="92834" cy="353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7533"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18" y="4850629"/>
            <a:ext cx="6121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60418" y="-152400"/>
            <a:ext cx="8534400" cy="1143000"/>
          </a:xfrm>
        </p:spPr>
        <p:txBody>
          <a:bodyPr/>
          <a:lstStyle/>
          <a:p>
            <a:r>
              <a:rPr lang="en-US" altLang="en-US" sz="4400" b="1" dirty="0" smtClean="0">
                <a:solidFill>
                  <a:schemeClr val="tx1"/>
                </a:solidFill>
                <a:latin typeface="Arial" pitchFamily="34" charset="0"/>
                <a:cs typeface="Arial" pitchFamily="34" charset="0"/>
              </a:rPr>
              <a:t>Appendix </a:t>
            </a:r>
            <a:r>
              <a:rPr lang="en-US" altLang="en-US" sz="4400" b="1" dirty="0">
                <a:solidFill>
                  <a:schemeClr val="tx1"/>
                </a:solidFill>
                <a:latin typeface="Arial" pitchFamily="34" charset="0"/>
                <a:cs typeface="Arial" pitchFamily="34" charset="0"/>
              </a:rPr>
              <a:t>9</a:t>
            </a:r>
            <a:r>
              <a:rPr lang="en-US" altLang="en-US" sz="4400" b="1" dirty="0" smtClean="0">
                <a:solidFill>
                  <a:schemeClr val="tx1"/>
                </a:solidFill>
                <a:latin typeface="Arial" pitchFamily="34" charset="0"/>
                <a:cs typeface="Arial" pitchFamily="34" charset="0"/>
              </a:rPr>
              <a:t>A: Transfer Pricing</a:t>
            </a:r>
          </a:p>
        </p:txBody>
      </p:sp>
      <p:sp>
        <p:nvSpPr>
          <p:cNvPr id="109580"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6B85C5-088C-4AEC-9EFA-46FEEAE21FD2}" type="slidenum">
              <a:rPr lang="en-US" altLang="en-US" sz="1200">
                <a:solidFill>
                  <a:srgbClr val="898989"/>
                </a:solidFill>
                <a:latin typeface="Arial" charset="0"/>
              </a:rPr>
              <a:pPr>
                <a:spcBef>
                  <a:spcPct val="0"/>
                </a:spcBef>
                <a:buFontTx/>
                <a:buNone/>
              </a:pPr>
              <a:t>58</a:t>
            </a:fld>
            <a:endParaRPr lang="en-US" altLang="en-US" sz="1200" dirty="0">
              <a:solidFill>
                <a:srgbClr val="898989"/>
              </a:solidFill>
              <a:latin typeface="Arial" charset="0"/>
            </a:endParaRPr>
          </a:p>
        </p:txBody>
      </p:sp>
      <p:sp>
        <p:nvSpPr>
          <p:cNvPr id="5" name="TextBox 4"/>
          <p:cNvSpPr txBox="1"/>
          <p:nvPr/>
        </p:nvSpPr>
        <p:spPr>
          <a:xfrm>
            <a:off x="471488" y="1109663"/>
            <a:ext cx="8201025" cy="1201737"/>
          </a:xfrm>
          <a:prstGeom prst="rect">
            <a:avLst/>
          </a:prstGeom>
          <a:solidFill>
            <a:schemeClr val="bg2">
              <a:lumMod val="90000"/>
            </a:schemeClr>
          </a:solidFill>
          <a:ln>
            <a:solidFill>
              <a:schemeClr val="tx1"/>
            </a:solidFill>
          </a:ln>
        </p:spPr>
        <p:txBody>
          <a:bodyPr wrap="none" anchor="ctr">
            <a:spAutoFit/>
          </a:bodyPr>
          <a:lstStyle/>
          <a:p>
            <a:pPr algn="ctr" eaLnBrk="1" hangingPunct="1">
              <a:defRPr/>
            </a:pPr>
            <a:r>
              <a:rPr lang="en-US" sz="2400" dirty="0"/>
              <a:t>The LCD division is producing </a:t>
            </a:r>
            <a:r>
              <a:rPr lang="en-US" sz="2400" u="sng" dirty="0"/>
              <a:t>and</a:t>
            </a:r>
            <a:r>
              <a:rPr lang="en-US" sz="2400" dirty="0"/>
              <a:t> selling 100,000 units to </a:t>
            </a:r>
          </a:p>
          <a:p>
            <a:pPr algn="ctr" eaLnBrk="1" hangingPunct="1">
              <a:defRPr/>
            </a:pPr>
            <a:r>
              <a:rPr lang="en-US" sz="2400" dirty="0"/>
              <a:t>outside customers.</a:t>
            </a:r>
            <a:br>
              <a:rPr lang="en-US" sz="2400" dirty="0"/>
            </a:br>
            <a:r>
              <a:rPr lang="en-US" sz="2400" b="1" dirty="0"/>
              <a:t>(No excess capacity)</a:t>
            </a:r>
          </a:p>
        </p:txBody>
      </p:sp>
      <p:sp>
        <p:nvSpPr>
          <p:cNvPr id="6" name="TextBox 5"/>
          <p:cNvSpPr txBox="1"/>
          <p:nvPr/>
        </p:nvSpPr>
        <p:spPr>
          <a:xfrm>
            <a:off x="3048000" y="2438400"/>
            <a:ext cx="3021013" cy="461963"/>
          </a:xfrm>
          <a:prstGeom prst="rect">
            <a:avLst/>
          </a:prstGeom>
          <a:solidFill>
            <a:schemeClr val="bg2">
              <a:lumMod val="90000"/>
            </a:schemeClr>
          </a:solidFill>
          <a:ln>
            <a:solidFill>
              <a:schemeClr val="tx1"/>
            </a:solidFill>
          </a:ln>
        </p:spPr>
        <p:txBody>
          <a:bodyPr wrap="none">
            <a:spAutoFit/>
          </a:bodyPr>
          <a:lstStyle/>
          <a:p>
            <a:pPr eaLnBrk="1" hangingPunct="1">
              <a:defRPr/>
            </a:pPr>
            <a:r>
              <a:rPr lang="en-US" sz="2400" dirty="0"/>
              <a:t>Transfer price = $80</a:t>
            </a:r>
          </a:p>
        </p:txBody>
      </p:sp>
      <p:sp>
        <p:nvSpPr>
          <p:cNvPr id="7" name="TextBox 6"/>
          <p:cNvSpPr txBox="1"/>
          <p:nvPr/>
        </p:nvSpPr>
        <p:spPr>
          <a:xfrm>
            <a:off x="90487" y="4592940"/>
            <a:ext cx="9053513" cy="1570037"/>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2400" dirty="0"/>
              <a:t>With no excess capacity, the LCD manager will not accept a transfer price less than $80 per monitor. The S-Phone manager cannot buy monitors for less than $80 from outside suppliers, so the $80 price is acceptable. </a:t>
            </a:r>
          </a:p>
        </p:txBody>
      </p:sp>
      <p:grpSp>
        <p:nvGrpSpPr>
          <p:cNvPr id="109574" name="Group 4"/>
          <p:cNvGrpSpPr>
            <a:grpSpLocks/>
          </p:cNvGrpSpPr>
          <p:nvPr/>
        </p:nvGrpSpPr>
        <p:grpSpPr bwMode="auto">
          <a:xfrm>
            <a:off x="3392488" y="3619500"/>
            <a:ext cx="2359025" cy="533400"/>
            <a:chOff x="2217" y="2592"/>
            <a:chExt cx="1487" cy="336"/>
          </a:xfrm>
        </p:grpSpPr>
        <p:sp>
          <p:nvSpPr>
            <p:cNvPr id="109581"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09582"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09575" name="Rectangle 8"/>
          <p:cNvSpPr>
            <a:spLocks noChangeArrowheads="1"/>
          </p:cNvSpPr>
          <p:nvPr/>
        </p:nvSpPr>
        <p:spPr bwMode="auto">
          <a:xfrm>
            <a:off x="557839" y="4107534"/>
            <a:ext cx="1965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09576" name="Rectangle 9"/>
          <p:cNvSpPr>
            <a:spLocks noChangeArrowheads="1"/>
          </p:cNvSpPr>
          <p:nvPr/>
        </p:nvSpPr>
        <p:spPr bwMode="auto">
          <a:xfrm>
            <a:off x="6196013" y="4088607"/>
            <a:ext cx="26320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pic>
        <p:nvPicPr>
          <p:cNvPr id="109577" name="Picture 4" descr="C:\Users\Charles\Pictures\Microsoft Clip Organizer\j04326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079" y="2317292"/>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Picture 5" descr="C:\Users\Charles\Pictures\Microsoft Clip Organizer\j04315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62" y="2431927"/>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19075" y="-152400"/>
            <a:ext cx="8534400" cy="1143000"/>
          </a:xfrm>
        </p:spPr>
        <p:txBody>
          <a:bodyPr/>
          <a:lstStyle/>
          <a:p>
            <a:r>
              <a:rPr lang="en-US" altLang="en-US" sz="4400" b="1" dirty="0" smtClean="0">
                <a:solidFill>
                  <a:schemeClr val="tx1"/>
                </a:solidFill>
                <a:latin typeface="Arial" pitchFamily="34" charset="0"/>
                <a:cs typeface="Arial" pitchFamily="34" charset="0"/>
              </a:rPr>
              <a:t>Appendix </a:t>
            </a:r>
            <a:r>
              <a:rPr lang="en-US" altLang="en-US" sz="4400" b="1" dirty="0">
                <a:solidFill>
                  <a:schemeClr val="tx1"/>
                </a:solidFill>
                <a:latin typeface="Arial" pitchFamily="34" charset="0"/>
                <a:cs typeface="Arial" pitchFamily="34" charset="0"/>
              </a:rPr>
              <a:t>9</a:t>
            </a:r>
            <a:r>
              <a:rPr lang="en-US" altLang="en-US" sz="4400" b="1" dirty="0" smtClean="0">
                <a:solidFill>
                  <a:schemeClr val="tx1"/>
                </a:solidFill>
                <a:latin typeface="Arial" pitchFamily="34" charset="0"/>
                <a:cs typeface="Arial" pitchFamily="34" charset="0"/>
              </a:rPr>
              <a:t>A: Transfer Pricing</a:t>
            </a:r>
          </a:p>
        </p:txBody>
      </p:sp>
      <p:sp>
        <p:nvSpPr>
          <p:cNvPr id="11162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CC45161-7B81-4D10-A247-556CAECECF76}" type="slidenum">
              <a:rPr lang="en-US" altLang="en-US" sz="1200">
                <a:solidFill>
                  <a:srgbClr val="898989"/>
                </a:solidFill>
                <a:latin typeface="Arial" charset="0"/>
              </a:rPr>
              <a:pPr>
                <a:spcBef>
                  <a:spcPct val="0"/>
                </a:spcBef>
                <a:buFontTx/>
                <a:buNone/>
              </a:pPr>
              <a:t>59</a:t>
            </a:fld>
            <a:endParaRPr lang="en-US" altLang="en-US" sz="1200" dirty="0">
              <a:solidFill>
                <a:srgbClr val="898989"/>
              </a:solidFill>
              <a:latin typeface="Arial" charset="0"/>
            </a:endParaRPr>
          </a:p>
        </p:txBody>
      </p:sp>
      <p:sp>
        <p:nvSpPr>
          <p:cNvPr id="4" name="TextBox 3"/>
          <p:cNvSpPr txBox="1"/>
          <p:nvPr/>
        </p:nvSpPr>
        <p:spPr>
          <a:xfrm>
            <a:off x="2497138" y="2362200"/>
            <a:ext cx="3878262" cy="461963"/>
          </a:xfrm>
          <a:prstGeom prst="rect">
            <a:avLst/>
          </a:prstGeom>
          <a:solidFill>
            <a:schemeClr val="accent3">
              <a:lumMod val="40000"/>
              <a:lumOff val="60000"/>
            </a:schemeClr>
          </a:solidFill>
          <a:ln>
            <a:solidFill>
              <a:schemeClr val="tx1"/>
            </a:solidFill>
          </a:ln>
        </p:spPr>
        <p:txBody>
          <a:bodyPr wrap="none">
            <a:spAutoFit/>
          </a:bodyPr>
          <a:lstStyle/>
          <a:p>
            <a:pPr eaLnBrk="1" hangingPunct="1">
              <a:defRPr/>
            </a:pPr>
            <a:r>
              <a:rPr lang="en-US" sz="2400" dirty="0"/>
              <a:t>Transfer price = $40 to $80</a:t>
            </a:r>
          </a:p>
        </p:txBody>
      </p:sp>
      <p:grpSp>
        <p:nvGrpSpPr>
          <p:cNvPr id="111620" name="Group 4"/>
          <p:cNvGrpSpPr>
            <a:grpSpLocks/>
          </p:cNvGrpSpPr>
          <p:nvPr/>
        </p:nvGrpSpPr>
        <p:grpSpPr bwMode="auto">
          <a:xfrm>
            <a:off x="3392488" y="3619500"/>
            <a:ext cx="2359025" cy="533400"/>
            <a:chOff x="2217" y="2592"/>
            <a:chExt cx="1487" cy="336"/>
          </a:xfrm>
        </p:grpSpPr>
        <p:sp>
          <p:nvSpPr>
            <p:cNvPr id="111629"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11630"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11621" name="Rectangle 8"/>
          <p:cNvSpPr>
            <a:spLocks noChangeArrowheads="1"/>
          </p:cNvSpPr>
          <p:nvPr/>
        </p:nvSpPr>
        <p:spPr bwMode="auto">
          <a:xfrm>
            <a:off x="533400" y="4437063"/>
            <a:ext cx="1965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11622" name="Rectangle 9"/>
          <p:cNvSpPr>
            <a:spLocks noChangeArrowheads="1"/>
          </p:cNvSpPr>
          <p:nvPr/>
        </p:nvSpPr>
        <p:spPr bwMode="auto">
          <a:xfrm>
            <a:off x="6130925" y="4437063"/>
            <a:ext cx="26320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pic>
        <p:nvPicPr>
          <p:cNvPr id="111623" name="Picture 4" descr="C:\Users\Charles\Pictures\Microsoft Clip Organizer\j04326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713" y="29337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5" descr="C:\Users\Charles\Pictures\Microsoft Clip Organizer\j04315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63" y="27400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1275" y="1295400"/>
            <a:ext cx="9051925" cy="830263"/>
          </a:xfrm>
          <a:prstGeom prst="rect">
            <a:avLst/>
          </a:prstGeom>
          <a:solidFill>
            <a:schemeClr val="accent3">
              <a:lumMod val="40000"/>
              <a:lumOff val="60000"/>
            </a:schemeClr>
          </a:solidFill>
          <a:ln>
            <a:solidFill>
              <a:schemeClr val="tx1"/>
            </a:solidFill>
          </a:ln>
        </p:spPr>
        <p:txBody>
          <a:bodyPr anchor="ctr">
            <a:spAutoFit/>
          </a:bodyPr>
          <a:lstStyle/>
          <a:p>
            <a:pPr algn="ctr" eaLnBrk="1" hangingPunct="1">
              <a:defRPr/>
            </a:pPr>
            <a:r>
              <a:rPr lang="en-US" sz="2400" dirty="0"/>
              <a:t>The LCD division is producing and selling less than100,000 units to outside customers. </a:t>
            </a:r>
            <a:r>
              <a:rPr lang="en-US" sz="2400" b="1" dirty="0"/>
              <a:t>(Excess capacity)</a:t>
            </a:r>
          </a:p>
        </p:txBody>
      </p:sp>
      <p:sp>
        <p:nvSpPr>
          <p:cNvPr id="13" name="TextBox 12"/>
          <p:cNvSpPr txBox="1"/>
          <p:nvPr/>
        </p:nvSpPr>
        <p:spPr>
          <a:xfrm>
            <a:off x="609600" y="5105400"/>
            <a:ext cx="8001000" cy="1568450"/>
          </a:xfrm>
          <a:prstGeom prst="rect">
            <a:avLst/>
          </a:prstGeom>
          <a:solidFill>
            <a:schemeClr val="accent3">
              <a:lumMod val="40000"/>
              <a:lumOff val="60000"/>
            </a:schemeClr>
          </a:solidFill>
          <a:ln>
            <a:solidFill>
              <a:schemeClr val="tx1"/>
            </a:solidFill>
          </a:ln>
        </p:spPr>
        <p:txBody>
          <a:bodyPr>
            <a:spAutoFit/>
          </a:bodyPr>
          <a:lstStyle/>
          <a:p>
            <a:pPr algn="ctr" eaLnBrk="1" hangingPunct="1">
              <a:defRPr/>
            </a:pPr>
            <a:r>
              <a:rPr lang="en-US" sz="2400" dirty="0">
                <a:latin typeface="Arial Narrow" pitchFamily="34" charset="0"/>
              </a:rPr>
              <a:t>At a transfer price greater than $40, the LCD division receives contribution margin. At a transfer price less than $80, the S-Phone division manager is pleased to buy from the LCD division, since that price is below the market price of $80. </a:t>
            </a:r>
          </a:p>
        </p:txBody>
      </p:sp>
      <p:sp>
        <p:nvSpPr>
          <p:cNvPr id="15"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2</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6700" y="2366963"/>
            <a:ext cx="8575675" cy="3779837"/>
            <a:chOff x="140" y="1491"/>
            <a:chExt cx="5402" cy="2381"/>
          </a:xfrm>
        </p:grpSpPr>
        <p:graphicFrame>
          <p:nvGraphicFramePr>
            <p:cNvPr id="11272" name="Object 2"/>
            <p:cNvGraphicFramePr>
              <a:graphicFrameLocks/>
            </p:cNvGraphicFramePr>
            <p:nvPr/>
          </p:nvGraphicFramePr>
          <p:xfrm>
            <a:off x="3020" y="1492"/>
            <a:ext cx="1070" cy="998"/>
          </p:xfrm>
          <a:graphic>
            <a:graphicData uri="http://schemas.openxmlformats.org/presentationml/2006/ole">
              <mc:AlternateContent xmlns:mc="http://schemas.openxmlformats.org/markup-compatibility/2006">
                <mc:Choice xmlns:v="urn:schemas-microsoft-com:vml" Requires="v">
                  <p:oleObj spid="_x0000_s11412" name="Clip" r:id="rId4" imgW="1708404" imgH="1594104" progId="">
                    <p:embed/>
                  </p:oleObj>
                </mc:Choice>
                <mc:Fallback>
                  <p:oleObj name="Clip" r:id="rId4" imgW="1708404" imgH="1594104" progId="">
                    <p:embed/>
                    <p:pic>
                      <p:nvPicPr>
                        <p:cNvPr id="0"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 y="1492"/>
                          <a:ext cx="1070"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5092" name="Rectangle 4"/>
            <p:cNvSpPr>
              <a:spLocks noChangeArrowheads="1"/>
            </p:cNvSpPr>
            <p:nvPr/>
          </p:nvSpPr>
          <p:spPr bwMode="auto">
            <a:xfrm>
              <a:off x="140" y="2608"/>
              <a:ext cx="2374" cy="1264"/>
            </a:xfrm>
            <a:prstGeom prst="rect">
              <a:avLst/>
            </a:prstGeom>
            <a:solidFill>
              <a:schemeClr val="accent2">
                <a:lumMod val="40000"/>
                <a:lumOff val="60000"/>
              </a:schemeClr>
            </a:solidFill>
            <a:ln w="50800">
              <a:solidFill>
                <a:schemeClr val="hlink"/>
              </a:solidFill>
              <a:miter lim="800000"/>
              <a:headEnd/>
              <a:tailEnd/>
            </a:ln>
            <a:effectLst>
              <a:outerShdw dist="107763" dir="2700000" algn="ctr" rotWithShape="0">
                <a:srgbClr val="414141"/>
              </a:outerShdw>
            </a:effectLst>
          </p:spPr>
          <p:txBody>
            <a:bodyPr wrap="none" lIns="90488" tIns="44450" rIns="90488" bIns="44450"/>
            <a:lstStyle/>
            <a:p>
              <a:pPr eaLnBrk="1" hangingPunct="1">
                <a:defRPr/>
              </a:pPr>
              <a:r>
                <a:rPr lang="en-US" sz="2800" b="1" dirty="0"/>
                <a:t>By </a:t>
              </a:r>
              <a:br>
                <a:rPr lang="en-US" sz="2800" b="1" dirty="0"/>
              </a:br>
              <a:r>
                <a:rPr lang="en-US" sz="2800" b="1" u="sng" dirty="0"/>
                <a:t>Geography</a:t>
              </a:r>
            </a:p>
          </p:txBody>
        </p:sp>
        <p:sp>
          <p:nvSpPr>
            <p:cNvPr id="345093" name="Rectangle 5"/>
            <p:cNvSpPr>
              <a:spLocks noChangeArrowheads="1"/>
            </p:cNvSpPr>
            <p:nvPr/>
          </p:nvSpPr>
          <p:spPr bwMode="auto">
            <a:xfrm>
              <a:off x="3168" y="2608"/>
              <a:ext cx="2374" cy="1264"/>
            </a:xfrm>
            <a:prstGeom prst="rect">
              <a:avLst/>
            </a:prstGeom>
            <a:solidFill>
              <a:schemeClr val="accent1">
                <a:lumMod val="60000"/>
                <a:lumOff val="40000"/>
              </a:schemeClr>
            </a:solidFill>
            <a:ln w="50800">
              <a:solidFill>
                <a:schemeClr val="hlink"/>
              </a:solidFill>
              <a:miter lim="800000"/>
              <a:headEnd/>
              <a:tailEnd/>
            </a:ln>
            <a:effectLst>
              <a:outerShdw dist="107763" dir="2700000" algn="ctr" rotWithShape="0">
                <a:srgbClr val="414141"/>
              </a:outerShdw>
            </a:effectLst>
          </p:spPr>
          <p:txBody>
            <a:bodyPr wrap="none" lIns="90488" tIns="44450" rIns="90488" bIns="44450"/>
            <a:lstStyle/>
            <a:p>
              <a:pPr eaLnBrk="1" hangingPunct="1">
                <a:defRPr/>
              </a:pPr>
              <a:r>
                <a:rPr lang="en-US" sz="2800" b="1" dirty="0"/>
                <a:t>By </a:t>
              </a:r>
              <a:br>
                <a:rPr lang="en-US" sz="2800" b="1" dirty="0"/>
              </a:br>
              <a:r>
                <a:rPr lang="en-US" sz="2800" b="1" u="sng" dirty="0"/>
                <a:t>Product </a:t>
              </a:r>
              <a:br>
                <a:rPr lang="en-US" sz="2800" b="1" u="sng" dirty="0"/>
              </a:br>
              <a:r>
                <a:rPr lang="en-US" sz="2800" b="1" u="sng" dirty="0" smtClean="0"/>
                <a:t>line</a:t>
              </a:r>
              <a:endParaRPr lang="en-US" sz="2800" b="1" u="sng" dirty="0"/>
            </a:p>
          </p:txBody>
        </p:sp>
        <p:graphicFrame>
          <p:nvGraphicFramePr>
            <p:cNvPr id="11275" name="Object 3"/>
            <p:cNvGraphicFramePr>
              <a:graphicFrameLocks/>
            </p:cNvGraphicFramePr>
            <p:nvPr/>
          </p:nvGraphicFramePr>
          <p:xfrm>
            <a:off x="1676" y="1491"/>
            <a:ext cx="1070" cy="999"/>
          </p:xfrm>
          <a:graphic>
            <a:graphicData uri="http://schemas.openxmlformats.org/presentationml/2006/ole">
              <mc:AlternateContent xmlns:mc="http://schemas.openxmlformats.org/markup-compatibility/2006">
                <mc:Choice xmlns:v="urn:schemas-microsoft-com:vml" Requires="v">
                  <p:oleObj spid="_x0000_s11413" name="Clip" r:id="rId6" imgW="1709928" imgH="1595628" progId="">
                    <p:embed/>
                  </p:oleObj>
                </mc:Choice>
                <mc:Fallback>
                  <p:oleObj name="Clip" r:id="rId6" imgW="1709928" imgH="1595628" progId="">
                    <p:embed/>
                    <p:pic>
                      <p:nvPicPr>
                        <p:cNvPr id="0" name="Picture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 y="1491"/>
                          <a:ext cx="1070"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293" name="Oval 7"/>
          <p:cNvSpPr>
            <a:spLocks noChangeArrowheads="1"/>
          </p:cNvSpPr>
          <p:nvPr/>
        </p:nvSpPr>
        <p:spPr bwMode="auto">
          <a:xfrm>
            <a:off x="2057400" y="1143000"/>
            <a:ext cx="5486400" cy="2082800"/>
          </a:xfrm>
          <a:prstGeom prst="ellipse">
            <a:avLst/>
          </a:prstGeom>
          <a:solidFill>
            <a:schemeClr val="tx1"/>
          </a:solidFill>
          <a:ln w="50800">
            <a:solidFill>
              <a:schemeClr val="hlink"/>
            </a:solidFill>
            <a:round/>
            <a:headEnd/>
            <a:tailEnd/>
          </a:ln>
        </p:spPr>
        <p:txBody>
          <a:bodyPr wrap="none" lIns="90488" tIns="44450" rIns="90488" bIns="44450" anchor="ctr"/>
          <a:lstStyle/>
          <a:p>
            <a:pPr algn="ctr" eaLnBrk="1" hangingPunct="1">
              <a:defRPr/>
            </a:pPr>
            <a:r>
              <a:rPr lang="en-US" sz="2800" b="1" dirty="0">
                <a:solidFill>
                  <a:srgbClr val="FFFFCC"/>
                </a:solidFill>
                <a:effectLst>
                  <a:outerShdw blurRad="38100" dist="38100" dir="2700000" algn="tl">
                    <a:srgbClr val="000000">
                      <a:alpha val="43137"/>
                    </a:srgbClr>
                  </a:outerShdw>
                </a:effectLst>
              </a:rPr>
              <a:t>Common ways to </a:t>
            </a:r>
            <a:br>
              <a:rPr lang="en-US" sz="2800" b="1" dirty="0">
                <a:solidFill>
                  <a:srgbClr val="FFFFCC"/>
                </a:solidFill>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rPr>
              <a:t>decentralize organizations</a:t>
            </a:r>
          </a:p>
        </p:txBody>
      </p:sp>
      <p:sp>
        <p:nvSpPr>
          <p:cNvPr id="11268" name="Rectangle 8"/>
          <p:cNvSpPr>
            <a:spLocks noGrp="1" noChangeArrowheads="1"/>
          </p:cNvSpPr>
          <p:nvPr>
            <p:ph type="title"/>
          </p:nvPr>
        </p:nvSpPr>
        <p:spPr>
          <a:xfrm>
            <a:off x="293688" y="274638"/>
            <a:ext cx="8534400" cy="639762"/>
          </a:xfrm>
        </p:spPr>
        <p:txBody>
          <a:bodyPr/>
          <a:lstStyle/>
          <a:p>
            <a:r>
              <a:rPr lang="en-US" altLang="en-US" sz="4400" b="1" dirty="0" smtClean="0">
                <a:solidFill>
                  <a:schemeClr val="tx1"/>
                </a:solidFill>
                <a:latin typeface="Arial" pitchFamily="34" charset="0"/>
                <a:cs typeface="Arial" pitchFamily="34" charset="0"/>
              </a:rPr>
              <a:t>Decentralization</a:t>
            </a:r>
          </a:p>
        </p:txBody>
      </p:sp>
      <p:sp>
        <p:nvSpPr>
          <p:cNvPr id="1126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A56BE68-D9B3-4BF8-A4E8-5A6DD30BB4E2}" type="slidenum">
              <a:rPr lang="en-US" altLang="en-US" sz="1200">
                <a:solidFill>
                  <a:srgbClr val="898989"/>
                </a:solidFill>
                <a:latin typeface="Arial" charset="0"/>
              </a:rPr>
              <a:pPr>
                <a:spcBef>
                  <a:spcPct val="0"/>
                </a:spcBef>
                <a:buFontTx/>
                <a:buNone/>
              </a:pPr>
              <a:t>6</a:t>
            </a:fld>
            <a:endParaRPr lang="en-US" altLang="en-US" sz="1200" dirty="0">
              <a:solidFill>
                <a:srgbClr val="898989"/>
              </a:solidFill>
              <a:latin typeface="Arial" charset="0"/>
            </a:endParaRPr>
          </a:p>
        </p:txBody>
      </p:sp>
      <p:pic>
        <p:nvPicPr>
          <p:cNvPr id="11270" name="Picture 12" descr="C:\Documents and Settings\aboulware\Local Settings\Temporary Internet Files\Content.IE5\UAUJ12VI\MM900336397[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0" y="419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4" descr="C:\Documents and Settings\aboulware\Local Settings\Temporary Internet Files\Content.IE5\TZ5H6WZ7\MC90003675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4343400"/>
            <a:ext cx="17922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sz="5400" b="1" dirty="0" smtClean="0">
                <a:solidFill>
                  <a:schemeClr val="tx1"/>
                </a:solidFill>
                <a:latin typeface="Algerian" pitchFamily="82" charset="0"/>
              </a:rPr>
              <a:t> </a:t>
            </a:r>
            <a:r>
              <a:rPr lang="en-US" altLang="en-US" sz="5400" b="1" dirty="0">
                <a:solidFill>
                  <a:schemeClr val="tx1"/>
                </a:solidFill>
                <a:latin typeface="Algerian" pitchFamily="82" charset="0"/>
              </a:rPr>
              <a:t>9</a:t>
            </a:r>
            <a:r>
              <a:rPr lang="en-US" altLang="en-US" sz="5400" b="1" dirty="0" smtClean="0">
                <a:solidFill>
                  <a:schemeClr val="tx1"/>
                </a:solidFill>
                <a:latin typeface="Algerian" pitchFamily="82" charset="0"/>
              </a:rPr>
              <a:t>-C3 (Appendix </a:t>
            </a:r>
            <a:r>
              <a:rPr lang="en-US" altLang="en-US" sz="5400" b="1" dirty="0">
                <a:solidFill>
                  <a:schemeClr val="tx1"/>
                </a:solidFill>
                <a:latin typeface="Algerian" pitchFamily="82" charset="0"/>
              </a:rPr>
              <a:t>9</a:t>
            </a:r>
            <a:r>
              <a:rPr lang="en-US" altLang="en-US" sz="5400" b="1" dirty="0" smtClean="0">
                <a:solidFill>
                  <a:schemeClr val="tx1"/>
                </a:solidFill>
                <a:latin typeface="Algerian" pitchFamily="82" charset="0"/>
              </a:rPr>
              <a:t>B):</a:t>
            </a:r>
            <a:br>
              <a:rPr lang="en-US" altLang="en-US" sz="5400" b="1" dirty="0" smtClean="0">
                <a:solidFill>
                  <a:schemeClr val="tx1"/>
                </a:solidFill>
                <a:latin typeface="Algerian" pitchFamily="82" charset="0"/>
              </a:rPr>
            </a:br>
            <a:r>
              <a:rPr lang="en-US" sz="5400" b="1" dirty="0">
                <a:solidFill>
                  <a:schemeClr val="tx1"/>
                </a:solidFill>
                <a:latin typeface="Algerian" pitchFamily="82" charset="0"/>
              </a:rPr>
              <a:t>Joint Costs and Their Allocation</a:t>
            </a:r>
            <a:endParaRPr lang="en-US" altLang="en-US" sz="5400" b="1" dirty="0" smtClean="0">
              <a:solidFill>
                <a:schemeClr val="tx1"/>
              </a:solidFill>
              <a:latin typeface="Algerian" pitchFamily="82" charset="0"/>
            </a:endParaRPr>
          </a:p>
        </p:txBody>
      </p:sp>
      <p:sp>
        <p:nvSpPr>
          <p:cNvPr id="1136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D060CE-6709-4F97-AC3A-E0D05E1A0CB2}" type="slidenum">
              <a:rPr lang="en-US" altLang="en-US" sz="1200">
                <a:solidFill>
                  <a:srgbClr val="898989"/>
                </a:solidFill>
                <a:latin typeface="Arial" charset="0"/>
              </a:rPr>
              <a:pPr>
                <a:spcBef>
                  <a:spcPct val="0"/>
                </a:spcBef>
                <a:buFontTx/>
                <a:buNone/>
              </a:pPr>
              <a:t>60</a:t>
            </a:fld>
            <a:endParaRPr lang="en-US" altLang="en-US" sz="1200" dirty="0">
              <a:solidFill>
                <a:srgbClr val="898989"/>
              </a:solidFill>
              <a:latin typeface="Arial" charset="0"/>
            </a:endParaRPr>
          </a:p>
        </p:txBody>
      </p:sp>
      <p:pic>
        <p:nvPicPr>
          <p:cNvPr id="1136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0" y="457200"/>
            <a:ext cx="9144000" cy="1143000"/>
          </a:xfrm>
        </p:spPr>
        <p:txBody>
          <a:bodyPr/>
          <a:lstStyle/>
          <a:p>
            <a:r>
              <a:rPr lang="en-US" altLang="en-US" sz="4400" b="1" dirty="0" smtClean="0">
                <a:solidFill>
                  <a:schemeClr val="tx1"/>
                </a:solidFill>
                <a:latin typeface="Arial" pitchFamily="34" charset="0"/>
                <a:cs typeface="Arial" pitchFamily="34" charset="0"/>
              </a:rPr>
              <a:t>Appendix </a:t>
            </a:r>
            <a:r>
              <a:rPr lang="en-US" altLang="en-US" sz="4400" b="1" dirty="0">
                <a:solidFill>
                  <a:schemeClr val="tx1"/>
                </a:solidFill>
                <a:latin typeface="Arial" pitchFamily="34" charset="0"/>
                <a:cs typeface="Arial" pitchFamily="34" charset="0"/>
              </a:rPr>
              <a:t>9</a:t>
            </a:r>
            <a:r>
              <a:rPr lang="en-US" altLang="en-US" sz="4400" b="1" dirty="0" smtClean="0">
                <a:solidFill>
                  <a:schemeClr val="tx1"/>
                </a:solidFill>
                <a:latin typeface="Arial" pitchFamily="34" charset="0"/>
                <a:cs typeface="Arial" pitchFamily="34" charset="0"/>
              </a:rPr>
              <a:t>B: Joint Costs and Their Allocation</a:t>
            </a:r>
          </a:p>
        </p:txBody>
      </p:sp>
      <p:sp>
        <p:nvSpPr>
          <p:cNvPr id="11571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A16D209-1BF2-40AC-BD24-EB36A20BCF21}" type="slidenum">
              <a:rPr lang="en-US" altLang="en-US" sz="1200">
                <a:solidFill>
                  <a:srgbClr val="898989"/>
                </a:solidFill>
                <a:latin typeface="Arial" charset="0"/>
              </a:rPr>
              <a:pPr>
                <a:spcBef>
                  <a:spcPct val="0"/>
                </a:spcBef>
                <a:buFontTx/>
                <a:buNone/>
              </a:pPr>
              <a:t>61</a:t>
            </a:fld>
            <a:endParaRPr lang="en-US" altLang="en-US" sz="1200" dirty="0">
              <a:solidFill>
                <a:srgbClr val="898989"/>
              </a:solidFill>
              <a:latin typeface="Arial" charset="0"/>
            </a:endParaRPr>
          </a:p>
        </p:txBody>
      </p:sp>
      <p:sp>
        <p:nvSpPr>
          <p:cNvPr id="5" name="TextBox 4"/>
          <p:cNvSpPr txBox="1"/>
          <p:nvPr/>
        </p:nvSpPr>
        <p:spPr>
          <a:xfrm>
            <a:off x="45244" y="1534319"/>
            <a:ext cx="9053512" cy="830262"/>
          </a:xfrm>
          <a:prstGeom prst="rect">
            <a:avLst/>
          </a:prstGeom>
          <a:solidFill>
            <a:schemeClr val="accent1">
              <a:lumMod val="40000"/>
              <a:lumOff val="60000"/>
            </a:schemeClr>
          </a:solidFill>
          <a:ln>
            <a:solidFill>
              <a:schemeClr val="tx1"/>
            </a:solidFill>
          </a:ln>
        </p:spPr>
        <p:txBody>
          <a:bodyPr anchor="ctr">
            <a:spAutoFit/>
          </a:bodyPr>
          <a:lstStyle/>
          <a:p>
            <a:pPr algn="ctr" eaLnBrk="1" hangingPunct="1">
              <a:defRPr/>
            </a:pPr>
            <a:r>
              <a:rPr lang="en-US" sz="2400" dirty="0"/>
              <a:t>Joint costs are costs incurred to produce or purchase two or more products at the same time.  Consider a sawmill company:</a:t>
            </a:r>
          </a:p>
        </p:txBody>
      </p:sp>
      <p:sp>
        <p:nvSpPr>
          <p:cNvPr id="6" name="TextBox 5"/>
          <p:cNvSpPr txBox="1"/>
          <p:nvPr/>
        </p:nvSpPr>
        <p:spPr>
          <a:xfrm>
            <a:off x="90487" y="5618162"/>
            <a:ext cx="9008269" cy="477837"/>
          </a:xfrm>
          <a:prstGeom prst="rect">
            <a:avLst/>
          </a:prstGeom>
          <a:solidFill>
            <a:schemeClr val="accent1">
              <a:lumMod val="40000"/>
              <a:lumOff val="60000"/>
            </a:schemeClr>
          </a:solidFill>
          <a:ln>
            <a:solidFill>
              <a:schemeClr val="tx1"/>
            </a:solidFill>
          </a:ln>
        </p:spPr>
        <p:txBody>
          <a:bodyPr wrap="square" anchor="ctr">
            <a:spAutoFit/>
          </a:bodyPr>
          <a:lstStyle/>
          <a:p>
            <a:pPr algn="ctr" eaLnBrk="1" hangingPunct="1">
              <a:defRPr/>
            </a:pPr>
            <a:r>
              <a:rPr lang="en-US" sz="2400" dirty="0"/>
              <a:t>How should the joint costs be allocated to the different products?</a:t>
            </a:r>
          </a:p>
        </p:txBody>
      </p:sp>
      <p:pic>
        <p:nvPicPr>
          <p:cNvPr id="115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564451"/>
            <a:ext cx="4608512" cy="305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86868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itle 1"/>
          <p:cNvSpPr>
            <a:spLocks noGrp="1"/>
          </p:cNvSpPr>
          <p:nvPr>
            <p:ph type="title"/>
          </p:nvPr>
        </p:nvSpPr>
        <p:spPr>
          <a:xfrm>
            <a:off x="0" y="-152400"/>
            <a:ext cx="8534400" cy="990600"/>
          </a:xfrm>
        </p:spPr>
        <p:txBody>
          <a:bodyPr/>
          <a:lstStyle/>
          <a:p>
            <a:r>
              <a:rPr lang="en-US" altLang="en-US" sz="2800" b="1" dirty="0" smtClean="0">
                <a:solidFill>
                  <a:schemeClr val="tx1"/>
                </a:solidFill>
                <a:effectLst/>
                <a:latin typeface="Arial" pitchFamily="34" charset="0"/>
                <a:cs typeface="Arial" pitchFamily="34" charset="0"/>
              </a:rPr>
              <a:t>Appendix </a:t>
            </a:r>
            <a:r>
              <a:rPr lang="en-US" altLang="en-US" sz="2800" b="1" dirty="0">
                <a:solidFill>
                  <a:schemeClr val="tx1"/>
                </a:solidFill>
                <a:effectLst/>
                <a:latin typeface="Arial" pitchFamily="34" charset="0"/>
                <a:cs typeface="Arial" pitchFamily="34" charset="0"/>
              </a:rPr>
              <a:t>9</a:t>
            </a:r>
            <a:r>
              <a:rPr lang="en-US" altLang="en-US" sz="2800" b="1" dirty="0" smtClean="0">
                <a:solidFill>
                  <a:schemeClr val="tx1"/>
                </a:solidFill>
                <a:effectLst/>
                <a:latin typeface="Arial" pitchFamily="34" charset="0"/>
                <a:cs typeface="Arial" pitchFamily="34" charset="0"/>
              </a:rPr>
              <a:t>B: Joint Costs and Their Allocation</a:t>
            </a:r>
          </a:p>
        </p:txBody>
      </p:sp>
      <p:sp>
        <p:nvSpPr>
          <p:cNvPr id="117770"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EA09E66-970B-424E-9C68-6B978B56B56B}" type="slidenum">
              <a:rPr lang="en-US" altLang="en-US" sz="1200">
                <a:solidFill>
                  <a:srgbClr val="898989"/>
                </a:solidFill>
                <a:latin typeface="Arial" charset="0"/>
              </a:rPr>
              <a:pPr>
                <a:spcBef>
                  <a:spcPct val="0"/>
                </a:spcBef>
                <a:buFontTx/>
                <a:buNone/>
              </a:pPr>
              <a:t>62</a:t>
            </a:fld>
            <a:endParaRPr lang="en-US" altLang="en-US" sz="1200" dirty="0">
              <a:solidFill>
                <a:srgbClr val="898989"/>
              </a:solidFill>
              <a:latin typeface="Arial" charset="0"/>
            </a:endParaRPr>
          </a:p>
        </p:txBody>
      </p:sp>
      <p:sp>
        <p:nvSpPr>
          <p:cNvPr id="117764" name="TextBox 3"/>
          <p:cNvSpPr txBox="1">
            <a:spLocks noChangeArrowheads="1"/>
          </p:cNvSpPr>
          <p:nvPr/>
        </p:nvSpPr>
        <p:spPr bwMode="auto">
          <a:xfrm>
            <a:off x="1676400" y="1143000"/>
            <a:ext cx="586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Physical Basis Allocation of Joint Cost</a:t>
            </a:r>
            <a:endParaRPr lang="en-US" altLang="en-US" sz="2400" dirty="0">
              <a:latin typeface="Arial" charset="0"/>
            </a:endParaRPr>
          </a:p>
        </p:txBody>
      </p:sp>
      <p:cxnSp>
        <p:nvCxnSpPr>
          <p:cNvPr id="7" name="Straight Arrow Connector 6"/>
          <p:cNvCxnSpPr/>
          <p:nvPr/>
        </p:nvCxnSpPr>
        <p:spPr>
          <a:xfrm rot="5400000" flipH="1" flipV="1">
            <a:off x="3314700" y="4071938"/>
            <a:ext cx="21336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66800" y="5557838"/>
            <a:ext cx="35464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10,000 ÷ 100,000 = 10%</a:t>
            </a:r>
          </a:p>
        </p:txBody>
      </p:sp>
      <p:cxnSp>
        <p:nvCxnSpPr>
          <p:cNvPr id="9" name="Straight Arrow Connector 8"/>
          <p:cNvCxnSpPr/>
          <p:nvPr/>
        </p:nvCxnSpPr>
        <p:spPr>
          <a:xfrm rot="16200000" flipV="1">
            <a:off x="5870575" y="4279900"/>
            <a:ext cx="22860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80025" y="5557838"/>
            <a:ext cx="36353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10% of $30,000 = $3,000</a:t>
            </a:r>
          </a:p>
        </p:txBody>
      </p:sp>
      <p:sp>
        <p:nvSpPr>
          <p:cNvPr id="12" name="TextBox 11"/>
          <p:cNvSpPr txBox="1"/>
          <p:nvPr/>
        </p:nvSpPr>
        <p:spPr>
          <a:xfrm>
            <a:off x="762000" y="1600200"/>
            <a:ext cx="7696200" cy="923925"/>
          </a:xfrm>
          <a:prstGeom prst="rect">
            <a:avLst/>
          </a:prstGeom>
          <a:solidFill>
            <a:schemeClr val="bg1">
              <a:lumMod val="85000"/>
            </a:schemeClr>
          </a:solidFill>
        </p:spPr>
        <p:txBody>
          <a:bodyPr>
            <a:spAutoFit/>
          </a:bodyPr>
          <a:lstStyle/>
          <a:p>
            <a:pPr algn="ctr">
              <a:defRPr/>
            </a:pPr>
            <a:r>
              <a:rPr lang="en-US" b="1" dirty="0"/>
              <a:t>In this sawmill, joint costs include the logs and their being cut into boards. This joint cost will need to be allocated to the different products resulting from it.  We will focus on </a:t>
            </a:r>
            <a:r>
              <a:rPr lang="en-US" b="1" u="sng" dirty="0"/>
              <a:t>board feet produced</a:t>
            </a:r>
            <a:r>
              <a:rPr lang="en-US" b="1" dirty="0"/>
              <a:t>…</a:t>
            </a:r>
          </a:p>
        </p:txBody>
      </p:sp>
      <p:sp>
        <p:nvSpPr>
          <p:cNvPr id="13"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19400"/>
            <a:ext cx="74072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1"/>
          <p:cNvSpPr>
            <a:spLocks noGrp="1"/>
          </p:cNvSpPr>
          <p:nvPr>
            <p:ph type="title"/>
          </p:nvPr>
        </p:nvSpPr>
        <p:spPr>
          <a:xfrm>
            <a:off x="0" y="-152400"/>
            <a:ext cx="9144000" cy="1143000"/>
          </a:xfrm>
        </p:spPr>
        <p:txBody>
          <a:bodyPr/>
          <a:lstStyle/>
          <a:p>
            <a:r>
              <a:rPr lang="en-US" altLang="en-US" sz="3200" b="1" dirty="0" smtClean="0">
                <a:solidFill>
                  <a:schemeClr val="tx1"/>
                </a:solidFill>
                <a:effectLst/>
                <a:latin typeface="Arial" pitchFamily="34" charset="0"/>
                <a:cs typeface="Arial" pitchFamily="34" charset="0"/>
              </a:rPr>
              <a:t>Appendix </a:t>
            </a:r>
            <a:r>
              <a:rPr lang="en-US" altLang="en-US" sz="3200" b="1" dirty="0">
                <a:solidFill>
                  <a:schemeClr val="tx1"/>
                </a:solidFill>
                <a:effectLst/>
                <a:latin typeface="Arial" pitchFamily="34" charset="0"/>
                <a:cs typeface="Arial" pitchFamily="34" charset="0"/>
              </a:rPr>
              <a:t>9</a:t>
            </a:r>
            <a:r>
              <a:rPr lang="en-US" altLang="en-US" sz="3200" b="1" dirty="0" smtClean="0">
                <a:solidFill>
                  <a:schemeClr val="tx1"/>
                </a:solidFill>
                <a:effectLst/>
                <a:latin typeface="Arial" pitchFamily="34" charset="0"/>
                <a:cs typeface="Arial" pitchFamily="34" charset="0"/>
              </a:rPr>
              <a:t>B: Joint costs and Their Allocation</a:t>
            </a:r>
          </a:p>
        </p:txBody>
      </p:sp>
      <p:sp>
        <p:nvSpPr>
          <p:cNvPr id="11981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8F15CD2-2DEB-4B7F-9409-C9DC3645F577}" type="slidenum">
              <a:rPr lang="en-US" altLang="en-US" sz="1200">
                <a:solidFill>
                  <a:srgbClr val="898989"/>
                </a:solidFill>
                <a:latin typeface="Arial" charset="0"/>
              </a:rPr>
              <a:pPr>
                <a:spcBef>
                  <a:spcPct val="0"/>
                </a:spcBef>
                <a:buFontTx/>
                <a:buNone/>
              </a:pPr>
              <a:t>63</a:t>
            </a:fld>
            <a:endParaRPr lang="en-US" altLang="en-US" sz="1200" dirty="0">
              <a:solidFill>
                <a:srgbClr val="898989"/>
              </a:solidFill>
              <a:latin typeface="Arial" charset="0"/>
            </a:endParaRPr>
          </a:p>
        </p:txBody>
      </p:sp>
      <p:sp>
        <p:nvSpPr>
          <p:cNvPr id="119812" name="TextBox 4"/>
          <p:cNvSpPr txBox="1">
            <a:spLocks noChangeArrowheads="1"/>
          </p:cNvSpPr>
          <p:nvPr/>
        </p:nvSpPr>
        <p:spPr bwMode="auto">
          <a:xfrm>
            <a:off x="1828800" y="137160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Allocating Joint Costs on a Value Basis</a:t>
            </a:r>
            <a:endParaRPr lang="en-US" altLang="en-US" sz="2400" dirty="0">
              <a:latin typeface="Arial" charset="0"/>
            </a:endParaRPr>
          </a:p>
        </p:txBody>
      </p:sp>
      <p:cxnSp>
        <p:nvCxnSpPr>
          <p:cNvPr id="6" name="Straight Arrow Connector 5"/>
          <p:cNvCxnSpPr/>
          <p:nvPr/>
        </p:nvCxnSpPr>
        <p:spPr>
          <a:xfrm flipV="1">
            <a:off x="4572000" y="3886200"/>
            <a:ext cx="7620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57275" y="5597525"/>
            <a:ext cx="3717925" cy="461963"/>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$12,000 ÷ $50,000 = 24%</a:t>
            </a:r>
          </a:p>
        </p:txBody>
      </p:sp>
      <p:cxnSp>
        <p:nvCxnSpPr>
          <p:cNvPr id="9" name="Straight Arrow Connector 8"/>
          <p:cNvCxnSpPr/>
          <p:nvPr/>
        </p:nvCxnSpPr>
        <p:spPr>
          <a:xfrm flipH="1" flipV="1">
            <a:off x="7010400" y="3886200"/>
            <a:ext cx="11430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49863" y="5586413"/>
            <a:ext cx="36353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24% of $30,000 = $7,200</a:t>
            </a:r>
          </a:p>
        </p:txBody>
      </p:sp>
      <p:sp>
        <p:nvSpPr>
          <p:cNvPr id="13" name="TextBox 12"/>
          <p:cNvSpPr txBox="1"/>
          <p:nvPr/>
        </p:nvSpPr>
        <p:spPr>
          <a:xfrm>
            <a:off x="838200" y="1828800"/>
            <a:ext cx="7696200" cy="923925"/>
          </a:xfrm>
          <a:prstGeom prst="rect">
            <a:avLst/>
          </a:prstGeom>
          <a:solidFill>
            <a:schemeClr val="bg1">
              <a:lumMod val="85000"/>
            </a:schemeClr>
          </a:solidFill>
        </p:spPr>
        <p:txBody>
          <a:bodyPr>
            <a:spAutoFit/>
          </a:bodyPr>
          <a:lstStyle/>
          <a:p>
            <a:pPr algn="ctr">
              <a:defRPr/>
            </a:pPr>
            <a:r>
              <a:rPr lang="en-US" b="1" dirty="0"/>
              <a:t>In this sawmill, joint costs include the logs and their being cut into boards. This joint cost will need to be allocated to the different products resulting from it.  We will focus on </a:t>
            </a:r>
            <a:r>
              <a:rPr lang="en-US" b="1" u="sng" dirty="0"/>
              <a:t>sales value</a:t>
            </a:r>
            <a:r>
              <a:rPr lang="en-US" b="1" dirty="0"/>
              <a:t>…</a:t>
            </a:r>
          </a:p>
        </p:txBody>
      </p:sp>
      <p:sp>
        <p:nvSpPr>
          <p:cNvPr id="12" name="AutoShape 15"/>
          <p:cNvSpPr>
            <a:spLocks noChangeArrowheads="1"/>
          </p:cNvSpPr>
          <p:nvPr/>
        </p:nvSpPr>
        <p:spPr bwMode="auto">
          <a:xfrm>
            <a:off x="219075"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smtClean="0">
                <a:solidFill>
                  <a:schemeClr val="bg1"/>
                </a:solidFill>
                <a:latin typeface="Times New Roman" pitchFamily="18" charset="0"/>
              </a:rPr>
              <a:t>C 3</a:t>
            </a:r>
            <a:endParaRPr lang="en-US" sz="1400" dirty="0">
              <a:solidFill>
                <a:schemeClr val="bg1"/>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Grp="1" noChangeArrowheads="1"/>
          </p:cNvSpPr>
          <p:nvPr>
            <p:ph type="title"/>
          </p:nvPr>
        </p:nvSpPr>
        <p:spPr>
          <a:xfrm>
            <a:off x="228600" y="533400"/>
            <a:ext cx="8534400" cy="685800"/>
          </a:xfrm>
        </p:spPr>
        <p:txBody>
          <a:bodyPr/>
          <a:lstStyle/>
          <a:p>
            <a:r>
              <a:rPr lang="en-US" altLang="en-US" sz="4400" b="1" dirty="0" smtClean="0">
                <a:solidFill>
                  <a:schemeClr val="tx1"/>
                </a:solidFill>
                <a:latin typeface="Arial" pitchFamily="34" charset="0"/>
                <a:cs typeface="Arial" pitchFamily="34" charset="0"/>
              </a:rPr>
              <a:t>Advantages of Decentralization</a:t>
            </a:r>
          </a:p>
        </p:txBody>
      </p:sp>
      <p:sp>
        <p:nvSpPr>
          <p:cNvPr id="13319"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F26C3EF-B727-4B79-87D1-08899B9819A3}" type="slidenum">
              <a:rPr lang="en-US" altLang="en-US" sz="1200">
                <a:solidFill>
                  <a:srgbClr val="898989"/>
                </a:solidFill>
                <a:latin typeface="Arial" charset="0"/>
              </a:rPr>
              <a:pPr>
                <a:spcBef>
                  <a:spcPct val="0"/>
                </a:spcBef>
                <a:buFontTx/>
                <a:buNone/>
              </a:pPr>
              <a:t>7</a:t>
            </a:fld>
            <a:endParaRPr lang="en-US" altLang="en-US" sz="1200" dirty="0">
              <a:solidFill>
                <a:srgbClr val="898989"/>
              </a:solidFill>
              <a:latin typeface="Arial" charset="0"/>
            </a:endParaRPr>
          </a:p>
        </p:txBody>
      </p:sp>
      <p:sp>
        <p:nvSpPr>
          <p:cNvPr id="13314" name="Rectangle 2"/>
          <p:cNvSpPr>
            <a:spLocks noGrp="1" noChangeArrowheads="1"/>
          </p:cNvSpPr>
          <p:nvPr>
            <p:ph type="body" sz="half" idx="4294967295"/>
          </p:nvPr>
        </p:nvSpPr>
        <p:spPr>
          <a:xfrm>
            <a:off x="152400" y="1447800"/>
            <a:ext cx="8763000" cy="1066800"/>
          </a:xfrm>
          <a:noFill/>
        </p:spPr>
        <p:txBody>
          <a:bodyPr lIns="90488" tIns="44450" rIns="90488" bIns="44450"/>
          <a:lstStyle/>
          <a:p>
            <a:pPr algn="ctr">
              <a:buFont typeface="Wingdings" pitchFamily="2" charset="2"/>
              <a:buNone/>
            </a:pPr>
            <a:r>
              <a:rPr lang="en-US" altLang="en-US" sz="2400" dirty="0" smtClean="0">
                <a:latin typeface="Arial" charset="0"/>
                <a:cs typeface="Arial" charset="0"/>
              </a:rPr>
              <a:t>   </a:t>
            </a:r>
            <a:r>
              <a:rPr lang="en-US" altLang="en-US" sz="2400" b="1" dirty="0" smtClean="0">
                <a:solidFill>
                  <a:schemeClr val="tx1"/>
                </a:solidFill>
                <a:latin typeface="Arial" charset="0"/>
                <a:cs typeface="Arial" charset="0"/>
              </a:rPr>
              <a:t>Providing lower-level managers with decision-making authority offers several advantages.</a:t>
            </a:r>
          </a:p>
        </p:txBody>
      </p:sp>
      <p:graphicFrame>
        <p:nvGraphicFramePr>
          <p:cNvPr id="13316" name="Object 4"/>
          <p:cNvGraphicFramePr>
            <a:graphicFrameLocks/>
          </p:cNvGraphicFramePr>
          <p:nvPr/>
        </p:nvGraphicFramePr>
        <p:xfrm>
          <a:off x="3505200" y="4953000"/>
          <a:ext cx="2362200" cy="1371600"/>
        </p:xfrm>
        <a:graphic>
          <a:graphicData uri="http://schemas.openxmlformats.org/presentationml/2006/ole">
            <mc:AlternateContent xmlns:mc="http://schemas.openxmlformats.org/markup-compatibility/2006">
              <mc:Choice xmlns:v="urn:schemas-microsoft-com:vml" Requires="v">
                <p:oleObj spid="_x0000_s13389" name="Clip" r:id="rId4" imgW="7800700" imgH="5494576" progId="">
                  <p:embed/>
                </p:oleObj>
              </mc:Choice>
              <mc:Fallback>
                <p:oleObj name="Clip" r:id="rId4" imgW="7800700" imgH="5494576" progId="">
                  <p:embed/>
                  <p:pic>
                    <p:nvPicPr>
                      <p:cNvPr id="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953000"/>
                        <a:ext cx="2362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6" name="Oval 9"/>
          <p:cNvSpPr>
            <a:spLocks noChangeArrowheads="1"/>
          </p:cNvSpPr>
          <p:nvPr/>
        </p:nvSpPr>
        <p:spPr bwMode="auto">
          <a:xfrm>
            <a:off x="609600" y="2363788"/>
            <a:ext cx="1828800" cy="2513012"/>
          </a:xfrm>
          <a:prstGeom prst="ellipse">
            <a:avLst/>
          </a:prstGeom>
          <a:solidFill>
            <a:srgbClr val="0000FF"/>
          </a:solidFill>
          <a:ln w="25400">
            <a:solidFill>
              <a:schemeClr val="bg2"/>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u="sng" dirty="0">
                <a:solidFill>
                  <a:srgbClr val="FFFFCC"/>
                </a:solidFill>
                <a:latin typeface="Arial" charset="0"/>
              </a:rPr>
              <a:t>Timely </a:t>
            </a:r>
            <a:br>
              <a:rPr lang="en-US" altLang="en-US" sz="2000" b="1" u="sng" dirty="0">
                <a:solidFill>
                  <a:srgbClr val="FFFFCC"/>
                </a:solidFill>
                <a:latin typeface="Arial" charset="0"/>
              </a:rPr>
            </a:br>
            <a:r>
              <a:rPr lang="en-US" altLang="en-US" sz="2000" b="1" dirty="0">
                <a:solidFill>
                  <a:srgbClr val="FFFFCC"/>
                </a:solidFill>
                <a:latin typeface="Arial" charset="0"/>
              </a:rPr>
              <a:t>access to </a:t>
            </a:r>
            <a:br>
              <a:rPr lang="en-US" altLang="en-US" sz="2000" b="1" dirty="0">
                <a:solidFill>
                  <a:srgbClr val="FFFFCC"/>
                </a:solidFill>
                <a:latin typeface="Arial" charset="0"/>
              </a:rPr>
            </a:br>
            <a:r>
              <a:rPr lang="en-US" altLang="en-US" sz="2000" b="1" dirty="0">
                <a:solidFill>
                  <a:srgbClr val="FFFFCC"/>
                </a:solidFill>
                <a:latin typeface="Arial" charset="0"/>
              </a:rPr>
              <a:t>information</a:t>
            </a:r>
          </a:p>
        </p:txBody>
      </p:sp>
      <p:sp>
        <p:nvSpPr>
          <p:cNvPr id="11277" name="Oval 10"/>
          <p:cNvSpPr>
            <a:spLocks noChangeArrowheads="1"/>
          </p:cNvSpPr>
          <p:nvPr/>
        </p:nvSpPr>
        <p:spPr bwMode="auto">
          <a:xfrm>
            <a:off x="2514600" y="2438400"/>
            <a:ext cx="1981200" cy="2441575"/>
          </a:xfrm>
          <a:prstGeom prst="ellipse">
            <a:avLst/>
          </a:prstGeom>
          <a:solidFill>
            <a:srgbClr val="009900"/>
          </a:solidFill>
          <a:ln w="25400">
            <a:solidFill>
              <a:schemeClr val="bg2"/>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solidFill>
                  <a:srgbClr val="FFFFCC"/>
                </a:solidFill>
                <a:latin typeface="Arial" charset="0"/>
              </a:rPr>
              <a:t>Enables </a:t>
            </a:r>
            <a:br>
              <a:rPr lang="en-US" altLang="en-US" sz="2000" b="1" dirty="0">
                <a:solidFill>
                  <a:srgbClr val="FFFFCC"/>
                </a:solidFill>
                <a:latin typeface="Arial" charset="0"/>
              </a:rPr>
            </a:br>
            <a:r>
              <a:rPr lang="en-US" altLang="en-US" sz="2000" b="1" dirty="0">
                <a:solidFill>
                  <a:srgbClr val="FFFFCC"/>
                </a:solidFill>
                <a:latin typeface="Arial" charset="0"/>
              </a:rPr>
              <a:t>top-level </a:t>
            </a:r>
            <a:br>
              <a:rPr lang="en-US" altLang="en-US" sz="2000" b="1" dirty="0">
                <a:solidFill>
                  <a:srgbClr val="FFFFCC"/>
                </a:solidFill>
                <a:latin typeface="Arial" charset="0"/>
              </a:rPr>
            </a:br>
            <a:r>
              <a:rPr lang="en-US" altLang="en-US" sz="2000" b="1" dirty="0">
                <a:solidFill>
                  <a:srgbClr val="FFFFCC"/>
                </a:solidFill>
                <a:latin typeface="Arial" charset="0"/>
              </a:rPr>
              <a:t>managers </a:t>
            </a:r>
            <a:br>
              <a:rPr lang="en-US" altLang="en-US" sz="2000" b="1" dirty="0">
                <a:solidFill>
                  <a:srgbClr val="FFFFCC"/>
                </a:solidFill>
                <a:latin typeface="Arial" charset="0"/>
              </a:rPr>
            </a:br>
            <a:r>
              <a:rPr lang="en-US" altLang="en-US" sz="2000" b="1" dirty="0">
                <a:solidFill>
                  <a:srgbClr val="FFFFCC"/>
                </a:solidFill>
                <a:latin typeface="Arial" charset="0"/>
              </a:rPr>
              <a:t>to focus on </a:t>
            </a:r>
            <a:br>
              <a:rPr lang="en-US" altLang="en-US" sz="2000" b="1" dirty="0">
                <a:solidFill>
                  <a:srgbClr val="FFFFCC"/>
                </a:solidFill>
                <a:latin typeface="Arial" charset="0"/>
              </a:rPr>
            </a:br>
            <a:r>
              <a:rPr lang="en-US" altLang="en-US" sz="2000" b="1" u="sng" dirty="0">
                <a:solidFill>
                  <a:srgbClr val="FFFFCC"/>
                </a:solidFill>
                <a:latin typeface="Arial" charset="0"/>
              </a:rPr>
              <a:t>long-term </a:t>
            </a:r>
            <a:br>
              <a:rPr lang="en-US" altLang="en-US" sz="2000" b="1" u="sng" dirty="0">
                <a:solidFill>
                  <a:srgbClr val="FFFFCC"/>
                </a:solidFill>
                <a:latin typeface="Arial" charset="0"/>
              </a:rPr>
            </a:br>
            <a:r>
              <a:rPr lang="en-US" altLang="en-US" sz="2000" b="1" u="sng" dirty="0">
                <a:solidFill>
                  <a:srgbClr val="FFFFCC"/>
                </a:solidFill>
                <a:latin typeface="Arial" charset="0"/>
              </a:rPr>
              <a:t>strategy</a:t>
            </a:r>
          </a:p>
        </p:txBody>
      </p:sp>
      <p:sp>
        <p:nvSpPr>
          <p:cNvPr id="24" name="Oval 11"/>
          <p:cNvSpPr>
            <a:spLocks noChangeArrowheads="1"/>
          </p:cNvSpPr>
          <p:nvPr/>
        </p:nvSpPr>
        <p:spPr bwMode="auto">
          <a:xfrm>
            <a:off x="4724400" y="2362200"/>
            <a:ext cx="1828800" cy="2438400"/>
          </a:xfrm>
          <a:prstGeom prst="ellipse">
            <a:avLst/>
          </a:prstGeom>
          <a:solidFill>
            <a:srgbClr val="FF0000"/>
          </a:solidFill>
          <a:ln w="25400">
            <a:solidFill>
              <a:schemeClr val="bg2"/>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u="sng" dirty="0">
                <a:solidFill>
                  <a:srgbClr val="FFFFCC"/>
                </a:solidFill>
                <a:latin typeface="Arial" charset="0"/>
              </a:rPr>
              <a:t>Good </a:t>
            </a:r>
            <a:br>
              <a:rPr lang="en-US" altLang="en-US" sz="2000" b="1" u="sng" dirty="0">
                <a:solidFill>
                  <a:srgbClr val="FFFFCC"/>
                </a:solidFill>
                <a:latin typeface="Arial" charset="0"/>
              </a:rPr>
            </a:br>
            <a:r>
              <a:rPr lang="en-US" altLang="en-US" sz="2000" b="1" u="sng" dirty="0">
                <a:solidFill>
                  <a:srgbClr val="FFFFCC"/>
                </a:solidFill>
                <a:latin typeface="Arial" charset="0"/>
              </a:rPr>
              <a:t>training</a:t>
            </a:r>
            <a:r>
              <a:rPr lang="en-US" altLang="en-US" sz="2000" b="1" dirty="0">
                <a:solidFill>
                  <a:srgbClr val="FFFFCC"/>
                </a:solidFill>
                <a:latin typeface="Arial" charset="0"/>
              </a:rPr>
              <a:t/>
            </a:r>
            <a:br>
              <a:rPr lang="en-US" altLang="en-US" sz="2000" b="1" dirty="0">
                <a:solidFill>
                  <a:srgbClr val="FFFFCC"/>
                </a:solidFill>
                <a:latin typeface="Arial" charset="0"/>
              </a:rPr>
            </a:br>
            <a:r>
              <a:rPr lang="en-US" altLang="en-US" sz="2000" b="1" dirty="0">
                <a:solidFill>
                  <a:srgbClr val="FFFFCC"/>
                </a:solidFill>
                <a:latin typeface="Arial" charset="0"/>
              </a:rPr>
              <a:t>for </a:t>
            </a:r>
            <a:br>
              <a:rPr lang="en-US" altLang="en-US" sz="2000" b="1" dirty="0">
                <a:solidFill>
                  <a:srgbClr val="FFFFCC"/>
                </a:solidFill>
                <a:latin typeface="Arial" charset="0"/>
              </a:rPr>
            </a:br>
            <a:r>
              <a:rPr lang="en-US" altLang="en-US" sz="2000" b="1" dirty="0">
                <a:solidFill>
                  <a:srgbClr val="FFFFCC"/>
                </a:solidFill>
                <a:latin typeface="Arial" charset="0"/>
              </a:rPr>
              <a:t>employees</a:t>
            </a:r>
            <a:br>
              <a:rPr lang="en-US" altLang="en-US" sz="2000" b="1" dirty="0">
                <a:solidFill>
                  <a:srgbClr val="FFFFCC"/>
                </a:solidFill>
                <a:latin typeface="Arial" charset="0"/>
              </a:rPr>
            </a:br>
            <a:endParaRPr lang="en-US" altLang="en-US" sz="2000" b="1" dirty="0">
              <a:solidFill>
                <a:srgbClr val="FFFFCC"/>
              </a:solidFill>
              <a:latin typeface="Arial" charset="0"/>
            </a:endParaRPr>
          </a:p>
        </p:txBody>
      </p:sp>
      <p:sp>
        <p:nvSpPr>
          <p:cNvPr id="25" name="Oval 11"/>
          <p:cNvSpPr>
            <a:spLocks noChangeArrowheads="1"/>
          </p:cNvSpPr>
          <p:nvPr/>
        </p:nvSpPr>
        <p:spPr bwMode="auto">
          <a:xfrm>
            <a:off x="6705600" y="2362200"/>
            <a:ext cx="1828800" cy="2438400"/>
          </a:xfrm>
          <a:prstGeom prst="ellipse">
            <a:avLst/>
          </a:prstGeom>
          <a:solidFill>
            <a:srgbClr val="660066"/>
          </a:solidFill>
          <a:ln w="25400">
            <a:solidFill>
              <a:schemeClr val="bg2"/>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u="sng" dirty="0">
                <a:solidFill>
                  <a:srgbClr val="FFFFCC"/>
                </a:solidFill>
                <a:latin typeface="Arial" charset="0"/>
              </a:rPr>
              <a:t>Boosts</a:t>
            </a:r>
          </a:p>
          <a:p>
            <a:pPr algn="ctr" eaLnBrk="1" hangingPunct="1">
              <a:spcBef>
                <a:spcPct val="0"/>
              </a:spcBef>
              <a:buFontTx/>
              <a:buNone/>
            </a:pPr>
            <a:r>
              <a:rPr lang="en-US" altLang="en-US" sz="2000" b="1" dirty="0">
                <a:solidFill>
                  <a:srgbClr val="FFFFCC"/>
                </a:solidFill>
                <a:latin typeface="Arial" charset="0"/>
              </a:rPr>
              <a:t>employee</a:t>
            </a:r>
          </a:p>
          <a:p>
            <a:pPr algn="ctr" eaLnBrk="1" hangingPunct="1">
              <a:spcBef>
                <a:spcPct val="0"/>
              </a:spcBef>
              <a:buFontTx/>
              <a:buNone/>
            </a:pPr>
            <a:r>
              <a:rPr lang="en-US" altLang="en-US" sz="2000" b="1" dirty="0">
                <a:solidFill>
                  <a:srgbClr val="FFFFCC"/>
                </a:solidFill>
                <a:latin typeface="Arial" charset="0"/>
              </a:rPr>
              <a:t>morale and </a:t>
            </a:r>
          </a:p>
          <a:p>
            <a:pPr algn="ctr" eaLnBrk="1" hangingPunct="1">
              <a:spcBef>
                <a:spcPct val="0"/>
              </a:spcBef>
              <a:buFontTx/>
              <a:buNone/>
            </a:pPr>
            <a:r>
              <a:rPr lang="en-US" altLang="en-US" sz="2000" b="1" dirty="0">
                <a:solidFill>
                  <a:srgbClr val="FFFFCC"/>
                </a:solidFill>
                <a:latin typeface="Arial" charset="0"/>
              </a:rPr>
              <a:t>retention</a:t>
            </a:r>
            <a:br>
              <a:rPr lang="en-US" altLang="en-US" sz="2000" b="1" dirty="0">
                <a:solidFill>
                  <a:srgbClr val="FFFFCC"/>
                </a:solidFill>
                <a:latin typeface="Arial" charset="0"/>
              </a:rPr>
            </a:br>
            <a:endParaRPr lang="en-US" altLang="en-US" sz="2000" b="1" dirty="0">
              <a:solidFill>
                <a:srgbClr val="FFFFCC"/>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dissolve">
                                      <p:cBhvr>
                                        <p:cTn id="7" dur="500"/>
                                        <p:tgtEl>
                                          <p:spTgt spid="1127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7"/>
                                        </p:tgtEl>
                                        <p:attrNameLst>
                                          <p:attrName>style.visibility</p:attrName>
                                        </p:attrNameLst>
                                      </p:cBhvr>
                                      <p:to>
                                        <p:strVal val="visible"/>
                                      </p:to>
                                    </p:set>
                                    <p:animEffect transition="in" filter="dissolve">
                                      <p:cBhvr>
                                        <p:cTn id="12" dur="1000"/>
                                        <p:tgtEl>
                                          <p:spTgt spid="11277"/>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1000"/>
                                        <p:tgtEl>
                                          <p:spTgt spid="24"/>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8"/>
          <p:cNvSpPr>
            <a:spLocks noGrp="1" noChangeArrowheads="1"/>
          </p:cNvSpPr>
          <p:nvPr>
            <p:ph type="title"/>
          </p:nvPr>
        </p:nvSpPr>
        <p:spPr>
          <a:xfrm>
            <a:off x="0" y="228600"/>
            <a:ext cx="9144000" cy="1295400"/>
          </a:xfrm>
        </p:spPr>
        <p:txBody>
          <a:bodyPr/>
          <a:lstStyle/>
          <a:p>
            <a:r>
              <a:rPr lang="en-US" altLang="en-US" sz="4400" b="1" dirty="0" smtClean="0">
                <a:solidFill>
                  <a:schemeClr val="tx1"/>
                </a:solidFill>
                <a:latin typeface="Arial" pitchFamily="34" charset="0"/>
                <a:cs typeface="Arial" pitchFamily="34" charset="0"/>
              </a:rPr>
              <a:t>Disadvantages of Decentralization</a:t>
            </a:r>
          </a:p>
        </p:txBody>
      </p:sp>
      <p:sp>
        <p:nvSpPr>
          <p:cNvPr id="15366"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BD695E5-714A-41A6-B117-5D453B0E04A9}" type="slidenum">
              <a:rPr lang="en-US" altLang="en-US" sz="1200">
                <a:solidFill>
                  <a:srgbClr val="898989"/>
                </a:solidFill>
                <a:latin typeface="Arial" charset="0"/>
              </a:rPr>
              <a:pPr>
                <a:spcBef>
                  <a:spcPct val="0"/>
                </a:spcBef>
                <a:buFontTx/>
                <a:buNone/>
              </a:pPr>
              <a:t>8</a:t>
            </a:fld>
            <a:endParaRPr lang="en-US" altLang="en-US" sz="1200" dirty="0">
              <a:solidFill>
                <a:srgbClr val="898989"/>
              </a:solidFill>
              <a:latin typeface="Arial" charset="0"/>
            </a:endParaRPr>
          </a:p>
        </p:txBody>
      </p:sp>
      <p:sp>
        <p:nvSpPr>
          <p:cNvPr id="15362" name="Rectangle 2"/>
          <p:cNvSpPr>
            <a:spLocks noGrp="1" noChangeArrowheads="1"/>
          </p:cNvSpPr>
          <p:nvPr>
            <p:ph type="body" sz="half" idx="4294967295"/>
          </p:nvPr>
        </p:nvSpPr>
        <p:spPr>
          <a:xfrm>
            <a:off x="381000" y="1447800"/>
            <a:ext cx="8534400" cy="1066800"/>
          </a:xfrm>
          <a:noFill/>
        </p:spPr>
        <p:txBody>
          <a:bodyPr lIns="90488" tIns="44450" rIns="90488" bIns="44450"/>
          <a:lstStyle/>
          <a:p>
            <a:pPr algn="ctr">
              <a:buFont typeface="Wingdings" pitchFamily="2" charset="2"/>
              <a:buNone/>
            </a:pPr>
            <a:r>
              <a:rPr lang="en-US" altLang="en-US" sz="2400" b="1" dirty="0" smtClean="0">
                <a:solidFill>
                  <a:schemeClr val="tx1"/>
                </a:solidFill>
                <a:latin typeface="Arial" charset="0"/>
                <a:cs typeface="Arial" charset="0"/>
              </a:rPr>
              <a:t>Decentralization has potential disadvantages which organizations should consider:</a:t>
            </a:r>
          </a:p>
        </p:txBody>
      </p:sp>
      <p:sp>
        <p:nvSpPr>
          <p:cNvPr id="11276" name="Oval 9"/>
          <p:cNvSpPr>
            <a:spLocks noChangeArrowheads="1"/>
          </p:cNvSpPr>
          <p:nvPr/>
        </p:nvSpPr>
        <p:spPr bwMode="auto">
          <a:xfrm>
            <a:off x="381000" y="2363788"/>
            <a:ext cx="2514600" cy="2513012"/>
          </a:xfrm>
          <a:prstGeom prst="ellipse">
            <a:avLst/>
          </a:prstGeom>
          <a:solidFill>
            <a:srgbClr val="0000FF"/>
          </a:solidFill>
          <a:ln w="25400">
            <a:solidFill>
              <a:schemeClr val="bg2"/>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solidFill>
                  <a:srgbClr val="FFFFCC"/>
                </a:solidFill>
                <a:latin typeface="Arial" charset="0"/>
              </a:rPr>
              <a:t>Department</a:t>
            </a:r>
          </a:p>
          <a:p>
            <a:pPr algn="ctr" eaLnBrk="1" hangingPunct="1">
              <a:spcBef>
                <a:spcPct val="0"/>
              </a:spcBef>
              <a:buFontTx/>
              <a:buNone/>
            </a:pPr>
            <a:r>
              <a:rPr lang="en-US" altLang="en-US" sz="2000" b="1" dirty="0">
                <a:solidFill>
                  <a:srgbClr val="FFFFCC"/>
                </a:solidFill>
                <a:latin typeface="Arial" charset="0"/>
              </a:rPr>
              <a:t>managers</a:t>
            </a:r>
          </a:p>
          <a:p>
            <a:pPr algn="ctr" eaLnBrk="1" hangingPunct="1">
              <a:spcBef>
                <a:spcPct val="0"/>
              </a:spcBef>
              <a:buFontTx/>
              <a:buNone/>
            </a:pPr>
            <a:r>
              <a:rPr lang="en-US" altLang="en-US" sz="2000" b="1" dirty="0">
                <a:solidFill>
                  <a:srgbClr val="FFFFCC"/>
                </a:solidFill>
                <a:latin typeface="Arial" charset="0"/>
              </a:rPr>
              <a:t>are </a:t>
            </a:r>
            <a:r>
              <a:rPr lang="en-US" altLang="en-US" sz="2000" b="1" u="sng" dirty="0">
                <a:solidFill>
                  <a:srgbClr val="FFFFCC"/>
                </a:solidFill>
                <a:latin typeface="Arial" charset="0"/>
              </a:rPr>
              <a:t>too </a:t>
            </a:r>
            <a:br>
              <a:rPr lang="en-US" altLang="en-US" sz="2000" b="1" u="sng" dirty="0">
                <a:solidFill>
                  <a:srgbClr val="FFFFCC"/>
                </a:solidFill>
                <a:latin typeface="Arial" charset="0"/>
              </a:rPr>
            </a:br>
            <a:r>
              <a:rPr lang="en-US" altLang="en-US" sz="2000" b="1" u="sng" dirty="0">
                <a:solidFill>
                  <a:srgbClr val="FFFFCC"/>
                </a:solidFill>
                <a:latin typeface="Arial" charset="0"/>
              </a:rPr>
              <a:t>focused</a:t>
            </a:r>
          </a:p>
          <a:p>
            <a:pPr algn="ctr" eaLnBrk="1" hangingPunct="1">
              <a:spcBef>
                <a:spcPct val="0"/>
              </a:spcBef>
              <a:buFontTx/>
              <a:buNone/>
            </a:pPr>
            <a:r>
              <a:rPr lang="en-US" altLang="en-US" sz="2000" b="1" dirty="0">
                <a:solidFill>
                  <a:srgbClr val="FFFFCC"/>
                </a:solidFill>
                <a:latin typeface="Arial" charset="0"/>
              </a:rPr>
              <a:t>on own </a:t>
            </a:r>
            <a:br>
              <a:rPr lang="en-US" altLang="en-US" sz="2000" b="1" dirty="0">
                <a:solidFill>
                  <a:srgbClr val="FFFFCC"/>
                </a:solidFill>
                <a:latin typeface="Arial" charset="0"/>
              </a:rPr>
            </a:br>
            <a:r>
              <a:rPr lang="en-US" altLang="en-US" sz="2000" b="1" dirty="0">
                <a:solidFill>
                  <a:srgbClr val="FFFFCC"/>
                </a:solidFill>
                <a:latin typeface="Arial" charset="0"/>
              </a:rPr>
              <a:t>department</a:t>
            </a:r>
          </a:p>
        </p:txBody>
      </p:sp>
      <p:sp>
        <p:nvSpPr>
          <p:cNvPr id="11277" name="Oval 10"/>
          <p:cNvSpPr>
            <a:spLocks noChangeArrowheads="1"/>
          </p:cNvSpPr>
          <p:nvPr/>
        </p:nvSpPr>
        <p:spPr bwMode="auto">
          <a:xfrm>
            <a:off x="3048000" y="2362200"/>
            <a:ext cx="2514600" cy="2441575"/>
          </a:xfrm>
          <a:prstGeom prst="ellipse">
            <a:avLst/>
          </a:prstGeom>
          <a:solidFill>
            <a:srgbClr val="009900"/>
          </a:solidFill>
          <a:ln w="25400">
            <a:solidFill>
              <a:schemeClr val="bg2"/>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solidFill>
                  <a:srgbClr val="FFFFCC"/>
                </a:solidFill>
                <a:latin typeface="Arial" charset="0"/>
              </a:rPr>
              <a:t>Decisions </a:t>
            </a:r>
            <a:br>
              <a:rPr lang="en-US" altLang="en-US" sz="2000" b="1" dirty="0">
                <a:solidFill>
                  <a:srgbClr val="FFFFCC"/>
                </a:solidFill>
                <a:latin typeface="Arial" charset="0"/>
              </a:rPr>
            </a:br>
            <a:r>
              <a:rPr lang="en-US" altLang="en-US" sz="2000" b="1" dirty="0">
                <a:solidFill>
                  <a:srgbClr val="FFFFCC"/>
                </a:solidFill>
                <a:latin typeface="Arial" charset="0"/>
              </a:rPr>
              <a:t>of individual</a:t>
            </a:r>
            <a:br>
              <a:rPr lang="en-US" altLang="en-US" sz="2000" b="1" dirty="0">
                <a:solidFill>
                  <a:srgbClr val="FFFFCC"/>
                </a:solidFill>
                <a:latin typeface="Arial" charset="0"/>
              </a:rPr>
            </a:br>
            <a:r>
              <a:rPr lang="en-US" altLang="en-US" sz="2000" b="1" dirty="0">
                <a:solidFill>
                  <a:srgbClr val="FFFFCC"/>
                </a:solidFill>
                <a:latin typeface="Arial" charset="0"/>
              </a:rPr>
              <a:t> departments</a:t>
            </a:r>
          </a:p>
          <a:p>
            <a:pPr algn="ctr" eaLnBrk="1" hangingPunct="1">
              <a:spcBef>
                <a:spcPct val="0"/>
              </a:spcBef>
              <a:buFontTx/>
              <a:buNone/>
            </a:pPr>
            <a:r>
              <a:rPr lang="en-US" altLang="en-US" sz="2000" b="1" dirty="0">
                <a:solidFill>
                  <a:srgbClr val="FFFFCC"/>
                </a:solidFill>
                <a:latin typeface="Arial" charset="0"/>
              </a:rPr>
              <a:t>might </a:t>
            </a:r>
            <a:r>
              <a:rPr lang="en-US" altLang="en-US" sz="2000" b="1" u="sng" dirty="0">
                <a:solidFill>
                  <a:srgbClr val="FFFFCC"/>
                </a:solidFill>
                <a:latin typeface="Arial" charset="0"/>
              </a:rPr>
              <a:t>conflict</a:t>
            </a:r>
          </a:p>
          <a:p>
            <a:pPr algn="ctr" eaLnBrk="1" hangingPunct="1">
              <a:spcBef>
                <a:spcPct val="0"/>
              </a:spcBef>
              <a:buFontTx/>
              <a:buNone/>
            </a:pPr>
            <a:r>
              <a:rPr lang="en-US" altLang="en-US" sz="2000" b="1" dirty="0">
                <a:solidFill>
                  <a:srgbClr val="FFFFCC"/>
                </a:solidFill>
                <a:latin typeface="Arial" charset="0"/>
              </a:rPr>
              <a:t>with one </a:t>
            </a:r>
            <a:br>
              <a:rPr lang="en-US" altLang="en-US" sz="2000" b="1" dirty="0">
                <a:solidFill>
                  <a:srgbClr val="FFFFCC"/>
                </a:solidFill>
                <a:latin typeface="Arial" charset="0"/>
              </a:rPr>
            </a:br>
            <a:r>
              <a:rPr lang="en-US" altLang="en-US" sz="2000" b="1" dirty="0">
                <a:solidFill>
                  <a:srgbClr val="FFFFCC"/>
                </a:solidFill>
                <a:latin typeface="Arial" charset="0"/>
              </a:rPr>
              <a:t>another</a:t>
            </a:r>
          </a:p>
        </p:txBody>
      </p:sp>
      <p:sp>
        <p:nvSpPr>
          <p:cNvPr id="24" name="Oval 11"/>
          <p:cNvSpPr>
            <a:spLocks noChangeArrowheads="1"/>
          </p:cNvSpPr>
          <p:nvPr/>
        </p:nvSpPr>
        <p:spPr bwMode="auto">
          <a:xfrm>
            <a:off x="5943600" y="2362200"/>
            <a:ext cx="2514600" cy="2438400"/>
          </a:xfrm>
          <a:prstGeom prst="ellipse">
            <a:avLst/>
          </a:prstGeom>
          <a:solidFill>
            <a:srgbClr val="FF0000"/>
          </a:solidFill>
          <a:ln w="25400">
            <a:solidFill>
              <a:schemeClr val="bg2"/>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solidFill>
                  <a:srgbClr val="FFFFCC"/>
                </a:solidFill>
                <a:latin typeface="Arial" charset="0"/>
              </a:rPr>
              <a:t>Departments </a:t>
            </a:r>
          </a:p>
          <a:p>
            <a:pPr algn="ctr" eaLnBrk="1" hangingPunct="1">
              <a:spcBef>
                <a:spcPct val="0"/>
              </a:spcBef>
              <a:buFontTx/>
              <a:buNone/>
            </a:pPr>
            <a:r>
              <a:rPr lang="en-US" altLang="en-US" sz="2000" b="1" dirty="0">
                <a:solidFill>
                  <a:srgbClr val="FFFFCC"/>
                </a:solidFill>
                <a:latin typeface="Arial" charset="0"/>
              </a:rPr>
              <a:t>might</a:t>
            </a:r>
          </a:p>
          <a:p>
            <a:pPr algn="ctr" eaLnBrk="1" hangingPunct="1">
              <a:spcBef>
                <a:spcPct val="0"/>
              </a:spcBef>
              <a:buFontTx/>
              <a:buNone/>
            </a:pPr>
            <a:r>
              <a:rPr lang="en-US" altLang="en-US" sz="2000" b="1" u="sng" dirty="0">
                <a:solidFill>
                  <a:srgbClr val="FFFFCC"/>
                </a:solidFill>
                <a:latin typeface="Arial" charset="0"/>
              </a:rPr>
              <a:t>duplicate</a:t>
            </a:r>
            <a:r>
              <a:rPr lang="en-US" altLang="en-US" sz="2000" b="1" dirty="0">
                <a:solidFill>
                  <a:srgbClr val="FFFFCC"/>
                </a:solidFill>
                <a:latin typeface="Arial" charset="0"/>
              </a:rPr>
              <a:t> </a:t>
            </a:r>
          </a:p>
          <a:p>
            <a:pPr algn="ctr" eaLnBrk="1" hangingPunct="1">
              <a:spcBef>
                <a:spcPct val="0"/>
              </a:spcBef>
              <a:buFontTx/>
              <a:buNone/>
            </a:pPr>
            <a:r>
              <a:rPr lang="en-US" altLang="en-US" sz="2000" b="1" dirty="0">
                <a:solidFill>
                  <a:srgbClr val="FFFFCC"/>
                </a:solidFill>
                <a:latin typeface="Arial" charset="0"/>
              </a:rPr>
              <a:t>certain </a:t>
            </a:r>
          </a:p>
          <a:p>
            <a:pPr algn="ctr" eaLnBrk="1" hangingPunct="1">
              <a:spcBef>
                <a:spcPct val="0"/>
              </a:spcBef>
              <a:buFontTx/>
              <a:buNone/>
            </a:pPr>
            <a:r>
              <a:rPr lang="en-US" altLang="en-US" sz="2000" b="1" dirty="0">
                <a:solidFill>
                  <a:srgbClr val="FFFFCC"/>
                </a:solidFill>
                <a:latin typeface="Arial" charset="0"/>
              </a:rPr>
              <a:t>activities</a:t>
            </a:r>
            <a:br>
              <a:rPr lang="en-US" altLang="en-US" sz="2000" b="1" dirty="0">
                <a:solidFill>
                  <a:srgbClr val="FFFFCC"/>
                </a:solidFill>
                <a:latin typeface="Arial" charset="0"/>
              </a:rPr>
            </a:br>
            <a:endParaRPr lang="en-US" altLang="en-US" sz="2000" b="1" dirty="0">
              <a:solidFill>
                <a:srgbClr val="FFFFCC"/>
              </a:solidFill>
              <a:latin typeface="Arial" charset="0"/>
            </a:endParaRPr>
          </a:p>
        </p:txBody>
      </p:sp>
      <p:pic>
        <p:nvPicPr>
          <p:cNvPr id="15368" name="Picture 3" descr="C:\Documents and Settings\aboulware\Local Settings\Temporary Internet Files\Content.IE5\OAM77LQ5\MC9004125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648200"/>
            <a:ext cx="1600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dissolve">
                                      <p:cBhvr>
                                        <p:cTn id="7" dur="500"/>
                                        <p:tgtEl>
                                          <p:spTgt spid="1127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7"/>
                                        </p:tgtEl>
                                        <p:attrNameLst>
                                          <p:attrName>style.visibility</p:attrName>
                                        </p:attrNameLst>
                                      </p:cBhvr>
                                      <p:to>
                                        <p:strVal val="visible"/>
                                      </p:to>
                                    </p:set>
                                    <p:animEffect transition="in" filter="dissolve">
                                      <p:cBhvr>
                                        <p:cTn id="12" dur="1000"/>
                                        <p:tgtEl>
                                          <p:spTgt spid="11277"/>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369888" y="274638"/>
            <a:ext cx="8382000" cy="715962"/>
          </a:xfrm>
        </p:spPr>
        <p:txBody>
          <a:bodyPr/>
          <a:lstStyle/>
          <a:p>
            <a:r>
              <a:rPr lang="en-US" altLang="en-US" sz="4400" b="1" dirty="0" smtClean="0">
                <a:solidFill>
                  <a:schemeClr val="tx1"/>
                </a:solidFill>
                <a:latin typeface="Arial" pitchFamily="34" charset="0"/>
                <a:cs typeface="Arial" pitchFamily="34" charset="0"/>
              </a:rPr>
              <a:t>Performance Evaluation</a:t>
            </a:r>
          </a:p>
        </p:txBody>
      </p:sp>
      <p:sp>
        <p:nvSpPr>
          <p:cNvPr id="17413"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0B01B6-8B88-4422-B2A7-3ADDB31E79C9}" type="slidenum">
              <a:rPr lang="en-US" altLang="en-US" sz="1200">
                <a:solidFill>
                  <a:srgbClr val="898989"/>
                </a:solidFill>
                <a:latin typeface="Arial" charset="0"/>
              </a:rPr>
              <a:pPr>
                <a:spcBef>
                  <a:spcPct val="0"/>
                </a:spcBef>
                <a:buFontTx/>
                <a:buNone/>
              </a:pPr>
              <a:t>9</a:t>
            </a:fld>
            <a:endParaRPr lang="en-US" altLang="en-US" sz="1200" dirty="0">
              <a:solidFill>
                <a:srgbClr val="898989"/>
              </a:solidFill>
              <a:latin typeface="Arial" charset="0"/>
            </a:endParaRPr>
          </a:p>
        </p:txBody>
      </p:sp>
      <p:sp>
        <p:nvSpPr>
          <p:cNvPr id="17411" name="Rectangle 4"/>
          <p:cNvSpPr>
            <a:spLocks noChangeArrowheads="1"/>
          </p:cNvSpPr>
          <p:nvPr/>
        </p:nvSpPr>
        <p:spPr bwMode="auto">
          <a:xfrm>
            <a:off x="176213" y="1295400"/>
            <a:ext cx="8783637" cy="2490788"/>
          </a:xfrm>
          <a:prstGeom prst="rect">
            <a:avLst/>
          </a:prstGeom>
          <a:solidFill>
            <a:srgbClr val="CCECFF"/>
          </a:solidFill>
          <a:ln w="1905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40000"/>
              </a:spcBef>
              <a:buFontTx/>
              <a:buNone/>
            </a:pPr>
            <a:r>
              <a:rPr lang="en-US" altLang="en-US" sz="2600" dirty="0">
                <a:latin typeface="Arial" charset="0"/>
              </a:rPr>
              <a:t>  </a:t>
            </a:r>
            <a:r>
              <a:rPr lang="en-US" altLang="en-US" sz="2600" b="1" dirty="0">
                <a:latin typeface="Arial" charset="0"/>
              </a:rPr>
              <a:t>The accounting system provides information about </a:t>
            </a:r>
            <a:r>
              <a:rPr lang="en-US" altLang="en-US" sz="2600" b="1" dirty="0">
                <a:solidFill>
                  <a:srgbClr val="FF0000"/>
                </a:solidFill>
                <a:latin typeface="Arial" charset="0"/>
              </a:rPr>
              <a:t>resources</a:t>
            </a:r>
            <a:r>
              <a:rPr lang="en-US" altLang="en-US" sz="2600" b="1" dirty="0">
                <a:latin typeface="Arial" charset="0"/>
              </a:rPr>
              <a:t> used and </a:t>
            </a:r>
            <a:r>
              <a:rPr lang="en-US" altLang="en-US" sz="2600" b="1" dirty="0">
                <a:solidFill>
                  <a:srgbClr val="FF0000"/>
                </a:solidFill>
                <a:latin typeface="Arial" charset="0"/>
              </a:rPr>
              <a:t>outputs</a:t>
            </a:r>
            <a:r>
              <a:rPr lang="en-US" altLang="en-US" sz="2600" b="1" dirty="0">
                <a:latin typeface="Arial" charset="0"/>
              </a:rPr>
              <a:t> achieved. Managers use this information to control operations, appraise performance, allocate resources, and plan strategy. The type of accounting information provided depends on whether the department is a . . .</a:t>
            </a:r>
          </a:p>
        </p:txBody>
      </p:sp>
      <p:grpSp>
        <p:nvGrpSpPr>
          <p:cNvPr id="2" name="Group 18"/>
          <p:cNvGrpSpPr>
            <a:grpSpLocks/>
          </p:cNvGrpSpPr>
          <p:nvPr/>
        </p:nvGrpSpPr>
        <p:grpSpPr bwMode="auto">
          <a:xfrm>
            <a:off x="0" y="4038600"/>
            <a:ext cx="8915400" cy="2225675"/>
            <a:chOff x="76200" y="4251310"/>
            <a:chExt cx="8915400" cy="2225690"/>
          </a:xfrm>
        </p:grpSpPr>
        <p:grpSp>
          <p:nvGrpSpPr>
            <p:cNvPr id="17414" name="Group 17"/>
            <p:cNvGrpSpPr>
              <a:grpSpLocks/>
            </p:cNvGrpSpPr>
            <p:nvPr/>
          </p:nvGrpSpPr>
          <p:grpSpPr bwMode="auto">
            <a:xfrm>
              <a:off x="76200" y="4251310"/>
              <a:ext cx="2743200" cy="2225690"/>
              <a:chOff x="76200" y="3962400"/>
              <a:chExt cx="2743200" cy="2225690"/>
            </a:xfrm>
          </p:grpSpPr>
          <p:sp>
            <p:nvSpPr>
              <p:cNvPr id="17423" name="Line 4"/>
              <p:cNvSpPr>
                <a:spLocks noChangeShapeType="1"/>
              </p:cNvSpPr>
              <p:nvPr/>
            </p:nvSpPr>
            <p:spPr bwMode="auto">
              <a:xfrm>
                <a:off x="1447800" y="435133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49190" name="Rectangle 6"/>
              <p:cNvSpPr>
                <a:spLocks noChangeArrowheads="1"/>
              </p:cNvSpPr>
              <p:nvPr/>
            </p:nvSpPr>
            <p:spPr bwMode="auto">
              <a:xfrm>
                <a:off x="76200" y="5267334"/>
                <a:ext cx="2743200" cy="920756"/>
              </a:xfrm>
              <a:prstGeom prst="rect">
                <a:avLst/>
              </a:prstGeom>
              <a:solidFill>
                <a:schemeClr val="bg2">
                  <a:lumMod val="9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on </a:t>
                </a:r>
                <a:br>
                  <a:rPr lang="en-US" b="1" dirty="0"/>
                </a:br>
                <a:r>
                  <a:rPr lang="en-US" b="1" dirty="0"/>
                  <a:t>ability to</a:t>
                </a:r>
                <a:br>
                  <a:rPr lang="en-US" b="1" dirty="0"/>
                </a:br>
                <a:r>
                  <a:rPr lang="en-US" b="1" u="sng" dirty="0">
                    <a:solidFill>
                      <a:srgbClr val="FF0000"/>
                    </a:solidFill>
                    <a:effectLst>
                      <a:outerShdw blurRad="38100" dist="38100" dir="2700000" algn="tl">
                        <a:srgbClr val="000000">
                          <a:alpha val="43137"/>
                        </a:srgbClr>
                      </a:outerShdw>
                    </a:effectLst>
                  </a:rPr>
                  <a:t>control costs</a:t>
                </a:r>
                <a:r>
                  <a:rPr lang="en-US" b="1" dirty="0"/>
                  <a:t>.</a:t>
                </a:r>
              </a:p>
            </p:txBody>
          </p:sp>
          <p:sp>
            <p:nvSpPr>
              <p:cNvPr id="48138" name="Rectangle 8"/>
              <p:cNvSpPr>
                <a:spLocks noChangeArrowheads="1"/>
              </p:cNvSpPr>
              <p:nvPr/>
            </p:nvSpPr>
            <p:spPr bwMode="auto">
              <a:xfrm>
                <a:off x="508000" y="3962400"/>
                <a:ext cx="1879600" cy="889006"/>
              </a:xfrm>
              <a:prstGeom prst="rect">
                <a:avLst/>
              </a:prstGeom>
              <a:solidFill>
                <a:schemeClr val="bg2">
                  <a:lumMod val="90000"/>
                </a:schemeClr>
              </a:solidFill>
              <a:ln w="19050">
                <a:solidFill>
                  <a:schemeClr val="tx1"/>
                </a:solidFill>
                <a:miter lim="800000"/>
                <a:headEnd/>
                <a:tailEnd/>
              </a:ln>
            </p:spPr>
            <p:txBody>
              <a:bodyPr wrap="none" lIns="90488" tIns="44450" rIns="90488" bIns="44450" anchor="ctr"/>
              <a:lstStyle/>
              <a:p>
                <a:pPr algn="ctr" eaLnBrk="1" hangingPunct="1">
                  <a:defRPr/>
                </a:pPr>
                <a:r>
                  <a:rPr lang="en-US" sz="2400" b="1" dirty="0"/>
                  <a:t>Cost</a:t>
                </a:r>
                <a:br>
                  <a:rPr lang="en-US" sz="2400" b="1" dirty="0"/>
                </a:br>
                <a:r>
                  <a:rPr lang="en-US" sz="2400" b="1" dirty="0"/>
                  <a:t>center</a:t>
                </a:r>
              </a:p>
            </p:txBody>
          </p:sp>
        </p:grpSp>
        <p:grpSp>
          <p:nvGrpSpPr>
            <p:cNvPr id="17415" name="Group 16"/>
            <p:cNvGrpSpPr>
              <a:grpSpLocks/>
            </p:cNvGrpSpPr>
            <p:nvPr/>
          </p:nvGrpSpPr>
          <p:grpSpPr bwMode="auto">
            <a:xfrm>
              <a:off x="3202257" y="4251310"/>
              <a:ext cx="2743200" cy="2225690"/>
              <a:chOff x="3202257" y="3962400"/>
              <a:chExt cx="2743200" cy="2225690"/>
            </a:xfrm>
          </p:grpSpPr>
          <p:sp>
            <p:nvSpPr>
              <p:cNvPr id="17420" name="Line 5"/>
              <p:cNvSpPr>
                <a:spLocks noChangeShapeType="1"/>
              </p:cNvSpPr>
              <p:nvPr/>
            </p:nvSpPr>
            <p:spPr bwMode="auto">
              <a:xfrm>
                <a:off x="4556760" y="438308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49191" name="Rectangle 7"/>
              <p:cNvSpPr>
                <a:spLocks noChangeArrowheads="1"/>
              </p:cNvSpPr>
              <p:nvPr/>
            </p:nvSpPr>
            <p:spPr bwMode="auto">
              <a:xfrm>
                <a:off x="3201988" y="5267334"/>
                <a:ext cx="2743200" cy="920756"/>
              </a:xfrm>
              <a:prstGeom prst="rect">
                <a:avLst/>
              </a:prstGeom>
              <a:solidFill>
                <a:schemeClr val="accent3">
                  <a:lumMod val="20000"/>
                  <a:lumOff val="8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on ability</a:t>
                </a:r>
                <a:br>
                  <a:rPr lang="en-US" b="1" dirty="0"/>
                </a:br>
                <a:r>
                  <a:rPr lang="en-US" b="1" dirty="0"/>
                  <a:t>to generate </a:t>
                </a:r>
                <a:r>
                  <a:rPr lang="en-US" b="1" u="sng" dirty="0">
                    <a:solidFill>
                      <a:srgbClr val="FF0000"/>
                    </a:solidFill>
                    <a:effectLst>
                      <a:outerShdw blurRad="38100" dist="38100" dir="2700000" algn="tl">
                        <a:srgbClr val="000000">
                          <a:alpha val="43137"/>
                        </a:srgbClr>
                      </a:outerShdw>
                    </a:effectLst>
                  </a:rPr>
                  <a:t>revenues</a:t>
                </a:r>
                <a:br>
                  <a:rPr lang="en-US" b="1" u="sng" dirty="0">
                    <a:solidFill>
                      <a:srgbClr val="FF0000"/>
                    </a:solidFill>
                    <a:effectLst>
                      <a:outerShdw blurRad="38100" dist="38100" dir="2700000" algn="tl">
                        <a:srgbClr val="000000">
                          <a:alpha val="43137"/>
                        </a:srgbClr>
                      </a:outerShdw>
                    </a:effectLst>
                  </a:rPr>
                </a:br>
                <a:r>
                  <a:rPr lang="en-US" b="1" dirty="0"/>
                  <a:t>in excess of expenses. </a:t>
                </a:r>
              </a:p>
            </p:txBody>
          </p:sp>
          <p:sp>
            <p:nvSpPr>
              <p:cNvPr id="48139" name="Rectangle 9"/>
              <p:cNvSpPr>
                <a:spLocks noChangeArrowheads="1"/>
              </p:cNvSpPr>
              <p:nvPr/>
            </p:nvSpPr>
            <p:spPr bwMode="auto">
              <a:xfrm>
                <a:off x="3616325" y="3962400"/>
                <a:ext cx="1879600" cy="889006"/>
              </a:xfrm>
              <a:prstGeom prst="rect">
                <a:avLst/>
              </a:prstGeom>
              <a:solidFill>
                <a:schemeClr val="accent3">
                  <a:lumMod val="20000"/>
                  <a:lumOff val="80000"/>
                </a:schemeClr>
              </a:solidFill>
              <a:ln w="19050">
                <a:solidFill>
                  <a:schemeClr val="tx1"/>
                </a:solidFill>
                <a:miter lim="800000"/>
                <a:headEnd/>
                <a:tailEnd/>
              </a:ln>
            </p:spPr>
            <p:txBody>
              <a:bodyPr wrap="none" lIns="90488" tIns="44450" rIns="90488" bIns="44450" anchor="ctr"/>
              <a:lstStyle/>
              <a:p>
                <a:pPr algn="ctr" eaLnBrk="1" hangingPunct="1">
                  <a:defRPr/>
                </a:pPr>
                <a:r>
                  <a:rPr lang="en-US" sz="2400" b="1" dirty="0"/>
                  <a:t>Profit</a:t>
                </a:r>
                <a:br>
                  <a:rPr lang="en-US" sz="2400" b="1" dirty="0"/>
                </a:br>
                <a:r>
                  <a:rPr lang="en-US" sz="2400" b="1" dirty="0"/>
                  <a:t>center</a:t>
                </a:r>
              </a:p>
            </p:txBody>
          </p:sp>
        </p:grpSp>
        <p:grpSp>
          <p:nvGrpSpPr>
            <p:cNvPr id="17416" name="Group 15"/>
            <p:cNvGrpSpPr>
              <a:grpSpLocks/>
            </p:cNvGrpSpPr>
            <p:nvPr/>
          </p:nvGrpSpPr>
          <p:grpSpPr bwMode="auto">
            <a:xfrm>
              <a:off x="6248400" y="4251310"/>
              <a:ext cx="2743200" cy="2225690"/>
              <a:chOff x="6248400" y="3962400"/>
              <a:chExt cx="2743200" cy="2225690"/>
            </a:xfrm>
          </p:grpSpPr>
          <p:sp>
            <p:nvSpPr>
              <p:cNvPr id="17417" name="Line 5"/>
              <p:cNvSpPr>
                <a:spLocks noChangeShapeType="1"/>
              </p:cNvSpPr>
              <p:nvPr/>
            </p:nvSpPr>
            <p:spPr bwMode="auto">
              <a:xfrm>
                <a:off x="7620000" y="438308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4" name="Rectangle 7"/>
              <p:cNvSpPr>
                <a:spLocks noChangeArrowheads="1"/>
              </p:cNvSpPr>
              <p:nvPr/>
            </p:nvSpPr>
            <p:spPr bwMode="auto">
              <a:xfrm>
                <a:off x="6248400" y="5267334"/>
                <a:ext cx="2743200" cy="920756"/>
              </a:xfrm>
              <a:prstGeom prst="rect">
                <a:avLst/>
              </a:prstGeom>
              <a:solidFill>
                <a:schemeClr val="accent5">
                  <a:lumMod val="60000"/>
                  <a:lumOff val="4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on ability</a:t>
                </a:r>
                <a:br>
                  <a:rPr lang="en-US" b="1" dirty="0"/>
                </a:br>
                <a:r>
                  <a:rPr lang="en-US" b="1" dirty="0"/>
                  <a:t>to generate </a:t>
                </a:r>
                <a:r>
                  <a:rPr lang="en-US" b="1" u="sng" dirty="0">
                    <a:solidFill>
                      <a:srgbClr val="FF0000"/>
                    </a:solidFill>
                    <a:effectLst>
                      <a:outerShdw blurRad="38100" dist="38100" dir="2700000" algn="tl">
                        <a:srgbClr val="000000">
                          <a:alpha val="43137"/>
                        </a:srgbClr>
                      </a:outerShdw>
                    </a:effectLst>
                  </a:rPr>
                  <a:t>return on investment</a:t>
                </a:r>
                <a:r>
                  <a:rPr lang="en-US" b="1" dirty="0"/>
                  <a:t> in assets. </a:t>
                </a:r>
              </a:p>
            </p:txBody>
          </p:sp>
          <p:sp>
            <p:nvSpPr>
              <p:cNvPr id="15" name="Rectangle 9"/>
              <p:cNvSpPr>
                <a:spLocks noChangeArrowheads="1"/>
              </p:cNvSpPr>
              <p:nvPr/>
            </p:nvSpPr>
            <p:spPr bwMode="auto">
              <a:xfrm>
                <a:off x="6680200" y="3962400"/>
                <a:ext cx="1879600" cy="889006"/>
              </a:xfrm>
              <a:prstGeom prst="rect">
                <a:avLst/>
              </a:prstGeom>
              <a:solidFill>
                <a:schemeClr val="accent5">
                  <a:lumMod val="60000"/>
                  <a:lumOff val="40000"/>
                </a:schemeClr>
              </a:solidFill>
              <a:ln w="19050">
                <a:solidFill>
                  <a:schemeClr val="tx1"/>
                </a:solidFill>
                <a:miter lim="800000"/>
                <a:headEnd/>
                <a:tailEnd/>
              </a:ln>
            </p:spPr>
            <p:txBody>
              <a:bodyPr wrap="none" lIns="90488" tIns="44450" rIns="90488" bIns="44450" anchor="ctr"/>
              <a:lstStyle/>
              <a:p>
                <a:pPr algn="ctr" eaLnBrk="1" hangingPunct="1">
                  <a:defRPr/>
                </a:pPr>
                <a:r>
                  <a:rPr lang="en-US" sz="2400" b="1" dirty="0"/>
                  <a:t>Investment</a:t>
                </a:r>
                <a:br>
                  <a:rPr lang="en-US" sz="2400" b="1" dirty="0"/>
                </a:br>
                <a:r>
                  <a:rPr lang="en-US" sz="2400" b="1" dirty="0"/>
                  <a:t>center</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10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10718</TotalTime>
  <Words>8011</Words>
  <Application>Microsoft Office PowerPoint</Application>
  <PresentationFormat>On-screen Show (4:3)</PresentationFormat>
  <Paragraphs>606</Paragraphs>
  <Slides>63</Slides>
  <Notes>55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63</vt:i4>
      </vt:variant>
    </vt:vector>
  </HeadingPairs>
  <TitlesOfParts>
    <vt:vector size="67" baseType="lpstr">
      <vt:lpstr>3_Executive</vt:lpstr>
      <vt:lpstr>Executive</vt:lpstr>
      <vt:lpstr>Clip</vt:lpstr>
      <vt:lpstr>Worksheet</vt:lpstr>
      <vt:lpstr>Welcome Back</vt:lpstr>
      <vt:lpstr>Welcome Back</vt:lpstr>
      <vt:lpstr>Homework assignment</vt:lpstr>
      <vt:lpstr>Chapter 09</vt:lpstr>
      <vt:lpstr>Chapter 09</vt:lpstr>
      <vt:lpstr>Decentralization</vt:lpstr>
      <vt:lpstr>Advantages of Decentralization</vt:lpstr>
      <vt:lpstr>Disadvantages of Decentralization</vt:lpstr>
      <vt:lpstr>Performance Evaluation</vt:lpstr>
      <vt:lpstr>Controllable versus Uncontrollable Costs</vt:lpstr>
      <vt:lpstr>    Responsibility Accounting</vt:lpstr>
      <vt:lpstr>Responsibility Accounting System</vt:lpstr>
      <vt:lpstr>PowerPoint Presentation</vt:lpstr>
      <vt:lpstr>Responsibility Accounting Performance Reports</vt:lpstr>
      <vt:lpstr> Responsibility Accounting Performance Reports</vt:lpstr>
      <vt:lpstr>    Direct and Indirect Expenses</vt:lpstr>
      <vt:lpstr>Direct and Indirect Expenses</vt:lpstr>
      <vt:lpstr>Illustration of Indirect Expense Allocation, Exhibit 9.3</vt:lpstr>
      <vt:lpstr>   Allocation of Indirect Expenses </vt:lpstr>
      <vt:lpstr>Allocation of Indirect Expenses</vt:lpstr>
      <vt:lpstr>Service Department Expenses</vt:lpstr>
      <vt:lpstr>   Departmental Income Statements</vt:lpstr>
      <vt:lpstr>Departmental Income Statements</vt:lpstr>
      <vt:lpstr>Departmental Income Statements Step 1: Accumulating revenues and direct expenses by department</vt:lpstr>
      <vt:lpstr>Departmental Income Statements  Step 2: Allocating indirect expense across departments</vt:lpstr>
      <vt:lpstr>Departmental Income Statements  Step 3: Allocating service department expenses to operating departments</vt:lpstr>
      <vt:lpstr>Departmental Expense Allocation Spreadsheet</vt:lpstr>
      <vt:lpstr>Departmental Expense Allocation Spreadsheet</vt:lpstr>
      <vt:lpstr>Departmental Expense Allocation Spreadsheet</vt:lpstr>
      <vt:lpstr>Departmental Expense Allocation Spreadsheet</vt:lpstr>
      <vt:lpstr>Departmental Income Statements for Ames Hardware Company</vt:lpstr>
      <vt:lpstr>Departmental Contribution to Overhead</vt:lpstr>
      <vt:lpstr>Departmental Contribution to Overhead</vt:lpstr>
      <vt:lpstr>10 Minutes Break</vt:lpstr>
      <vt:lpstr>    Evaluating Investment Center Performance</vt:lpstr>
      <vt:lpstr>Evaluating  Investment Center Performance</vt:lpstr>
      <vt:lpstr>1) Investment Center Return on Assets Invested (ROI)</vt:lpstr>
      <vt:lpstr>1) Investment Center Return on Assets Invested (ROI)</vt:lpstr>
      <vt:lpstr>2) Investment Center Residual Income</vt:lpstr>
      <vt:lpstr>PowerPoint Presentation</vt:lpstr>
      <vt:lpstr>PowerPoint Presentation</vt:lpstr>
      <vt:lpstr>    Investment Center Profit Margin and Investment Turnover</vt:lpstr>
      <vt:lpstr>Investment Center Profit Margin and Investment Turnover</vt:lpstr>
      <vt:lpstr>PowerPoint Presentation</vt:lpstr>
      <vt:lpstr>PowerPoint Presentation</vt:lpstr>
      <vt:lpstr>PowerPoint Presentation</vt:lpstr>
      <vt:lpstr>PowerPoint Presentation</vt:lpstr>
      <vt:lpstr>    Nonfinancial Performance Evaluation Measures</vt:lpstr>
      <vt:lpstr>Balanced Scorecard Collects information on several key performance indicators within each of the four perspectives.</vt:lpstr>
      <vt:lpstr>Global View</vt:lpstr>
      <vt:lpstr>    Cycle Time and Cycle Efficiency</vt:lpstr>
      <vt:lpstr>Cycle Time and Cycle Efficiency A metric that measures the time involved in manufacturing a product.</vt:lpstr>
      <vt:lpstr>Cycle Time and Cycle Efficiency</vt:lpstr>
      <vt:lpstr>Homework assignment</vt:lpstr>
      <vt:lpstr>Thank you and See You Next Week at the Same Time, Take Care   </vt:lpstr>
      <vt:lpstr>    (Appendix 9A):  Transfer Pricing</vt:lpstr>
      <vt:lpstr>Appendix 9A: Transfer Pricing</vt:lpstr>
      <vt:lpstr>Appendix 9A: Transfer Pricing</vt:lpstr>
      <vt:lpstr>Appendix 9A: Transfer Pricing</vt:lpstr>
      <vt:lpstr>  9-C3 (Appendix 9B): Joint Costs and Their Allocation</vt:lpstr>
      <vt:lpstr>Appendix 9B: Joint Costs and Their Allocation</vt:lpstr>
      <vt:lpstr>Appendix 9B: Joint Costs and Their Allocation</vt:lpstr>
      <vt:lpstr>Appendix 9B: Joint costs and Their Allocation</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Atef Abuelaish</cp:lastModifiedBy>
  <cp:revision>897</cp:revision>
  <dcterms:created xsi:type="dcterms:W3CDTF">2008-06-11T19:43:46Z</dcterms:created>
  <dcterms:modified xsi:type="dcterms:W3CDTF">2016-04-05T16:12:41Z</dcterms:modified>
</cp:coreProperties>
</file>