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4" r:id="rId1"/>
    <p:sldMasterId id="2147484300" r:id="rId2"/>
    <p:sldMasterId id="2147484320" r:id="rId3"/>
  </p:sldMasterIdLst>
  <p:notesMasterIdLst>
    <p:notesMasterId r:id="rId46"/>
  </p:notesMasterIdLst>
  <p:handoutMasterIdLst>
    <p:handoutMasterId r:id="rId47"/>
  </p:handoutMasterIdLst>
  <p:sldIdLst>
    <p:sldId id="447" r:id="rId4"/>
    <p:sldId id="448" r:id="rId5"/>
    <p:sldId id="452" r:id="rId6"/>
    <p:sldId id="450" r:id="rId7"/>
    <p:sldId id="421" r:id="rId8"/>
    <p:sldId id="394" r:id="rId9"/>
    <p:sldId id="395" r:id="rId10"/>
    <p:sldId id="396" r:id="rId11"/>
    <p:sldId id="422" r:id="rId12"/>
    <p:sldId id="397" r:id="rId13"/>
    <p:sldId id="398" r:id="rId14"/>
    <p:sldId id="439" r:id="rId15"/>
    <p:sldId id="399" r:id="rId16"/>
    <p:sldId id="430" r:id="rId17"/>
    <p:sldId id="431" r:id="rId18"/>
    <p:sldId id="400" r:id="rId19"/>
    <p:sldId id="401" r:id="rId20"/>
    <p:sldId id="402" r:id="rId21"/>
    <p:sldId id="432" r:id="rId22"/>
    <p:sldId id="403" r:id="rId23"/>
    <p:sldId id="404" r:id="rId24"/>
    <p:sldId id="405" r:id="rId25"/>
    <p:sldId id="406" r:id="rId26"/>
    <p:sldId id="407" r:id="rId27"/>
    <p:sldId id="454" r:id="rId28"/>
    <p:sldId id="433" r:id="rId29"/>
    <p:sldId id="434" r:id="rId30"/>
    <p:sldId id="408" r:id="rId31"/>
    <p:sldId id="409" r:id="rId32"/>
    <p:sldId id="435" r:id="rId33"/>
    <p:sldId id="436" r:id="rId34"/>
    <p:sldId id="410" r:id="rId35"/>
    <p:sldId id="411" r:id="rId36"/>
    <p:sldId id="412" r:id="rId37"/>
    <p:sldId id="437" r:id="rId38"/>
    <p:sldId id="440" r:id="rId39"/>
    <p:sldId id="438" r:id="rId40"/>
    <p:sldId id="441" r:id="rId41"/>
    <p:sldId id="442" r:id="rId42"/>
    <p:sldId id="443" r:id="rId43"/>
    <p:sldId id="453" r:id="rId44"/>
    <p:sldId id="451" r:id="rId4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9"/>
    <a:srgbClr val="CCFFFF"/>
    <a:srgbClr val="FFFF00"/>
    <a:srgbClr val="E3EBF5"/>
    <a:srgbClr val="FFFF66"/>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5" autoAdjust="0"/>
    <p:restoredTop sz="76433" autoAdjust="0"/>
  </p:normalViewPr>
  <p:slideViewPr>
    <p:cSldViewPr>
      <p:cViewPr varScale="1">
        <p:scale>
          <a:sx n="74" d="100"/>
          <a:sy n="74" d="100"/>
        </p:scale>
        <p:origin x="396" y="72"/>
      </p:cViewPr>
      <p:guideLst>
        <p:guide orient="horz" pos="2160"/>
        <p:guide pos="2880"/>
      </p:guideLst>
    </p:cSldViewPr>
  </p:slideViewPr>
  <p:outlineViewPr>
    <p:cViewPr>
      <p:scale>
        <a:sx n="33" d="100"/>
        <a:sy n="33" d="100"/>
      </p:scale>
      <p:origin x="0" y="4788"/>
    </p:cViewPr>
    <p:sldLst>
      <p:sld r:id="rId1" collapse="1"/>
    </p:sldLst>
  </p:outlineViewPr>
  <p:notesTextViewPr>
    <p:cViewPr>
      <p:scale>
        <a:sx n="100" d="100"/>
        <a:sy n="100" d="100"/>
      </p:scale>
      <p:origin x="0" y="0"/>
    </p:cViewPr>
  </p:notesTextViewPr>
  <p:sorterViewPr>
    <p:cViewPr>
      <p:scale>
        <a:sx n="66" d="100"/>
        <a:sy n="66" d="100"/>
      </p:scale>
      <p:origin x="0" y="1290"/>
    </p:cViewPr>
  </p:sorterViewPr>
  <p:notesViewPr>
    <p:cSldViewPr>
      <p:cViewPr varScale="1">
        <p:scale>
          <a:sx n="66" d="100"/>
          <a:sy n="66" d="100"/>
        </p:scale>
        <p:origin x="-2040"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019800" y="0"/>
            <a:ext cx="836613" cy="2746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r>
              <a:rPr lang="en-US" altLang="en-US"/>
              <a:t>25-</a:t>
            </a:r>
            <a:fld id="{4C6C6E4C-45C1-4F72-A5C1-5F1A5FA36121}" type="slidenum">
              <a:rPr lang="en-US" altLang="en-US"/>
              <a:pPr>
                <a:defRPr/>
              </a:pPr>
              <a:t>‹#›</a:t>
            </a:fld>
            <a:endParaRPr lang="en-US" altLang="en-US"/>
          </a:p>
        </p:txBody>
      </p:sp>
    </p:spTree>
    <p:extLst>
      <p:ext uri="{BB962C8B-B14F-4D97-AF65-F5344CB8AC3E}">
        <p14:creationId xmlns:p14="http://schemas.microsoft.com/office/powerpoint/2010/main" val="2496392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a:ln>
            <a:noFill/>
          </a:ln>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 name="Slide Number Placeholder 4"/>
          <p:cNvSpPr txBox="1">
            <a:spLocks/>
          </p:cNvSpPr>
          <p:nvPr/>
        </p:nvSpPr>
        <p:spPr>
          <a:xfrm>
            <a:off x="5334000" y="0"/>
            <a:ext cx="1524000" cy="304800"/>
          </a:xfrm>
          <a:prstGeom prst="rect">
            <a:avLst/>
          </a:prstGeom>
        </p:spPr>
        <p:txBody>
          <a:bodyPr anchor="b"/>
          <a:lstStyle/>
          <a:p>
            <a:pPr algn="r" eaLnBrk="1" hangingPunct="1">
              <a:defRPr/>
            </a:pPr>
            <a:r>
              <a:rPr lang="en-US" altLang="en-US" sz="1200">
                <a:latin typeface="Calibri" pitchFamily="34" charset="0"/>
              </a:rPr>
              <a:t>25 - </a:t>
            </a:r>
            <a:fld id="{1AA8F313-0354-4021-BACE-59131E3610E4}" type="slidenum">
              <a:rPr lang="en-US" altLang="en-US" sz="1200">
                <a:latin typeface="Calibri" pitchFamily="34" charset="0"/>
              </a:rPr>
              <a:pPr algn="r" eaLnBrk="1" hangingPunct="1">
                <a:defRPr/>
              </a:pPr>
              <a:t>‹#›</a:t>
            </a:fld>
            <a:endParaRPr lang="en-US" altLang="en-US" sz="1200">
              <a:latin typeface="Calibri" pitchFamily="34" charset="0"/>
            </a:endParaRPr>
          </a:p>
        </p:txBody>
      </p:sp>
    </p:spTree>
    <p:extLst>
      <p:ext uri="{BB962C8B-B14F-4D97-AF65-F5344CB8AC3E}">
        <p14:creationId xmlns:p14="http://schemas.microsoft.com/office/powerpoint/2010/main" val="40880925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10-C1:	</a:t>
            </a:r>
            <a:br>
              <a:rPr lang="en-US" altLang="en-US" dirty="0" smtClean="0">
                <a:ea typeface="ＭＳ Ｐゴシック" pitchFamily="34" charset="-128"/>
              </a:rPr>
            </a:br>
            <a:r>
              <a:rPr lang="en-US" altLang="en-US" dirty="0" smtClean="0">
                <a:ea typeface="ＭＳ Ｐゴシック" pitchFamily="34" charset="-128"/>
              </a:rPr>
              <a:t>Describe the importance of relevant costs for short-term decisions.</a:t>
            </a:r>
          </a:p>
        </p:txBody>
      </p:sp>
    </p:spTree>
    <p:extLst>
      <p:ext uri="{BB962C8B-B14F-4D97-AF65-F5344CB8AC3E}">
        <p14:creationId xmlns:p14="http://schemas.microsoft.com/office/powerpoint/2010/main" val="497002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55000" lnSpcReduction="20000"/>
          </a:bodyPr>
          <a:lstStyle/>
          <a:p>
            <a:r>
              <a:rPr lang="en-US" altLang="en-US" dirty="0" smtClean="0">
                <a:ea typeface="ＭＳ Ｐゴシック" pitchFamily="34" charset="-128"/>
              </a:rPr>
              <a:t>Need-to-Know 10.1</a:t>
            </a:r>
          </a:p>
          <a:p>
            <a:endParaRPr lang="en-US" altLang="en-US" dirty="0" smtClean="0">
              <a:ea typeface="ＭＳ Ｐゴシック" pitchFamily="34" charset="-128"/>
            </a:endParaRPr>
          </a:p>
          <a:p>
            <a:r>
              <a:rPr lang="en-US" altLang="en-US" dirty="0" smtClean="0">
                <a:ea typeface="ＭＳ Ｐゴシック" pitchFamily="34" charset="-128"/>
              </a:rPr>
              <a:t>A company receives a special order for 200 units that requires stamping the buyer’s name on each unit,</a:t>
            </a:r>
          </a:p>
          <a:p>
            <a:endParaRPr lang="en-US" altLang="en-US" dirty="0" smtClean="0">
              <a:ea typeface="ＭＳ Ｐゴシック" pitchFamily="34" charset="-128"/>
            </a:endParaRPr>
          </a:p>
          <a:p>
            <a:r>
              <a:rPr lang="en-US" altLang="en-US" dirty="0" smtClean="0">
                <a:ea typeface="ＭＳ Ｐゴシック" pitchFamily="34" charset="-128"/>
              </a:rPr>
              <a:t>yielding an additional fixed cost of $400 to its normal costs. </a:t>
            </a:r>
          </a:p>
          <a:p>
            <a:endParaRPr lang="en-US" altLang="en-US" dirty="0" smtClean="0">
              <a:ea typeface="ＭＳ Ｐゴシック" pitchFamily="34" charset="-128"/>
            </a:endParaRPr>
          </a:p>
          <a:p>
            <a:endParaRPr lang="en-US" altLang="en-US" dirty="0" smtClean="0">
              <a:ea typeface="ＭＳ Ｐゴシック" pitchFamily="34" charset="-128"/>
            </a:endParaRPr>
          </a:p>
          <a:p>
            <a:r>
              <a:rPr lang="en-US" altLang="en-US" dirty="0" smtClean="0">
                <a:ea typeface="ＭＳ Ｐゴシック" pitchFamily="34" charset="-128"/>
              </a:rPr>
              <a:t>Without the order, the company is operating at 75% of capacity and produces 7,500 units of product at the costs below.  </a:t>
            </a:r>
          </a:p>
          <a:p>
            <a:endParaRPr lang="en-US" altLang="en-US" dirty="0" smtClean="0">
              <a:ea typeface="ＭＳ Ｐゴシック" pitchFamily="34" charset="-128"/>
            </a:endParaRPr>
          </a:p>
          <a:p>
            <a:r>
              <a:rPr lang="en-US" altLang="en-US" dirty="0" smtClean="0">
                <a:ea typeface="ＭＳ Ｐゴシック" pitchFamily="34" charset="-128"/>
              </a:rPr>
              <a:t>The company's normal selling price is $22 per unit.  The sales price for the special order is $18 per unit. The special order will not affect normal unit sales and will not increase fixed overhead and selling expenses. Variable selling expenses on the special order are reduced to one-half the normal amount.  Should the company accept the special order?</a:t>
            </a:r>
          </a:p>
          <a:p>
            <a:endParaRPr lang="en-US" altLang="en-US" dirty="0" smtClean="0">
              <a:ea typeface="ＭＳ Ｐゴシック" pitchFamily="34" charset="-128"/>
            </a:endParaRPr>
          </a:p>
          <a:p>
            <a:r>
              <a:rPr lang="en-US" altLang="en-US" dirty="0" smtClean="0">
                <a:ea typeface="ＭＳ Ｐゴシック" pitchFamily="34" charset="-128"/>
              </a:rPr>
              <a:t>First we need to determine which costs are variable, costs that will increase on a per unit basis, and which costs are fixed.</a:t>
            </a:r>
          </a:p>
          <a:p>
            <a:endParaRPr lang="en-US" altLang="en-US" dirty="0" smtClean="0">
              <a:ea typeface="ＭＳ Ｐゴシック" pitchFamily="34" charset="-128"/>
            </a:endParaRPr>
          </a:p>
          <a:p>
            <a:r>
              <a:rPr lang="en-US" altLang="en-US" dirty="0" smtClean="0">
                <a:ea typeface="ＭＳ Ｐゴシック" pitchFamily="34" charset="-128"/>
              </a:rPr>
              <a:t>Direct materials are variable costs.  $37,500 divided by 7,500 units is a variable cost per unit of $5.</a:t>
            </a:r>
          </a:p>
          <a:p>
            <a:endParaRPr lang="en-US" altLang="en-US" dirty="0" smtClean="0">
              <a:ea typeface="ＭＳ Ｐゴシック" pitchFamily="34" charset="-128"/>
            </a:endParaRPr>
          </a:p>
          <a:p>
            <a:r>
              <a:rPr lang="en-US" altLang="en-US" dirty="0" smtClean="0">
                <a:ea typeface="ＭＳ Ｐゴシック" pitchFamily="34" charset="-128"/>
              </a:rPr>
              <a:t>Direct labor is also a variable cost.  $60,000 divided by 7,500 units is a variable cost per unit of $8.</a:t>
            </a:r>
          </a:p>
          <a:p>
            <a:endParaRPr lang="en-US" altLang="en-US" dirty="0" smtClean="0">
              <a:ea typeface="ＭＳ Ｐゴシック" pitchFamily="34" charset="-128"/>
            </a:endParaRPr>
          </a:p>
          <a:p>
            <a:r>
              <a:rPr lang="en-US" altLang="en-US" dirty="0" smtClean="0">
                <a:ea typeface="ＭＳ Ｐゴシック" pitchFamily="34" charset="-128"/>
              </a:rPr>
              <a:t>30% of the overhead is variable.  30% of $20,000 is $6,000.  $6,000 divided by 7,500 units is a variable cost per unit of $0.80.</a:t>
            </a:r>
          </a:p>
          <a:p>
            <a:endParaRPr lang="en-US" altLang="en-US" dirty="0" smtClean="0">
              <a:ea typeface="ＭＳ Ｐゴシック" pitchFamily="34" charset="-128"/>
            </a:endParaRPr>
          </a:p>
          <a:p>
            <a:r>
              <a:rPr lang="en-US" altLang="en-US" dirty="0" smtClean="0">
                <a:ea typeface="ＭＳ Ｐゴシック" pitchFamily="34" charset="-128"/>
              </a:rPr>
              <a:t>The remaining 70%, $14,000, is a fixed cost.</a:t>
            </a:r>
          </a:p>
          <a:p>
            <a:endParaRPr lang="en-US" altLang="en-US" dirty="0" smtClean="0">
              <a:ea typeface="ＭＳ Ｐゴシック" pitchFamily="34" charset="-128"/>
            </a:endParaRPr>
          </a:p>
          <a:p>
            <a:r>
              <a:rPr lang="en-US" altLang="en-US" dirty="0" smtClean="0">
                <a:ea typeface="ＭＳ Ｐゴシック" pitchFamily="34" charset="-128"/>
              </a:rPr>
              <a:t>Selling expenses: 60% are variable. 60% of $25,000 is $15,000.</a:t>
            </a:r>
          </a:p>
          <a:p>
            <a:endParaRPr lang="en-US" altLang="en-US" dirty="0" smtClean="0">
              <a:ea typeface="ＭＳ Ｐゴシック" pitchFamily="34" charset="-128"/>
            </a:endParaRPr>
          </a:p>
          <a:p>
            <a:r>
              <a:rPr lang="en-US" altLang="en-US" dirty="0" smtClean="0">
                <a:ea typeface="ＭＳ Ｐゴシック" pitchFamily="34" charset="-128"/>
              </a:rPr>
              <a:t>$15,000 divided by 7,500 units is a variable cost per unit of $2.</a:t>
            </a:r>
          </a:p>
          <a:p>
            <a:endParaRPr lang="en-US" altLang="en-US" dirty="0" smtClean="0">
              <a:ea typeface="ＭＳ Ｐゴシック" pitchFamily="34" charset="-128"/>
            </a:endParaRPr>
          </a:p>
          <a:p>
            <a:r>
              <a:rPr lang="en-US" altLang="en-US" dirty="0" smtClean="0">
                <a:ea typeface="ＭＳ Ｐゴシック" pitchFamily="34" charset="-128"/>
              </a:rPr>
              <a:t>The remaining 40%, $10,000, is a fixed cost.</a:t>
            </a:r>
          </a:p>
          <a:p>
            <a:endParaRPr lang="en-US" altLang="en-US" dirty="0" smtClean="0">
              <a:ea typeface="ＭＳ Ｐゴシック" pitchFamily="34" charset="-128"/>
            </a:endParaRPr>
          </a:p>
          <a:p>
            <a:r>
              <a:rPr lang="en-US" altLang="en-US" dirty="0" smtClean="0">
                <a:ea typeface="ＭＳ Ｐゴシック" pitchFamily="34" charset="-128"/>
              </a:rPr>
              <a:t>So, now, we can look at the profitability of the additional 200 units. In order for the special order to be accepted, it </a:t>
            </a:r>
          </a:p>
          <a:p>
            <a:r>
              <a:rPr lang="en-US" altLang="en-US" dirty="0" smtClean="0">
                <a:ea typeface="ＭＳ Ｐゴシック" pitchFamily="34" charset="-128"/>
              </a:rPr>
              <a:t>must increase net income; the incremental revenue must exceed the incremental expense, and the special order must not adversely impact normal sales.</a:t>
            </a:r>
          </a:p>
          <a:p>
            <a:endParaRPr lang="en-US" altLang="en-US" dirty="0" smtClean="0">
              <a:ea typeface="ＭＳ Ｐゴシック" pitchFamily="34" charset="-128"/>
            </a:endParaRPr>
          </a:p>
        </p:txBody>
      </p:sp>
      <p:sp>
        <p:nvSpPr>
          <p:cNvPr id="54276"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46AC9DD-FF9B-41A1-8CF7-E95FCBF6EF5F}" type="slidenum">
              <a:rPr lang="en-US" altLang="en-US"/>
              <a:pPr/>
              <a:t>14</a:t>
            </a:fld>
            <a:endParaRPr lang="en-US" altLang="en-US"/>
          </a:p>
        </p:txBody>
      </p:sp>
    </p:spTree>
    <p:extLst>
      <p:ext uri="{BB962C8B-B14F-4D97-AF65-F5344CB8AC3E}">
        <p14:creationId xmlns:p14="http://schemas.microsoft.com/office/powerpoint/2010/main" val="204665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Need-to-Know 10.1</a:t>
            </a:r>
          </a:p>
          <a:p>
            <a:r>
              <a:rPr lang="en-US" altLang="en-US" dirty="0" smtClean="0">
                <a:ea typeface="ＭＳ Ｐゴシック" pitchFamily="34" charset="-128"/>
              </a:rPr>
              <a:t>The incremental revenue for this order, 200 units at $18 per unit, $3,600.</a:t>
            </a:r>
          </a:p>
          <a:p>
            <a:endParaRPr lang="en-US" altLang="en-US" dirty="0" smtClean="0">
              <a:ea typeface="ＭＳ Ｐゴシック" pitchFamily="34" charset="-128"/>
            </a:endParaRPr>
          </a:p>
          <a:p>
            <a:r>
              <a:rPr lang="en-US" altLang="en-US" dirty="0" smtClean="0">
                <a:ea typeface="ＭＳ Ｐゴシック" pitchFamily="34" charset="-128"/>
              </a:rPr>
              <a:t>The incremental costs will include direct materials: 200 units at $5 per unit, $1,000; Direct labor, 200 units at $8 per unit, $1,600; the variable portion of the overhead, 200 units at </a:t>
            </a:r>
          </a:p>
          <a:p>
            <a:r>
              <a:rPr lang="en-US" altLang="en-US" dirty="0" smtClean="0">
                <a:ea typeface="ＭＳ Ｐゴシック" pitchFamily="34" charset="-128"/>
              </a:rPr>
              <a:t>$0.80 per unit, $160; variable selling expenses, 200 units multiplied by the $2 per unit multiplied by 50%, as the as the variable selling expenses are reduced to one-half the normal amount, $200.</a:t>
            </a:r>
          </a:p>
          <a:p>
            <a:endParaRPr lang="en-US" altLang="en-US" dirty="0" smtClean="0">
              <a:ea typeface="ＭＳ Ｐゴシック" pitchFamily="34" charset="-128"/>
            </a:endParaRPr>
          </a:p>
          <a:p>
            <a:r>
              <a:rPr lang="en-US" altLang="en-US" dirty="0" smtClean="0">
                <a:ea typeface="ＭＳ Ｐゴシック" pitchFamily="34" charset="-128"/>
              </a:rPr>
              <a:t>The special order will also have additional fixed cost for the stamping of $400.</a:t>
            </a:r>
          </a:p>
          <a:p>
            <a:endParaRPr lang="en-US" altLang="en-US" dirty="0" smtClean="0">
              <a:ea typeface="ＭＳ Ｐゴシック" pitchFamily="34" charset="-128"/>
            </a:endParaRPr>
          </a:p>
          <a:p>
            <a:r>
              <a:rPr lang="en-US" altLang="en-US" dirty="0" smtClean="0">
                <a:ea typeface="ＭＳ Ｐゴシック" pitchFamily="34" charset="-128"/>
              </a:rPr>
              <a:t>Total incremental expenses are $3,360.</a:t>
            </a:r>
          </a:p>
          <a:p>
            <a:endParaRPr lang="en-US" altLang="en-US" dirty="0" smtClean="0">
              <a:ea typeface="ＭＳ Ｐゴシック" pitchFamily="34" charset="-128"/>
            </a:endParaRPr>
          </a:p>
          <a:p>
            <a:r>
              <a:rPr lang="en-US" altLang="en-US" dirty="0" smtClean="0">
                <a:ea typeface="ＭＳ Ｐゴシック" pitchFamily="34" charset="-128"/>
              </a:rPr>
              <a:t>Net income will increase by $240.</a:t>
            </a:r>
          </a:p>
          <a:p>
            <a:endParaRPr lang="en-US" altLang="en-US" dirty="0" smtClean="0">
              <a:ea typeface="ＭＳ Ｐゴシック" pitchFamily="34" charset="-128"/>
            </a:endParaRPr>
          </a:p>
          <a:p>
            <a:r>
              <a:rPr lang="en-US" altLang="en-US" dirty="0" smtClean="0">
                <a:ea typeface="ＭＳ Ｐゴシック" pitchFamily="34" charset="-128"/>
              </a:rPr>
              <a:t>So yes, the company should accept the special order.</a:t>
            </a:r>
          </a:p>
          <a:p>
            <a:endParaRPr lang="en-US" altLang="en-US" dirty="0" smtClean="0">
              <a:ea typeface="ＭＳ Ｐゴシック" pitchFamily="34" charset="-128"/>
            </a:endParaRP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55300"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673A3019-4D7C-4CD1-B36A-0D838AF27B9E}" type="slidenum">
              <a:rPr lang="en-US" altLang="en-US"/>
              <a:pPr/>
              <a:t>15</a:t>
            </a:fld>
            <a:endParaRPr lang="en-US" altLang="en-US"/>
          </a:p>
        </p:txBody>
      </p:sp>
    </p:spTree>
    <p:extLst>
      <p:ext uri="{BB962C8B-B14F-4D97-AF65-F5344CB8AC3E}">
        <p14:creationId xmlns:p14="http://schemas.microsoft.com/office/powerpoint/2010/main" val="459681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The managerial decision to make or buy a component is common. The “Make or Buy” decision involves the question of whether it is more economical to produce some goods internally or purchase them from an outside supplier.  We will again concentrate on incremental costs for this decision. Incremental costs will include the direct materials cost, the direct labor cost and the incremental overhead incurred. We must be careful not to use the historical predetermined overhead application rate to determine the product cost that will be used in the decision.</a:t>
            </a:r>
          </a:p>
          <a:p>
            <a:endParaRPr lang="en-US" altLang="en-US" dirty="0" smtClean="0">
              <a:ea typeface="ＭＳ Ｐゴシック" pitchFamily="34" charset="-128"/>
            </a:endParaRPr>
          </a:p>
        </p:txBody>
      </p:sp>
    </p:spTree>
    <p:extLst>
      <p:ext uri="{BB962C8B-B14F-4D97-AF65-F5344CB8AC3E}">
        <p14:creationId xmlns:p14="http://schemas.microsoft.com/office/powerpoint/2010/main" val="3317960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FasTrac is now making Part 417, which is a component part in its final product. As shown on your screen, the unit cost of the part includes direct material, direct labor, and factory overhead. Currently, </a:t>
            </a:r>
            <a:r>
              <a:rPr lang="en-US" altLang="en-US" dirty="0" err="1" smtClean="0">
                <a:ea typeface="ＭＳ Ｐゴシック" pitchFamily="34" charset="-128"/>
              </a:rPr>
              <a:t>FasTrac’s</a:t>
            </a:r>
            <a:r>
              <a:rPr lang="en-US" altLang="en-US" dirty="0" smtClean="0">
                <a:ea typeface="ＭＳ Ｐゴシック" pitchFamily="34" charset="-128"/>
              </a:rPr>
              <a:t> normal predetermined overhead application rate is 100% of direct labor cost.</a:t>
            </a:r>
          </a:p>
        </p:txBody>
      </p:sp>
    </p:spTree>
    <p:extLst>
      <p:ext uri="{BB962C8B-B14F-4D97-AF65-F5344CB8AC3E}">
        <p14:creationId xmlns:p14="http://schemas.microsoft.com/office/powerpoint/2010/main" val="3112456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extLst/>
        </p:spPr>
        <p:txBody>
          <a:bodyPr>
            <a:normAutofit fontScale="92500"/>
          </a:bodyPr>
          <a:lstStyle/>
          <a:p>
            <a:pPr>
              <a:defRPr/>
            </a:pPr>
            <a:r>
              <a:rPr lang="en-US" altLang="en-US" dirty="0" smtClean="0">
                <a:ea typeface="ＭＳ Ｐゴシック" panose="020B0600070205080204" pitchFamily="34" charset="-128"/>
              </a:rPr>
              <a:t>An outside supplier offers to make Part 417, and sell it to FasTrac for $1.20 per unit.  We know that $1.20 is less than FasTrac’s $1.45 unit cost.  Should FasTrac stop making the part and buy it from the outside supplier for $1.20 per unit?</a:t>
            </a:r>
          </a:p>
          <a:p>
            <a:pPr>
              <a:defRPr/>
            </a:pPr>
            <a:endParaRPr lang="en-US" altLang="en-US"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We know that FasTrac will avoid the direct material cost and the direct labor cost if it buys the part instead of making it.  But that total is only $0.95.  FasTrac cannot afford to pay $1.20 per unit if it will only avoid $0.95 per unit.  It must also be able to avoid some of the factory overhead.  How much overhead does FasTrac avoid in order to justify buying the part?</a:t>
            </a:r>
          </a:p>
          <a:p>
            <a:pPr>
              <a:defRPr/>
            </a:pPr>
            <a:endParaRPr lang="en-US" altLang="en-US"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FasTrac must be able to eliminate (avoid) a minimum of $0.25 per unit ($1.20-$0.95) in factory overhead costs to justify buying the part.  If the avoidable amount of factory overhead per unit is greater than $0.25, FasTrac should buy the part instead of making it.  On the other hand, if the avoidable amount of factory overhead per unit is less than $0.25, then FasTrac should continue making the part.  In this instance, assume management computes an incremental overhead rate of $0.20 per unit if it makes the part.  Based on the per unit analysis on this slide, it is cheaper to make the part than to buy it. </a:t>
            </a:r>
            <a:br>
              <a:rPr lang="en-US" altLang="en-US" dirty="0" smtClean="0">
                <a:ea typeface="ＭＳ Ｐゴシック" panose="020B0600070205080204" pitchFamily="34" charset="-128"/>
              </a:rPr>
            </a:br>
            <a:r>
              <a:rPr lang="en-US" altLang="en-US" dirty="0" smtClean="0">
                <a:ea typeface="ＭＳ Ｐゴシック" panose="020B0600070205080204" pitchFamily="34" charset="-128"/>
              </a:rPr>
              <a:t/>
            </a:r>
            <a:br>
              <a:rPr lang="en-US" altLang="en-US" dirty="0" smtClean="0">
                <a:ea typeface="ＭＳ Ｐゴシック" panose="020B0600070205080204" pitchFamily="34" charset="-128"/>
              </a:rPr>
            </a:br>
            <a:r>
              <a:rPr lang="en-US" altLang="en-US" dirty="0" smtClean="0">
                <a:ea typeface="ＭＳ Ｐゴシック" panose="020B0600070205080204" pitchFamily="34" charset="-128"/>
              </a:rPr>
              <a:t>To make the correct make or buy decision, we must always determine the relevant (avoidable) costs of making the part and then compare these avoidable costs to the outside purchase cost.  In almost all make or buy decisions, a significant amount of the factory overhead will be unavoidable, and therefore irrelevant to the decision as it will be the same for either alternative. </a:t>
            </a:r>
          </a:p>
          <a:p>
            <a:pPr>
              <a:defRPr/>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3314114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r>
              <a:rPr lang="en-US" altLang="en-US" dirty="0" smtClean="0">
                <a:ea typeface="ＭＳ Ｐゴシック" pitchFamily="34" charset="-128"/>
              </a:rPr>
              <a:t>Need-to-Know 10.2</a:t>
            </a:r>
          </a:p>
          <a:p>
            <a:r>
              <a:rPr lang="en-US" altLang="en-US" dirty="0" smtClean="0">
                <a:ea typeface="ＭＳ Ｐゴシック" pitchFamily="34" charset="-128"/>
              </a:rPr>
              <a:t>A company currently buys a key part for a product it manufactures. The company buys the part for $5 per unit and believes it can make the part for $1.50 per unit for direct materials and $2.50 per unit for direct labor. </a:t>
            </a:r>
          </a:p>
          <a:p>
            <a:endParaRPr lang="en-US" altLang="en-US" dirty="0" smtClean="0">
              <a:ea typeface="ＭＳ Ｐゴシック" pitchFamily="34" charset="-128"/>
            </a:endParaRPr>
          </a:p>
          <a:p>
            <a:r>
              <a:rPr lang="en-US" altLang="en-US" dirty="0" smtClean="0">
                <a:ea typeface="ＭＳ Ｐゴシック" pitchFamily="34" charset="-128"/>
              </a:rPr>
              <a:t>The company allocates overhead costs at the rate of 50% of direct labor.</a:t>
            </a:r>
          </a:p>
          <a:p>
            <a:endParaRPr lang="en-US" altLang="en-US" dirty="0" smtClean="0">
              <a:ea typeface="ＭＳ Ｐゴシック" pitchFamily="34" charset="-128"/>
            </a:endParaRPr>
          </a:p>
          <a:p>
            <a:r>
              <a:rPr lang="en-US" altLang="en-US" dirty="0" smtClean="0">
                <a:ea typeface="ＭＳ Ｐゴシック" pitchFamily="34" charset="-128"/>
              </a:rPr>
              <a:t>Incremental overhead costs to make this part are $0.75 per unit. </a:t>
            </a:r>
          </a:p>
          <a:p>
            <a:endParaRPr lang="en-US" altLang="en-US" dirty="0" smtClean="0">
              <a:ea typeface="ＭＳ Ｐゴシック" pitchFamily="34" charset="-128"/>
            </a:endParaRPr>
          </a:p>
          <a:p>
            <a:r>
              <a:rPr lang="en-US" altLang="en-US" dirty="0" smtClean="0">
                <a:ea typeface="ＭＳ Ｐゴシック" pitchFamily="34" charset="-128"/>
              </a:rPr>
              <a:t>Should the company make or buy the part?</a:t>
            </a:r>
          </a:p>
          <a:p>
            <a:endParaRPr lang="en-US" altLang="en-US" dirty="0" smtClean="0">
              <a:ea typeface="ＭＳ Ｐゴシック" pitchFamily="34" charset="-128"/>
            </a:endParaRPr>
          </a:p>
          <a:p>
            <a:r>
              <a:rPr lang="en-US" altLang="en-US" dirty="0" smtClean="0">
                <a:ea typeface="ＭＳ Ｐゴシック" pitchFamily="34" charset="-128"/>
              </a:rPr>
              <a:t>The costs to make the part include:  Direct materials, $1.50 per unit; Direct labor, $2.50 per unit, and variable </a:t>
            </a:r>
          </a:p>
          <a:p>
            <a:r>
              <a:rPr lang="en-US" altLang="en-US" dirty="0" smtClean="0">
                <a:ea typeface="ＭＳ Ｐゴシック" pitchFamily="34" charset="-128"/>
              </a:rPr>
              <a:t>overhead, $0.75 per unit.  </a:t>
            </a:r>
          </a:p>
          <a:p>
            <a:endParaRPr lang="en-US" altLang="en-US" dirty="0" smtClean="0">
              <a:ea typeface="ＭＳ Ｐゴシック" pitchFamily="34" charset="-128"/>
            </a:endParaRPr>
          </a:p>
          <a:p>
            <a:r>
              <a:rPr lang="en-US" altLang="en-US" dirty="0" smtClean="0">
                <a:ea typeface="ＭＳ Ｐゴシック" pitchFamily="34" charset="-128"/>
              </a:rPr>
              <a:t>The cost to buy the part is $5.00 per unit.  </a:t>
            </a:r>
          </a:p>
          <a:p>
            <a:endParaRPr lang="en-US" altLang="en-US" dirty="0" smtClean="0">
              <a:ea typeface="ＭＳ Ｐゴシック" pitchFamily="34" charset="-128"/>
            </a:endParaRPr>
          </a:p>
          <a:p>
            <a:r>
              <a:rPr lang="en-US" altLang="en-US" dirty="0" smtClean="0">
                <a:ea typeface="ＭＳ Ｐゴシック" pitchFamily="34" charset="-128"/>
              </a:rPr>
              <a:t>The total cost to make each unit is $4.75, which is $0.25 less per unit than the cost to buy the units.  </a:t>
            </a:r>
          </a:p>
          <a:p>
            <a:endParaRPr lang="en-US" altLang="en-US" dirty="0" smtClean="0">
              <a:ea typeface="ＭＳ Ｐゴシック" pitchFamily="34" charset="-128"/>
            </a:endParaRPr>
          </a:p>
          <a:p>
            <a:r>
              <a:rPr lang="en-US" altLang="en-US" dirty="0" smtClean="0">
                <a:ea typeface="ＭＳ Ｐゴシック" pitchFamily="34" charset="-128"/>
              </a:rPr>
              <a:t>The company should make the part.</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59396"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140004D-592B-45B8-B76B-C0B177BA8D66}" type="slidenum">
              <a:rPr lang="en-US" altLang="en-US"/>
              <a:pPr/>
              <a:t>19</a:t>
            </a:fld>
            <a:endParaRPr lang="en-US" altLang="en-US"/>
          </a:p>
        </p:txBody>
      </p:sp>
    </p:spTree>
    <p:extLst>
      <p:ext uri="{BB962C8B-B14F-4D97-AF65-F5344CB8AC3E}">
        <p14:creationId xmlns:p14="http://schemas.microsoft.com/office/powerpoint/2010/main" val="600642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Often in manufacturing processes, we have products that do not pass inspection.  We can either sell them as is, or rework them to improve the quality.  Once reworked, the products will likely be sold for a higher price. The decision to rework or sell as is should be based on incremental revenues and incremental costs.  The costs of manufacturing the product up to the inspection point are sunk and therefore irrelevant. </a:t>
            </a:r>
          </a:p>
        </p:txBody>
      </p:sp>
    </p:spTree>
    <p:extLst>
      <p:ext uri="{BB962C8B-B14F-4D97-AF65-F5344CB8AC3E}">
        <p14:creationId xmlns:p14="http://schemas.microsoft.com/office/powerpoint/2010/main" val="4095212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Let’s look at an example of a scrap or rework decision… Let’ assume that FasTrac has 10,000 defective units of a product that have already cost $1 per unit to manufacture. They can be sold as is for $0.40 per unit, or reworked and sold for $1.50.  The cost of reworking the defective units is $0.80 each.  The $1.00 per unit original cost to make the defective units is a sunk cost and irrelevant to the decision.</a:t>
            </a:r>
          </a:p>
          <a:p>
            <a:r>
              <a:rPr lang="en-US" altLang="en-US" dirty="0" smtClean="0">
                <a:ea typeface="ＭＳ Ｐゴシック" pitchFamily="34" charset="-128"/>
              </a:rPr>
              <a:t>FasTrac does not have the capacity to rework the defective units and continue with its normal production. Reworking the defective units will prevent the production of 10,000 new units that would also sell for $1.50.</a:t>
            </a:r>
          </a:p>
          <a:p>
            <a:r>
              <a:rPr lang="en-US" altLang="en-US" dirty="0" smtClean="0">
                <a:ea typeface="ＭＳ Ｐゴシック" pitchFamily="34" charset="-128"/>
              </a:rPr>
              <a:t>What should FasTrac do?</a:t>
            </a:r>
          </a:p>
          <a:p>
            <a:endParaRPr lang="en-US" altLang="en-US" dirty="0" smtClean="0">
              <a:ea typeface="ＭＳ Ｐゴシック" pitchFamily="34" charset="-128"/>
            </a:endParaRPr>
          </a:p>
          <a:p>
            <a:r>
              <a:rPr lang="en-US" altLang="en-US" dirty="0" smtClean="0">
                <a:ea typeface="ＭＳ Ｐゴシック" pitchFamily="34" charset="-128"/>
              </a:rPr>
              <a:t>    </a:t>
            </a:r>
          </a:p>
        </p:txBody>
      </p:sp>
    </p:spTree>
    <p:extLst>
      <p:ext uri="{BB962C8B-B14F-4D97-AF65-F5344CB8AC3E}">
        <p14:creationId xmlns:p14="http://schemas.microsoft.com/office/powerpoint/2010/main" val="3439850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Sale of the 10,000 defective units as is for $0.40 will generate incremental income of $4,000.  Reworking and selling each unit for $1.50 will generate $15,000.</a:t>
            </a:r>
          </a:p>
          <a:p>
            <a:endParaRPr lang="en-US" altLang="en-US" dirty="0" smtClean="0">
              <a:ea typeface="ＭＳ Ｐゴシック" pitchFamily="34" charset="-128"/>
            </a:endParaRPr>
          </a:p>
          <a:p>
            <a:r>
              <a:rPr lang="en-US" altLang="en-US" dirty="0" smtClean="0">
                <a:ea typeface="ＭＳ Ｐゴシック" pitchFamily="34" charset="-128"/>
              </a:rPr>
              <a:t>The total cost to rework the 10,000 defective units at $0.80 each will be $8,000.  We must also include the opportunity cost of the 10,000 units of regular production that would be prevented by the rework.  The regular units sell for $1.50 each and cost $1.00 per unit to make.  We give up the opportunity to earn this $5,000 if we rework the defective units.</a:t>
            </a:r>
          </a:p>
          <a:p>
            <a:endParaRPr lang="en-US" altLang="en-US" dirty="0" smtClean="0">
              <a:ea typeface="ＭＳ Ｐゴシック" pitchFamily="34" charset="-128"/>
            </a:endParaRPr>
          </a:p>
          <a:p>
            <a:r>
              <a:rPr lang="en-US" altLang="en-US" dirty="0" smtClean="0">
                <a:ea typeface="ＭＳ Ｐゴシック" pitchFamily="34" charset="-128"/>
              </a:rPr>
              <a:t>FasTrac should sell the defective units as is for $4,000, as the net return is $2,000 higher than reworking the defective units.  Note that if FasTrac does not include the opportunity cost of the displaced regular production, the company will make an incorrect decision to rework the defective product.  Failing to include the opportunity cost of $5,000, the rework option would have shown an income of $7,000 instead of $2,000, mistakenly making reworking appear more favorable than scrapping. </a:t>
            </a:r>
          </a:p>
        </p:txBody>
      </p:sp>
    </p:spTree>
    <p:extLst>
      <p:ext uri="{BB962C8B-B14F-4D97-AF65-F5344CB8AC3E}">
        <p14:creationId xmlns:p14="http://schemas.microsoft.com/office/powerpoint/2010/main" val="864773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Many products can be sold in an unfinished state, or processed further into a finished product that will sell for a higher price.  The decision to sell or process should be based on incremental revenues and incremental costs.  The costs of manufacturing the product up to the sell or process decision point are sunk and therefore irrelevant. </a:t>
            </a:r>
          </a:p>
          <a:p>
            <a:endParaRPr lang="en-US" altLang="en-US" dirty="0" smtClean="0">
              <a:ea typeface="ＭＳ Ｐゴシック" pitchFamily="34" charset="-128"/>
            </a:endParaRPr>
          </a:p>
          <a:p>
            <a:r>
              <a:rPr lang="en-US" altLang="en-US" dirty="0" smtClean="0">
                <a:ea typeface="ＭＳ Ｐゴシック" pitchFamily="34" charset="-128"/>
              </a:rPr>
              <a:t>FasTrac has 40,000 partially completed units of product Q that can be sold for a total of $50,000.  FasTrac also has the option of further processing the 40,000 units of product Q to obtain products X, Y, and Z. Processing the units further will cost an additional $80,000 and will yield total revenues of $100,000.</a:t>
            </a:r>
            <a:endParaRPr lang="en-US" altLang="en-US" dirty="0" smtClean="0">
              <a:latin typeface="Arial" charset="0"/>
              <a:ea typeface="ＭＳ Ｐゴシック" pitchFamily="34" charset="-128"/>
              <a:cs typeface="Arial" charset="0"/>
            </a:endParaRPr>
          </a:p>
          <a:p>
            <a:endParaRPr lang="en-US" altLang="en-US" dirty="0" smtClean="0">
              <a:ea typeface="ＭＳ Ｐゴシック" pitchFamily="34" charset="-128"/>
            </a:endParaRPr>
          </a:p>
          <a:p>
            <a:r>
              <a:rPr lang="en-US" altLang="en-US" dirty="0" smtClean="0">
                <a:ea typeface="ＭＳ Ｐゴシック" pitchFamily="34" charset="-128"/>
              </a:rPr>
              <a:t>What should FasTrac do?  First, we need some additional information that is on the next slide before we can make a decision.</a:t>
            </a:r>
          </a:p>
          <a:p>
            <a:endParaRPr lang="en-US" altLang="en-US" dirty="0" smtClean="0">
              <a:ea typeface="ＭＳ Ｐゴシック" pitchFamily="34" charset="-128"/>
            </a:endParaRPr>
          </a:p>
          <a:p>
            <a:endParaRPr lang="en-US" altLang="en-US" dirty="0" smtClean="0">
              <a:ea typeface="ＭＳ Ｐゴシック" pitchFamily="34" charset="-128"/>
            </a:endParaRPr>
          </a:p>
          <a:p>
            <a:endParaRPr lang="en-US" altLang="en-US" dirty="0" smtClean="0">
              <a:ea typeface="ＭＳ Ｐゴシック" pitchFamily="34" charset="-128"/>
            </a:endParaRPr>
          </a:p>
          <a:p>
            <a:endParaRPr lang="en-US" altLang="en-US" dirty="0" smtClean="0">
              <a:ea typeface="ＭＳ Ｐゴシック" pitchFamily="34" charset="-128"/>
            </a:endParaRPr>
          </a:p>
        </p:txBody>
      </p:sp>
    </p:spTree>
    <p:extLst>
      <p:ext uri="{BB962C8B-B14F-4D97-AF65-F5344CB8AC3E}">
        <p14:creationId xmlns:p14="http://schemas.microsoft.com/office/powerpoint/2010/main" val="310246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These five steps represent an orderly, structured decision-making process that will lead to better decisions.  First, we need to clearly define the decision task and consider all feasible alternatives.  Next, we need to gather information.  Some of the information might not be relevant, so we need to discard that information and concentrate on using only relevant information to select the best alternative.  After the decision is made, we should review the outcome in an effort to become even better decision makers in the future. </a:t>
            </a:r>
          </a:p>
        </p:txBody>
      </p:sp>
    </p:spTree>
    <p:extLst>
      <p:ext uri="{BB962C8B-B14F-4D97-AF65-F5344CB8AC3E}">
        <p14:creationId xmlns:p14="http://schemas.microsoft.com/office/powerpoint/2010/main" val="3130541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The incremental income from processing further  is $70,000. This is greater than the incremental income of $50,000  that would be earned from selling Product Q as is. Therefore, FasTrac should process further; by doing so, it will earn an additional $20,000 of income ($70,000 – $50,000).</a:t>
            </a:r>
          </a:p>
          <a:p>
            <a:r>
              <a:rPr lang="en-US" altLang="en-US" dirty="0" smtClean="0">
                <a:ea typeface="ＭＳ Ｐゴシック" pitchFamily="34" charset="-128"/>
              </a:rPr>
              <a:t>Notice that the $30,000 of previously incurred manufacturing costs are excluded from the analysis. These costs are sunk, and they are not relevant to the decision. The incremental revenue from selling Product Q as is ($50,000) is properly included. It is the opportunity cost associated with processing further.  </a:t>
            </a:r>
          </a:p>
          <a:p>
            <a:r>
              <a:rPr lang="en-US" altLang="en-US" dirty="0" smtClean="0">
                <a:ea typeface="ＭＳ Ｐゴシック" pitchFamily="34" charset="-128"/>
              </a:rPr>
              <a:t> </a:t>
            </a:r>
          </a:p>
        </p:txBody>
      </p:sp>
    </p:spTree>
    <p:extLst>
      <p:ext uri="{BB962C8B-B14F-4D97-AF65-F5344CB8AC3E}">
        <p14:creationId xmlns:p14="http://schemas.microsoft.com/office/powerpoint/2010/main" val="2889050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Need-to-Know 10.3</a:t>
            </a:r>
          </a:p>
          <a:p>
            <a:endParaRPr lang="en-US" altLang="en-US" dirty="0" smtClean="0">
              <a:ea typeface="ＭＳ Ｐゴシック" pitchFamily="34" charset="-128"/>
            </a:endParaRPr>
          </a:p>
          <a:p>
            <a:r>
              <a:rPr lang="en-US" altLang="en-US" dirty="0" smtClean="0">
                <a:ea typeface="ＭＳ Ｐゴシック" pitchFamily="34" charset="-128"/>
              </a:rPr>
              <a:t>For each of the two independent scenarios below, determine whether the company should sell the partially completed product as is or process it further into other saleable products.</a:t>
            </a:r>
          </a:p>
          <a:p>
            <a:endParaRPr lang="en-US" altLang="en-US" dirty="0" smtClean="0">
              <a:ea typeface="ＭＳ Ｐゴシック" pitchFamily="34" charset="-128"/>
            </a:endParaRPr>
          </a:p>
        </p:txBody>
      </p:sp>
      <p:sp>
        <p:nvSpPr>
          <p:cNvPr id="65540"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BCFED84-E1E0-43B1-871C-48B92AC7FB08}" type="slidenum">
              <a:rPr lang="en-US" altLang="en-US"/>
              <a:pPr/>
              <a:t>26</a:t>
            </a:fld>
            <a:endParaRPr lang="en-US" altLang="en-US"/>
          </a:p>
        </p:txBody>
      </p:sp>
    </p:spTree>
    <p:extLst>
      <p:ext uri="{BB962C8B-B14F-4D97-AF65-F5344CB8AC3E}">
        <p14:creationId xmlns:p14="http://schemas.microsoft.com/office/powerpoint/2010/main" val="3897073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r>
              <a:rPr lang="en-US" altLang="en-US" dirty="0" smtClean="0">
                <a:ea typeface="ＭＳ Ｐゴシック" pitchFamily="34" charset="-128"/>
              </a:rPr>
              <a:t>Need-to-Know 10.3</a:t>
            </a:r>
          </a:p>
          <a:p>
            <a:endParaRPr lang="en-US" altLang="en-US" dirty="0" smtClean="0">
              <a:ea typeface="ＭＳ Ｐゴシック" pitchFamily="34" charset="-128"/>
            </a:endParaRPr>
          </a:p>
          <a:p>
            <a:r>
              <a:rPr lang="en-US" altLang="en-US" dirty="0" smtClean="0">
                <a:ea typeface="ＭＳ Ｐゴシック" pitchFamily="34" charset="-128"/>
              </a:rPr>
              <a:t>1.  $10,000 of manufacturing costs have been incurred to produce Product Alpha. Alpha can be sold as is for $30,000 or processed further into two separate products, BB and CC. The further processing will cost $15,000, and products BB and CC can be sold for total revenues of $60,000. The incremental revenue is $30,000 if we sell the products as is.</a:t>
            </a:r>
          </a:p>
          <a:p>
            <a:endParaRPr lang="en-US" altLang="en-US" dirty="0" smtClean="0">
              <a:ea typeface="ＭＳ Ｐゴシック" pitchFamily="34" charset="-128"/>
            </a:endParaRPr>
          </a:p>
          <a:p>
            <a:r>
              <a:rPr lang="en-US" altLang="en-US" dirty="0" smtClean="0">
                <a:ea typeface="ＭＳ Ｐゴシック" pitchFamily="34" charset="-128"/>
              </a:rPr>
              <a:t>If the units are processed further, they can be sold for $60,000. There is no incremental cost if we sell the products </a:t>
            </a:r>
          </a:p>
          <a:p>
            <a:r>
              <a:rPr lang="en-US" altLang="en-US" dirty="0" smtClean="0">
                <a:ea typeface="ＭＳ Ｐゴシック" pitchFamily="34" charset="-128"/>
              </a:rPr>
              <a:t>as is.</a:t>
            </a:r>
          </a:p>
          <a:p>
            <a:endParaRPr lang="en-US" altLang="en-US" dirty="0" smtClean="0">
              <a:ea typeface="ＭＳ Ｐゴシック" pitchFamily="34" charset="-128"/>
            </a:endParaRPr>
          </a:p>
          <a:p>
            <a:r>
              <a:rPr lang="en-US" altLang="en-US" dirty="0" smtClean="0">
                <a:ea typeface="ＭＳ Ｐゴシック" pitchFamily="34" charset="-128"/>
              </a:rPr>
              <a:t>If we process the units further, the additional cost will be $15,000.</a:t>
            </a:r>
          </a:p>
          <a:p>
            <a:endParaRPr lang="en-US" altLang="en-US" dirty="0" smtClean="0">
              <a:ea typeface="ＭＳ Ｐゴシック" pitchFamily="34" charset="-128"/>
            </a:endParaRPr>
          </a:p>
          <a:p>
            <a:r>
              <a:rPr lang="en-US" altLang="en-US" dirty="0" smtClean="0">
                <a:ea typeface="ＭＳ Ｐゴシック" pitchFamily="34" charset="-128"/>
              </a:rPr>
              <a:t>The incremental income if we sell the units as is, $30,000, vs. $45,000 if the units are processed further.</a:t>
            </a:r>
          </a:p>
          <a:p>
            <a:endParaRPr lang="en-US" altLang="en-US" dirty="0" smtClean="0">
              <a:ea typeface="ＭＳ Ｐゴシック" pitchFamily="34" charset="-128"/>
            </a:endParaRPr>
          </a:p>
          <a:p>
            <a:r>
              <a:rPr lang="en-US" altLang="en-US" dirty="0" smtClean="0">
                <a:ea typeface="ＭＳ Ｐゴシック" pitchFamily="34" charset="-128"/>
              </a:rPr>
              <a:t>Alpha should be processed further; doing so will yield an extra $15,000 ($45,000 - $30,000) of income.</a:t>
            </a:r>
          </a:p>
          <a:p>
            <a:endParaRPr lang="en-US" altLang="en-US" dirty="0" smtClean="0">
              <a:ea typeface="ＭＳ Ｐゴシック" pitchFamily="34" charset="-128"/>
            </a:endParaRPr>
          </a:p>
          <a:p>
            <a:r>
              <a:rPr lang="en-US" altLang="en-US" dirty="0" smtClean="0">
                <a:ea typeface="ＭＳ Ｐゴシック" pitchFamily="34" charset="-128"/>
              </a:rPr>
              <a:t>2.  $5,000 of manufacturing costs have been incurred to produce Product Delta. Delta can be sold as is for $150,000 or processed further into two separate products, YY and ZZ. </a:t>
            </a:r>
          </a:p>
          <a:p>
            <a:endParaRPr lang="en-US" altLang="en-US" dirty="0" smtClean="0">
              <a:ea typeface="ＭＳ Ｐゴシック" pitchFamily="34" charset="-128"/>
            </a:endParaRPr>
          </a:p>
          <a:p>
            <a:r>
              <a:rPr lang="en-US" altLang="en-US" dirty="0" smtClean="0">
                <a:ea typeface="ＭＳ Ｐゴシック" pitchFamily="34" charset="-128"/>
              </a:rPr>
              <a:t>The further processing will cost $75,000, and Products YY and ZZ can be sold for total revenues of $200,000.  </a:t>
            </a:r>
          </a:p>
          <a:p>
            <a:endParaRPr lang="en-US" altLang="en-US" dirty="0" smtClean="0">
              <a:ea typeface="ＭＳ Ｐゴシック" pitchFamily="34" charset="-128"/>
            </a:endParaRPr>
          </a:p>
          <a:p>
            <a:r>
              <a:rPr lang="en-US" altLang="en-US" dirty="0" smtClean="0">
                <a:ea typeface="ＭＳ Ｐゴシック" pitchFamily="34" charset="-128"/>
              </a:rPr>
              <a:t>If we sell the units as is, incremental revenue is $150,000. If they're processed further, incremental revenue is </a:t>
            </a:r>
          </a:p>
          <a:p>
            <a:r>
              <a:rPr lang="en-US" altLang="en-US" dirty="0" smtClean="0">
                <a:ea typeface="ＭＳ Ｐゴシック" pitchFamily="34" charset="-128"/>
              </a:rPr>
              <a:t>$200,000.</a:t>
            </a:r>
          </a:p>
          <a:p>
            <a:endParaRPr lang="en-US" altLang="en-US" dirty="0" smtClean="0">
              <a:ea typeface="ＭＳ Ｐゴシック" pitchFamily="34" charset="-128"/>
            </a:endParaRPr>
          </a:p>
          <a:p>
            <a:r>
              <a:rPr lang="en-US" altLang="en-US" dirty="0" smtClean="0">
                <a:ea typeface="ＭＳ Ｐゴシック" pitchFamily="34" charset="-128"/>
              </a:rPr>
              <a:t>There is no additional cost if we sell the units as is.</a:t>
            </a:r>
          </a:p>
          <a:p>
            <a:endParaRPr lang="en-US" altLang="en-US" dirty="0" smtClean="0">
              <a:ea typeface="ＭＳ Ｐゴシック" pitchFamily="34" charset="-128"/>
            </a:endParaRPr>
          </a:p>
          <a:p>
            <a:r>
              <a:rPr lang="en-US" altLang="en-US" dirty="0" smtClean="0">
                <a:ea typeface="ＭＳ Ｐゴシック" pitchFamily="34" charset="-128"/>
              </a:rPr>
              <a:t>The incremental cost if the units are processed further is $75,000.</a:t>
            </a:r>
          </a:p>
          <a:p>
            <a:endParaRPr lang="en-US" altLang="en-US" dirty="0" smtClean="0">
              <a:ea typeface="ＭＳ Ｐゴシック" pitchFamily="34" charset="-128"/>
            </a:endParaRPr>
          </a:p>
          <a:p>
            <a:r>
              <a:rPr lang="en-US" altLang="en-US" dirty="0" smtClean="0">
                <a:ea typeface="ＭＳ Ｐゴシック" pitchFamily="34" charset="-128"/>
              </a:rPr>
              <a:t>Incremental income if we sell the units as is, $150,000, vs. incremental income if the units are processed further, $125,000.</a:t>
            </a:r>
          </a:p>
          <a:p>
            <a:endParaRPr lang="en-US" altLang="en-US" dirty="0" smtClean="0">
              <a:ea typeface="ＭＳ Ｐゴシック" pitchFamily="34" charset="-128"/>
            </a:endParaRPr>
          </a:p>
          <a:p>
            <a:r>
              <a:rPr lang="en-US" altLang="en-US" dirty="0" smtClean="0">
                <a:ea typeface="ＭＳ Ｐゴシック" pitchFamily="34" charset="-128"/>
              </a:rPr>
              <a:t>Delta should be sold as is; doing so will yield an extra $25,000 ($150,000 - $125,000) of income.</a:t>
            </a:r>
          </a:p>
          <a:p>
            <a:endParaRPr lang="en-US" altLang="en-US" dirty="0" smtClean="0">
              <a:ea typeface="ＭＳ Ｐゴシック" pitchFamily="34" charset="-128"/>
            </a:endParaRP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66564"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622F16A7-06E7-47C2-BB14-64EDDBD68FC4}" type="slidenum">
              <a:rPr lang="en-US" altLang="en-US"/>
              <a:pPr/>
              <a:t>27</a:t>
            </a:fld>
            <a:endParaRPr lang="en-US" altLang="en-US"/>
          </a:p>
        </p:txBody>
      </p:sp>
    </p:spTree>
    <p:extLst>
      <p:ext uri="{BB962C8B-B14F-4D97-AF65-F5344CB8AC3E}">
        <p14:creationId xmlns:p14="http://schemas.microsoft.com/office/powerpoint/2010/main" val="9686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40000"/>
              </a:spcBef>
              <a:buFont typeface="Wingdings" pitchFamily="2" charset="2"/>
              <a:buNone/>
            </a:pPr>
            <a:r>
              <a:rPr lang="en-US" altLang="en-US" dirty="0" smtClean="0">
                <a:ea typeface="ＭＳ Ｐゴシック" pitchFamily="34" charset="-128"/>
              </a:rPr>
              <a:t>All businesses face constraints that affect production and sales decisions.  They must make decisions to best utilize constrained resources. </a:t>
            </a:r>
            <a:r>
              <a:rPr lang="en-US" altLang="en-US" dirty="0" smtClean="0">
                <a:ea typeface="ＭＳ Ｐゴシック" pitchFamily="34" charset="-128"/>
                <a:cs typeface="Arial" charset="0"/>
              </a:rPr>
              <a:t>When a company sells a variety of products, some are likely to be more profitable than others. Management concentrates sales efforts on more profitable products. </a:t>
            </a:r>
            <a:r>
              <a:rPr lang="en-US" altLang="en-US" dirty="0" smtClean="0">
                <a:ea typeface="ＭＳ Ｐゴシック" pitchFamily="34" charset="-128"/>
              </a:rPr>
              <a:t>If production facilities or other factors are limited, producing more of one product usually means producing less of others.</a:t>
            </a:r>
          </a:p>
          <a:p>
            <a:r>
              <a:rPr lang="en-US" altLang="en-US" dirty="0" smtClean="0">
                <a:ea typeface="ＭＳ Ｐゴシック" pitchFamily="34" charset="-128"/>
              </a:rPr>
              <a:t>In this case, management must identify the most profitable combination, or </a:t>
            </a:r>
            <a:r>
              <a:rPr lang="en-US" altLang="en-US" b="1" i="1" dirty="0" smtClean="0">
                <a:ea typeface="ＭＳ Ｐゴシック" pitchFamily="34" charset="-128"/>
              </a:rPr>
              <a:t>sales mix </a:t>
            </a:r>
            <a:r>
              <a:rPr lang="en-US" altLang="en-US" i="1" dirty="0" smtClean="0">
                <a:ea typeface="ＭＳ Ｐゴシック" pitchFamily="34" charset="-128"/>
              </a:rPr>
              <a:t>of products. </a:t>
            </a:r>
            <a:r>
              <a:rPr lang="en-US" altLang="en-US" dirty="0" smtClean="0">
                <a:ea typeface="ＭＳ Ｐゴシック" pitchFamily="34" charset="-128"/>
                <a:cs typeface="Arial" charset="0"/>
              </a:rPr>
              <a:t>Management </a:t>
            </a:r>
            <a:r>
              <a:rPr lang="en-US" altLang="en-US" dirty="0" smtClean="0">
                <a:ea typeface="ＭＳ Ｐゴシック" pitchFamily="34" charset="-128"/>
              </a:rPr>
              <a:t>focuses on the </a:t>
            </a:r>
            <a:r>
              <a:rPr lang="en-US" altLang="en-US" b="1" i="1" dirty="0" smtClean="0">
                <a:ea typeface="ＭＳ Ｐゴシック" pitchFamily="34" charset="-128"/>
              </a:rPr>
              <a:t>contribution margin</a:t>
            </a:r>
            <a:r>
              <a:rPr lang="en-US" altLang="en-US" dirty="0" smtClean="0">
                <a:ea typeface="ＭＳ Ｐゴシック" pitchFamily="34" charset="-128"/>
              </a:rPr>
              <a:t> </a:t>
            </a:r>
            <a:r>
              <a:rPr lang="en-US" altLang="en-US" b="1" i="1" dirty="0" smtClean="0">
                <a:ea typeface="ＭＳ Ｐゴシック" pitchFamily="34" charset="-128"/>
              </a:rPr>
              <a:t>per unit of scarce resource.</a:t>
            </a:r>
            <a:endParaRPr lang="en-US" altLang="en-US" b="1" i="1" dirty="0" smtClean="0">
              <a:ea typeface="ＭＳ Ｐゴシック" pitchFamily="34" charset="-128"/>
              <a:cs typeface="Arial" charset="0"/>
            </a:endParaRPr>
          </a:p>
          <a:p>
            <a:endParaRPr lang="en-US" altLang="en-US" dirty="0" smtClean="0">
              <a:ea typeface="ＭＳ Ｐゴシック" pitchFamily="34" charset="-128"/>
            </a:endParaRPr>
          </a:p>
          <a:p>
            <a:r>
              <a:rPr lang="en-US" altLang="en-US" dirty="0" smtClean="0">
                <a:ea typeface="ＭＳ Ｐゴシック" pitchFamily="34" charset="-128"/>
              </a:rPr>
              <a:t>Let’s look at an example.</a:t>
            </a:r>
          </a:p>
        </p:txBody>
      </p:sp>
    </p:spTree>
    <p:extLst>
      <p:ext uri="{BB962C8B-B14F-4D97-AF65-F5344CB8AC3E}">
        <p14:creationId xmlns:p14="http://schemas.microsoft.com/office/powerpoint/2010/main" val="570046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Rectangle 3"/>
          <p:cNvSpPr>
            <a:spLocks noGrp="1" noChangeArrowheads="1"/>
          </p:cNvSpPr>
          <p:nvPr>
            <p:ph type="body" idx="1"/>
          </p:nvPr>
        </p:nvSpPr>
        <p:spPr bwMode="auto">
          <a:extLst/>
        </p:spPr>
        <p:txBody>
          <a:bodyPr>
            <a:normAutofit lnSpcReduction="10000"/>
          </a:bodyPr>
          <a:lstStyle/>
          <a:p>
            <a:pPr>
              <a:defRPr/>
            </a:pPr>
            <a:r>
              <a:rPr lang="en-US" altLang="en-US" dirty="0" smtClean="0">
                <a:ea typeface="ＭＳ Ｐゴシック" panose="020B0600070205080204" pitchFamily="34" charset="-128"/>
              </a:rPr>
              <a:t>FasTrac produces Product A and Product B.  The selling prices and variable costs of each product are shown in the top table. In the bottom table, Product A is shown to have a contribution margin of $1.50 per unit and Product B has a contribution margin of $2.00 per unit.  If each product requires the same time to make, and the demand is unlimited for each product, FasTrac should produce only Product B because it has the higher contribution per unit.</a:t>
            </a:r>
            <a:br>
              <a:rPr lang="en-US" altLang="en-US" dirty="0" smtClean="0">
                <a:ea typeface="ＭＳ Ｐゴシック" panose="020B0600070205080204" pitchFamily="34" charset="-128"/>
              </a:rPr>
            </a:br>
            <a:endParaRPr lang="en-US" altLang="en-US"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However, it takes one hour to produce one unit of Product A, while it takes two hours to produce one unit of Product B. If we divide the contribution per unit by the hours required to produce each unit, we find that we generate more contribution per hour if we make Product A, even though its unit contribution is less.</a:t>
            </a:r>
          </a:p>
          <a:p>
            <a:pPr>
              <a:defRPr/>
            </a:pPr>
            <a:endParaRPr lang="en-US" altLang="en-US"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If demand for Products A and B is unlimited, we should produce as many units of Product A as possible, even if that means producing no Product B. By producing Product A, we make $1.50 contribution margin per machine hour worked, which is higher than the $1.00 contribution margin per machine hour that Product B generates.</a:t>
            </a:r>
          </a:p>
          <a:p>
            <a:pPr>
              <a:defRPr/>
            </a:pPr>
            <a:endParaRPr lang="en-US" altLang="en-US"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If demand for Product A is limited, we should produce Product A first, until we satisfy the sales demand; thereafter, we should use any remaining machine time to produce Product B.</a:t>
            </a:r>
          </a:p>
        </p:txBody>
      </p:sp>
    </p:spTree>
    <p:extLst>
      <p:ext uri="{BB962C8B-B14F-4D97-AF65-F5344CB8AC3E}">
        <p14:creationId xmlns:p14="http://schemas.microsoft.com/office/powerpoint/2010/main" val="574922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55000" lnSpcReduction="20000"/>
          </a:bodyPr>
          <a:lstStyle/>
          <a:p>
            <a:r>
              <a:rPr lang="en-US" altLang="en-US" dirty="0" smtClean="0">
                <a:ea typeface="ＭＳ Ｐゴシック" pitchFamily="34" charset="-128"/>
              </a:rPr>
              <a:t>Need-to-Know 10.4</a:t>
            </a:r>
          </a:p>
          <a:p>
            <a:r>
              <a:rPr lang="en-US" altLang="en-US" dirty="0" smtClean="0">
                <a:ea typeface="ＭＳ Ｐゴシック" pitchFamily="34" charset="-128"/>
              </a:rPr>
              <a:t>A company produces two products, Gamma and Omega. Gamma sells for $10 per unit and Omega sells for $12.50 per unit. </a:t>
            </a:r>
          </a:p>
          <a:p>
            <a:endParaRPr lang="en-US" altLang="en-US" dirty="0" smtClean="0">
              <a:ea typeface="ＭＳ Ｐゴシック" pitchFamily="34" charset="-128"/>
            </a:endParaRPr>
          </a:p>
          <a:p>
            <a:r>
              <a:rPr lang="en-US" altLang="en-US" dirty="0" smtClean="0">
                <a:ea typeface="ＭＳ Ｐゴシック" pitchFamily="34" charset="-128"/>
              </a:rPr>
              <a:t>Variable costs are $7 per unit of Gamma and $8 per unit of Omega. </a:t>
            </a:r>
          </a:p>
          <a:p>
            <a:endParaRPr lang="en-US" altLang="en-US" dirty="0" smtClean="0">
              <a:ea typeface="ＭＳ Ｐゴシック" pitchFamily="34" charset="-128"/>
            </a:endParaRPr>
          </a:p>
          <a:p>
            <a:r>
              <a:rPr lang="en-US" altLang="en-US" dirty="0" smtClean="0">
                <a:ea typeface="ＭＳ Ｐゴシック" pitchFamily="34" charset="-128"/>
              </a:rPr>
              <a:t>The company has a capacity of 5,000 machine hours per month. Gamma uses 1 machine hour per unit, and Omega </a:t>
            </a:r>
          </a:p>
          <a:p>
            <a:r>
              <a:rPr lang="en-US" altLang="en-US" dirty="0" smtClean="0">
                <a:ea typeface="ＭＳ Ｐゴシック" pitchFamily="34" charset="-128"/>
              </a:rPr>
              <a:t>uses 3 machine hours per unit.</a:t>
            </a:r>
          </a:p>
          <a:p>
            <a:endParaRPr lang="en-US" altLang="en-US" dirty="0" smtClean="0">
              <a:ea typeface="ＭＳ Ｐゴシック" pitchFamily="34" charset="-128"/>
            </a:endParaRPr>
          </a:p>
          <a:p>
            <a:r>
              <a:rPr lang="en-US" altLang="en-US" dirty="0" smtClean="0">
                <a:ea typeface="ＭＳ Ｐゴシック" pitchFamily="34" charset="-128"/>
              </a:rPr>
              <a:t>1. Compute the contribution margin per machine hour for each product.</a:t>
            </a:r>
          </a:p>
          <a:p>
            <a:endParaRPr lang="en-US" altLang="en-US" dirty="0" smtClean="0">
              <a:ea typeface="ＭＳ Ｐゴシック" pitchFamily="34" charset="-128"/>
            </a:endParaRPr>
          </a:p>
          <a:p>
            <a:r>
              <a:rPr lang="en-US" altLang="en-US" dirty="0" smtClean="0">
                <a:ea typeface="ＭＳ Ｐゴシック" pitchFamily="34" charset="-128"/>
              </a:rPr>
              <a:t>Contribution margin per unit is equal to sales: </a:t>
            </a:r>
          </a:p>
          <a:p>
            <a:endParaRPr lang="en-US" altLang="en-US" dirty="0" smtClean="0">
              <a:ea typeface="ＭＳ Ｐゴシック" pitchFamily="34" charset="-128"/>
            </a:endParaRPr>
          </a:p>
          <a:p>
            <a:r>
              <a:rPr lang="en-US" altLang="en-US" dirty="0" smtClean="0">
                <a:ea typeface="ＭＳ Ｐゴシック" pitchFamily="34" charset="-128"/>
              </a:rPr>
              <a:t>$10.00 per unit for Gamma, and $12.50 per unit for Omega; minus variable costs; $7.00 per unit for Gamma and $8.00 per unit for Omega. </a:t>
            </a:r>
          </a:p>
          <a:p>
            <a:endParaRPr lang="en-US" altLang="en-US" dirty="0" smtClean="0">
              <a:ea typeface="ＭＳ Ｐゴシック" pitchFamily="34" charset="-128"/>
            </a:endParaRPr>
          </a:p>
          <a:p>
            <a:r>
              <a:rPr lang="en-US" altLang="en-US" dirty="0" smtClean="0">
                <a:ea typeface="ＭＳ Ｐゴシック" pitchFamily="34" charset="-128"/>
              </a:rPr>
              <a:t>Contribution margin is $3.00 per unit for Gamma and $4.50 per unit for Omega. </a:t>
            </a:r>
          </a:p>
          <a:p>
            <a:endParaRPr lang="en-US" altLang="en-US" dirty="0" smtClean="0">
              <a:ea typeface="ＭＳ Ｐゴシック" pitchFamily="34" charset="-128"/>
            </a:endParaRPr>
          </a:p>
          <a:p>
            <a:r>
              <a:rPr lang="en-US" altLang="en-US" dirty="0" smtClean="0">
                <a:ea typeface="ＭＳ Ｐゴシック" pitchFamily="34" charset="-128"/>
              </a:rPr>
              <a:t>At first glance, it may look like the production of Omega is more profitable, but we need to consider the limiting resources, in this case machine hours.  It only takes one machine hour to produce 1 unit of Gamma, generating $3.00 in contribution margin per machine hour.  It takes 3 machine hours to produce each unit of Omega; the contribution margin per machine hour is only $1.50. </a:t>
            </a:r>
          </a:p>
          <a:p>
            <a:endParaRPr lang="en-US" altLang="en-US" dirty="0" smtClean="0">
              <a:ea typeface="ＭＳ Ｐゴシック" pitchFamily="34" charset="-128"/>
            </a:endParaRPr>
          </a:p>
          <a:p>
            <a:r>
              <a:rPr lang="en-US" altLang="en-US" dirty="0" smtClean="0">
                <a:ea typeface="ＭＳ Ｐゴシック" pitchFamily="34" charset="-128"/>
              </a:rPr>
              <a:t>2. Assume demand for Gamma is limited to 3,800 units per month, and demand for Omega is limited to 1,000 units per month. </a:t>
            </a:r>
          </a:p>
          <a:p>
            <a:endParaRPr lang="en-US" altLang="en-US" dirty="0" smtClean="0">
              <a:ea typeface="ＭＳ Ｐゴシック" pitchFamily="34" charset="-128"/>
            </a:endParaRPr>
          </a:p>
          <a:p>
            <a:r>
              <a:rPr lang="en-US" altLang="en-US" dirty="0" smtClean="0">
                <a:ea typeface="ＭＳ Ｐゴシック" pitchFamily="34" charset="-128"/>
              </a:rPr>
              <a:t>How many units of Gamma and Omega should the company produce, and what will be the total contribution margin from this sales mix?</a:t>
            </a:r>
          </a:p>
          <a:p>
            <a:endParaRPr lang="en-US" altLang="en-US" dirty="0" smtClean="0">
              <a:ea typeface="ＭＳ Ｐゴシック" pitchFamily="34" charset="-128"/>
            </a:endParaRPr>
          </a:p>
          <a:p>
            <a:r>
              <a:rPr lang="en-US" altLang="en-US" dirty="0" smtClean="0">
                <a:ea typeface="ＭＳ Ｐゴシック" pitchFamily="34" charset="-128"/>
              </a:rPr>
              <a:t>With the 5,000 available machine hours, the company should choose to produce the units with the highest contribution margin per machine hour, Gamma, producing as many units as the market demands.  </a:t>
            </a:r>
          </a:p>
          <a:p>
            <a:endParaRPr lang="en-US" altLang="en-US" dirty="0" smtClean="0">
              <a:ea typeface="ＭＳ Ｐゴシック" pitchFamily="34" charset="-128"/>
            </a:endParaRPr>
          </a:p>
          <a:p>
            <a:r>
              <a:rPr lang="en-US" altLang="en-US" dirty="0" smtClean="0">
                <a:ea typeface="ＭＳ Ｐゴシック" pitchFamily="34" charset="-128"/>
              </a:rPr>
              <a:t>The market demand for Gamma is 3,800 units per month, which will require 3,800 machine hours (1 hour per unit).  </a:t>
            </a:r>
          </a:p>
          <a:p>
            <a:r>
              <a:rPr lang="en-US" altLang="en-US" dirty="0" smtClean="0">
                <a:ea typeface="ＭＳ Ｐゴシック" pitchFamily="34" charset="-128"/>
              </a:rPr>
              <a:t>With the remaining 1,200 machine hours, the company should produce the less profitable units, Omega.  </a:t>
            </a:r>
          </a:p>
          <a:p>
            <a:endParaRPr lang="en-US" altLang="en-US" dirty="0" smtClean="0">
              <a:ea typeface="ＭＳ Ｐゴシック" pitchFamily="34" charset="-128"/>
            </a:endParaRPr>
          </a:p>
          <a:p>
            <a:r>
              <a:rPr lang="en-US" altLang="en-US" dirty="0" smtClean="0">
                <a:ea typeface="ＭＳ Ｐゴシック" pitchFamily="34" charset="-128"/>
              </a:rPr>
              <a:t>1,200 machine hours divided by 3 MHs per unit will allow the production of 400 units of Omega.</a:t>
            </a:r>
          </a:p>
          <a:p>
            <a:endParaRPr lang="en-US" altLang="en-US" dirty="0" smtClean="0">
              <a:ea typeface="ＭＳ Ｐゴシック" pitchFamily="34" charset="-128"/>
            </a:endParaRPr>
          </a:p>
        </p:txBody>
      </p:sp>
      <p:sp>
        <p:nvSpPr>
          <p:cNvPr id="69636"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03091F09-47D4-4B24-A848-8B5A96057B62}" type="slidenum">
              <a:rPr lang="en-US" altLang="en-US"/>
              <a:pPr/>
              <a:t>30</a:t>
            </a:fld>
            <a:endParaRPr lang="en-US" altLang="en-US"/>
          </a:p>
        </p:txBody>
      </p:sp>
    </p:spTree>
    <p:extLst>
      <p:ext uri="{BB962C8B-B14F-4D97-AF65-F5344CB8AC3E}">
        <p14:creationId xmlns:p14="http://schemas.microsoft.com/office/powerpoint/2010/main" val="3625494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r>
              <a:rPr lang="en-US" altLang="en-US" dirty="0" smtClean="0">
                <a:ea typeface="ＭＳ Ｐゴシック" pitchFamily="34" charset="-128"/>
              </a:rPr>
              <a:t>Need-to-Know 10.4</a:t>
            </a:r>
          </a:p>
          <a:p>
            <a:endParaRPr lang="en-US" altLang="en-US" dirty="0" smtClean="0">
              <a:ea typeface="ＭＳ Ｐゴシック" pitchFamily="34" charset="-128"/>
            </a:endParaRPr>
          </a:p>
          <a:p>
            <a:r>
              <a:rPr lang="en-US" altLang="en-US" dirty="0" smtClean="0">
                <a:ea typeface="ＭＳ Ｐゴシック" pitchFamily="34" charset="-128"/>
              </a:rPr>
              <a:t>At this sales mix, 3,800 units of Gamma, each contributing $3.00 per unit is a total contribution margin of $11,400 for Gamma, </a:t>
            </a:r>
          </a:p>
          <a:p>
            <a:r>
              <a:rPr lang="en-US" altLang="en-US" dirty="0" smtClean="0">
                <a:ea typeface="ＭＳ Ｐゴシック" pitchFamily="34" charset="-128"/>
              </a:rPr>
              <a:t>and 400 units of Omega, each contributing $4.50 per unit is a total contribution margin of $1,800 for Omega.  </a:t>
            </a:r>
          </a:p>
          <a:p>
            <a:endParaRPr lang="en-US" altLang="en-US" dirty="0" smtClean="0">
              <a:ea typeface="ＭＳ Ｐゴシック" pitchFamily="34" charset="-128"/>
            </a:endParaRPr>
          </a:p>
          <a:p>
            <a:r>
              <a:rPr lang="en-US" altLang="en-US" dirty="0" smtClean="0">
                <a:ea typeface="ＭＳ Ｐゴシック" pitchFamily="34" charset="-128"/>
              </a:rPr>
              <a:t>and 400 units of Omega, each contributing $4.50 per unit is a total contribution margin of $1,800 for Omega.  </a:t>
            </a:r>
          </a:p>
          <a:p>
            <a:endParaRPr lang="en-US" altLang="en-US" dirty="0" smtClean="0">
              <a:ea typeface="ＭＳ Ｐゴシック" pitchFamily="34" charset="-128"/>
            </a:endParaRPr>
          </a:p>
          <a:p>
            <a:r>
              <a:rPr lang="en-US" altLang="en-US" dirty="0" smtClean="0">
                <a:ea typeface="ＭＳ Ｐゴシック" pitchFamily="34" charset="-128"/>
              </a:rPr>
              <a:t>Total contribution margin is $13,200.  </a:t>
            </a:r>
          </a:p>
          <a:p>
            <a:endParaRPr lang="en-US" altLang="en-US" dirty="0" smtClean="0">
              <a:ea typeface="ＭＳ Ｐゴシック" pitchFamily="34" charset="-128"/>
            </a:endParaRPr>
          </a:p>
          <a:p>
            <a:r>
              <a:rPr lang="en-US" altLang="en-US" dirty="0" smtClean="0">
                <a:ea typeface="ＭＳ Ｐゴシック" pitchFamily="34" charset="-128"/>
              </a:rPr>
              <a:t>We can prove this answer by calculating the contribution margin per machine hour. </a:t>
            </a:r>
          </a:p>
          <a:p>
            <a:r>
              <a:rPr lang="en-US" altLang="en-US" dirty="0" smtClean="0">
                <a:ea typeface="ＭＳ Ｐゴシック" pitchFamily="34" charset="-128"/>
              </a:rPr>
              <a:t>While producing Gamma, the machines run for 3,800 hours generating a contribution margin of $3.00 per machine hour, $11,400.  </a:t>
            </a:r>
          </a:p>
          <a:p>
            <a:endParaRPr lang="en-US" altLang="en-US" dirty="0" smtClean="0">
              <a:ea typeface="ＭＳ Ｐゴシック" pitchFamily="34" charset="-128"/>
            </a:endParaRPr>
          </a:p>
          <a:p>
            <a:r>
              <a:rPr lang="en-US" altLang="en-US" dirty="0" smtClean="0">
                <a:ea typeface="ＭＳ Ｐゴシック" pitchFamily="34" charset="-128"/>
              </a:rPr>
              <a:t>While producing Omega, the machines run 1,200 hours generating a contribution margin of $1.50 per machine hour, $1,800.  </a:t>
            </a:r>
          </a:p>
          <a:p>
            <a:endParaRPr lang="en-US" altLang="en-US" dirty="0" smtClean="0">
              <a:ea typeface="ＭＳ Ｐゴシック" pitchFamily="34" charset="-128"/>
            </a:endParaRPr>
          </a:p>
          <a:p>
            <a:r>
              <a:rPr lang="en-US" altLang="en-US" dirty="0" smtClean="0">
                <a:ea typeface="ＭＳ Ｐゴシック" pitchFamily="34" charset="-128"/>
              </a:rPr>
              <a:t>Total contribution margin, $13,200. </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70660"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7F328809-36BC-462D-9156-71BB69951E83}" type="slidenum">
              <a:rPr lang="en-US" altLang="en-US"/>
              <a:pPr/>
              <a:t>31</a:t>
            </a:fld>
            <a:endParaRPr lang="en-US" altLang="en-US"/>
          </a:p>
        </p:txBody>
      </p:sp>
    </p:spTree>
    <p:extLst>
      <p:ext uri="{BB962C8B-B14F-4D97-AF65-F5344CB8AC3E}">
        <p14:creationId xmlns:p14="http://schemas.microsoft.com/office/powerpoint/2010/main" val="620531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Managers should consider eliminating poorly performing segments.  A segment may be a division, territory, store, or product line.  You have no doubt seen a segment eliminated.  It might have been a large segment such as an automobile or it may have been a much smaller segment such as a store or restaurant closing.</a:t>
            </a:r>
          </a:p>
          <a:p>
            <a:r>
              <a:rPr lang="en-US" altLang="en-US" dirty="0" smtClean="0">
                <a:ea typeface="ＭＳ Ｐゴシック" pitchFamily="34" charset="-128"/>
              </a:rPr>
              <a:t>How should we make segment elimination decisions?  Let’s look at an example from FasTrac whose Treadmill Division’s total expenses are greater than its sales. </a:t>
            </a:r>
          </a:p>
        </p:txBody>
      </p:sp>
    </p:spTree>
    <p:extLst>
      <p:ext uri="{BB962C8B-B14F-4D97-AF65-F5344CB8AC3E}">
        <p14:creationId xmlns:p14="http://schemas.microsoft.com/office/powerpoint/2010/main" val="639171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Here we see the total costs in the Treadmill Division.  To make the correct decision, we need to know the amount of costs that will be avoided (saved) if we eliminate the Treadmill Division.  A segment is a candidate for elimination only if its revenues are less than its avoidable costs.</a:t>
            </a:r>
          </a:p>
          <a:p>
            <a:endParaRPr lang="en-US" altLang="en-US" dirty="0" smtClean="0">
              <a:ea typeface="ＭＳ Ｐゴシック" pitchFamily="34" charset="-128"/>
            </a:endParaRPr>
          </a:p>
          <a:p>
            <a:r>
              <a:rPr lang="en-US" altLang="en-US" dirty="0" smtClean="0">
                <a:ea typeface="ＭＳ Ｐゴシック" pitchFamily="34" charset="-128"/>
              </a:rPr>
              <a:t>If we eliminate the Treadmill Division, we will avoid total costs of $41,800. The last column in the table shows the unavoidable expenses of the division. The $6,500 of expenses shown in this column, are unavoidable and </a:t>
            </a:r>
            <a:r>
              <a:rPr lang="en-US" altLang="en-US" u="sng" dirty="0" smtClean="0">
                <a:ea typeface="ＭＳ Ｐゴシック" pitchFamily="34" charset="-128"/>
              </a:rPr>
              <a:t>would be incurred </a:t>
            </a:r>
            <a:r>
              <a:rPr lang="en-US" altLang="en-US" dirty="0" smtClean="0">
                <a:ea typeface="ＭＳ Ｐゴシック" pitchFamily="34" charset="-128"/>
              </a:rPr>
              <a:t>even if the Treadmill Division is discontinued.  These costs are irrelevant to the decision because they are the same for either alternative. Let’s focus on Avoidable expenses and revenues…</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Tree>
    <p:extLst>
      <p:ext uri="{BB962C8B-B14F-4D97-AF65-F5344CB8AC3E}">
        <p14:creationId xmlns:p14="http://schemas.microsoft.com/office/powerpoint/2010/main" val="2517348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Because this division’s sales are $47,800, eliminating the division would reduce </a:t>
            </a:r>
            <a:r>
              <a:rPr lang="en-US" altLang="en-US" dirty="0" err="1" smtClean="0">
                <a:ea typeface="ＭＳ Ｐゴシック" pitchFamily="34" charset="-128"/>
              </a:rPr>
              <a:t>FasTrac’s</a:t>
            </a:r>
            <a:r>
              <a:rPr lang="en-US" altLang="en-US" dirty="0" smtClean="0">
                <a:ea typeface="ＭＳ Ｐゴシック" pitchFamily="34" charset="-128"/>
              </a:rPr>
              <a:t> income by $6,000 ($47,800-$41,800). </a:t>
            </a:r>
          </a:p>
          <a:p>
            <a:endParaRPr lang="en-US" altLang="en-US" dirty="0" smtClean="0">
              <a:ea typeface="ＭＳ Ｐゴシック" pitchFamily="34" charset="-128"/>
            </a:endParaRPr>
          </a:p>
          <a:p>
            <a:r>
              <a:rPr lang="en-US" altLang="en-US" dirty="0" smtClean="0">
                <a:ea typeface="ＭＳ Ｐゴシック" pitchFamily="34" charset="-128"/>
              </a:rPr>
              <a:t>The Treadmill Division’s sale revenue is greater than its avoidable expenses by $6,000.  If FasTrac eliminates the Treadmill Division, the company’s income will be $6,000 less.  We would have made an incorrect decision using total costs.  Remember-we must compare avoidable expenses to sales revenue to make the correct decision.  </a:t>
            </a:r>
          </a:p>
        </p:txBody>
      </p:sp>
    </p:spTree>
    <p:extLst>
      <p:ext uri="{BB962C8B-B14F-4D97-AF65-F5344CB8AC3E}">
        <p14:creationId xmlns:p14="http://schemas.microsoft.com/office/powerpoint/2010/main" val="3833063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Relevant costs are future costs that differ between alternatives. A relevant cost is a cost that will be incurred if an alternative is selected but avoided if the alternative is rejected.  For example, if you are deciding between walking to class and driving to class, the cost of gasoline would be a relevant cost.</a:t>
            </a:r>
          </a:p>
          <a:p>
            <a:r>
              <a:rPr lang="en-US" altLang="en-US" smtClean="0">
                <a:ea typeface="ＭＳ Ｐゴシック" pitchFamily="34" charset="-128"/>
              </a:rPr>
              <a:t>There are three types of costs that are pertinent to our discussion of relevant costs: sunk costs, out-of-pocket costs, and opportunity costs.  Let’s take a closer look at these costs…</a:t>
            </a:r>
          </a:p>
        </p:txBody>
      </p:sp>
    </p:spTree>
    <p:extLst>
      <p:ext uri="{BB962C8B-B14F-4D97-AF65-F5344CB8AC3E}">
        <p14:creationId xmlns:p14="http://schemas.microsoft.com/office/powerpoint/2010/main" val="4099257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r>
              <a:rPr lang="en-US" altLang="en-US" dirty="0" smtClean="0">
                <a:ea typeface="ＭＳ Ｐゴシック" pitchFamily="34" charset="-128"/>
              </a:rPr>
              <a:t>Need-to-Know 10.5</a:t>
            </a:r>
          </a:p>
          <a:p>
            <a:endParaRPr lang="en-US" altLang="en-US" dirty="0" smtClean="0">
              <a:ea typeface="ＭＳ Ｐゴシック" pitchFamily="34" charset="-128"/>
            </a:endParaRPr>
          </a:p>
          <a:p>
            <a:r>
              <a:rPr lang="en-US" altLang="en-US" dirty="0" smtClean="0">
                <a:ea typeface="ＭＳ Ｐゴシック" pitchFamily="34" charset="-128"/>
              </a:rPr>
              <a:t>A bike maker is considering eliminating its tandem bike division because it operates at a loss of $6,000 per year. </a:t>
            </a:r>
          </a:p>
          <a:p>
            <a:r>
              <a:rPr lang="en-US" altLang="en-US" dirty="0" smtClean="0">
                <a:ea typeface="ＭＳ Ｐゴシック" pitchFamily="34" charset="-128"/>
              </a:rPr>
              <a:t>Sales for the year total $40,000, and the company reports the costs for this division as shown below. </a:t>
            </a:r>
          </a:p>
          <a:p>
            <a:endParaRPr lang="en-US" altLang="en-US" dirty="0" smtClean="0">
              <a:ea typeface="ＭＳ Ｐゴシック" pitchFamily="34" charset="-128"/>
            </a:endParaRPr>
          </a:p>
          <a:p>
            <a:r>
              <a:rPr lang="en-US" altLang="en-US" dirty="0" smtClean="0">
                <a:ea typeface="ＭＳ Ｐゴシック" pitchFamily="34" charset="-128"/>
              </a:rPr>
              <a:t>Should the tandem bike division be eliminated?</a:t>
            </a:r>
          </a:p>
          <a:p>
            <a:endParaRPr lang="en-US" altLang="en-US" dirty="0" smtClean="0">
              <a:ea typeface="ＭＳ Ｐゴシック" pitchFamily="34" charset="-128"/>
            </a:endParaRPr>
          </a:p>
          <a:p>
            <a:r>
              <a:rPr lang="en-US" altLang="en-US" dirty="0" smtClean="0">
                <a:ea typeface="ＭＳ Ｐゴシック" pitchFamily="34" charset="-128"/>
              </a:rPr>
              <a:t>If the tandem division is kept, sales of $40,000 minus total costs and expenses, both the avoidable and unavoidable expenses of $46,000 is an operating loss of $6,000.  </a:t>
            </a:r>
          </a:p>
          <a:p>
            <a:endParaRPr lang="en-US" altLang="en-US" dirty="0" smtClean="0">
              <a:ea typeface="ＭＳ Ｐゴシック" pitchFamily="34" charset="-128"/>
            </a:endParaRPr>
          </a:p>
          <a:p>
            <a:r>
              <a:rPr lang="en-US" altLang="en-US" dirty="0" smtClean="0">
                <a:ea typeface="ＭＳ Ｐゴシック" pitchFamily="34" charset="-128"/>
              </a:rPr>
              <a:t>If the division is eliminated, sales will be $0, but the unavoidable expenses of $5,250 will remain. </a:t>
            </a:r>
          </a:p>
          <a:p>
            <a:endParaRPr lang="en-US" altLang="en-US" dirty="0" smtClean="0">
              <a:ea typeface="ＭＳ Ｐゴシック" pitchFamily="34" charset="-128"/>
            </a:endParaRPr>
          </a:p>
          <a:p>
            <a:r>
              <a:rPr lang="en-US" altLang="en-US" dirty="0" smtClean="0">
                <a:ea typeface="ＭＳ Ｐゴシック" pitchFamily="34" charset="-128"/>
              </a:rPr>
              <a:t>The operating loss is $5,250.  </a:t>
            </a:r>
          </a:p>
          <a:p>
            <a:endParaRPr lang="en-US" altLang="en-US" dirty="0" smtClean="0">
              <a:ea typeface="ＭＳ Ｐゴシック" pitchFamily="34" charset="-128"/>
            </a:endParaRPr>
          </a:p>
          <a:p>
            <a:r>
              <a:rPr lang="en-US" altLang="en-US" dirty="0" smtClean="0">
                <a:ea typeface="ＭＳ Ｐゴシック" pitchFamily="34" charset="-128"/>
              </a:rPr>
              <a:t>Based on this information alone, the tandem division should be eliminated.   </a:t>
            </a:r>
          </a:p>
          <a:p>
            <a:endParaRPr lang="en-US" altLang="en-US" dirty="0" smtClean="0">
              <a:ea typeface="ＭＳ Ｐゴシック" pitchFamily="34" charset="-128"/>
            </a:endParaRPr>
          </a:p>
          <a:p>
            <a:r>
              <a:rPr lang="en-US" altLang="en-US" dirty="0" smtClean="0">
                <a:ea typeface="ＭＳ Ｐゴシック" pitchFamily="34" charset="-128"/>
              </a:rPr>
              <a:t>It makes sense to give up $40,000 in revenues if, in doing so, you can avoid $40,750 in expenses.  You are $750 better off.  </a:t>
            </a:r>
          </a:p>
          <a:p>
            <a:endParaRPr lang="en-US" altLang="en-US" dirty="0" smtClean="0">
              <a:ea typeface="ＭＳ Ｐゴシック" pitchFamily="34" charset="-128"/>
            </a:endParaRPr>
          </a:p>
          <a:p>
            <a:r>
              <a:rPr lang="en-US" altLang="en-US" dirty="0" smtClean="0">
                <a:ea typeface="ＭＳ Ｐゴシック" pitchFamily="34" charset="-128"/>
              </a:rPr>
              <a:t>Of course, other factors might be relevant.  For example, are sales expected to increase in the future? Does the sale of tandem bikes help sales of other types of products?</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74756"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D9CB48F-9B60-40C8-9B47-D32F754E779C}" type="slidenum">
              <a:rPr lang="en-US" altLang="en-US"/>
              <a:pPr/>
              <a:t>35</a:t>
            </a:fld>
            <a:endParaRPr lang="en-US" altLang="en-US"/>
          </a:p>
        </p:txBody>
      </p:sp>
    </p:spTree>
    <p:extLst>
      <p:ext uri="{BB962C8B-B14F-4D97-AF65-F5344CB8AC3E}">
        <p14:creationId xmlns:p14="http://schemas.microsoft.com/office/powerpoint/2010/main" val="37366969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ea typeface="ＭＳ Ｐゴシック" pitchFamily="34" charset="-128"/>
              </a:rPr>
              <a:t>Businesses periodically must decide whether to keep using equipment or replace it. </a:t>
            </a:r>
          </a:p>
          <a:p>
            <a:endParaRPr lang="en-US" altLang="en-US" dirty="0" smtClean="0">
              <a:latin typeface="Arial" charset="0"/>
              <a:ea typeface="ＭＳ Ｐゴシック" pitchFamily="34" charset="-128"/>
            </a:endParaRPr>
          </a:p>
          <a:p>
            <a:r>
              <a:rPr lang="en-US" altLang="en-US" dirty="0" smtClean="0">
                <a:ea typeface="ＭＳ Ｐゴシック" pitchFamily="34" charset="-128"/>
              </a:rPr>
              <a:t>For example, FasTrac has a piece of manufacturing equipment with a book value (cost minus accumulated depreciation) of $20,000 and a remaining useful life of four years. At the end of four years the equipment will have a salvage value of zero. The market value of the equipment is currently $25,000.</a:t>
            </a:r>
          </a:p>
          <a:p>
            <a:endParaRPr lang="en-US" altLang="en-US" dirty="0" smtClean="0">
              <a:ea typeface="ＭＳ Ｐゴシック" pitchFamily="34" charset="-128"/>
            </a:endParaRPr>
          </a:p>
          <a:p>
            <a:r>
              <a:rPr lang="en-US" altLang="en-US" dirty="0" smtClean="0">
                <a:ea typeface="ＭＳ Ｐゴシック" pitchFamily="34" charset="-128"/>
              </a:rPr>
              <a:t>FasTrac can purchase a new machine for $100,000 and receive $25,000 in return for trading in its old machine. The new machine will reduce </a:t>
            </a:r>
            <a:r>
              <a:rPr lang="en-US" altLang="en-US" dirty="0" err="1" smtClean="0">
                <a:ea typeface="ＭＳ Ｐゴシック" pitchFamily="34" charset="-128"/>
              </a:rPr>
              <a:t>FasTrac’s</a:t>
            </a:r>
            <a:r>
              <a:rPr lang="en-US" altLang="en-US" dirty="0" smtClean="0">
                <a:ea typeface="ＭＳ Ｐゴシック" pitchFamily="34" charset="-128"/>
              </a:rPr>
              <a:t> variable manufacturing costs by $18,000 per year over the four-year life of the new machine. </a:t>
            </a:r>
            <a:r>
              <a:rPr lang="en-US" altLang="en-US" dirty="0" err="1" smtClean="0">
                <a:ea typeface="ＭＳ Ｐゴシック" pitchFamily="34" charset="-128"/>
              </a:rPr>
              <a:t>FasTrac’s</a:t>
            </a:r>
            <a:r>
              <a:rPr lang="en-US" altLang="en-US" dirty="0" smtClean="0">
                <a:ea typeface="ＭＳ Ｐゴシック" pitchFamily="34" charset="-128"/>
              </a:rPr>
              <a:t> incremental analysis is shown in this slide.</a:t>
            </a:r>
            <a:endParaRPr lang="en-US" altLang="en-US" dirty="0" smtClean="0">
              <a:latin typeface="Arial" charset="0"/>
              <a:ea typeface="ＭＳ Ｐゴシック" pitchFamily="34" charset="-128"/>
            </a:endParaRPr>
          </a:p>
          <a:p>
            <a:endParaRPr lang="en-US" altLang="en-US" dirty="0" smtClean="0">
              <a:latin typeface="Arial" charset="0"/>
              <a:ea typeface="ＭＳ Ｐゴシック" pitchFamily="34" charset="-128"/>
            </a:endParaRPr>
          </a:p>
          <a:p>
            <a:r>
              <a:rPr lang="en-US" altLang="en-US" dirty="0" smtClean="0">
                <a:latin typeface="Arial" charset="0"/>
                <a:ea typeface="ＭＳ Ｐゴシック" pitchFamily="34" charset="-128"/>
              </a:rPr>
              <a:t>FasTrac should </a:t>
            </a:r>
            <a:r>
              <a:rPr lang="en-US" altLang="en-US" u="sng" dirty="0" smtClean="0">
                <a:latin typeface="Arial" charset="0"/>
                <a:ea typeface="ＭＳ Ｐゴシック" pitchFamily="34" charset="-128"/>
              </a:rPr>
              <a:t>not</a:t>
            </a:r>
            <a:r>
              <a:rPr lang="en-US" altLang="en-US" dirty="0" smtClean="0">
                <a:latin typeface="Arial" charset="0"/>
                <a:ea typeface="ＭＳ Ｐゴシック" pitchFamily="34" charset="-128"/>
              </a:rPr>
              <a:t> replace the old equipment with this newer version as it will decrease income by $3,000.</a:t>
            </a:r>
            <a:endParaRPr lang="en-US" altLang="en-US" dirty="0" smtClean="0">
              <a:ea typeface="ＭＳ Ｐゴシック" pitchFamily="34" charset="-128"/>
            </a:endParaRPr>
          </a:p>
        </p:txBody>
      </p:sp>
    </p:spTree>
    <p:extLst>
      <p:ext uri="{BB962C8B-B14F-4D97-AF65-F5344CB8AC3E}">
        <p14:creationId xmlns:p14="http://schemas.microsoft.com/office/powerpoint/2010/main" val="33541124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10-A2:	</a:t>
            </a:r>
            <a:br>
              <a:rPr lang="en-US" altLang="en-US" dirty="0" smtClean="0">
                <a:ea typeface="ＭＳ Ｐゴシック" pitchFamily="34" charset="-128"/>
              </a:rPr>
            </a:br>
            <a:r>
              <a:rPr lang="en-US" altLang="en-US" dirty="0" smtClean="0">
                <a:ea typeface="ＭＳ Ｐゴシック" pitchFamily="34" charset="-128"/>
              </a:rPr>
              <a:t>Determine product selling price based on total costs.</a:t>
            </a:r>
          </a:p>
        </p:txBody>
      </p:sp>
    </p:spTree>
    <p:extLst>
      <p:ext uri="{BB962C8B-B14F-4D97-AF65-F5344CB8AC3E}">
        <p14:creationId xmlns:p14="http://schemas.microsoft.com/office/powerpoint/2010/main" val="27718297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extLst/>
        </p:spPr>
        <p:txBody>
          <a:bodyPr>
            <a:normAutofit fontScale="85000" lnSpcReduction="20000"/>
          </a:bodyPr>
          <a:lstStyle/>
          <a:p>
            <a:pPr>
              <a:defRPr/>
            </a:pPr>
            <a:r>
              <a:rPr lang="en-US" dirty="0" smtClean="0">
                <a:ea typeface="ＭＳ Ｐゴシック" panose="020B0600070205080204" pitchFamily="34" charset="-128"/>
              </a:rPr>
              <a:t>Relevant costs are useful to management in determining prices for special short-term decisions. But longer run pricing decisions of management need to cover both variable and fixed costs, and yield a profit.</a:t>
            </a:r>
          </a:p>
          <a:p>
            <a:pPr>
              <a:defRPr/>
            </a:pPr>
            <a:endParaRPr lang="en-US" dirty="0" smtClean="0">
              <a:ea typeface="ＭＳ Ｐゴシック" panose="020B0600070205080204" pitchFamily="34" charset="-128"/>
            </a:endParaRPr>
          </a:p>
          <a:p>
            <a:pPr>
              <a:defRPr/>
            </a:pPr>
            <a:r>
              <a:rPr lang="en-US" dirty="0" smtClean="0">
                <a:ea typeface="ＭＳ Ｐゴシック" panose="020B0600070205080204" pitchFamily="34" charset="-128"/>
              </a:rPr>
              <a:t>There are several methods to help management in setting prices. The </a:t>
            </a:r>
            <a:r>
              <a:rPr lang="en-US" i="1" dirty="0" smtClean="0">
                <a:ea typeface="ＭＳ Ｐゴシック" panose="020B0600070205080204" pitchFamily="34" charset="-128"/>
              </a:rPr>
              <a:t>cost-plus </a:t>
            </a:r>
            <a:r>
              <a:rPr lang="en-US" dirty="0" smtClean="0">
                <a:ea typeface="ＭＳ Ｐゴシック" panose="020B0600070205080204" pitchFamily="34" charset="-128"/>
              </a:rPr>
              <a:t>methods are probably</a:t>
            </a:r>
          </a:p>
          <a:p>
            <a:pPr>
              <a:defRPr/>
            </a:pPr>
            <a:r>
              <a:rPr lang="en-US" dirty="0" smtClean="0">
                <a:ea typeface="ＭＳ Ｐゴシック" panose="020B0600070205080204" pitchFamily="34" charset="-128"/>
              </a:rPr>
              <a:t>the most common, where management adds a </a:t>
            </a:r>
            <a:r>
              <a:rPr lang="en-US" b="1" dirty="0" smtClean="0">
                <a:ea typeface="ＭＳ Ｐゴシック" panose="020B0600070205080204" pitchFamily="34" charset="-128"/>
              </a:rPr>
              <a:t>markup </a:t>
            </a:r>
            <a:r>
              <a:rPr lang="en-US" dirty="0" smtClean="0">
                <a:ea typeface="ＭＳ Ｐゴシック" panose="020B0600070205080204" pitchFamily="34" charset="-128"/>
              </a:rPr>
              <a:t>to cost to reach a target price. The </a:t>
            </a:r>
            <a:r>
              <a:rPr lang="en-US" b="1" dirty="0" smtClean="0">
                <a:ea typeface="ＭＳ Ｐゴシック" panose="020B0600070205080204" pitchFamily="34" charset="-128"/>
              </a:rPr>
              <a:t>total cost method, </a:t>
            </a:r>
            <a:r>
              <a:rPr lang="en-US" dirty="0" smtClean="0">
                <a:ea typeface="ＭＳ Ｐゴシック" panose="020B0600070205080204" pitchFamily="34" charset="-128"/>
              </a:rPr>
              <a:t>where management sets price equal to the product’s total costs plus a desired profit on</a:t>
            </a:r>
          </a:p>
          <a:p>
            <a:pPr>
              <a:defRPr/>
            </a:pPr>
            <a:r>
              <a:rPr lang="en-US" dirty="0" smtClean="0">
                <a:ea typeface="ＭＳ Ｐゴシック" panose="020B0600070205080204" pitchFamily="34" charset="-128"/>
              </a:rPr>
              <a:t>the product is described on this slide. It is a four-step process:</a:t>
            </a:r>
          </a:p>
          <a:p>
            <a:pPr>
              <a:defRPr/>
            </a:pPr>
            <a:endParaRPr lang="en-US" dirty="0" smtClean="0">
              <a:ea typeface="ＭＳ Ｐゴシック" panose="020B0600070205080204" pitchFamily="34" charset="-128"/>
            </a:endParaRPr>
          </a:p>
          <a:p>
            <a:pPr>
              <a:defRPr/>
            </a:pPr>
            <a:r>
              <a:rPr lang="en-US" dirty="0" smtClean="0">
                <a:ea typeface="ＭＳ Ｐゴシック" panose="020B0600070205080204" pitchFamily="34" charset="-128"/>
              </a:rPr>
              <a:t>Step 1: Determine total costs. The formula to determine this is:</a:t>
            </a:r>
          </a:p>
          <a:p>
            <a:pPr>
              <a:defRPr/>
            </a:pPr>
            <a:r>
              <a:rPr lang="en-US" b="1" dirty="0" smtClean="0">
                <a:ea typeface="ＭＳ Ｐゴシック" panose="020B0600070205080204" pitchFamily="34" charset="-128"/>
              </a:rPr>
              <a:t>Total costs </a:t>
            </a:r>
            <a:r>
              <a:rPr lang="en-US" dirty="0" smtClean="0">
                <a:ea typeface="ＭＳ Ｐゴシック" panose="020B0600070205080204" pitchFamily="34" charset="-128"/>
              </a:rPr>
              <a:t>will equal  </a:t>
            </a:r>
            <a:r>
              <a:rPr lang="en-US" b="1" dirty="0" smtClean="0">
                <a:ea typeface="ＭＳ Ｐゴシック" panose="020B0600070205080204" pitchFamily="34" charset="-128"/>
              </a:rPr>
              <a:t>Production costs that include (direct materials, direct labor, and overhead)  </a:t>
            </a:r>
            <a:r>
              <a:rPr lang="en-US" dirty="0" smtClean="0">
                <a:ea typeface="ＭＳ Ｐゴシック" panose="020B0600070205080204" pitchFamily="34" charset="-128"/>
              </a:rPr>
              <a:t>and then we add </a:t>
            </a:r>
            <a:r>
              <a:rPr lang="en-US" b="1" dirty="0" smtClean="0">
                <a:ea typeface="ＭＳ Ｐゴシック" panose="020B0600070205080204" pitchFamily="34" charset="-128"/>
              </a:rPr>
              <a:t>Nonproduction costs including  (selling and &amp;administrative costs).</a:t>
            </a:r>
          </a:p>
          <a:p>
            <a:pPr>
              <a:defRPr/>
            </a:pPr>
            <a:endParaRPr lang="en-US" b="1" dirty="0" smtClean="0">
              <a:ea typeface="ＭＳ Ｐゴシック" panose="020B0600070205080204" pitchFamily="34" charset="-128"/>
            </a:endParaRPr>
          </a:p>
          <a:p>
            <a:pPr>
              <a:defRPr/>
            </a:pPr>
            <a:r>
              <a:rPr lang="en-US" dirty="0" smtClean="0">
                <a:ea typeface="ＭＳ Ｐゴシック" panose="020B0600070205080204" pitchFamily="34" charset="-128"/>
              </a:rPr>
              <a:t>Step 2: Determine total cost per unit. The formula is:</a:t>
            </a:r>
          </a:p>
          <a:p>
            <a:pPr>
              <a:defRPr/>
            </a:pPr>
            <a:r>
              <a:rPr lang="en-US" b="1" dirty="0" smtClean="0">
                <a:ea typeface="ＭＳ Ｐゴシック" panose="020B0600070205080204" pitchFamily="34" charset="-128"/>
              </a:rPr>
              <a:t>Total cost per unit </a:t>
            </a:r>
            <a:r>
              <a:rPr lang="en-US" dirty="0" smtClean="0">
                <a:ea typeface="ＭＳ Ｐゴシック" panose="020B0600070205080204" pitchFamily="34" charset="-128"/>
              </a:rPr>
              <a:t>is equal to </a:t>
            </a:r>
            <a:r>
              <a:rPr lang="en-US" b="1" dirty="0" smtClean="0">
                <a:ea typeface="ＭＳ Ｐゴシック" panose="020B0600070205080204" pitchFamily="34" charset="-128"/>
              </a:rPr>
              <a:t>Total costs </a:t>
            </a:r>
            <a:r>
              <a:rPr lang="en-US" dirty="0" smtClean="0">
                <a:ea typeface="ＭＳ Ｐゴシック" panose="020B0600070205080204" pitchFamily="34" charset="-128"/>
              </a:rPr>
              <a:t>divided by  </a:t>
            </a:r>
            <a:r>
              <a:rPr lang="en-US" b="1" dirty="0" smtClean="0">
                <a:ea typeface="ＭＳ Ｐゴシック" panose="020B0600070205080204" pitchFamily="34" charset="-128"/>
              </a:rPr>
              <a:t>Total units expected to be produced and sold</a:t>
            </a:r>
          </a:p>
          <a:p>
            <a:pPr>
              <a:defRPr/>
            </a:pPr>
            <a:endParaRPr lang="en-US" dirty="0" smtClean="0">
              <a:ea typeface="ＭＳ Ｐゴシック" panose="020B0600070205080204" pitchFamily="34" charset="-128"/>
            </a:endParaRPr>
          </a:p>
          <a:p>
            <a:pPr>
              <a:defRPr/>
            </a:pPr>
            <a:r>
              <a:rPr lang="en-US" dirty="0" smtClean="0">
                <a:ea typeface="ＭＳ Ｐゴシック" panose="020B0600070205080204" pitchFamily="34" charset="-128"/>
              </a:rPr>
              <a:t>Step 3: We need to determine the dollar markup per unit. The formula for this is</a:t>
            </a:r>
          </a:p>
          <a:p>
            <a:pPr>
              <a:defRPr/>
            </a:pPr>
            <a:r>
              <a:rPr lang="en-US" b="1" dirty="0" smtClean="0">
                <a:ea typeface="ＭＳ Ｐゴシック" panose="020B0600070205080204" pitchFamily="34" charset="-128"/>
              </a:rPr>
              <a:t>Markup per unit </a:t>
            </a:r>
            <a:r>
              <a:rPr lang="en-US" dirty="0" smtClean="0">
                <a:ea typeface="ＭＳ Ｐゴシック" panose="020B0600070205080204" pitchFamily="34" charset="-128"/>
              </a:rPr>
              <a:t> is equal to </a:t>
            </a:r>
            <a:r>
              <a:rPr lang="en-US" b="1" dirty="0" smtClean="0">
                <a:ea typeface="ＭＳ Ｐゴシック" panose="020B0600070205080204" pitchFamily="34" charset="-128"/>
              </a:rPr>
              <a:t>Total cost per unit </a:t>
            </a:r>
            <a:r>
              <a:rPr lang="en-US" dirty="0" smtClean="0">
                <a:ea typeface="ＭＳ Ｐゴシック" panose="020B0600070205080204" pitchFamily="34" charset="-128"/>
              </a:rPr>
              <a:t>times the </a:t>
            </a:r>
            <a:r>
              <a:rPr lang="en-US" b="1" dirty="0" smtClean="0">
                <a:ea typeface="ＭＳ Ｐゴシック" panose="020B0600070205080204" pitchFamily="34" charset="-128"/>
              </a:rPr>
              <a:t>Markup percentage. </a:t>
            </a:r>
            <a:r>
              <a:rPr lang="en-US" dirty="0" smtClean="0">
                <a:ea typeface="ＭＳ Ｐゴシック" panose="020B0600070205080204" pitchFamily="34" charset="-128"/>
              </a:rPr>
              <a:t>Where the markup percentage is equal to the desired profit divided by the total costs from step #1.</a:t>
            </a:r>
          </a:p>
          <a:p>
            <a:pPr>
              <a:defRPr/>
            </a:pPr>
            <a:endParaRPr lang="en-US" dirty="0" smtClean="0">
              <a:ea typeface="ＭＳ Ｐゴシック" panose="020B0600070205080204" pitchFamily="34" charset="-128"/>
            </a:endParaRPr>
          </a:p>
          <a:p>
            <a:pPr>
              <a:defRPr/>
            </a:pPr>
            <a:r>
              <a:rPr lang="en-US" dirty="0" smtClean="0">
                <a:ea typeface="ＭＳ Ｐゴシック" panose="020B0600070205080204" pitchFamily="34" charset="-128"/>
              </a:rPr>
              <a:t>Step 4: The final step is to determine the actual selling price per unit.</a:t>
            </a:r>
          </a:p>
          <a:p>
            <a:pPr>
              <a:defRPr/>
            </a:pPr>
            <a:r>
              <a:rPr lang="en-US" b="1" dirty="0" smtClean="0">
                <a:ea typeface="ＭＳ Ｐゴシック" panose="020B0600070205080204" pitchFamily="34" charset="-128"/>
              </a:rPr>
              <a:t>The Selling price per unit </a:t>
            </a:r>
            <a:r>
              <a:rPr lang="en-US" dirty="0" smtClean="0">
                <a:ea typeface="ＭＳ Ｐゴシック" panose="020B0600070205080204" pitchFamily="34" charset="-128"/>
              </a:rPr>
              <a:t>is equal to </a:t>
            </a:r>
            <a:r>
              <a:rPr lang="en-US" b="1" dirty="0" smtClean="0">
                <a:ea typeface="ＭＳ Ｐゴシック" panose="020B0600070205080204" pitchFamily="34" charset="-128"/>
              </a:rPr>
              <a:t>Total cost per unit </a:t>
            </a:r>
            <a:r>
              <a:rPr lang="en-US" dirty="0" smtClean="0">
                <a:ea typeface="ＭＳ Ｐゴシック" panose="020B0600070205080204" pitchFamily="34" charset="-128"/>
              </a:rPr>
              <a:t>+ </a:t>
            </a:r>
            <a:r>
              <a:rPr lang="en-US" b="1" dirty="0" smtClean="0">
                <a:ea typeface="ＭＳ Ｐゴシック" panose="020B0600070205080204" pitchFamily="34" charset="-128"/>
              </a:rPr>
              <a:t>Markup per unit </a:t>
            </a:r>
            <a:r>
              <a:rPr lang="en-US" dirty="0" smtClean="0">
                <a:ea typeface="ＭＳ Ｐゴシック" panose="020B0600070205080204" pitchFamily="34" charset="-128"/>
              </a:rPr>
              <a:t>from step #3</a:t>
            </a:r>
          </a:p>
          <a:p>
            <a:pPr>
              <a:defRPr/>
            </a:pPr>
            <a:endParaRPr lang="en-US" b="1" dirty="0" smtClean="0">
              <a:ea typeface="ＭＳ Ｐゴシック" panose="020B0600070205080204" pitchFamily="34" charset="-128"/>
            </a:endParaRPr>
          </a:p>
          <a:p>
            <a:pPr>
              <a:defRPr/>
            </a:pPr>
            <a:r>
              <a:rPr lang="en-US" dirty="0" smtClean="0">
                <a:ea typeface="ＭＳ Ｐゴシック" panose="020B0600070205080204" pitchFamily="34" charset="-128"/>
              </a:rPr>
              <a:t>Let’ look at one example…</a:t>
            </a:r>
          </a:p>
        </p:txBody>
      </p:sp>
    </p:spTree>
    <p:extLst>
      <p:ext uri="{BB962C8B-B14F-4D97-AF65-F5344CB8AC3E}">
        <p14:creationId xmlns:p14="http://schemas.microsoft.com/office/powerpoint/2010/main" val="5920540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To illustrate, consider a company that produces MP3 players. The company desires a 20% return on its</a:t>
            </a:r>
          </a:p>
          <a:p>
            <a:r>
              <a:rPr lang="en-US" altLang="en-US" dirty="0" smtClean="0">
                <a:ea typeface="ＭＳ Ｐゴシック" pitchFamily="34" charset="-128"/>
              </a:rPr>
              <a:t>assets of $1,000,000, and it expects to produce and sell 10,000 players. The variable and fixed costs for the company are shown in the table. To determine the product price, we will apply our four-step process as shown on the screen.</a:t>
            </a:r>
          </a:p>
          <a:p>
            <a:endParaRPr lang="en-US" altLang="en-US" dirty="0" smtClean="0">
              <a:ea typeface="ＭＳ Ｐゴシック" pitchFamily="34" charset="-128"/>
            </a:endParaRPr>
          </a:p>
          <a:p>
            <a:r>
              <a:rPr lang="en-US" altLang="en-US" dirty="0" smtClean="0">
                <a:ea typeface="ＭＳ Ｐゴシック" pitchFamily="34" charset="-128"/>
              </a:rPr>
              <a:t>The selling price will be $90 which includes the total cost per unit of $70 plus a $20 markup.</a:t>
            </a:r>
          </a:p>
          <a:p>
            <a:endParaRPr lang="en-US" altLang="en-US" dirty="0" smtClean="0">
              <a:ea typeface="ＭＳ Ｐゴシック" pitchFamily="34" charset="-128"/>
            </a:endParaRPr>
          </a:p>
          <a:p>
            <a:r>
              <a:rPr lang="en-US" altLang="en-US" dirty="0" smtClean="0">
                <a:ea typeface="ＭＳ Ｐゴシック" pitchFamily="34" charset="-128"/>
              </a:rPr>
              <a:t>Companies use cost-plus pricing as a starting point for determining selling prices. Many factors determine price, including consumer preferences and competition.</a:t>
            </a:r>
          </a:p>
        </p:txBody>
      </p:sp>
    </p:spTree>
    <p:extLst>
      <p:ext uri="{BB962C8B-B14F-4D97-AF65-F5344CB8AC3E}">
        <p14:creationId xmlns:p14="http://schemas.microsoft.com/office/powerpoint/2010/main" val="19957236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To verify that our price yields the $200,000 desired profit (20% x $1,000,000), we compute the following simplified income statement using the cost information for the company. </a:t>
            </a:r>
          </a:p>
          <a:p>
            <a:endParaRPr lang="en-US" altLang="en-US" dirty="0" smtClean="0">
              <a:ea typeface="ＭＳ Ｐゴシック" pitchFamily="34" charset="-128"/>
            </a:endParaRPr>
          </a:p>
          <a:p>
            <a:r>
              <a:rPr lang="en-US" altLang="en-US" dirty="0" smtClean="0">
                <a:ea typeface="ＭＳ Ｐゴシック" pitchFamily="34" charset="-128"/>
              </a:rPr>
              <a:t>Based on a estimated selling price of $90 per unit, the company estimates that it will earn a $200,000 profit. This is a 20% return on its assets of $1,000,000.</a:t>
            </a:r>
          </a:p>
        </p:txBody>
      </p:sp>
    </p:spTree>
    <p:extLst>
      <p:ext uri="{BB962C8B-B14F-4D97-AF65-F5344CB8AC3E}">
        <p14:creationId xmlns:p14="http://schemas.microsoft.com/office/powerpoint/2010/main" val="1973702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Sunk costs cannot be changed by any decision we make as they have been incurred in the past and cannot possibly differ between any alternative that we might currently choose. Sunk costs should not be considered in the decision process.  For example, if you bought an automobile two years ago for $15,000, that amount is a sunk cost.  Whether you drive the car, park it, trade it, or sell it, the $15,000 cost will not change.</a:t>
            </a:r>
          </a:p>
          <a:p>
            <a:pPr marL="0" lvl="1"/>
            <a:endParaRPr lang="en-US" altLang="en-US" dirty="0" smtClean="0">
              <a:ea typeface="ＭＳ Ｐゴシック" pitchFamily="34" charset="-128"/>
            </a:endParaRPr>
          </a:p>
          <a:p>
            <a:pPr marL="0" lvl="1"/>
            <a:r>
              <a:rPr lang="en-US" altLang="en-US" dirty="0" smtClean="0">
                <a:ea typeface="ＭＳ Ｐゴシック" pitchFamily="34" charset="-128"/>
              </a:rPr>
              <a:t>An out-of-pocket cost is a future outlay of cash associated with a particular decision alternative.  Out-of-pocket costs are relevant costs as they are future costs that differ between alternatives.  For example, in c</a:t>
            </a:r>
            <a:r>
              <a:rPr lang="en-US" altLang="en-US" dirty="0" smtClean="0">
                <a:ea typeface="ＭＳ Ｐゴシック" pitchFamily="34" charset="-128"/>
                <a:cs typeface="Arial" charset="0"/>
              </a:rPr>
              <a:t>onsidering the decision to take a vacation or stay at home, you will have travel costs (out-of-pocket costs) only if you choose a vacation. </a:t>
            </a:r>
          </a:p>
          <a:p>
            <a:pPr marL="0" lvl="1"/>
            <a:endParaRPr lang="en-US" altLang="en-US" dirty="0" smtClean="0">
              <a:ea typeface="ＭＳ Ｐゴシック" pitchFamily="34" charset="-128"/>
              <a:cs typeface="Arial" charset="0"/>
            </a:endParaRPr>
          </a:p>
          <a:p>
            <a:pPr marL="0" lvl="1"/>
            <a:r>
              <a:rPr lang="en-US" altLang="en-US" dirty="0" smtClean="0">
                <a:ea typeface="ＭＳ Ｐゴシック" pitchFamily="34" charset="-128"/>
              </a:rPr>
              <a:t>Opportunity costs are the potential benefits that are given up when one alternative is selected over another.  Opportunity costs are not actual dollar outlays; however, they may impact our decisions.  For example, the opportunity cost of attending college is the lost salary that you could have earned by working.</a:t>
            </a:r>
          </a:p>
          <a:p>
            <a:pPr marL="0" lvl="1"/>
            <a:endParaRPr lang="en-US" altLang="en-US" dirty="0" smtClean="0">
              <a:ea typeface="ＭＳ Ｐゴシック" pitchFamily="34" charset="-128"/>
              <a:cs typeface="Arial" charset="0"/>
            </a:endParaRPr>
          </a:p>
          <a:p>
            <a:pPr marL="0" lvl="1"/>
            <a:r>
              <a:rPr lang="en-US" altLang="en-US" dirty="0" smtClean="0">
                <a:ea typeface="ＭＳ Ｐゴシック" pitchFamily="34" charset="-128"/>
                <a:cs typeface="Arial" charset="0"/>
              </a:rPr>
              <a:t>Besides relevant costs, management must also consider the relevant benefits associated with a decision. Relevant benefits refer to the additional or incremental revenue generated by selecting a particular course of action over another.</a:t>
            </a:r>
          </a:p>
          <a:p>
            <a:pPr marL="0" lvl="1"/>
            <a:endParaRPr lang="en-US" altLang="en-US" dirty="0" smtClean="0">
              <a:ea typeface="ＭＳ Ｐゴシック" pitchFamily="34" charset="-128"/>
              <a:cs typeface="Arial" charset="0"/>
            </a:endParaRPr>
          </a:p>
          <a:p>
            <a:endParaRPr lang="en-US" altLang="en-US" dirty="0" smtClean="0">
              <a:ea typeface="ＭＳ Ｐゴシック" pitchFamily="34" charset="-128"/>
            </a:endParaRPr>
          </a:p>
          <a:p>
            <a:endParaRPr lang="en-US" altLang="en-US" dirty="0" smtClean="0">
              <a:ea typeface="ＭＳ Ｐゴシック" pitchFamily="34" charset="-128"/>
            </a:endParaRPr>
          </a:p>
          <a:p>
            <a:endParaRPr lang="en-US" altLang="en-US" dirty="0" smtClean="0">
              <a:ea typeface="ＭＳ Ｐゴシック" pitchFamily="34" charset="-128"/>
            </a:endParaRPr>
          </a:p>
        </p:txBody>
      </p:sp>
    </p:spTree>
    <p:extLst>
      <p:ext uri="{BB962C8B-B14F-4D97-AF65-F5344CB8AC3E}">
        <p14:creationId xmlns:p14="http://schemas.microsoft.com/office/powerpoint/2010/main" val="3991356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10-A1:	</a:t>
            </a:r>
            <a:br>
              <a:rPr lang="en-US" altLang="en-US" dirty="0" smtClean="0">
                <a:ea typeface="ＭＳ Ｐゴシック" pitchFamily="34" charset="-128"/>
              </a:rPr>
            </a:br>
            <a:r>
              <a:rPr lang="en-US" altLang="en-US" dirty="0" smtClean="0">
                <a:ea typeface="ＭＳ Ｐゴシック" pitchFamily="34" charset="-128"/>
              </a:rPr>
              <a:t>Evaluate short-term managerial decisions using relevant costs.</a:t>
            </a:r>
          </a:p>
        </p:txBody>
      </p:sp>
    </p:spTree>
    <p:extLst>
      <p:ext uri="{BB962C8B-B14F-4D97-AF65-F5344CB8AC3E}">
        <p14:creationId xmlns:p14="http://schemas.microsoft.com/office/powerpoint/2010/main" val="3689332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On occasion, we may have the opportunity to accept additional business.  We should make the decision to accept or reject the additional business using incremental revenues and incremental costs.  Some of our costs may not change if we accept additional business.  Those costs are not relevant as they do not differ between the alternatives: accept or reject the additional business.</a:t>
            </a:r>
          </a:p>
          <a:p>
            <a:endParaRPr lang="en-US" altLang="en-US" dirty="0" smtClean="0">
              <a:ea typeface="ＭＳ Ｐゴシック" pitchFamily="34" charset="-128"/>
            </a:endParaRPr>
          </a:p>
          <a:p>
            <a:r>
              <a:rPr lang="en-US" altLang="en-US" dirty="0" smtClean="0">
                <a:ea typeface="ＭＳ Ｐゴシック" pitchFamily="34" charset="-128"/>
              </a:rPr>
              <a:t>FasTrac makes 100,000 units of a single product that normally sells for $10.00 per unit.  They are currently operating at its normal level of 80% of full capacity. Total cost to make one unit is $9.00, resulting in a $1.00 profit per unit. </a:t>
            </a:r>
          </a:p>
          <a:p>
            <a:r>
              <a:rPr lang="en-US" altLang="en-US" dirty="0" smtClean="0">
                <a:ea typeface="ＭＳ Ｐゴシック" pitchFamily="34" charset="-128"/>
              </a:rPr>
              <a:t> </a:t>
            </a:r>
          </a:p>
        </p:txBody>
      </p:sp>
    </p:spTree>
    <p:extLst>
      <p:ext uri="{BB962C8B-B14F-4D97-AF65-F5344CB8AC3E}">
        <p14:creationId xmlns:p14="http://schemas.microsoft.com/office/powerpoint/2010/main" val="768708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A current buyer of </a:t>
            </a:r>
            <a:r>
              <a:rPr lang="en-US" altLang="en-US" dirty="0" err="1" smtClean="0">
                <a:ea typeface="ＭＳ Ｐゴシック" pitchFamily="34" charset="-128"/>
              </a:rPr>
              <a:t>FasTrac’s</a:t>
            </a:r>
            <a:r>
              <a:rPr lang="en-US" altLang="en-US" dirty="0" smtClean="0">
                <a:ea typeface="ＭＳ Ｐゴシック" pitchFamily="34" charset="-128"/>
              </a:rPr>
              <a:t> products wants to purchase additional units of its product and export them to another country. This buyer offers to buy 10,000 units of the product at $8.50 per unit, or $1.50 less than the current price. The offer price is low, but FasTrac is considering the proposal because this sale would be several times larger than any single previous sale and it would use idle capacity.</a:t>
            </a:r>
          </a:p>
          <a:p>
            <a:endParaRPr lang="en-US" altLang="en-US" dirty="0" smtClean="0">
              <a:ea typeface="ＭＳ Ｐゴシック" pitchFamily="34" charset="-128"/>
            </a:endParaRPr>
          </a:p>
          <a:p>
            <a:r>
              <a:rPr lang="en-US" altLang="en-US" dirty="0" smtClean="0">
                <a:ea typeface="ＭＳ Ｐゴシック" pitchFamily="34" charset="-128"/>
              </a:rPr>
              <a:t>Should FasTrac accept this special order?</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Tree>
    <p:extLst>
      <p:ext uri="{BB962C8B-B14F-4D97-AF65-F5344CB8AC3E}">
        <p14:creationId xmlns:p14="http://schemas.microsoft.com/office/powerpoint/2010/main" val="2912525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10-P1:	</a:t>
            </a:r>
            <a:br>
              <a:rPr lang="en-US" altLang="en-US" dirty="0" smtClean="0">
                <a:ea typeface="ＭＳ Ｐゴシック" pitchFamily="34" charset="-128"/>
              </a:rPr>
            </a:br>
            <a:r>
              <a:rPr lang="en-US" altLang="en-US" dirty="0" smtClean="0">
                <a:ea typeface="ＭＳ Ｐゴシック" pitchFamily="34" charset="-128"/>
              </a:rPr>
              <a:t>Identify relevant costs and apply them to managerial decisions.</a:t>
            </a:r>
          </a:p>
        </p:txBody>
      </p:sp>
    </p:spTree>
    <p:extLst>
      <p:ext uri="{BB962C8B-B14F-4D97-AF65-F5344CB8AC3E}">
        <p14:creationId xmlns:p14="http://schemas.microsoft.com/office/powerpoint/2010/main" val="33619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extLst/>
        </p:spPr>
        <p:txBody>
          <a:bodyPr>
            <a:normAutofit fontScale="92500" lnSpcReduction="20000"/>
          </a:bodyPr>
          <a:lstStyle/>
          <a:p>
            <a:pPr>
              <a:defRPr/>
            </a:pPr>
            <a:r>
              <a:rPr lang="en-US" altLang="en-US" dirty="0" smtClean="0">
                <a:ea typeface="ＭＳ Ｐゴシック" panose="020B0600070205080204" pitchFamily="34" charset="-128"/>
              </a:rPr>
              <a:t>To determine whether to accept or reject this order, management needs to know whether accepting the offer will increase net income. We can see from this analysis that the additional business at $8.50 per unit will increase income by $20,000.  Let’s look at the reasons why this is the case.</a:t>
            </a:r>
          </a:p>
          <a:p>
            <a:pPr>
              <a:defRPr/>
            </a:pPr>
            <a:endParaRPr lang="en-US" altLang="en-US" dirty="0" smtClean="0">
              <a:ea typeface="ＭＳ Ｐゴシック" panose="020B0600070205080204" pitchFamily="34" charset="-128"/>
            </a:endParaRPr>
          </a:p>
          <a:p>
            <a:pPr>
              <a:defRPr/>
            </a:pPr>
            <a:r>
              <a:rPr lang="en-US" dirty="0" smtClean="0"/>
              <a:t>To correctly make its decision, FasTrac must analyze the costs of this potential new business differently. The $9.00 historical cost per unit is not necessarily the incremental cost of this order. </a:t>
            </a:r>
          </a:p>
          <a:p>
            <a:pPr>
              <a:defRPr/>
            </a:pPr>
            <a:endParaRPr lang="en-US" dirty="0" smtClean="0"/>
          </a:p>
          <a:p>
            <a:pPr>
              <a:defRPr/>
            </a:pPr>
            <a:r>
              <a:rPr lang="en-US" altLang="en-US" dirty="0" smtClean="0">
                <a:ea typeface="ＭＳ Ｐゴシック" panose="020B0600070205080204" pitchFamily="34" charset="-128"/>
              </a:rPr>
              <a:t>If we decide to accept this one-time special order, revenue will increase by $85,000 (10,000 units at $8.50 per unit).</a:t>
            </a:r>
          </a:p>
          <a:p>
            <a:pPr>
              <a:defRPr/>
            </a:pPr>
            <a:r>
              <a:rPr lang="en-US" dirty="0" smtClean="0"/>
              <a:t>The variable manufacturing costs to produce this order will be the same as for FasTrac's normal business --$3.50 per unit for direct materials, $2.20 per unit for direct labor, and $0.50 per unit for variable overhead.</a:t>
            </a:r>
          </a:p>
          <a:p>
            <a:pPr>
              <a:defRPr/>
            </a:pPr>
            <a:r>
              <a:rPr lang="en-US" dirty="0" smtClean="0"/>
              <a:t>* Selling expenses for this order will be $0.20 per unit, which is lower than FasTrac's normal business.  </a:t>
            </a:r>
          </a:p>
          <a:p>
            <a:pPr>
              <a:defRPr/>
            </a:pPr>
            <a:r>
              <a:rPr lang="en-US" dirty="0" smtClean="0"/>
              <a:t>* Fixed overhead expenses will not change whether this order is accepted or not.</a:t>
            </a:r>
          </a:p>
          <a:p>
            <a:pPr>
              <a:buFont typeface="Arial" panose="020B0604020202020204" pitchFamily="34" charset="0"/>
              <a:buNone/>
              <a:defRPr/>
            </a:pPr>
            <a:r>
              <a:rPr lang="en-US" dirty="0" smtClean="0"/>
              <a:t>* This order will incur </a:t>
            </a:r>
            <a:r>
              <a:rPr lang="en-US" i="1" dirty="0" smtClean="0"/>
              <a:t>incremental</a:t>
            </a:r>
            <a:r>
              <a:rPr lang="en-US" dirty="0" smtClean="0"/>
              <a:t> administrative expenses of $1,000 for clerical work. These are additional fixed costs due to this order.</a:t>
            </a:r>
          </a:p>
          <a:p>
            <a:pPr>
              <a:defRPr/>
            </a:pPr>
            <a:endParaRPr lang="en-US" altLang="en-US"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By comparing incremental revenue of $85,000 with the total incremental costs of $65,000, we see why the income from the additional business is $20,000.  Now we can make the correct decision to accept the additional business.</a:t>
            </a:r>
          </a:p>
          <a:p>
            <a:pPr>
              <a:defRPr/>
            </a:pPr>
            <a:endParaRPr lang="en-US" altLang="en-US"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 </a:t>
            </a:r>
          </a:p>
          <a:p>
            <a:pPr>
              <a:defRPr/>
            </a:pPr>
            <a:endParaRPr lang="en-US" altLang="en-US" dirty="0" smtClean="0">
              <a:ea typeface="ＭＳ Ｐゴシック" panose="020B0600070205080204" pitchFamily="34" charset="-128"/>
            </a:endParaRPr>
          </a:p>
          <a:p>
            <a:pPr>
              <a:defRPr/>
            </a:pPr>
            <a:endParaRPr lang="en-US" altLang="en-US" dirty="0" smtClean="0">
              <a:ea typeface="ＭＳ Ｐゴシック" panose="020B0600070205080204" pitchFamily="34" charset="-128"/>
            </a:endParaRPr>
          </a:p>
          <a:p>
            <a:pPr>
              <a:defRPr/>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1381906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a:defRPr/>
            </a:lvl1pPr>
          </a:lstStyle>
          <a:p>
            <a:fld id="{8EC92E2C-669A-42F5-A94D-DCDD7E8AA01F}" type="slidenum">
              <a:rPr lang="en-US" altLang="en-US"/>
              <a:pPr/>
              <a:t>‹#›</a:t>
            </a:fld>
            <a:endParaRPr lang="en-US" altLang="en-US"/>
          </a:p>
        </p:txBody>
      </p:sp>
    </p:spTree>
    <p:extLst>
      <p:ext uri="{BB962C8B-B14F-4D97-AF65-F5344CB8AC3E}">
        <p14:creationId xmlns:p14="http://schemas.microsoft.com/office/powerpoint/2010/main" val="1192881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a:defRPr/>
            </a:lvl1pPr>
          </a:lstStyle>
          <a:p>
            <a:fld id="{9E2FEBBC-8ACE-4D24-B6FD-6F14BF8F008C}" type="slidenum">
              <a:rPr lang="en-US" altLang="en-US"/>
              <a:pPr/>
              <a:t>‹#›</a:t>
            </a:fld>
            <a:endParaRPr lang="en-US" altLang="en-US"/>
          </a:p>
        </p:txBody>
      </p:sp>
    </p:spTree>
    <p:extLst>
      <p:ext uri="{BB962C8B-B14F-4D97-AF65-F5344CB8AC3E}">
        <p14:creationId xmlns:p14="http://schemas.microsoft.com/office/powerpoint/2010/main" val="2045223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a:defRPr/>
            </a:lvl1pPr>
          </a:lstStyle>
          <a:p>
            <a:fld id="{A65433D9-0309-47F7-B237-EC2E94684DEB}" type="slidenum">
              <a:rPr lang="en-US" altLang="en-US"/>
              <a:pPr/>
              <a:t>‹#›</a:t>
            </a:fld>
            <a:endParaRPr lang="en-US" altLang="en-US"/>
          </a:p>
        </p:txBody>
      </p:sp>
    </p:spTree>
    <p:extLst>
      <p:ext uri="{BB962C8B-B14F-4D97-AF65-F5344CB8AC3E}">
        <p14:creationId xmlns:p14="http://schemas.microsoft.com/office/powerpoint/2010/main" val="3224132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719263"/>
            <a:ext cx="4038600" cy="4411662"/>
          </a:xfrm>
        </p:spPr>
        <p:txBody>
          <a:bodyPr rtlCol="0">
            <a:normAutofit/>
          </a:bodyPr>
          <a:lstStyle/>
          <a:p>
            <a:pPr lvl="0"/>
            <a:endParaRPr lang="en-US" noProof="0" smtClean="0"/>
          </a:p>
        </p:txBody>
      </p:sp>
      <p:sp>
        <p:nvSpPr>
          <p:cNvPr id="5" name="Rectangle 5"/>
          <p:cNvSpPr>
            <a:spLocks noGrp="1" noChangeArrowheads="1"/>
          </p:cNvSpPr>
          <p:nvPr>
            <p:ph type="dt" sz="half" idx="10"/>
          </p:nvPr>
        </p:nvSpPr>
        <p:spPr/>
        <p:txBody>
          <a:bodyPr/>
          <a:lstStyle>
            <a:lvl1pPr>
              <a:defRPr>
                <a:solidFill>
                  <a:schemeClr val="tx1">
                    <a:lumMod val="65000"/>
                    <a:lumOff val="35000"/>
                  </a:schemeClr>
                </a:solidFill>
              </a:defRPr>
            </a:lvl1pPr>
          </a:lstStyle>
          <a:p>
            <a:pPr>
              <a:defRPr/>
            </a:pPr>
            <a:endParaRPr lang="en-US" altLang="en-US">
              <a:solidFill>
                <a:prstClr val="black">
                  <a:lumMod val="65000"/>
                  <a:lumOff val="35000"/>
                </a:prstClr>
              </a:solidFill>
            </a:endParaRPr>
          </a:p>
        </p:txBody>
      </p:sp>
      <p:sp>
        <p:nvSpPr>
          <p:cNvPr id="6" name="Rectangle 6"/>
          <p:cNvSpPr>
            <a:spLocks noGrp="1" noChangeArrowheads="1"/>
          </p:cNvSpPr>
          <p:nvPr>
            <p:ph type="ftr" sz="quarter" idx="11"/>
          </p:nvPr>
        </p:nvSpPr>
        <p:spPr/>
        <p:txBody>
          <a:bodyPr/>
          <a:lstStyle>
            <a:lvl1pPr>
              <a:defRPr>
                <a:solidFill>
                  <a:schemeClr val="tx1">
                    <a:lumMod val="65000"/>
                    <a:lumOff val="35000"/>
                  </a:schemeClr>
                </a:solidFill>
              </a:defRPr>
            </a:lvl1pPr>
          </a:lstStyle>
          <a:p>
            <a:pPr>
              <a:defRPr/>
            </a:pPr>
            <a:endParaRPr lang="en-US" altLang="en-US">
              <a:solidFill>
                <a:prstClr val="black">
                  <a:lumMod val="65000"/>
                  <a:lumOff val="35000"/>
                </a:prstClr>
              </a:solidFill>
            </a:endParaRPr>
          </a:p>
        </p:txBody>
      </p:sp>
      <p:sp>
        <p:nvSpPr>
          <p:cNvPr id="7" name="Rectangle 7"/>
          <p:cNvSpPr>
            <a:spLocks noGrp="1" noChangeArrowheads="1"/>
          </p:cNvSpPr>
          <p:nvPr>
            <p:ph type="sldNum" sz="quarter" idx="12"/>
          </p:nvPr>
        </p:nvSpPr>
        <p:spPr/>
        <p:txBody>
          <a:bodyPr/>
          <a:lstStyle>
            <a:lvl1pPr>
              <a:defRPr>
                <a:solidFill>
                  <a:srgbClr val="595959"/>
                </a:solidFill>
              </a:defRPr>
            </a:lvl1pPr>
          </a:lstStyle>
          <a:p>
            <a:fld id="{C14D87FC-37C1-4A6F-BB8C-DFFD72BCFC80}" type="slidenum">
              <a:rPr lang="en-US" altLang="en-US"/>
              <a:pPr/>
              <a:t>‹#›</a:t>
            </a:fld>
            <a:endParaRPr lang="en-US" altLang="en-US"/>
          </a:p>
        </p:txBody>
      </p:sp>
    </p:spTree>
    <p:extLst>
      <p:ext uri="{BB962C8B-B14F-4D97-AF65-F5344CB8AC3E}">
        <p14:creationId xmlns:p14="http://schemas.microsoft.com/office/powerpoint/2010/main" val="287945562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719263"/>
            <a:ext cx="8229600" cy="4411662"/>
          </a:xfrm>
        </p:spPr>
        <p:txBody>
          <a:bodyPr rtlCol="0">
            <a:normAutofit/>
          </a:bodyPr>
          <a:lstStyle/>
          <a:p>
            <a:pPr lvl="0"/>
            <a:endParaRPr lang="en-US" noProof="0" smtClean="0"/>
          </a:p>
        </p:txBody>
      </p:sp>
      <p:sp>
        <p:nvSpPr>
          <p:cNvPr id="4" name="Rectangle 5"/>
          <p:cNvSpPr>
            <a:spLocks noGrp="1" noChangeArrowheads="1"/>
          </p:cNvSpPr>
          <p:nvPr>
            <p:ph type="dt" sz="half" idx="10"/>
          </p:nvPr>
        </p:nvSpPr>
        <p:spPr/>
        <p:txBody>
          <a:bodyPr/>
          <a:lstStyle>
            <a:lvl1pPr>
              <a:defRPr>
                <a:solidFill>
                  <a:schemeClr val="tx1">
                    <a:lumMod val="65000"/>
                    <a:lumOff val="35000"/>
                  </a:schemeClr>
                </a:solidFill>
              </a:defRPr>
            </a:lvl1pPr>
          </a:lstStyle>
          <a:p>
            <a:pPr>
              <a:defRPr/>
            </a:pPr>
            <a:endParaRPr lang="en-US" altLang="en-US">
              <a:solidFill>
                <a:prstClr val="black">
                  <a:lumMod val="65000"/>
                  <a:lumOff val="35000"/>
                </a:prstClr>
              </a:solidFill>
            </a:endParaRPr>
          </a:p>
        </p:txBody>
      </p:sp>
      <p:sp>
        <p:nvSpPr>
          <p:cNvPr id="5" name="Rectangle 6"/>
          <p:cNvSpPr>
            <a:spLocks noGrp="1" noChangeArrowheads="1"/>
          </p:cNvSpPr>
          <p:nvPr>
            <p:ph type="ftr" sz="quarter" idx="11"/>
          </p:nvPr>
        </p:nvSpPr>
        <p:spPr/>
        <p:txBody>
          <a:bodyPr/>
          <a:lstStyle>
            <a:lvl1pPr>
              <a:defRPr>
                <a:solidFill>
                  <a:schemeClr val="tx1">
                    <a:lumMod val="65000"/>
                    <a:lumOff val="35000"/>
                  </a:schemeClr>
                </a:solidFill>
              </a:defRPr>
            </a:lvl1pPr>
          </a:lstStyle>
          <a:p>
            <a:pPr>
              <a:defRPr/>
            </a:pPr>
            <a:endParaRPr lang="en-US" altLang="en-US">
              <a:solidFill>
                <a:prstClr val="black">
                  <a:lumMod val="65000"/>
                  <a:lumOff val="35000"/>
                </a:prstClr>
              </a:solidFill>
            </a:endParaRPr>
          </a:p>
        </p:txBody>
      </p:sp>
      <p:sp>
        <p:nvSpPr>
          <p:cNvPr id="6" name="Rectangle 7"/>
          <p:cNvSpPr>
            <a:spLocks noGrp="1" noChangeArrowheads="1"/>
          </p:cNvSpPr>
          <p:nvPr>
            <p:ph type="sldNum" sz="quarter" idx="12"/>
          </p:nvPr>
        </p:nvSpPr>
        <p:spPr/>
        <p:txBody>
          <a:bodyPr/>
          <a:lstStyle>
            <a:lvl1pPr>
              <a:defRPr>
                <a:solidFill>
                  <a:srgbClr val="595959"/>
                </a:solidFill>
              </a:defRPr>
            </a:lvl1pPr>
          </a:lstStyle>
          <a:p>
            <a:fld id="{BA707468-ACA6-4D24-A23D-08DCBB0B0CCD}" type="slidenum">
              <a:rPr lang="en-US" altLang="en-US"/>
              <a:pPr/>
              <a:t>‹#›</a:t>
            </a:fld>
            <a:endParaRPr lang="en-US" altLang="en-US"/>
          </a:p>
        </p:txBody>
      </p:sp>
    </p:spTree>
    <p:extLst>
      <p:ext uri="{BB962C8B-B14F-4D97-AF65-F5344CB8AC3E}">
        <p14:creationId xmlns:p14="http://schemas.microsoft.com/office/powerpoint/2010/main" val="147905162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1413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140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412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8072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6484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68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a:defRPr/>
            </a:lvl1pPr>
          </a:lstStyle>
          <a:p>
            <a:fld id="{28C054EB-1FEC-4EC0-897C-43BC38E939C7}" type="slidenum">
              <a:rPr lang="en-US" altLang="en-US"/>
              <a:pPr/>
              <a:t>‹#›</a:t>
            </a:fld>
            <a:endParaRPr lang="en-US" altLang="en-US"/>
          </a:p>
        </p:txBody>
      </p:sp>
    </p:spTree>
    <p:extLst>
      <p:ext uri="{BB962C8B-B14F-4D97-AF65-F5344CB8AC3E}">
        <p14:creationId xmlns:p14="http://schemas.microsoft.com/office/powerpoint/2010/main" val="1431314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8964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2607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2026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0900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0987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0670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1893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0466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4815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5805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9" name="Slide Number Placeholder 5"/>
          <p:cNvSpPr>
            <a:spLocks noGrp="1"/>
          </p:cNvSpPr>
          <p:nvPr>
            <p:ph type="sldNum" sz="quarter" idx="12"/>
          </p:nvPr>
        </p:nvSpPr>
        <p:spPr/>
        <p:txBody>
          <a:bodyPr/>
          <a:lstStyle>
            <a:lvl1pPr>
              <a:defRPr/>
            </a:lvl1pPr>
          </a:lstStyle>
          <a:p>
            <a:fld id="{96638892-F6E3-4AF5-9384-F863E307D63F}" type="slidenum">
              <a:rPr lang="en-US" altLang="en-US"/>
              <a:pPr/>
              <a:t>‹#›</a:t>
            </a:fld>
            <a:endParaRPr lang="en-US" altLang="en-US"/>
          </a:p>
        </p:txBody>
      </p:sp>
    </p:spTree>
    <p:extLst>
      <p:ext uri="{BB962C8B-B14F-4D97-AF65-F5344CB8AC3E}">
        <p14:creationId xmlns:p14="http://schemas.microsoft.com/office/powerpoint/2010/main" val="19642061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2143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9898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8433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5555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4275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6544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5421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4886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8199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8278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endParaRPr lang="en-US" altLang="en-US"/>
          </a:p>
        </p:txBody>
      </p:sp>
      <p:sp>
        <p:nvSpPr>
          <p:cNvPr id="6" name="Footer Placeholder 4"/>
          <p:cNvSpPr>
            <a:spLocks noGrp="1"/>
          </p:cNvSpPr>
          <p:nvPr>
            <p:ph type="ftr" sz="quarter" idx="15"/>
          </p:nvPr>
        </p:nvSpPr>
        <p:spPr/>
        <p:txBody>
          <a:bodyPr/>
          <a:lstStyle>
            <a:lvl1pPr>
              <a:defRPr/>
            </a:lvl1pPr>
          </a:lstStyle>
          <a:p>
            <a:pPr>
              <a:defRPr/>
            </a:pPr>
            <a:r>
              <a:rPr lang="en-US" altLang="en-US"/>
              <a:t>Atef Abuelaish</a:t>
            </a:r>
          </a:p>
        </p:txBody>
      </p:sp>
      <p:sp>
        <p:nvSpPr>
          <p:cNvPr id="7" name="Slide Number Placeholder 5"/>
          <p:cNvSpPr>
            <a:spLocks noGrp="1"/>
          </p:cNvSpPr>
          <p:nvPr>
            <p:ph type="sldNum" sz="quarter" idx="16"/>
          </p:nvPr>
        </p:nvSpPr>
        <p:spPr/>
        <p:txBody>
          <a:bodyPr/>
          <a:lstStyle>
            <a:lvl1pPr>
              <a:defRPr/>
            </a:lvl1pPr>
          </a:lstStyle>
          <a:p>
            <a:fld id="{FC0D0559-1C37-4811-ACF3-DE6F023C80EE}" type="slidenum">
              <a:rPr lang="en-US" altLang="en-US"/>
              <a:pPr/>
              <a:t>‹#›</a:t>
            </a:fld>
            <a:endParaRPr lang="en-US" altLang="en-US"/>
          </a:p>
        </p:txBody>
      </p:sp>
    </p:spTree>
    <p:extLst>
      <p:ext uri="{BB962C8B-B14F-4D97-AF65-F5344CB8AC3E}">
        <p14:creationId xmlns:p14="http://schemas.microsoft.com/office/powerpoint/2010/main" val="19074835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2810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2899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4024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2241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3239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2218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smtClean="0"/>
            </a:lvl1pPr>
          </a:lstStyle>
          <a:p>
            <a:pPr>
              <a:defRPr/>
            </a:pPr>
            <a:fld id="{474057DE-6968-4770-9BAF-CC09DE33B960}" type="slidenum">
              <a:rPr lang="en-US" altLang="en-US"/>
              <a:pPr>
                <a:defRPr/>
              </a:pPr>
              <a:t>‹#›</a:t>
            </a:fld>
            <a:endParaRPr lang="en-US" altLang="en-US"/>
          </a:p>
        </p:txBody>
      </p:sp>
    </p:spTree>
    <p:extLst>
      <p:ext uri="{BB962C8B-B14F-4D97-AF65-F5344CB8AC3E}">
        <p14:creationId xmlns:p14="http://schemas.microsoft.com/office/powerpoint/2010/main" val="4481480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6"/>
          <p:cNvSpPr>
            <a:spLocks noGrp="1"/>
          </p:cNvSpPr>
          <p:nvPr>
            <p:ph type="dt" sz="half" idx="10"/>
          </p:nvPr>
        </p:nvSpPr>
        <p:spPr/>
        <p:txBody>
          <a:bodyPr/>
          <a:lstStyle>
            <a:lvl1pPr eaLnBrk="0" hangingPunct="0">
              <a:defRPr b="1">
                <a:ea typeface="ＭＳ Ｐゴシック" pitchFamily="34" charset="-128"/>
              </a:defRPr>
            </a:lvl1pPr>
          </a:lstStyle>
          <a:p>
            <a:pPr>
              <a:defRPr/>
            </a:pPr>
            <a:endParaRPr lang="en-US" altLang="en-US"/>
          </a:p>
        </p:txBody>
      </p:sp>
      <p:sp>
        <p:nvSpPr>
          <p:cNvPr id="5" name="Slide Number Placeholder 7"/>
          <p:cNvSpPr>
            <a:spLocks noGrp="1"/>
          </p:cNvSpPr>
          <p:nvPr>
            <p:ph type="sldNum" sz="quarter" idx="11"/>
          </p:nvPr>
        </p:nvSpPr>
        <p:spPr/>
        <p:txBody>
          <a:bodyPr/>
          <a:lstStyle>
            <a:lvl1pPr eaLnBrk="0" hangingPunct="0">
              <a:defRPr b="1">
                <a:ea typeface="ＭＳ Ｐゴシック" pitchFamily="34" charset="-128"/>
              </a:defRPr>
            </a:lvl1pPr>
          </a:lstStyle>
          <a:p>
            <a:pPr>
              <a:defRPr/>
            </a:pPr>
            <a:fld id="{0A69368E-AC25-4C7D-A503-686C83E5BFDB}" type="slidenum">
              <a:rPr lang="en-US" altLang="en-US"/>
              <a:pPr>
                <a:defRPr/>
              </a:pPr>
              <a:t>‹#›</a:t>
            </a:fld>
            <a:endParaRPr lang="en-US" altLang="en-US"/>
          </a:p>
        </p:txBody>
      </p:sp>
      <p:sp>
        <p:nvSpPr>
          <p:cNvPr id="6" name="Footer Placeholder 8"/>
          <p:cNvSpPr>
            <a:spLocks noGrp="1"/>
          </p:cNvSpPr>
          <p:nvPr>
            <p:ph type="ftr" sz="quarter" idx="12"/>
          </p:nvPr>
        </p:nvSpPr>
        <p:spPr/>
        <p:txBody>
          <a:bodyPr/>
          <a:lstStyle>
            <a:lvl1pPr eaLnBrk="0" hangingPunct="0">
              <a:defRPr b="1">
                <a:ea typeface="ＭＳ Ｐゴシック" pitchFamily="34" charset="-128"/>
              </a:defRPr>
            </a:lvl1pPr>
          </a:lstStyle>
          <a:p>
            <a:pPr>
              <a:defRPr/>
            </a:pPr>
            <a:r>
              <a:rPr lang="en-US" altLang="en-US"/>
              <a:t>Atef Abuelaish</a:t>
            </a:r>
          </a:p>
        </p:txBody>
      </p:sp>
    </p:spTree>
    <p:extLst>
      <p:ext uri="{BB962C8B-B14F-4D97-AF65-F5344CB8AC3E}">
        <p14:creationId xmlns:p14="http://schemas.microsoft.com/office/powerpoint/2010/main" val="22306104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eaLnBrk="0" hangingPunct="0">
              <a:defRPr b="1">
                <a:ea typeface="ＭＳ Ｐゴシック" pitchFamily="34" charset="-128"/>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b="1">
                <a:ea typeface="ＭＳ Ｐゴシック" pitchFamily="34" charset="-128"/>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eaLnBrk="0" hangingPunct="0">
              <a:defRPr b="1">
                <a:ea typeface="ＭＳ Ｐゴシック" pitchFamily="34" charset="-128"/>
              </a:defRPr>
            </a:lvl1pPr>
          </a:lstStyle>
          <a:p>
            <a:pPr>
              <a:defRPr/>
            </a:pPr>
            <a:fld id="{50BB01D1-4A58-45D2-9277-E404DAE7F70D}" type="slidenum">
              <a:rPr lang="en-US" altLang="en-US"/>
              <a:pPr>
                <a:defRPr/>
              </a:pPr>
              <a:t>‹#›</a:t>
            </a:fld>
            <a:endParaRPr lang="en-US" altLang="en-US"/>
          </a:p>
        </p:txBody>
      </p:sp>
    </p:spTree>
    <p:extLst>
      <p:ext uri="{BB962C8B-B14F-4D97-AF65-F5344CB8AC3E}">
        <p14:creationId xmlns:p14="http://schemas.microsoft.com/office/powerpoint/2010/main" val="23290305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600">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600">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600">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eaLnBrk="0" hangingPunct="0">
              <a:defRPr b="1">
                <a:ea typeface="ＭＳ Ｐゴシック" pitchFamily="34" charset="-128"/>
              </a:defRPr>
            </a:lvl1pPr>
          </a:lstStyle>
          <a:p>
            <a:pPr>
              <a:defRPr/>
            </a:pPr>
            <a:endParaRPr lang="en-US" altLang="en-US"/>
          </a:p>
        </p:txBody>
      </p:sp>
      <p:sp>
        <p:nvSpPr>
          <p:cNvPr id="8" name="Footer Placeholder 4"/>
          <p:cNvSpPr>
            <a:spLocks noGrp="1"/>
          </p:cNvSpPr>
          <p:nvPr>
            <p:ph type="ftr" sz="quarter" idx="11"/>
          </p:nvPr>
        </p:nvSpPr>
        <p:spPr/>
        <p:txBody>
          <a:bodyPr/>
          <a:lstStyle>
            <a:lvl1pPr eaLnBrk="0" hangingPunct="0">
              <a:defRPr b="1">
                <a:ea typeface="ＭＳ Ｐゴシック" pitchFamily="34" charset="-128"/>
              </a:defRPr>
            </a:lvl1pPr>
          </a:lstStyle>
          <a:p>
            <a:pPr>
              <a:defRPr/>
            </a:pPr>
            <a:r>
              <a:rPr lang="en-US" altLang="en-US"/>
              <a:t>Atef Abuelaish</a:t>
            </a:r>
          </a:p>
        </p:txBody>
      </p:sp>
      <p:sp>
        <p:nvSpPr>
          <p:cNvPr id="9" name="Slide Number Placeholder 5"/>
          <p:cNvSpPr>
            <a:spLocks noGrp="1"/>
          </p:cNvSpPr>
          <p:nvPr>
            <p:ph type="sldNum" sz="quarter" idx="12"/>
          </p:nvPr>
        </p:nvSpPr>
        <p:spPr/>
        <p:txBody>
          <a:bodyPr/>
          <a:lstStyle>
            <a:lvl1pPr eaLnBrk="0" hangingPunct="0">
              <a:defRPr b="1">
                <a:ea typeface="ＭＳ Ｐゴシック" pitchFamily="34" charset="-128"/>
              </a:defRPr>
            </a:lvl1pPr>
          </a:lstStyle>
          <a:p>
            <a:pPr>
              <a:defRPr/>
            </a:pPr>
            <a:fld id="{F3E4FDA2-718B-4A16-B335-A438ABFC6823}" type="slidenum">
              <a:rPr lang="en-US" altLang="en-US"/>
              <a:pPr>
                <a:defRPr/>
              </a:pPr>
              <a:t>‹#›</a:t>
            </a:fld>
            <a:endParaRPr lang="en-US" altLang="en-US"/>
          </a:p>
        </p:txBody>
      </p:sp>
    </p:spTree>
    <p:extLst>
      <p:ext uri="{BB962C8B-B14F-4D97-AF65-F5344CB8AC3E}">
        <p14:creationId xmlns:p14="http://schemas.microsoft.com/office/powerpoint/2010/main" val="157369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endParaRPr lang="en-US" altLang="en-US"/>
          </a:p>
        </p:txBody>
      </p:sp>
      <p:sp>
        <p:nvSpPr>
          <p:cNvPr id="8" name="Footer Placeholder 4"/>
          <p:cNvSpPr>
            <a:spLocks noGrp="1"/>
          </p:cNvSpPr>
          <p:nvPr>
            <p:ph type="ftr" sz="quarter" idx="16"/>
          </p:nvPr>
        </p:nvSpPr>
        <p:spPr/>
        <p:txBody>
          <a:bodyPr/>
          <a:lstStyle>
            <a:lvl1pPr>
              <a:defRPr/>
            </a:lvl1pPr>
          </a:lstStyle>
          <a:p>
            <a:pPr>
              <a:defRPr/>
            </a:pPr>
            <a:r>
              <a:rPr lang="en-US" altLang="en-US"/>
              <a:t>Atef Abuelaish</a:t>
            </a:r>
          </a:p>
        </p:txBody>
      </p:sp>
      <p:sp>
        <p:nvSpPr>
          <p:cNvPr id="9" name="Slide Number Placeholder 5"/>
          <p:cNvSpPr>
            <a:spLocks noGrp="1"/>
          </p:cNvSpPr>
          <p:nvPr>
            <p:ph type="sldNum" sz="quarter" idx="17"/>
          </p:nvPr>
        </p:nvSpPr>
        <p:spPr/>
        <p:txBody>
          <a:bodyPr/>
          <a:lstStyle>
            <a:lvl1pPr>
              <a:defRPr/>
            </a:lvl1pPr>
          </a:lstStyle>
          <a:p>
            <a:fld id="{E8068234-A518-4BC7-B633-F28A463727AE}" type="slidenum">
              <a:rPr lang="en-US" altLang="en-US"/>
              <a:pPr/>
              <a:t>‹#›</a:t>
            </a:fld>
            <a:endParaRPr lang="en-US" altLang="en-US"/>
          </a:p>
        </p:txBody>
      </p:sp>
    </p:spTree>
    <p:extLst>
      <p:ext uri="{BB962C8B-B14F-4D97-AF65-F5344CB8AC3E}">
        <p14:creationId xmlns:p14="http://schemas.microsoft.com/office/powerpoint/2010/main" val="9043712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4"/>
          </p:nvPr>
        </p:nvSpPr>
        <p:spPr/>
        <p:txBody>
          <a:bodyPr/>
          <a:lstStyle>
            <a:lvl1pPr eaLnBrk="0" hangingPunct="0">
              <a:defRPr b="1">
                <a:ea typeface="ＭＳ Ｐゴシック" pitchFamily="34" charset="-128"/>
              </a:defRPr>
            </a:lvl1pPr>
          </a:lstStyle>
          <a:p>
            <a:pPr>
              <a:defRPr/>
            </a:pPr>
            <a:endParaRPr lang="en-US" altLang="en-US"/>
          </a:p>
        </p:txBody>
      </p:sp>
      <p:sp>
        <p:nvSpPr>
          <p:cNvPr id="6" name="Footer Placeholder 5"/>
          <p:cNvSpPr>
            <a:spLocks noGrp="1"/>
          </p:cNvSpPr>
          <p:nvPr>
            <p:ph type="ftr" sz="quarter" idx="15"/>
          </p:nvPr>
        </p:nvSpPr>
        <p:spPr/>
        <p:txBody>
          <a:bodyPr/>
          <a:lstStyle>
            <a:lvl1pPr eaLnBrk="0" hangingPunct="0">
              <a:defRPr b="1">
                <a:ea typeface="ＭＳ Ｐゴシック" pitchFamily="34" charset="-128"/>
              </a:defRPr>
            </a:lvl1pPr>
          </a:lstStyle>
          <a:p>
            <a:pPr>
              <a:defRPr/>
            </a:pPr>
            <a:r>
              <a:rPr lang="en-US" altLang="en-US"/>
              <a:t>Atef Abuelaish</a:t>
            </a:r>
          </a:p>
        </p:txBody>
      </p:sp>
      <p:sp>
        <p:nvSpPr>
          <p:cNvPr id="7" name="Slide Number Placeholder 6"/>
          <p:cNvSpPr>
            <a:spLocks noGrp="1"/>
          </p:cNvSpPr>
          <p:nvPr>
            <p:ph type="sldNum" sz="quarter" idx="16"/>
          </p:nvPr>
        </p:nvSpPr>
        <p:spPr/>
        <p:txBody>
          <a:bodyPr/>
          <a:lstStyle>
            <a:lvl1pPr eaLnBrk="0" hangingPunct="0">
              <a:defRPr b="1">
                <a:ea typeface="ＭＳ Ｐゴシック" pitchFamily="34" charset="-128"/>
              </a:defRPr>
            </a:lvl1pPr>
          </a:lstStyle>
          <a:p>
            <a:pPr>
              <a:defRPr/>
            </a:pPr>
            <a:fld id="{7F44FE26-8F10-4A6C-B276-F30AE9F03ABC}" type="slidenum">
              <a:rPr lang="en-US" altLang="en-US"/>
              <a:pPr>
                <a:defRPr/>
              </a:pPr>
              <a:t>‹#›</a:t>
            </a:fld>
            <a:endParaRPr lang="en-US" altLang="en-US"/>
          </a:p>
        </p:txBody>
      </p:sp>
    </p:spTree>
    <p:extLst>
      <p:ext uri="{BB962C8B-B14F-4D97-AF65-F5344CB8AC3E}">
        <p14:creationId xmlns:p14="http://schemas.microsoft.com/office/powerpoint/2010/main" val="8318830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5"/>
          </p:nvPr>
        </p:nvSpPr>
        <p:spPr/>
        <p:txBody>
          <a:bodyPr/>
          <a:lstStyle>
            <a:lvl1pPr eaLnBrk="0" hangingPunct="0">
              <a:defRPr b="1">
                <a:ea typeface="ＭＳ Ｐゴシック" pitchFamily="34" charset="-128"/>
              </a:defRPr>
            </a:lvl1pPr>
          </a:lstStyle>
          <a:p>
            <a:pPr>
              <a:defRPr/>
            </a:pPr>
            <a:endParaRPr lang="en-US" altLang="en-US"/>
          </a:p>
        </p:txBody>
      </p:sp>
      <p:sp>
        <p:nvSpPr>
          <p:cNvPr id="8" name="Footer Placeholder 7"/>
          <p:cNvSpPr>
            <a:spLocks noGrp="1"/>
          </p:cNvSpPr>
          <p:nvPr>
            <p:ph type="ftr" sz="quarter" idx="16"/>
          </p:nvPr>
        </p:nvSpPr>
        <p:spPr/>
        <p:txBody>
          <a:bodyPr/>
          <a:lstStyle>
            <a:lvl1pPr eaLnBrk="0" hangingPunct="0">
              <a:defRPr b="1">
                <a:ea typeface="ＭＳ Ｐゴシック" pitchFamily="34" charset="-128"/>
              </a:defRPr>
            </a:lvl1pPr>
          </a:lstStyle>
          <a:p>
            <a:pPr>
              <a:defRPr/>
            </a:pPr>
            <a:r>
              <a:rPr lang="en-US" altLang="en-US"/>
              <a:t>Atef Abuelaish</a:t>
            </a:r>
          </a:p>
        </p:txBody>
      </p:sp>
      <p:sp>
        <p:nvSpPr>
          <p:cNvPr id="9" name="Slide Number Placeholder 8"/>
          <p:cNvSpPr>
            <a:spLocks noGrp="1"/>
          </p:cNvSpPr>
          <p:nvPr>
            <p:ph type="sldNum" sz="quarter" idx="17"/>
          </p:nvPr>
        </p:nvSpPr>
        <p:spPr/>
        <p:txBody>
          <a:bodyPr/>
          <a:lstStyle>
            <a:lvl1pPr eaLnBrk="0" hangingPunct="0">
              <a:defRPr b="1">
                <a:ea typeface="ＭＳ Ｐゴシック" pitchFamily="34" charset="-128"/>
              </a:defRPr>
            </a:lvl1pPr>
          </a:lstStyle>
          <a:p>
            <a:pPr>
              <a:defRPr/>
            </a:pPr>
            <a:fld id="{A1F19F5F-3E18-46AD-8D98-050AD7C1D544}" type="slidenum">
              <a:rPr lang="en-US" altLang="en-US"/>
              <a:pPr>
                <a:defRPr/>
              </a:pPr>
              <a:t>‹#›</a:t>
            </a:fld>
            <a:endParaRPr lang="en-US" altLang="en-US"/>
          </a:p>
        </p:txBody>
      </p:sp>
    </p:spTree>
    <p:extLst>
      <p:ext uri="{BB962C8B-B14F-4D97-AF65-F5344CB8AC3E}">
        <p14:creationId xmlns:p14="http://schemas.microsoft.com/office/powerpoint/2010/main" val="37176887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eaLnBrk="0" hangingPunct="0">
              <a:defRPr b="1">
                <a:ea typeface="ＭＳ Ｐゴシック" pitchFamily="34" charset="-128"/>
              </a:defRPr>
            </a:lvl1pPr>
          </a:lstStyle>
          <a:p>
            <a:pPr>
              <a:defRPr/>
            </a:pPr>
            <a:endParaRPr lang="en-US" altLang="en-US"/>
          </a:p>
        </p:txBody>
      </p:sp>
      <p:sp>
        <p:nvSpPr>
          <p:cNvPr id="4" name="Footer Placeholder 3"/>
          <p:cNvSpPr>
            <a:spLocks noGrp="1"/>
          </p:cNvSpPr>
          <p:nvPr>
            <p:ph type="ftr" sz="quarter" idx="11"/>
          </p:nvPr>
        </p:nvSpPr>
        <p:spPr/>
        <p:txBody>
          <a:bodyPr/>
          <a:lstStyle>
            <a:lvl1pPr eaLnBrk="0" hangingPunct="0">
              <a:defRPr b="1">
                <a:ea typeface="ＭＳ Ｐゴシック" pitchFamily="34" charset="-128"/>
              </a:defRPr>
            </a:lvl1pPr>
          </a:lstStyle>
          <a:p>
            <a:pPr>
              <a:defRPr/>
            </a:pPr>
            <a:r>
              <a:rPr lang="en-US" altLang="en-US"/>
              <a:t>Atef Abuelaish</a:t>
            </a:r>
          </a:p>
        </p:txBody>
      </p:sp>
      <p:sp>
        <p:nvSpPr>
          <p:cNvPr id="5" name="Slide Number Placeholder 4"/>
          <p:cNvSpPr>
            <a:spLocks noGrp="1"/>
          </p:cNvSpPr>
          <p:nvPr>
            <p:ph type="sldNum" sz="quarter" idx="12"/>
          </p:nvPr>
        </p:nvSpPr>
        <p:spPr/>
        <p:txBody>
          <a:bodyPr/>
          <a:lstStyle>
            <a:lvl1pPr eaLnBrk="0" hangingPunct="0">
              <a:defRPr b="1">
                <a:ea typeface="ＭＳ Ｐゴシック" pitchFamily="34" charset="-128"/>
              </a:defRPr>
            </a:lvl1pPr>
          </a:lstStyle>
          <a:p>
            <a:pPr>
              <a:defRPr/>
            </a:pPr>
            <a:fld id="{2B3D13EB-E951-4155-A10F-C24A40941CC8}" type="slidenum">
              <a:rPr lang="en-US" altLang="en-US"/>
              <a:pPr>
                <a:defRPr/>
              </a:pPr>
              <a:t>‹#›</a:t>
            </a:fld>
            <a:endParaRPr lang="en-US" altLang="en-US"/>
          </a:p>
        </p:txBody>
      </p:sp>
    </p:spTree>
    <p:extLst>
      <p:ext uri="{BB962C8B-B14F-4D97-AF65-F5344CB8AC3E}">
        <p14:creationId xmlns:p14="http://schemas.microsoft.com/office/powerpoint/2010/main" val="4479430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b="1">
                <a:ea typeface="ＭＳ Ｐゴシック" pitchFamily="34" charset="-128"/>
              </a:defRPr>
            </a:lvl1pPr>
          </a:lstStyle>
          <a:p>
            <a:pPr>
              <a:defRPr/>
            </a:pPr>
            <a:endParaRPr lang="en-US" altLang="en-US"/>
          </a:p>
        </p:txBody>
      </p:sp>
      <p:sp>
        <p:nvSpPr>
          <p:cNvPr id="3" name="Footer Placeholder 2"/>
          <p:cNvSpPr>
            <a:spLocks noGrp="1"/>
          </p:cNvSpPr>
          <p:nvPr>
            <p:ph type="ftr" sz="quarter" idx="11"/>
          </p:nvPr>
        </p:nvSpPr>
        <p:spPr/>
        <p:txBody>
          <a:bodyPr/>
          <a:lstStyle>
            <a:lvl1pPr eaLnBrk="0" hangingPunct="0">
              <a:defRPr b="1">
                <a:ea typeface="ＭＳ Ｐゴシック" pitchFamily="34" charset="-128"/>
              </a:defRPr>
            </a:lvl1pPr>
          </a:lstStyle>
          <a:p>
            <a:pPr>
              <a:defRPr/>
            </a:pPr>
            <a:r>
              <a:rPr lang="en-US" altLang="en-US"/>
              <a:t>Atef Abuelaish</a:t>
            </a:r>
          </a:p>
        </p:txBody>
      </p:sp>
      <p:sp>
        <p:nvSpPr>
          <p:cNvPr id="4" name="Slide Number Placeholder 3"/>
          <p:cNvSpPr>
            <a:spLocks noGrp="1"/>
          </p:cNvSpPr>
          <p:nvPr>
            <p:ph type="sldNum" sz="quarter" idx="12"/>
          </p:nvPr>
        </p:nvSpPr>
        <p:spPr/>
        <p:txBody>
          <a:bodyPr/>
          <a:lstStyle>
            <a:lvl1pPr eaLnBrk="0" hangingPunct="0">
              <a:defRPr b="1">
                <a:ea typeface="ＭＳ Ｐゴシック" pitchFamily="34" charset="-128"/>
              </a:defRPr>
            </a:lvl1pPr>
          </a:lstStyle>
          <a:p>
            <a:pPr>
              <a:defRPr/>
            </a:pPr>
            <a:fld id="{6AF00793-77A4-4960-84AC-8459939A1430}" type="slidenum">
              <a:rPr lang="en-US" altLang="en-US"/>
              <a:pPr>
                <a:defRPr/>
              </a:pPr>
              <a:t>‹#›</a:t>
            </a:fld>
            <a:endParaRPr lang="en-US" altLang="en-US"/>
          </a:p>
        </p:txBody>
      </p:sp>
    </p:spTree>
    <p:extLst>
      <p:ext uri="{BB962C8B-B14F-4D97-AF65-F5344CB8AC3E}">
        <p14:creationId xmlns:p14="http://schemas.microsoft.com/office/powerpoint/2010/main" val="8985885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b="1">
                <a:ea typeface="ＭＳ Ｐゴシック" pitchFamily="34" charset="-128"/>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b="1">
                <a:ea typeface="ＭＳ Ｐゴシック" pitchFamily="34" charset="-128"/>
              </a:defRPr>
            </a:lvl1pPr>
          </a:lstStyle>
          <a:p>
            <a:pPr>
              <a:defRPr/>
            </a:pPr>
            <a:r>
              <a:rPr lang="en-US" altLang="en-US"/>
              <a:t>Atef Abuelaish</a:t>
            </a:r>
          </a:p>
        </p:txBody>
      </p:sp>
      <p:sp>
        <p:nvSpPr>
          <p:cNvPr id="7" name="Slide Number Placeholder 6"/>
          <p:cNvSpPr>
            <a:spLocks noGrp="1"/>
          </p:cNvSpPr>
          <p:nvPr>
            <p:ph type="sldNum" sz="quarter" idx="12"/>
          </p:nvPr>
        </p:nvSpPr>
        <p:spPr/>
        <p:txBody>
          <a:bodyPr/>
          <a:lstStyle>
            <a:lvl1pPr eaLnBrk="0" hangingPunct="0">
              <a:defRPr b="1">
                <a:ea typeface="ＭＳ Ｐゴシック" pitchFamily="34" charset="-128"/>
              </a:defRPr>
            </a:lvl1pPr>
          </a:lstStyle>
          <a:p>
            <a:pPr>
              <a:defRPr/>
            </a:pPr>
            <a:fld id="{C0C5F1E6-D10D-4E98-A5B3-FD7B7D078883}" type="slidenum">
              <a:rPr lang="en-US" altLang="en-US"/>
              <a:pPr>
                <a:defRPr/>
              </a:pPr>
              <a:t>‹#›</a:t>
            </a:fld>
            <a:endParaRPr lang="en-US" altLang="en-US"/>
          </a:p>
        </p:txBody>
      </p:sp>
    </p:spTree>
    <p:extLst>
      <p:ext uri="{BB962C8B-B14F-4D97-AF65-F5344CB8AC3E}">
        <p14:creationId xmlns:p14="http://schemas.microsoft.com/office/powerpoint/2010/main" val="22593668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b="1">
                <a:ea typeface="ＭＳ Ｐゴシック" pitchFamily="34" charset="-128"/>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b="1">
                <a:ea typeface="ＭＳ Ｐゴシック" pitchFamily="34" charset="-128"/>
              </a:defRPr>
            </a:lvl1pPr>
          </a:lstStyle>
          <a:p>
            <a:pPr>
              <a:defRPr/>
            </a:pPr>
            <a:r>
              <a:rPr lang="en-US" altLang="en-US"/>
              <a:t>Atef Abuelaish</a:t>
            </a:r>
          </a:p>
        </p:txBody>
      </p:sp>
      <p:sp>
        <p:nvSpPr>
          <p:cNvPr id="7" name="Slide Number Placeholder 6"/>
          <p:cNvSpPr>
            <a:spLocks noGrp="1"/>
          </p:cNvSpPr>
          <p:nvPr>
            <p:ph type="sldNum" sz="quarter" idx="12"/>
          </p:nvPr>
        </p:nvSpPr>
        <p:spPr/>
        <p:txBody>
          <a:bodyPr/>
          <a:lstStyle>
            <a:lvl1pPr eaLnBrk="0" hangingPunct="0">
              <a:defRPr b="1">
                <a:ea typeface="ＭＳ Ｐゴシック" pitchFamily="34" charset="-128"/>
              </a:defRPr>
            </a:lvl1pPr>
          </a:lstStyle>
          <a:p>
            <a:pPr>
              <a:defRPr/>
            </a:pPr>
            <a:fld id="{AC18A0A2-23CA-4C19-A81B-150B815316C2}" type="slidenum">
              <a:rPr lang="en-US" altLang="en-US"/>
              <a:pPr>
                <a:defRPr/>
              </a:pPr>
              <a:t>‹#›</a:t>
            </a:fld>
            <a:endParaRPr lang="en-US" altLang="en-US"/>
          </a:p>
        </p:txBody>
      </p:sp>
    </p:spTree>
    <p:extLst>
      <p:ext uri="{BB962C8B-B14F-4D97-AF65-F5344CB8AC3E}">
        <p14:creationId xmlns:p14="http://schemas.microsoft.com/office/powerpoint/2010/main" val="11798828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1">
                <a:ea typeface="ＭＳ Ｐゴシック" pitchFamily="34" charset="-128"/>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b="1">
                <a:ea typeface="ＭＳ Ｐゴシック" pitchFamily="34" charset="-128"/>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eaLnBrk="0" hangingPunct="0">
              <a:defRPr b="1">
                <a:ea typeface="ＭＳ Ｐゴシック" pitchFamily="34" charset="-128"/>
              </a:defRPr>
            </a:lvl1pPr>
          </a:lstStyle>
          <a:p>
            <a:pPr>
              <a:defRPr/>
            </a:pPr>
            <a:fld id="{5B51CBEF-226A-4238-A76E-FDFA5E9307A1}" type="slidenum">
              <a:rPr lang="en-US" altLang="en-US"/>
              <a:pPr>
                <a:defRPr/>
              </a:pPr>
              <a:t>‹#›</a:t>
            </a:fld>
            <a:endParaRPr lang="en-US" altLang="en-US"/>
          </a:p>
        </p:txBody>
      </p:sp>
    </p:spTree>
    <p:extLst>
      <p:ext uri="{BB962C8B-B14F-4D97-AF65-F5344CB8AC3E}">
        <p14:creationId xmlns:p14="http://schemas.microsoft.com/office/powerpoint/2010/main" val="24649788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1">
                <a:ea typeface="ＭＳ Ｐゴシック" pitchFamily="34" charset="-128"/>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b="1">
                <a:ea typeface="ＭＳ Ｐゴシック" pitchFamily="34" charset="-128"/>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eaLnBrk="0" hangingPunct="0">
              <a:defRPr b="1">
                <a:ea typeface="ＭＳ Ｐゴシック" pitchFamily="34" charset="-128"/>
              </a:defRPr>
            </a:lvl1pPr>
          </a:lstStyle>
          <a:p>
            <a:pPr>
              <a:defRPr/>
            </a:pPr>
            <a:fld id="{4CD08680-F527-4B19-9474-7200BEC35690}" type="slidenum">
              <a:rPr lang="en-US" altLang="en-US"/>
              <a:pPr>
                <a:defRPr/>
              </a:pPr>
              <a:t>‹#›</a:t>
            </a:fld>
            <a:endParaRPr lang="en-US" altLang="en-US"/>
          </a:p>
        </p:txBody>
      </p:sp>
    </p:spTree>
    <p:extLst>
      <p:ext uri="{BB962C8B-B14F-4D97-AF65-F5344CB8AC3E}">
        <p14:creationId xmlns:p14="http://schemas.microsoft.com/office/powerpoint/2010/main" val="25501713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214313"/>
            <a:ext cx="8704263" cy="6270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66713" y="76200"/>
            <a:ext cx="8566150" cy="6669088"/>
          </a:xfrm>
        </p:spPr>
        <p:txBody>
          <a:bodyPr/>
          <a:lstStyle/>
          <a:p>
            <a:pPr lvl="0"/>
            <a:endParaRPr lang="en-US" noProof="0" smtClean="0"/>
          </a:p>
        </p:txBody>
      </p:sp>
    </p:spTree>
    <p:extLst>
      <p:ext uri="{BB962C8B-B14F-4D97-AF65-F5344CB8AC3E}">
        <p14:creationId xmlns:p14="http://schemas.microsoft.com/office/powerpoint/2010/main" val="13269689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p:txBody>
          <a:bodyPr/>
          <a:lstStyle>
            <a:lvl1pPr>
              <a:defRPr b="1"/>
            </a:lvl1pPr>
          </a:lstStyle>
          <a:p>
            <a:pPr>
              <a:defRPr/>
            </a:pPr>
            <a:r>
              <a:rPr lang="en-US" altLang="en-US"/>
              <a:t>8-</a:t>
            </a:r>
            <a:fld id="{3ABC345C-D5BE-4B8A-A78B-B9EDAFD959C2}" type="slidenum">
              <a:rPr lang="en-US" altLang="en-US"/>
              <a:pPr>
                <a:defRPr/>
              </a:pPr>
              <a:t>‹#›</a:t>
            </a:fld>
            <a:endParaRPr lang="en-US" altLang="en-US"/>
          </a:p>
        </p:txBody>
      </p:sp>
    </p:spTree>
    <p:extLst>
      <p:ext uri="{BB962C8B-B14F-4D97-AF65-F5344CB8AC3E}">
        <p14:creationId xmlns:p14="http://schemas.microsoft.com/office/powerpoint/2010/main" val="4003666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5" name="Slide Number Placeholder 5"/>
          <p:cNvSpPr>
            <a:spLocks noGrp="1"/>
          </p:cNvSpPr>
          <p:nvPr>
            <p:ph type="sldNum" sz="quarter" idx="12"/>
          </p:nvPr>
        </p:nvSpPr>
        <p:spPr/>
        <p:txBody>
          <a:bodyPr/>
          <a:lstStyle>
            <a:lvl1pPr>
              <a:defRPr/>
            </a:lvl1pPr>
          </a:lstStyle>
          <a:p>
            <a:fld id="{FD72A478-2D10-4684-9A73-431D8500B0FA}" type="slidenum">
              <a:rPr lang="en-US" altLang="en-US"/>
              <a:pPr/>
              <a:t>‹#›</a:t>
            </a:fld>
            <a:endParaRPr lang="en-US" altLang="en-US"/>
          </a:p>
        </p:txBody>
      </p:sp>
    </p:spTree>
    <p:extLst>
      <p:ext uri="{BB962C8B-B14F-4D97-AF65-F5344CB8AC3E}">
        <p14:creationId xmlns:p14="http://schemas.microsoft.com/office/powerpoint/2010/main" val="41060089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p:txBody>
          <a:bodyPr/>
          <a:lstStyle>
            <a:lvl1pPr>
              <a:defRPr b="1"/>
            </a:lvl1pPr>
          </a:lstStyle>
          <a:p>
            <a:pPr>
              <a:defRPr/>
            </a:pPr>
            <a:r>
              <a:rPr lang="en-US" altLang="en-US"/>
              <a:t>8-</a:t>
            </a:r>
            <a:fld id="{6A0D7B88-9886-4E35-89AB-620504222715}" type="slidenum">
              <a:rPr lang="en-US" altLang="en-US"/>
              <a:pPr>
                <a:defRPr/>
              </a:pPr>
              <a:t>‹#›</a:t>
            </a:fld>
            <a:endParaRPr lang="en-US" altLang="en-US"/>
          </a:p>
        </p:txBody>
      </p:sp>
    </p:spTree>
    <p:extLst>
      <p:ext uri="{BB962C8B-B14F-4D97-AF65-F5344CB8AC3E}">
        <p14:creationId xmlns:p14="http://schemas.microsoft.com/office/powerpoint/2010/main" val="4864061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p:txBody>
          <a:bodyPr/>
          <a:lstStyle>
            <a:lvl1pPr>
              <a:defRPr b="1"/>
            </a:lvl1pPr>
          </a:lstStyle>
          <a:p>
            <a:pPr>
              <a:defRPr/>
            </a:pPr>
            <a:r>
              <a:rPr lang="en-US" altLang="en-US"/>
              <a:t>8-</a:t>
            </a:r>
            <a:fld id="{E252A976-5538-4469-9141-5D1CBD3F6020}" type="slidenum">
              <a:rPr lang="en-US" altLang="en-US"/>
              <a:pPr>
                <a:defRPr/>
              </a:pPr>
              <a:t>‹#›</a:t>
            </a:fld>
            <a:endParaRPr lang="en-US" altLang="en-US"/>
          </a:p>
        </p:txBody>
      </p:sp>
    </p:spTree>
    <p:extLst>
      <p:ext uri="{BB962C8B-B14F-4D97-AF65-F5344CB8AC3E}">
        <p14:creationId xmlns:p14="http://schemas.microsoft.com/office/powerpoint/2010/main" val="23662802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p:txBody>
          <a:bodyPr/>
          <a:lstStyle>
            <a:lvl1pPr>
              <a:defRPr b="1"/>
            </a:lvl1pPr>
          </a:lstStyle>
          <a:p>
            <a:pPr>
              <a:defRPr/>
            </a:pPr>
            <a:r>
              <a:rPr lang="en-US" altLang="en-US"/>
              <a:t>8-</a:t>
            </a:r>
            <a:fld id="{A3D68310-305D-4B17-A0F9-3079DAF32563}" type="slidenum">
              <a:rPr lang="en-US" altLang="en-US"/>
              <a:pPr>
                <a:defRPr/>
              </a:pPr>
              <a:t>‹#›</a:t>
            </a:fld>
            <a:endParaRPr lang="en-US" altLang="en-US"/>
          </a:p>
        </p:txBody>
      </p:sp>
    </p:spTree>
    <p:extLst>
      <p:ext uri="{BB962C8B-B14F-4D97-AF65-F5344CB8AC3E}">
        <p14:creationId xmlns:p14="http://schemas.microsoft.com/office/powerpoint/2010/main" val="11026319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p:txBody>
          <a:bodyPr/>
          <a:lstStyle>
            <a:lvl1pPr>
              <a:defRPr b="1"/>
            </a:lvl1pPr>
          </a:lstStyle>
          <a:p>
            <a:pPr>
              <a:defRPr/>
            </a:pPr>
            <a:r>
              <a:rPr lang="en-US" altLang="en-US"/>
              <a:t>8-</a:t>
            </a:r>
            <a:fld id="{117789D4-39D9-474A-918E-CA30C040AD43}" type="slidenum">
              <a:rPr lang="en-US" altLang="en-US"/>
              <a:pPr>
                <a:defRPr/>
              </a:pPr>
              <a:t>‹#›</a:t>
            </a:fld>
            <a:endParaRPr lang="en-US" altLang="en-US"/>
          </a:p>
        </p:txBody>
      </p:sp>
    </p:spTree>
    <p:extLst>
      <p:ext uri="{BB962C8B-B14F-4D97-AF65-F5344CB8AC3E}">
        <p14:creationId xmlns:p14="http://schemas.microsoft.com/office/powerpoint/2010/main" val="5360220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p:txBody>
          <a:bodyPr/>
          <a:lstStyle>
            <a:lvl1pPr>
              <a:defRPr b="1"/>
            </a:lvl1pPr>
          </a:lstStyle>
          <a:p>
            <a:pPr>
              <a:defRPr/>
            </a:pPr>
            <a:r>
              <a:rPr lang="en-US" altLang="en-US"/>
              <a:t>8-</a:t>
            </a:r>
            <a:fld id="{D70AA895-E18C-4227-8DF0-95D9D637F97D}" type="slidenum">
              <a:rPr lang="en-US" altLang="en-US"/>
              <a:pPr>
                <a:defRPr/>
              </a:pPr>
              <a:t>‹#›</a:t>
            </a:fld>
            <a:endParaRPr lang="en-US" altLang="en-US"/>
          </a:p>
        </p:txBody>
      </p:sp>
    </p:spTree>
    <p:extLst>
      <p:ext uri="{BB962C8B-B14F-4D97-AF65-F5344CB8AC3E}">
        <p14:creationId xmlns:p14="http://schemas.microsoft.com/office/powerpoint/2010/main" val="7564884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p:txBody>
          <a:bodyPr/>
          <a:lstStyle>
            <a:lvl1pPr>
              <a:defRPr b="1"/>
            </a:lvl1pPr>
          </a:lstStyle>
          <a:p>
            <a:pPr>
              <a:defRPr/>
            </a:pPr>
            <a:r>
              <a:rPr lang="en-US" altLang="en-US"/>
              <a:t>8-</a:t>
            </a:r>
            <a:fld id="{FB911904-17A9-4047-8990-F41CABE4FEF6}" type="slidenum">
              <a:rPr lang="en-US" altLang="en-US"/>
              <a:pPr>
                <a:defRPr/>
              </a:pPr>
              <a:t>‹#›</a:t>
            </a:fld>
            <a:endParaRPr lang="en-US" altLang="en-US"/>
          </a:p>
        </p:txBody>
      </p:sp>
    </p:spTree>
    <p:extLst>
      <p:ext uri="{BB962C8B-B14F-4D97-AF65-F5344CB8AC3E}">
        <p14:creationId xmlns:p14="http://schemas.microsoft.com/office/powerpoint/2010/main" val="5371322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lt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pPr>
              <a:defRPr/>
            </a:pPr>
            <a:fld id="{9541485B-E920-4150-BE1C-CB997338B08A}" type="slidenum">
              <a:rPr lang="en-US" altLang="en-US" smtClean="0">
                <a:solidFill>
                  <a:prstClr val="black">
                    <a:lumMod val="65000"/>
                    <a:lumOff val="35000"/>
                  </a:prstClr>
                </a:solidFill>
              </a:rPr>
              <a:pPr>
                <a:defRPr/>
              </a:pPr>
              <a:t>‹#›</a:t>
            </a:fld>
            <a:endParaRPr lang="en-US" alt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pPr>
              <a:defRPr/>
            </a:pPr>
            <a:r>
              <a:rPr lang="en-US" altLang="en-US" smtClean="0">
                <a:solidFill>
                  <a:prstClr val="black">
                    <a:lumMod val="65000"/>
                    <a:lumOff val="35000"/>
                  </a:prstClr>
                </a:solidFill>
              </a:rPr>
              <a:t>Atef Abuelaish</a:t>
            </a:r>
            <a:endParaRPr lang="en-US" altLang="en-US">
              <a:solidFill>
                <a:prstClr val="black">
                  <a:lumMod val="65000"/>
                  <a:lumOff val="35000"/>
                </a:prstClr>
              </a:solidFill>
            </a:endParaRPr>
          </a:p>
        </p:txBody>
      </p:sp>
    </p:spTree>
    <p:extLst>
      <p:ext uri="{BB962C8B-B14F-4D97-AF65-F5344CB8AC3E}">
        <p14:creationId xmlns:p14="http://schemas.microsoft.com/office/powerpoint/2010/main" val="41128115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pPr>
              <a:defRPr/>
            </a:pPr>
            <a:endParaRPr lang="en-US"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lumMod val="65000"/>
                    <a:lumOff val="35000"/>
                  </a:prstClr>
                </a:solidFill>
              </a:rPr>
              <a:t>Atef Abuelaish</a:t>
            </a:r>
            <a:endParaRPr lang="en-US"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E6C3EC15-9CB2-459B-A1A8-8F066FE239C4}" type="slidenum">
              <a:rPr lang="en-US" altLang="en-US" smtClean="0">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5053851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lumMod val="65000"/>
                    <a:lumOff val="35000"/>
                  </a:prstClr>
                </a:solidFill>
              </a:rPr>
              <a:t>Atef Abuelaish</a:t>
            </a:r>
            <a:endParaRPr lang="en-US"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DC2013B2-7B5A-4D7E-9464-C710545624A6}" type="slidenum">
              <a:rPr lang="en-US" altLang="en-US" smtClean="0">
                <a:solidFill>
                  <a:prstClr val="black">
                    <a:lumMod val="65000"/>
                    <a:lumOff val="35000"/>
                  </a:prstClr>
                </a:solidFill>
              </a:rPr>
              <a:pPr>
                <a:defRPr/>
              </a:pPr>
              <a:t>‹#›</a:t>
            </a:fld>
            <a:endParaRPr lang="en-US" alt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Tree>
    <p:extLst>
      <p:ext uri="{BB962C8B-B14F-4D97-AF65-F5344CB8AC3E}">
        <p14:creationId xmlns:p14="http://schemas.microsoft.com/office/powerpoint/2010/main" val="4375714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pPr>
              <a:defRPr/>
            </a:pPr>
            <a:endParaRPr lang="en-US" alt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r>
              <a:rPr lang="en-US" altLang="en-US" smtClean="0">
                <a:solidFill>
                  <a:prstClr val="black">
                    <a:lumMod val="65000"/>
                    <a:lumOff val="35000"/>
                  </a:prstClr>
                </a:solidFill>
              </a:rPr>
              <a:t>Atef Abuelaish</a:t>
            </a:r>
            <a:endParaRPr lang="en-US" alt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64B28C98-2BD3-404F-B597-3C2755C96134}" type="slidenum">
              <a:rPr lang="en-US" altLang="en-US" smtClean="0">
                <a:solidFill>
                  <a:prstClr val="black">
                    <a:lumMod val="65000"/>
                    <a:lumOff val="35000"/>
                  </a:prstClr>
                </a:solidFill>
              </a:rPr>
              <a:pPr>
                <a:defRPr/>
              </a:pPr>
              <a:t>‹#›</a:t>
            </a:fld>
            <a:endParaRPr lang="en-US" alt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3257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4" name="Slide Number Placeholder 5"/>
          <p:cNvSpPr>
            <a:spLocks noGrp="1"/>
          </p:cNvSpPr>
          <p:nvPr>
            <p:ph type="sldNum" sz="quarter" idx="12"/>
          </p:nvPr>
        </p:nvSpPr>
        <p:spPr/>
        <p:txBody>
          <a:bodyPr/>
          <a:lstStyle>
            <a:lvl1pPr>
              <a:defRPr/>
            </a:lvl1pPr>
          </a:lstStyle>
          <a:p>
            <a:fld id="{0C948DF6-2505-46A0-BA9D-27EAC741251D}" type="slidenum">
              <a:rPr lang="en-US" altLang="en-US"/>
              <a:pPr/>
              <a:t>‹#›</a:t>
            </a:fld>
            <a:endParaRPr lang="en-US" altLang="en-US"/>
          </a:p>
        </p:txBody>
      </p:sp>
    </p:spTree>
    <p:extLst>
      <p:ext uri="{BB962C8B-B14F-4D97-AF65-F5344CB8AC3E}">
        <p14:creationId xmlns:p14="http://schemas.microsoft.com/office/powerpoint/2010/main" val="24655999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endParaRPr lang="en-US" alt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pPr>
              <a:defRPr/>
            </a:pPr>
            <a:r>
              <a:rPr lang="en-US" altLang="en-US" smtClean="0">
                <a:solidFill>
                  <a:prstClr val="black">
                    <a:lumMod val="65000"/>
                    <a:lumOff val="35000"/>
                  </a:prstClr>
                </a:solidFill>
              </a:rPr>
              <a:t>Atef Abuelaish</a:t>
            </a:r>
            <a:endParaRPr lang="en-US" alt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pPr>
              <a:defRPr/>
            </a:pPr>
            <a:fld id="{EB544194-F41D-484A-955B-DEDBBFA586EB}" type="slidenum">
              <a:rPr lang="en-US" altLang="en-US" smtClean="0">
                <a:solidFill>
                  <a:prstClr val="black">
                    <a:lumMod val="65000"/>
                    <a:lumOff val="35000"/>
                  </a:prstClr>
                </a:solidFill>
              </a:rPr>
              <a:pPr>
                <a:defRPr/>
              </a:pPr>
              <a:t>‹#›</a:t>
            </a:fld>
            <a:endParaRPr lang="en-US" alt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39145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pPr>
              <a:defRPr/>
            </a:pPr>
            <a:r>
              <a:rPr lang="en-US" altLang="en-US" smtClean="0">
                <a:solidFill>
                  <a:prstClr val="black">
                    <a:lumMod val="65000"/>
                    <a:lumOff val="35000"/>
                  </a:prstClr>
                </a:solidFill>
              </a:rPr>
              <a:t>Atef Abuelaish</a:t>
            </a:r>
            <a:endParaRPr lang="en-US" alt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pPr>
              <a:defRPr/>
            </a:pPr>
            <a:fld id="{91FA9B9F-1C12-45DE-90F3-747875E64869}" type="slidenum">
              <a:rPr lang="en-US" altLang="en-US" smtClean="0">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17007491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pPr>
              <a:defRPr/>
            </a:pPr>
            <a:r>
              <a:rPr lang="en-US" altLang="en-US" smtClean="0">
                <a:solidFill>
                  <a:prstClr val="black">
                    <a:lumMod val="65000"/>
                    <a:lumOff val="35000"/>
                  </a:prstClr>
                </a:solidFill>
              </a:rPr>
              <a:t>Atef Abuelaish</a:t>
            </a:r>
            <a:endParaRPr lang="en-US" alt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pPr>
              <a:defRPr/>
            </a:pPr>
            <a:fld id="{480D9B42-33E0-4357-B01F-922CACE7E029}" type="slidenum">
              <a:rPr lang="en-US" altLang="en-US" smtClean="0">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6903319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r>
              <a:rPr lang="en-US" altLang="en-US" smtClean="0">
                <a:solidFill>
                  <a:prstClr val="black">
                    <a:lumMod val="65000"/>
                    <a:lumOff val="35000"/>
                  </a:prstClr>
                </a:solidFill>
              </a:rPr>
              <a:t>Atef Abuelaish</a:t>
            </a:r>
            <a:endParaRPr lang="en-US" alt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6B4627D1-0357-4B2D-84D5-F1475E3D7119}" type="slidenum">
              <a:rPr lang="en-US" altLang="en-US" smtClean="0">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27195046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r>
              <a:rPr lang="en-US" altLang="en-US" smtClean="0">
                <a:solidFill>
                  <a:prstClr val="black">
                    <a:lumMod val="65000"/>
                    <a:lumOff val="35000"/>
                  </a:prstClr>
                </a:solidFill>
              </a:rPr>
              <a:t>Atef Abuelaish</a:t>
            </a:r>
            <a:endParaRPr lang="en-US" alt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E88B3610-941F-44FA-92BE-EE90D0FA53C9}" type="slidenum">
              <a:rPr lang="en-US" altLang="en-US" smtClean="0">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4906738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lumMod val="65000"/>
                    <a:lumOff val="35000"/>
                  </a:prstClr>
                </a:solidFill>
              </a:rPr>
              <a:t>Atef Abuelaish</a:t>
            </a:r>
            <a:endParaRPr lang="en-US"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848F9578-5A15-4687-94B3-98EFF89225A4}" type="slidenum">
              <a:rPr lang="en-US" altLang="en-US" smtClean="0">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22192083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lumMod val="65000"/>
                    <a:lumOff val="35000"/>
                  </a:prstClr>
                </a:solidFill>
              </a:rPr>
              <a:t>Atef Abuelaish</a:t>
            </a:r>
            <a:endParaRPr lang="en-US"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32C90C95-E387-4AEB-8B9F-414A39909727}" type="slidenum">
              <a:rPr lang="en-US" altLang="en-US" smtClean="0">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753650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7" name="Slide Number Placeholder 5"/>
          <p:cNvSpPr>
            <a:spLocks noGrp="1"/>
          </p:cNvSpPr>
          <p:nvPr>
            <p:ph type="sldNum" sz="quarter" idx="12"/>
          </p:nvPr>
        </p:nvSpPr>
        <p:spPr/>
        <p:txBody>
          <a:bodyPr/>
          <a:lstStyle>
            <a:lvl1pPr>
              <a:defRPr/>
            </a:lvl1pPr>
          </a:lstStyle>
          <a:p>
            <a:fld id="{F3802665-AB43-4B00-87C6-C9A54562E307}" type="slidenum">
              <a:rPr lang="en-US" altLang="en-US"/>
              <a:pPr/>
              <a:t>‹#›</a:t>
            </a:fld>
            <a:endParaRPr lang="en-US" altLang="en-US"/>
          </a:p>
        </p:txBody>
      </p:sp>
    </p:spTree>
    <p:extLst>
      <p:ext uri="{BB962C8B-B14F-4D97-AF65-F5344CB8AC3E}">
        <p14:creationId xmlns:p14="http://schemas.microsoft.com/office/powerpoint/2010/main" val="879607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7" name="Slide Number Placeholder 5"/>
          <p:cNvSpPr>
            <a:spLocks noGrp="1"/>
          </p:cNvSpPr>
          <p:nvPr>
            <p:ph type="sldNum" sz="quarter" idx="12"/>
          </p:nvPr>
        </p:nvSpPr>
        <p:spPr/>
        <p:txBody>
          <a:bodyPr/>
          <a:lstStyle>
            <a:lvl1pPr>
              <a:defRPr/>
            </a:lvl1pPr>
          </a:lstStyle>
          <a:p>
            <a:fld id="{B080D563-A560-4A78-90F2-7DEC0BC8FF01}" type="slidenum">
              <a:rPr lang="en-US" altLang="en-US"/>
              <a:pPr/>
              <a:t>‹#›</a:t>
            </a:fld>
            <a:endParaRPr lang="en-US" altLang="en-US"/>
          </a:p>
        </p:txBody>
      </p:sp>
    </p:spTree>
    <p:extLst>
      <p:ext uri="{BB962C8B-B14F-4D97-AF65-F5344CB8AC3E}">
        <p14:creationId xmlns:p14="http://schemas.microsoft.com/office/powerpoint/2010/main" val="2775899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theme" Target="../theme/theme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3.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8"/>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eaLnBrk="1" hangingPunct="1">
              <a:defRPr sz="1200">
                <a:solidFill>
                  <a:prstClr val="black">
                    <a:tint val="75000"/>
                  </a:prstClr>
                </a:solidFill>
                <a:latin typeface="Century Gothic" pitchFamily="34" charset="0"/>
              </a:defRPr>
            </a:lvl1pPr>
          </a:lstStyle>
          <a:p>
            <a:pPr>
              <a:defRPr/>
            </a:pPr>
            <a:endParaRPr lang="en-US" altLang="en-US"/>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eaLnBrk="1" hangingPunct="1">
              <a:defRPr sz="1200">
                <a:solidFill>
                  <a:prstClr val="black">
                    <a:tint val="75000"/>
                  </a:prstClr>
                </a:solidFill>
                <a:latin typeface="Century Gothic" pitchFamily="34" charset="0"/>
              </a:defRPr>
            </a:lvl1pPr>
          </a:lstStyle>
          <a:p>
            <a:pPr>
              <a:defRPr/>
            </a:pPr>
            <a:r>
              <a:rPr lang="en-US" altLang="en-US"/>
              <a:t>Atef Abuelaish</a:t>
            </a: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wrap="square" lIns="27432" tIns="45720" rIns="45720" bIns="45720" numCol="1" anchor="ctr" anchorCtr="0" compatLnSpc="1">
            <a:prstTxWarp prst="textNoShape">
              <a:avLst/>
            </a:prstTxWarp>
          </a:bodyPr>
          <a:lstStyle>
            <a:lvl1pPr eaLnBrk="1" hangingPunct="1">
              <a:defRPr sz="1200">
                <a:solidFill>
                  <a:srgbClr val="898989"/>
                </a:solidFill>
                <a:latin typeface="Century Gothic" pitchFamily="34" charset="0"/>
              </a:defRPr>
            </a:lvl1pPr>
          </a:lstStyle>
          <a:p>
            <a:fld id="{B162DFAC-F26F-487B-A9FC-FCAE461ED8FE}" type="slidenum">
              <a:rPr lang="en-US" altLang="en-US" smtClean="0"/>
              <a:pPr/>
              <a:t>‹#›</a:t>
            </a:fld>
            <a:endParaRPr lang="en-US" altLang="en-US" smtClean="0"/>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Tree>
    <p:extLst>
      <p:ext uri="{BB962C8B-B14F-4D97-AF65-F5344CB8AC3E}">
        <p14:creationId xmlns:p14="http://schemas.microsoft.com/office/powerpoint/2010/main" val="1655324598"/>
      </p:ext>
    </p:extLst>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 id="2147484266" r:id="rId12"/>
    <p:sldLayoutId id="2147484267" r:id="rId13"/>
    <p:sldLayoutId id="2147484268" r:id="rId14"/>
    <p:sldLayoutId id="2147484269" r:id="rId15"/>
    <p:sldLayoutId id="2147484270" r:id="rId16"/>
    <p:sldLayoutId id="2147484271" r:id="rId17"/>
    <p:sldLayoutId id="2147484272" r:id="rId18"/>
    <p:sldLayoutId id="2147484273" r:id="rId19"/>
    <p:sldLayoutId id="2147484274" r:id="rId20"/>
    <p:sldLayoutId id="2147484275" r:id="rId21"/>
    <p:sldLayoutId id="2147484276" r:id="rId22"/>
    <p:sldLayoutId id="2147484277" r:id="rId23"/>
    <p:sldLayoutId id="2147484278" r:id="rId24"/>
    <p:sldLayoutId id="2147484279" r:id="rId25"/>
    <p:sldLayoutId id="2147484280" r:id="rId26"/>
    <p:sldLayoutId id="2147484281" r:id="rId27"/>
    <p:sldLayoutId id="2147484282" r:id="rId28"/>
    <p:sldLayoutId id="2147484283" r:id="rId29"/>
    <p:sldLayoutId id="2147484284" r:id="rId30"/>
    <p:sldLayoutId id="2147484285" r:id="rId31"/>
    <p:sldLayoutId id="2147484286" r:id="rId32"/>
    <p:sldLayoutId id="2147484287" r:id="rId33"/>
    <p:sldLayoutId id="2147484288" r:id="rId34"/>
    <p:sldLayoutId id="2147484289" r:id="rId35"/>
    <p:sldLayoutId id="2147484290" r:id="rId36"/>
    <p:sldLayoutId id="2147484291" r:id="rId37"/>
    <p:sldLayoutId id="2147484292" r:id="rId38"/>
    <p:sldLayoutId id="2147484293" r:id="rId39"/>
    <p:sldLayoutId id="2147484294" r:id="rId40"/>
    <p:sldLayoutId id="2147484295" r:id="rId41"/>
    <p:sldLayoutId id="2147484296" r:id="rId42"/>
    <p:sldLayoutId id="2147484297" r:id="rId43"/>
    <p:sldLayoutId id="2147484298" r:id="rId44"/>
    <p:sldLayoutId id="2147484299" r:id="rId45"/>
    <p:sldLayoutId id="2147484253" r:id="rId46"/>
  </p:sldLayoutIdLst>
  <p:hf hd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eaLnBrk="1" hangingPunct="1">
              <a:defRPr sz="1200" b="0">
                <a:solidFill>
                  <a:prstClr val="black">
                    <a:lumMod val="65000"/>
                    <a:lumOff val="35000"/>
                  </a:prstClr>
                </a:solidFill>
                <a:latin typeface="Century Gothic" pitchFamily="34" charset="0"/>
                <a:ea typeface="MS PGothic" pitchFamily="34" charset="-128"/>
              </a:defRPr>
            </a:lvl1pPr>
          </a:lstStyle>
          <a:p>
            <a:pPr>
              <a:defRPr/>
            </a:pPr>
            <a:fld id="{D585F760-AE9B-4487-896B-B302E4D9DADE}" type="datetime1">
              <a:rPr lang="en-US">
                <a:cs typeface="+mn-cs"/>
              </a:rPr>
              <a:pPr>
                <a:defRPr/>
              </a:pPr>
              <a:t>4/13/2016</a:t>
            </a:fld>
            <a:endParaRPr lang="en-US" dirty="0">
              <a:cs typeface="+mn-cs"/>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eaLnBrk="1" hangingPunct="1">
              <a:defRPr sz="1200" b="0">
                <a:solidFill>
                  <a:prstClr val="black">
                    <a:lumMod val="65000"/>
                    <a:lumOff val="35000"/>
                  </a:prstClr>
                </a:solidFill>
                <a:latin typeface="Century Gothic" pitchFamily="34" charset="0"/>
                <a:ea typeface="MS PGothic" pitchFamily="34" charset="-128"/>
              </a:defRPr>
            </a:lvl1pPr>
          </a:lstStyle>
          <a:p>
            <a:pPr>
              <a:defRPr/>
            </a:pPr>
            <a:r>
              <a:rPr lang="en-US">
                <a:cs typeface="+mn-cs"/>
              </a:rPr>
              <a:t>Footer Text</a:t>
            </a:r>
            <a:endParaRPr lang="en-US" dirty="0">
              <a:cs typeface="+mn-cs"/>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eaLnBrk="1" hangingPunct="1">
              <a:defRPr sz="1200" b="0">
                <a:solidFill>
                  <a:prstClr val="black">
                    <a:lumMod val="65000"/>
                    <a:lumOff val="35000"/>
                  </a:prstClr>
                </a:solidFill>
                <a:latin typeface="Century Gothic" pitchFamily="34" charset="0"/>
                <a:ea typeface="MS PGothic" pitchFamily="34" charset="-128"/>
              </a:defRPr>
            </a:lvl1pPr>
          </a:lstStyle>
          <a:p>
            <a:pPr>
              <a:defRPr/>
            </a:pPr>
            <a:r>
              <a:rPr lang="en-US" altLang="en-US">
                <a:cs typeface="+mn-cs"/>
              </a:rPr>
              <a:t>4-</a:t>
            </a:r>
            <a:fld id="{DC090750-2C9D-403D-9199-54F7A1466E67}" type="slidenum">
              <a:rPr lang="en-US" altLang="en-US">
                <a:cs typeface="+mn-cs"/>
              </a:rPr>
              <a:pPr>
                <a:defRPr/>
              </a:pPr>
              <a:t>‹#›</a:t>
            </a:fld>
            <a:endParaRPr lang="en-US" altLang="en-US">
              <a:cs typeface="+mn-cs"/>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600">
              <a:solidFill>
                <a:prstClr val="white"/>
              </a:solidFill>
            </a:endParaRPr>
          </a:p>
        </p:txBody>
      </p:sp>
    </p:spTree>
    <p:extLst>
      <p:ext uri="{BB962C8B-B14F-4D97-AF65-F5344CB8AC3E}">
        <p14:creationId xmlns:p14="http://schemas.microsoft.com/office/powerpoint/2010/main" val="1025120439"/>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 id="2147484312" r:id="rId12"/>
    <p:sldLayoutId id="2147484313" r:id="rId13"/>
    <p:sldLayoutId id="2147484314" r:id="rId14"/>
    <p:sldLayoutId id="2147484315" r:id="rId15"/>
    <p:sldLayoutId id="2147484316" r:id="rId16"/>
    <p:sldLayoutId id="2147484317" r:id="rId17"/>
    <p:sldLayoutId id="2147484318" r:id="rId18"/>
    <p:sldLayoutId id="2147484319" r:id="rId19"/>
  </p:sldLayoutIdLst>
  <p:hf hdr="0" ft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eaLnBrk="1" hangingPunct="1">
              <a:defRPr/>
            </a:pPr>
            <a:endParaRPr lang="en-US" alt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eaLnBrk="1" hangingPunct="1">
              <a:defRPr/>
            </a:pPr>
            <a:r>
              <a:rPr lang="en-US" altLang="en-US" smtClean="0">
                <a:solidFill>
                  <a:prstClr val="black">
                    <a:lumMod val="65000"/>
                    <a:lumOff val="35000"/>
                  </a:prstClr>
                </a:solidFill>
              </a:rPr>
              <a:t>Atef Abuelaish</a:t>
            </a:r>
            <a:endParaRPr lang="en-US" alt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eaLnBrk="1" hangingPunct="1">
              <a:defRPr/>
            </a:pPr>
            <a:fld id="{42815780-499D-4A18-87F7-0CF87211F890}" type="slidenum">
              <a:rPr lang="en-US" altLang="en-US" smtClean="0">
                <a:solidFill>
                  <a:prstClr val="black">
                    <a:lumMod val="65000"/>
                    <a:lumOff val="35000"/>
                  </a:prstClr>
                </a:solidFill>
              </a:rPr>
              <a:pPr eaLnBrk="1" hangingPunct="1">
                <a:defRPr/>
              </a:pPr>
              <a:t>‹#›</a:t>
            </a:fld>
            <a:endParaRPr lang="en-US" alt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Tree>
    <p:extLst>
      <p:ext uri="{BB962C8B-B14F-4D97-AF65-F5344CB8AC3E}">
        <p14:creationId xmlns:p14="http://schemas.microsoft.com/office/powerpoint/2010/main" val="453985830"/>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hf hd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image" Target="../media/image12.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image" Target="../media/image14.e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2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1.wmf"/></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3.emf"/><Relationship Id="rId5" Type="http://schemas.openxmlformats.org/officeDocument/2006/relationships/oleObject" Target="../embeddings/oleObject3.bin"/><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25.emf"/><Relationship Id="rId4" Type="http://schemas.openxmlformats.org/officeDocument/2006/relationships/oleObject" Target="../embeddings/oleObject4.bin"/></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1905000"/>
          </a:xfrm>
        </p:spPr>
        <p:txBody>
          <a:bodyPr>
            <a:normAutofit/>
          </a:bodyPr>
          <a:lstStyle/>
          <a:p>
            <a:pPr eaLnBrk="1" fontAlgn="auto" hangingPunct="1">
              <a:spcBef>
                <a:spcPct val="20000"/>
              </a:spcBef>
              <a:spcAft>
                <a:spcPts val="0"/>
              </a:spcAft>
              <a:defRPr/>
            </a:pPr>
            <a:r>
              <a:rPr lang="en-US" b="1" u="sng" dirty="0" smtClean="0">
                <a:solidFill>
                  <a:srgbClr val="FF0000"/>
                </a:solidFill>
                <a:effectLst>
                  <a:outerShdw blurRad="38100" dist="38100" dir="2700000" algn="tl">
                    <a:srgbClr val="000000">
                      <a:alpha val="43137"/>
                    </a:srgbClr>
                  </a:outerShdw>
                </a:effectLst>
                <a:latin typeface="Algerian" pitchFamily="82" charset="0"/>
                <a:cs typeface="Aharoni" pitchFamily="2" charset="-79"/>
              </a:rPr>
              <a:t>Welcome Back</a:t>
            </a:r>
            <a:endParaRPr lang="en-US" b="1" u="sng" dirty="0">
              <a:solidFill>
                <a:srgbClr val="FF0000"/>
              </a:solidFill>
              <a:effectLst>
                <a:outerShdw blurRad="38100" dist="38100" dir="2700000" algn="tl">
                  <a:srgbClr val="000000">
                    <a:alpha val="43137"/>
                  </a:srgbClr>
                </a:outerShdw>
              </a:effectLst>
              <a:latin typeface="Goudy Stout" pitchFamily="18" charset="0"/>
              <a:ea typeface="+mn-ea"/>
              <a:cs typeface="Aharoni" pitchFamily="2" charset="-79"/>
            </a:endParaRPr>
          </a:p>
        </p:txBody>
      </p:sp>
      <p:sp>
        <p:nvSpPr>
          <p:cNvPr id="3" name="Subtitle 2"/>
          <p:cNvSpPr>
            <a:spLocks noGrp="1"/>
          </p:cNvSpPr>
          <p:nvPr>
            <p:ph type="subTitle" idx="1"/>
          </p:nvPr>
        </p:nvSpPr>
        <p:spPr>
          <a:xfrm>
            <a:off x="0" y="2590800"/>
            <a:ext cx="9144000" cy="3276600"/>
          </a:xfrm>
        </p:spPr>
        <p:txBody>
          <a:bodyPr rtlCol="0"/>
          <a:lstStyle/>
          <a:p>
            <a:pPr eaLnBrk="1" fontAlgn="auto" hangingPunct="1">
              <a:spcAft>
                <a:spcPts val="0"/>
              </a:spcAft>
              <a:defRPr/>
            </a:pPr>
            <a:r>
              <a:rPr lang="en-US" sz="7200" b="1" u="sng" dirty="0" smtClean="0">
                <a:solidFill>
                  <a:schemeClr val="tx1"/>
                </a:solidFill>
                <a:effectLst>
                  <a:outerShdw blurRad="38100" dist="38100" dir="2700000" algn="tl">
                    <a:srgbClr val="000000">
                      <a:alpha val="43137"/>
                    </a:srgbClr>
                  </a:outerShdw>
                </a:effectLst>
                <a:latin typeface="Adobe Heiti Std R" pitchFamily="34" charset="-128"/>
                <a:ea typeface="Adobe Heiti Std R" pitchFamily="34" charset="-128"/>
                <a:cs typeface="Aharoni" pitchFamily="2" charset="-79"/>
              </a:rPr>
              <a:t> </a:t>
            </a:r>
            <a:endParaRPr lang="en-US" sz="7200" b="1" u="sng" dirty="0">
              <a:solidFill>
                <a:schemeClr val="tx1"/>
              </a:solidFill>
              <a:effectLst>
                <a:outerShdw blurRad="38100" dist="38100" dir="2700000" algn="tl">
                  <a:srgbClr val="000000">
                    <a:alpha val="43137"/>
                  </a:srgbClr>
                </a:outerShdw>
              </a:effectLst>
              <a:latin typeface="Adobe Heiti Std R" pitchFamily="34" charset="-128"/>
              <a:ea typeface="Adobe Heiti Std R" pitchFamily="34" charset="-128"/>
              <a:cs typeface="Aharoni" pitchFamily="2" charset="-79"/>
            </a:endParaRPr>
          </a:p>
        </p:txBody>
      </p:sp>
      <p:sp>
        <p:nvSpPr>
          <p:cNvPr id="2867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b="1" u="sng">
                <a:solidFill>
                  <a:schemeClr val="tx1"/>
                </a:solidFill>
                <a:latin typeface="Arial" pitchFamily="34" charset="0"/>
                <a:ea typeface="MS PGothic" pitchFamily="34" charset="-128"/>
              </a:defRPr>
            </a:lvl1pPr>
            <a:lvl2pPr marL="742950" indent="-285750">
              <a:defRPr sz="2400" b="1" u="sng">
                <a:solidFill>
                  <a:schemeClr val="tx1"/>
                </a:solidFill>
                <a:latin typeface="Arial" pitchFamily="34" charset="0"/>
                <a:ea typeface="MS PGothic" pitchFamily="34" charset="-128"/>
              </a:defRPr>
            </a:lvl2pPr>
            <a:lvl3pPr marL="1143000" indent="-228600">
              <a:defRPr sz="2400" b="1" u="sng">
                <a:solidFill>
                  <a:schemeClr val="tx1"/>
                </a:solidFill>
                <a:latin typeface="Arial" pitchFamily="34" charset="0"/>
                <a:ea typeface="MS PGothic" pitchFamily="34" charset="-128"/>
              </a:defRPr>
            </a:lvl3pPr>
            <a:lvl4pPr marL="1600200" indent="-228600">
              <a:defRPr sz="2400" b="1" u="sng">
                <a:solidFill>
                  <a:schemeClr val="tx1"/>
                </a:solidFill>
                <a:latin typeface="Arial" pitchFamily="34" charset="0"/>
                <a:ea typeface="MS PGothic" pitchFamily="34" charset="-128"/>
              </a:defRPr>
            </a:lvl4pPr>
            <a:lvl5pPr marL="2057400" indent="-228600">
              <a:defRPr sz="2400" b="1" u="sng">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u="sng">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u="sng">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u="sng">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u="sng">
                <a:solidFill>
                  <a:schemeClr val="tx1"/>
                </a:solidFill>
                <a:latin typeface="Arial" pitchFamily="34" charset="0"/>
                <a:ea typeface="MS PGothic" pitchFamily="34" charset="-128"/>
              </a:defRPr>
            </a:lvl9pPr>
          </a:lstStyle>
          <a:p>
            <a:r>
              <a:rPr lang="en-US" altLang="en-US" sz="1200" smtClean="0">
                <a:solidFill>
                  <a:srgbClr val="898989"/>
                </a:solidFill>
              </a:rPr>
              <a:t>Atef Abuelaish</a:t>
            </a:r>
          </a:p>
        </p:txBody>
      </p:sp>
      <p:sp>
        <p:nvSpPr>
          <p:cNvPr id="2867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u="sng">
                <a:solidFill>
                  <a:schemeClr val="tx1"/>
                </a:solidFill>
                <a:latin typeface="Arial" pitchFamily="34" charset="0"/>
                <a:ea typeface="MS PGothic" pitchFamily="34" charset="-128"/>
              </a:defRPr>
            </a:lvl1pPr>
            <a:lvl2pPr marL="742950" indent="-285750">
              <a:defRPr sz="2400" b="1" u="sng">
                <a:solidFill>
                  <a:schemeClr val="tx1"/>
                </a:solidFill>
                <a:latin typeface="Arial" pitchFamily="34" charset="0"/>
                <a:ea typeface="MS PGothic" pitchFamily="34" charset="-128"/>
              </a:defRPr>
            </a:lvl2pPr>
            <a:lvl3pPr marL="1143000" indent="-228600">
              <a:defRPr sz="2400" b="1" u="sng">
                <a:solidFill>
                  <a:schemeClr val="tx1"/>
                </a:solidFill>
                <a:latin typeface="Arial" pitchFamily="34" charset="0"/>
                <a:ea typeface="MS PGothic" pitchFamily="34" charset="-128"/>
              </a:defRPr>
            </a:lvl3pPr>
            <a:lvl4pPr marL="1600200" indent="-228600">
              <a:defRPr sz="2400" b="1" u="sng">
                <a:solidFill>
                  <a:schemeClr val="tx1"/>
                </a:solidFill>
                <a:latin typeface="Arial" pitchFamily="34" charset="0"/>
                <a:ea typeface="MS PGothic" pitchFamily="34" charset="-128"/>
              </a:defRPr>
            </a:lvl4pPr>
            <a:lvl5pPr marL="2057400" indent="-228600">
              <a:defRPr sz="2400" b="1" u="sng">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u="sng">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u="sng">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u="sng">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u="sng">
                <a:solidFill>
                  <a:schemeClr val="tx1"/>
                </a:solidFill>
                <a:latin typeface="Arial" pitchFamily="34" charset="0"/>
                <a:ea typeface="MS PGothic" pitchFamily="34" charset="-128"/>
              </a:defRPr>
            </a:lvl9pPr>
          </a:lstStyle>
          <a:p>
            <a:fld id="{DA22AD40-A970-4842-BCA8-7E9FEDF4A595}" type="slidenum">
              <a:rPr lang="en-US" altLang="en-US" sz="1200" smtClean="0">
                <a:solidFill>
                  <a:srgbClr val="898989"/>
                </a:solidFill>
              </a:rPr>
              <a:pPr/>
              <a:t>1</a:t>
            </a:fld>
            <a:endParaRPr lang="en-US" altLang="en-US" sz="1200" smtClean="0">
              <a:solidFill>
                <a:srgbClr val="898989"/>
              </a:solidFill>
            </a:endParaRPr>
          </a:p>
        </p:txBody>
      </p:sp>
    </p:spTree>
    <p:extLst>
      <p:ext uri="{BB962C8B-B14F-4D97-AF65-F5344CB8AC3E}">
        <p14:creationId xmlns:p14="http://schemas.microsoft.com/office/powerpoint/2010/main" val="1807582735"/>
      </p:ext>
    </p:extLst>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0" y="384175"/>
            <a:ext cx="9144000" cy="606425"/>
          </a:xfrm>
        </p:spPr>
        <p:txBody>
          <a:bodyPr/>
          <a:lstStyle/>
          <a:p>
            <a:r>
              <a:rPr lang="en-US" altLang="en-US" sz="4400" b="1" dirty="0" smtClean="0">
                <a:solidFill>
                  <a:schemeClr val="tx1"/>
                </a:solidFill>
                <a:latin typeface="Arial" pitchFamily="34" charset="0"/>
                <a:ea typeface="ＭＳ Ｐゴシック" pitchFamily="34" charset="-128"/>
                <a:cs typeface="Arial" pitchFamily="34" charset="0"/>
              </a:rPr>
              <a:t>Accepting Additional Business</a:t>
            </a:r>
          </a:p>
        </p:txBody>
      </p:sp>
      <p:sp>
        <p:nvSpPr>
          <p:cNvPr id="15367"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7ADFCDE4-DD95-4E4D-9C83-F898A7452A38}" type="slidenum">
              <a:rPr lang="en-US" altLang="en-US">
                <a:solidFill>
                  <a:srgbClr val="898989"/>
                </a:solidFill>
                <a:ea typeface="ＭＳ Ｐゴシック" pitchFamily="34" charset="-128"/>
              </a:rPr>
              <a:pPr/>
              <a:t>10</a:t>
            </a:fld>
            <a:endParaRPr lang="en-US" altLang="en-US">
              <a:solidFill>
                <a:srgbClr val="898989"/>
              </a:solidFill>
              <a:ea typeface="ＭＳ Ｐゴシック" pitchFamily="34" charset="-128"/>
            </a:endParaRPr>
          </a:p>
        </p:txBody>
      </p:sp>
      <p:sp>
        <p:nvSpPr>
          <p:cNvPr id="7" name="TextBox 6"/>
          <p:cNvSpPr txBox="1"/>
          <p:nvPr/>
        </p:nvSpPr>
        <p:spPr>
          <a:xfrm>
            <a:off x="223838" y="1304925"/>
            <a:ext cx="8763000" cy="1570038"/>
          </a:xfrm>
          <a:prstGeom prst="rect">
            <a:avLst/>
          </a:prstGeom>
          <a:solidFill>
            <a:schemeClr val="bg1">
              <a:lumMod val="95000"/>
            </a:schemeClr>
          </a:solidFill>
          <a:ln w="28575">
            <a:solidFill>
              <a:schemeClr val="tx2">
                <a:lumMod val="50000"/>
              </a:schemeClr>
            </a:solidFill>
          </a:ln>
        </p:spPr>
        <p:txBody>
          <a:bodyPr>
            <a:spAutoFit/>
          </a:bodyPr>
          <a:lstStyle/>
          <a:p>
            <a:pPr algn="ctr" eaLnBrk="1" hangingPunct="1">
              <a:buFont typeface="Wingdings" pitchFamily="-84" charset="2"/>
              <a:buNone/>
              <a:defRPr/>
            </a:pPr>
            <a:r>
              <a:rPr lang="en-US" sz="2400" b="1" dirty="0">
                <a:latin typeface="Arial" pitchFamily="34" charset="0"/>
                <a:cs typeface="Arial" pitchFamily="34" charset="0"/>
              </a:rPr>
              <a:t>The decision to accept additional business should be based on </a:t>
            </a:r>
            <a:r>
              <a:rPr lang="en-US" sz="2400" b="1" dirty="0">
                <a:solidFill>
                  <a:srgbClr val="C00000"/>
                </a:solidFill>
                <a:latin typeface="Arial" pitchFamily="34" charset="0"/>
                <a:cs typeface="Arial" pitchFamily="34" charset="0"/>
              </a:rPr>
              <a:t>incremental </a:t>
            </a:r>
            <a:r>
              <a:rPr lang="en-US" sz="2400" b="1" u="sng" dirty="0">
                <a:solidFill>
                  <a:srgbClr val="C00000"/>
                </a:solidFill>
                <a:latin typeface="Arial" pitchFamily="34" charset="0"/>
                <a:cs typeface="Arial" pitchFamily="34" charset="0"/>
              </a:rPr>
              <a:t>costs</a:t>
            </a:r>
            <a:r>
              <a:rPr lang="en-US" sz="2400" b="1" dirty="0">
                <a:solidFill>
                  <a:srgbClr val="C00000"/>
                </a:solidFill>
                <a:latin typeface="Arial" pitchFamily="34" charset="0"/>
                <a:cs typeface="Arial" pitchFamily="34" charset="0"/>
              </a:rPr>
              <a:t> </a:t>
            </a:r>
            <a:r>
              <a:rPr lang="en-US" sz="2400" b="1" dirty="0">
                <a:latin typeface="Arial" pitchFamily="34" charset="0"/>
                <a:cs typeface="Arial" pitchFamily="34" charset="0"/>
              </a:rPr>
              <a:t>and</a:t>
            </a:r>
            <a:r>
              <a:rPr lang="en-US" sz="2400" b="1" dirty="0">
                <a:solidFill>
                  <a:schemeClr val="tx2"/>
                </a:solidFill>
                <a:latin typeface="Arial" pitchFamily="34" charset="0"/>
                <a:cs typeface="Arial" pitchFamily="34" charset="0"/>
              </a:rPr>
              <a:t> </a:t>
            </a:r>
            <a:r>
              <a:rPr lang="en-US" sz="2400" b="1" dirty="0">
                <a:solidFill>
                  <a:srgbClr val="C00000"/>
                </a:solidFill>
                <a:latin typeface="Arial" pitchFamily="34" charset="0"/>
                <a:cs typeface="Arial" pitchFamily="34" charset="0"/>
              </a:rPr>
              <a:t>incremental </a:t>
            </a:r>
            <a:r>
              <a:rPr lang="en-US" sz="2400" b="1" u="sng" dirty="0">
                <a:solidFill>
                  <a:srgbClr val="C00000"/>
                </a:solidFill>
                <a:latin typeface="Arial" pitchFamily="34" charset="0"/>
                <a:cs typeface="Arial" pitchFamily="34" charset="0"/>
              </a:rPr>
              <a:t>revenues</a:t>
            </a:r>
            <a:r>
              <a:rPr lang="en-US" sz="2400" b="1" dirty="0">
                <a:solidFill>
                  <a:schemeClr val="tx2"/>
                </a:solidFill>
                <a:latin typeface="Arial" pitchFamily="34" charset="0"/>
                <a:cs typeface="Arial" pitchFamily="34" charset="0"/>
              </a:rPr>
              <a:t>.</a:t>
            </a:r>
          </a:p>
          <a:p>
            <a:pPr algn="ctr" eaLnBrk="1" hangingPunct="1">
              <a:buFont typeface="Wingdings" pitchFamily="-84" charset="2"/>
              <a:buNone/>
              <a:defRPr/>
            </a:pPr>
            <a:r>
              <a:rPr lang="en-US" sz="2400" b="1" dirty="0">
                <a:solidFill>
                  <a:schemeClr val="tx2"/>
                </a:solidFill>
                <a:latin typeface="Arial" pitchFamily="34" charset="0"/>
                <a:cs typeface="Arial" pitchFamily="34" charset="0"/>
              </a:rPr>
              <a:t>    </a:t>
            </a:r>
            <a:r>
              <a:rPr lang="en-US" sz="2400" b="1" dirty="0">
                <a:latin typeface="Arial" pitchFamily="34" charset="0"/>
                <a:cs typeface="Arial" pitchFamily="34" charset="0"/>
              </a:rPr>
              <a:t>Incremental amounts are those that occur if the company decides to accept</a:t>
            </a:r>
            <a:r>
              <a:rPr lang="en-US" sz="2400" b="1" dirty="0">
                <a:effectLst>
                  <a:outerShdw blurRad="38100" dist="38100" dir="2700000" algn="tl">
                    <a:srgbClr val="000000"/>
                  </a:outerShdw>
                </a:effectLst>
                <a:latin typeface="Arial" pitchFamily="34" charset="0"/>
                <a:cs typeface="Arial" pitchFamily="34" charset="0"/>
              </a:rPr>
              <a:t> </a:t>
            </a:r>
            <a:r>
              <a:rPr lang="en-US" sz="2400" b="1" dirty="0">
                <a:latin typeface="Arial" pitchFamily="34" charset="0"/>
                <a:cs typeface="Arial" pitchFamily="34" charset="0"/>
              </a:rPr>
              <a:t>the new business.</a:t>
            </a:r>
          </a:p>
        </p:txBody>
      </p:sp>
      <p:sp>
        <p:nvSpPr>
          <p:cNvPr id="9" name="Rectangle 8"/>
          <p:cNvSpPr>
            <a:spLocks noChangeArrowheads="1"/>
          </p:cNvSpPr>
          <p:nvPr/>
        </p:nvSpPr>
        <p:spPr bwMode="auto">
          <a:xfrm>
            <a:off x="223838" y="2868613"/>
            <a:ext cx="8763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a:latin typeface="Arial Narrow" pitchFamily="34" charset="0"/>
                <a:ea typeface="ＭＳ Ｐゴシック" pitchFamily="34" charset="-128"/>
              </a:rPr>
              <a:t>FasTrac currently sells 100,000 units of its product. They are operating at 80% of full capacity. The company has per unit and annual total sales and costs as shown in the following contribution margin income statement.</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752" y="3884276"/>
            <a:ext cx="5375448" cy="2897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152400" y="274638"/>
            <a:ext cx="8915400" cy="792162"/>
          </a:xfrm>
        </p:spPr>
        <p:txBody>
          <a:bodyPr/>
          <a:lstStyle/>
          <a:p>
            <a:r>
              <a:rPr lang="en-US" altLang="en-US" sz="4400" b="1" dirty="0" smtClean="0">
                <a:solidFill>
                  <a:schemeClr val="tx1"/>
                </a:solidFill>
                <a:latin typeface="Arial" pitchFamily="34" charset="0"/>
                <a:ea typeface="ＭＳ Ｐゴシック" pitchFamily="34" charset="-128"/>
                <a:cs typeface="Arial" pitchFamily="34" charset="0"/>
              </a:rPr>
              <a:t>Accepting Additional Business</a:t>
            </a:r>
          </a:p>
        </p:txBody>
      </p:sp>
      <p:sp>
        <p:nvSpPr>
          <p:cNvPr id="1639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9B4B91F-1AC7-442D-B4A3-FB54471235B9}" type="slidenum">
              <a:rPr lang="en-US" altLang="en-US">
                <a:solidFill>
                  <a:srgbClr val="898989"/>
                </a:solidFill>
                <a:ea typeface="ＭＳ Ｐゴシック" pitchFamily="34" charset="-128"/>
              </a:rPr>
              <a:pPr/>
              <a:t>11</a:t>
            </a:fld>
            <a:endParaRPr lang="en-US" altLang="en-US">
              <a:solidFill>
                <a:srgbClr val="898989"/>
              </a:solidFill>
              <a:ea typeface="ＭＳ Ｐゴシック" pitchFamily="34" charset="-128"/>
            </a:endParaRPr>
          </a:p>
        </p:txBody>
      </p:sp>
      <p:sp>
        <p:nvSpPr>
          <p:cNvPr id="66563" name="TextBox 6"/>
          <p:cNvSpPr txBox="1">
            <a:spLocks noChangeArrowheads="1"/>
          </p:cNvSpPr>
          <p:nvPr/>
        </p:nvSpPr>
        <p:spPr bwMode="auto">
          <a:xfrm>
            <a:off x="152400" y="1512888"/>
            <a:ext cx="8915400" cy="3475037"/>
          </a:xfrm>
          <a:prstGeom prst="rect">
            <a:avLst/>
          </a:prstGeom>
          <a:solidFill>
            <a:schemeClr val="bg1">
              <a:lumMod val="95000"/>
            </a:schemeClr>
          </a:solidFill>
          <a:ln w="9525">
            <a:solidFill>
              <a:srgbClr val="4A7EBB"/>
            </a:solidFill>
            <a:miter lim="800000"/>
            <a:headEnd/>
            <a:tailEnd/>
          </a:ln>
          <a:effectLst>
            <a:outerShdw dist="38100" dir="2700000" algn="br" rotWithShape="0">
              <a:srgbClr val="808080">
                <a:alpha val="42998"/>
              </a:srgbClr>
            </a:outerShdw>
          </a:effec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2600" b="1" dirty="0" smtClean="0">
                <a:solidFill>
                  <a:srgbClr val="000000"/>
                </a:solidFill>
                <a:latin typeface="Calibri" panose="020F0502020204030204" pitchFamily="34" charset="0"/>
              </a:rPr>
              <a:t>A current buyer of FasTrac’s products wants to purchase additional units of its product and export them to another country. This buyer offers to buy 10,000 units of the product at $8.50 per unit, or $1.50 less than the current price. The offer price is low, but FasTrac is considering the proposal because this sale would be several times larger than any single previous sale and it would use idle capacity.</a:t>
            </a:r>
            <a:endParaRPr lang="en-US" sz="2600" b="1" dirty="0" smtClean="0">
              <a:solidFill>
                <a:schemeClr val="tx2"/>
              </a:solidFill>
              <a:latin typeface="Calibri" panose="020F0502020204030204" pitchFamily="34" charset="0"/>
            </a:endParaRPr>
          </a:p>
          <a:p>
            <a:pPr algn="ctr" eaLnBrk="1" hangingPunct="1">
              <a:lnSpc>
                <a:spcPct val="95000"/>
              </a:lnSpc>
              <a:spcBef>
                <a:spcPct val="40000"/>
              </a:spcBef>
              <a:buFont typeface="Wingdings" panose="05000000000000000000" pitchFamily="2" charset="2"/>
              <a:buNone/>
              <a:defRPr/>
            </a:pPr>
            <a:r>
              <a:rPr lang="en-US" sz="2800" b="1" dirty="0" smtClean="0">
                <a:solidFill>
                  <a:srgbClr val="C00000"/>
                </a:solidFill>
                <a:latin typeface="Calibri" panose="020F0502020204030204" pitchFamily="34" charset="0"/>
              </a:rPr>
              <a:t>Should FasTrac accept the offer?</a:t>
            </a:r>
          </a:p>
        </p:txBody>
      </p:sp>
      <p:pic>
        <p:nvPicPr>
          <p:cNvPr id="16389" name="Picture 7" descr="C:\Documents and Settings\Cindy\Local Settings\Temporary Internet Files\Content.IE5\UU37TKG5\MP90018253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5181600"/>
            <a:ext cx="228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ctrTitle"/>
          </p:nvPr>
        </p:nvSpPr>
        <p:spPr>
          <a:xfrm>
            <a:off x="914400" y="1828800"/>
            <a:ext cx="7315200" cy="3886200"/>
          </a:xfrm>
        </p:spPr>
        <p:txBody>
          <a:bodyPr/>
          <a:lstStyle/>
          <a:p>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     </a:t>
            </a:r>
            <a:br>
              <a:rPr lang="en-US" altLang="en-US" dirty="0" smtClean="0">
                <a:ea typeface="ＭＳ Ｐゴシック" pitchFamily="34" charset="-128"/>
              </a:rPr>
            </a:br>
            <a:r>
              <a:rPr lang="en-US" altLang="en-US" sz="5400" b="1" dirty="0" smtClean="0">
                <a:solidFill>
                  <a:schemeClr val="tx1"/>
                </a:solidFill>
                <a:latin typeface="Algerian" pitchFamily="82" charset="0"/>
                <a:ea typeface="ＭＳ Ｐゴシック" pitchFamily="34" charset="-128"/>
              </a:rPr>
              <a:t>Identify relevant costs and apply them to managerial decisions.</a:t>
            </a:r>
          </a:p>
        </p:txBody>
      </p:sp>
      <p:sp>
        <p:nvSpPr>
          <p:cNvPr id="1741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A07642F1-1C82-41FB-9347-3D138201A570}" type="slidenum">
              <a:rPr lang="en-US" altLang="en-US">
                <a:solidFill>
                  <a:srgbClr val="898989"/>
                </a:solidFill>
                <a:ea typeface="ＭＳ Ｐゴシック" pitchFamily="34" charset="-128"/>
              </a:rPr>
              <a:pPr/>
              <a:t>12</a:t>
            </a:fld>
            <a:endParaRPr lang="en-US" altLang="en-US">
              <a:solidFill>
                <a:srgbClr val="898989"/>
              </a:solidFill>
              <a:ea typeface="ＭＳ Ｐゴシック" pitchFamily="34" charset="-128"/>
            </a:endParaRPr>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478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7150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0" y="11502"/>
            <a:ext cx="9144000" cy="1143000"/>
          </a:xfrm>
        </p:spPr>
        <p:txBody>
          <a:bodyPr/>
          <a:lstStyle/>
          <a:p>
            <a:r>
              <a:rPr lang="en-US" altLang="en-US" sz="4400" b="1" dirty="0" smtClean="0">
                <a:solidFill>
                  <a:schemeClr val="tx1"/>
                </a:solidFill>
                <a:latin typeface="Arial" pitchFamily="34" charset="0"/>
                <a:ea typeface="ＭＳ Ｐゴシック" pitchFamily="34" charset="-128"/>
                <a:cs typeface="Arial" pitchFamily="34" charset="0"/>
              </a:rPr>
              <a:t>Accepting Additional Business</a:t>
            </a:r>
          </a:p>
        </p:txBody>
      </p:sp>
      <p:sp>
        <p:nvSpPr>
          <p:cNvPr id="1843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C5778409-994E-4B5A-80C5-4DCB5694DBE0}" type="slidenum">
              <a:rPr lang="en-US" altLang="en-US">
                <a:solidFill>
                  <a:srgbClr val="898989"/>
                </a:solidFill>
                <a:ea typeface="ＭＳ Ｐゴシック" pitchFamily="34" charset="-128"/>
              </a:rPr>
              <a:pPr/>
              <a:t>13</a:t>
            </a:fld>
            <a:endParaRPr lang="en-US" altLang="en-US">
              <a:solidFill>
                <a:srgbClr val="898989"/>
              </a:solidFill>
              <a:ea typeface="ＭＳ Ｐゴシック" pitchFamily="34" charset="-128"/>
            </a:endParaRPr>
          </a:p>
        </p:txBody>
      </p:sp>
      <p:sp>
        <p:nvSpPr>
          <p:cNvPr id="2" name="TextBox 1"/>
          <p:cNvSpPr txBox="1"/>
          <p:nvPr/>
        </p:nvSpPr>
        <p:spPr>
          <a:xfrm>
            <a:off x="533400" y="1209675"/>
            <a:ext cx="8229600" cy="677863"/>
          </a:xfrm>
          <a:prstGeom prst="rect">
            <a:avLst/>
          </a:prstGeom>
          <a:solidFill>
            <a:schemeClr val="bg1">
              <a:lumMod val="95000"/>
            </a:schemeClr>
          </a:solidFill>
        </p:spPr>
        <p:txBody>
          <a:bodyPr>
            <a:spAutoFit/>
          </a:bodyPr>
          <a:lstStyle/>
          <a:p>
            <a:pPr algn="ctr">
              <a:defRPr/>
            </a:pPr>
            <a:r>
              <a:rPr lang="en-US" altLang="en-US" sz="1900" b="1" dirty="0">
                <a:latin typeface="Arial" panose="020B0604020202020204" pitchFamily="34" charset="0"/>
                <a:ea typeface="ＭＳ Ｐゴシック" panose="020B0600070205080204" pitchFamily="34" charset="-128"/>
                <a:cs typeface="Arial" panose="020B0604020202020204" pitchFamily="34" charset="0"/>
              </a:rPr>
              <a:t>To determine whether to accept or reject this order, management needs to know whether accepting the offer will </a:t>
            </a:r>
            <a:r>
              <a:rPr lang="en-US" altLang="en-US" sz="1900" b="1" u="sng" dirty="0">
                <a:solidFill>
                  <a:srgbClr val="FF000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cs typeface="Arial" panose="020B0604020202020204" pitchFamily="34" charset="0"/>
              </a:rPr>
              <a:t>increase net income</a:t>
            </a:r>
            <a:r>
              <a:rPr lang="en-US" altLang="en-US" sz="1900" b="1" dirty="0">
                <a:latin typeface="Arial" panose="020B0604020202020204" pitchFamily="34" charset="0"/>
                <a:ea typeface="ＭＳ Ｐゴシック" panose="020B0600070205080204" pitchFamily="34" charset="-128"/>
                <a:cs typeface="Arial" panose="020B0604020202020204" pitchFamily="34" charset="0"/>
              </a:rPr>
              <a:t>.</a:t>
            </a:r>
            <a:endParaRPr lang="en-US" sz="1900" b="1" dirty="0">
              <a:latin typeface="Arial" panose="020B0604020202020204" pitchFamily="34" charset="0"/>
              <a:cs typeface="Arial" panose="020B0604020202020204" pitchFamily="34" charset="0"/>
            </a:endParaRPr>
          </a:p>
        </p:txBody>
      </p:sp>
      <p:sp>
        <p:nvSpPr>
          <p:cNvPr id="11" name="Rectangle 4"/>
          <p:cNvSpPr>
            <a:spLocks noChangeArrowheads="1"/>
          </p:cNvSpPr>
          <p:nvPr/>
        </p:nvSpPr>
        <p:spPr bwMode="auto">
          <a:xfrm>
            <a:off x="582613" y="2255838"/>
            <a:ext cx="8131175" cy="520700"/>
          </a:xfrm>
          <a:prstGeom prst="rect">
            <a:avLst/>
          </a:prstGeom>
          <a:solidFill>
            <a:schemeClr val="accent1">
              <a:lumMod val="20000"/>
              <a:lumOff val="80000"/>
            </a:schemeClr>
          </a:solidFill>
          <a:ln w="57150" cmpd="thinThick">
            <a:solidFill>
              <a:schemeClr val="tx1"/>
            </a:solidFill>
            <a:miter lim="800000"/>
            <a:headEnd/>
            <a:tailEnd/>
          </a:ln>
        </p:spPr>
        <p:txBody>
          <a:bodyPr lIns="90488" tIns="44450" rIns="90488" bIns="44450">
            <a:spAutoFit/>
          </a:bodyPr>
          <a:lstStyle/>
          <a:p>
            <a:pPr algn="ctr" eaLnBrk="1" hangingPunct="1">
              <a:defRPr/>
            </a:pPr>
            <a:r>
              <a:rPr lang="en-US" sz="2800" b="1" dirty="0">
                <a:latin typeface="Calibri" pitchFamily="-84" charset="0"/>
              </a:rPr>
              <a:t>FasTrac should accept the offer.</a:t>
            </a:r>
          </a:p>
        </p:txBody>
      </p:sp>
      <p:pic>
        <p:nvPicPr>
          <p:cNvPr id="1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725" y="3024132"/>
            <a:ext cx="7600950" cy="3679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14"/>
          <p:cNvSpPr>
            <a:spLocks noGrp="1"/>
          </p:cNvSpPr>
          <p:nvPr>
            <p:ph type="ftr" sz="quarter" idx="11"/>
          </p:nvPr>
        </p:nvSpPr>
        <p:spPr bwMode="auto">
          <a:xfrm>
            <a:off x="2062163" y="6116638"/>
            <a:ext cx="5176837" cy="40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a:r>
              <a:rPr lang="en-US" altLang="en-US" smtClean="0">
                <a:solidFill>
                  <a:srgbClr val="898989"/>
                </a:solidFill>
                <a:ea typeface="ＭＳ Ｐゴシック" pitchFamily="34" charset="-128"/>
              </a:rPr>
              <a:t>Copyright © 2015 McGraw-Hill Education</a:t>
            </a:r>
          </a:p>
        </p:txBody>
      </p:sp>
      <p:sp>
        <p:nvSpPr>
          <p:cNvPr id="19497" name="Slide Number Placeholder 5"/>
          <p:cNvSpPr>
            <a:spLocks noGrp="1"/>
          </p:cNvSpPr>
          <p:nvPr>
            <p:ph type="sldNum" sz="quarter" idx="12"/>
          </p:nvPr>
        </p:nvSpPr>
        <p:spPr bwMode="auto">
          <a:xfrm>
            <a:off x="8153400" y="6356350"/>
            <a:ext cx="533400" cy="50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2E55877-BF9C-4035-9F58-8AC514B14103}" type="slidenum">
              <a:rPr lang="en-US" altLang="en-US">
                <a:solidFill>
                  <a:srgbClr val="898989"/>
                </a:solidFill>
                <a:ea typeface="ＭＳ Ｐゴシック" pitchFamily="34" charset="-128"/>
              </a:rPr>
              <a:pPr/>
              <a:t>14</a:t>
            </a:fld>
            <a:endParaRPr lang="en-US" altLang="en-US">
              <a:solidFill>
                <a:srgbClr val="898989"/>
              </a:solidFill>
              <a:ea typeface="ＭＳ Ｐゴシック" pitchFamily="34" charset="-128"/>
            </a:endParaRPr>
          </a:p>
        </p:txBody>
      </p:sp>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Need to Know </a:t>
            </a:r>
            <a:r>
              <a:rPr lang="en-US" dirty="0" smtClean="0"/>
              <a:t>10.1</a:t>
            </a:r>
            <a:endParaRPr lang="en-US" dirty="0"/>
          </a:p>
        </p:txBody>
      </p:sp>
      <p:sp>
        <p:nvSpPr>
          <p:cNvPr id="19460" name="Rectangle 5"/>
          <p:cNvSpPr>
            <a:spLocks noChangeArrowheads="1"/>
          </p:cNvSpPr>
          <p:nvPr/>
        </p:nvSpPr>
        <p:spPr bwMode="auto">
          <a:xfrm>
            <a:off x="1339850" y="1685925"/>
            <a:ext cx="6464300" cy="679450"/>
          </a:xfrm>
          <a:prstGeom prst="rect">
            <a:avLst/>
          </a:prstGeom>
          <a:solidFill>
            <a:srgbClr val="6674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19461" name="Rectangle 6"/>
          <p:cNvSpPr>
            <a:spLocks noChangeArrowheads="1"/>
          </p:cNvSpPr>
          <p:nvPr/>
        </p:nvSpPr>
        <p:spPr bwMode="auto">
          <a:xfrm>
            <a:off x="1379538" y="630238"/>
            <a:ext cx="67357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A company receives a special order for 200 units that requires stamping the buyer’s name on</a:t>
            </a:r>
            <a:endParaRPr lang="en-US" altLang="en-US">
              <a:ea typeface="ＭＳ Ｐゴシック" pitchFamily="34" charset="-128"/>
            </a:endParaRPr>
          </a:p>
        </p:txBody>
      </p:sp>
      <p:sp>
        <p:nvSpPr>
          <p:cNvPr id="19462" name="Rectangle 7"/>
          <p:cNvSpPr>
            <a:spLocks noChangeArrowheads="1"/>
          </p:cNvSpPr>
          <p:nvPr/>
        </p:nvSpPr>
        <p:spPr bwMode="auto">
          <a:xfrm>
            <a:off x="1379538" y="836613"/>
            <a:ext cx="66452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each unit, yielding an additional fixed cost of $400 to its normal costs. Without the order, the</a:t>
            </a:r>
            <a:endParaRPr lang="en-US" altLang="en-US">
              <a:ea typeface="ＭＳ Ｐゴシック" pitchFamily="34" charset="-128"/>
            </a:endParaRPr>
          </a:p>
        </p:txBody>
      </p:sp>
      <p:sp>
        <p:nvSpPr>
          <p:cNvPr id="19463" name="Rectangle 8"/>
          <p:cNvSpPr>
            <a:spLocks noChangeArrowheads="1"/>
          </p:cNvSpPr>
          <p:nvPr/>
        </p:nvSpPr>
        <p:spPr bwMode="auto">
          <a:xfrm>
            <a:off x="1379538" y="1042988"/>
            <a:ext cx="61118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company is operating at 75% of capacity and produces 7,500 units of product at the </a:t>
            </a:r>
            <a:endParaRPr lang="en-US" altLang="en-US">
              <a:ea typeface="ＭＳ Ｐゴシック" pitchFamily="34" charset="-128"/>
            </a:endParaRPr>
          </a:p>
        </p:txBody>
      </p:sp>
      <p:sp>
        <p:nvSpPr>
          <p:cNvPr id="19464" name="Rectangle 9"/>
          <p:cNvSpPr>
            <a:spLocks noChangeArrowheads="1"/>
          </p:cNvSpPr>
          <p:nvPr/>
        </p:nvSpPr>
        <p:spPr bwMode="auto">
          <a:xfrm>
            <a:off x="1562100" y="2376488"/>
            <a:ext cx="1200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Direct materials</a:t>
            </a:r>
            <a:endParaRPr lang="en-US" altLang="en-US">
              <a:ea typeface="ＭＳ Ｐゴシック" pitchFamily="34" charset="-128"/>
            </a:endParaRPr>
          </a:p>
        </p:txBody>
      </p:sp>
      <p:sp>
        <p:nvSpPr>
          <p:cNvPr id="19465" name="Rectangle 10"/>
          <p:cNvSpPr>
            <a:spLocks noChangeArrowheads="1"/>
          </p:cNvSpPr>
          <p:nvPr/>
        </p:nvSpPr>
        <p:spPr bwMode="auto">
          <a:xfrm>
            <a:off x="4962525" y="237648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$37,500</a:t>
            </a:r>
            <a:endParaRPr lang="en-US" altLang="en-US">
              <a:ea typeface="ＭＳ Ｐゴシック" pitchFamily="34" charset="-128"/>
            </a:endParaRPr>
          </a:p>
        </p:txBody>
      </p:sp>
      <p:sp>
        <p:nvSpPr>
          <p:cNvPr id="12" name="Rectangle 11"/>
          <p:cNvSpPr>
            <a:spLocks noChangeArrowheads="1"/>
          </p:cNvSpPr>
          <p:nvPr/>
        </p:nvSpPr>
        <p:spPr bwMode="auto">
          <a:xfrm>
            <a:off x="6042025" y="237648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$5.00</a:t>
            </a:r>
            <a:endParaRPr lang="en-US" altLang="en-US">
              <a:ea typeface="ＭＳ Ｐゴシック" pitchFamily="34" charset="-128"/>
            </a:endParaRPr>
          </a:p>
        </p:txBody>
      </p:sp>
      <p:sp>
        <p:nvSpPr>
          <p:cNvPr id="19467" name="Rectangle 12"/>
          <p:cNvSpPr>
            <a:spLocks noChangeArrowheads="1"/>
          </p:cNvSpPr>
          <p:nvPr/>
        </p:nvSpPr>
        <p:spPr bwMode="auto">
          <a:xfrm>
            <a:off x="1562100" y="2582863"/>
            <a:ext cx="8969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Direct labor</a:t>
            </a:r>
            <a:endParaRPr lang="en-US" altLang="en-US">
              <a:ea typeface="ＭＳ Ｐゴシック" pitchFamily="34" charset="-128"/>
            </a:endParaRPr>
          </a:p>
        </p:txBody>
      </p:sp>
      <p:sp>
        <p:nvSpPr>
          <p:cNvPr id="19468" name="Rectangle 13"/>
          <p:cNvSpPr>
            <a:spLocks noChangeArrowheads="1"/>
          </p:cNvSpPr>
          <p:nvPr/>
        </p:nvSpPr>
        <p:spPr bwMode="auto">
          <a:xfrm>
            <a:off x="5054600" y="25828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60,000</a:t>
            </a:r>
            <a:endParaRPr lang="en-US" altLang="en-US">
              <a:ea typeface="ＭＳ Ｐゴシック" pitchFamily="34" charset="-128"/>
            </a:endParaRPr>
          </a:p>
        </p:txBody>
      </p:sp>
      <p:sp>
        <p:nvSpPr>
          <p:cNvPr id="15" name="Rectangle 14"/>
          <p:cNvSpPr>
            <a:spLocks noChangeArrowheads="1"/>
          </p:cNvSpPr>
          <p:nvPr/>
        </p:nvSpPr>
        <p:spPr bwMode="auto">
          <a:xfrm>
            <a:off x="6042025" y="258286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$8.00</a:t>
            </a:r>
            <a:endParaRPr lang="en-US" altLang="en-US">
              <a:ea typeface="ＭＳ Ｐゴシック" pitchFamily="34" charset="-128"/>
            </a:endParaRPr>
          </a:p>
        </p:txBody>
      </p:sp>
      <p:sp>
        <p:nvSpPr>
          <p:cNvPr id="19470" name="Rectangle 15"/>
          <p:cNvSpPr>
            <a:spLocks noChangeArrowheads="1"/>
          </p:cNvSpPr>
          <p:nvPr/>
        </p:nvSpPr>
        <p:spPr bwMode="auto">
          <a:xfrm>
            <a:off x="1562100" y="2787650"/>
            <a:ext cx="1876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Overhead (30% variable)</a:t>
            </a:r>
            <a:endParaRPr lang="en-US" altLang="en-US">
              <a:ea typeface="ＭＳ Ｐゴシック" pitchFamily="34" charset="-128"/>
            </a:endParaRPr>
          </a:p>
        </p:txBody>
      </p:sp>
      <p:sp>
        <p:nvSpPr>
          <p:cNvPr id="19471" name="Rectangle 16"/>
          <p:cNvSpPr>
            <a:spLocks noChangeArrowheads="1"/>
          </p:cNvSpPr>
          <p:nvPr/>
        </p:nvSpPr>
        <p:spPr bwMode="auto">
          <a:xfrm>
            <a:off x="5054600" y="278765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20,000</a:t>
            </a:r>
            <a:endParaRPr lang="en-US" altLang="en-US">
              <a:ea typeface="ＭＳ Ｐゴシック" pitchFamily="34" charset="-128"/>
            </a:endParaRPr>
          </a:p>
        </p:txBody>
      </p:sp>
      <p:sp>
        <p:nvSpPr>
          <p:cNvPr id="18" name="Rectangle 17"/>
          <p:cNvSpPr>
            <a:spLocks noChangeArrowheads="1"/>
          </p:cNvSpPr>
          <p:nvPr/>
        </p:nvSpPr>
        <p:spPr bwMode="auto">
          <a:xfrm>
            <a:off x="6042025" y="278765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$0.80</a:t>
            </a:r>
            <a:endParaRPr lang="en-US" altLang="en-US">
              <a:ea typeface="ＭＳ Ｐゴシック" pitchFamily="34" charset="-128"/>
            </a:endParaRPr>
          </a:p>
        </p:txBody>
      </p:sp>
      <p:sp>
        <p:nvSpPr>
          <p:cNvPr id="19" name="Rectangle 18"/>
          <p:cNvSpPr>
            <a:spLocks noChangeArrowheads="1"/>
          </p:cNvSpPr>
          <p:nvPr/>
        </p:nvSpPr>
        <p:spPr bwMode="auto">
          <a:xfrm>
            <a:off x="6880225" y="2787650"/>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$14,000</a:t>
            </a:r>
            <a:endParaRPr lang="en-US" altLang="en-US">
              <a:ea typeface="ＭＳ Ｐゴシック" pitchFamily="34" charset="-128"/>
            </a:endParaRPr>
          </a:p>
        </p:txBody>
      </p:sp>
      <p:sp>
        <p:nvSpPr>
          <p:cNvPr id="19474" name="Rectangle 19"/>
          <p:cNvSpPr>
            <a:spLocks noChangeArrowheads="1"/>
          </p:cNvSpPr>
          <p:nvPr/>
        </p:nvSpPr>
        <p:spPr bwMode="auto">
          <a:xfrm>
            <a:off x="1562100" y="2994025"/>
            <a:ext cx="23907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Selling expenses (60% variable)</a:t>
            </a:r>
            <a:endParaRPr lang="en-US" altLang="en-US">
              <a:ea typeface="ＭＳ Ｐゴシック" pitchFamily="34" charset="-128"/>
            </a:endParaRPr>
          </a:p>
        </p:txBody>
      </p:sp>
      <p:sp>
        <p:nvSpPr>
          <p:cNvPr id="19475" name="Rectangle 20"/>
          <p:cNvSpPr>
            <a:spLocks noChangeArrowheads="1"/>
          </p:cNvSpPr>
          <p:nvPr/>
        </p:nvSpPr>
        <p:spPr bwMode="auto">
          <a:xfrm>
            <a:off x="5054600" y="299402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25,000</a:t>
            </a:r>
            <a:endParaRPr lang="en-US" altLang="en-US">
              <a:ea typeface="ＭＳ Ｐゴシック" pitchFamily="34" charset="-128"/>
            </a:endParaRPr>
          </a:p>
        </p:txBody>
      </p:sp>
      <p:sp>
        <p:nvSpPr>
          <p:cNvPr id="22" name="Rectangle 21"/>
          <p:cNvSpPr>
            <a:spLocks noChangeArrowheads="1"/>
          </p:cNvSpPr>
          <p:nvPr/>
        </p:nvSpPr>
        <p:spPr bwMode="auto">
          <a:xfrm>
            <a:off x="6042025" y="299402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$2.00</a:t>
            </a:r>
            <a:endParaRPr lang="en-US" altLang="en-US">
              <a:ea typeface="ＭＳ Ｐゴシック" pitchFamily="34" charset="-128"/>
            </a:endParaRPr>
          </a:p>
        </p:txBody>
      </p:sp>
      <p:sp>
        <p:nvSpPr>
          <p:cNvPr id="23" name="Rectangle 22"/>
          <p:cNvSpPr>
            <a:spLocks noChangeArrowheads="1"/>
          </p:cNvSpPr>
          <p:nvPr/>
        </p:nvSpPr>
        <p:spPr bwMode="auto">
          <a:xfrm>
            <a:off x="6880225" y="2994025"/>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$10,000</a:t>
            </a:r>
            <a:endParaRPr lang="en-US" altLang="en-US">
              <a:ea typeface="ＭＳ Ｐゴシック" pitchFamily="34" charset="-128"/>
            </a:endParaRPr>
          </a:p>
        </p:txBody>
      </p:sp>
      <p:sp>
        <p:nvSpPr>
          <p:cNvPr id="19478" name="Rectangle 23"/>
          <p:cNvSpPr>
            <a:spLocks noChangeArrowheads="1"/>
          </p:cNvSpPr>
          <p:nvPr/>
        </p:nvSpPr>
        <p:spPr bwMode="auto">
          <a:xfrm>
            <a:off x="1379538" y="3276600"/>
            <a:ext cx="65151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The special order will not affect normal unit sales and will not increase fixed overhead and</a:t>
            </a:r>
            <a:endParaRPr lang="en-US" altLang="en-US">
              <a:ea typeface="ＭＳ Ｐゴシック" pitchFamily="34" charset="-128"/>
            </a:endParaRPr>
          </a:p>
        </p:txBody>
      </p:sp>
      <p:sp>
        <p:nvSpPr>
          <p:cNvPr id="19479" name="Rectangle 24"/>
          <p:cNvSpPr>
            <a:spLocks noChangeArrowheads="1"/>
          </p:cNvSpPr>
          <p:nvPr/>
        </p:nvSpPr>
        <p:spPr bwMode="auto">
          <a:xfrm>
            <a:off x="1379538" y="3482975"/>
            <a:ext cx="63928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selling expenses. Variable selling expenses on the special order are reduced to one-half</a:t>
            </a:r>
            <a:endParaRPr lang="en-US" altLang="en-US">
              <a:ea typeface="ＭＳ Ｐゴシック" pitchFamily="34" charset="-128"/>
            </a:endParaRPr>
          </a:p>
        </p:txBody>
      </p:sp>
      <p:sp>
        <p:nvSpPr>
          <p:cNvPr id="19480" name="Rectangle 25"/>
          <p:cNvSpPr>
            <a:spLocks noChangeArrowheads="1"/>
          </p:cNvSpPr>
          <p:nvPr/>
        </p:nvSpPr>
        <p:spPr bwMode="auto">
          <a:xfrm>
            <a:off x="1379538" y="3687763"/>
            <a:ext cx="49244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the normal amount.  Should the company accept the special order?</a:t>
            </a:r>
            <a:endParaRPr lang="en-US" altLang="en-US">
              <a:ea typeface="ＭＳ Ｐゴシック" pitchFamily="34" charset="-128"/>
            </a:endParaRPr>
          </a:p>
        </p:txBody>
      </p:sp>
      <p:sp>
        <p:nvSpPr>
          <p:cNvPr id="27" name="Rectangle 26"/>
          <p:cNvSpPr>
            <a:spLocks noChangeArrowheads="1"/>
          </p:cNvSpPr>
          <p:nvPr/>
        </p:nvSpPr>
        <p:spPr bwMode="auto">
          <a:xfrm>
            <a:off x="1379538" y="4038600"/>
            <a:ext cx="67564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In order for the special order to be accepted, it must 1)  increase net income; the incremental </a:t>
            </a:r>
            <a:endParaRPr lang="en-US" altLang="en-US">
              <a:ea typeface="ＭＳ Ｐゴシック" pitchFamily="34" charset="-128"/>
            </a:endParaRPr>
          </a:p>
        </p:txBody>
      </p:sp>
      <p:sp>
        <p:nvSpPr>
          <p:cNvPr id="28" name="Rectangle 27"/>
          <p:cNvSpPr>
            <a:spLocks noChangeArrowheads="1"/>
          </p:cNvSpPr>
          <p:nvPr/>
        </p:nvSpPr>
        <p:spPr bwMode="auto">
          <a:xfrm>
            <a:off x="1379538" y="4244975"/>
            <a:ext cx="65246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revenue must exceed the incremental expense, and 2) not adversely impact normal sales.</a:t>
            </a:r>
            <a:endParaRPr lang="en-US" altLang="en-US">
              <a:ea typeface="ＭＳ Ｐゴシック" pitchFamily="34" charset="-128"/>
            </a:endParaRPr>
          </a:p>
        </p:txBody>
      </p:sp>
      <p:sp>
        <p:nvSpPr>
          <p:cNvPr id="373" name="Rectangle 51"/>
          <p:cNvSpPr>
            <a:spLocks noChangeArrowheads="1"/>
          </p:cNvSpPr>
          <p:nvPr/>
        </p:nvSpPr>
        <p:spPr bwMode="auto">
          <a:xfrm>
            <a:off x="5715000" y="1676400"/>
            <a:ext cx="685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Variable </a:t>
            </a:r>
            <a:endParaRPr lang="en-US" altLang="en-US">
              <a:solidFill>
                <a:schemeClr val="bg1"/>
              </a:solidFill>
              <a:ea typeface="ＭＳ Ｐゴシック" pitchFamily="34" charset="-128"/>
            </a:endParaRPr>
          </a:p>
        </p:txBody>
      </p:sp>
      <p:sp>
        <p:nvSpPr>
          <p:cNvPr id="374" name="Rectangle 52"/>
          <p:cNvSpPr>
            <a:spLocks noChangeArrowheads="1"/>
          </p:cNvSpPr>
          <p:nvPr/>
        </p:nvSpPr>
        <p:spPr bwMode="auto">
          <a:xfrm>
            <a:off x="5719763" y="1912938"/>
            <a:ext cx="790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costs per </a:t>
            </a:r>
            <a:endParaRPr lang="en-US" altLang="en-US">
              <a:solidFill>
                <a:schemeClr val="bg1"/>
              </a:solidFill>
              <a:ea typeface="ＭＳ Ｐゴシック" pitchFamily="34" charset="-128"/>
            </a:endParaRPr>
          </a:p>
        </p:txBody>
      </p:sp>
      <p:sp>
        <p:nvSpPr>
          <p:cNvPr id="375" name="Rectangle 53"/>
          <p:cNvSpPr>
            <a:spLocks noChangeArrowheads="1"/>
          </p:cNvSpPr>
          <p:nvPr/>
        </p:nvSpPr>
        <p:spPr bwMode="auto">
          <a:xfrm>
            <a:off x="5930900" y="2128838"/>
            <a:ext cx="3079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unit</a:t>
            </a:r>
            <a:endParaRPr lang="en-US" altLang="en-US">
              <a:solidFill>
                <a:schemeClr val="bg1"/>
              </a:solidFill>
              <a:ea typeface="ＭＳ Ｐゴシック" pitchFamily="34" charset="-128"/>
            </a:endParaRPr>
          </a:p>
        </p:txBody>
      </p:sp>
      <p:sp>
        <p:nvSpPr>
          <p:cNvPr id="376" name="Rectangle 54"/>
          <p:cNvSpPr>
            <a:spLocks noChangeArrowheads="1"/>
          </p:cNvSpPr>
          <p:nvPr/>
        </p:nvSpPr>
        <p:spPr bwMode="auto">
          <a:xfrm>
            <a:off x="6629400" y="1706563"/>
            <a:ext cx="9223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Fixed costs</a:t>
            </a:r>
            <a:endParaRPr lang="en-US" altLang="en-US">
              <a:solidFill>
                <a:schemeClr val="bg1"/>
              </a:solidFill>
              <a:ea typeface="ＭＳ Ｐゴシック" pitchFamily="34" charset="-128"/>
            </a:endParaRPr>
          </a:p>
        </p:txBody>
      </p:sp>
      <p:sp>
        <p:nvSpPr>
          <p:cNvPr id="19487" name="Rectangle 55"/>
          <p:cNvSpPr>
            <a:spLocks noChangeArrowheads="1"/>
          </p:cNvSpPr>
          <p:nvPr/>
        </p:nvSpPr>
        <p:spPr bwMode="auto">
          <a:xfrm>
            <a:off x="1379538" y="1247775"/>
            <a:ext cx="64341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costs below.  The company's normal selling price is $22 per unit.  The sales price for the </a:t>
            </a:r>
            <a:endParaRPr lang="en-US" altLang="en-US">
              <a:ea typeface="ＭＳ Ｐゴシック" pitchFamily="34" charset="-128"/>
            </a:endParaRPr>
          </a:p>
        </p:txBody>
      </p:sp>
      <p:sp>
        <p:nvSpPr>
          <p:cNvPr id="19488" name="Rectangle 56"/>
          <p:cNvSpPr>
            <a:spLocks noChangeArrowheads="1"/>
          </p:cNvSpPr>
          <p:nvPr/>
        </p:nvSpPr>
        <p:spPr bwMode="auto">
          <a:xfrm>
            <a:off x="1379538" y="1444625"/>
            <a:ext cx="21082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special order is $18 per unit.</a:t>
            </a:r>
            <a:endParaRPr lang="en-US" altLang="en-US">
              <a:ea typeface="ＭＳ Ｐゴシック" pitchFamily="34" charset="-128"/>
            </a:endParaRPr>
          </a:p>
        </p:txBody>
      </p:sp>
      <p:sp>
        <p:nvSpPr>
          <p:cNvPr id="19489" name="Rectangle 57"/>
          <p:cNvSpPr>
            <a:spLocks noChangeArrowheads="1"/>
          </p:cNvSpPr>
          <p:nvPr/>
        </p:nvSpPr>
        <p:spPr bwMode="auto">
          <a:xfrm>
            <a:off x="4953000" y="1727200"/>
            <a:ext cx="511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Costs</a:t>
            </a:r>
            <a:r>
              <a:rPr lang="en-US" altLang="en-US" sz="1300" b="1">
                <a:solidFill>
                  <a:srgbClr val="000000"/>
                </a:solidFill>
                <a:ea typeface="ＭＳ Ｐゴシック" pitchFamily="34" charset="-128"/>
              </a:rPr>
              <a:t> </a:t>
            </a:r>
            <a:endParaRPr lang="en-US" altLang="en-US">
              <a:ea typeface="ＭＳ Ｐゴシック" pitchFamily="34" charset="-128"/>
            </a:endParaRPr>
          </a:p>
        </p:txBody>
      </p:sp>
      <p:sp>
        <p:nvSpPr>
          <p:cNvPr id="19490" name="Rectangle 58"/>
          <p:cNvSpPr>
            <a:spLocks noChangeArrowheads="1"/>
          </p:cNvSpPr>
          <p:nvPr/>
        </p:nvSpPr>
        <p:spPr bwMode="auto">
          <a:xfrm>
            <a:off x="4953000" y="1933575"/>
            <a:ext cx="520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(7,500 </a:t>
            </a:r>
            <a:endParaRPr lang="en-US" altLang="en-US">
              <a:solidFill>
                <a:schemeClr val="bg1"/>
              </a:solidFill>
              <a:ea typeface="ＭＳ Ｐゴシック" pitchFamily="34" charset="-128"/>
            </a:endParaRPr>
          </a:p>
        </p:txBody>
      </p:sp>
      <p:sp>
        <p:nvSpPr>
          <p:cNvPr id="19491" name="Rectangle 59"/>
          <p:cNvSpPr>
            <a:spLocks noChangeArrowheads="1"/>
          </p:cNvSpPr>
          <p:nvPr/>
        </p:nvSpPr>
        <p:spPr bwMode="auto">
          <a:xfrm>
            <a:off x="4962525" y="2149475"/>
            <a:ext cx="457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units)</a:t>
            </a:r>
            <a:endParaRPr lang="en-US" altLang="en-US">
              <a:solidFill>
                <a:schemeClr val="bg1"/>
              </a:solidFill>
              <a:ea typeface="ＭＳ Ｐゴシック" pitchFamily="34" charset="-128"/>
            </a:endParaRPr>
          </a:p>
        </p:txBody>
      </p:sp>
      <p:sp>
        <p:nvSpPr>
          <p:cNvPr id="19492" name="Rectangle 60"/>
          <p:cNvSpPr>
            <a:spLocks noChangeArrowheads="1"/>
          </p:cNvSpPr>
          <p:nvPr/>
        </p:nvSpPr>
        <p:spPr bwMode="auto">
          <a:xfrm>
            <a:off x="1330325" y="1676400"/>
            <a:ext cx="19050" cy="6889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19493" name="Rectangle 61"/>
          <p:cNvSpPr>
            <a:spLocks noChangeArrowheads="1"/>
          </p:cNvSpPr>
          <p:nvPr/>
        </p:nvSpPr>
        <p:spPr bwMode="auto">
          <a:xfrm>
            <a:off x="7783513" y="1697038"/>
            <a:ext cx="20637" cy="6683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19494" name="Rectangle 62"/>
          <p:cNvSpPr>
            <a:spLocks noChangeArrowheads="1"/>
          </p:cNvSpPr>
          <p:nvPr/>
        </p:nvSpPr>
        <p:spPr bwMode="auto">
          <a:xfrm>
            <a:off x="1349375" y="1676400"/>
            <a:ext cx="64547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19495" name="Rectangle 63"/>
          <p:cNvSpPr>
            <a:spLocks noChangeArrowheads="1"/>
          </p:cNvSpPr>
          <p:nvPr/>
        </p:nvSpPr>
        <p:spPr bwMode="auto">
          <a:xfrm>
            <a:off x="1349375" y="2344738"/>
            <a:ext cx="645477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0"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P 1</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3"/>
                                        </p:tgtEl>
                                        <p:attrNameLst>
                                          <p:attrName>style.visibility</p:attrName>
                                        </p:attrNameLst>
                                      </p:cBhvr>
                                      <p:to>
                                        <p:strVal val="visible"/>
                                      </p:to>
                                    </p:set>
                                    <p:animEffect transition="in" filter="fade">
                                      <p:cBhvr>
                                        <p:cTn id="7" dur="500"/>
                                        <p:tgtEl>
                                          <p:spTgt spid="3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4"/>
                                        </p:tgtEl>
                                        <p:attrNameLst>
                                          <p:attrName>style.visibility</p:attrName>
                                        </p:attrNameLst>
                                      </p:cBhvr>
                                      <p:to>
                                        <p:strVal val="visible"/>
                                      </p:to>
                                    </p:set>
                                    <p:animEffect transition="in" filter="fade">
                                      <p:cBhvr>
                                        <p:cTn id="10" dur="500"/>
                                        <p:tgtEl>
                                          <p:spTgt spid="37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5"/>
                                        </p:tgtEl>
                                        <p:attrNameLst>
                                          <p:attrName>style.visibility</p:attrName>
                                        </p:attrNameLst>
                                      </p:cBhvr>
                                      <p:to>
                                        <p:strVal val="visible"/>
                                      </p:to>
                                    </p:set>
                                    <p:animEffect transition="in" filter="fade">
                                      <p:cBhvr>
                                        <p:cTn id="13" dur="500"/>
                                        <p:tgtEl>
                                          <p:spTgt spid="37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76"/>
                                        </p:tgtEl>
                                        <p:attrNameLst>
                                          <p:attrName>style.visibility</p:attrName>
                                        </p:attrNameLst>
                                      </p:cBhvr>
                                      <p:to>
                                        <p:strVal val="visible"/>
                                      </p:to>
                                    </p:set>
                                    <p:animEffect transition="in" filter="fade">
                                      <p:cBhvr>
                                        <p:cTn id="18" dur="500"/>
                                        <p:tgtEl>
                                          <p:spTgt spid="37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8" grpId="0"/>
      <p:bldP spid="19" grpId="0"/>
      <p:bldP spid="22" grpId="0"/>
      <p:bldP spid="23" grpId="0"/>
      <p:bldP spid="27" grpId="0"/>
      <p:bldP spid="28" grpId="0"/>
      <p:bldP spid="373" grpId="0"/>
      <p:bldP spid="374" grpId="0"/>
      <p:bldP spid="375" grpId="0"/>
      <p:bldP spid="37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14"/>
          <p:cNvSpPr>
            <a:spLocks noGrp="1"/>
          </p:cNvSpPr>
          <p:nvPr>
            <p:ph type="ftr" sz="quarter" idx="11"/>
          </p:nvPr>
        </p:nvSpPr>
        <p:spPr bwMode="auto">
          <a:xfrm>
            <a:off x="2024063" y="6416675"/>
            <a:ext cx="4629150" cy="30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a:r>
              <a:rPr lang="en-US" altLang="en-US" smtClean="0">
                <a:solidFill>
                  <a:srgbClr val="898989"/>
                </a:solidFill>
                <a:ea typeface="ＭＳ Ｐゴシック" pitchFamily="34" charset="-128"/>
              </a:rPr>
              <a:t>Copyright © 2015 McGraw-Hill Education</a:t>
            </a:r>
          </a:p>
        </p:txBody>
      </p:sp>
      <p:sp>
        <p:nvSpPr>
          <p:cNvPr id="20550" name="Slide Number Placeholder 5"/>
          <p:cNvSpPr>
            <a:spLocks noGrp="1"/>
          </p:cNvSpPr>
          <p:nvPr>
            <p:ph type="sldNum" sz="quarter" idx="12"/>
          </p:nvPr>
        </p:nvSpPr>
        <p:spPr bwMode="auto">
          <a:xfrm>
            <a:off x="8153400" y="6356350"/>
            <a:ext cx="533400" cy="50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5104AB8-7BA6-46AA-95C5-83429AAEDBAB}" type="slidenum">
              <a:rPr lang="en-US" altLang="en-US">
                <a:solidFill>
                  <a:srgbClr val="898989"/>
                </a:solidFill>
                <a:ea typeface="ＭＳ Ｐゴシック" pitchFamily="34" charset="-128"/>
              </a:rPr>
              <a:pPr/>
              <a:t>15</a:t>
            </a:fld>
            <a:endParaRPr lang="en-US" altLang="en-US">
              <a:solidFill>
                <a:srgbClr val="898989"/>
              </a:solidFill>
              <a:ea typeface="ＭＳ Ｐゴシック" pitchFamily="34" charset="-128"/>
            </a:endParaRPr>
          </a:p>
        </p:txBody>
      </p:sp>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Need to Know </a:t>
            </a:r>
            <a:r>
              <a:rPr lang="en-US" dirty="0" smtClean="0"/>
              <a:t>10.1</a:t>
            </a:r>
            <a:endParaRPr lang="en-US" dirty="0"/>
          </a:p>
        </p:txBody>
      </p:sp>
      <p:sp>
        <p:nvSpPr>
          <p:cNvPr id="20484" name="Rectangle 5"/>
          <p:cNvSpPr>
            <a:spLocks noChangeArrowheads="1"/>
          </p:cNvSpPr>
          <p:nvPr/>
        </p:nvSpPr>
        <p:spPr bwMode="auto">
          <a:xfrm>
            <a:off x="1339850" y="1685925"/>
            <a:ext cx="6464300" cy="679450"/>
          </a:xfrm>
          <a:prstGeom prst="rect">
            <a:avLst/>
          </a:prstGeom>
          <a:solidFill>
            <a:srgbClr val="6674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20485" name="Rectangle 6"/>
          <p:cNvSpPr>
            <a:spLocks noChangeArrowheads="1"/>
          </p:cNvSpPr>
          <p:nvPr/>
        </p:nvSpPr>
        <p:spPr bwMode="auto">
          <a:xfrm>
            <a:off x="1379538" y="630238"/>
            <a:ext cx="67357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A company receives a special order for 200 units that requires stamping the buyer’s name on</a:t>
            </a:r>
            <a:endParaRPr lang="en-US" altLang="en-US">
              <a:ea typeface="ＭＳ Ｐゴシック" pitchFamily="34" charset="-128"/>
            </a:endParaRPr>
          </a:p>
        </p:txBody>
      </p:sp>
      <p:sp>
        <p:nvSpPr>
          <p:cNvPr id="20486" name="Rectangle 7"/>
          <p:cNvSpPr>
            <a:spLocks noChangeArrowheads="1"/>
          </p:cNvSpPr>
          <p:nvPr/>
        </p:nvSpPr>
        <p:spPr bwMode="auto">
          <a:xfrm>
            <a:off x="1379538" y="836613"/>
            <a:ext cx="66452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each unit, yielding an additional fixed cost of $400 to its normal costs. Without the order, the</a:t>
            </a:r>
            <a:endParaRPr lang="en-US" altLang="en-US">
              <a:ea typeface="ＭＳ Ｐゴシック" pitchFamily="34" charset="-128"/>
            </a:endParaRPr>
          </a:p>
        </p:txBody>
      </p:sp>
      <p:sp>
        <p:nvSpPr>
          <p:cNvPr id="20487" name="Rectangle 8"/>
          <p:cNvSpPr>
            <a:spLocks noChangeArrowheads="1"/>
          </p:cNvSpPr>
          <p:nvPr/>
        </p:nvSpPr>
        <p:spPr bwMode="auto">
          <a:xfrm>
            <a:off x="1379538" y="1042988"/>
            <a:ext cx="61118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company is operating at 75% of capacity and produces 7,500 units of product at the </a:t>
            </a:r>
            <a:endParaRPr lang="en-US" altLang="en-US">
              <a:ea typeface="ＭＳ Ｐゴシック" pitchFamily="34" charset="-128"/>
            </a:endParaRPr>
          </a:p>
        </p:txBody>
      </p:sp>
      <p:sp>
        <p:nvSpPr>
          <p:cNvPr id="20488" name="Rectangle 9"/>
          <p:cNvSpPr>
            <a:spLocks noChangeArrowheads="1"/>
          </p:cNvSpPr>
          <p:nvPr/>
        </p:nvSpPr>
        <p:spPr bwMode="auto">
          <a:xfrm>
            <a:off x="1562100" y="2376488"/>
            <a:ext cx="1200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Direct materials</a:t>
            </a:r>
            <a:endParaRPr lang="en-US" altLang="en-US">
              <a:ea typeface="ＭＳ Ｐゴシック" pitchFamily="34" charset="-128"/>
            </a:endParaRPr>
          </a:p>
        </p:txBody>
      </p:sp>
      <p:sp>
        <p:nvSpPr>
          <p:cNvPr id="20489" name="Rectangle 10"/>
          <p:cNvSpPr>
            <a:spLocks noChangeArrowheads="1"/>
          </p:cNvSpPr>
          <p:nvPr/>
        </p:nvSpPr>
        <p:spPr bwMode="auto">
          <a:xfrm>
            <a:off x="4962525" y="237648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$37,500</a:t>
            </a:r>
            <a:endParaRPr lang="en-US" altLang="en-US">
              <a:ea typeface="ＭＳ Ｐゴシック" pitchFamily="34" charset="-128"/>
            </a:endParaRPr>
          </a:p>
        </p:txBody>
      </p:sp>
      <p:sp>
        <p:nvSpPr>
          <p:cNvPr id="20490" name="Rectangle 11"/>
          <p:cNvSpPr>
            <a:spLocks noChangeArrowheads="1"/>
          </p:cNvSpPr>
          <p:nvPr/>
        </p:nvSpPr>
        <p:spPr bwMode="auto">
          <a:xfrm>
            <a:off x="6042025" y="237648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$5.00</a:t>
            </a:r>
            <a:endParaRPr lang="en-US" altLang="en-US">
              <a:ea typeface="ＭＳ Ｐゴシック" pitchFamily="34" charset="-128"/>
            </a:endParaRPr>
          </a:p>
        </p:txBody>
      </p:sp>
      <p:sp>
        <p:nvSpPr>
          <p:cNvPr id="20491" name="Rectangle 12"/>
          <p:cNvSpPr>
            <a:spLocks noChangeArrowheads="1"/>
          </p:cNvSpPr>
          <p:nvPr/>
        </p:nvSpPr>
        <p:spPr bwMode="auto">
          <a:xfrm>
            <a:off x="1562100" y="2582863"/>
            <a:ext cx="8969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Direct labor</a:t>
            </a:r>
            <a:endParaRPr lang="en-US" altLang="en-US">
              <a:ea typeface="ＭＳ Ｐゴシック" pitchFamily="34" charset="-128"/>
            </a:endParaRPr>
          </a:p>
        </p:txBody>
      </p:sp>
      <p:sp>
        <p:nvSpPr>
          <p:cNvPr id="20492" name="Rectangle 13"/>
          <p:cNvSpPr>
            <a:spLocks noChangeArrowheads="1"/>
          </p:cNvSpPr>
          <p:nvPr/>
        </p:nvSpPr>
        <p:spPr bwMode="auto">
          <a:xfrm>
            <a:off x="5054600" y="25828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60,000</a:t>
            </a:r>
            <a:endParaRPr lang="en-US" altLang="en-US">
              <a:ea typeface="ＭＳ Ｐゴシック" pitchFamily="34" charset="-128"/>
            </a:endParaRPr>
          </a:p>
        </p:txBody>
      </p:sp>
      <p:sp>
        <p:nvSpPr>
          <p:cNvPr id="20493" name="Rectangle 14"/>
          <p:cNvSpPr>
            <a:spLocks noChangeArrowheads="1"/>
          </p:cNvSpPr>
          <p:nvPr/>
        </p:nvSpPr>
        <p:spPr bwMode="auto">
          <a:xfrm>
            <a:off x="6042025" y="258286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$8.00</a:t>
            </a:r>
            <a:endParaRPr lang="en-US" altLang="en-US">
              <a:ea typeface="ＭＳ Ｐゴシック" pitchFamily="34" charset="-128"/>
            </a:endParaRPr>
          </a:p>
        </p:txBody>
      </p:sp>
      <p:sp>
        <p:nvSpPr>
          <p:cNvPr id="20494" name="Rectangle 15"/>
          <p:cNvSpPr>
            <a:spLocks noChangeArrowheads="1"/>
          </p:cNvSpPr>
          <p:nvPr/>
        </p:nvSpPr>
        <p:spPr bwMode="auto">
          <a:xfrm>
            <a:off x="1562100" y="2787650"/>
            <a:ext cx="1876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Overhead (30% variable)</a:t>
            </a:r>
            <a:endParaRPr lang="en-US" altLang="en-US">
              <a:ea typeface="ＭＳ Ｐゴシック" pitchFamily="34" charset="-128"/>
            </a:endParaRPr>
          </a:p>
        </p:txBody>
      </p:sp>
      <p:sp>
        <p:nvSpPr>
          <p:cNvPr id="20495" name="Rectangle 16"/>
          <p:cNvSpPr>
            <a:spLocks noChangeArrowheads="1"/>
          </p:cNvSpPr>
          <p:nvPr/>
        </p:nvSpPr>
        <p:spPr bwMode="auto">
          <a:xfrm>
            <a:off x="5054600" y="278765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20,000</a:t>
            </a:r>
            <a:endParaRPr lang="en-US" altLang="en-US">
              <a:ea typeface="ＭＳ Ｐゴシック" pitchFamily="34" charset="-128"/>
            </a:endParaRPr>
          </a:p>
        </p:txBody>
      </p:sp>
      <p:sp>
        <p:nvSpPr>
          <p:cNvPr id="20496" name="Rectangle 17"/>
          <p:cNvSpPr>
            <a:spLocks noChangeArrowheads="1"/>
          </p:cNvSpPr>
          <p:nvPr/>
        </p:nvSpPr>
        <p:spPr bwMode="auto">
          <a:xfrm>
            <a:off x="6042025" y="278765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$0.80</a:t>
            </a:r>
            <a:endParaRPr lang="en-US" altLang="en-US">
              <a:ea typeface="ＭＳ Ｐゴシック" pitchFamily="34" charset="-128"/>
            </a:endParaRPr>
          </a:p>
        </p:txBody>
      </p:sp>
      <p:sp>
        <p:nvSpPr>
          <p:cNvPr id="20497" name="Rectangle 18"/>
          <p:cNvSpPr>
            <a:spLocks noChangeArrowheads="1"/>
          </p:cNvSpPr>
          <p:nvPr/>
        </p:nvSpPr>
        <p:spPr bwMode="auto">
          <a:xfrm>
            <a:off x="6880225" y="2787650"/>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$14,000</a:t>
            </a:r>
            <a:endParaRPr lang="en-US" altLang="en-US">
              <a:ea typeface="ＭＳ Ｐゴシック" pitchFamily="34" charset="-128"/>
            </a:endParaRPr>
          </a:p>
        </p:txBody>
      </p:sp>
      <p:sp>
        <p:nvSpPr>
          <p:cNvPr id="20498" name="Rectangle 19"/>
          <p:cNvSpPr>
            <a:spLocks noChangeArrowheads="1"/>
          </p:cNvSpPr>
          <p:nvPr/>
        </p:nvSpPr>
        <p:spPr bwMode="auto">
          <a:xfrm>
            <a:off x="1562100" y="2994025"/>
            <a:ext cx="23907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Selling expenses (60% variable)</a:t>
            </a:r>
            <a:endParaRPr lang="en-US" altLang="en-US">
              <a:ea typeface="ＭＳ Ｐゴシック" pitchFamily="34" charset="-128"/>
            </a:endParaRPr>
          </a:p>
        </p:txBody>
      </p:sp>
      <p:sp>
        <p:nvSpPr>
          <p:cNvPr id="20499" name="Rectangle 20"/>
          <p:cNvSpPr>
            <a:spLocks noChangeArrowheads="1"/>
          </p:cNvSpPr>
          <p:nvPr/>
        </p:nvSpPr>
        <p:spPr bwMode="auto">
          <a:xfrm>
            <a:off x="5054600" y="299402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25,000</a:t>
            </a:r>
            <a:endParaRPr lang="en-US" altLang="en-US">
              <a:ea typeface="ＭＳ Ｐゴシック" pitchFamily="34" charset="-128"/>
            </a:endParaRPr>
          </a:p>
        </p:txBody>
      </p:sp>
      <p:sp>
        <p:nvSpPr>
          <p:cNvPr id="20500" name="Rectangle 21"/>
          <p:cNvSpPr>
            <a:spLocks noChangeArrowheads="1"/>
          </p:cNvSpPr>
          <p:nvPr/>
        </p:nvSpPr>
        <p:spPr bwMode="auto">
          <a:xfrm>
            <a:off x="6042025" y="299402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$2.00</a:t>
            </a:r>
            <a:endParaRPr lang="en-US" altLang="en-US">
              <a:ea typeface="ＭＳ Ｐゴシック" pitchFamily="34" charset="-128"/>
            </a:endParaRPr>
          </a:p>
        </p:txBody>
      </p:sp>
      <p:sp>
        <p:nvSpPr>
          <p:cNvPr id="20501" name="Rectangle 22"/>
          <p:cNvSpPr>
            <a:spLocks noChangeArrowheads="1"/>
          </p:cNvSpPr>
          <p:nvPr/>
        </p:nvSpPr>
        <p:spPr bwMode="auto">
          <a:xfrm>
            <a:off x="6880225" y="2994025"/>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$10,000</a:t>
            </a:r>
            <a:endParaRPr lang="en-US" altLang="en-US">
              <a:ea typeface="ＭＳ Ｐゴシック" pitchFamily="34" charset="-128"/>
            </a:endParaRPr>
          </a:p>
        </p:txBody>
      </p:sp>
      <p:sp>
        <p:nvSpPr>
          <p:cNvPr id="20502" name="Rectangle 23"/>
          <p:cNvSpPr>
            <a:spLocks noChangeArrowheads="1"/>
          </p:cNvSpPr>
          <p:nvPr/>
        </p:nvSpPr>
        <p:spPr bwMode="auto">
          <a:xfrm>
            <a:off x="1379538" y="3276600"/>
            <a:ext cx="65151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The special order will not affect normal unit sales and will not increase fixed overhead and</a:t>
            </a:r>
            <a:endParaRPr lang="en-US" altLang="en-US">
              <a:ea typeface="ＭＳ Ｐゴシック" pitchFamily="34" charset="-128"/>
            </a:endParaRPr>
          </a:p>
        </p:txBody>
      </p:sp>
      <p:sp>
        <p:nvSpPr>
          <p:cNvPr id="20503" name="Rectangle 24"/>
          <p:cNvSpPr>
            <a:spLocks noChangeArrowheads="1"/>
          </p:cNvSpPr>
          <p:nvPr/>
        </p:nvSpPr>
        <p:spPr bwMode="auto">
          <a:xfrm>
            <a:off x="1379538" y="3482975"/>
            <a:ext cx="63928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selling expenses. Variable selling expenses on the special order are reduced to one-half</a:t>
            </a:r>
            <a:endParaRPr lang="en-US" altLang="en-US">
              <a:ea typeface="ＭＳ Ｐゴシック" pitchFamily="34" charset="-128"/>
            </a:endParaRPr>
          </a:p>
        </p:txBody>
      </p:sp>
      <p:sp>
        <p:nvSpPr>
          <p:cNvPr id="20504" name="Rectangle 25"/>
          <p:cNvSpPr>
            <a:spLocks noChangeArrowheads="1"/>
          </p:cNvSpPr>
          <p:nvPr/>
        </p:nvSpPr>
        <p:spPr bwMode="auto">
          <a:xfrm>
            <a:off x="1379538" y="3687763"/>
            <a:ext cx="49244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the normal amount.  Should the company accept the special order?</a:t>
            </a:r>
            <a:endParaRPr lang="en-US" altLang="en-US">
              <a:ea typeface="ＭＳ Ｐゴシック" pitchFamily="34" charset="-128"/>
            </a:endParaRPr>
          </a:p>
        </p:txBody>
      </p:sp>
      <p:sp>
        <p:nvSpPr>
          <p:cNvPr id="29" name="Rectangle 28"/>
          <p:cNvSpPr>
            <a:spLocks noChangeArrowheads="1"/>
          </p:cNvSpPr>
          <p:nvPr/>
        </p:nvSpPr>
        <p:spPr bwMode="auto">
          <a:xfrm>
            <a:off x="1379538" y="3962400"/>
            <a:ext cx="16335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Incremental revenues</a:t>
            </a:r>
            <a:endParaRPr lang="en-US" altLang="en-US">
              <a:ea typeface="ＭＳ Ｐゴシック" pitchFamily="34" charset="-128"/>
            </a:endParaRPr>
          </a:p>
        </p:txBody>
      </p:sp>
      <p:sp>
        <p:nvSpPr>
          <p:cNvPr id="30" name="Rectangle 29"/>
          <p:cNvSpPr>
            <a:spLocks noChangeArrowheads="1"/>
          </p:cNvSpPr>
          <p:nvPr/>
        </p:nvSpPr>
        <p:spPr bwMode="auto">
          <a:xfrm>
            <a:off x="4183063" y="3962400"/>
            <a:ext cx="15033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(200 units x $18.00)</a:t>
            </a:r>
            <a:endParaRPr lang="en-US" altLang="en-US">
              <a:ea typeface="ＭＳ Ｐゴシック" pitchFamily="34" charset="-128"/>
            </a:endParaRPr>
          </a:p>
        </p:txBody>
      </p:sp>
      <p:sp>
        <p:nvSpPr>
          <p:cNvPr id="31" name="Rectangle 30"/>
          <p:cNvSpPr>
            <a:spLocks noChangeArrowheads="1"/>
          </p:cNvSpPr>
          <p:nvPr/>
        </p:nvSpPr>
        <p:spPr bwMode="auto">
          <a:xfrm>
            <a:off x="7218363" y="396240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$3,600</a:t>
            </a:r>
            <a:endParaRPr lang="en-US" altLang="en-US">
              <a:ea typeface="ＭＳ Ｐゴシック" pitchFamily="34" charset="-128"/>
            </a:endParaRPr>
          </a:p>
        </p:txBody>
      </p:sp>
      <p:sp>
        <p:nvSpPr>
          <p:cNvPr id="352" name="Rectangle 31"/>
          <p:cNvSpPr>
            <a:spLocks noChangeArrowheads="1"/>
          </p:cNvSpPr>
          <p:nvPr/>
        </p:nvSpPr>
        <p:spPr bwMode="auto">
          <a:xfrm>
            <a:off x="1562100" y="4191000"/>
            <a:ext cx="1200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Direct materials</a:t>
            </a:r>
            <a:endParaRPr lang="en-US" altLang="en-US">
              <a:ea typeface="ＭＳ Ｐゴシック" pitchFamily="34" charset="-128"/>
            </a:endParaRPr>
          </a:p>
        </p:txBody>
      </p:sp>
      <p:sp>
        <p:nvSpPr>
          <p:cNvPr id="353" name="Rectangle 32"/>
          <p:cNvSpPr>
            <a:spLocks noChangeArrowheads="1"/>
          </p:cNvSpPr>
          <p:nvPr/>
        </p:nvSpPr>
        <p:spPr bwMode="auto">
          <a:xfrm>
            <a:off x="4183063" y="4191000"/>
            <a:ext cx="14112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(200 units x $5.00)</a:t>
            </a:r>
            <a:endParaRPr lang="en-US" altLang="en-US">
              <a:ea typeface="ＭＳ Ｐゴシック" pitchFamily="34" charset="-128"/>
            </a:endParaRPr>
          </a:p>
        </p:txBody>
      </p:sp>
      <p:sp>
        <p:nvSpPr>
          <p:cNvPr id="354" name="Rectangle 33"/>
          <p:cNvSpPr>
            <a:spLocks noChangeArrowheads="1"/>
          </p:cNvSpPr>
          <p:nvPr/>
        </p:nvSpPr>
        <p:spPr bwMode="auto">
          <a:xfrm>
            <a:off x="6261100" y="419100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$1,000</a:t>
            </a:r>
            <a:endParaRPr lang="en-US" altLang="en-US">
              <a:ea typeface="ＭＳ Ｐゴシック" pitchFamily="34" charset="-128"/>
            </a:endParaRPr>
          </a:p>
        </p:txBody>
      </p:sp>
      <p:sp>
        <p:nvSpPr>
          <p:cNvPr id="355" name="Rectangle 34"/>
          <p:cNvSpPr>
            <a:spLocks noChangeArrowheads="1"/>
          </p:cNvSpPr>
          <p:nvPr/>
        </p:nvSpPr>
        <p:spPr bwMode="auto">
          <a:xfrm>
            <a:off x="1562100" y="4397375"/>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Direct labor</a:t>
            </a:r>
            <a:endParaRPr lang="en-US" altLang="en-US">
              <a:ea typeface="ＭＳ Ｐゴシック" pitchFamily="34" charset="-128"/>
            </a:endParaRPr>
          </a:p>
        </p:txBody>
      </p:sp>
      <p:sp>
        <p:nvSpPr>
          <p:cNvPr id="356" name="Rectangle 35"/>
          <p:cNvSpPr>
            <a:spLocks noChangeArrowheads="1"/>
          </p:cNvSpPr>
          <p:nvPr/>
        </p:nvSpPr>
        <p:spPr bwMode="auto">
          <a:xfrm>
            <a:off x="4183063" y="4397375"/>
            <a:ext cx="14112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(200 units x $8.00)</a:t>
            </a:r>
            <a:endParaRPr lang="en-US" altLang="en-US">
              <a:ea typeface="ＭＳ Ｐゴシック" pitchFamily="34" charset="-128"/>
            </a:endParaRPr>
          </a:p>
        </p:txBody>
      </p:sp>
      <p:sp>
        <p:nvSpPr>
          <p:cNvPr id="357" name="Rectangle 36"/>
          <p:cNvSpPr>
            <a:spLocks noChangeArrowheads="1"/>
          </p:cNvSpPr>
          <p:nvPr/>
        </p:nvSpPr>
        <p:spPr bwMode="auto">
          <a:xfrm>
            <a:off x="6351588" y="4397375"/>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1,600</a:t>
            </a:r>
            <a:endParaRPr lang="en-US" altLang="en-US">
              <a:ea typeface="ＭＳ Ｐゴシック" pitchFamily="34" charset="-128"/>
            </a:endParaRPr>
          </a:p>
        </p:txBody>
      </p:sp>
      <p:sp>
        <p:nvSpPr>
          <p:cNvPr id="358" name="Rectangle 37"/>
          <p:cNvSpPr>
            <a:spLocks noChangeArrowheads="1"/>
          </p:cNvSpPr>
          <p:nvPr/>
        </p:nvSpPr>
        <p:spPr bwMode="auto">
          <a:xfrm>
            <a:off x="1562100" y="4602163"/>
            <a:ext cx="18764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Overhead (30% variable)</a:t>
            </a:r>
            <a:endParaRPr lang="en-US" altLang="en-US">
              <a:ea typeface="ＭＳ Ｐゴシック" pitchFamily="34" charset="-128"/>
            </a:endParaRPr>
          </a:p>
        </p:txBody>
      </p:sp>
      <p:sp>
        <p:nvSpPr>
          <p:cNvPr id="359" name="Rectangle 38"/>
          <p:cNvSpPr>
            <a:spLocks noChangeArrowheads="1"/>
          </p:cNvSpPr>
          <p:nvPr/>
        </p:nvSpPr>
        <p:spPr bwMode="auto">
          <a:xfrm>
            <a:off x="4183063" y="4602163"/>
            <a:ext cx="14112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(200 units x $0.80)</a:t>
            </a:r>
            <a:endParaRPr lang="en-US" altLang="en-US">
              <a:ea typeface="ＭＳ Ｐゴシック" pitchFamily="34" charset="-128"/>
            </a:endParaRPr>
          </a:p>
        </p:txBody>
      </p:sp>
      <p:sp>
        <p:nvSpPr>
          <p:cNvPr id="360" name="Rectangle 39"/>
          <p:cNvSpPr>
            <a:spLocks noChangeArrowheads="1"/>
          </p:cNvSpPr>
          <p:nvPr/>
        </p:nvSpPr>
        <p:spPr bwMode="auto">
          <a:xfrm>
            <a:off x="6483350" y="46021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160</a:t>
            </a:r>
            <a:endParaRPr lang="en-US" altLang="en-US">
              <a:ea typeface="ＭＳ Ｐゴシック" pitchFamily="34" charset="-128"/>
            </a:endParaRPr>
          </a:p>
        </p:txBody>
      </p:sp>
      <p:sp>
        <p:nvSpPr>
          <p:cNvPr id="361" name="Rectangle 40"/>
          <p:cNvSpPr>
            <a:spLocks noChangeArrowheads="1"/>
          </p:cNvSpPr>
          <p:nvPr/>
        </p:nvSpPr>
        <p:spPr bwMode="auto">
          <a:xfrm>
            <a:off x="1562100" y="4808538"/>
            <a:ext cx="23907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Selling expenses (60% variable)</a:t>
            </a:r>
            <a:endParaRPr lang="en-US" altLang="en-US">
              <a:ea typeface="ＭＳ Ｐゴシック" pitchFamily="34" charset="-128"/>
            </a:endParaRPr>
          </a:p>
        </p:txBody>
      </p:sp>
      <p:sp>
        <p:nvSpPr>
          <p:cNvPr id="363" name="Rectangle 41"/>
          <p:cNvSpPr>
            <a:spLocks noChangeArrowheads="1"/>
          </p:cNvSpPr>
          <p:nvPr/>
        </p:nvSpPr>
        <p:spPr bwMode="auto">
          <a:xfrm>
            <a:off x="4183063" y="4808538"/>
            <a:ext cx="19065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(200 units x $2.00 x 50%)</a:t>
            </a:r>
            <a:endParaRPr lang="en-US" altLang="en-US">
              <a:ea typeface="ＭＳ Ｐゴシック" pitchFamily="34" charset="-128"/>
            </a:endParaRPr>
          </a:p>
        </p:txBody>
      </p:sp>
      <p:sp>
        <p:nvSpPr>
          <p:cNvPr id="364" name="Rectangle 42"/>
          <p:cNvSpPr>
            <a:spLocks noChangeArrowheads="1"/>
          </p:cNvSpPr>
          <p:nvPr/>
        </p:nvSpPr>
        <p:spPr bwMode="auto">
          <a:xfrm>
            <a:off x="6483350" y="4808538"/>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200</a:t>
            </a:r>
            <a:endParaRPr lang="en-US" altLang="en-US">
              <a:ea typeface="ＭＳ Ｐゴシック" pitchFamily="34" charset="-128"/>
            </a:endParaRPr>
          </a:p>
        </p:txBody>
      </p:sp>
      <p:sp>
        <p:nvSpPr>
          <p:cNvPr id="365" name="Rectangle 43"/>
          <p:cNvSpPr>
            <a:spLocks noChangeArrowheads="1"/>
          </p:cNvSpPr>
          <p:nvPr/>
        </p:nvSpPr>
        <p:spPr bwMode="auto">
          <a:xfrm>
            <a:off x="1562100" y="5014913"/>
            <a:ext cx="15938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Additional fixed costs</a:t>
            </a:r>
            <a:endParaRPr lang="en-US" altLang="en-US">
              <a:ea typeface="ＭＳ Ｐゴシック" pitchFamily="34" charset="-128"/>
            </a:endParaRPr>
          </a:p>
        </p:txBody>
      </p:sp>
      <p:sp>
        <p:nvSpPr>
          <p:cNvPr id="366" name="Rectangle 44"/>
          <p:cNvSpPr>
            <a:spLocks noChangeArrowheads="1"/>
          </p:cNvSpPr>
          <p:nvPr/>
        </p:nvSpPr>
        <p:spPr bwMode="auto">
          <a:xfrm>
            <a:off x="4183063" y="5014913"/>
            <a:ext cx="12906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(Stamping costs)</a:t>
            </a:r>
            <a:endParaRPr lang="en-US" altLang="en-US">
              <a:ea typeface="ＭＳ Ｐゴシック" pitchFamily="34" charset="-128"/>
            </a:endParaRPr>
          </a:p>
        </p:txBody>
      </p:sp>
      <p:sp>
        <p:nvSpPr>
          <p:cNvPr id="367" name="Rectangle 45"/>
          <p:cNvSpPr>
            <a:spLocks noChangeArrowheads="1"/>
          </p:cNvSpPr>
          <p:nvPr/>
        </p:nvSpPr>
        <p:spPr bwMode="auto">
          <a:xfrm>
            <a:off x="6483350" y="501491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400</a:t>
            </a:r>
            <a:endParaRPr lang="en-US" altLang="en-US">
              <a:ea typeface="ＭＳ Ｐゴシック" pitchFamily="34" charset="-128"/>
            </a:endParaRPr>
          </a:p>
        </p:txBody>
      </p:sp>
      <p:sp>
        <p:nvSpPr>
          <p:cNvPr id="368" name="Rectangle 46"/>
          <p:cNvSpPr>
            <a:spLocks noChangeArrowheads="1"/>
          </p:cNvSpPr>
          <p:nvPr/>
        </p:nvSpPr>
        <p:spPr bwMode="auto">
          <a:xfrm>
            <a:off x="1379538" y="5221288"/>
            <a:ext cx="20574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Total incremental expenses</a:t>
            </a:r>
            <a:endParaRPr lang="en-US" altLang="en-US">
              <a:ea typeface="ＭＳ Ｐゴシック" pitchFamily="34" charset="-128"/>
            </a:endParaRPr>
          </a:p>
        </p:txBody>
      </p:sp>
      <p:sp>
        <p:nvSpPr>
          <p:cNvPr id="369" name="Rectangle 47"/>
          <p:cNvSpPr>
            <a:spLocks noChangeArrowheads="1"/>
          </p:cNvSpPr>
          <p:nvPr/>
        </p:nvSpPr>
        <p:spPr bwMode="auto">
          <a:xfrm>
            <a:off x="7310438" y="522128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3,360</a:t>
            </a:r>
            <a:endParaRPr lang="en-US" altLang="en-US">
              <a:ea typeface="ＭＳ Ｐゴシック" pitchFamily="34" charset="-128"/>
            </a:endParaRPr>
          </a:p>
        </p:txBody>
      </p:sp>
      <p:sp>
        <p:nvSpPr>
          <p:cNvPr id="370" name="Rectangle 48"/>
          <p:cNvSpPr>
            <a:spLocks noChangeArrowheads="1"/>
          </p:cNvSpPr>
          <p:nvPr/>
        </p:nvSpPr>
        <p:spPr bwMode="auto">
          <a:xfrm>
            <a:off x="1379538" y="5426075"/>
            <a:ext cx="189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Net income increases by:</a:t>
            </a:r>
            <a:endParaRPr lang="en-US" altLang="en-US">
              <a:ea typeface="ＭＳ Ｐゴシック" pitchFamily="34" charset="-128"/>
            </a:endParaRPr>
          </a:p>
        </p:txBody>
      </p:sp>
      <p:sp>
        <p:nvSpPr>
          <p:cNvPr id="371" name="Rectangle 49"/>
          <p:cNvSpPr>
            <a:spLocks noChangeArrowheads="1"/>
          </p:cNvSpPr>
          <p:nvPr/>
        </p:nvSpPr>
        <p:spPr bwMode="auto">
          <a:xfrm>
            <a:off x="7350125" y="5426075"/>
            <a:ext cx="43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$240</a:t>
            </a:r>
            <a:endParaRPr lang="en-US" altLang="en-US">
              <a:ea typeface="ＭＳ Ｐゴシック" pitchFamily="34" charset="-128"/>
            </a:endParaRPr>
          </a:p>
        </p:txBody>
      </p:sp>
      <p:sp>
        <p:nvSpPr>
          <p:cNvPr id="372" name="Rectangle 50"/>
          <p:cNvSpPr>
            <a:spLocks noChangeArrowheads="1"/>
          </p:cNvSpPr>
          <p:nvPr/>
        </p:nvSpPr>
        <p:spPr bwMode="auto">
          <a:xfrm>
            <a:off x="1379538" y="5791200"/>
            <a:ext cx="37004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Yes, the company should accept the special order.</a:t>
            </a:r>
            <a:endParaRPr lang="en-US" altLang="en-US">
              <a:ea typeface="ＭＳ Ｐゴシック" pitchFamily="34" charset="-128"/>
            </a:endParaRPr>
          </a:p>
        </p:txBody>
      </p:sp>
      <p:sp>
        <p:nvSpPr>
          <p:cNvPr id="20528" name="Rectangle 51"/>
          <p:cNvSpPr>
            <a:spLocks noChangeArrowheads="1"/>
          </p:cNvSpPr>
          <p:nvPr/>
        </p:nvSpPr>
        <p:spPr bwMode="auto">
          <a:xfrm>
            <a:off x="5770563" y="1706563"/>
            <a:ext cx="685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Variable</a:t>
            </a:r>
            <a:r>
              <a:rPr lang="en-US" altLang="en-US" sz="1300" b="1">
                <a:solidFill>
                  <a:srgbClr val="000000"/>
                </a:solidFill>
                <a:ea typeface="ＭＳ Ｐゴシック" pitchFamily="34" charset="-128"/>
              </a:rPr>
              <a:t> </a:t>
            </a:r>
            <a:endParaRPr lang="en-US" altLang="en-US">
              <a:ea typeface="ＭＳ Ｐゴシック" pitchFamily="34" charset="-128"/>
            </a:endParaRPr>
          </a:p>
        </p:txBody>
      </p:sp>
      <p:sp>
        <p:nvSpPr>
          <p:cNvPr id="20529" name="Rectangle 52"/>
          <p:cNvSpPr>
            <a:spLocks noChangeArrowheads="1"/>
          </p:cNvSpPr>
          <p:nvPr/>
        </p:nvSpPr>
        <p:spPr bwMode="auto">
          <a:xfrm>
            <a:off x="5719763" y="1912938"/>
            <a:ext cx="790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costs</a:t>
            </a:r>
            <a:r>
              <a:rPr lang="en-US" altLang="en-US" sz="1300" b="1">
                <a:solidFill>
                  <a:srgbClr val="000000"/>
                </a:solidFill>
                <a:ea typeface="ＭＳ Ｐゴシック" pitchFamily="34" charset="-128"/>
              </a:rPr>
              <a:t> </a:t>
            </a:r>
            <a:r>
              <a:rPr lang="en-US" altLang="en-US" sz="1300" b="1">
                <a:solidFill>
                  <a:schemeClr val="bg1"/>
                </a:solidFill>
                <a:ea typeface="ＭＳ Ｐゴシック" pitchFamily="34" charset="-128"/>
              </a:rPr>
              <a:t>per</a:t>
            </a:r>
            <a:r>
              <a:rPr lang="en-US" altLang="en-US" sz="1300" b="1">
                <a:solidFill>
                  <a:srgbClr val="000000"/>
                </a:solidFill>
                <a:ea typeface="ＭＳ Ｐゴシック" pitchFamily="34" charset="-128"/>
              </a:rPr>
              <a:t> </a:t>
            </a:r>
            <a:endParaRPr lang="en-US" altLang="en-US">
              <a:ea typeface="ＭＳ Ｐゴシック" pitchFamily="34" charset="-128"/>
            </a:endParaRPr>
          </a:p>
        </p:txBody>
      </p:sp>
      <p:sp>
        <p:nvSpPr>
          <p:cNvPr id="20530" name="Rectangle 53"/>
          <p:cNvSpPr>
            <a:spLocks noChangeArrowheads="1"/>
          </p:cNvSpPr>
          <p:nvPr/>
        </p:nvSpPr>
        <p:spPr bwMode="auto">
          <a:xfrm>
            <a:off x="5930900" y="2128838"/>
            <a:ext cx="3079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unit</a:t>
            </a:r>
            <a:endParaRPr lang="en-US" altLang="en-US">
              <a:solidFill>
                <a:schemeClr val="bg1"/>
              </a:solidFill>
              <a:ea typeface="ＭＳ Ｐゴシック" pitchFamily="34" charset="-128"/>
            </a:endParaRPr>
          </a:p>
        </p:txBody>
      </p:sp>
      <p:sp>
        <p:nvSpPr>
          <p:cNvPr id="20531" name="Rectangle 54"/>
          <p:cNvSpPr>
            <a:spLocks noChangeArrowheads="1"/>
          </p:cNvSpPr>
          <p:nvPr/>
        </p:nvSpPr>
        <p:spPr bwMode="auto">
          <a:xfrm>
            <a:off x="6629400" y="1706563"/>
            <a:ext cx="9223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Fixed</a:t>
            </a:r>
            <a:r>
              <a:rPr lang="en-US" altLang="en-US" sz="1300" b="1">
                <a:solidFill>
                  <a:srgbClr val="000000"/>
                </a:solidFill>
                <a:ea typeface="ＭＳ Ｐゴシック" pitchFamily="34" charset="-128"/>
              </a:rPr>
              <a:t> </a:t>
            </a:r>
            <a:r>
              <a:rPr lang="en-US" altLang="en-US" sz="1300" b="1">
                <a:solidFill>
                  <a:schemeClr val="bg1"/>
                </a:solidFill>
                <a:ea typeface="ＭＳ Ｐゴシック" pitchFamily="34" charset="-128"/>
              </a:rPr>
              <a:t>costs</a:t>
            </a:r>
            <a:endParaRPr lang="en-US" altLang="en-US">
              <a:solidFill>
                <a:schemeClr val="bg1"/>
              </a:solidFill>
              <a:ea typeface="ＭＳ Ｐゴシック" pitchFamily="34" charset="-128"/>
            </a:endParaRPr>
          </a:p>
        </p:txBody>
      </p:sp>
      <p:sp>
        <p:nvSpPr>
          <p:cNvPr id="20532" name="Rectangle 55"/>
          <p:cNvSpPr>
            <a:spLocks noChangeArrowheads="1"/>
          </p:cNvSpPr>
          <p:nvPr/>
        </p:nvSpPr>
        <p:spPr bwMode="auto">
          <a:xfrm>
            <a:off x="1379538" y="1247775"/>
            <a:ext cx="64341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costs below.  The company's normal selling price is $22 per unit.  The sales price for the </a:t>
            </a:r>
            <a:endParaRPr lang="en-US" altLang="en-US">
              <a:ea typeface="ＭＳ Ｐゴシック" pitchFamily="34" charset="-128"/>
            </a:endParaRPr>
          </a:p>
        </p:txBody>
      </p:sp>
      <p:sp>
        <p:nvSpPr>
          <p:cNvPr id="20533" name="Rectangle 56"/>
          <p:cNvSpPr>
            <a:spLocks noChangeArrowheads="1"/>
          </p:cNvSpPr>
          <p:nvPr/>
        </p:nvSpPr>
        <p:spPr bwMode="auto">
          <a:xfrm>
            <a:off x="1379538" y="1444625"/>
            <a:ext cx="21082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special order is $18 per unit.</a:t>
            </a:r>
            <a:endParaRPr lang="en-US" altLang="en-US">
              <a:ea typeface="ＭＳ Ｐゴシック" pitchFamily="34" charset="-128"/>
            </a:endParaRPr>
          </a:p>
        </p:txBody>
      </p:sp>
      <p:sp>
        <p:nvSpPr>
          <p:cNvPr id="20534" name="Rectangle 57"/>
          <p:cNvSpPr>
            <a:spLocks noChangeArrowheads="1"/>
          </p:cNvSpPr>
          <p:nvPr/>
        </p:nvSpPr>
        <p:spPr bwMode="auto">
          <a:xfrm>
            <a:off x="4953000" y="1727200"/>
            <a:ext cx="511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Costs</a:t>
            </a:r>
            <a:r>
              <a:rPr lang="en-US" altLang="en-US" sz="1300" b="1">
                <a:solidFill>
                  <a:srgbClr val="000000"/>
                </a:solidFill>
                <a:ea typeface="ＭＳ Ｐゴシック" pitchFamily="34" charset="-128"/>
              </a:rPr>
              <a:t> </a:t>
            </a:r>
            <a:endParaRPr lang="en-US" altLang="en-US">
              <a:ea typeface="ＭＳ Ｐゴシック" pitchFamily="34" charset="-128"/>
            </a:endParaRPr>
          </a:p>
        </p:txBody>
      </p:sp>
      <p:sp>
        <p:nvSpPr>
          <p:cNvPr id="20535" name="Rectangle 58"/>
          <p:cNvSpPr>
            <a:spLocks noChangeArrowheads="1"/>
          </p:cNvSpPr>
          <p:nvPr/>
        </p:nvSpPr>
        <p:spPr bwMode="auto">
          <a:xfrm>
            <a:off x="4953000" y="1933575"/>
            <a:ext cx="520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(7,500 </a:t>
            </a:r>
            <a:endParaRPr lang="en-US" altLang="en-US">
              <a:solidFill>
                <a:schemeClr val="bg1"/>
              </a:solidFill>
              <a:ea typeface="ＭＳ Ｐゴシック" pitchFamily="34" charset="-128"/>
            </a:endParaRPr>
          </a:p>
        </p:txBody>
      </p:sp>
      <p:sp>
        <p:nvSpPr>
          <p:cNvPr id="20536" name="Rectangle 59"/>
          <p:cNvSpPr>
            <a:spLocks noChangeArrowheads="1"/>
          </p:cNvSpPr>
          <p:nvPr/>
        </p:nvSpPr>
        <p:spPr bwMode="auto">
          <a:xfrm>
            <a:off x="4962525" y="2149475"/>
            <a:ext cx="457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units)</a:t>
            </a:r>
            <a:endParaRPr lang="en-US" altLang="en-US">
              <a:solidFill>
                <a:schemeClr val="bg1"/>
              </a:solidFill>
              <a:ea typeface="ＭＳ Ｐゴシック" pitchFamily="34" charset="-128"/>
            </a:endParaRPr>
          </a:p>
        </p:txBody>
      </p:sp>
      <p:sp>
        <p:nvSpPr>
          <p:cNvPr id="20537" name="Rectangle 60"/>
          <p:cNvSpPr>
            <a:spLocks noChangeArrowheads="1"/>
          </p:cNvSpPr>
          <p:nvPr/>
        </p:nvSpPr>
        <p:spPr bwMode="auto">
          <a:xfrm>
            <a:off x="1330325" y="1676400"/>
            <a:ext cx="19050" cy="6889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20538" name="Rectangle 61"/>
          <p:cNvSpPr>
            <a:spLocks noChangeArrowheads="1"/>
          </p:cNvSpPr>
          <p:nvPr/>
        </p:nvSpPr>
        <p:spPr bwMode="auto">
          <a:xfrm>
            <a:off x="7783513" y="1697038"/>
            <a:ext cx="20637" cy="6683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20539" name="Rectangle 62"/>
          <p:cNvSpPr>
            <a:spLocks noChangeArrowheads="1"/>
          </p:cNvSpPr>
          <p:nvPr/>
        </p:nvSpPr>
        <p:spPr bwMode="auto">
          <a:xfrm>
            <a:off x="1349375" y="1676400"/>
            <a:ext cx="64547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20540" name="Rectangle 63"/>
          <p:cNvSpPr>
            <a:spLocks noChangeArrowheads="1"/>
          </p:cNvSpPr>
          <p:nvPr/>
        </p:nvSpPr>
        <p:spPr bwMode="auto">
          <a:xfrm>
            <a:off x="1349375" y="2344738"/>
            <a:ext cx="645477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86" name="Line 64"/>
          <p:cNvSpPr>
            <a:spLocks noChangeShapeType="1"/>
          </p:cNvSpPr>
          <p:nvPr/>
        </p:nvSpPr>
        <p:spPr bwMode="auto">
          <a:xfrm>
            <a:off x="5938838" y="5200650"/>
            <a:ext cx="90646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7" name="Rectangle 65"/>
          <p:cNvSpPr>
            <a:spLocks noChangeArrowheads="1"/>
          </p:cNvSpPr>
          <p:nvPr/>
        </p:nvSpPr>
        <p:spPr bwMode="auto">
          <a:xfrm>
            <a:off x="5938838" y="5200650"/>
            <a:ext cx="906462"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88" name="Line 66"/>
          <p:cNvSpPr>
            <a:spLocks noChangeShapeType="1"/>
          </p:cNvSpPr>
          <p:nvPr/>
        </p:nvSpPr>
        <p:spPr bwMode="auto">
          <a:xfrm>
            <a:off x="6835775" y="5405438"/>
            <a:ext cx="9683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 name="Rectangle 67"/>
          <p:cNvSpPr>
            <a:spLocks noChangeArrowheads="1"/>
          </p:cNvSpPr>
          <p:nvPr/>
        </p:nvSpPr>
        <p:spPr bwMode="auto">
          <a:xfrm>
            <a:off x="6835775" y="5405438"/>
            <a:ext cx="968375"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90" name="Line 68"/>
          <p:cNvSpPr>
            <a:spLocks noChangeShapeType="1"/>
          </p:cNvSpPr>
          <p:nvPr/>
        </p:nvSpPr>
        <p:spPr bwMode="auto">
          <a:xfrm>
            <a:off x="6835775" y="5611813"/>
            <a:ext cx="9683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 name="Rectangle 69"/>
          <p:cNvSpPr>
            <a:spLocks noChangeArrowheads="1"/>
          </p:cNvSpPr>
          <p:nvPr/>
        </p:nvSpPr>
        <p:spPr bwMode="auto">
          <a:xfrm>
            <a:off x="6835775" y="5611813"/>
            <a:ext cx="968375"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92" name="Line 70"/>
          <p:cNvSpPr>
            <a:spLocks noChangeShapeType="1"/>
          </p:cNvSpPr>
          <p:nvPr/>
        </p:nvSpPr>
        <p:spPr bwMode="auto">
          <a:xfrm>
            <a:off x="6835775" y="5632450"/>
            <a:ext cx="9683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3" name="Rectangle 71"/>
          <p:cNvSpPr>
            <a:spLocks noChangeArrowheads="1"/>
          </p:cNvSpPr>
          <p:nvPr/>
        </p:nvSpPr>
        <p:spPr bwMode="auto">
          <a:xfrm>
            <a:off x="6835775" y="5632450"/>
            <a:ext cx="96837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69"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P 1</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52"/>
                                        </p:tgtEl>
                                        <p:attrNameLst>
                                          <p:attrName>style.visibility</p:attrName>
                                        </p:attrNameLst>
                                      </p:cBhvr>
                                      <p:to>
                                        <p:strVal val="visible"/>
                                      </p:to>
                                    </p:set>
                                    <p:animEffect transition="in" filter="fade">
                                      <p:cBhvr>
                                        <p:cTn id="20" dur="500"/>
                                        <p:tgtEl>
                                          <p:spTgt spid="352"/>
                                        </p:tgtEl>
                                      </p:cBhvr>
                                    </p:animEffect>
                                  </p:childTnLst>
                                </p:cTn>
                              </p:par>
                            </p:childTnLst>
                          </p:cTn>
                        </p:par>
                        <p:par>
                          <p:cTn id="21" fill="hold" nodeType="afterGroup">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53"/>
                                        </p:tgtEl>
                                        <p:attrNameLst>
                                          <p:attrName>style.visibility</p:attrName>
                                        </p:attrNameLst>
                                      </p:cBhvr>
                                      <p:to>
                                        <p:strVal val="visible"/>
                                      </p:to>
                                    </p:set>
                                    <p:animEffect transition="in" filter="fade">
                                      <p:cBhvr>
                                        <p:cTn id="24" dur="500"/>
                                        <p:tgtEl>
                                          <p:spTgt spid="353"/>
                                        </p:tgtEl>
                                      </p:cBhvr>
                                    </p:animEffect>
                                  </p:childTnLst>
                                </p:cTn>
                              </p:par>
                            </p:childTnLst>
                          </p:cTn>
                        </p:par>
                        <p:par>
                          <p:cTn id="25" fill="hold" nodeType="afterGroup">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354"/>
                                        </p:tgtEl>
                                        <p:attrNameLst>
                                          <p:attrName>style.visibility</p:attrName>
                                        </p:attrNameLst>
                                      </p:cBhvr>
                                      <p:to>
                                        <p:strVal val="visible"/>
                                      </p:to>
                                    </p:set>
                                    <p:animEffect transition="in" filter="fade">
                                      <p:cBhvr>
                                        <p:cTn id="28" dur="500"/>
                                        <p:tgtEl>
                                          <p:spTgt spid="354"/>
                                        </p:tgtEl>
                                      </p:cBhvr>
                                    </p:animEffect>
                                  </p:childTnLst>
                                </p:cTn>
                              </p:par>
                            </p:childTnLst>
                          </p:cTn>
                        </p:par>
                        <p:par>
                          <p:cTn id="29" fill="hold" nodeType="afterGroup">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355"/>
                                        </p:tgtEl>
                                        <p:attrNameLst>
                                          <p:attrName>style.visibility</p:attrName>
                                        </p:attrNameLst>
                                      </p:cBhvr>
                                      <p:to>
                                        <p:strVal val="visible"/>
                                      </p:to>
                                    </p:set>
                                    <p:animEffect transition="in" filter="fade">
                                      <p:cBhvr>
                                        <p:cTn id="32" dur="500"/>
                                        <p:tgtEl>
                                          <p:spTgt spid="35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56"/>
                                        </p:tgtEl>
                                        <p:attrNameLst>
                                          <p:attrName>style.visibility</p:attrName>
                                        </p:attrNameLst>
                                      </p:cBhvr>
                                      <p:to>
                                        <p:strVal val="visible"/>
                                      </p:to>
                                    </p:set>
                                    <p:animEffect transition="in" filter="fade">
                                      <p:cBhvr>
                                        <p:cTn id="37" dur="500"/>
                                        <p:tgtEl>
                                          <p:spTgt spid="356"/>
                                        </p:tgtEl>
                                      </p:cBhvr>
                                    </p:animEffect>
                                  </p:childTnLst>
                                </p:cTn>
                              </p:par>
                            </p:childTnLst>
                          </p:cTn>
                        </p:par>
                        <p:par>
                          <p:cTn id="38" fill="hold" nodeType="afterGroup">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357"/>
                                        </p:tgtEl>
                                        <p:attrNameLst>
                                          <p:attrName>style.visibility</p:attrName>
                                        </p:attrNameLst>
                                      </p:cBhvr>
                                      <p:to>
                                        <p:strVal val="visible"/>
                                      </p:to>
                                    </p:set>
                                    <p:animEffect transition="in" filter="fade">
                                      <p:cBhvr>
                                        <p:cTn id="41" dur="500"/>
                                        <p:tgtEl>
                                          <p:spTgt spid="357"/>
                                        </p:tgtEl>
                                      </p:cBhvr>
                                    </p:animEffect>
                                  </p:childTnLst>
                                </p:cTn>
                              </p:par>
                            </p:childTnLst>
                          </p:cTn>
                        </p:par>
                        <p:par>
                          <p:cTn id="42" fill="hold" nodeType="afterGroup">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358"/>
                                        </p:tgtEl>
                                        <p:attrNameLst>
                                          <p:attrName>style.visibility</p:attrName>
                                        </p:attrNameLst>
                                      </p:cBhvr>
                                      <p:to>
                                        <p:strVal val="visible"/>
                                      </p:to>
                                    </p:set>
                                    <p:animEffect transition="in" filter="fade">
                                      <p:cBhvr>
                                        <p:cTn id="45" dur="500"/>
                                        <p:tgtEl>
                                          <p:spTgt spid="358"/>
                                        </p:tgtEl>
                                      </p:cBhvr>
                                    </p:animEffect>
                                  </p:childTnLst>
                                </p:cTn>
                              </p:par>
                            </p:childTnLst>
                          </p:cTn>
                        </p:par>
                        <p:par>
                          <p:cTn id="46" fill="hold" nodeType="afterGroup">
                            <p:stCondLst>
                              <p:cond delay="1500"/>
                            </p:stCondLst>
                            <p:childTnLst>
                              <p:par>
                                <p:cTn id="47" presetID="10" presetClass="entr" presetSubtype="0" fill="hold" grpId="0" nodeType="afterEffect">
                                  <p:stCondLst>
                                    <p:cond delay="0"/>
                                  </p:stCondLst>
                                  <p:childTnLst>
                                    <p:set>
                                      <p:cBhvr>
                                        <p:cTn id="48" dur="1" fill="hold">
                                          <p:stCondLst>
                                            <p:cond delay="0"/>
                                          </p:stCondLst>
                                        </p:cTn>
                                        <p:tgtEl>
                                          <p:spTgt spid="359"/>
                                        </p:tgtEl>
                                        <p:attrNameLst>
                                          <p:attrName>style.visibility</p:attrName>
                                        </p:attrNameLst>
                                      </p:cBhvr>
                                      <p:to>
                                        <p:strVal val="visible"/>
                                      </p:to>
                                    </p:set>
                                    <p:animEffect transition="in" filter="fade">
                                      <p:cBhvr>
                                        <p:cTn id="49" dur="500"/>
                                        <p:tgtEl>
                                          <p:spTgt spid="359"/>
                                        </p:tgtEl>
                                      </p:cBhvr>
                                    </p:animEffect>
                                  </p:childTnLst>
                                </p:cTn>
                              </p:par>
                            </p:childTnLst>
                          </p:cTn>
                        </p:par>
                        <p:par>
                          <p:cTn id="50" fill="hold" nodeType="afterGroup">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360"/>
                                        </p:tgtEl>
                                        <p:attrNameLst>
                                          <p:attrName>style.visibility</p:attrName>
                                        </p:attrNameLst>
                                      </p:cBhvr>
                                      <p:to>
                                        <p:strVal val="visible"/>
                                      </p:to>
                                    </p:set>
                                    <p:animEffect transition="in" filter="fade">
                                      <p:cBhvr>
                                        <p:cTn id="53" dur="500"/>
                                        <p:tgtEl>
                                          <p:spTgt spid="360"/>
                                        </p:tgtEl>
                                      </p:cBhvr>
                                    </p:animEffect>
                                  </p:childTnLst>
                                </p:cTn>
                              </p:par>
                            </p:childTnLst>
                          </p:cTn>
                        </p:par>
                        <p:par>
                          <p:cTn id="54" fill="hold" nodeType="afterGroup">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361"/>
                                        </p:tgtEl>
                                        <p:attrNameLst>
                                          <p:attrName>style.visibility</p:attrName>
                                        </p:attrNameLst>
                                      </p:cBhvr>
                                      <p:to>
                                        <p:strVal val="visible"/>
                                      </p:to>
                                    </p:set>
                                    <p:animEffect transition="in" filter="fade">
                                      <p:cBhvr>
                                        <p:cTn id="57" dur="500"/>
                                        <p:tgtEl>
                                          <p:spTgt spid="361"/>
                                        </p:tgtEl>
                                      </p:cBhvr>
                                    </p:animEffect>
                                  </p:childTnLst>
                                </p:cTn>
                              </p:par>
                            </p:childTnLst>
                          </p:cTn>
                        </p:par>
                        <p:par>
                          <p:cTn id="58" fill="hold" nodeType="afterGroup">
                            <p:stCondLst>
                              <p:cond delay="3000"/>
                            </p:stCondLst>
                            <p:childTnLst>
                              <p:par>
                                <p:cTn id="59" presetID="10" presetClass="entr" presetSubtype="0" fill="hold" grpId="0" nodeType="afterEffect">
                                  <p:stCondLst>
                                    <p:cond delay="0"/>
                                  </p:stCondLst>
                                  <p:childTnLst>
                                    <p:set>
                                      <p:cBhvr>
                                        <p:cTn id="60" dur="1" fill="hold">
                                          <p:stCondLst>
                                            <p:cond delay="0"/>
                                          </p:stCondLst>
                                        </p:cTn>
                                        <p:tgtEl>
                                          <p:spTgt spid="363"/>
                                        </p:tgtEl>
                                        <p:attrNameLst>
                                          <p:attrName>style.visibility</p:attrName>
                                        </p:attrNameLst>
                                      </p:cBhvr>
                                      <p:to>
                                        <p:strVal val="visible"/>
                                      </p:to>
                                    </p:set>
                                    <p:animEffect transition="in" filter="fade">
                                      <p:cBhvr>
                                        <p:cTn id="61" dur="500"/>
                                        <p:tgtEl>
                                          <p:spTgt spid="363"/>
                                        </p:tgtEl>
                                      </p:cBhvr>
                                    </p:animEffect>
                                  </p:childTnLst>
                                </p:cTn>
                              </p:par>
                            </p:childTnLst>
                          </p:cTn>
                        </p:par>
                        <p:par>
                          <p:cTn id="62" fill="hold" nodeType="afterGroup">
                            <p:stCondLst>
                              <p:cond delay="3500"/>
                            </p:stCondLst>
                            <p:childTnLst>
                              <p:par>
                                <p:cTn id="63" presetID="10" presetClass="entr" presetSubtype="0" fill="hold" grpId="0" nodeType="afterEffect">
                                  <p:stCondLst>
                                    <p:cond delay="0"/>
                                  </p:stCondLst>
                                  <p:childTnLst>
                                    <p:set>
                                      <p:cBhvr>
                                        <p:cTn id="64" dur="1" fill="hold">
                                          <p:stCondLst>
                                            <p:cond delay="0"/>
                                          </p:stCondLst>
                                        </p:cTn>
                                        <p:tgtEl>
                                          <p:spTgt spid="364"/>
                                        </p:tgtEl>
                                        <p:attrNameLst>
                                          <p:attrName>style.visibility</p:attrName>
                                        </p:attrNameLst>
                                      </p:cBhvr>
                                      <p:to>
                                        <p:strVal val="visible"/>
                                      </p:to>
                                    </p:set>
                                    <p:animEffect transition="in" filter="fade">
                                      <p:cBhvr>
                                        <p:cTn id="65" dur="500"/>
                                        <p:tgtEl>
                                          <p:spTgt spid="364"/>
                                        </p:tgtEl>
                                      </p:cBhvr>
                                    </p:animEffect>
                                  </p:childTnLst>
                                </p:cTn>
                              </p:par>
                            </p:childTnLst>
                          </p:cTn>
                        </p:par>
                        <p:par>
                          <p:cTn id="66" fill="hold" nodeType="afterGroup">
                            <p:stCondLst>
                              <p:cond delay="4000"/>
                            </p:stCondLst>
                            <p:childTnLst>
                              <p:par>
                                <p:cTn id="67" presetID="10" presetClass="entr" presetSubtype="0" fill="hold" grpId="0" nodeType="afterEffect">
                                  <p:stCondLst>
                                    <p:cond delay="0"/>
                                  </p:stCondLst>
                                  <p:childTnLst>
                                    <p:set>
                                      <p:cBhvr>
                                        <p:cTn id="68" dur="1" fill="hold">
                                          <p:stCondLst>
                                            <p:cond delay="0"/>
                                          </p:stCondLst>
                                        </p:cTn>
                                        <p:tgtEl>
                                          <p:spTgt spid="365"/>
                                        </p:tgtEl>
                                        <p:attrNameLst>
                                          <p:attrName>style.visibility</p:attrName>
                                        </p:attrNameLst>
                                      </p:cBhvr>
                                      <p:to>
                                        <p:strVal val="visible"/>
                                      </p:to>
                                    </p:set>
                                    <p:animEffect transition="in" filter="fade">
                                      <p:cBhvr>
                                        <p:cTn id="69" dur="500"/>
                                        <p:tgtEl>
                                          <p:spTgt spid="365"/>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66"/>
                                        </p:tgtEl>
                                        <p:attrNameLst>
                                          <p:attrName>style.visibility</p:attrName>
                                        </p:attrNameLst>
                                      </p:cBhvr>
                                      <p:to>
                                        <p:strVal val="visible"/>
                                      </p:to>
                                    </p:set>
                                    <p:animEffect transition="in" filter="fade">
                                      <p:cBhvr>
                                        <p:cTn id="74" dur="500"/>
                                        <p:tgtEl>
                                          <p:spTgt spid="366"/>
                                        </p:tgtEl>
                                      </p:cBhvr>
                                    </p:animEffect>
                                  </p:childTnLst>
                                </p:cTn>
                              </p:par>
                            </p:childTnLst>
                          </p:cTn>
                        </p:par>
                        <p:par>
                          <p:cTn id="75" fill="hold" nodeType="afterGroup">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367"/>
                                        </p:tgtEl>
                                        <p:attrNameLst>
                                          <p:attrName>style.visibility</p:attrName>
                                        </p:attrNameLst>
                                      </p:cBhvr>
                                      <p:to>
                                        <p:strVal val="visible"/>
                                      </p:to>
                                    </p:set>
                                    <p:animEffect transition="in" filter="fade">
                                      <p:cBhvr>
                                        <p:cTn id="78" dur="500"/>
                                        <p:tgtEl>
                                          <p:spTgt spid="367"/>
                                        </p:tgtEl>
                                      </p:cBhvr>
                                    </p:animEffect>
                                  </p:childTnLst>
                                </p:cTn>
                              </p:par>
                            </p:childTnLst>
                          </p:cTn>
                        </p:par>
                        <p:par>
                          <p:cTn id="79" fill="hold" nodeType="afterGroup">
                            <p:stCondLst>
                              <p:cond delay="1000"/>
                            </p:stCondLst>
                            <p:childTnLst>
                              <p:par>
                                <p:cTn id="80" presetID="10" presetClass="entr" presetSubtype="0" fill="hold" grpId="0" nodeType="afterEffect">
                                  <p:stCondLst>
                                    <p:cond delay="0"/>
                                  </p:stCondLst>
                                  <p:childTnLst>
                                    <p:set>
                                      <p:cBhvr>
                                        <p:cTn id="81" dur="1" fill="hold">
                                          <p:stCondLst>
                                            <p:cond delay="0"/>
                                          </p:stCondLst>
                                        </p:cTn>
                                        <p:tgtEl>
                                          <p:spTgt spid="368"/>
                                        </p:tgtEl>
                                        <p:attrNameLst>
                                          <p:attrName>style.visibility</p:attrName>
                                        </p:attrNameLst>
                                      </p:cBhvr>
                                      <p:to>
                                        <p:strVal val="visible"/>
                                      </p:to>
                                    </p:set>
                                    <p:animEffect transition="in" filter="fade">
                                      <p:cBhvr>
                                        <p:cTn id="82" dur="500"/>
                                        <p:tgtEl>
                                          <p:spTgt spid="36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69"/>
                                        </p:tgtEl>
                                        <p:attrNameLst>
                                          <p:attrName>style.visibility</p:attrName>
                                        </p:attrNameLst>
                                      </p:cBhvr>
                                      <p:to>
                                        <p:strVal val="visible"/>
                                      </p:to>
                                    </p:set>
                                    <p:animEffect transition="in" filter="fade">
                                      <p:cBhvr>
                                        <p:cTn id="85" dur="500"/>
                                        <p:tgtEl>
                                          <p:spTgt spid="36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86"/>
                                        </p:tgtEl>
                                        <p:attrNameLst>
                                          <p:attrName>style.visibility</p:attrName>
                                        </p:attrNameLst>
                                      </p:cBhvr>
                                      <p:to>
                                        <p:strVal val="visible"/>
                                      </p:to>
                                    </p:set>
                                    <p:animEffect transition="in" filter="fade">
                                      <p:cBhvr>
                                        <p:cTn id="88" dur="500"/>
                                        <p:tgtEl>
                                          <p:spTgt spid="38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87"/>
                                        </p:tgtEl>
                                        <p:attrNameLst>
                                          <p:attrName>style.visibility</p:attrName>
                                        </p:attrNameLst>
                                      </p:cBhvr>
                                      <p:to>
                                        <p:strVal val="visible"/>
                                      </p:to>
                                    </p:set>
                                    <p:animEffect transition="in" filter="fade">
                                      <p:cBhvr>
                                        <p:cTn id="91" dur="500"/>
                                        <p:tgtEl>
                                          <p:spTgt spid="387"/>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370"/>
                                        </p:tgtEl>
                                        <p:attrNameLst>
                                          <p:attrName>style.visibility</p:attrName>
                                        </p:attrNameLst>
                                      </p:cBhvr>
                                      <p:to>
                                        <p:strVal val="visible"/>
                                      </p:to>
                                    </p:set>
                                    <p:animEffect transition="in" filter="fade">
                                      <p:cBhvr>
                                        <p:cTn id="96" dur="500"/>
                                        <p:tgtEl>
                                          <p:spTgt spid="370"/>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371"/>
                                        </p:tgtEl>
                                        <p:attrNameLst>
                                          <p:attrName>style.visibility</p:attrName>
                                        </p:attrNameLst>
                                      </p:cBhvr>
                                      <p:to>
                                        <p:strVal val="visible"/>
                                      </p:to>
                                    </p:set>
                                    <p:animEffect transition="in" filter="fade">
                                      <p:cBhvr>
                                        <p:cTn id="101" dur="500"/>
                                        <p:tgtEl>
                                          <p:spTgt spid="37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88"/>
                                        </p:tgtEl>
                                        <p:attrNameLst>
                                          <p:attrName>style.visibility</p:attrName>
                                        </p:attrNameLst>
                                      </p:cBhvr>
                                      <p:to>
                                        <p:strVal val="visible"/>
                                      </p:to>
                                    </p:set>
                                    <p:animEffect transition="in" filter="fade">
                                      <p:cBhvr>
                                        <p:cTn id="104" dur="500"/>
                                        <p:tgtEl>
                                          <p:spTgt spid="38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89"/>
                                        </p:tgtEl>
                                        <p:attrNameLst>
                                          <p:attrName>style.visibility</p:attrName>
                                        </p:attrNameLst>
                                      </p:cBhvr>
                                      <p:to>
                                        <p:strVal val="visible"/>
                                      </p:to>
                                    </p:set>
                                    <p:animEffect transition="in" filter="fade">
                                      <p:cBhvr>
                                        <p:cTn id="107" dur="500"/>
                                        <p:tgtEl>
                                          <p:spTgt spid="389"/>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90"/>
                                        </p:tgtEl>
                                        <p:attrNameLst>
                                          <p:attrName>style.visibility</p:attrName>
                                        </p:attrNameLst>
                                      </p:cBhvr>
                                      <p:to>
                                        <p:strVal val="visible"/>
                                      </p:to>
                                    </p:set>
                                    <p:animEffect transition="in" filter="fade">
                                      <p:cBhvr>
                                        <p:cTn id="110" dur="500"/>
                                        <p:tgtEl>
                                          <p:spTgt spid="390"/>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91"/>
                                        </p:tgtEl>
                                        <p:attrNameLst>
                                          <p:attrName>style.visibility</p:attrName>
                                        </p:attrNameLst>
                                      </p:cBhvr>
                                      <p:to>
                                        <p:strVal val="visible"/>
                                      </p:to>
                                    </p:set>
                                    <p:animEffect transition="in" filter="fade">
                                      <p:cBhvr>
                                        <p:cTn id="113" dur="500"/>
                                        <p:tgtEl>
                                          <p:spTgt spid="391"/>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92"/>
                                        </p:tgtEl>
                                        <p:attrNameLst>
                                          <p:attrName>style.visibility</p:attrName>
                                        </p:attrNameLst>
                                      </p:cBhvr>
                                      <p:to>
                                        <p:strVal val="visible"/>
                                      </p:to>
                                    </p:set>
                                    <p:animEffect transition="in" filter="fade">
                                      <p:cBhvr>
                                        <p:cTn id="116" dur="500"/>
                                        <p:tgtEl>
                                          <p:spTgt spid="392"/>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93"/>
                                        </p:tgtEl>
                                        <p:attrNameLst>
                                          <p:attrName>style.visibility</p:attrName>
                                        </p:attrNameLst>
                                      </p:cBhvr>
                                      <p:to>
                                        <p:strVal val="visible"/>
                                      </p:to>
                                    </p:set>
                                    <p:animEffect transition="in" filter="fade">
                                      <p:cBhvr>
                                        <p:cTn id="119" dur="500"/>
                                        <p:tgtEl>
                                          <p:spTgt spid="393"/>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372"/>
                                        </p:tgtEl>
                                        <p:attrNameLst>
                                          <p:attrName>style.visibility</p:attrName>
                                        </p:attrNameLst>
                                      </p:cBhvr>
                                      <p:to>
                                        <p:strVal val="visible"/>
                                      </p:to>
                                    </p:set>
                                    <p:animEffect transition="in" filter="fade">
                                      <p:cBhvr>
                                        <p:cTn id="124" dur="500"/>
                                        <p:tgtEl>
                                          <p:spTgt spid="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52" grpId="0"/>
      <p:bldP spid="353" grpId="0"/>
      <p:bldP spid="354" grpId="0"/>
      <p:bldP spid="355" grpId="0"/>
      <p:bldP spid="356" grpId="0"/>
      <p:bldP spid="357" grpId="0"/>
      <p:bldP spid="358" grpId="0"/>
      <p:bldP spid="359" grpId="0"/>
      <p:bldP spid="360" grpId="0"/>
      <p:bldP spid="361" grpId="0"/>
      <p:bldP spid="363" grpId="0"/>
      <p:bldP spid="364" grpId="0"/>
      <p:bldP spid="365" grpId="0"/>
      <p:bldP spid="366" grpId="0"/>
      <p:bldP spid="367" grpId="0"/>
      <p:bldP spid="368" grpId="0"/>
      <p:bldP spid="369" grpId="0"/>
      <p:bldP spid="370" grpId="0"/>
      <p:bldP spid="371" grpId="0"/>
      <p:bldP spid="372" grpId="0"/>
      <p:bldP spid="386" grpId="0" animBg="1"/>
      <p:bldP spid="387" grpId="0" animBg="1"/>
      <p:bldP spid="388" grpId="0" animBg="1"/>
      <p:bldP spid="389" grpId="0" animBg="1"/>
      <p:bldP spid="390" grpId="0" animBg="1"/>
      <p:bldP spid="391" grpId="0" animBg="1"/>
      <p:bldP spid="392" grpId="0" animBg="1"/>
      <p:bldP spid="3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446987" y="-51758"/>
            <a:ext cx="8229600" cy="889958"/>
          </a:xfrm>
        </p:spPr>
        <p:txBody>
          <a:bodyPr/>
          <a:lstStyle/>
          <a:p>
            <a:r>
              <a:rPr lang="en-US" altLang="en-US" sz="4400" b="1" dirty="0" smtClean="0">
                <a:solidFill>
                  <a:schemeClr val="tx1"/>
                </a:solidFill>
                <a:latin typeface="Arial" pitchFamily="34" charset="0"/>
                <a:ea typeface="ＭＳ Ｐゴシック" pitchFamily="34" charset="-128"/>
                <a:cs typeface="Arial" pitchFamily="34" charset="0"/>
              </a:rPr>
              <a:t>Make </a:t>
            </a:r>
            <a:r>
              <a:rPr lang="en-US" altLang="en-US" sz="4400" b="1" dirty="0" smtClean="0">
                <a:solidFill>
                  <a:srgbClr val="FF0000"/>
                </a:solidFill>
                <a:latin typeface="Arial" pitchFamily="34" charset="0"/>
                <a:ea typeface="ＭＳ Ｐゴシック" pitchFamily="34" charset="-128"/>
                <a:cs typeface="Arial" pitchFamily="34" charset="0"/>
              </a:rPr>
              <a:t>or</a:t>
            </a:r>
            <a:r>
              <a:rPr lang="en-US" altLang="en-US" sz="4400" b="1" dirty="0" smtClean="0">
                <a:solidFill>
                  <a:schemeClr val="tx1"/>
                </a:solidFill>
                <a:latin typeface="Arial" pitchFamily="34" charset="0"/>
                <a:ea typeface="ＭＳ Ｐゴシック" pitchFamily="34" charset="-128"/>
                <a:cs typeface="Arial" pitchFamily="34" charset="0"/>
              </a:rPr>
              <a:t> Buy Decisions</a:t>
            </a:r>
          </a:p>
        </p:txBody>
      </p:sp>
      <p:sp>
        <p:nvSpPr>
          <p:cNvPr id="2151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791AA2F2-A4E4-439E-AD26-63C63F11995C}" type="slidenum">
              <a:rPr lang="en-US" altLang="en-US">
                <a:solidFill>
                  <a:srgbClr val="898989"/>
                </a:solidFill>
                <a:ea typeface="ＭＳ Ｐゴシック" pitchFamily="34" charset="-128"/>
              </a:rPr>
              <a:pPr/>
              <a:t>16</a:t>
            </a:fld>
            <a:endParaRPr lang="en-US" altLang="en-US">
              <a:solidFill>
                <a:srgbClr val="898989"/>
              </a:solidFill>
              <a:ea typeface="ＭＳ Ｐゴシック" pitchFamily="34" charset="-128"/>
            </a:endParaRPr>
          </a:p>
        </p:txBody>
      </p:sp>
      <p:sp>
        <p:nvSpPr>
          <p:cNvPr id="31747" name="TextBox 6"/>
          <p:cNvSpPr txBox="1">
            <a:spLocks noChangeArrowheads="1"/>
          </p:cNvSpPr>
          <p:nvPr/>
        </p:nvSpPr>
        <p:spPr bwMode="auto">
          <a:xfrm>
            <a:off x="228601" y="2284413"/>
            <a:ext cx="8686800" cy="3970318"/>
          </a:xfrm>
          <a:prstGeom prst="rect">
            <a:avLst/>
          </a:prstGeom>
          <a:blipFill dpi="0" rotWithShape="1">
            <a:blip r:embed="rId3" cstate="print">
              <a:alphaModFix amt="27000"/>
            </a:blip>
            <a:srcRect/>
            <a:tile tx="0" ty="0" sx="100000" sy="100000" flip="none" algn="tl"/>
          </a:blipFill>
          <a:ln w="9525">
            <a:solidFill>
              <a:srgbClr val="98B954"/>
            </a:solidFill>
            <a:miter lim="800000"/>
            <a:headEnd/>
            <a:tailEnd/>
          </a:ln>
          <a:effectLst>
            <a:outerShdw dist="38100" dir="2700000" algn="br" rotWithShape="0">
              <a:srgbClr val="808080">
                <a:alpha val="42998"/>
              </a:srgbClr>
            </a:outerShdw>
          </a:effectLst>
        </p:spPr>
        <p:txBody>
          <a:bodyPr wrap="square">
            <a:spAutoFit/>
          </a:bodyPr>
          <a:lstStyle/>
          <a:p>
            <a:pPr eaLnBrk="1" hangingPunct="1">
              <a:lnSpc>
                <a:spcPct val="90000"/>
              </a:lnSpc>
              <a:buClr>
                <a:schemeClr val="tx1"/>
              </a:buClr>
              <a:buFont typeface="Wingdings" pitchFamily="2" charset="2"/>
              <a:buChar char="§"/>
              <a:defRPr/>
            </a:pPr>
            <a:r>
              <a:rPr lang="en-US" sz="2800" b="1" dirty="0">
                <a:solidFill>
                  <a:srgbClr val="C00000"/>
                </a:solidFill>
                <a:latin typeface="Arial" pitchFamily="34" charset="0"/>
                <a:ea typeface="ＭＳ Ｐゴシック" pitchFamily="34" charset="-128"/>
                <a:cs typeface="Arial" pitchFamily="34" charset="0"/>
              </a:rPr>
              <a:t> Incremental </a:t>
            </a:r>
            <a:r>
              <a:rPr lang="en-US" sz="2800" b="1" dirty="0">
                <a:solidFill>
                  <a:srgbClr val="000000"/>
                </a:solidFill>
                <a:latin typeface="Arial" pitchFamily="34" charset="0"/>
                <a:ea typeface="ＭＳ Ｐゴシック" pitchFamily="34" charset="-128"/>
                <a:cs typeface="Arial" pitchFamily="34" charset="0"/>
              </a:rPr>
              <a:t>costs are important in the</a:t>
            </a:r>
            <a:br>
              <a:rPr lang="en-US" sz="2800" b="1" dirty="0">
                <a:solidFill>
                  <a:srgbClr val="000000"/>
                </a:solidFill>
                <a:latin typeface="Arial" pitchFamily="34" charset="0"/>
                <a:ea typeface="ＭＳ Ｐゴシック" pitchFamily="34" charset="-128"/>
                <a:cs typeface="Arial" pitchFamily="34" charset="0"/>
              </a:rPr>
            </a:br>
            <a:r>
              <a:rPr lang="en-US" sz="2800" b="1" dirty="0">
                <a:solidFill>
                  <a:srgbClr val="000000"/>
                </a:solidFill>
                <a:latin typeface="Arial" pitchFamily="34" charset="0"/>
                <a:ea typeface="ＭＳ Ｐゴシック" pitchFamily="34" charset="-128"/>
                <a:cs typeface="Arial" pitchFamily="34" charset="0"/>
              </a:rPr>
              <a:t>   decision to make a product or purchase it </a:t>
            </a:r>
            <a:r>
              <a:rPr lang="en-US" sz="2800" b="1" dirty="0" smtClean="0">
                <a:solidFill>
                  <a:srgbClr val="000000"/>
                </a:solidFill>
                <a:latin typeface="Arial" pitchFamily="34" charset="0"/>
                <a:ea typeface="ＭＳ Ｐゴシック" pitchFamily="34" charset="-128"/>
                <a:cs typeface="Arial" pitchFamily="34" charset="0"/>
              </a:rPr>
              <a:t>from a </a:t>
            </a:r>
            <a:r>
              <a:rPr lang="en-US" sz="2800" b="1" dirty="0">
                <a:solidFill>
                  <a:srgbClr val="000000"/>
                </a:solidFill>
                <a:latin typeface="Arial" pitchFamily="34" charset="0"/>
                <a:ea typeface="ＭＳ Ｐゴシック" pitchFamily="34" charset="-128"/>
                <a:cs typeface="Arial" pitchFamily="34" charset="0"/>
              </a:rPr>
              <a:t>supplier</a:t>
            </a:r>
            <a:r>
              <a:rPr lang="en-US" sz="2800" b="1" dirty="0" smtClean="0">
                <a:solidFill>
                  <a:srgbClr val="000000"/>
                </a:solidFill>
                <a:latin typeface="Arial" pitchFamily="34" charset="0"/>
                <a:ea typeface="ＭＳ Ｐゴシック" pitchFamily="34" charset="-128"/>
                <a:cs typeface="Arial" pitchFamily="34" charset="0"/>
              </a:rPr>
              <a:t>.</a:t>
            </a:r>
            <a:endParaRPr lang="en-US" sz="2800" b="1" dirty="0">
              <a:solidFill>
                <a:srgbClr val="000000"/>
              </a:solidFill>
              <a:latin typeface="Arial" pitchFamily="34" charset="0"/>
              <a:ea typeface="ＭＳ Ｐゴシック" pitchFamily="34" charset="-128"/>
              <a:cs typeface="Arial" pitchFamily="34" charset="0"/>
            </a:endParaRPr>
          </a:p>
          <a:p>
            <a:pPr eaLnBrk="1" hangingPunct="1">
              <a:lnSpc>
                <a:spcPct val="90000"/>
              </a:lnSpc>
              <a:buClr>
                <a:schemeClr val="tx1"/>
              </a:buClr>
              <a:buFont typeface="Wingdings" pitchFamily="2" charset="2"/>
              <a:buChar char="§"/>
              <a:defRPr/>
            </a:pPr>
            <a:r>
              <a:rPr lang="en-US" sz="2800" b="1" dirty="0">
                <a:solidFill>
                  <a:schemeClr val="hlink"/>
                </a:solidFill>
                <a:latin typeface="Arial" pitchFamily="34" charset="0"/>
                <a:ea typeface="ＭＳ Ｐゴシック" pitchFamily="34" charset="-128"/>
                <a:cs typeface="Arial" pitchFamily="34" charset="0"/>
              </a:rPr>
              <a:t> </a:t>
            </a:r>
            <a:r>
              <a:rPr lang="en-US" sz="2800" b="1" dirty="0">
                <a:solidFill>
                  <a:srgbClr val="000000"/>
                </a:solidFill>
                <a:latin typeface="Arial" pitchFamily="34" charset="0"/>
                <a:ea typeface="ＭＳ Ｐゴシック" pitchFamily="34" charset="-128"/>
                <a:cs typeface="Arial" pitchFamily="34" charset="0"/>
              </a:rPr>
              <a:t>The cost to produce an item must include:</a:t>
            </a:r>
            <a:br>
              <a:rPr lang="en-US" sz="2800" b="1" dirty="0">
                <a:solidFill>
                  <a:srgbClr val="000000"/>
                </a:solidFill>
                <a:latin typeface="Arial" pitchFamily="34" charset="0"/>
                <a:ea typeface="ＭＳ Ｐゴシック" pitchFamily="34" charset="-128"/>
                <a:cs typeface="Arial" pitchFamily="34" charset="0"/>
              </a:rPr>
            </a:br>
            <a:r>
              <a:rPr lang="en-US" sz="2800" b="1" dirty="0">
                <a:solidFill>
                  <a:srgbClr val="000000"/>
                </a:solidFill>
                <a:latin typeface="Arial" pitchFamily="34" charset="0"/>
                <a:ea typeface="ＭＳ Ｐゴシック" pitchFamily="34" charset="-128"/>
                <a:cs typeface="Arial" pitchFamily="34" charset="0"/>
              </a:rPr>
              <a:t>   (1) direct materials,</a:t>
            </a:r>
            <a:br>
              <a:rPr lang="en-US" sz="2800" b="1" dirty="0">
                <a:solidFill>
                  <a:srgbClr val="000000"/>
                </a:solidFill>
                <a:latin typeface="Arial" pitchFamily="34" charset="0"/>
                <a:ea typeface="ＭＳ Ｐゴシック" pitchFamily="34" charset="-128"/>
                <a:cs typeface="Arial" pitchFamily="34" charset="0"/>
              </a:rPr>
            </a:br>
            <a:r>
              <a:rPr lang="en-US" sz="2800" b="1" dirty="0">
                <a:solidFill>
                  <a:srgbClr val="000000"/>
                </a:solidFill>
                <a:latin typeface="Arial" pitchFamily="34" charset="0"/>
                <a:ea typeface="ＭＳ Ｐゴシック" pitchFamily="34" charset="-128"/>
                <a:cs typeface="Arial" pitchFamily="34" charset="0"/>
              </a:rPr>
              <a:t>   (2) direct labor, and</a:t>
            </a:r>
            <a:r>
              <a:rPr lang="en-US" sz="2800" b="1" dirty="0">
                <a:solidFill>
                  <a:schemeClr val="hlink"/>
                </a:solidFill>
                <a:latin typeface="Arial" pitchFamily="34" charset="0"/>
                <a:ea typeface="ＭＳ Ｐゴシック" pitchFamily="34" charset="-128"/>
                <a:cs typeface="Arial" pitchFamily="34" charset="0"/>
              </a:rPr>
              <a:t/>
            </a:r>
            <a:br>
              <a:rPr lang="en-US" sz="2800" b="1" dirty="0">
                <a:solidFill>
                  <a:schemeClr val="hlink"/>
                </a:solidFill>
                <a:latin typeface="Arial" pitchFamily="34" charset="0"/>
                <a:ea typeface="ＭＳ Ｐゴシック" pitchFamily="34" charset="-128"/>
                <a:cs typeface="Arial" pitchFamily="34" charset="0"/>
              </a:rPr>
            </a:br>
            <a:r>
              <a:rPr lang="en-US" sz="2800" b="1" dirty="0">
                <a:solidFill>
                  <a:srgbClr val="000000"/>
                </a:solidFill>
                <a:latin typeface="Arial" pitchFamily="34" charset="0"/>
                <a:ea typeface="ＭＳ Ｐゴシック" pitchFamily="34" charset="-128"/>
                <a:cs typeface="Arial" pitchFamily="34" charset="0"/>
              </a:rPr>
              <a:t>   (3)</a:t>
            </a:r>
            <a:r>
              <a:rPr lang="en-US" sz="2800" b="1" dirty="0">
                <a:solidFill>
                  <a:schemeClr val="hlink"/>
                </a:solidFill>
                <a:latin typeface="Arial" pitchFamily="34" charset="0"/>
                <a:ea typeface="ＭＳ Ｐゴシック" pitchFamily="34" charset="-128"/>
                <a:cs typeface="Arial" pitchFamily="34" charset="0"/>
              </a:rPr>
              <a:t> </a:t>
            </a:r>
            <a:r>
              <a:rPr lang="en-US" sz="2800" b="1" dirty="0">
                <a:solidFill>
                  <a:srgbClr val="C00000"/>
                </a:solidFill>
                <a:latin typeface="Arial" pitchFamily="34" charset="0"/>
                <a:ea typeface="ＭＳ Ｐゴシック" pitchFamily="34" charset="-128"/>
                <a:cs typeface="Arial" pitchFamily="34" charset="0"/>
              </a:rPr>
              <a:t>incremental overhead</a:t>
            </a:r>
            <a:r>
              <a:rPr lang="en-US" sz="2800" b="1" dirty="0" smtClean="0">
                <a:solidFill>
                  <a:srgbClr val="000000"/>
                </a:solidFill>
                <a:latin typeface="Arial" pitchFamily="34" charset="0"/>
                <a:ea typeface="ＭＳ Ｐゴシック" pitchFamily="34" charset="-128"/>
                <a:cs typeface="Arial" pitchFamily="34" charset="0"/>
              </a:rPr>
              <a:t>.</a:t>
            </a:r>
            <a:endParaRPr lang="en-US" sz="2800" b="1" dirty="0">
              <a:solidFill>
                <a:srgbClr val="000000"/>
              </a:solidFill>
              <a:latin typeface="Arial" pitchFamily="34" charset="0"/>
              <a:ea typeface="ＭＳ Ｐゴシック" pitchFamily="34" charset="-128"/>
              <a:cs typeface="Arial" pitchFamily="34" charset="0"/>
            </a:endParaRPr>
          </a:p>
          <a:p>
            <a:pPr eaLnBrk="1" hangingPunct="1">
              <a:lnSpc>
                <a:spcPct val="90000"/>
              </a:lnSpc>
              <a:buClr>
                <a:schemeClr val="tx1"/>
              </a:buClr>
              <a:buFont typeface="Wingdings" pitchFamily="2" charset="2"/>
              <a:buChar char="§"/>
              <a:defRPr/>
            </a:pPr>
            <a:r>
              <a:rPr lang="en-US" sz="2800" b="1" dirty="0">
                <a:solidFill>
                  <a:schemeClr val="hlink"/>
                </a:solidFill>
                <a:latin typeface="Arial" pitchFamily="34" charset="0"/>
                <a:ea typeface="ＭＳ Ｐゴシック" pitchFamily="34" charset="-128"/>
                <a:cs typeface="Arial" pitchFamily="34" charset="0"/>
              </a:rPr>
              <a:t> </a:t>
            </a:r>
            <a:r>
              <a:rPr lang="en-US" sz="2800" b="1" dirty="0">
                <a:solidFill>
                  <a:srgbClr val="000000"/>
                </a:solidFill>
                <a:latin typeface="Arial" pitchFamily="34" charset="0"/>
                <a:ea typeface="ＭＳ Ｐゴシック" pitchFamily="34" charset="-128"/>
                <a:cs typeface="Arial" pitchFamily="34" charset="0"/>
              </a:rPr>
              <a:t>We should </a:t>
            </a:r>
            <a:r>
              <a:rPr lang="en-US" sz="2800" b="1" dirty="0">
                <a:solidFill>
                  <a:srgbClr val="C00000"/>
                </a:solidFill>
                <a:latin typeface="Arial" pitchFamily="34" charset="0"/>
                <a:ea typeface="ＭＳ Ｐゴシック" pitchFamily="34" charset="-128"/>
                <a:cs typeface="Arial" pitchFamily="34" charset="0"/>
              </a:rPr>
              <a:t>not</a:t>
            </a:r>
            <a:r>
              <a:rPr lang="en-US" sz="2800" b="1" dirty="0">
                <a:solidFill>
                  <a:schemeClr val="hlink"/>
                </a:solidFill>
                <a:latin typeface="Arial" pitchFamily="34" charset="0"/>
                <a:ea typeface="ＭＳ Ｐゴシック" pitchFamily="34" charset="-128"/>
                <a:cs typeface="Arial" pitchFamily="34" charset="0"/>
              </a:rPr>
              <a:t> </a:t>
            </a:r>
            <a:r>
              <a:rPr lang="en-US" sz="2800" b="1" dirty="0">
                <a:solidFill>
                  <a:srgbClr val="000000"/>
                </a:solidFill>
                <a:latin typeface="Arial" pitchFamily="34" charset="0"/>
                <a:ea typeface="ＭＳ Ｐゴシック" pitchFamily="34" charset="-128"/>
                <a:cs typeface="Arial" pitchFamily="34" charset="0"/>
              </a:rPr>
              <a:t>use the predetermined overhead</a:t>
            </a:r>
            <a:br>
              <a:rPr lang="en-US" sz="2800" b="1" dirty="0">
                <a:solidFill>
                  <a:srgbClr val="000000"/>
                </a:solidFill>
                <a:latin typeface="Arial" pitchFamily="34" charset="0"/>
                <a:ea typeface="ＭＳ Ｐゴシック" pitchFamily="34" charset="-128"/>
                <a:cs typeface="Arial" pitchFamily="34" charset="0"/>
              </a:rPr>
            </a:br>
            <a:r>
              <a:rPr lang="en-US" sz="2800" b="1" dirty="0">
                <a:solidFill>
                  <a:srgbClr val="000000"/>
                </a:solidFill>
                <a:latin typeface="Arial" pitchFamily="34" charset="0"/>
                <a:ea typeface="ＭＳ Ｐゴシック" pitchFamily="34" charset="-128"/>
                <a:cs typeface="Arial" pitchFamily="34" charset="0"/>
              </a:rPr>
              <a:t>   application rate to determine product cost in the </a:t>
            </a:r>
            <a:r>
              <a:rPr lang="en-US" sz="2800" b="1" dirty="0" smtClean="0">
                <a:solidFill>
                  <a:srgbClr val="000000"/>
                </a:solidFill>
                <a:latin typeface="Arial" pitchFamily="34" charset="0"/>
                <a:ea typeface="ＭＳ Ｐゴシック" pitchFamily="34" charset="-128"/>
                <a:cs typeface="Arial" pitchFamily="34" charset="0"/>
              </a:rPr>
              <a:t>decision</a:t>
            </a:r>
            <a:r>
              <a:rPr lang="en-US" sz="2800" b="1" dirty="0">
                <a:solidFill>
                  <a:srgbClr val="000000"/>
                </a:solidFill>
                <a:latin typeface="Arial" pitchFamily="34" charset="0"/>
                <a:ea typeface="ＭＳ Ｐゴシック" pitchFamily="34" charset="-128"/>
                <a:cs typeface="Arial" pitchFamily="34" charset="0"/>
              </a:rPr>
              <a:t>.</a:t>
            </a:r>
          </a:p>
        </p:txBody>
      </p:sp>
      <p:sp>
        <p:nvSpPr>
          <p:cNvPr id="36869"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P 1</a:t>
            </a:r>
          </a:p>
        </p:txBody>
      </p:sp>
      <p:pic>
        <p:nvPicPr>
          <p:cNvPr id="37896" name="Picture 8" descr="C:\Documents and Settings\Cindy\Local Settings\Temporary Internet Files\Content.IE5\AX6WBG5Z\MP900315598[1].jpg"/>
          <p:cNvPicPr>
            <a:picLocks noChangeAspect="1" noChangeArrowheads="1"/>
          </p:cNvPicPr>
          <p:nvPr/>
        </p:nvPicPr>
        <p:blipFill>
          <a:blip r:embed="rId4"/>
          <a:srcRect/>
          <a:stretch>
            <a:fillRect/>
          </a:stretch>
        </p:blipFill>
        <p:spPr bwMode="auto">
          <a:xfrm>
            <a:off x="6553200" y="927100"/>
            <a:ext cx="1752600" cy="1250950"/>
          </a:xfrm>
          <a:prstGeom prst="rect">
            <a:avLst/>
          </a:prstGeom>
          <a:noFill/>
          <a:ln>
            <a:solidFill>
              <a:schemeClr val="accent3">
                <a:lumMod val="50000"/>
              </a:schemeClr>
            </a:solidFill>
          </a:ln>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6" name="Object 2"/>
          <p:cNvGraphicFramePr>
            <a:graphicFrameLocks/>
          </p:cNvGraphicFramePr>
          <p:nvPr/>
        </p:nvGraphicFramePr>
        <p:xfrm>
          <a:off x="1724025" y="2765425"/>
          <a:ext cx="5859463" cy="2865438"/>
        </p:xfrm>
        <a:graphic>
          <a:graphicData uri="http://schemas.openxmlformats.org/presentationml/2006/ole">
            <mc:AlternateContent xmlns:mc="http://schemas.openxmlformats.org/markup-compatibility/2006">
              <mc:Choice xmlns:v="urn:schemas-microsoft-com:vml" Requires="v">
                <p:oleObj spid="_x0000_s1074" name="Worksheet" r:id="rId4" imgW="2499468" imgH="1249758" progId="Excel.Sheet.8">
                  <p:embed/>
                </p:oleObj>
              </mc:Choice>
              <mc:Fallback>
                <p:oleObj name="Worksheet" r:id="rId4" imgW="2499468" imgH="1249758"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4025" y="2765425"/>
                        <a:ext cx="5859463" cy="2865438"/>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4"/>
          <p:cNvSpPr>
            <a:spLocks noGrp="1" noChangeArrowheads="1"/>
          </p:cNvSpPr>
          <p:nvPr>
            <p:ph type="title"/>
          </p:nvPr>
        </p:nvSpPr>
        <p:spPr>
          <a:xfrm>
            <a:off x="457200" y="0"/>
            <a:ext cx="8229600" cy="838200"/>
          </a:xfrm>
        </p:spPr>
        <p:txBody>
          <a:bodyPr/>
          <a:lstStyle/>
          <a:p>
            <a:r>
              <a:rPr lang="en-US" altLang="en-US" sz="4400" b="1" dirty="0" smtClean="0">
                <a:solidFill>
                  <a:schemeClr val="tx1"/>
                </a:solidFill>
                <a:latin typeface="Arial" pitchFamily="34" charset="0"/>
                <a:ea typeface="ＭＳ Ｐゴシック" pitchFamily="34" charset="-128"/>
                <a:cs typeface="Arial" pitchFamily="34" charset="0"/>
              </a:rPr>
              <a:t>Make </a:t>
            </a:r>
            <a:r>
              <a:rPr lang="en-US" altLang="en-US" sz="4400" b="1" dirty="0" smtClean="0">
                <a:solidFill>
                  <a:srgbClr val="FF0000"/>
                </a:solidFill>
                <a:latin typeface="Arial" pitchFamily="34" charset="0"/>
                <a:ea typeface="ＭＳ Ｐゴシック" pitchFamily="34" charset="-128"/>
                <a:cs typeface="Arial" pitchFamily="34" charset="0"/>
              </a:rPr>
              <a:t>or</a:t>
            </a:r>
            <a:r>
              <a:rPr lang="en-US" altLang="en-US" sz="4400" b="1" dirty="0" smtClean="0">
                <a:solidFill>
                  <a:schemeClr val="tx1"/>
                </a:solidFill>
                <a:latin typeface="Arial" pitchFamily="34" charset="0"/>
                <a:ea typeface="ＭＳ Ｐゴシック" pitchFamily="34" charset="-128"/>
                <a:cs typeface="Arial" pitchFamily="34" charset="0"/>
              </a:rPr>
              <a:t> Buy Decisions</a:t>
            </a:r>
          </a:p>
        </p:txBody>
      </p:sp>
      <p:sp>
        <p:nvSpPr>
          <p:cNvPr id="103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B077862-8572-4894-9A02-5D1E0324DB21}" type="slidenum">
              <a:rPr lang="en-US" altLang="en-US">
                <a:solidFill>
                  <a:srgbClr val="898989"/>
                </a:solidFill>
                <a:ea typeface="ＭＳ Ｐゴシック" pitchFamily="34" charset="-128"/>
              </a:rPr>
              <a:pPr/>
              <a:t>17</a:t>
            </a:fld>
            <a:endParaRPr lang="en-US" altLang="en-US">
              <a:solidFill>
                <a:srgbClr val="898989"/>
              </a:solidFill>
              <a:ea typeface="ＭＳ Ｐゴシック" pitchFamily="34" charset="-128"/>
            </a:endParaRPr>
          </a:p>
        </p:txBody>
      </p:sp>
      <p:sp>
        <p:nvSpPr>
          <p:cNvPr id="1028" name="Rectangle 6"/>
          <p:cNvSpPr>
            <a:spLocks noChangeArrowheads="1"/>
          </p:cNvSpPr>
          <p:nvPr/>
        </p:nvSpPr>
        <p:spPr bwMode="auto">
          <a:xfrm>
            <a:off x="76200" y="1447800"/>
            <a:ext cx="8915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latin typeface="Arial" pitchFamily="34" charset="0"/>
                <a:ea typeface="ＭＳ Ｐゴシック" pitchFamily="34" charset="-128"/>
                <a:cs typeface="Arial" pitchFamily="34" charset="0"/>
              </a:rPr>
              <a:t>FasTrac currently makes Part 417, assigning overhead at 100 percent of direct labor cost, with the following unit cost:</a:t>
            </a:r>
          </a:p>
        </p:txBody>
      </p:sp>
      <p:sp>
        <p:nvSpPr>
          <p:cNvPr id="9221"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P 1</a:t>
            </a:r>
          </a:p>
        </p:txBody>
      </p:sp>
      <p:pic>
        <p:nvPicPr>
          <p:cNvPr id="1031" name="Picture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7175" y="2460625"/>
            <a:ext cx="138747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6200" y="5956300"/>
            <a:ext cx="8915400" cy="830997"/>
          </a:xfrm>
          <a:prstGeom prst="rect">
            <a:avLst/>
          </a:prstGeom>
          <a:solidFill>
            <a:schemeClr val="bg1">
              <a:lumMod val="95000"/>
            </a:schemeClr>
          </a:solidFill>
          <a:ln w="28575">
            <a:solidFill>
              <a:srgbClr val="0070C0"/>
            </a:solidFill>
          </a:ln>
        </p:spPr>
        <p:txBody>
          <a:bodyPr wrap="square">
            <a:spAutoFit/>
          </a:bodyPr>
          <a:lstStyle/>
          <a:p>
            <a:pPr>
              <a:defRPr/>
            </a:pPr>
            <a:r>
              <a:rPr lang="en-US" sz="2400" b="1" dirty="0">
                <a:latin typeface="Arial" pitchFamily="34" charset="0"/>
                <a:cs typeface="Arial" pitchFamily="34" charset="0"/>
              </a:rPr>
              <a:t>Normal, </a:t>
            </a:r>
            <a:r>
              <a:rPr lang="en-US" sz="2400" b="1" u="sng" dirty="0">
                <a:latin typeface="Arial" pitchFamily="34" charset="0"/>
                <a:cs typeface="Arial" pitchFamily="34" charset="0"/>
              </a:rPr>
              <a:t>predetermined</a:t>
            </a:r>
            <a:r>
              <a:rPr lang="en-US" sz="2400" b="1" dirty="0">
                <a:latin typeface="Arial" pitchFamily="34" charset="0"/>
                <a:cs typeface="Arial" pitchFamily="34" charset="0"/>
              </a:rPr>
              <a:t> </a:t>
            </a:r>
            <a:r>
              <a:rPr lang="en-US" sz="2400" b="1" u="sng" dirty="0">
                <a:latin typeface="Arial" pitchFamily="34" charset="0"/>
                <a:cs typeface="Arial" pitchFamily="34" charset="0"/>
              </a:rPr>
              <a:t>overhead application rate </a:t>
            </a:r>
            <a:r>
              <a:rPr lang="en-US" sz="2400" b="1" dirty="0">
                <a:latin typeface="Arial" pitchFamily="34" charset="0"/>
                <a:cs typeface="Arial" pitchFamily="34" charset="0"/>
              </a:rPr>
              <a:t>is 100% of direct labor cost.</a:t>
            </a:r>
          </a:p>
        </p:txBody>
      </p:sp>
      <p:sp>
        <p:nvSpPr>
          <p:cNvPr id="5" name="Rounded Rectangle 4"/>
          <p:cNvSpPr/>
          <p:nvPr/>
        </p:nvSpPr>
        <p:spPr>
          <a:xfrm>
            <a:off x="6172200" y="4616450"/>
            <a:ext cx="1247775" cy="460375"/>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Arrow Connector 6"/>
          <p:cNvCxnSpPr/>
          <p:nvPr/>
        </p:nvCxnSpPr>
        <p:spPr>
          <a:xfrm flipV="1">
            <a:off x="4800600" y="4984750"/>
            <a:ext cx="1371600" cy="9715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dissolve">
                                      <p:cBhvr>
                                        <p:cTn id="7" dur="500"/>
                                        <p:tgtEl>
                                          <p:spTgt spid="72706"/>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nodeType="after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nodeType="after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Grp="1" noChangeArrowheads="1"/>
          </p:cNvSpPr>
          <p:nvPr>
            <p:ph type="title"/>
          </p:nvPr>
        </p:nvSpPr>
        <p:spPr>
          <a:xfrm>
            <a:off x="377825" y="-19050"/>
            <a:ext cx="8229600" cy="933450"/>
          </a:xfrm>
        </p:spPr>
        <p:txBody>
          <a:bodyPr/>
          <a:lstStyle/>
          <a:p>
            <a:r>
              <a:rPr lang="en-US" altLang="en-US" sz="4400" b="1" dirty="0" smtClean="0">
                <a:solidFill>
                  <a:schemeClr val="tx1"/>
                </a:solidFill>
                <a:latin typeface="Arial" pitchFamily="34" charset="0"/>
                <a:ea typeface="ＭＳ Ｐゴシック" pitchFamily="34" charset="-128"/>
                <a:cs typeface="Arial" pitchFamily="34" charset="0"/>
              </a:rPr>
              <a:t>Make or Buy Decisions</a:t>
            </a:r>
          </a:p>
        </p:txBody>
      </p:sp>
      <p:sp>
        <p:nvSpPr>
          <p:cNvPr id="2055"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552B84A3-813B-4C76-B95C-74F050BC4B72}" type="slidenum">
              <a:rPr lang="en-US" altLang="en-US">
                <a:solidFill>
                  <a:srgbClr val="898989"/>
                </a:solidFill>
                <a:ea typeface="ＭＳ Ｐゴシック" pitchFamily="34" charset="-128"/>
              </a:rPr>
              <a:pPr/>
              <a:t>18</a:t>
            </a:fld>
            <a:endParaRPr lang="en-US" altLang="en-US">
              <a:solidFill>
                <a:srgbClr val="898989"/>
              </a:solidFill>
              <a:ea typeface="ＭＳ Ｐゴシック" pitchFamily="34" charset="-128"/>
            </a:endParaRPr>
          </a:p>
        </p:txBody>
      </p:sp>
      <p:sp>
        <p:nvSpPr>
          <p:cNvPr id="74755" name="Rectangle 7"/>
          <p:cNvSpPr>
            <a:spLocks noChangeArrowheads="1"/>
          </p:cNvSpPr>
          <p:nvPr/>
        </p:nvSpPr>
        <p:spPr bwMode="auto">
          <a:xfrm>
            <a:off x="0" y="852327"/>
            <a:ext cx="9144001" cy="1107996"/>
          </a:xfrm>
          <a:prstGeom prst="rect">
            <a:avLst/>
          </a:prstGeom>
          <a:solidFill>
            <a:schemeClr val="bg1">
              <a:lumMod val="95000"/>
            </a:schemeClr>
          </a:solidFill>
          <a:ln w="9525">
            <a:solidFill>
              <a:schemeClr val="tx1"/>
            </a:solidFill>
            <a:miter lim="800000"/>
            <a:headEnd/>
            <a:tailEnd/>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 typeface="Wingdings" panose="05000000000000000000" pitchFamily="2" charset="2"/>
              <a:buNone/>
              <a:defRPr/>
            </a:pPr>
            <a:r>
              <a:rPr lang="en-US" altLang="en-US" sz="2400" b="1" dirty="0" smtClean="0">
                <a:latin typeface="Arial" pitchFamily="34" charset="0"/>
                <a:cs typeface="Arial" pitchFamily="34" charset="0"/>
              </a:rPr>
              <a:t>FasTrac can buy Part 417 from a supplier for $1.20.  How much overhead do we have to eliminate before we should buy this part? </a:t>
            </a:r>
          </a:p>
        </p:txBody>
      </p:sp>
      <p:graphicFrame>
        <p:nvGraphicFramePr>
          <p:cNvPr id="2050" name="Object 3"/>
          <p:cNvGraphicFramePr>
            <a:graphicFrameLocks/>
          </p:cNvGraphicFramePr>
          <p:nvPr/>
        </p:nvGraphicFramePr>
        <p:xfrm>
          <a:off x="1406525" y="3070225"/>
          <a:ext cx="7372350" cy="1920875"/>
        </p:xfrm>
        <a:graphic>
          <a:graphicData uri="http://schemas.openxmlformats.org/presentationml/2006/ole">
            <mc:AlternateContent xmlns:mc="http://schemas.openxmlformats.org/markup-compatibility/2006">
              <mc:Choice xmlns:v="urn:schemas-microsoft-com:vml" Requires="v">
                <p:oleObj spid="_x0000_s2103" name="Worksheet" r:id="rId4" imgW="4137727" imgH="1341188" progId="Excel.Sheet.8">
                  <p:embed/>
                </p:oleObj>
              </mc:Choice>
              <mc:Fallback>
                <p:oleObj name="Worksheet" r:id="rId4" imgW="4137727" imgH="1341188" progId="Excel.Sheet.8">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6525" y="3070225"/>
                        <a:ext cx="7372350" cy="1920875"/>
                      </a:xfrm>
                      <a:prstGeom prst="rect">
                        <a:avLst/>
                      </a:prstGeom>
                      <a:solidFill>
                        <a:schemeClr val="bg1"/>
                      </a:solidFill>
                      <a:ln w="19050">
                        <a:solidFill>
                          <a:schemeClr val="bg1"/>
                        </a:solidFill>
                        <a:miter lim="800000"/>
                        <a:headEnd/>
                        <a:tailEnd/>
                      </a:ln>
                    </p:spPr>
                  </p:pic>
                </p:oleObj>
              </mc:Fallback>
            </mc:AlternateContent>
          </a:graphicData>
        </a:graphic>
      </p:graphicFrame>
      <p:sp>
        <p:nvSpPr>
          <p:cNvPr id="9" name="Rectangle 3"/>
          <p:cNvSpPr>
            <a:spLocks noChangeArrowheads="1"/>
          </p:cNvSpPr>
          <p:nvPr/>
        </p:nvSpPr>
        <p:spPr bwMode="auto">
          <a:xfrm>
            <a:off x="758825" y="5149850"/>
            <a:ext cx="7848600" cy="1327150"/>
          </a:xfrm>
          <a:prstGeom prst="rect">
            <a:avLst/>
          </a:prstGeom>
          <a:solidFill>
            <a:schemeClr val="bg1">
              <a:lumMod val="95000"/>
            </a:schemeClr>
          </a:solidFill>
          <a:ln w="57150" cmpd="thickThin">
            <a:solidFill>
              <a:schemeClr val="tx1"/>
            </a:solidFill>
            <a:miter lim="800000"/>
            <a:headEnd/>
            <a:tailEnd/>
          </a:ln>
        </p:spPr>
        <p:txBody>
          <a:bodyPr wrap="none" lIns="90488" tIns="44450" rIns="90488" bIns="44450" anchor="ctr"/>
          <a:lstStyle/>
          <a:p>
            <a:pPr algn="ctr" eaLnBrk="1" hangingPunct="1">
              <a:defRPr/>
            </a:pPr>
            <a:r>
              <a:rPr lang="en-US" sz="2400" b="1" dirty="0">
                <a:latin typeface="Arial Narrow" panose="020B0606020202030204" pitchFamily="34" charset="0"/>
              </a:rPr>
              <a:t>We must eliminate $0.25 per unit ($1.20 - $0.95) of overhead,</a:t>
            </a:r>
            <a:br>
              <a:rPr lang="en-US" sz="2400" b="1" dirty="0">
                <a:latin typeface="Arial Narrow" panose="020B0606020202030204" pitchFamily="34" charset="0"/>
              </a:rPr>
            </a:br>
            <a:r>
              <a:rPr lang="en-US" sz="2400" b="1" dirty="0">
                <a:latin typeface="Arial Narrow" panose="020B0606020202030204" pitchFamily="34" charset="0"/>
              </a:rPr>
              <a:t>to make the total cost of making the component </a:t>
            </a:r>
          </a:p>
          <a:p>
            <a:pPr algn="ctr" eaLnBrk="1" hangingPunct="1">
              <a:defRPr/>
            </a:pPr>
            <a:r>
              <a:rPr lang="en-US" sz="2400" b="1" dirty="0">
                <a:latin typeface="Arial Narrow" panose="020B0606020202030204" pitchFamily="34" charset="0"/>
              </a:rPr>
              <a:t>less than the purchase price of $1.20.</a:t>
            </a:r>
          </a:p>
        </p:txBody>
      </p:sp>
      <p:pic>
        <p:nvPicPr>
          <p:cNvPr id="2056" name="Picture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7163" y="1616075"/>
            <a:ext cx="1214437"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210300" y="4297363"/>
            <a:ext cx="914400" cy="290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b="1" dirty="0">
                <a:solidFill>
                  <a:srgbClr val="C00000"/>
                </a:solidFill>
              </a:rPr>
              <a:t>?</a:t>
            </a:r>
          </a:p>
        </p:txBody>
      </p:sp>
      <p:sp>
        <p:nvSpPr>
          <p:cNvPr id="11" name="Rectangle 10"/>
          <p:cNvSpPr/>
          <p:nvPr/>
        </p:nvSpPr>
        <p:spPr>
          <a:xfrm>
            <a:off x="6019800" y="4648200"/>
            <a:ext cx="1295400" cy="3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p:cNvSpPr txBox="1"/>
          <p:nvPr/>
        </p:nvSpPr>
        <p:spPr>
          <a:xfrm>
            <a:off x="1524000" y="1992313"/>
            <a:ext cx="7620000" cy="831850"/>
          </a:xfrm>
          <a:prstGeom prst="rect">
            <a:avLst/>
          </a:prstGeom>
          <a:solidFill>
            <a:schemeClr val="accent1">
              <a:lumMod val="20000"/>
              <a:lumOff val="80000"/>
            </a:schemeClr>
          </a:solidFill>
        </p:spPr>
        <p:txBody>
          <a:bodyPr wrap="square">
            <a:spAutoFit/>
          </a:bodyPr>
          <a:lstStyle/>
          <a:p>
            <a:pPr algn="ctr" eaLnBrk="1" hangingPunct="1">
              <a:defRPr/>
            </a:pPr>
            <a:r>
              <a:rPr lang="en-US" altLang="en-US" sz="2400" b="1" dirty="0">
                <a:latin typeface="Arial Narrow" panose="020B0606020202030204" pitchFamily="34" charset="0"/>
                <a:cs typeface="Arial" panose="020B0604020202020204" pitchFamily="34" charset="0"/>
              </a:rPr>
              <a:t>Assume management computes an incremental overhead rate of </a:t>
            </a:r>
            <a:r>
              <a:rPr lang="en-US" altLang="en-US" sz="2400" b="1" dirty="0">
                <a:solidFill>
                  <a:srgbClr val="FF0000"/>
                </a:solidFill>
                <a:latin typeface="Arial Narrow" panose="020B0606020202030204" pitchFamily="34" charset="0"/>
                <a:cs typeface="Arial" panose="020B0604020202020204" pitchFamily="34" charset="0"/>
              </a:rPr>
              <a:t>$0.20 </a:t>
            </a:r>
            <a:r>
              <a:rPr lang="en-US" altLang="en-US" sz="2400" b="1" dirty="0">
                <a:latin typeface="Arial Narrow" panose="020B0606020202030204" pitchFamily="34" charset="0"/>
                <a:cs typeface="Arial" panose="020B0604020202020204" pitchFamily="34" charset="0"/>
              </a:rPr>
              <a:t>per unit if it makes the part. . .</a:t>
            </a:r>
          </a:p>
        </p:txBody>
      </p:sp>
      <p:sp>
        <p:nvSpPr>
          <p:cNvPr id="4" name="TextBox 3"/>
          <p:cNvSpPr txBox="1">
            <a:spLocks noChangeArrowheads="1"/>
          </p:cNvSpPr>
          <p:nvPr/>
        </p:nvSpPr>
        <p:spPr bwMode="auto">
          <a:xfrm rot="-685803">
            <a:off x="155575" y="2613025"/>
            <a:ext cx="1519238" cy="92233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b="1">
                <a:ea typeface="ＭＳ Ｐゴシック" pitchFamily="34" charset="-128"/>
              </a:rPr>
              <a:t>Continue to </a:t>
            </a:r>
            <a:r>
              <a:rPr lang="en-US" altLang="en-US" b="1" u="sng">
                <a:ea typeface="ＭＳ Ｐゴシック" pitchFamily="34" charset="-128"/>
              </a:rPr>
              <a:t>make</a:t>
            </a:r>
            <a:r>
              <a:rPr lang="en-US" altLang="en-US" b="1">
                <a:ea typeface="ＭＳ Ｐゴシック" pitchFamily="34" charset="-128"/>
              </a:rPr>
              <a:t> the part!</a:t>
            </a:r>
          </a:p>
        </p:txBody>
      </p:sp>
      <p:sp>
        <p:nvSpPr>
          <p:cNvPr id="5" name="Rectangle 4"/>
          <p:cNvSpPr/>
          <p:nvPr/>
        </p:nvSpPr>
        <p:spPr>
          <a:xfrm>
            <a:off x="6324600" y="3810000"/>
            <a:ext cx="914400" cy="4873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Arrow Connector 6"/>
          <p:cNvCxnSpPr/>
          <p:nvPr/>
        </p:nvCxnSpPr>
        <p:spPr>
          <a:xfrm flipV="1">
            <a:off x="6400800" y="4292600"/>
            <a:ext cx="266700" cy="9445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nodeType="after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nodeType="after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dissolve">
                                      <p:cBhvr>
                                        <p:cTn id="30" dur="500"/>
                                        <p:tgtEl>
                                          <p:spTgt spid="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nodeType="afterGroup">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1000" fill="hold"/>
                                        <p:tgtEl>
                                          <p:spTgt spid="4"/>
                                        </p:tgtEl>
                                        <p:attrNameLst>
                                          <p:attrName>ppt_w</p:attrName>
                                        </p:attrNameLst>
                                      </p:cBhvr>
                                      <p:tavLst>
                                        <p:tav tm="0">
                                          <p:val>
                                            <p:fltVal val="0"/>
                                          </p:val>
                                        </p:tav>
                                        <p:tav tm="100000">
                                          <p:val>
                                            <p:strVal val="#ppt_w"/>
                                          </p:val>
                                        </p:tav>
                                      </p:tavLst>
                                    </p:anim>
                                    <p:anim calcmode="lin" valueType="num">
                                      <p:cBhvr>
                                        <p:cTn id="40" dur="1000" fill="hold"/>
                                        <p:tgtEl>
                                          <p:spTgt spid="4"/>
                                        </p:tgtEl>
                                        <p:attrNameLst>
                                          <p:attrName>ppt_h</p:attrName>
                                        </p:attrNameLst>
                                      </p:cBhvr>
                                      <p:tavLst>
                                        <p:tav tm="0">
                                          <p:val>
                                            <p:fltVal val="0"/>
                                          </p:val>
                                        </p:tav>
                                        <p:tav tm="100000">
                                          <p:val>
                                            <p:strVal val="#ppt_h"/>
                                          </p:val>
                                        </p:tav>
                                      </p:tavLst>
                                    </p:anim>
                                    <p:animEffect transition="in" filter="fade">
                                      <p:cBhvr>
                                        <p:cTn id="4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1" grpId="0" animBg="1"/>
      <p:bldP spid="3" grpId="0" animBg="1"/>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14"/>
          <p:cNvSpPr>
            <a:spLocks noGrp="1"/>
          </p:cNvSpPr>
          <p:nvPr>
            <p:ph type="ftr" sz="quarter" idx="11"/>
          </p:nvPr>
        </p:nvSpPr>
        <p:spPr bwMode="auto">
          <a:xfrm>
            <a:off x="1655763" y="6096000"/>
            <a:ext cx="583247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mtClean="0">
                <a:solidFill>
                  <a:srgbClr val="898989"/>
                </a:solidFill>
                <a:ea typeface="ＭＳ Ｐゴシック" pitchFamily="34" charset="-128"/>
              </a:rPr>
              <a:t>Copyright © 2016 McGraw-Hill Education</a:t>
            </a:r>
          </a:p>
        </p:txBody>
      </p:sp>
      <p:sp>
        <p:nvSpPr>
          <p:cNvPr id="22568" name="Slide Number Placeholder 6"/>
          <p:cNvSpPr>
            <a:spLocks noGrp="1"/>
          </p:cNvSpPr>
          <p:nvPr>
            <p:ph type="sldNum" sz="quarter" idx="12"/>
          </p:nvPr>
        </p:nvSpPr>
        <p:spPr bwMode="auto">
          <a:xfrm>
            <a:off x="8153400" y="6356350"/>
            <a:ext cx="533400" cy="50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B64B574-DD59-49BC-A136-1EB115402B45}" type="slidenum">
              <a:rPr lang="en-US" altLang="en-US">
                <a:solidFill>
                  <a:srgbClr val="898989"/>
                </a:solidFill>
                <a:ea typeface="ＭＳ Ｐゴシック" pitchFamily="34" charset="-128"/>
              </a:rPr>
              <a:pPr/>
              <a:t>19</a:t>
            </a:fld>
            <a:endParaRPr lang="en-US" altLang="en-US">
              <a:solidFill>
                <a:srgbClr val="898989"/>
              </a:solidFill>
              <a:ea typeface="ＭＳ Ｐゴシック" pitchFamily="34" charset="-128"/>
            </a:endParaRPr>
          </a:p>
        </p:txBody>
      </p:sp>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Need to Know </a:t>
            </a:r>
            <a:r>
              <a:rPr lang="en-US" dirty="0" smtClean="0"/>
              <a:t>10.2</a:t>
            </a:r>
            <a:endParaRPr lang="en-US" dirty="0"/>
          </a:p>
        </p:txBody>
      </p:sp>
      <p:sp>
        <p:nvSpPr>
          <p:cNvPr id="27" name="Rectangle 5"/>
          <p:cNvSpPr>
            <a:spLocks noChangeArrowheads="1"/>
          </p:cNvSpPr>
          <p:nvPr/>
        </p:nvSpPr>
        <p:spPr bwMode="auto">
          <a:xfrm>
            <a:off x="1827213" y="1728788"/>
            <a:ext cx="3963987" cy="236537"/>
          </a:xfrm>
          <a:prstGeom prst="rect">
            <a:avLst/>
          </a:prstGeom>
          <a:solidFill>
            <a:srgbClr val="6674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22533" name="Rectangle 6"/>
          <p:cNvSpPr>
            <a:spLocks noChangeArrowheads="1"/>
          </p:cNvSpPr>
          <p:nvPr/>
        </p:nvSpPr>
        <p:spPr bwMode="auto">
          <a:xfrm>
            <a:off x="728663" y="706438"/>
            <a:ext cx="75850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A company currently buys a key part for a product it manufactures. The company buys the part for $5 per</a:t>
            </a:r>
            <a:endParaRPr lang="en-US" altLang="en-US">
              <a:ea typeface="ＭＳ Ｐゴシック" pitchFamily="34" charset="-128"/>
            </a:endParaRPr>
          </a:p>
        </p:txBody>
      </p:sp>
      <p:sp>
        <p:nvSpPr>
          <p:cNvPr id="22534" name="Rectangle 7"/>
          <p:cNvSpPr>
            <a:spLocks noChangeArrowheads="1"/>
          </p:cNvSpPr>
          <p:nvPr/>
        </p:nvSpPr>
        <p:spPr bwMode="auto">
          <a:xfrm>
            <a:off x="728663" y="912813"/>
            <a:ext cx="74326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unit and believes it can make the part for $1.50 per unit for direct materials and $2.50 per unit for direct</a:t>
            </a:r>
            <a:endParaRPr lang="en-US" altLang="en-US">
              <a:ea typeface="ＭＳ Ｐゴシック" pitchFamily="34" charset="-128"/>
            </a:endParaRPr>
          </a:p>
        </p:txBody>
      </p:sp>
      <p:sp>
        <p:nvSpPr>
          <p:cNvPr id="22535" name="Rectangle 8"/>
          <p:cNvSpPr>
            <a:spLocks noChangeArrowheads="1"/>
          </p:cNvSpPr>
          <p:nvPr/>
        </p:nvSpPr>
        <p:spPr bwMode="auto">
          <a:xfrm>
            <a:off x="728663" y="1119188"/>
            <a:ext cx="77660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labor. The company allocates overhead costs at the rate of 50% of direct labor. Incremental overhead costs</a:t>
            </a:r>
            <a:endParaRPr lang="en-US" altLang="en-US">
              <a:ea typeface="ＭＳ Ｐゴシック" pitchFamily="34" charset="-128"/>
            </a:endParaRPr>
          </a:p>
        </p:txBody>
      </p:sp>
      <p:sp>
        <p:nvSpPr>
          <p:cNvPr id="22536" name="Rectangle 9"/>
          <p:cNvSpPr>
            <a:spLocks noChangeArrowheads="1"/>
          </p:cNvSpPr>
          <p:nvPr/>
        </p:nvSpPr>
        <p:spPr bwMode="auto">
          <a:xfrm>
            <a:off x="728663" y="1325563"/>
            <a:ext cx="57689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to make this part are $0.75 per unit. Should the company make or buy the part?</a:t>
            </a:r>
            <a:endParaRPr lang="en-US" altLang="en-US">
              <a:ea typeface="ＭＳ Ｐゴシック" pitchFamily="34" charset="-128"/>
            </a:endParaRPr>
          </a:p>
        </p:txBody>
      </p:sp>
      <p:sp>
        <p:nvSpPr>
          <p:cNvPr id="397" name="Rectangle 10"/>
          <p:cNvSpPr>
            <a:spLocks noChangeArrowheads="1"/>
          </p:cNvSpPr>
          <p:nvPr/>
        </p:nvSpPr>
        <p:spPr bwMode="auto">
          <a:xfrm>
            <a:off x="1866900" y="1749425"/>
            <a:ext cx="7254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(per unit)</a:t>
            </a:r>
            <a:endParaRPr lang="en-US" altLang="en-US">
              <a:solidFill>
                <a:schemeClr val="bg1"/>
              </a:solidFill>
              <a:ea typeface="ＭＳ Ｐゴシック" pitchFamily="34" charset="-128"/>
            </a:endParaRPr>
          </a:p>
        </p:txBody>
      </p:sp>
      <p:sp>
        <p:nvSpPr>
          <p:cNvPr id="398" name="Rectangle 11"/>
          <p:cNvSpPr>
            <a:spLocks noChangeArrowheads="1"/>
          </p:cNvSpPr>
          <p:nvPr/>
        </p:nvSpPr>
        <p:spPr bwMode="auto">
          <a:xfrm>
            <a:off x="3944938" y="1749425"/>
            <a:ext cx="511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 Make </a:t>
            </a:r>
            <a:endParaRPr lang="en-US" altLang="en-US">
              <a:solidFill>
                <a:schemeClr val="bg1"/>
              </a:solidFill>
              <a:ea typeface="ＭＳ Ｐゴシック" pitchFamily="34" charset="-128"/>
            </a:endParaRPr>
          </a:p>
        </p:txBody>
      </p:sp>
      <p:sp>
        <p:nvSpPr>
          <p:cNvPr id="399" name="Rectangle 12"/>
          <p:cNvSpPr>
            <a:spLocks noChangeArrowheads="1"/>
          </p:cNvSpPr>
          <p:nvPr/>
        </p:nvSpPr>
        <p:spPr bwMode="auto">
          <a:xfrm>
            <a:off x="5186363" y="1749425"/>
            <a:ext cx="3159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Buy</a:t>
            </a:r>
            <a:endParaRPr lang="en-US" altLang="en-US">
              <a:solidFill>
                <a:schemeClr val="bg1"/>
              </a:solidFill>
              <a:ea typeface="ＭＳ Ｐゴシック" pitchFamily="34" charset="-128"/>
            </a:endParaRPr>
          </a:p>
        </p:txBody>
      </p:sp>
      <p:sp>
        <p:nvSpPr>
          <p:cNvPr id="400" name="Rectangle 13"/>
          <p:cNvSpPr>
            <a:spLocks noChangeArrowheads="1"/>
          </p:cNvSpPr>
          <p:nvPr/>
        </p:nvSpPr>
        <p:spPr bwMode="auto">
          <a:xfrm>
            <a:off x="1866900" y="1976438"/>
            <a:ext cx="1200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Direct materials</a:t>
            </a:r>
            <a:endParaRPr lang="en-US" altLang="en-US">
              <a:ea typeface="ＭＳ Ｐゴシック" pitchFamily="34" charset="-128"/>
            </a:endParaRPr>
          </a:p>
        </p:txBody>
      </p:sp>
      <p:sp>
        <p:nvSpPr>
          <p:cNvPr id="401" name="Rectangle 14"/>
          <p:cNvSpPr>
            <a:spLocks noChangeArrowheads="1"/>
          </p:cNvSpPr>
          <p:nvPr/>
        </p:nvSpPr>
        <p:spPr bwMode="auto">
          <a:xfrm>
            <a:off x="4146550" y="197643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$1.50</a:t>
            </a:r>
            <a:endParaRPr lang="en-US" altLang="en-US">
              <a:ea typeface="ＭＳ Ｐゴシック" pitchFamily="34" charset="-128"/>
            </a:endParaRPr>
          </a:p>
        </p:txBody>
      </p:sp>
      <p:sp>
        <p:nvSpPr>
          <p:cNvPr id="402" name="Rectangle 15"/>
          <p:cNvSpPr>
            <a:spLocks noChangeArrowheads="1"/>
          </p:cNvSpPr>
          <p:nvPr/>
        </p:nvSpPr>
        <p:spPr bwMode="auto">
          <a:xfrm>
            <a:off x="1866900" y="2182813"/>
            <a:ext cx="8969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Direct labor</a:t>
            </a:r>
            <a:endParaRPr lang="en-US" altLang="en-US">
              <a:ea typeface="ＭＳ Ｐゴシック" pitchFamily="34" charset="-128"/>
            </a:endParaRPr>
          </a:p>
        </p:txBody>
      </p:sp>
      <p:sp>
        <p:nvSpPr>
          <p:cNvPr id="403" name="Rectangle 16"/>
          <p:cNvSpPr>
            <a:spLocks noChangeArrowheads="1"/>
          </p:cNvSpPr>
          <p:nvPr/>
        </p:nvSpPr>
        <p:spPr bwMode="auto">
          <a:xfrm>
            <a:off x="4237038" y="2182813"/>
            <a:ext cx="3825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2.50</a:t>
            </a:r>
            <a:endParaRPr lang="en-US" altLang="en-US">
              <a:ea typeface="ＭＳ Ｐゴシック" pitchFamily="34" charset="-128"/>
            </a:endParaRPr>
          </a:p>
        </p:txBody>
      </p:sp>
      <p:sp>
        <p:nvSpPr>
          <p:cNvPr id="404" name="Rectangle 17"/>
          <p:cNvSpPr>
            <a:spLocks noChangeArrowheads="1"/>
          </p:cNvSpPr>
          <p:nvPr/>
        </p:nvSpPr>
        <p:spPr bwMode="auto">
          <a:xfrm>
            <a:off x="1866900" y="2389188"/>
            <a:ext cx="7874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Overhead</a:t>
            </a:r>
            <a:endParaRPr lang="en-US" altLang="en-US">
              <a:ea typeface="ＭＳ Ｐゴシック" pitchFamily="34" charset="-128"/>
            </a:endParaRPr>
          </a:p>
        </p:txBody>
      </p:sp>
      <p:sp>
        <p:nvSpPr>
          <p:cNvPr id="405" name="Rectangle 18"/>
          <p:cNvSpPr>
            <a:spLocks noChangeArrowheads="1"/>
          </p:cNvSpPr>
          <p:nvPr/>
        </p:nvSpPr>
        <p:spPr bwMode="auto">
          <a:xfrm>
            <a:off x="4237038" y="2389188"/>
            <a:ext cx="3825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0.75</a:t>
            </a:r>
            <a:endParaRPr lang="en-US" altLang="en-US">
              <a:ea typeface="ＭＳ Ｐゴシック" pitchFamily="34" charset="-128"/>
            </a:endParaRPr>
          </a:p>
        </p:txBody>
      </p:sp>
      <p:sp>
        <p:nvSpPr>
          <p:cNvPr id="406" name="Rectangle 19"/>
          <p:cNvSpPr>
            <a:spLocks noChangeArrowheads="1"/>
          </p:cNvSpPr>
          <p:nvPr/>
        </p:nvSpPr>
        <p:spPr bwMode="auto">
          <a:xfrm>
            <a:off x="1866900" y="2595563"/>
            <a:ext cx="14827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Cost to buy the part</a:t>
            </a:r>
            <a:endParaRPr lang="en-US" altLang="en-US">
              <a:ea typeface="ＭＳ Ｐゴシック" pitchFamily="34" charset="-128"/>
            </a:endParaRPr>
          </a:p>
        </p:txBody>
      </p:sp>
      <p:sp>
        <p:nvSpPr>
          <p:cNvPr id="407" name="Rectangle 20"/>
          <p:cNvSpPr>
            <a:spLocks noChangeArrowheads="1"/>
          </p:cNvSpPr>
          <p:nvPr/>
        </p:nvSpPr>
        <p:spPr bwMode="auto">
          <a:xfrm>
            <a:off x="5295900" y="259556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$5.00</a:t>
            </a:r>
            <a:endParaRPr lang="en-US" altLang="en-US">
              <a:ea typeface="ＭＳ Ｐゴシック" pitchFamily="34" charset="-128"/>
            </a:endParaRPr>
          </a:p>
        </p:txBody>
      </p:sp>
      <p:sp>
        <p:nvSpPr>
          <p:cNvPr id="408" name="Rectangle 21"/>
          <p:cNvSpPr>
            <a:spLocks noChangeArrowheads="1"/>
          </p:cNvSpPr>
          <p:nvPr/>
        </p:nvSpPr>
        <p:spPr bwMode="auto">
          <a:xfrm>
            <a:off x="1866900" y="2801938"/>
            <a:ext cx="433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Total</a:t>
            </a:r>
            <a:endParaRPr lang="en-US" altLang="en-US">
              <a:ea typeface="ＭＳ Ｐゴシック" pitchFamily="34" charset="-128"/>
            </a:endParaRPr>
          </a:p>
        </p:txBody>
      </p:sp>
      <p:sp>
        <p:nvSpPr>
          <p:cNvPr id="409" name="Rectangle 22"/>
          <p:cNvSpPr>
            <a:spLocks noChangeArrowheads="1"/>
          </p:cNvSpPr>
          <p:nvPr/>
        </p:nvSpPr>
        <p:spPr bwMode="auto">
          <a:xfrm>
            <a:off x="4146550" y="280193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$4.75</a:t>
            </a:r>
            <a:endParaRPr lang="en-US" altLang="en-US">
              <a:ea typeface="ＭＳ Ｐゴシック" pitchFamily="34" charset="-128"/>
            </a:endParaRPr>
          </a:p>
        </p:txBody>
      </p:sp>
      <p:sp>
        <p:nvSpPr>
          <p:cNvPr id="410" name="Rectangle 23"/>
          <p:cNvSpPr>
            <a:spLocks noChangeArrowheads="1"/>
          </p:cNvSpPr>
          <p:nvPr/>
        </p:nvSpPr>
        <p:spPr bwMode="auto">
          <a:xfrm>
            <a:off x="5295900" y="280193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$5.00</a:t>
            </a:r>
            <a:endParaRPr lang="en-US" altLang="en-US">
              <a:ea typeface="ＭＳ Ｐゴシック" pitchFamily="34" charset="-128"/>
            </a:endParaRPr>
          </a:p>
        </p:txBody>
      </p:sp>
      <p:sp>
        <p:nvSpPr>
          <p:cNvPr id="48151" name="Rectangle 24"/>
          <p:cNvSpPr>
            <a:spLocks noChangeArrowheads="1"/>
          </p:cNvSpPr>
          <p:nvPr/>
        </p:nvSpPr>
        <p:spPr bwMode="auto">
          <a:xfrm>
            <a:off x="728663" y="3235325"/>
            <a:ext cx="74437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The company should make the part, because the $4.75 cost to make is less than the $5.00 cost to buy.</a:t>
            </a:r>
            <a:endParaRPr lang="en-US" altLang="en-US">
              <a:ea typeface="ＭＳ Ｐゴシック" pitchFamily="34" charset="-128"/>
            </a:endParaRPr>
          </a:p>
        </p:txBody>
      </p:sp>
      <p:sp>
        <p:nvSpPr>
          <p:cNvPr id="412" name="Line 25"/>
          <p:cNvSpPr>
            <a:spLocks noChangeShapeType="1"/>
          </p:cNvSpPr>
          <p:nvPr/>
        </p:nvSpPr>
        <p:spPr bwMode="auto">
          <a:xfrm>
            <a:off x="3733800" y="2781300"/>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3" name="Rectangle 26"/>
          <p:cNvSpPr>
            <a:spLocks noChangeArrowheads="1"/>
          </p:cNvSpPr>
          <p:nvPr/>
        </p:nvSpPr>
        <p:spPr bwMode="auto">
          <a:xfrm>
            <a:off x="3733800" y="2781300"/>
            <a:ext cx="908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14" name="Line 27"/>
          <p:cNvSpPr>
            <a:spLocks noChangeShapeType="1"/>
          </p:cNvSpPr>
          <p:nvPr/>
        </p:nvSpPr>
        <p:spPr bwMode="auto">
          <a:xfrm>
            <a:off x="3733800" y="2987675"/>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5" name="Rectangle 28"/>
          <p:cNvSpPr>
            <a:spLocks noChangeArrowheads="1"/>
          </p:cNvSpPr>
          <p:nvPr/>
        </p:nvSpPr>
        <p:spPr bwMode="auto">
          <a:xfrm>
            <a:off x="3733800" y="2987675"/>
            <a:ext cx="908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16" name="Line 29"/>
          <p:cNvSpPr>
            <a:spLocks noChangeShapeType="1"/>
          </p:cNvSpPr>
          <p:nvPr/>
        </p:nvSpPr>
        <p:spPr bwMode="auto">
          <a:xfrm>
            <a:off x="3733800" y="3008313"/>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7" name="Rectangle 30"/>
          <p:cNvSpPr>
            <a:spLocks noChangeArrowheads="1"/>
          </p:cNvSpPr>
          <p:nvPr/>
        </p:nvSpPr>
        <p:spPr bwMode="auto">
          <a:xfrm>
            <a:off x="3733800" y="3008313"/>
            <a:ext cx="90805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18" name="Rectangle 31"/>
          <p:cNvSpPr>
            <a:spLocks noChangeArrowheads="1"/>
          </p:cNvSpPr>
          <p:nvPr/>
        </p:nvSpPr>
        <p:spPr bwMode="auto">
          <a:xfrm>
            <a:off x="1817688" y="1717675"/>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19" name="Rectangle 32"/>
          <p:cNvSpPr>
            <a:spLocks noChangeArrowheads="1"/>
          </p:cNvSpPr>
          <p:nvPr/>
        </p:nvSpPr>
        <p:spPr bwMode="auto">
          <a:xfrm>
            <a:off x="5770563" y="1738313"/>
            <a:ext cx="20637"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20" name="Rectangle 33"/>
          <p:cNvSpPr>
            <a:spLocks noChangeArrowheads="1"/>
          </p:cNvSpPr>
          <p:nvPr/>
        </p:nvSpPr>
        <p:spPr bwMode="auto">
          <a:xfrm>
            <a:off x="1836738" y="1717675"/>
            <a:ext cx="3954462"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21" name="Rectangle 34"/>
          <p:cNvSpPr>
            <a:spLocks noChangeArrowheads="1"/>
          </p:cNvSpPr>
          <p:nvPr/>
        </p:nvSpPr>
        <p:spPr bwMode="auto">
          <a:xfrm>
            <a:off x="1836738" y="1944688"/>
            <a:ext cx="395446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22" name="Line 35"/>
          <p:cNvSpPr>
            <a:spLocks noChangeShapeType="1"/>
          </p:cNvSpPr>
          <p:nvPr/>
        </p:nvSpPr>
        <p:spPr bwMode="auto">
          <a:xfrm>
            <a:off x="4883150" y="2781300"/>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3" name="Rectangle 36"/>
          <p:cNvSpPr>
            <a:spLocks noChangeArrowheads="1"/>
          </p:cNvSpPr>
          <p:nvPr/>
        </p:nvSpPr>
        <p:spPr bwMode="auto">
          <a:xfrm>
            <a:off x="4883150" y="2781300"/>
            <a:ext cx="908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24" name="Line 37"/>
          <p:cNvSpPr>
            <a:spLocks noChangeShapeType="1"/>
          </p:cNvSpPr>
          <p:nvPr/>
        </p:nvSpPr>
        <p:spPr bwMode="auto">
          <a:xfrm>
            <a:off x="4883150" y="2987675"/>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5" name="Rectangle 38"/>
          <p:cNvSpPr>
            <a:spLocks noChangeArrowheads="1"/>
          </p:cNvSpPr>
          <p:nvPr/>
        </p:nvSpPr>
        <p:spPr bwMode="auto">
          <a:xfrm>
            <a:off x="4883150" y="2987675"/>
            <a:ext cx="908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26" name="Line 39"/>
          <p:cNvSpPr>
            <a:spLocks noChangeShapeType="1"/>
          </p:cNvSpPr>
          <p:nvPr/>
        </p:nvSpPr>
        <p:spPr bwMode="auto">
          <a:xfrm>
            <a:off x="4883150" y="3008313"/>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 name="Rectangle 40"/>
          <p:cNvSpPr>
            <a:spLocks noChangeArrowheads="1"/>
          </p:cNvSpPr>
          <p:nvPr/>
        </p:nvSpPr>
        <p:spPr bwMode="auto">
          <a:xfrm>
            <a:off x="4883150" y="3008313"/>
            <a:ext cx="90805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1"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P 1</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7"/>
                                        </p:tgtEl>
                                        <p:attrNameLst>
                                          <p:attrName>style.visibility</p:attrName>
                                        </p:attrNameLst>
                                      </p:cBhvr>
                                      <p:to>
                                        <p:strVal val="visible"/>
                                      </p:to>
                                    </p:set>
                                    <p:animEffect transition="in" filter="fade">
                                      <p:cBhvr>
                                        <p:cTn id="10" dur="500"/>
                                        <p:tgtEl>
                                          <p:spTgt spid="39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8"/>
                                        </p:tgtEl>
                                        <p:attrNameLst>
                                          <p:attrName>style.visibility</p:attrName>
                                        </p:attrNameLst>
                                      </p:cBhvr>
                                      <p:to>
                                        <p:strVal val="visible"/>
                                      </p:to>
                                    </p:set>
                                    <p:animEffect transition="in" filter="fade">
                                      <p:cBhvr>
                                        <p:cTn id="13" dur="500"/>
                                        <p:tgtEl>
                                          <p:spTgt spid="39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8"/>
                                        </p:tgtEl>
                                        <p:attrNameLst>
                                          <p:attrName>style.visibility</p:attrName>
                                        </p:attrNameLst>
                                      </p:cBhvr>
                                      <p:to>
                                        <p:strVal val="visible"/>
                                      </p:to>
                                    </p:set>
                                    <p:animEffect transition="in" filter="fade">
                                      <p:cBhvr>
                                        <p:cTn id="16" dur="500"/>
                                        <p:tgtEl>
                                          <p:spTgt spid="4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9"/>
                                        </p:tgtEl>
                                        <p:attrNameLst>
                                          <p:attrName>style.visibility</p:attrName>
                                        </p:attrNameLst>
                                      </p:cBhvr>
                                      <p:to>
                                        <p:strVal val="visible"/>
                                      </p:to>
                                    </p:set>
                                    <p:animEffect transition="in" filter="fade">
                                      <p:cBhvr>
                                        <p:cTn id="19" dur="500"/>
                                        <p:tgtEl>
                                          <p:spTgt spid="4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20"/>
                                        </p:tgtEl>
                                        <p:attrNameLst>
                                          <p:attrName>style.visibility</p:attrName>
                                        </p:attrNameLst>
                                      </p:cBhvr>
                                      <p:to>
                                        <p:strVal val="visible"/>
                                      </p:to>
                                    </p:set>
                                    <p:animEffect transition="in" filter="fade">
                                      <p:cBhvr>
                                        <p:cTn id="22" dur="500"/>
                                        <p:tgtEl>
                                          <p:spTgt spid="4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1"/>
                                        </p:tgtEl>
                                        <p:attrNameLst>
                                          <p:attrName>style.visibility</p:attrName>
                                        </p:attrNameLst>
                                      </p:cBhvr>
                                      <p:to>
                                        <p:strVal val="visible"/>
                                      </p:to>
                                    </p:set>
                                    <p:animEffect transition="in" filter="fade">
                                      <p:cBhvr>
                                        <p:cTn id="25" dur="500"/>
                                        <p:tgtEl>
                                          <p:spTgt spid="42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00"/>
                                        </p:tgtEl>
                                        <p:attrNameLst>
                                          <p:attrName>style.visibility</p:attrName>
                                        </p:attrNameLst>
                                      </p:cBhvr>
                                      <p:to>
                                        <p:strVal val="visible"/>
                                      </p:to>
                                    </p:set>
                                    <p:animEffect transition="in" filter="fade">
                                      <p:cBhvr>
                                        <p:cTn id="30" dur="500"/>
                                        <p:tgtEl>
                                          <p:spTgt spid="40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01"/>
                                        </p:tgtEl>
                                        <p:attrNameLst>
                                          <p:attrName>style.visibility</p:attrName>
                                        </p:attrNameLst>
                                      </p:cBhvr>
                                      <p:to>
                                        <p:strVal val="visible"/>
                                      </p:to>
                                    </p:set>
                                    <p:animEffect transition="in" filter="fade">
                                      <p:cBhvr>
                                        <p:cTn id="33" dur="500"/>
                                        <p:tgtEl>
                                          <p:spTgt spid="40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02"/>
                                        </p:tgtEl>
                                        <p:attrNameLst>
                                          <p:attrName>style.visibility</p:attrName>
                                        </p:attrNameLst>
                                      </p:cBhvr>
                                      <p:to>
                                        <p:strVal val="visible"/>
                                      </p:to>
                                    </p:set>
                                    <p:animEffect transition="in" filter="fade">
                                      <p:cBhvr>
                                        <p:cTn id="36" dur="500"/>
                                        <p:tgtEl>
                                          <p:spTgt spid="40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03"/>
                                        </p:tgtEl>
                                        <p:attrNameLst>
                                          <p:attrName>style.visibility</p:attrName>
                                        </p:attrNameLst>
                                      </p:cBhvr>
                                      <p:to>
                                        <p:strVal val="visible"/>
                                      </p:to>
                                    </p:set>
                                    <p:animEffect transition="in" filter="fade">
                                      <p:cBhvr>
                                        <p:cTn id="39" dur="500"/>
                                        <p:tgtEl>
                                          <p:spTgt spid="40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04"/>
                                        </p:tgtEl>
                                        <p:attrNameLst>
                                          <p:attrName>style.visibility</p:attrName>
                                        </p:attrNameLst>
                                      </p:cBhvr>
                                      <p:to>
                                        <p:strVal val="visible"/>
                                      </p:to>
                                    </p:set>
                                    <p:animEffect transition="in" filter="fade">
                                      <p:cBhvr>
                                        <p:cTn id="42" dur="500"/>
                                        <p:tgtEl>
                                          <p:spTgt spid="40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05"/>
                                        </p:tgtEl>
                                        <p:attrNameLst>
                                          <p:attrName>style.visibility</p:attrName>
                                        </p:attrNameLst>
                                      </p:cBhvr>
                                      <p:to>
                                        <p:strVal val="visible"/>
                                      </p:to>
                                    </p:set>
                                    <p:animEffect transition="in" filter="fade">
                                      <p:cBhvr>
                                        <p:cTn id="45" dur="500"/>
                                        <p:tgtEl>
                                          <p:spTgt spid="40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99"/>
                                        </p:tgtEl>
                                        <p:attrNameLst>
                                          <p:attrName>style.visibility</p:attrName>
                                        </p:attrNameLst>
                                      </p:cBhvr>
                                      <p:to>
                                        <p:strVal val="visible"/>
                                      </p:to>
                                    </p:set>
                                    <p:animEffect transition="in" filter="fade">
                                      <p:cBhvr>
                                        <p:cTn id="50" dur="500"/>
                                        <p:tgtEl>
                                          <p:spTgt spid="39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06"/>
                                        </p:tgtEl>
                                        <p:attrNameLst>
                                          <p:attrName>style.visibility</p:attrName>
                                        </p:attrNameLst>
                                      </p:cBhvr>
                                      <p:to>
                                        <p:strVal val="visible"/>
                                      </p:to>
                                    </p:set>
                                    <p:animEffect transition="in" filter="fade">
                                      <p:cBhvr>
                                        <p:cTn id="55" dur="500"/>
                                        <p:tgtEl>
                                          <p:spTgt spid="40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07"/>
                                        </p:tgtEl>
                                        <p:attrNameLst>
                                          <p:attrName>style.visibility</p:attrName>
                                        </p:attrNameLst>
                                      </p:cBhvr>
                                      <p:to>
                                        <p:strVal val="visible"/>
                                      </p:to>
                                    </p:set>
                                    <p:animEffect transition="in" filter="fade">
                                      <p:cBhvr>
                                        <p:cTn id="58" dur="500"/>
                                        <p:tgtEl>
                                          <p:spTgt spid="40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08"/>
                                        </p:tgtEl>
                                        <p:attrNameLst>
                                          <p:attrName>style.visibility</p:attrName>
                                        </p:attrNameLst>
                                      </p:cBhvr>
                                      <p:to>
                                        <p:strVal val="visible"/>
                                      </p:to>
                                    </p:set>
                                    <p:animEffect transition="in" filter="fade">
                                      <p:cBhvr>
                                        <p:cTn id="61" dur="500"/>
                                        <p:tgtEl>
                                          <p:spTgt spid="408"/>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09"/>
                                        </p:tgtEl>
                                        <p:attrNameLst>
                                          <p:attrName>style.visibility</p:attrName>
                                        </p:attrNameLst>
                                      </p:cBhvr>
                                      <p:to>
                                        <p:strVal val="visible"/>
                                      </p:to>
                                    </p:set>
                                    <p:animEffect transition="in" filter="fade">
                                      <p:cBhvr>
                                        <p:cTn id="66" dur="500"/>
                                        <p:tgtEl>
                                          <p:spTgt spid="40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12"/>
                                        </p:tgtEl>
                                        <p:attrNameLst>
                                          <p:attrName>style.visibility</p:attrName>
                                        </p:attrNameLst>
                                      </p:cBhvr>
                                      <p:to>
                                        <p:strVal val="visible"/>
                                      </p:to>
                                    </p:set>
                                    <p:animEffect transition="in" filter="fade">
                                      <p:cBhvr>
                                        <p:cTn id="69" dur="500"/>
                                        <p:tgtEl>
                                          <p:spTgt spid="41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13"/>
                                        </p:tgtEl>
                                        <p:attrNameLst>
                                          <p:attrName>style.visibility</p:attrName>
                                        </p:attrNameLst>
                                      </p:cBhvr>
                                      <p:to>
                                        <p:strVal val="visible"/>
                                      </p:to>
                                    </p:set>
                                    <p:animEffect transition="in" filter="fade">
                                      <p:cBhvr>
                                        <p:cTn id="72" dur="500"/>
                                        <p:tgtEl>
                                          <p:spTgt spid="41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14"/>
                                        </p:tgtEl>
                                        <p:attrNameLst>
                                          <p:attrName>style.visibility</p:attrName>
                                        </p:attrNameLst>
                                      </p:cBhvr>
                                      <p:to>
                                        <p:strVal val="visible"/>
                                      </p:to>
                                    </p:set>
                                    <p:animEffect transition="in" filter="fade">
                                      <p:cBhvr>
                                        <p:cTn id="75" dur="500"/>
                                        <p:tgtEl>
                                          <p:spTgt spid="41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15"/>
                                        </p:tgtEl>
                                        <p:attrNameLst>
                                          <p:attrName>style.visibility</p:attrName>
                                        </p:attrNameLst>
                                      </p:cBhvr>
                                      <p:to>
                                        <p:strVal val="visible"/>
                                      </p:to>
                                    </p:set>
                                    <p:animEffect transition="in" filter="fade">
                                      <p:cBhvr>
                                        <p:cTn id="78" dur="500"/>
                                        <p:tgtEl>
                                          <p:spTgt spid="41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16"/>
                                        </p:tgtEl>
                                        <p:attrNameLst>
                                          <p:attrName>style.visibility</p:attrName>
                                        </p:attrNameLst>
                                      </p:cBhvr>
                                      <p:to>
                                        <p:strVal val="visible"/>
                                      </p:to>
                                    </p:set>
                                    <p:animEffect transition="in" filter="fade">
                                      <p:cBhvr>
                                        <p:cTn id="81" dur="500"/>
                                        <p:tgtEl>
                                          <p:spTgt spid="41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17"/>
                                        </p:tgtEl>
                                        <p:attrNameLst>
                                          <p:attrName>style.visibility</p:attrName>
                                        </p:attrNameLst>
                                      </p:cBhvr>
                                      <p:to>
                                        <p:strVal val="visible"/>
                                      </p:to>
                                    </p:set>
                                    <p:animEffect transition="in" filter="fade">
                                      <p:cBhvr>
                                        <p:cTn id="84" dur="500"/>
                                        <p:tgtEl>
                                          <p:spTgt spid="417"/>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410"/>
                                        </p:tgtEl>
                                        <p:attrNameLst>
                                          <p:attrName>style.visibility</p:attrName>
                                        </p:attrNameLst>
                                      </p:cBhvr>
                                      <p:to>
                                        <p:strVal val="visible"/>
                                      </p:to>
                                    </p:set>
                                    <p:animEffect transition="in" filter="fade">
                                      <p:cBhvr>
                                        <p:cTn id="89" dur="500"/>
                                        <p:tgtEl>
                                          <p:spTgt spid="41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22"/>
                                        </p:tgtEl>
                                        <p:attrNameLst>
                                          <p:attrName>style.visibility</p:attrName>
                                        </p:attrNameLst>
                                      </p:cBhvr>
                                      <p:to>
                                        <p:strVal val="visible"/>
                                      </p:to>
                                    </p:set>
                                    <p:animEffect transition="in" filter="fade">
                                      <p:cBhvr>
                                        <p:cTn id="92" dur="500"/>
                                        <p:tgtEl>
                                          <p:spTgt spid="42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23"/>
                                        </p:tgtEl>
                                        <p:attrNameLst>
                                          <p:attrName>style.visibility</p:attrName>
                                        </p:attrNameLst>
                                      </p:cBhvr>
                                      <p:to>
                                        <p:strVal val="visible"/>
                                      </p:to>
                                    </p:set>
                                    <p:animEffect transition="in" filter="fade">
                                      <p:cBhvr>
                                        <p:cTn id="95" dur="500"/>
                                        <p:tgtEl>
                                          <p:spTgt spid="42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24"/>
                                        </p:tgtEl>
                                        <p:attrNameLst>
                                          <p:attrName>style.visibility</p:attrName>
                                        </p:attrNameLst>
                                      </p:cBhvr>
                                      <p:to>
                                        <p:strVal val="visible"/>
                                      </p:to>
                                    </p:set>
                                    <p:animEffect transition="in" filter="fade">
                                      <p:cBhvr>
                                        <p:cTn id="98" dur="500"/>
                                        <p:tgtEl>
                                          <p:spTgt spid="42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25"/>
                                        </p:tgtEl>
                                        <p:attrNameLst>
                                          <p:attrName>style.visibility</p:attrName>
                                        </p:attrNameLst>
                                      </p:cBhvr>
                                      <p:to>
                                        <p:strVal val="visible"/>
                                      </p:to>
                                    </p:set>
                                    <p:animEffect transition="in" filter="fade">
                                      <p:cBhvr>
                                        <p:cTn id="101" dur="500"/>
                                        <p:tgtEl>
                                          <p:spTgt spid="42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26"/>
                                        </p:tgtEl>
                                        <p:attrNameLst>
                                          <p:attrName>style.visibility</p:attrName>
                                        </p:attrNameLst>
                                      </p:cBhvr>
                                      <p:to>
                                        <p:strVal val="visible"/>
                                      </p:to>
                                    </p:set>
                                    <p:animEffect transition="in" filter="fade">
                                      <p:cBhvr>
                                        <p:cTn id="104" dur="500"/>
                                        <p:tgtEl>
                                          <p:spTgt spid="42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27"/>
                                        </p:tgtEl>
                                        <p:attrNameLst>
                                          <p:attrName>style.visibility</p:attrName>
                                        </p:attrNameLst>
                                      </p:cBhvr>
                                      <p:to>
                                        <p:strVal val="visible"/>
                                      </p:to>
                                    </p:set>
                                    <p:animEffect transition="in" filter="fade">
                                      <p:cBhvr>
                                        <p:cTn id="107" dur="500"/>
                                        <p:tgtEl>
                                          <p:spTgt spid="427"/>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48151"/>
                                        </p:tgtEl>
                                        <p:attrNameLst>
                                          <p:attrName>style.visibility</p:attrName>
                                        </p:attrNameLst>
                                      </p:cBhvr>
                                      <p:to>
                                        <p:strVal val="visible"/>
                                      </p:to>
                                    </p:set>
                                    <p:animEffect transition="in" filter="fade">
                                      <p:cBhvr>
                                        <p:cTn id="112" dur="1000"/>
                                        <p:tgtEl>
                                          <p:spTgt spid="48151"/>
                                        </p:tgtEl>
                                      </p:cBhvr>
                                    </p:animEffect>
                                    <p:anim calcmode="lin" valueType="num">
                                      <p:cBhvr>
                                        <p:cTn id="113" dur="1000" fill="hold"/>
                                        <p:tgtEl>
                                          <p:spTgt spid="48151"/>
                                        </p:tgtEl>
                                        <p:attrNameLst>
                                          <p:attrName>ppt_x</p:attrName>
                                        </p:attrNameLst>
                                      </p:cBhvr>
                                      <p:tavLst>
                                        <p:tav tm="0">
                                          <p:val>
                                            <p:strVal val="#ppt_x"/>
                                          </p:val>
                                        </p:tav>
                                        <p:tav tm="100000">
                                          <p:val>
                                            <p:strVal val="#ppt_x"/>
                                          </p:val>
                                        </p:tav>
                                      </p:tavLst>
                                    </p:anim>
                                    <p:anim calcmode="lin" valueType="num">
                                      <p:cBhvr>
                                        <p:cTn id="114" dur="1000" fill="hold"/>
                                        <p:tgtEl>
                                          <p:spTgt spid="48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97" grpId="0"/>
      <p:bldP spid="398" grpId="0"/>
      <p:bldP spid="399" grpId="0"/>
      <p:bldP spid="400" grpId="0"/>
      <p:bldP spid="401" grpId="0"/>
      <p:bldP spid="402" grpId="0"/>
      <p:bldP spid="403" grpId="0"/>
      <p:bldP spid="404" grpId="0"/>
      <p:bldP spid="405" grpId="0"/>
      <p:bldP spid="406" grpId="0"/>
      <p:bldP spid="407" grpId="0"/>
      <p:bldP spid="408" grpId="0"/>
      <p:bldP spid="409" grpId="0"/>
      <p:bldP spid="410" grpId="0"/>
      <p:bldP spid="48151" grpId="0"/>
      <p:bldP spid="412" grpId="0" animBg="1"/>
      <p:bldP spid="413" grpId="0" animBg="1"/>
      <p:bldP spid="414" grpId="0" animBg="1"/>
      <p:bldP spid="415" grpId="0" animBg="1"/>
      <p:bldP spid="416" grpId="0" animBg="1"/>
      <p:bldP spid="417"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1905000"/>
          </a:xfrm>
        </p:spPr>
        <p:txBody>
          <a:bodyPr>
            <a:normAutofit/>
          </a:bodyPr>
          <a:lstStyle/>
          <a:p>
            <a:pPr eaLnBrk="1" fontAlgn="auto" hangingPunct="1">
              <a:spcBef>
                <a:spcPct val="20000"/>
              </a:spcBef>
              <a:spcAft>
                <a:spcPts val="0"/>
              </a:spcAft>
              <a:defRPr/>
            </a:pPr>
            <a:r>
              <a:rPr lang="en-US" b="1" u="sng" dirty="0" smtClean="0">
                <a:solidFill>
                  <a:srgbClr val="FF0000"/>
                </a:solidFill>
                <a:effectLst>
                  <a:outerShdw blurRad="38100" dist="38100" dir="2700000" algn="tl">
                    <a:srgbClr val="000000">
                      <a:alpha val="43137"/>
                    </a:srgbClr>
                  </a:outerShdw>
                </a:effectLst>
                <a:latin typeface="Algerian" pitchFamily="82" charset="0"/>
                <a:cs typeface="Aharoni" pitchFamily="2" charset="-79"/>
              </a:rPr>
              <a:t>Welcome Back</a:t>
            </a:r>
            <a:endParaRPr lang="en-US" b="1" u="sng" dirty="0">
              <a:solidFill>
                <a:srgbClr val="FF0000"/>
              </a:solidFill>
              <a:effectLst>
                <a:outerShdw blurRad="38100" dist="38100" dir="2700000" algn="tl">
                  <a:srgbClr val="000000">
                    <a:alpha val="43137"/>
                  </a:srgbClr>
                </a:outerShdw>
              </a:effectLst>
              <a:latin typeface="Goudy Stout" pitchFamily="18" charset="0"/>
              <a:ea typeface="+mn-ea"/>
              <a:cs typeface="Aharoni" pitchFamily="2" charset="-79"/>
            </a:endParaRPr>
          </a:p>
        </p:txBody>
      </p:sp>
      <p:sp>
        <p:nvSpPr>
          <p:cNvPr id="3" name="Subtitle 2"/>
          <p:cNvSpPr>
            <a:spLocks noGrp="1"/>
          </p:cNvSpPr>
          <p:nvPr>
            <p:ph type="subTitle" idx="1"/>
          </p:nvPr>
        </p:nvSpPr>
        <p:spPr>
          <a:xfrm>
            <a:off x="0" y="2590800"/>
            <a:ext cx="9144000" cy="3276600"/>
          </a:xfrm>
        </p:spPr>
        <p:txBody>
          <a:bodyPr rtlCol="0"/>
          <a:lstStyle/>
          <a:p>
            <a:pPr eaLnBrk="1" fontAlgn="auto" hangingPunct="1">
              <a:spcAft>
                <a:spcPts val="0"/>
              </a:spcAft>
              <a:defRPr/>
            </a:pPr>
            <a:r>
              <a:rPr lang="en-US" sz="7200" b="1" u="sng" dirty="0" smtClean="0">
                <a:solidFill>
                  <a:schemeClr val="tx1"/>
                </a:solidFill>
                <a:effectLst>
                  <a:outerShdw blurRad="38100" dist="38100" dir="2700000" algn="tl">
                    <a:srgbClr val="000000">
                      <a:alpha val="43137"/>
                    </a:srgbClr>
                  </a:outerShdw>
                </a:effectLst>
                <a:latin typeface="Algerian" pitchFamily="82" charset="0"/>
                <a:ea typeface="Adobe Heiti Std R" pitchFamily="34" charset="-128"/>
                <a:cs typeface="Aharoni" pitchFamily="2" charset="-79"/>
              </a:rPr>
              <a:t>Time for Any Question</a:t>
            </a:r>
            <a:r>
              <a:rPr lang="en-US" sz="7200" b="1" u="sng" dirty="0" smtClean="0">
                <a:solidFill>
                  <a:schemeClr val="tx1"/>
                </a:solidFill>
                <a:effectLst>
                  <a:outerShdw blurRad="38100" dist="38100" dir="2700000" algn="tl">
                    <a:srgbClr val="000000">
                      <a:alpha val="43137"/>
                    </a:srgbClr>
                  </a:outerShdw>
                </a:effectLst>
                <a:latin typeface="Adobe Heiti Std R" pitchFamily="34" charset="-128"/>
                <a:ea typeface="Adobe Heiti Std R" pitchFamily="34" charset="-128"/>
                <a:cs typeface="Aharoni" pitchFamily="2" charset="-79"/>
              </a:rPr>
              <a:t> </a:t>
            </a:r>
            <a:endParaRPr lang="en-US" sz="7200" b="1" u="sng" dirty="0">
              <a:solidFill>
                <a:schemeClr val="tx1"/>
              </a:solidFill>
              <a:effectLst>
                <a:outerShdw blurRad="38100" dist="38100" dir="2700000" algn="tl">
                  <a:srgbClr val="000000">
                    <a:alpha val="43137"/>
                  </a:srgbClr>
                </a:outerShdw>
              </a:effectLst>
              <a:latin typeface="Adobe Heiti Std R" pitchFamily="34" charset="-128"/>
              <a:ea typeface="Adobe Heiti Std R" pitchFamily="34" charset="-128"/>
              <a:cs typeface="Aharoni" pitchFamily="2" charset="-79"/>
            </a:endParaRPr>
          </a:p>
        </p:txBody>
      </p:sp>
      <p:sp>
        <p:nvSpPr>
          <p:cNvPr id="2970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b="1" u="sng">
                <a:solidFill>
                  <a:schemeClr val="tx1"/>
                </a:solidFill>
                <a:latin typeface="Arial" pitchFamily="34" charset="0"/>
                <a:ea typeface="MS PGothic" pitchFamily="34" charset="-128"/>
              </a:defRPr>
            </a:lvl1pPr>
            <a:lvl2pPr marL="742950" indent="-285750">
              <a:defRPr sz="2400" b="1" u="sng">
                <a:solidFill>
                  <a:schemeClr val="tx1"/>
                </a:solidFill>
                <a:latin typeface="Arial" pitchFamily="34" charset="0"/>
                <a:ea typeface="MS PGothic" pitchFamily="34" charset="-128"/>
              </a:defRPr>
            </a:lvl2pPr>
            <a:lvl3pPr marL="1143000" indent="-228600">
              <a:defRPr sz="2400" b="1" u="sng">
                <a:solidFill>
                  <a:schemeClr val="tx1"/>
                </a:solidFill>
                <a:latin typeface="Arial" pitchFamily="34" charset="0"/>
                <a:ea typeface="MS PGothic" pitchFamily="34" charset="-128"/>
              </a:defRPr>
            </a:lvl3pPr>
            <a:lvl4pPr marL="1600200" indent="-228600">
              <a:defRPr sz="2400" b="1" u="sng">
                <a:solidFill>
                  <a:schemeClr val="tx1"/>
                </a:solidFill>
                <a:latin typeface="Arial" pitchFamily="34" charset="0"/>
                <a:ea typeface="MS PGothic" pitchFamily="34" charset="-128"/>
              </a:defRPr>
            </a:lvl4pPr>
            <a:lvl5pPr marL="2057400" indent="-228600">
              <a:defRPr sz="2400" b="1" u="sng">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u="sng">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u="sng">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u="sng">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u="sng">
                <a:solidFill>
                  <a:schemeClr val="tx1"/>
                </a:solidFill>
                <a:latin typeface="Arial" pitchFamily="34" charset="0"/>
                <a:ea typeface="MS PGothic" pitchFamily="34" charset="-128"/>
              </a:defRPr>
            </a:lvl9pPr>
          </a:lstStyle>
          <a:p>
            <a:r>
              <a:rPr lang="en-US" altLang="en-US" sz="1200" smtClean="0">
                <a:solidFill>
                  <a:srgbClr val="898989"/>
                </a:solidFill>
              </a:rPr>
              <a:t>Atef Abuelaish</a:t>
            </a:r>
          </a:p>
        </p:txBody>
      </p:sp>
      <p:sp>
        <p:nvSpPr>
          <p:cNvPr id="2970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u="sng">
                <a:solidFill>
                  <a:schemeClr val="tx1"/>
                </a:solidFill>
                <a:latin typeface="Arial" pitchFamily="34" charset="0"/>
                <a:ea typeface="MS PGothic" pitchFamily="34" charset="-128"/>
              </a:defRPr>
            </a:lvl1pPr>
            <a:lvl2pPr marL="742950" indent="-285750">
              <a:defRPr sz="2400" b="1" u="sng">
                <a:solidFill>
                  <a:schemeClr val="tx1"/>
                </a:solidFill>
                <a:latin typeface="Arial" pitchFamily="34" charset="0"/>
                <a:ea typeface="MS PGothic" pitchFamily="34" charset="-128"/>
              </a:defRPr>
            </a:lvl2pPr>
            <a:lvl3pPr marL="1143000" indent="-228600">
              <a:defRPr sz="2400" b="1" u="sng">
                <a:solidFill>
                  <a:schemeClr val="tx1"/>
                </a:solidFill>
                <a:latin typeface="Arial" pitchFamily="34" charset="0"/>
                <a:ea typeface="MS PGothic" pitchFamily="34" charset="-128"/>
              </a:defRPr>
            </a:lvl3pPr>
            <a:lvl4pPr marL="1600200" indent="-228600">
              <a:defRPr sz="2400" b="1" u="sng">
                <a:solidFill>
                  <a:schemeClr val="tx1"/>
                </a:solidFill>
                <a:latin typeface="Arial" pitchFamily="34" charset="0"/>
                <a:ea typeface="MS PGothic" pitchFamily="34" charset="-128"/>
              </a:defRPr>
            </a:lvl4pPr>
            <a:lvl5pPr marL="2057400" indent="-228600">
              <a:defRPr sz="2400" b="1" u="sng">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u="sng">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u="sng">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u="sng">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u="sng">
                <a:solidFill>
                  <a:schemeClr val="tx1"/>
                </a:solidFill>
                <a:latin typeface="Arial" pitchFamily="34" charset="0"/>
                <a:ea typeface="MS PGothic" pitchFamily="34" charset="-128"/>
              </a:defRPr>
            </a:lvl9pPr>
          </a:lstStyle>
          <a:p>
            <a:fld id="{21655E42-6F16-491C-9169-6D17DF226A2E}" type="slidenum">
              <a:rPr lang="en-US" altLang="en-US" sz="1200" smtClean="0">
                <a:solidFill>
                  <a:srgbClr val="898989"/>
                </a:solidFill>
              </a:rPr>
              <a:pPr/>
              <a:t>2</a:t>
            </a:fld>
            <a:endParaRPr lang="en-US" altLang="en-US" sz="1200" smtClean="0">
              <a:solidFill>
                <a:srgbClr val="898989"/>
              </a:solidFill>
            </a:endParaRPr>
          </a:p>
        </p:txBody>
      </p:sp>
    </p:spTree>
    <p:extLst>
      <p:ext uri="{BB962C8B-B14F-4D97-AF65-F5344CB8AC3E}">
        <p14:creationId xmlns:p14="http://schemas.microsoft.com/office/powerpoint/2010/main" val="3046140432"/>
      </p:ext>
    </p:extLst>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452168" y="38100"/>
            <a:ext cx="8229600" cy="800100"/>
          </a:xfrm>
        </p:spPr>
        <p:txBody>
          <a:bodyPr/>
          <a:lstStyle/>
          <a:p>
            <a:r>
              <a:rPr lang="en-US" altLang="en-US" sz="4400" b="1" dirty="0" smtClean="0">
                <a:solidFill>
                  <a:schemeClr val="tx1"/>
                </a:solidFill>
                <a:latin typeface="Arial" pitchFamily="34" charset="0"/>
                <a:ea typeface="ＭＳ Ｐゴシック" pitchFamily="34" charset="-128"/>
                <a:cs typeface="Arial" pitchFamily="34" charset="0"/>
              </a:rPr>
              <a:t>Scrap </a:t>
            </a:r>
            <a:r>
              <a:rPr lang="en-US" altLang="en-US" sz="4400" b="1" dirty="0" smtClean="0">
                <a:solidFill>
                  <a:srgbClr val="FF0000"/>
                </a:solidFill>
                <a:latin typeface="Arial" pitchFamily="34" charset="0"/>
                <a:ea typeface="ＭＳ Ｐゴシック" pitchFamily="34" charset="-128"/>
                <a:cs typeface="Arial" pitchFamily="34" charset="0"/>
              </a:rPr>
              <a:t>or</a:t>
            </a:r>
            <a:r>
              <a:rPr lang="en-US" altLang="en-US" sz="4400" b="1" dirty="0" smtClean="0">
                <a:solidFill>
                  <a:schemeClr val="tx1"/>
                </a:solidFill>
                <a:latin typeface="Arial" pitchFamily="34" charset="0"/>
                <a:ea typeface="ＭＳ Ｐゴシック" pitchFamily="34" charset="-128"/>
                <a:cs typeface="Arial" pitchFamily="34" charset="0"/>
              </a:rPr>
              <a:t> Rework</a:t>
            </a:r>
          </a:p>
        </p:txBody>
      </p:sp>
      <p:sp>
        <p:nvSpPr>
          <p:cNvPr id="2355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75F86B57-028C-4ED8-B13D-5AC2C372516A}" type="slidenum">
              <a:rPr lang="en-US" altLang="en-US">
                <a:solidFill>
                  <a:srgbClr val="898989"/>
                </a:solidFill>
                <a:ea typeface="ＭＳ Ｐゴシック" pitchFamily="34" charset="-128"/>
              </a:rPr>
              <a:pPr/>
              <a:t>20</a:t>
            </a:fld>
            <a:endParaRPr lang="en-US" altLang="en-US">
              <a:solidFill>
                <a:srgbClr val="898989"/>
              </a:solidFill>
              <a:ea typeface="ＭＳ Ｐゴシック" pitchFamily="34" charset="-128"/>
            </a:endParaRPr>
          </a:p>
        </p:txBody>
      </p:sp>
      <p:sp>
        <p:nvSpPr>
          <p:cNvPr id="6" name="TextBox 5"/>
          <p:cNvSpPr txBox="1"/>
          <p:nvPr/>
        </p:nvSpPr>
        <p:spPr>
          <a:xfrm>
            <a:off x="228601" y="2682875"/>
            <a:ext cx="7239000" cy="2246769"/>
          </a:xfrm>
          <a:prstGeom prst="rect">
            <a:avLst/>
          </a:prstGeom>
          <a:solidFill>
            <a:schemeClr val="bg1">
              <a:lumMod val="95000"/>
            </a:schemeClr>
          </a:solidFill>
          <a:ln w="28575">
            <a:solidFill>
              <a:schemeClr val="tx1"/>
            </a:solidFill>
          </a:ln>
        </p:spPr>
        <p:txBody>
          <a:bodyPr wrap="square">
            <a:spAutoFit/>
          </a:bodyPr>
          <a:lstStyle/>
          <a:p>
            <a:pPr algn="ctr" eaLnBrk="1" hangingPunct="1">
              <a:defRPr/>
            </a:pPr>
            <a:r>
              <a:rPr lang="en-US" sz="2800" b="1" dirty="0">
                <a:latin typeface="Arial" pitchFamily="34" charset="0"/>
                <a:cs typeface="Arial" pitchFamily="34" charset="0"/>
              </a:rPr>
              <a:t>As long as </a:t>
            </a:r>
            <a:r>
              <a:rPr lang="en-US" sz="2800" b="1" dirty="0">
                <a:solidFill>
                  <a:srgbClr val="C00000"/>
                </a:solidFill>
                <a:latin typeface="Arial" pitchFamily="34" charset="0"/>
                <a:cs typeface="Arial" pitchFamily="34" charset="0"/>
              </a:rPr>
              <a:t>rework costs </a:t>
            </a:r>
            <a:r>
              <a:rPr lang="en-US" sz="2800" b="1" dirty="0">
                <a:latin typeface="Arial" pitchFamily="34" charset="0"/>
                <a:cs typeface="Arial" pitchFamily="34" charset="0"/>
              </a:rPr>
              <a:t>are recovered through sale of the product, and rework</a:t>
            </a:r>
            <a:br>
              <a:rPr lang="en-US" sz="2800" b="1" dirty="0">
                <a:latin typeface="Arial" pitchFamily="34" charset="0"/>
                <a:cs typeface="Arial" pitchFamily="34" charset="0"/>
              </a:rPr>
            </a:br>
            <a:r>
              <a:rPr lang="en-US" sz="2800" b="1" dirty="0">
                <a:latin typeface="Arial" pitchFamily="34" charset="0"/>
                <a:cs typeface="Arial" pitchFamily="34" charset="0"/>
              </a:rPr>
              <a:t>does not interfere with normal production, we should rework rather than scrap.</a:t>
            </a:r>
          </a:p>
        </p:txBody>
      </p:sp>
      <p:sp>
        <p:nvSpPr>
          <p:cNvPr id="8" name="Rectangle 7"/>
          <p:cNvSpPr/>
          <p:nvPr/>
        </p:nvSpPr>
        <p:spPr>
          <a:xfrm>
            <a:off x="228601" y="5067300"/>
            <a:ext cx="8686799" cy="1384995"/>
          </a:xfrm>
          <a:prstGeom prst="rect">
            <a:avLst/>
          </a:prstGeom>
          <a:solidFill>
            <a:schemeClr val="bg1">
              <a:lumMod val="95000"/>
            </a:schemeClr>
          </a:solidFill>
          <a:ln w="28575">
            <a:solidFill>
              <a:schemeClr val="tx1"/>
            </a:solidFill>
          </a:ln>
        </p:spPr>
        <p:txBody>
          <a:bodyPr wrap="square">
            <a:spAutoFit/>
          </a:bodyPr>
          <a:lstStyle/>
          <a:p>
            <a:pPr algn="ctr" eaLnBrk="1" hangingPunct="1">
              <a:defRPr/>
            </a:pPr>
            <a:r>
              <a:rPr lang="en-US" sz="2800" b="1" dirty="0">
                <a:latin typeface="Arial" pitchFamily="34" charset="0"/>
                <a:cs typeface="Arial" pitchFamily="34" charset="0"/>
              </a:rPr>
              <a:t>Costs incurred in manufacturing units of product that do not meet quality standards are </a:t>
            </a:r>
            <a:r>
              <a:rPr lang="en-US" sz="2800" b="1" dirty="0">
                <a:solidFill>
                  <a:srgbClr val="C00000"/>
                </a:solidFill>
                <a:latin typeface="Arial" pitchFamily="34" charset="0"/>
                <a:cs typeface="Arial" pitchFamily="34" charset="0"/>
              </a:rPr>
              <a:t>sunk costs </a:t>
            </a:r>
            <a:r>
              <a:rPr lang="en-US" sz="2800" b="1" dirty="0">
                <a:latin typeface="Arial" pitchFamily="34" charset="0"/>
                <a:cs typeface="Arial" pitchFamily="34" charset="0"/>
              </a:rPr>
              <a:t>and cannot be recovered so they are irrelevant.</a:t>
            </a:r>
          </a:p>
        </p:txBody>
      </p:sp>
      <p:sp>
        <p:nvSpPr>
          <p:cNvPr id="37894"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P 1</a:t>
            </a:r>
          </a:p>
        </p:txBody>
      </p:sp>
      <p:sp>
        <p:nvSpPr>
          <p:cNvPr id="3" name="Rounded Rectangular Callout 2"/>
          <p:cNvSpPr/>
          <p:nvPr/>
        </p:nvSpPr>
        <p:spPr>
          <a:xfrm>
            <a:off x="228600" y="1060450"/>
            <a:ext cx="8686800" cy="1301750"/>
          </a:xfrm>
          <a:prstGeom prst="wedgeRoundRectCallout">
            <a:avLst>
              <a:gd name="adj1" fmla="val 36593"/>
              <a:gd name="adj2" fmla="val 9369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2400" b="1" dirty="0">
                <a:solidFill>
                  <a:schemeClr val="tx1"/>
                </a:solidFill>
                <a:latin typeface="Arial" pitchFamily="34" charset="0"/>
                <a:ea typeface="ＭＳ Ｐゴシック" panose="020B0600070205080204" pitchFamily="34" charset="-128"/>
                <a:cs typeface="Arial" pitchFamily="34" charset="0"/>
              </a:rPr>
              <a:t>Often in manufacturing processes, we have products that </a:t>
            </a:r>
            <a:r>
              <a:rPr lang="en-US" altLang="en-US" sz="2400" b="1" u="sng" dirty="0">
                <a:solidFill>
                  <a:srgbClr val="FF0000"/>
                </a:solidFill>
                <a:latin typeface="Arial" pitchFamily="34" charset="0"/>
                <a:ea typeface="ＭＳ Ｐゴシック" panose="020B0600070205080204" pitchFamily="34" charset="-128"/>
                <a:cs typeface="Arial" pitchFamily="34" charset="0"/>
              </a:rPr>
              <a:t>do not pass inspection</a:t>
            </a:r>
            <a:r>
              <a:rPr lang="en-US" altLang="en-US" sz="2400" b="1" dirty="0">
                <a:solidFill>
                  <a:schemeClr val="tx1"/>
                </a:solidFill>
                <a:latin typeface="Arial" pitchFamily="34" charset="0"/>
                <a:ea typeface="ＭＳ Ｐゴシック" panose="020B0600070205080204" pitchFamily="34" charset="-128"/>
                <a:cs typeface="Arial" pitchFamily="34" charset="0"/>
              </a:rPr>
              <a:t>.  We can either sell them as is, or rework them to improve the quality. </a:t>
            </a:r>
            <a:endParaRPr lang="en-US" sz="2400" b="1" dirty="0">
              <a:solidFill>
                <a:schemeClr val="tx1"/>
              </a:solidFill>
              <a:latin typeface="Arial" pitchFamily="34" charset="0"/>
              <a:cs typeface="Arial" pitchFamily="34" charset="0"/>
            </a:endParaRPr>
          </a:p>
        </p:txBody>
      </p:sp>
      <p:pic>
        <p:nvPicPr>
          <p:cNvPr id="2356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0975" y="2871788"/>
            <a:ext cx="7048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10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title"/>
          </p:nvPr>
        </p:nvSpPr>
        <p:spPr>
          <a:xfrm>
            <a:off x="457200" y="38100"/>
            <a:ext cx="8229600" cy="1028700"/>
          </a:xfrm>
        </p:spPr>
        <p:txBody>
          <a:bodyPr/>
          <a:lstStyle/>
          <a:p>
            <a:r>
              <a:rPr lang="en-US" altLang="en-US" sz="4400" b="1" dirty="0" smtClean="0">
                <a:solidFill>
                  <a:schemeClr val="tx1"/>
                </a:solidFill>
                <a:latin typeface="Arial" pitchFamily="34" charset="0"/>
                <a:ea typeface="ＭＳ Ｐゴシック" pitchFamily="34" charset="-128"/>
                <a:cs typeface="Arial" pitchFamily="34" charset="0"/>
              </a:rPr>
              <a:t>Scrap or Rework</a:t>
            </a:r>
          </a:p>
        </p:txBody>
      </p:sp>
      <p:sp>
        <p:nvSpPr>
          <p:cNvPr id="24581"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011FBA58-6FC1-4A5B-BD11-A65B5701155D}" type="slidenum">
              <a:rPr lang="en-US" altLang="en-US">
                <a:solidFill>
                  <a:srgbClr val="898989"/>
                </a:solidFill>
                <a:ea typeface="ＭＳ Ｐゴシック" pitchFamily="34" charset="-128"/>
              </a:rPr>
              <a:pPr/>
              <a:t>21</a:t>
            </a:fld>
            <a:endParaRPr lang="en-US" altLang="en-US">
              <a:solidFill>
                <a:srgbClr val="898989"/>
              </a:solidFill>
              <a:ea typeface="ＭＳ Ｐゴシック" pitchFamily="34" charset="-128"/>
            </a:endParaRPr>
          </a:p>
        </p:txBody>
      </p:sp>
      <p:sp>
        <p:nvSpPr>
          <p:cNvPr id="24579" name="Rectangle 5"/>
          <p:cNvSpPr>
            <a:spLocks noChangeArrowheads="1"/>
          </p:cNvSpPr>
          <p:nvPr/>
        </p:nvSpPr>
        <p:spPr bwMode="auto">
          <a:xfrm>
            <a:off x="304800" y="1636713"/>
            <a:ext cx="8534400" cy="3367087"/>
          </a:xfrm>
          <a:prstGeom prst="rect">
            <a:avLst/>
          </a:prstGeom>
          <a:solidFill>
            <a:srgbClr val="FFFF89"/>
          </a:solidFill>
          <a:ln w="28575">
            <a:solidFill>
              <a:schemeClr val="tx1"/>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5000"/>
              </a:lnSpc>
              <a:spcBef>
                <a:spcPct val="50000"/>
              </a:spcBef>
              <a:buFont typeface="Wingdings" pitchFamily="2" charset="2"/>
              <a:buNone/>
            </a:pPr>
            <a:r>
              <a:rPr lang="en-US" altLang="en-US" sz="2800" b="1" u="sng" dirty="0">
                <a:ea typeface="ＭＳ Ｐゴシック" pitchFamily="34" charset="-128"/>
              </a:rPr>
              <a:t>Example</a:t>
            </a:r>
            <a:r>
              <a:rPr lang="en-US" altLang="en-US" sz="2800" b="1" dirty="0">
                <a:ea typeface="ＭＳ Ｐゴシック" pitchFamily="34" charset="-128"/>
              </a:rPr>
              <a:t>: FasTrac has 10,000 defective units that cost $1.00 each to make.  The units can be scrapped now for $0.40 each or reworked at an additional cost of $0.80 per unit.   If reworked, the units can be sold for the normal selling price of $1.50 each.  Reworking the defective units will prevent the production of 10,000 new units that would also sell for $1.50.</a:t>
            </a:r>
          </a:p>
        </p:txBody>
      </p:sp>
      <p:sp>
        <p:nvSpPr>
          <p:cNvPr id="38917"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P 1</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4784725"/>
            <a:ext cx="704850"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ular Callout 1"/>
          <p:cNvSpPr/>
          <p:nvPr/>
        </p:nvSpPr>
        <p:spPr>
          <a:xfrm>
            <a:off x="1600200" y="5254625"/>
            <a:ext cx="5105400" cy="966788"/>
          </a:xfrm>
          <a:prstGeom prst="wedgeRoundRectCallout">
            <a:avLst>
              <a:gd name="adj1" fmla="val 65539"/>
              <a:gd name="adj2" fmla="val -51017"/>
              <a:gd name="adj3" fmla="val 16667"/>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5000"/>
              </a:lnSpc>
              <a:spcBef>
                <a:spcPct val="50000"/>
              </a:spcBef>
              <a:buFont typeface="Wingdings" panose="05000000000000000000" pitchFamily="2" charset="2"/>
              <a:buNone/>
              <a:defRPr/>
            </a:pPr>
            <a:r>
              <a:rPr lang="en-US" sz="2800" b="1" dirty="0">
                <a:solidFill>
                  <a:srgbClr val="FF0000"/>
                </a:solidFill>
              </a:rPr>
              <a:t>Should FasTrac scrap or rework?</a:t>
            </a:r>
            <a:endParaRPr lang="en-US" sz="2800" b="1" dirty="0">
              <a:solidFill>
                <a:schemeClr val="hlink"/>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05000"/>
            <a:ext cx="7870825" cy="177641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5603" name="Rectangle 7"/>
          <p:cNvSpPr>
            <a:spLocks noGrp="1" noChangeArrowheads="1"/>
          </p:cNvSpPr>
          <p:nvPr>
            <p:ph type="title"/>
          </p:nvPr>
        </p:nvSpPr>
        <p:spPr>
          <a:xfrm>
            <a:off x="457200" y="228600"/>
            <a:ext cx="8229600" cy="609600"/>
          </a:xfrm>
        </p:spPr>
        <p:txBody>
          <a:bodyPr/>
          <a:lstStyle/>
          <a:p>
            <a:r>
              <a:rPr lang="en-US" altLang="en-US" sz="4400" b="1" dirty="0" smtClean="0">
                <a:solidFill>
                  <a:schemeClr val="tx1"/>
                </a:solidFill>
                <a:latin typeface="Arial" pitchFamily="34" charset="0"/>
                <a:ea typeface="ＭＳ Ｐゴシック" pitchFamily="34" charset="-128"/>
                <a:cs typeface="Arial" pitchFamily="34" charset="0"/>
              </a:rPr>
              <a:t>Scrap or Rework</a:t>
            </a:r>
          </a:p>
        </p:txBody>
      </p:sp>
      <p:sp>
        <p:nvSpPr>
          <p:cNvPr id="25613" name="Slide Number Placeholder 1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2717721-FE9B-4C46-A1F4-FED5C3070E06}" type="slidenum">
              <a:rPr lang="en-US" altLang="en-US">
                <a:solidFill>
                  <a:srgbClr val="898989"/>
                </a:solidFill>
                <a:ea typeface="ＭＳ Ｐゴシック" pitchFamily="34" charset="-128"/>
              </a:rPr>
              <a:pPr/>
              <a:t>22</a:t>
            </a:fld>
            <a:endParaRPr lang="en-US" altLang="en-US">
              <a:solidFill>
                <a:srgbClr val="898989"/>
              </a:solidFill>
              <a:ea typeface="ＭＳ Ｐゴシック" pitchFamily="34" charset="-128"/>
            </a:endParaRPr>
          </a:p>
        </p:txBody>
      </p:sp>
      <p:sp>
        <p:nvSpPr>
          <p:cNvPr id="11276" name="Line 5"/>
          <p:cNvSpPr>
            <a:spLocks noChangeShapeType="1"/>
          </p:cNvSpPr>
          <p:nvPr/>
        </p:nvSpPr>
        <p:spPr bwMode="auto">
          <a:xfrm flipH="1">
            <a:off x="6781800" y="3200400"/>
            <a:ext cx="820738" cy="2133600"/>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7" name="Rectangle 6"/>
          <p:cNvSpPr>
            <a:spLocks noChangeArrowheads="1"/>
          </p:cNvSpPr>
          <p:nvPr/>
        </p:nvSpPr>
        <p:spPr bwMode="auto">
          <a:xfrm>
            <a:off x="1125538" y="5334000"/>
            <a:ext cx="5656262" cy="500063"/>
          </a:xfrm>
          <a:prstGeom prst="rect">
            <a:avLst/>
          </a:prstGeom>
          <a:solidFill>
            <a:schemeClr val="accent2">
              <a:lumMod val="20000"/>
              <a:lumOff val="80000"/>
            </a:schemeClr>
          </a:solidFill>
          <a:ln w="57150" cmpd="thickThin">
            <a:solidFill>
              <a:schemeClr val="accent2"/>
            </a:solidFill>
            <a:miter lim="800000"/>
            <a:headEnd/>
            <a:tailEnd/>
          </a:ln>
        </p:spPr>
        <p:txBody>
          <a:bodyPr wrap="none" lIns="90488" tIns="44450" rIns="90488" bIns="44450">
            <a:spAutoFit/>
          </a:bodyPr>
          <a:lstStyle/>
          <a:p>
            <a:pPr algn="ctr" eaLnBrk="1" hangingPunct="1">
              <a:defRPr/>
            </a:pPr>
            <a:r>
              <a:rPr lang="en-US" sz="2400" b="1"/>
              <a:t>10,000 units × ($1.50 - $1.00) per unit</a:t>
            </a:r>
          </a:p>
        </p:txBody>
      </p:sp>
      <p:sp>
        <p:nvSpPr>
          <p:cNvPr id="11271" name="Rectangle 3"/>
          <p:cNvSpPr>
            <a:spLocks noChangeArrowheads="1"/>
          </p:cNvSpPr>
          <p:nvPr/>
        </p:nvSpPr>
        <p:spPr bwMode="auto">
          <a:xfrm>
            <a:off x="512763" y="6096000"/>
            <a:ext cx="8099425" cy="520700"/>
          </a:xfrm>
          <a:prstGeom prst="rect">
            <a:avLst/>
          </a:prstGeom>
          <a:solidFill>
            <a:schemeClr val="bg1">
              <a:lumMod val="95000"/>
            </a:schemeClr>
          </a:solidFill>
          <a:ln w="57150" cmpd="thickThin">
            <a:solidFill>
              <a:schemeClr val="tx1"/>
            </a:solidFill>
            <a:miter lim="800000"/>
            <a:headEnd/>
            <a:tailEnd/>
          </a:ln>
        </p:spPr>
        <p:txBody>
          <a:bodyPr wrap="none" lIns="90488" tIns="44450" rIns="90488" bIns="44450">
            <a:spAutoFit/>
          </a:bodyPr>
          <a:lstStyle/>
          <a:p>
            <a:pPr algn="ctr" eaLnBrk="1" hangingPunct="1">
              <a:defRPr/>
            </a:pPr>
            <a:r>
              <a:rPr lang="en-US" sz="2800" b="1" u="sng" dirty="0"/>
              <a:t>Decision</a:t>
            </a:r>
            <a:r>
              <a:rPr lang="en-US" sz="2800" b="1" dirty="0"/>
              <a:t>: FasTrac should scrap the units now.</a:t>
            </a:r>
          </a:p>
        </p:txBody>
      </p:sp>
      <p:sp>
        <p:nvSpPr>
          <p:cNvPr id="11272"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P 1</a:t>
            </a:r>
          </a:p>
        </p:txBody>
      </p:sp>
      <p:sp>
        <p:nvSpPr>
          <p:cNvPr id="11274" name="Rectangle 5"/>
          <p:cNvSpPr>
            <a:spLocks noChangeArrowheads="1"/>
          </p:cNvSpPr>
          <p:nvPr/>
        </p:nvSpPr>
        <p:spPr bwMode="auto">
          <a:xfrm>
            <a:off x="914400" y="3962400"/>
            <a:ext cx="4276725" cy="458788"/>
          </a:xfrm>
          <a:prstGeom prst="rect">
            <a:avLst/>
          </a:prstGeom>
          <a:solidFill>
            <a:schemeClr val="accent2">
              <a:lumMod val="20000"/>
              <a:lumOff val="80000"/>
            </a:schemeClr>
          </a:solidFill>
          <a:ln w="57150" cmpd="thickThin">
            <a:solidFill>
              <a:schemeClr val="accent2"/>
            </a:solidFill>
            <a:miter lim="800000"/>
            <a:headEnd/>
            <a:tailEnd/>
          </a:ln>
        </p:spPr>
        <p:txBody>
          <a:bodyPr wrap="none" lIns="90488" tIns="44450" rIns="90488" bIns="44450">
            <a:spAutoFit/>
          </a:bodyPr>
          <a:lstStyle/>
          <a:p>
            <a:pPr algn="ctr" eaLnBrk="1" hangingPunct="1">
              <a:defRPr/>
            </a:pPr>
            <a:r>
              <a:rPr lang="en-US" sz="2400" b="1"/>
              <a:t>10,000 units × $1.50 per unit</a:t>
            </a:r>
          </a:p>
        </p:txBody>
      </p:sp>
      <p:sp>
        <p:nvSpPr>
          <p:cNvPr id="11278" name="Line 3"/>
          <p:cNvSpPr>
            <a:spLocks noChangeShapeType="1"/>
          </p:cNvSpPr>
          <p:nvPr/>
        </p:nvSpPr>
        <p:spPr bwMode="auto">
          <a:xfrm flipV="1">
            <a:off x="5181600" y="2590800"/>
            <a:ext cx="2209800" cy="1371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79" name="Rectangle 4"/>
          <p:cNvSpPr>
            <a:spLocks noChangeArrowheads="1"/>
          </p:cNvSpPr>
          <p:nvPr/>
        </p:nvSpPr>
        <p:spPr bwMode="auto">
          <a:xfrm>
            <a:off x="2133600" y="4648200"/>
            <a:ext cx="4267200" cy="458788"/>
          </a:xfrm>
          <a:prstGeom prst="rect">
            <a:avLst/>
          </a:prstGeom>
          <a:solidFill>
            <a:schemeClr val="accent2">
              <a:lumMod val="20000"/>
              <a:lumOff val="80000"/>
            </a:schemeClr>
          </a:solidFill>
          <a:ln w="57150" cmpd="thickThin">
            <a:solidFill>
              <a:schemeClr val="accent2"/>
            </a:solidFill>
            <a:miter lim="800000"/>
            <a:headEnd/>
            <a:tailEnd/>
          </a:ln>
        </p:spPr>
        <p:txBody>
          <a:bodyPr lIns="90488" tIns="44450" rIns="90488" bIns="44450">
            <a:spAutoFit/>
          </a:bodyPr>
          <a:lstStyle/>
          <a:p>
            <a:pPr algn="ctr" eaLnBrk="1" hangingPunct="1">
              <a:defRPr/>
            </a:pPr>
            <a:r>
              <a:rPr lang="en-US" sz="2400" b="1"/>
              <a:t>10,000 units × $0.80 per unit</a:t>
            </a:r>
          </a:p>
        </p:txBody>
      </p:sp>
      <p:grpSp>
        <p:nvGrpSpPr>
          <p:cNvPr id="2" name="Group 11"/>
          <p:cNvGrpSpPr>
            <a:grpSpLocks/>
          </p:cNvGrpSpPr>
          <p:nvPr/>
        </p:nvGrpSpPr>
        <p:grpSpPr bwMode="auto">
          <a:xfrm>
            <a:off x="981075" y="1293813"/>
            <a:ext cx="5572125" cy="1220787"/>
            <a:chOff x="1976438" y="5408611"/>
            <a:chExt cx="5572125" cy="1220786"/>
          </a:xfrm>
        </p:grpSpPr>
        <p:sp>
          <p:nvSpPr>
            <p:cNvPr id="25617" name="Line 3"/>
            <p:cNvSpPr>
              <a:spLocks noChangeShapeType="1"/>
            </p:cNvSpPr>
            <p:nvPr/>
          </p:nvSpPr>
          <p:spPr bwMode="auto">
            <a:xfrm>
              <a:off x="6253163" y="5867398"/>
              <a:ext cx="1295400" cy="761999"/>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81" name="Rectangle 6"/>
            <p:cNvSpPr>
              <a:spLocks noChangeArrowheads="1"/>
            </p:cNvSpPr>
            <p:nvPr/>
          </p:nvSpPr>
          <p:spPr bwMode="auto">
            <a:xfrm>
              <a:off x="1976438" y="5408611"/>
              <a:ext cx="4276725" cy="458787"/>
            </a:xfrm>
            <a:prstGeom prst="rect">
              <a:avLst/>
            </a:prstGeom>
            <a:solidFill>
              <a:schemeClr val="accent1">
                <a:lumMod val="20000"/>
                <a:lumOff val="80000"/>
              </a:schemeClr>
            </a:solidFill>
            <a:ln w="57150" cmpd="thickThin">
              <a:solidFill>
                <a:schemeClr val="accent2"/>
              </a:solidFill>
              <a:miter lim="800000"/>
              <a:headEnd/>
              <a:tailEnd/>
            </a:ln>
          </p:spPr>
          <p:txBody>
            <a:bodyPr wrap="none" lIns="90488" tIns="44450" rIns="90488" bIns="44450">
              <a:spAutoFit/>
            </a:bodyPr>
            <a:lstStyle/>
            <a:p>
              <a:pPr algn="ctr" eaLnBrk="1" hangingPunct="1">
                <a:defRPr/>
              </a:pPr>
              <a:r>
                <a:rPr lang="en-US" sz="2400" b="1"/>
                <a:t>10,000 units × $0.40 per unit</a:t>
              </a:r>
            </a:p>
          </p:txBody>
        </p:sp>
      </p:grpSp>
      <p:sp>
        <p:nvSpPr>
          <p:cNvPr id="22" name="Line 3"/>
          <p:cNvSpPr>
            <a:spLocks noChangeShapeType="1"/>
          </p:cNvSpPr>
          <p:nvPr/>
        </p:nvSpPr>
        <p:spPr bwMode="auto">
          <a:xfrm flipV="1">
            <a:off x="6400800" y="2895600"/>
            <a:ext cx="1143000" cy="1752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5" name="TextBox 16"/>
          <p:cNvSpPr txBox="1">
            <a:spLocks noChangeArrowheads="1"/>
          </p:cNvSpPr>
          <p:nvPr/>
        </p:nvSpPr>
        <p:spPr bwMode="auto">
          <a:xfrm>
            <a:off x="4953000" y="2971800"/>
            <a:ext cx="152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600" b="1">
                <a:latin typeface="Arial Narrow" pitchFamily="34" charset="0"/>
                <a:ea typeface="ＭＳ Ｐゴシック" pitchFamily="34" charset="-128"/>
              </a:rPr>
              <a:t>($.50 per unit)</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1963" y="4081463"/>
            <a:ext cx="7048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74"/>
                                        </p:tgtEl>
                                        <p:attrNameLst>
                                          <p:attrName>style.visibility</p:attrName>
                                        </p:attrNameLst>
                                      </p:cBhvr>
                                      <p:to>
                                        <p:strVal val="visible"/>
                                      </p:to>
                                    </p:set>
                                    <p:animEffect transition="in" filter="wipe(left)">
                                      <p:cBhvr>
                                        <p:cTn id="12" dur="1000"/>
                                        <p:tgtEl>
                                          <p:spTgt spid="1127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278"/>
                                        </p:tgtEl>
                                        <p:attrNameLst>
                                          <p:attrName>style.visibility</p:attrName>
                                        </p:attrNameLst>
                                      </p:cBhvr>
                                      <p:to>
                                        <p:strVal val="visible"/>
                                      </p:to>
                                    </p:set>
                                    <p:animEffect transition="in" filter="wipe(down)">
                                      <p:cBhvr>
                                        <p:cTn id="15" dur="1000"/>
                                        <p:tgtEl>
                                          <p:spTgt spid="11278"/>
                                        </p:tgtEl>
                                      </p:cBhvr>
                                    </p:animEffect>
                                  </p:childTnLst>
                                </p:cTn>
                              </p:par>
                            </p:childTnLst>
                          </p:cTn>
                        </p:par>
                      </p:childTnLst>
                    </p:cTn>
                  </p:par>
                  <p:par>
                    <p:cTn id="16" fill="hold">
                      <p:stCondLst>
                        <p:cond delay="indefinite"/>
                      </p:stCondLst>
                      <p:childTnLst>
                        <p:par>
                          <p:cTn id="17" fill="hold" nodeType="after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279"/>
                                        </p:tgtEl>
                                        <p:attrNameLst>
                                          <p:attrName>style.visibility</p:attrName>
                                        </p:attrNameLst>
                                      </p:cBhvr>
                                      <p:to>
                                        <p:strVal val="visible"/>
                                      </p:to>
                                    </p:set>
                                    <p:animEffect transition="in" filter="wipe(left)">
                                      <p:cBhvr>
                                        <p:cTn id="20" dur="1000"/>
                                        <p:tgtEl>
                                          <p:spTgt spid="1127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1000"/>
                                        <p:tgtEl>
                                          <p:spTgt spid="22"/>
                                        </p:tgtEl>
                                      </p:cBhvr>
                                    </p:animEffect>
                                  </p:childTnLst>
                                </p:cTn>
                              </p:par>
                            </p:childTnLst>
                          </p:cTn>
                        </p:par>
                      </p:childTnLst>
                    </p:cTn>
                  </p:par>
                  <p:par>
                    <p:cTn id="24" fill="hold">
                      <p:stCondLst>
                        <p:cond delay="indefinite"/>
                      </p:stCondLst>
                      <p:childTnLst>
                        <p:par>
                          <p:cTn id="25" fill="hold" nodeType="after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277"/>
                                        </p:tgtEl>
                                        <p:attrNameLst>
                                          <p:attrName>style.visibility</p:attrName>
                                        </p:attrNameLst>
                                      </p:cBhvr>
                                      <p:to>
                                        <p:strVal val="visible"/>
                                      </p:to>
                                    </p:set>
                                    <p:animEffect transition="in" filter="wipe(left)">
                                      <p:cBhvr>
                                        <p:cTn id="28" dur="2000"/>
                                        <p:tgtEl>
                                          <p:spTgt spid="1127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276"/>
                                        </p:tgtEl>
                                        <p:attrNameLst>
                                          <p:attrName>style.visibility</p:attrName>
                                        </p:attrNameLst>
                                      </p:cBhvr>
                                      <p:to>
                                        <p:strVal val="visible"/>
                                      </p:to>
                                    </p:set>
                                    <p:animEffect transition="in" filter="wipe(left)">
                                      <p:cBhvr>
                                        <p:cTn id="31" dur="1000"/>
                                        <p:tgtEl>
                                          <p:spTgt spid="11276"/>
                                        </p:tgtEl>
                                      </p:cBhvr>
                                    </p:animEffect>
                                  </p:childTnLst>
                                </p:cTn>
                              </p:par>
                            </p:childTnLst>
                          </p:cTn>
                        </p:par>
                      </p:childTnLst>
                    </p:cTn>
                  </p:par>
                  <p:par>
                    <p:cTn id="32" fill="hold">
                      <p:stCondLst>
                        <p:cond delay="indefinite"/>
                      </p:stCondLst>
                      <p:childTnLst>
                        <p:par>
                          <p:cTn id="33" fill="hold" nodeType="after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1271"/>
                                        </p:tgtEl>
                                        <p:attrNameLst>
                                          <p:attrName>style.visibility</p:attrName>
                                        </p:attrNameLst>
                                      </p:cBhvr>
                                      <p:to>
                                        <p:strVal val="visible"/>
                                      </p:to>
                                    </p:set>
                                    <p:animEffect transition="in" filter="dissolve">
                                      <p:cBhvr>
                                        <p:cTn id="43" dur="20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animBg="1"/>
      <p:bldP spid="11277" grpId="0" animBg="1"/>
      <p:bldP spid="11271" grpId="0" animBg="1"/>
      <p:bldP spid="11274" grpId="0" animBg="1"/>
      <p:bldP spid="11278" grpId="0" animBg="1"/>
      <p:bldP spid="11279"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457200" y="228600"/>
            <a:ext cx="8229600" cy="609600"/>
          </a:xfrm>
        </p:spPr>
        <p:txBody>
          <a:bodyPr/>
          <a:lstStyle/>
          <a:p>
            <a:r>
              <a:rPr lang="en-US" altLang="en-US" sz="4400" b="1" dirty="0" smtClean="0">
                <a:solidFill>
                  <a:schemeClr val="tx1"/>
                </a:solidFill>
                <a:latin typeface="Arial" pitchFamily="34" charset="0"/>
                <a:ea typeface="ＭＳ Ｐゴシック" pitchFamily="34" charset="-128"/>
                <a:cs typeface="Arial" pitchFamily="34" charset="0"/>
              </a:rPr>
              <a:t>Sell </a:t>
            </a:r>
            <a:r>
              <a:rPr lang="en-US" altLang="en-US" sz="4400" b="1" dirty="0" smtClean="0">
                <a:solidFill>
                  <a:srgbClr val="FF0000"/>
                </a:solidFill>
                <a:latin typeface="Arial" pitchFamily="34" charset="0"/>
                <a:ea typeface="ＭＳ Ｐゴシック" pitchFamily="34" charset="-128"/>
                <a:cs typeface="Arial" pitchFamily="34" charset="0"/>
              </a:rPr>
              <a:t>or</a:t>
            </a:r>
            <a:r>
              <a:rPr lang="en-US" altLang="en-US" sz="4400" b="1" dirty="0" smtClean="0">
                <a:solidFill>
                  <a:schemeClr val="tx1"/>
                </a:solidFill>
                <a:latin typeface="Arial" pitchFamily="34" charset="0"/>
                <a:ea typeface="ＭＳ Ｐゴシック" pitchFamily="34" charset="-128"/>
                <a:cs typeface="Arial" pitchFamily="34" charset="0"/>
              </a:rPr>
              <a:t> Process Further</a:t>
            </a:r>
          </a:p>
        </p:txBody>
      </p:sp>
      <p:sp>
        <p:nvSpPr>
          <p:cNvPr id="2663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137BF4A1-EDB9-4B34-BDF2-8794D4174274}" type="slidenum">
              <a:rPr lang="en-US" altLang="en-US">
                <a:solidFill>
                  <a:srgbClr val="898989"/>
                </a:solidFill>
                <a:ea typeface="ＭＳ Ｐゴシック" pitchFamily="34" charset="-128"/>
              </a:rPr>
              <a:pPr/>
              <a:t>23</a:t>
            </a:fld>
            <a:endParaRPr lang="en-US" altLang="en-US">
              <a:solidFill>
                <a:srgbClr val="898989"/>
              </a:solidFill>
              <a:ea typeface="ＭＳ Ｐゴシック" pitchFamily="34" charset="-128"/>
            </a:endParaRPr>
          </a:p>
        </p:txBody>
      </p:sp>
      <p:sp>
        <p:nvSpPr>
          <p:cNvPr id="7" name="Rectangle 6"/>
          <p:cNvSpPr/>
          <p:nvPr/>
        </p:nvSpPr>
        <p:spPr>
          <a:xfrm>
            <a:off x="609600" y="1219200"/>
            <a:ext cx="8077200" cy="2085975"/>
          </a:xfrm>
          <a:prstGeom prst="rect">
            <a:avLst/>
          </a:prstGeom>
          <a:solidFill>
            <a:schemeClr val="accent4">
              <a:lumMod val="20000"/>
              <a:lumOff val="80000"/>
            </a:schemeClr>
          </a:solidFill>
          <a:ln w="28575">
            <a:solidFill>
              <a:schemeClr val="tx1"/>
            </a:solidFill>
          </a:ln>
        </p:spPr>
        <p:txBody>
          <a:bodyPr>
            <a:spAutoFit/>
          </a:bodyPr>
          <a:lstStyle/>
          <a:p>
            <a:pPr marL="285750" indent="-285750" eaLnBrk="1" hangingPunct="1">
              <a:lnSpc>
                <a:spcPct val="90000"/>
              </a:lnSpc>
              <a:buClr>
                <a:schemeClr val="tx1"/>
              </a:buClr>
              <a:buSzPct val="100000"/>
              <a:buFont typeface="Wingdings" pitchFamily="-84" charset="2"/>
              <a:buChar char="§"/>
              <a:defRPr/>
            </a:pPr>
            <a:r>
              <a:rPr lang="en-US" sz="2400" b="1" dirty="0">
                <a:latin typeface="Calibri" pitchFamily="-84" charset="0"/>
              </a:rPr>
              <a:t>Businesses are often faced with the decision to </a:t>
            </a:r>
            <a:r>
              <a:rPr lang="en-US" sz="2400" b="1" dirty="0">
                <a:solidFill>
                  <a:srgbClr val="FF0000"/>
                </a:solidFill>
                <a:latin typeface="Calibri" pitchFamily="-84" charset="0"/>
              </a:rPr>
              <a:t>sell partially completed products</a:t>
            </a:r>
            <a:r>
              <a:rPr lang="en-US" sz="2400" b="1" dirty="0">
                <a:latin typeface="Calibri" pitchFamily="-84" charset="0"/>
              </a:rPr>
              <a:t> as is or to </a:t>
            </a:r>
            <a:r>
              <a:rPr lang="en-US" sz="2400" b="1" dirty="0">
                <a:solidFill>
                  <a:srgbClr val="FF0000"/>
                </a:solidFill>
                <a:latin typeface="Calibri" pitchFamily="-84" charset="0"/>
              </a:rPr>
              <a:t>process </a:t>
            </a:r>
            <a:r>
              <a:rPr lang="en-US" sz="2400" b="1" dirty="0">
                <a:latin typeface="Calibri" pitchFamily="-84" charset="0"/>
              </a:rPr>
              <a:t> them further for sale as other products.</a:t>
            </a:r>
            <a:br>
              <a:rPr lang="en-US" sz="2400" b="1" dirty="0">
                <a:latin typeface="Calibri" pitchFamily="-84" charset="0"/>
              </a:rPr>
            </a:br>
            <a:endParaRPr lang="en-US" sz="2400" b="1" dirty="0">
              <a:latin typeface="Calibri" pitchFamily="-84" charset="0"/>
            </a:endParaRPr>
          </a:p>
          <a:p>
            <a:pPr marL="285750" indent="-285750" eaLnBrk="1" hangingPunct="1">
              <a:lnSpc>
                <a:spcPct val="90000"/>
              </a:lnSpc>
              <a:buClr>
                <a:schemeClr val="tx1"/>
              </a:buClr>
              <a:buSzPct val="100000"/>
              <a:buFont typeface="Wingdings" pitchFamily="-84" charset="2"/>
              <a:buChar char="§"/>
              <a:defRPr/>
            </a:pPr>
            <a:r>
              <a:rPr lang="en-US" sz="2400" b="1" dirty="0">
                <a:latin typeface="Calibri" pitchFamily="-84" charset="0"/>
              </a:rPr>
              <a:t>As a </a:t>
            </a:r>
            <a:r>
              <a:rPr lang="en-US" sz="2400" b="1" dirty="0">
                <a:solidFill>
                  <a:srgbClr val="C00000"/>
                </a:solidFill>
                <a:latin typeface="Calibri" pitchFamily="-84" charset="0"/>
              </a:rPr>
              <a:t>general rule</a:t>
            </a:r>
            <a:r>
              <a:rPr lang="en-US" sz="2400" b="1" dirty="0">
                <a:effectLst>
                  <a:outerShdw blurRad="38100" dist="38100" dir="2700000" algn="tl">
                    <a:srgbClr val="FFFFFF"/>
                  </a:outerShdw>
                </a:effectLst>
                <a:latin typeface="Calibri" pitchFamily="-84" charset="0"/>
              </a:rPr>
              <a:t>, </a:t>
            </a:r>
            <a:r>
              <a:rPr lang="en-US" sz="2400" b="1" dirty="0">
                <a:latin typeface="Calibri" pitchFamily="-84" charset="0"/>
              </a:rPr>
              <a:t>we process further only if </a:t>
            </a:r>
            <a:r>
              <a:rPr lang="en-US" sz="2400" b="1" u="sng" dirty="0">
                <a:solidFill>
                  <a:srgbClr val="FF0000"/>
                </a:solidFill>
                <a:latin typeface="Calibri" pitchFamily="-84" charset="0"/>
              </a:rPr>
              <a:t>incremental revenues exceed incremental costs</a:t>
            </a:r>
            <a:r>
              <a:rPr lang="en-US" sz="2400" b="1" dirty="0">
                <a:latin typeface="Calibri" pitchFamily="-84" charset="0"/>
              </a:rPr>
              <a:t>.</a:t>
            </a:r>
          </a:p>
        </p:txBody>
      </p:sp>
      <p:sp>
        <p:nvSpPr>
          <p:cNvPr id="8" name="Rectangle 7"/>
          <p:cNvSpPr>
            <a:spLocks noChangeArrowheads="1"/>
          </p:cNvSpPr>
          <p:nvPr/>
        </p:nvSpPr>
        <p:spPr bwMode="auto">
          <a:xfrm>
            <a:off x="838200" y="3505200"/>
            <a:ext cx="7772400" cy="1985159"/>
          </a:xfrm>
          <a:prstGeom prst="rect">
            <a:avLst/>
          </a:prstGeom>
          <a:solidFill>
            <a:srgbClr val="FFFF89"/>
          </a:solidFill>
          <a:ln w="28575">
            <a:solidFill>
              <a:srgbClr val="0033CC"/>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Wingdings" pitchFamily="2" charset="2"/>
              <a:buNone/>
            </a:pPr>
            <a:r>
              <a:rPr lang="en-US" altLang="en-US" sz="2300" b="1" u="sng" dirty="0">
                <a:latin typeface="Arial Narrow" pitchFamily="34" charset="0"/>
                <a:ea typeface="ＭＳ Ｐゴシック" pitchFamily="34" charset="-128"/>
              </a:rPr>
              <a:t>Example</a:t>
            </a:r>
            <a:r>
              <a:rPr lang="en-US" altLang="en-US" sz="2000" b="1" dirty="0">
                <a:latin typeface="Arial" pitchFamily="34" charset="0"/>
                <a:ea typeface="ＭＳ Ｐゴシック" pitchFamily="34" charset="-128"/>
                <a:cs typeface="Arial" pitchFamily="34" charset="0"/>
              </a:rPr>
              <a:t>: FasTrac has </a:t>
            </a:r>
            <a:r>
              <a:rPr lang="en-US" altLang="en-US" sz="2000" b="1" u="sng" dirty="0">
                <a:solidFill>
                  <a:srgbClr val="FF0000"/>
                </a:solidFill>
                <a:latin typeface="Arial" pitchFamily="34" charset="0"/>
                <a:ea typeface="ＭＳ Ｐゴシック" pitchFamily="34" charset="-128"/>
                <a:cs typeface="Arial" pitchFamily="34" charset="0"/>
              </a:rPr>
              <a:t>40,000 units </a:t>
            </a:r>
            <a:r>
              <a:rPr lang="en-US" altLang="en-US" sz="2000" b="1" dirty="0">
                <a:latin typeface="Arial" pitchFamily="34" charset="0"/>
                <a:ea typeface="ＭＳ Ｐゴシック" pitchFamily="34" charset="-128"/>
                <a:cs typeface="Arial" pitchFamily="34" charset="0"/>
              </a:rPr>
              <a:t>of partially finished product Q.  Processing costs to date are </a:t>
            </a:r>
            <a:r>
              <a:rPr lang="en-US" altLang="en-US" sz="2000" b="1" u="sng" dirty="0">
                <a:solidFill>
                  <a:srgbClr val="FF0000"/>
                </a:solidFill>
                <a:latin typeface="Arial" pitchFamily="34" charset="0"/>
                <a:ea typeface="ＭＳ Ｐゴシック" pitchFamily="34" charset="-128"/>
                <a:cs typeface="Arial" pitchFamily="34" charset="0"/>
              </a:rPr>
              <a:t>$30,000</a:t>
            </a:r>
            <a:r>
              <a:rPr lang="en-US" altLang="en-US" sz="2000" b="1" dirty="0">
                <a:latin typeface="Arial" pitchFamily="34" charset="0"/>
                <a:ea typeface="ＭＳ Ｐゴシック" pitchFamily="34" charset="-128"/>
                <a:cs typeface="Arial" pitchFamily="34" charset="0"/>
              </a:rPr>
              <a:t>.  The 40,000 unfinished units can be sold as is, for </a:t>
            </a:r>
            <a:r>
              <a:rPr lang="en-US" altLang="en-US" sz="2000" b="1" u="sng" dirty="0">
                <a:solidFill>
                  <a:srgbClr val="FF0000"/>
                </a:solidFill>
                <a:latin typeface="Arial" pitchFamily="34" charset="0"/>
                <a:ea typeface="ＭＳ Ｐゴシック" pitchFamily="34" charset="-128"/>
                <a:cs typeface="Arial" pitchFamily="34" charset="0"/>
              </a:rPr>
              <a:t>$50,000 </a:t>
            </a:r>
            <a:r>
              <a:rPr lang="en-US" altLang="en-US" sz="2000" b="1" dirty="0">
                <a:latin typeface="Arial" pitchFamily="34" charset="0"/>
                <a:ea typeface="ＭＳ Ｐゴシック" pitchFamily="34" charset="-128"/>
                <a:cs typeface="Arial" pitchFamily="34" charset="0"/>
              </a:rPr>
              <a:t>or they can be processed further to produce finished products X, Y, and Z. Processing the units further will cost an additional </a:t>
            </a:r>
            <a:r>
              <a:rPr lang="en-US" altLang="en-US" sz="2000" b="1" u="sng" dirty="0">
                <a:solidFill>
                  <a:srgbClr val="FF0000"/>
                </a:solidFill>
                <a:latin typeface="Arial" pitchFamily="34" charset="0"/>
                <a:ea typeface="ＭＳ Ｐゴシック" pitchFamily="34" charset="-128"/>
                <a:cs typeface="Arial" pitchFamily="34" charset="0"/>
              </a:rPr>
              <a:t>$80,000 </a:t>
            </a:r>
            <a:r>
              <a:rPr lang="en-US" altLang="en-US" sz="2000" b="1" dirty="0">
                <a:latin typeface="Arial" pitchFamily="34" charset="0"/>
                <a:ea typeface="ＭＳ Ｐゴシック" pitchFamily="34" charset="-128"/>
                <a:cs typeface="Arial" pitchFamily="34" charset="0"/>
              </a:rPr>
              <a:t>and will yield total revenues of </a:t>
            </a:r>
            <a:r>
              <a:rPr lang="en-US" altLang="en-US" sz="2000" b="1" u="sng" dirty="0">
                <a:solidFill>
                  <a:srgbClr val="FF0000"/>
                </a:solidFill>
                <a:latin typeface="Arial" pitchFamily="34" charset="0"/>
                <a:ea typeface="ＭＳ Ｐゴシック" pitchFamily="34" charset="-128"/>
                <a:cs typeface="Arial" pitchFamily="34" charset="0"/>
              </a:rPr>
              <a:t>$</a:t>
            </a:r>
            <a:r>
              <a:rPr lang="en-US" altLang="en-US" sz="2000" b="1" u="sng" dirty="0" smtClean="0">
                <a:solidFill>
                  <a:srgbClr val="FF0000"/>
                </a:solidFill>
                <a:latin typeface="Arial" pitchFamily="34" charset="0"/>
                <a:ea typeface="ＭＳ Ｐゴシック" pitchFamily="34" charset="-128"/>
                <a:cs typeface="Arial" pitchFamily="34" charset="0"/>
              </a:rPr>
              <a:t>150,000</a:t>
            </a:r>
            <a:r>
              <a:rPr lang="en-US" altLang="en-US" sz="2000" b="1" dirty="0">
                <a:latin typeface="Arial" pitchFamily="34" charset="0"/>
                <a:ea typeface="ＭＳ Ｐゴシック" pitchFamily="34" charset="-128"/>
                <a:cs typeface="Arial" pitchFamily="34" charset="0"/>
              </a:rPr>
              <a:t>.</a:t>
            </a:r>
          </a:p>
        </p:txBody>
      </p:sp>
      <p:sp>
        <p:nvSpPr>
          <p:cNvPr id="39941"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P 1</a:t>
            </a:r>
          </a:p>
        </p:txBody>
      </p:sp>
      <p:pic>
        <p:nvPicPr>
          <p:cNvPr id="26631" name="Picture 10" descr="C:\Documents and Settings\aboulware\Local Settings\Temporary Internet Files\Content.IE5\PUM41ACB\MC90029777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410200"/>
            <a:ext cx="13716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ular Callout 11"/>
          <p:cNvSpPr/>
          <p:nvPr/>
        </p:nvSpPr>
        <p:spPr>
          <a:xfrm>
            <a:off x="2286000" y="5562600"/>
            <a:ext cx="6477000" cy="1066800"/>
          </a:xfrm>
          <a:prstGeom prst="wedgeRoundRectCallout">
            <a:avLst>
              <a:gd name="adj1" fmla="val -61907"/>
              <a:gd name="adj2" fmla="val -12600"/>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a:t>FasTrac must decide whether the added revenues from selling finished products X, Y, and Z , exceed the costs of finishing them. . .</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tgtEl>
                                          <p:spTgt spid="7">
                                            <p:bg/>
                                          </p:spTgt>
                                        </p:tgtEl>
                                      </p:cBhvr>
                                    </p:animEffect>
                                    <p:anim calcmode="lin" valueType="num">
                                      <p:cBhvr>
                                        <p:cTn id="8" dur="1000" fill="hold"/>
                                        <p:tgtEl>
                                          <p:spTgt spid="7">
                                            <p:bg/>
                                          </p:spTgt>
                                        </p:tgtEl>
                                        <p:attrNameLst>
                                          <p:attrName>ppt_x</p:attrName>
                                        </p:attrNameLst>
                                      </p:cBhvr>
                                      <p:tavLst>
                                        <p:tav tm="0">
                                          <p:val>
                                            <p:strVal val="#ppt_x"/>
                                          </p:val>
                                        </p:tav>
                                        <p:tav tm="100000">
                                          <p:val>
                                            <p:strVal val="#ppt_x"/>
                                          </p:val>
                                        </p:tav>
                                      </p:tavLst>
                                    </p:anim>
                                    <p:anim calcmode="lin" valueType="num">
                                      <p:cBhvr>
                                        <p:cTn id="9" dur="1000" fill="hold"/>
                                        <p:tgtEl>
                                          <p:spTgt spid="7">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6631"/>
                                        </p:tgtEl>
                                        <p:attrNameLst>
                                          <p:attrName>style.visibility</p:attrName>
                                        </p:attrNameLst>
                                      </p:cBhvr>
                                      <p:to>
                                        <p:strVal val="visible"/>
                                      </p:to>
                                    </p:set>
                                    <p:anim calcmode="lin" valueType="num">
                                      <p:cBhvr additive="base">
                                        <p:cTn id="31" dur="500" fill="hold"/>
                                        <p:tgtEl>
                                          <p:spTgt spid="26631"/>
                                        </p:tgtEl>
                                        <p:attrNameLst>
                                          <p:attrName>ppt_x</p:attrName>
                                        </p:attrNameLst>
                                      </p:cBhvr>
                                      <p:tavLst>
                                        <p:tav tm="0">
                                          <p:val>
                                            <p:strVal val="#ppt_x"/>
                                          </p:val>
                                        </p:tav>
                                        <p:tav tm="100000">
                                          <p:val>
                                            <p:strVal val="#ppt_x"/>
                                          </p:val>
                                        </p:tav>
                                      </p:tavLst>
                                    </p:anim>
                                    <p:anim calcmode="lin" valueType="num">
                                      <p:cBhvr additive="base">
                                        <p:cTn id="32" dur="500" fill="hold"/>
                                        <p:tgtEl>
                                          <p:spTgt spid="266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ssolv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animBg="1"/>
      <p:bldP spid="8"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304800" y="304800"/>
            <a:ext cx="8534400" cy="696913"/>
          </a:xfrm>
        </p:spPr>
        <p:txBody>
          <a:bodyPr/>
          <a:lstStyle/>
          <a:p>
            <a:r>
              <a:rPr lang="en-US" altLang="en-US" sz="4400" b="1" dirty="0" smtClean="0">
                <a:solidFill>
                  <a:schemeClr val="tx1"/>
                </a:solidFill>
                <a:latin typeface="Arial" pitchFamily="34" charset="0"/>
                <a:ea typeface="ＭＳ Ｐゴシック" pitchFamily="34" charset="-128"/>
                <a:cs typeface="Arial" pitchFamily="34" charset="0"/>
              </a:rPr>
              <a:t>Sell </a:t>
            </a:r>
            <a:r>
              <a:rPr lang="en-US" altLang="en-US" sz="4400" b="1" dirty="0" smtClean="0">
                <a:solidFill>
                  <a:srgbClr val="FF0000"/>
                </a:solidFill>
                <a:latin typeface="Arial" pitchFamily="34" charset="0"/>
                <a:ea typeface="ＭＳ Ｐゴシック" pitchFamily="34" charset="-128"/>
                <a:cs typeface="Arial" pitchFamily="34" charset="0"/>
              </a:rPr>
              <a:t>or</a:t>
            </a:r>
            <a:r>
              <a:rPr lang="en-US" altLang="en-US" sz="4400" b="1" dirty="0" smtClean="0">
                <a:solidFill>
                  <a:schemeClr val="tx1"/>
                </a:solidFill>
                <a:latin typeface="Arial" pitchFamily="34" charset="0"/>
                <a:ea typeface="ＭＳ Ｐゴシック" pitchFamily="34" charset="-128"/>
                <a:cs typeface="Arial" pitchFamily="34" charset="0"/>
              </a:rPr>
              <a:t> Process Further </a:t>
            </a:r>
          </a:p>
        </p:txBody>
      </p:sp>
      <p:sp>
        <p:nvSpPr>
          <p:cNvPr id="27653" name="Slide Number Placeholder 6"/>
          <p:cNvSpPr>
            <a:spLocks noGrp="1"/>
          </p:cNvSpPr>
          <p:nvPr>
            <p:ph type="sldNum" sz="quarter" idx="12"/>
          </p:nvPr>
        </p:nvSpPr>
        <p:spPr bwMode="auto">
          <a:xfrm>
            <a:off x="6629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2384CFF-FADB-427E-B937-3D6F9A714556}" type="slidenum">
              <a:rPr lang="en-US" altLang="en-US">
                <a:solidFill>
                  <a:srgbClr val="898989"/>
                </a:solidFill>
                <a:ea typeface="ＭＳ Ｐゴシック" pitchFamily="34" charset="-128"/>
              </a:rPr>
              <a:pPr/>
              <a:t>24</a:t>
            </a:fld>
            <a:endParaRPr lang="en-US" altLang="en-US">
              <a:solidFill>
                <a:srgbClr val="898989"/>
              </a:solidFill>
              <a:ea typeface="ＭＳ Ｐゴシック" pitchFamily="34" charset="-128"/>
            </a:endParaRPr>
          </a:p>
        </p:txBody>
      </p:sp>
      <p:sp>
        <p:nvSpPr>
          <p:cNvPr id="9" name="Rectangle 3"/>
          <p:cNvSpPr>
            <a:spLocks noChangeArrowheads="1"/>
          </p:cNvSpPr>
          <p:nvPr/>
        </p:nvSpPr>
        <p:spPr bwMode="auto">
          <a:xfrm>
            <a:off x="748848" y="3352800"/>
            <a:ext cx="7808229" cy="705321"/>
          </a:xfrm>
          <a:prstGeom prst="rect">
            <a:avLst/>
          </a:prstGeom>
          <a:solidFill>
            <a:srgbClr val="FFFF89"/>
          </a:solidFill>
          <a:ln w="25400">
            <a:solidFill>
              <a:schemeClr val="tx2"/>
            </a:solidFill>
            <a:miter lim="800000"/>
            <a:headEnd/>
            <a:tailEnd/>
          </a:ln>
        </p:spPr>
        <p:txBody>
          <a:bodyPr wrap="none" lIns="90488" tIns="44450" rIns="90488" bIns="4445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dirty="0">
                <a:ea typeface="ＭＳ Ｐゴシック" pitchFamily="34" charset="-128"/>
              </a:rPr>
              <a:t> </a:t>
            </a:r>
            <a:r>
              <a:rPr lang="en-US" altLang="en-US" sz="2000" b="1" u="sng" dirty="0">
                <a:ea typeface="ＭＳ Ｐゴシック" pitchFamily="34" charset="-128"/>
              </a:rPr>
              <a:t>Decision</a:t>
            </a:r>
            <a:r>
              <a:rPr lang="en-US" altLang="en-US" sz="2000" dirty="0">
                <a:ea typeface="ＭＳ Ｐゴシック" pitchFamily="34" charset="-128"/>
              </a:rPr>
              <a:t>: </a:t>
            </a:r>
            <a:r>
              <a:rPr lang="en-US" altLang="en-US" sz="2000" b="1" dirty="0">
                <a:ea typeface="ＭＳ Ｐゴシック" pitchFamily="34" charset="-128"/>
              </a:rPr>
              <a:t>FasTrac should process further; by doing so, </a:t>
            </a:r>
            <a:br>
              <a:rPr lang="en-US" altLang="en-US" sz="2000" b="1" dirty="0">
                <a:ea typeface="ＭＳ Ｐゴシック" pitchFamily="34" charset="-128"/>
              </a:rPr>
            </a:br>
            <a:r>
              <a:rPr lang="en-US" altLang="en-US" sz="2000" b="1" dirty="0">
                <a:ea typeface="ＭＳ Ｐゴシック" pitchFamily="34" charset="-128"/>
              </a:rPr>
              <a:t>it will earn an additional $20,000 of income ($70,000 – $50,000).</a:t>
            </a:r>
          </a:p>
        </p:txBody>
      </p:sp>
      <p:sp>
        <p:nvSpPr>
          <p:cNvPr id="12294"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P 1</a:t>
            </a:r>
          </a:p>
        </p:txBody>
      </p:sp>
      <p:graphicFrame>
        <p:nvGraphicFramePr>
          <p:cNvPr id="10" name="Table 9"/>
          <p:cNvGraphicFramePr>
            <a:graphicFrameLocks noGrp="1"/>
          </p:cNvGraphicFramePr>
          <p:nvPr/>
        </p:nvGraphicFramePr>
        <p:xfrm>
          <a:off x="990600" y="1447800"/>
          <a:ext cx="7086600" cy="1752600"/>
        </p:xfrm>
        <a:graphic>
          <a:graphicData uri="http://schemas.openxmlformats.org/drawingml/2006/table">
            <a:tbl>
              <a:tblPr firstRow="1" lastRow="1" bandRow="1">
                <a:tableStyleId>{5C22544A-7EE6-4342-B048-85BDC9FD1C3A}</a:tableStyleId>
              </a:tblPr>
              <a:tblGrid>
                <a:gridCol w="2362200"/>
                <a:gridCol w="2362200"/>
                <a:gridCol w="2362200"/>
              </a:tblGrid>
              <a:tr h="370840">
                <a:tc>
                  <a:txBody>
                    <a:bodyPr/>
                    <a:lstStyle/>
                    <a:p>
                      <a:endParaRPr lang="en-US" dirty="0"/>
                    </a:p>
                  </a:txBody>
                  <a:tcPr/>
                </a:tc>
                <a:tc>
                  <a:txBody>
                    <a:bodyPr/>
                    <a:lstStyle/>
                    <a:p>
                      <a:pPr algn="ctr"/>
                      <a:r>
                        <a:rPr lang="en-US" dirty="0" smtClean="0"/>
                        <a:t>Sell as Product Q</a:t>
                      </a:r>
                      <a:endParaRPr lang="en-US" dirty="0"/>
                    </a:p>
                  </a:txBody>
                  <a:tcPr/>
                </a:tc>
                <a:tc>
                  <a:txBody>
                    <a:bodyPr/>
                    <a:lstStyle/>
                    <a:p>
                      <a:pPr algn="ctr"/>
                      <a:r>
                        <a:rPr lang="en-US" dirty="0" smtClean="0"/>
                        <a:t>Process</a:t>
                      </a:r>
                      <a:r>
                        <a:rPr lang="en-US" baseline="0" dirty="0" smtClean="0"/>
                        <a:t> Further into</a:t>
                      </a:r>
                    </a:p>
                    <a:p>
                      <a:pPr algn="ctr"/>
                      <a:r>
                        <a:rPr lang="en-US" baseline="0" dirty="0" smtClean="0"/>
                        <a:t>Products X, Y, and Z</a:t>
                      </a:r>
                    </a:p>
                  </a:txBody>
                  <a:tcPr/>
                </a:tc>
              </a:tr>
              <a:tr h="370840">
                <a:tc>
                  <a:txBody>
                    <a:bodyPr/>
                    <a:lstStyle/>
                    <a:p>
                      <a:r>
                        <a:rPr lang="en-US" dirty="0" smtClean="0"/>
                        <a:t>Incremental revenue</a:t>
                      </a:r>
                      <a:endParaRPr lang="en-US" dirty="0"/>
                    </a:p>
                  </a:txBody>
                  <a:tcPr/>
                </a:tc>
                <a:tc>
                  <a:txBody>
                    <a:bodyPr/>
                    <a:lstStyle/>
                    <a:p>
                      <a:pPr algn="ctr"/>
                      <a:r>
                        <a:rPr lang="en-US" dirty="0" smtClean="0"/>
                        <a:t>$50,000</a:t>
                      </a:r>
                      <a:endParaRPr lang="en-US" dirty="0"/>
                    </a:p>
                  </a:txBody>
                  <a:tcPr/>
                </a:tc>
                <a:tc>
                  <a:txBody>
                    <a:bodyPr/>
                    <a:lstStyle/>
                    <a:p>
                      <a:pPr algn="ctr"/>
                      <a:r>
                        <a:rPr lang="en-US" dirty="0" smtClean="0"/>
                        <a:t>$150,000</a:t>
                      </a:r>
                      <a:endParaRPr lang="en-US" dirty="0"/>
                    </a:p>
                  </a:txBody>
                  <a:tcPr/>
                </a:tc>
              </a:tr>
              <a:tr h="370840">
                <a:tc>
                  <a:txBody>
                    <a:bodyPr/>
                    <a:lstStyle/>
                    <a:p>
                      <a:r>
                        <a:rPr lang="en-US" dirty="0" smtClean="0"/>
                        <a:t>Incremental cost</a:t>
                      </a:r>
                      <a:endParaRPr lang="en-US" dirty="0"/>
                    </a:p>
                  </a:txBody>
                  <a:tcPr/>
                </a:tc>
                <a:tc>
                  <a:txBody>
                    <a:bodyPr/>
                    <a:lstStyle/>
                    <a:p>
                      <a:pPr algn="ctr"/>
                      <a:r>
                        <a:rPr lang="en-US" u="sng" dirty="0" smtClean="0"/>
                        <a:t>----0----</a:t>
                      </a:r>
                      <a:endParaRPr lang="en-US" u="sng" dirty="0"/>
                    </a:p>
                  </a:txBody>
                  <a:tcPr/>
                </a:tc>
                <a:tc>
                  <a:txBody>
                    <a:bodyPr/>
                    <a:lstStyle/>
                    <a:p>
                      <a:pPr algn="ctr"/>
                      <a:r>
                        <a:rPr lang="en-US" u="none" dirty="0" smtClean="0"/>
                        <a:t>  </a:t>
                      </a:r>
                      <a:r>
                        <a:rPr lang="en-US" u="sng" dirty="0" smtClean="0"/>
                        <a:t>   (80,000)</a:t>
                      </a:r>
                      <a:endParaRPr lang="en-US" u="sng" dirty="0"/>
                    </a:p>
                  </a:txBody>
                  <a:tcPr/>
                </a:tc>
              </a:tr>
              <a:tr h="370840">
                <a:tc>
                  <a:txBody>
                    <a:bodyPr/>
                    <a:lstStyle/>
                    <a:p>
                      <a:r>
                        <a:rPr lang="en-US" dirty="0" smtClean="0"/>
                        <a:t>Incremental income</a:t>
                      </a:r>
                      <a:endParaRPr lang="en-US" dirty="0"/>
                    </a:p>
                  </a:txBody>
                  <a:tcPr/>
                </a:tc>
                <a:tc>
                  <a:txBody>
                    <a:bodyPr/>
                    <a:lstStyle/>
                    <a:p>
                      <a:pPr algn="ctr"/>
                      <a:r>
                        <a:rPr lang="en-US" u="dbl" baseline="0" dirty="0" smtClean="0"/>
                        <a:t>$50,000</a:t>
                      </a:r>
                      <a:endParaRPr lang="en-US" u="dbl" baseline="0" dirty="0"/>
                    </a:p>
                  </a:txBody>
                  <a:tcPr/>
                </a:tc>
                <a:tc>
                  <a:txBody>
                    <a:bodyPr/>
                    <a:lstStyle/>
                    <a:p>
                      <a:pPr algn="ctr"/>
                      <a:r>
                        <a:rPr lang="en-US" u="dbl" baseline="0" dirty="0" smtClean="0"/>
                        <a:t>   $70,000</a:t>
                      </a:r>
                      <a:endParaRPr lang="en-US" u="dbl" baseline="0" dirty="0"/>
                    </a:p>
                  </a:txBody>
                  <a:tcPr/>
                </a:tc>
              </a:tr>
            </a:tbl>
          </a:graphicData>
        </a:graphic>
      </p:graphicFrame>
      <p:pic>
        <p:nvPicPr>
          <p:cNvPr id="27677" name="Picture 10" descr="C:\Documents and Settings\aboulware\Local Settings\Temporary Internet Files\Content.IE5\PUM41ACB\MC90029777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876800"/>
            <a:ext cx="1803400"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ular Callout 12"/>
          <p:cNvSpPr/>
          <p:nvPr/>
        </p:nvSpPr>
        <p:spPr>
          <a:xfrm>
            <a:off x="3048000" y="4343400"/>
            <a:ext cx="5257800" cy="1371600"/>
          </a:xfrm>
          <a:prstGeom prst="wedgeRoundRectCallout">
            <a:avLst>
              <a:gd name="adj1" fmla="val -74642"/>
              <a:gd name="adj2" fmla="val 33756"/>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solidFill>
                <a:ea typeface="ＭＳ Ｐゴシック" pitchFamily="-84" charset="-128"/>
                <a:cs typeface="ＭＳ Ｐゴシック" pitchFamily="-84" charset="-128"/>
              </a:rPr>
              <a:t>The $30,000 of previously incurred manufacturing costs are excluded from the analysis. These costs are </a:t>
            </a:r>
            <a:r>
              <a:rPr lang="en-US" sz="2000" b="1" i="1" u="sng" dirty="0">
                <a:solidFill>
                  <a:schemeClr val="bg1"/>
                </a:solidFill>
                <a:effectLst>
                  <a:outerShdw blurRad="38100" dist="38100" dir="2700000" algn="tl">
                    <a:srgbClr val="000000">
                      <a:alpha val="43137"/>
                    </a:srgbClr>
                  </a:outerShdw>
                </a:effectLst>
                <a:ea typeface="ＭＳ Ｐゴシック" pitchFamily="-84" charset="-128"/>
                <a:cs typeface="ＭＳ Ｐゴシック" pitchFamily="-84" charset="-128"/>
              </a:rPr>
              <a:t>sunk</a:t>
            </a:r>
            <a:r>
              <a:rPr lang="en-US" sz="2000" b="1" dirty="0">
                <a:solidFill>
                  <a:schemeClr val="bg1"/>
                </a:solidFill>
                <a:ea typeface="ＭＳ Ｐゴシック" pitchFamily="-84" charset="-128"/>
                <a:cs typeface="ＭＳ Ｐゴシック" pitchFamily="-84" charset="-128"/>
              </a:rPr>
              <a:t>, and they are not relevant to the decision!</a:t>
            </a:r>
            <a:endParaRPr lang="en-US" sz="2000" b="1" dirty="0">
              <a:solidFill>
                <a:schemeClr val="bg1"/>
              </a:solidFill>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4038600"/>
          </a:xfrm>
        </p:spPr>
        <p:txBody>
          <a:bodyPr/>
          <a:lstStyle/>
          <a:p>
            <a:pPr>
              <a:lnSpc>
                <a:spcPct val="200000"/>
              </a:lnSpc>
            </a:pPr>
            <a:r>
              <a:rPr lang="en-US" sz="7200" b="1" dirty="0" smtClean="0">
                <a:solidFill>
                  <a:srgbClr val="FF0000"/>
                </a:solidFill>
                <a:latin typeface="Algerian" pitchFamily="82" charset="0"/>
              </a:rPr>
              <a:t>10 Minutes Break</a:t>
            </a:r>
            <a:endParaRPr lang="en-US" sz="7200" b="1" dirty="0">
              <a:solidFill>
                <a:srgbClr val="FF0000"/>
              </a:solidFill>
              <a:latin typeface="Algerian" pitchFamily="82" charset="0"/>
            </a:endParaRPr>
          </a:p>
        </p:txBody>
      </p:sp>
      <p:sp>
        <p:nvSpPr>
          <p:cNvPr id="3" name="Footer Placeholder 2"/>
          <p:cNvSpPr>
            <a:spLocks noGrp="1"/>
          </p:cNvSpPr>
          <p:nvPr>
            <p:ph type="ftr" sz="quarter" idx="11"/>
          </p:nvPr>
        </p:nvSpPr>
        <p:spPr/>
        <p:txBody>
          <a:bodyPr/>
          <a:lstStyle/>
          <a:p>
            <a:pPr>
              <a:defRPr/>
            </a:pPr>
            <a:r>
              <a:rPr lang="en-US" altLang="en-US" smtClean="0">
                <a:solidFill>
                  <a:prstClr val="black">
                    <a:lumMod val="65000"/>
                    <a:lumOff val="35000"/>
                  </a:prstClr>
                </a:solidFill>
              </a:rPr>
              <a:t>Atef Abuelaish</a:t>
            </a:r>
            <a:endParaRPr lang="en-US" alt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pPr>
              <a:defRPr/>
            </a:pPr>
            <a:fld id="{91FA9B9F-1C12-45DE-90F3-747875E64869}" type="slidenum">
              <a:rPr lang="en-US" altLang="en-US" smtClean="0">
                <a:solidFill>
                  <a:prstClr val="black">
                    <a:lumMod val="65000"/>
                    <a:lumOff val="35000"/>
                  </a:prstClr>
                </a:solidFill>
              </a:rPr>
              <a:pPr>
                <a:defRPr/>
              </a:pPr>
              <a:t>25</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422952728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14"/>
          <p:cNvSpPr>
            <a:spLocks noGrp="1"/>
          </p:cNvSpPr>
          <p:nvPr>
            <p:ph type="ftr" sz="quarter" idx="11"/>
          </p:nvPr>
        </p:nvSpPr>
        <p:spPr bwMode="auto">
          <a:xfrm>
            <a:off x="2438400" y="6324600"/>
            <a:ext cx="5181600"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a:r>
              <a:rPr lang="en-US" altLang="en-US" smtClean="0">
                <a:solidFill>
                  <a:srgbClr val="898989"/>
                </a:solidFill>
                <a:ea typeface="ＭＳ Ｐゴシック" pitchFamily="34" charset="-128"/>
              </a:rPr>
              <a:t>Copyright © 2016 McGraw-Hill Education</a:t>
            </a:r>
          </a:p>
        </p:txBody>
      </p:sp>
      <p:sp>
        <p:nvSpPr>
          <p:cNvPr id="28685" name="Slide Number Placeholder 6"/>
          <p:cNvSpPr>
            <a:spLocks noGrp="1"/>
          </p:cNvSpPr>
          <p:nvPr>
            <p:ph type="sldNum" sz="quarter" idx="12"/>
          </p:nvPr>
        </p:nvSpPr>
        <p:spPr bwMode="auto">
          <a:xfrm>
            <a:off x="8153400" y="6492875"/>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32CF36A5-EFDC-43C7-809C-430870D3737E}" type="slidenum">
              <a:rPr lang="en-US" altLang="en-US">
                <a:solidFill>
                  <a:srgbClr val="898989"/>
                </a:solidFill>
                <a:ea typeface="ＭＳ Ｐゴシック" pitchFamily="34" charset="-128"/>
              </a:rPr>
              <a:pPr/>
              <a:t>26</a:t>
            </a:fld>
            <a:endParaRPr lang="en-US" altLang="en-US">
              <a:solidFill>
                <a:srgbClr val="898989"/>
              </a:solidFill>
              <a:ea typeface="ＭＳ Ｐゴシック" pitchFamily="34" charset="-128"/>
            </a:endParaRPr>
          </a:p>
        </p:txBody>
      </p:sp>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Need-to-Know </a:t>
            </a:r>
            <a:r>
              <a:rPr lang="en-US" b="1" dirty="0" smtClean="0"/>
              <a:t>10.3</a:t>
            </a:r>
            <a:endParaRPr lang="en-US" b="1" dirty="0"/>
          </a:p>
        </p:txBody>
      </p:sp>
      <p:sp>
        <p:nvSpPr>
          <p:cNvPr id="28676" name="Rectangle 7"/>
          <p:cNvSpPr>
            <a:spLocks noChangeArrowheads="1"/>
          </p:cNvSpPr>
          <p:nvPr/>
        </p:nvSpPr>
        <p:spPr bwMode="auto">
          <a:xfrm>
            <a:off x="685800" y="706438"/>
            <a:ext cx="76946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For each of the two independent scenarios below, determine whether the company should sell the partially</a:t>
            </a:r>
            <a:endParaRPr lang="en-US" altLang="en-US">
              <a:ea typeface="ＭＳ Ｐゴシック" pitchFamily="34" charset="-128"/>
            </a:endParaRPr>
          </a:p>
        </p:txBody>
      </p:sp>
      <p:sp>
        <p:nvSpPr>
          <p:cNvPr id="28677" name="Rectangle 8"/>
          <p:cNvSpPr>
            <a:spLocks noChangeArrowheads="1"/>
          </p:cNvSpPr>
          <p:nvPr/>
        </p:nvSpPr>
        <p:spPr bwMode="auto">
          <a:xfrm>
            <a:off x="685800" y="912813"/>
            <a:ext cx="53054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completed product as is or process it further into other saleable products.</a:t>
            </a:r>
            <a:endParaRPr lang="en-US" altLang="en-US">
              <a:ea typeface="ＭＳ Ｐゴシック" pitchFamily="34" charset="-128"/>
            </a:endParaRPr>
          </a:p>
        </p:txBody>
      </p:sp>
      <p:sp>
        <p:nvSpPr>
          <p:cNvPr id="28678" name="Rectangle 9"/>
          <p:cNvSpPr>
            <a:spLocks noChangeArrowheads="1"/>
          </p:cNvSpPr>
          <p:nvPr/>
        </p:nvSpPr>
        <p:spPr bwMode="auto">
          <a:xfrm>
            <a:off x="868363" y="1119188"/>
            <a:ext cx="75850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 $10,000 of manufacturing costs have been incurred to produce Product Alpha. Alpha can be sold as is</a:t>
            </a:r>
            <a:endParaRPr lang="en-US" altLang="en-US">
              <a:ea typeface="ＭＳ Ｐゴシック" pitchFamily="34" charset="-128"/>
            </a:endParaRPr>
          </a:p>
        </p:txBody>
      </p:sp>
      <p:sp>
        <p:nvSpPr>
          <p:cNvPr id="28679" name="Rectangle 10"/>
          <p:cNvSpPr>
            <a:spLocks noChangeArrowheads="1"/>
          </p:cNvSpPr>
          <p:nvPr/>
        </p:nvSpPr>
        <p:spPr bwMode="auto">
          <a:xfrm>
            <a:off x="868363" y="1325563"/>
            <a:ext cx="72120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for $30,000 or processed further into two separate products, BB and CC. The further processing will</a:t>
            </a:r>
            <a:endParaRPr lang="en-US" altLang="en-US">
              <a:ea typeface="ＭＳ Ｐゴシック" pitchFamily="34" charset="-128"/>
            </a:endParaRPr>
          </a:p>
        </p:txBody>
      </p:sp>
      <p:sp>
        <p:nvSpPr>
          <p:cNvPr id="28680" name="Rectangle 11"/>
          <p:cNvSpPr>
            <a:spLocks noChangeArrowheads="1"/>
          </p:cNvSpPr>
          <p:nvPr/>
        </p:nvSpPr>
        <p:spPr bwMode="auto">
          <a:xfrm>
            <a:off x="868363" y="1531938"/>
            <a:ext cx="59102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cost $15,000, and products BB and CC can be sold for total revenues of $60,000.</a:t>
            </a:r>
            <a:endParaRPr lang="en-US" altLang="en-US">
              <a:ea typeface="ＭＳ Ｐゴシック" pitchFamily="34" charset="-128"/>
            </a:endParaRPr>
          </a:p>
        </p:txBody>
      </p:sp>
      <p:sp>
        <p:nvSpPr>
          <p:cNvPr id="28681" name="Rectangle 12"/>
          <p:cNvSpPr>
            <a:spLocks noChangeArrowheads="1"/>
          </p:cNvSpPr>
          <p:nvPr/>
        </p:nvSpPr>
        <p:spPr bwMode="auto">
          <a:xfrm>
            <a:off x="868363" y="1798638"/>
            <a:ext cx="76454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 $5,000 of manufacturing costs have been incurred to produce Product Delta. Delta can be sold as is for</a:t>
            </a:r>
            <a:endParaRPr lang="en-US" altLang="en-US">
              <a:ea typeface="ＭＳ Ｐゴシック" pitchFamily="34" charset="-128"/>
            </a:endParaRPr>
          </a:p>
        </p:txBody>
      </p:sp>
      <p:sp>
        <p:nvSpPr>
          <p:cNvPr id="28682" name="Rectangle 13"/>
          <p:cNvSpPr>
            <a:spLocks noChangeArrowheads="1"/>
          </p:cNvSpPr>
          <p:nvPr/>
        </p:nvSpPr>
        <p:spPr bwMode="auto">
          <a:xfrm>
            <a:off x="868363" y="2005013"/>
            <a:ext cx="73723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$150,000 or processed further into two separate products, YY and ZZ. The further processing will cost</a:t>
            </a:r>
            <a:endParaRPr lang="en-US" altLang="en-US">
              <a:ea typeface="ＭＳ Ｐゴシック" pitchFamily="34" charset="-128"/>
            </a:endParaRPr>
          </a:p>
        </p:txBody>
      </p:sp>
      <p:sp>
        <p:nvSpPr>
          <p:cNvPr id="28683" name="Rectangle 14"/>
          <p:cNvSpPr>
            <a:spLocks noChangeArrowheads="1"/>
          </p:cNvSpPr>
          <p:nvPr/>
        </p:nvSpPr>
        <p:spPr bwMode="auto">
          <a:xfrm>
            <a:off x="868363" y="2211388"/>
            <a:ext cx="56372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$75,000, and Products YY and ZZ can be sold for total revenues of $200,000.</a:t>
            </a:r>
            <a:endParaRPr lang="en-US" altLang="en-US">
              <a:ea typeface="ＭＳ Ｐゴシック" pitchFamily="34" charset="-128"/>
            </a:endParaRPr>
          </a:p>
        </p:txBody>
      </p:sp>
      <p:sp>
        <p:nvSpPr>
          <p:cNvPr id="12"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P 1</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14"/>
          <p:cNvSpPr>
            <a:spLocks noGrp="1"/>
          </p:cNvSpPr>
          <p:nvPr>
            <p:ph type="ftr" sz="quarter" idx="11"/>
          </p:nvPr>
        </p:nvSpPr>
        <p:spPr bwMode="auto">
          <a:xfrm>
            <a:off x="1981200" y="6324600"/>
            <a:ext cx="57912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a:r>
              <a:rPr lang="en-US" altLang="en-US" smtClean="0">
                <a:solidFill>
                  <a:srgbClr val="898989"/>
                </a:solidFill>
                <a:ea typeface="ＭＳ Ｐゴシック" pitchFamily="34" charset="-128"/>
              </a:rPr>
              <a:t>Copyright © 2016 McGraw-Hill Education</a:t>
            </a:r>
          </a:p>
        </p:txBody>
      </p:sp>
      <p:sp>
        <p:nvSpPr>
          <p:cNvPr id="29767" name="Slide Number Placeholder 6"/>
          <p:cNvSpPr>
            <a:spLocks noGrp="1"/>
          </p:cNvSpPr>
          <p:nvPr>
            <p:ph type="sldNum" sz="quarter" idx="12"/>
          </p:nvPr>
        </p:nvSpPr>
        <p:spPr bwMode="auto">
          <a:xfrm>
            <a:off x="8229600" y="6492875"/>
            <a:ext cx="533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B1453484-57CA-41E1-B1A6-AC7BFA62785E}" type="slidenum">
              <a:rPr lang="en-US" altLang="en-US">
                <a:solidFill>
                  <a:srgbClr val="898989"/>
                </a:solidFill>
                <a:ea typeface="ＭＳ Ｐゴシック" pitchFamily="34" charset="-128"/>
              </a:rPr>
              <a:pPr/>
              <a:t>27</a:t>
            </a:fld>
            <a:endParaRPr lang="en-US" altLang="en-US">
              <a:solidFill>
                <a:srgbClr val="898989"/>
              </a:solidFill>
              <a:ea typeface="ＭＳ Ｐゴシック" pitchFamily="34" charset="-128"/>
            </a:endParaRPr>
          </a:p>
        </p:txBody>
      </p:sp>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Need-to-Know </a:t>
            </a:r>
            <a:r>
              <a:rPr lang="en-US" b="1" dirty="0" smtClean="0"/>
              <a:t>10.3</a:t>
            </a:r>
            <a:endParaRPr lang="en-US" b="1" dirty="0"/>
          </a:p>
        </p:txBody>
      </p:sp>
      <p:sp>
        <p:nvSpPr>
          <p:cNvPr id="6" name="Rectangle 5"/>
          <p:cNvSpPr>
            <a:spLocks noChangeArrowheads="1"/>
          </p:cNvSpPr>
          <p:nvPr/>
        </p:nvSpPr>
        <p:spPr bwMode="auto">
          <a:xfrm>
            <a:off x="830263" y="1481138"/>
            <a:ext cx="4730750" cy="238125"/>
          </a:xfrm>
          <a:prstGeom prst="rect">
            <a:avLst/>
          </a:prstGeom>
          <a:solidFill>
            <a:srgbClr val="6674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solidFill>
                <a:schemeClr val="bg1"/>
              </a:solidFill>
              <a:ea typeface="ＭＳ Ｐゴシック" pitchFamily="34" charset="-128"/>
            </a:endParaRPr>
          </a:p>
        </p:txBody>
      </p:sp>
      <p:sp>
        <p:nvSpPr>
          <p:cNvPr id="7" name="Rectangle 6"/>
          <p:cNvSpPr>
            <a:spLocks noChangeArrowheads="1"/>
          </p:cNvSpPr>
          <p:nvPr/>
        </p:nvSpPr>
        <p:spPr bwMode="auto">
          <a:xfrm>
            <a:off x="830263" y="3771900"/>
            <a:ext cx="4730750" cy="238125"/>
          </a:xfrm>
          <a:prstGeom prst="rect">
            <a:avLst/>
          </a:prstGeom>
          <a:solidFill>
            <a:srgbClr val="6674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29702" name="Rectangle 9"/>
          <p:cNvSpPr>
            <a:spLocks noChangeArrowheads="1"/>
          </p:cNvSpPr>
          <p:nvPr/>
        </p:nvSpPr>
        <p:spPr bwMode="auto">
          <a:xfrm>
            <a:off x="868363" y="685800"/>
            <a:ext cx="7585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 $10,000 of manufacturing costs have been incurred to produce Product Alpha. Alpha can be sold as is</a:t>
            </a:r>
            <a:endParaRPr lang="en-US" altLang="en-US">
              <a:ea typeface="ＭＳ Ｐゴシック" pitchFamily="34" charset="-128"/>
            </a:endParaRPr>
          </a:p>
        </p:txBody>
      </p:sp>
      <p:sp>
        <p:nvSpPr>
          <p:cNvPr id="29703" name="Rectangle 10"/>
          <p:cNvSpPr>
            <a:spLocks noChangeArrowheads="1"/>
          </p:cNvSpPr>
          <p:nvPr/>
        </p:nvSpPr>
        <p:spPr bwMode="auto">
          <a:xfrm>
            <a:off x="868363" y="892175"/>
            <a:ext cx="72120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for $30,000 or processed further into two separate products, BB and CC. The further processing will</a:t>
            </a:r>
            <a:endParaRPr lang="en-US" altLang="en-US">
              <a:ea typeface="ＭＳ Ｐゴシック" pitchFamily="34" charset="-128"/>
            </a:endParaRPr>
          </a:p>
        </p:txBody>
      </p:sp>
      <p:sp>
        <p:nvSpPr>
          <p:cNvPr id="29704" name="Rectangle 11"/>
          <p:cNvSpPr>
            <a:spLocks noChangeArrowheads="1"/>
          </p:cNvSpPr>
          <p:nvPr/>
        </p:nvSpPr>
        <p:spPr bwMode="auto">
          <a:xfrm>
            <a:off x="868363" y="1098550"/>
            <a:ext cx="59102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cost $15,000, and products BB and CC can be sold for total revenues of $60,000.</a:t>
            </a:r>
            <a:endParaRPr lang="en-US" altLang="en-US">
              <a:ea typeface="ＭＳ Ｐゴシック" pitchFamily="34" charset="-128"/>
            </a:endParaRPr>
          </a:p>
        </p:txBody>
      </p:sp>
      <p:sp>
        <p:nvSpPr>
          <p:cNvPr id="16" name="Rectangle 15"/>
          <p:cNvSpPr>
            <a:spLocks noChangeArrowheads="1"/>
          </p:cNvSpPr>
          <p:nvPr/>
        </p:nvSpPr>
        <p:spPr bwMode="auto">
          <a:xfrm>
            <a:off x="869950" y="1501775"/>
            <a:ext cx="4651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Alpha</a:t>
            </a:r>
            <a:endParaRPr lang="en-US" altLang="en-US">
              <a:solidFill>
                <a:schemeClr val="bg1"/>
              </a:solidFill>
              <a:ea typeface="ＭＳ Ｐゴシック" pitchFamily="34" charset="-128"/>
            </a:endParaRPr>
          </a:p>
        </p:txBody>
      </p:sp>
      <p:sp>
        <p:nvSpPr>
          <p:cNvPr id="17" name="Rectangle 16"/>
          <p:cNvSpPr>
            <a:spLocks noChangeArrowheads="1"/>
          </p:cNvSpPr>
          <p:nvPr/>
        </p:nvSpPr>
        <p:spPr bwMode="auto">
          <a:xfrm>
            <a:off x="2989263" y="1501775"/>
            <a:ext cx="7143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Sell as is</a:t>
            </a:r>
            <a:endParaRPr lang="en-US" altLang="en-US">
              <a:solidFill>
                <a:schemeClr val="bg1"/>
              </a:solidFill>
              <a:ea typeface="ＭＳ Ｐゴシック" pitchFamily="34" charset="-128"/>
            </a:endParaRPr>
          </a:p>
        </p:txBody>
      </p:sp>
      <p:sp>
        <p:nvSpPr>
          <p:cNvPr id="18" name="Rectangle 17"/>
          <p:cNvSpPr>
            <a:spLocks noChangeArrowheads="1"/>
          </p:cNvSpPr>
          <p:nvPr/>
        </p:nvSpPr>
        <p:spPr bwMode="auto">
          <a:xfrm>
            <a:off x="4238625" y="1501775"/>
            <a:ext cx="12811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Process Further</a:t>
            </a:r>
            <a:endParaRPr lang="en-US" altLang="en-US">
              <a:solidFill>
                <a:schemeClr val="bg1"/>
              </a:solidFill>
              <a:ea typeface="ＭＳ Ｐゴシック" pitchFamily="34" charset="-128"/>
            </a:endParaRPr>
          </a:p>
        </p:txBody>
      </p:sp>
      <p:sp>
        <p:nvSpPr>
          <p:cNvPr id="19" name="Rectangle 18"/>
          <p:cNvSpPr>
            <a:spLocks noChangeArrowheads="1"/>
          </p:cNvSpPr>
          <p:nvPr/>
        </p:nvSpPr>
        <p:spPr bwMode="auto">
          <a:xfrm>
            <a:off x="869950" y="1728788"/>
            <a:ext cx="15525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Incremental revenue</a:t>
            </a:r>
            <a:endParaRPr lang="en-US" altLang="en-US">
              <a:ea typeface="ＭＳ Ｐゴシック" pitchFamily="34" charset="-128"/>
            </a:endParaRPr>
          </a:p>
        </p:txBody>
      </p:sp>
      <p:sp>
        <p:nvSpPr>
          <p:cNvPr id="20" name="Rectangle 19"/>
          <p:cNvSpPr>
            <a:spLocks noChangeArrowheads="1"/>
          </p:cNvSpPr>
          <p:nvPr/>
        </p:nvSpPr>
        <p:spPr bwMode="auto">
          <a:xfrm>
            <a:off x="3230563" y="1728788"/>
            <a:ext cx="6556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$30,000</a:t>
            </a:r>
            <a:endParaRPr lang="en-US" altLang="en-US">
              <a:ea typeface="ＭＳ Ｐゴシック" pitchFamily="34" charset="-128"/>
            </a:endParaRPr>
          </a:p>
        </p:txBody>
      </p:sp>
      <p:sp>
        <p:nvSpPr>
          <p:cNvPr id="21" name="Rectangle 20"/>
          <p:cNvSpPr>
            <a:spLocks noChangeArrowheads="1"/>
          </p:cNvSpPr>
          <p:nvPr/>
        </p:nvSpPr>
        <p:spPr bwMode="auto">
          <a:xfrm>
            <a:off x="4884738" y="1728788"/>
            <a:ext cx="6556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$60,000</a:t>
            </a:r>
            <a:endParaRPr lang="en-US" altLang="en-US">
              <a:ea typeface="ＭＳ Ｐゴシック" pitchFamily="34" charset="-128"/>
            </a:endParaRPr>
          </a:p>
        </p:txBody>
      </p:sp>
      <p:sp>
        <p:nvSpPr>
          <p:cNvPr id="22" name="Rectangle 21"/>
          <p:cNvSpPr>
            <a:spLocks noChangeArrowheads="1"/>
          </p:cNvSpPr>
          <p:nvPr/>
        </p:nvSpPr>
        <p:spPr bwMode="auto">
          <a:xfrm>
            <a:off x="869950" y="1935163"/>
            <a:ext cx="1260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Incremental cost</a:t>
            </a:r>
            <a:endParaRPr lang="en-US" altLang="en-US">
              <a:ea typeface="ＭＳ Ｐゴシック" pitchFamily="34" charset="-128"/>
            </a:endParaRPr>
          </a:p>
        </p:txBody>
      </p:sp>
      <p:sp>
        <p:nvSpPr>
          <p:cNvPr id="23" name="Rectangle 22"/>
          <p:cNvSpPr>
            <a:spLocks noChangeArrowheads="1"/>
          </p:cNvSpPr>
          <p:nvPr/>
        </p:nvSpPr>
        <p:spPr bwMode="auto">
          <a:xfrm>
            <a:off x="3724275" y="1935163"/>
            <a:ext cx="1619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0</a:t>
            </a:r>
            <a:endParaRPr lang="en-US" altLang="en-US">
              <a:ea typeface="ＭＳ Ｐゴシック" pitchFamily="34" charset="-128"/>
            </a:endParaRPr>
          </a:p>
        </p:txBody>
      </p:sp>
      <p:sp>
        <p:nvSpPr>
          <p:cNvPr id="24" name="Rectangle 23"/>
          <p:cNvSpPr>
            <a:spLocks noChangeArrowheads="1"/>
          </p:cNvSpPr>
          <p:nvPr/>
        </p:nvSpPr>
        <p:spPr bwMode="auto">
          <a:xfrm>
            <a:off x="4924425" y="1935163"/>
            <a:ext cx="6762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(15,000)</a:t>
            </a:r>
            <a:endParaRPr lang="en-US" altLang="en-US">
              <a:ea typeface="ＭＳ Ｐゴシック" pitchFamily="34" charset="-128"/>
            </a:endParaRPr>
          </a:p>
        </p:txBody>
      </p:sp>
      <p:sp>
        <p:nvSpPr>
          <p:cNvPr id="25" name="Rectangle 24"/>
          <p:cNvSpPr>
            <a:spLocks noChangeArrowheads="1"/>
          </p:cNvSpPr>
          <p:nvPr/>
        </p:nvSpPr>
        <p:spPr bwMode="auto">
          <a:xfrm>
            <a:off x="869950" y="2141538"/>
            <a:ext cx="14827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Incremental income</a:t>
            </a:r>
            <a:endParaRPr lang="en-US" altLang="en-US">
              <a:ea typeface="ＭＳ Ｐゴシック" pitchFamily="34" charset="-128"/>
            </a:endParaRPr>
          </a:p>
        </p:txBody>
      </p:sp>
      <p:sp>
        <p:nvSpPr>
          <p:cNvPr id="26" name="Rectangle 25"/>
          <p:cNvSpPr>
            <a:spLocks noChangeArrowheads="1"/>
          </p:cNvSpPr>
          <p:nvPr/>
        </p:nvSpPr>
        <p:spPr bwMode="auto">
          <a:xfrm>
            <a:off x="3230563" y="2141538"/>
            <a:ext cx="6556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$30,000</a:t>
            </a:r>
            <a:endParaRPr lang="en-US" altLang="en-US">
              <a:ea typeface="ＭＳ Ｐゴシック" pitchFamily="34" charset="-128"/>
            </a:endParaRPr>
          </a:p>
        </p:txBody>
      </p:sp>
      <p:sp>
        <p:nvSpPr>
          <p:cNvPr id="29" name="Rectangle 26"/>
          <p:cNvSpPr>
            <a:spLocks noChangeArrowheads="1"/>
          </p:cNvSpPr>
          <p:nvPr/>
        </p:nvSpPr>
        <p:spPr bwMode="auto">
          <a:xfrm>
            <a:off x="4884738" y="2141538"/>
            <a:ext cx="6556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$45,000</a:t>
            </a:r>
            <a:endParaRPr lang="en-US" altLang="en-US">
              <a:ea typeface="ＭＳ Ｐゴシック" pitchFamily="34" charset="-128"/>
            </a:endParaRPr>
          </a:p>
        </p:txBody>
      </p:sp>
      <p:sp>
        <p:nvSpPr>
          <p:cNvPr id="30" name="Rectangle 27"/>
          <p:cNvSpPr>
            <a:spLocks noChangeArrowheads="1"/>
          </p:cNvSpPr>
          <p:nvPr/>
        </p:nvSpPr>
        <p:spPr bwMode="auto">
          <a:xfrm>
            <a:off x="869950" y="2435225"/>
            <a:ext cx="7423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Alpha should be processed further; doing so will yield an extra $15,000 ($45,000 - $30,000) of income.</a:t>
            </a:r>
            <a:endParaRPr lang="en-US" altLang="en-US">
              <a:ea typeface="ＭＳ Ｐゴシック" pitchFamily="34" charset="-128"/>
            </a:endParaRPr>
          </a:p>
        </p:txBody>
      </p:sp>
      <p:sp>
        <p:nvSpPr>
          <p:cNvPr id="31" name="Rectangle 28"/>
          <p:cNvSpPr>
            <a:spLocks noChangeArrowheads="1"/>
          </p:cNvSpPr>
          <p:nvPr/>
        </p:nvSpPr>
        <p:spPr bwMode="auto">
          <a:xfrm>
            <a:off x="869950" y="3792538"/>
            <a:ext cx="4079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Delta</a:t>
            </a:r>
            <a:endParaRPr lang="en-US" altLang="en-US">
              <a:solidFill>
                <a:schemeClr val="bg1"/>
              </a:solidFill>
              <a:ea typeface="ＭＳ Ｐゴシック" pitchFamily="34" charset="-128"/>
            </a:endParaRPr>
          </a:p>
        </p:txBody>
      </p:sp>
      <p:sp>
        <p:nvSpPr>
          <p:cNvPr id="352" name="Rectangle 29"/>
          <p:cNvSpPr>
            <a:spLocks noChangeArrowheads="1"/>
          </p:cNvSpPr>
          <p:nvPr/>
        </p:nvSpPr>
        <p:spPr bwMode="auto">
          <a:xfrm>
            <a:off x="2989263" y="3792538"/>
            <a:ext cx="7143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Sell as is</a:t>
            </a:r>
            <a:endParaRPr lang="en-US" altLang="en-US">
              <a:solidFill>
                <a:schemeClr val="bg1"/>
              </a:solidFill>
              <a:ea typeface="ＭＳ Ｐゴシック" pitchFamily="34" charset="-128"/>
            </a:endParaRPr>
          </a:p>
        </p:txBody>
      </p:sp>
      <p:sp>
        <p:nvSpPr>
          <p:cNvPr id="353" name="Rectangle 30"/>
          <p:cNvSpPr>
            <a:spLocks noChangeArrowheads="1"/>
          </p:cNvSpPr>
          <p:nvPr/>
        </p:nvSpPr>
        <p:spPr bwMode="auto">
          <a:xfrm>
            <a:off x="4238625" y="3792538"/>
            <a:ext cx="12811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Process Further</a:t>
            </a:r>
            <a:endParaRPr lang="en-US" altLang="en-US">
              <a:solidFill>
                <a:schemeClr val="bg1"/>
              </a:solidFill>
              <a:ea typeface="ＭＳ Ｐゴシック" pitchFamily="34" charset="-128"/>
            </a:endParaRPr>
          </a:p>
        </p:txBody>
      </p:sp>
      <p:sp>
        <p:nvSpPr>
          <p:cNvPr id="354" name="Rectangle 31"/>
          <p:cNvSpPr>
            <a:spLocks noChangeArrowheads="1"/>
          </p:cNvSpPr>
          <p:nvPr/>
        </p:nvSpPr>
        <p:spPr bwMode="auto">
          <a:xfrm>
            <a:off x="869950" y="4019550"/>
            <a:ext cx="15525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Incremental revenue</a:t>
            </a:r>
            <a:endParaRPr lang="en-US" altLang="en-US">
              <a:ea typeface="ＭＳ Ｐゴシック" pitchFamily="34" charset="-128"/>
            </a:endParaRPr>
          </a:p>
        </p:txBody>
      </p:sp>
      <p:sp>
        <p:nvSpPr>
          <p:cNvPr id="355" name="Rectangle 32"/>
          <p:cNvSpPr>
            <a:spLocks noChangeArrowheads="1"/>
          </p:cNvSpPr>
          <p:nvPr/>
        </p:nvSpPr>
        <p:spPr bwMode="auto">
          <a:xfrm>
            <a:off x="3140075" y="4019550"/>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$150,000</a:t>
            </a:r>
            <a:endParaRPr lang="en-US" altLang="en-US">
              <a:ea typeface="ＭＳ Ｐゴシック" pitchFamily="34" charset="-128"/>
            </a:endParaRPr>
          </a:p>
        </p:txBody>
      </p:sp>
      <p:sp>
        <p:nvSpPr>
          <p:cNvPr id="356" name="Rectangle 33"/>
          <p:cNvSpPr>
            <a:spLocks noChangeArrowheads="1"/>
          </p:cNvSpPr>
          <p:nvPr/>
        </p:nvSpPr>
        <p:spPr bwMode="auto">
          <a:xfrm>
            <a:off x="4794250" y="4019550"/>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$200,000</a:t>
            </a:r>
            <a:endParaRPr lang="en-US" altLang="en-US">
              <a:ea typeface="ＭＳ Ｐゴシック" pitchFamily="34" charset="-128"/>
            </a:endParaRPr>
          </a:p>
        </p:txBody>
      </p:sp>
      <p:sp>
        <p:nvSpPr>
          <p:cNvPr id="357" name="Rectangle 34"/>
          <p:cNvSpPr>
            <a:spLocks noChangeArrowheads="1"/>
          </p:cNvSpPr>
          <p:nvPr/>
        </p:nvSpPr>
        <p:spPr bwMode="auto">
          <a:xfrm>
            <a:off x="869950" y="4225925"/>
            <a:ext cx="1260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Incremental cost</a:t>
            </a:r>
            <a:endParaRPr lang="en-US" altLang="en-US">
              <a:ea typeface="ＭＳ Ｐゴシック" pitchFamily="34" charset="-128"/>
            </a:endParaRPr>
          </a:p>
        </p:txBody>
      </p:sp>
      <p:sp>
        <p:nvSpPr>
          <p:cNvPr id="358" name="Rectangle 35"/>
          <p:cNvSpPr>
            <a:spLocks noChangeArrowheads="1"/>
          </p:cNvSpPr>
          <p:nvPr/>
        </p:nvSpPr>
        <p:spPr bwMode="auto">
          <a:xfrm>
            <a:off x="3724275" y="4225925"/>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0</a:t>
            </a:r>
            <a:endParaRPr lang="en-US" altLang="en-US">
              <a:ea typeface="ＭＳ Ｐゴシック" pitchFamily="34" charset="-128"/>
            </a:endParaRPr>
          </a:p>
        </p:txBody>
      </p:sp>
      <p:sp>
        <p:nvSpPr>
          <p:cNvPr id="359" name="Rectangle 36"/>
          <p:cNvSpPr>
            <a:spLocks noChangeArrowheads="1"/>
          </p:cNvSpPr>
          <p:nvPr/>
        </p:nvSpPr>
        <p:spPr bwMode="auto">
          <a:xfrm>
            <a:off x="4924425" y="4225925"/>
            <a:ext cx="6762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(75,000)</a:t>
            </a:r>
            <a:endParaRPr lang="en-US" altLang="en-US">
              <a:ea typeface="ＭＳ Ｐゴシック" pitchFamily="34" charset="-128"/>
            </a:endParaRPr>
          </a:p>
        </p:txBody>
      </p:sp>
      <p:sp>
        <p:nvSpPr>
          <p:cNvPr id="360" name="Rectangle 37"/>
          <p:cNvSpPr>
            <a:spLocks noChangeArrowheads="1"/>
          </p:cNvSpPr>
          <p:nvPr/>
        </p:nvSpPr>
        <p:spPr bwMode="auto">
          <a:xfrm>
            <a:off x="869950" y="4432300"/>
            <a:ext cx="14827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Incremental income</a:t>
            </a:r>
            <a:endParaRPr lang="en-US" altLang="en-US">
              <a:ea typeface="ＭＳ Ｐゴシック" pitchFamily="34" charset="-128"/>
            </a:endParaRPr>
          </a:p>
        </p:txBody>
      </p:sp>
      <p:sp>
        <p:nvSpPr>
          <p:cNvPr id="361" name="Rectangle 38"/>
          <p:cNvSpPr>
            <a:spLocks noChangeArrowheads="1"/>
          </p:cNvSpPr>
          <p:nvPr/>
        </p:nvSpPr>
        <p:spPr bwMode="auto">
          <a:xfrm>
            <a:off x="3140075" y="4432300"/>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$150,000</a:t>
            </a:r>
            <a:endParaRPr lang="en-US" altLang="en-US">
              <a:ea typeface="ＭＳ Ｐゴシック" pitchFamily="34" charset="-128"/>
            </a:endParaRPr>
          </a:p>
        </p:txBody>
      </p:sp>
      <p:sp>
        <p:nvSpPr>
          <p:cNvPr id="363" name="Rectangle 39"/>
          <p:cNvSpPr>
            <a:spLocks noChangeArrowheads="1"/>
          </p:cNvSpPr>
          <p:nvPr/>
        </p:nvSpPr>
        <p:spPr bwMode="auto">
          <a:xfrm>
            <a:off x="4794250" y="4432300"/>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$125,000</a:t>
            </a:r>
            <a:endParaRPr lang="en-US" altLang="en-US">
              <a:ea typeface="ＭＳ Ｐゴシック" pitchFamily="34" charset="-128"/>
            </a:endParaRPr>
          </a:p>
        </p:txBody>
      </p:sp>
      <p:sp>
        <p:nvSpPr>
          <p:cNvPr id="364" name="Rectangle 40"/>
          <p:cNvSpPr>
            <a:spLocks noChangeArrowheads="1"/>
          </p:cNvSpPr>
          <p:nvPr/>
        </p:nvSpPr>
        <p:spPr bwMode="auto">
          <a:xfrm>
            <a:off x="869950" y="4865688"/>
            <a:ext cx="69786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Delta should be sold as is; doing so will yield an extra $25,000 ($150,000 - $125,000) of income.</a:t>
            </a:r>
            <a:endParaRPr lang="en-US" altLang="en-US">
              <a:ea typeface="ＭＳ Ｐゴシック" pitchFamily="34" charset="-128"/>
            </a:endParaRPr>
          </a:p>
        </p:txBody>
      </p:sp>
      <p:sp>
        <p:nvSpPr>
          <p:cNvPr id="365" name="Line 41"/>
          <p:cNvSpPr>
            <a:spLocks noChangeShapeType="1"/>
          </p:cNvSpPr>
          <p:nvPr/>
        </p:nvSpPr>
        <p:spPr bwMode="auto">
          <a:xfrm>
            <a:off x="2736850" y="2120900"/>
            <a:ext cx="11699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6" name="Rectangle 42"/>
          <p:cNvSpPr>
            <a:spLocks noChangeArrowheads="1"/>
          </p:cNvSpPr>
          <p:nvPr/>
        </p:nvSpPr>
        <p:spPr bwMode="auto">
          <a:xfrm>
            <a:off x="2736850" y="2120900"/>
            <a:ext cx="116998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67" name="Line 43"/>
          <p:cNvSpPr>
            <a:spLocks noChangeShapeType="1"/>
          </p:cNvSpPr>
          <p:nvPr/>
        </p:nvSpPr>
        <p:spPr bwMode="auto">
          <a:xfrm>
            <a:off x="2736850" y="2327275"/>
            <a:ext cx="11699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 name="Rectangle 44"/>
          <p:cNvSpPr>
            <a:spLocks noChangeArrowheads="1"/>
          </p:cNvSpPr>
          <p:nvPr/>
        </p:nvSpPr>
        <p:spPr bwMode="auto">
          <a:xfrm>
            <a:off x="2736850" y="2327275"/>
            <a:ext cx="11699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69" name="Line 45"/>
          <p:cNvSpPr>
            <a:spLocks noChangeShapeType="1"/>
          </p:cNvSpPr>
          <p:nvPr/>
        </p:nvSpPr>
        <p:spPr bwMode="auto">
          <a:xfrm>
            <a:off x="2736850" y="2347913"/>
            <a:ext cx="11699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 name="Rectangle 46"/>
          <p:cNvSpPr>
            <a:spLocks noChangeArrowheads="1"/>
          </p:cNvSpPr>
          <p:nvPr/>
        </p:nvSpPr>
        <p:spPr bwMode="auto">
          <a:xfrm>
            <a:off x="2736850" y="2347913"/>
            <a:ext cx="11699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71" name="Rectangle 47"/>
          <p:cNvSpPr>
            <a:spLocks noChangeArrowheads="1"/>
          </p:cNvSpPr>
          <p:nvPr/>
        </p:nvSpPr>
        <p:spPr bwMode="auto">
          <a:xfrm>
            <a:off x="820738" y="1471613"/>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72" name="Rectangle 48"/>
          <p:cNvSpPr>
            <a:spLocks noChangeArrowheads="1"/>
          </p:cNvSpPr>
          <p:nvPr/>
        </p:nvSpPr>
        <p:spPr bwMode="auto">
          <a:xfrm>
            <a:off x="5540375" y="1492250"/>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73" name="Line 49"/>
          <p:cNvSpPr>
            <a:spLocks noChangeShapeType="1"/>
          </p:cNvSpPr>
          <p:nvPr/>
        </p:nvSpPr>
        <p:spPr bwMode="auto">
          <a:xfrm>
            <a:off x="2736850" y="4411663"/>
            <a:ext cx="11699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 name="Rectangle 50"/>
          <p:cNvSpPr>
            <a:spLocks noChangeArrowheads="1"/>
          </p:cNvSpPr>
          <p:nvPr/>
        </p:nvSpPr>
        <p:spPr bwMode="auto">
          <a:xfrm>
            <a:off x="2736850" y="4411663"/>
            <a:ext cx="11699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75" name="Line 51"/>
          <p:cNvSpPr>
            <a:spLocks noChangeShapeType="1"/>
          </p:cNvSpPr>
          <p:nvPr/>
        </p:nvSpPr>
        <p:spPr bwMode="auto">
          <a:xfrm>
            <a:off x="2736850" y="4618038"/>
            <a:ext cx="11699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 name="Rectangle 52"/>
          <p:cNvSpPr>
            <a:spLocks noChangeArrowheads="1"/>
          </p:cNvSpPr>
          <p:nvPr/>
        </p:nvSpPr>
        <p:spPr bwMode="auto">
          <a:xfrm>
            <a:off x="2736850" y="4618038"/>
            <a:ext cx="11699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77" name="Line 53"/>
          <p:cNvSpPr>
            <a:spLocks noChangeShapeType="1"/>
          </p:cNvSpPr>
          <p:nvPr/>
        </p:nvSpPr>
        <p:spPr bwMode="auto">
          <a:xfrm>
            <a:off x="2736850" y="4638675"/>
            <a:ext cx="11699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 name="Rectangle 54"/>
          <p:cNvSpPr>
            <a:spLocks noChangeArrowheads="1"/>
          </p:cNvSpPr>
          <p:nvPr/>
        </p:nvSpPr>
        <p:spPr bwMode="auto">
          <a:xfrm>
            <a:off x="2736850" y="4638675"/>
            <a:ext cx="11699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79" name="Rectangle 55"/>
          <p:cNvSpPr>
            <a:spLocks noChangeArrowheads="1"/>
          </p:cNvSpPr>
          <p:nvPr/>
        </p:nvSpPr>
        <p:spPr bwMode="auto">
          <a:xfrm>
            <a:off x="820738" y="3762375"/>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80" name="Rectangle 56"/>
          <p:cNvSpPr>
            <a:spLocks noChangeArrowheads="1"/>
          </p:cNvSpPr>
          <p:nvPr/>
        </p:nvSpPr>
        <p:spPr bwMode="auto">
          <a:xfrm>
            <a:off x="5540375" y="3783013"/>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81" name="Rectangle 57"/>
          <p:cNvSpPr>
            <a:spLocks noChangeArrowheads="1"/>
          </p:cNvSpPr>
          <p:nvPr/>
        </p:nvSpPr>
        <p:spPr bwMode="auto">
          <a:xfrm>
            <a:off x="839788" y="1471613"/>
            <a:ext cx="472122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solidFill>
                <a:schemeClr val="bg1"/>
              </a:solidFill>
              <a:ea typeface="ＭＳ Ｐゴシック" pitchFamily="34" charset="-128"/>
            </a:endParaRPr>
          </a:p>
        </p:txBody>
      </p:sp>
      <p:sp>
        <p:nvSpPr>
          <p:cNvPr id="382" name="Rectangle 58"/>
          <p:cNvSpPr>
            <a:spLocks noChangeArrowheads="1"/>
          </p:cNvSpPr>
          <p:nvPr/>
        </p:nvSpPr>
        <p:spPr bwMode="auto">
          <a:xfrm>
            <a:off x="839788" y="1698625"/>
            <a:ext cx="47212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83" name="Line 59"/>
          <p:cNvSpPr>
            <a:spLocks noChangeShapeType="1"/>
          </p:cNvSpPr>
          <p:nvPr/>
        </p:nvSpPr>
        <p:spPr bwMode="auto">
          <a:xfrm>
            <a:off x="4148138" y="2120900"/>
            <a:ext cx="14128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 name="Rectangle 60"/>
          <p:cNvSpPr>
            <a:spLocks noChangeArrowheads="1"/>
          </p:cNvSpPr>
          <p:nvPr/>
        </p:nvSpPr>
        <p:spPr bwMode="auto">
          <a:xfrm>
            <a:off x="4148138" y="2120900"/>
            <a:ext cx="141287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85" name="Line 61"/>
          <p:cNvSpPr>
            <a:spLocks noChangeShapeType="1"/>
          </p:cNvSpPr>
          <p:nvPr/>
        </p:nvSpPr>
        <p:spPr bwMode="auto">
          <a:xfrm>
            <a:off x="4148138" y="2327275"/>
            <a:ext cx="14128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6" name="Rectangle 62"/>
          <p:cNvSpPr>
            <a:spLocks noChangeArrowheads="1"/>
          </p:cNvSpPr>
          <p:nvPr/>
        </p:nvSpPr>
        <p:spPr bwMode="auto">
          <a:xfrm>
            <a:off x="4148138" y="2327275"/>
            <a:ext cx="14128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87" name="Line 63"/>
          <p:cNvSpPr>
            <a:spLocks noChangeShapeType="1"/>
          </p:cNvSpPr>
          <p:nvPr/>
        </p:nvSpPr>
        <p:spPr bwMode="auto">
          <a:xfrm>
            <a:off x="4148138" y="2347913"/>
            <a:ext cx="14128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8" name="Rectangle 64"/>
          <p:cNvSpPr>
            <a:spLocks noChangeArrowheads="1"/>
          </p:cNvSpPr>
          <p:nvPr/>
        </p:nvSpPr>
        <p:spPr bwMode="auto">
          <a:xfrm>
            <a:off x="4148138" y="2347913"/>
            <a:ext cx="14128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89" name="Rectangle 65"/>
          <p:cNvSpPr>
            <a:spLocks noChangeArrowheads="1"/>
          </p:cNvSpPr>
          <p:nvPr/>
        </p:nvSpPr>
        <p:spPr bwMode="auto">
          <a:xfrm>
            <a:off x="839788" y="3762375"/>
            <a:ext cx="47212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90" name="Rectangle 66"/>
          <p:cNvSpPr>
            <a:spLocks noChangeArrowheads="1"/>
          </p:cNvSpPr>
          <p:nvPr/>
        </p:nvSpPr>
        <p:spPr bwMode="auto">
          <a:xfrm>
            <a:off x="839788" y="3989388"/>
            <a:ext cx="472122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91" name="Line 67"/>
          <p:cNvSpPr>
            <a:spLocks noChangeShapeType="1"/>
          </p:cNvSpPr>
          <p:nvPr/>
        </p:nvSpPr>
        <p:spPr bwMode="auto">
          <a:xfrm>
            <a:off x="4148138" y="4411663"/>
            <a:ext cx="14128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 name="Rectangle 68"/>
          <p:cNvSpPr>
            <a:spLocks noChangeArrowheads="1"/>
          </p:cNvSpPr>
          <p:nvPr/>
        </p:nvSpPr>
        <p:spPr bwMode="auto">
          <a:xfrm>
            <a:off x="4148138" y="4411663"/>
            <a:ext cx="14128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93" name="Line 69"/>
          <p:cNvSpPr>
            <a:spLocks noChangeShapeType="1"/>
          </p:cNvSpPr>
          <p:nvPr/>
        </p:nvSpPr>
        <p:spPr bwMode="auto">
          <a:xfrm>
            <a:off x="4148138" y="4618038"/>
            <a:ext cx="14128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8" name="Rectangle 70"/>
          <p:cNvSpPr>
            <a:spLocks noChangeArrowheads="1"/>
          </p:cNvSpPr>
          <p:nvPr/>
        </p:nvSpPr>
        <p:spPr bwMode="auto">
          <a:xfrm>
            <a:off x="4148138" y="4618038"/>
            <a:ext cx="14128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29" name="Line 71"/>
          <p:cNvSpPr>
            <a:spLocks noChangeShapeType="1"/>
          </p:cNvSpPr>
          <p:nvPr/>
        </p:nvSpPr>
        <p:spPr bwMode="auto">
          <a:xfrm>
            <a:off x="4148138" y="4638675"/>
            <a:ext cx="14128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 name="Rectangle 72"/>
          <p:cNvSpPr>
            <a:spLocks noChangeArrowheads="1"/>
          </p:cNvSpPr>
          <p:nvPr/>
        </p:nvSpPr>
        <p:spPr bwMode="auto">
          <a:xfrm>
            <a:off x="4148138" y="4638675"/>
            <a:ext cx="14128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72" name="Rectangle 71"/>
          <p:cNvSpPr>
            <a:spLocks noChangeArrowheads="1"/>
          </p:cNvSpPr>
          <p:nvPr/>
        </p:nvSpPr>
        <p:spPr bwMode="auto">
          <a:xfrm>
            <a:off x="868363" y="2971800"/>
            <a:ext cx="76454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 $5,000 of manufacturing costs have been incurred to produce Product Delta. Delta can be sold as is for</a:t>
            </a:r>
            <a:endParaRPr lang="en-US" altLang="en-US">
              <a:ea typeface="ＭＳ Ｐゴシック" pitchFamily="34" charset="-128"/>
            </a:endParaRPr>
          </a:p>
        </p:txBody>
      </p:sp>
      <p:sp>
        <p:nvSpPr>
          <p:cNvPr id="73" name="Rectangle 72"/>
          <p:cNvSpPr>
            <a:spLocks noChangeArrowheads="1"/>
          </p:cNvSpPr>
          <p:nvPr/>
        </p:nvSpPr>
        <p:spPr bwMode="auto">
          <a:xfrm>
            <a:off x="868363" y="3178175"/>
            <a:ext cx="7372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$150,000 or processed further into two separate products, YY and ZZ. The further processing will cost</a:t>
            </a:r>
            <a:endParaRPr lang="en-US" altLang="en-US">
              <a:ea typeface="ＭＳ Ｐゴシック" pitchFamily="34" charset="-128"/>
            </a:endParaRPr>
          </a:p>
        </p:txBody>
      </p:sp>
      <p:sp>
        <p:nvSpPr>
          <p:cNvPr id="74" name="Rectangle 73"/>
          <p:cNvSpPr>
            <a:spLocks noChangeArrowheads="1"/>
          </p:cNvSpPr>
          <p:nvPr/>
        </p:nvSpPr>
        <p:spPr bwMode="auto">
          <a:xfrm>
            <a:off x="868363" y="3384550"/>
            <a:ext cx="56372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$75,000, and Products YY and ZZ can be sold for total revenues of $200,000.</a:t>
            </a:r>
            <a:endParaRPr lang="en-US" altLang="en-US">
              <a:ea typeface="ＭＳ Ｐゴシック" pitchFamily="34" charset="-128"/>
            </a:endParaRPr>
          </a:p>
        </p:txBody>
      </p:sp>
      <p:sp>
        <p:nvSpPr>
          <p:cNvPr id="70"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P 1</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1"/>
                                        </p:tgtEl>
                                        <p:attrNameLst>
                                          <p:attrName>style.visibility</p:attrName>
                                        </p:attrNameLst>
                                      </p:cBhvr>
                                      <p:to>
                                        <p:strVal val="visible"/>
                                      </p:to>
                                    </p:set>
                                    <p:animEffect transition="in" filter="fade">
                                      <p:cBhvr>
                                        <p:cTn id="19" dur="500"/>
                                        <p:tgtEl>
                                          <p:spTgt spid="37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2"/>
                                        </p:tgtEl>
                                        <p:attrNameLst>
                                          <p:attrName>style.visibility</p:attrName>
                                        </p:attrNameLst>
                                      </p:cBhvr>
                                      <p:to>
                                        <p:strVal val="visible"/>
                                      </p:to>
                                    </p:set>
                                    <p:animEffect transition="in" filter="fade">
                                      <p:cBhvr>
                                        <p:cTn id="22" dur="500"/>
                                        <p:tgtEl>
                                          <p:spTgt spid="37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1"/>
                                        </p:tgtEl>
                                        <p:attrNameLst>
                                          <p:attrName>style.visibility</p:attrName>
                                        </p:attrNameLst>
                                      </p:cBhvr>
                                      <p:to>
                                        <p:strVal val="visible"/>
                                      </p:to>
                                    </p:set>
                                    <p:animEffect transition="in" filter="fade">
                                      <p:cBhvr>
                                        <p:cTn id="25" dur="500"/>
                                        <p:tgtEl>
                                          <p:spTgt spid="38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2"/>
                                        </p:tgtEl>
                                        <p:attrNameLst>
                                          <p:attrName>style.visibility</p:attrName>
                                        </p:attrNameLst>
                                      </p:cBhvr>
                                      <p:to>
                                        <p:strVal val="visible"/>
                                      </p:to>
                                    </p:set>
                                    <p:animEffect transition="in" filter="fade">
                                      <p:cBhvr>
                                        <p:cTn id="28" dur="500"/>
                                        <p:tgtEl>
                                          <p:spTgt spid="38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65"/>
                                        </p:tgtEl>
                                        <p:attrNameLst>
                                          <p:attrName>style.visibility</p:attrName>
                                        </p:attrNameLst>
                                      </p:cBhvr>
                                      <p:to>
                                        <p:strVal val="visible"/>
                                      </p:to>
                                    </p:set>
                                    <p:animEffect transition="in" filter="fade">
                                      <p:cBhvr>
                                        <p:cTn id="61" dur="500"/>
                                        <p:tgtEl>
                                          <p:spTgt spid="36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66"/>
                                        </p:tgtEl>
                                        <p:attrNameLst>
                                          <p:attrName>style.visibility</p:attrName>
                                        </p:attrNameLst>
                                      </p:cBhvr>
                                      <p:to>
                                        <p:strVal val="visible"/>
                                      </p:to>
                                    </p:set>
                                    <p:animEffect transition="in" filter="fade">
                                      <p:cBhvr>
                                        <p:cTn id="64" dur="500"/>
                                        <p:tgtEl>
                                          <p:spTgt spid="36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67"/>
                                        </p:tgtEl>
                                        <p:attrNameLst>
                                          <p:attrName>style.visibility</p:attrName>
                                        </p:attrNameLst>
                                      </p:cBhvr>
                                      <p:to>
                                        <p:strVal val="visible"/>
                                      </p:to>
                                    </p:set>
                                    <p:animEffect transition="in" filter="fade">
                                      <p:cBhvr>
                                        <p:cTn id="67" dur="500"/>
                                        <p:tgtEl>
                                          <p:spTgt spid="36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68"/>
                                        </p:tgtEl>
                                        <p:attrNameLst>
                                          <p:attrName>style.visibility</p:attrName>
                                        </p:attrNameLst>
                                      </p:cBhvr>
                                      <p:to>
                                        <p:strVal val="visible"/>
                                      </p:to>
                                    </p:set>
                                    <p:animEffect transition="in" filter="fade">
                                      <p:cBhvr>
                                        <p:cTn id="70" dur="500"/>
                                        <p:tgtEl>
                                          <p:spTgt spid="36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69"/>
                                        </p:tgtEl>
                                        <p:attrNameLst>
                                          <p:attrName>style.visibility</p:attrName>
                                        </p:attrNameLst>
                                      </p:cBhvr>
                                      <p:to>
                                        <p:strVal val="visible"/>
                                      </p:to>
                                    </p:set>
                                    <p:animEffect transition="in" filter="fade">
                                      <p:cBhvr>
                                        <p:cTn id="73" dur="500"/>
                                        <p:tgtEl>
                                          <p:spTgt spid="36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70"/>
                                        </p:tgtEl>
                                        <p:attrNameLst>
                                          <p:attrName>style.visibility</p:attrName>
                                        </p:attrNameLst>
                                      </p:cBhvr>
                                      <p:to>
                                        <p:strVal val="visible"/>
                                      </p:to>
                                    </p:set>
                                    <p:animEffect transition="in" filter="fade">
                                      <p:cBhvr>
                                        <p:cTn id="76" dur="500"/>
                                        <p:tgtEl>
                                          <p:spTgt spid="370"/>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83"/>
                                        </p:tgtEl>
                                        <p:attrNameLst>
                                          <p:attrName>style.visibility</p:attrName>
                                        </p:attrNameLst>
                                      </p:cBhvr>
                                      <p:to>
                                        <p:strVal val="visible"/>
                                      </p:to>
                                    </p:set>
                                    <p:animEffect transition="in" filter="fade">
                                      <p:cBhvr>
                                        <p:cTn id="84" dur="500"/>
                                        <p:tgtEl>
                                          <p:spTgt spid="38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84"/>
                                        </p:tgtEl>
                                        <p:attrNameLst>
                                          <p:attrName>style.visibility</p:attrName>
                                        </p:attrNameLst>
                                      </p:cBhvr>
                                      <p:to>
                                        <p:strVal val="visible"/>
                                      </p:to>
                                    </p:set>
                                    <p:animEffect transition="in" filter="fade">
                                      <p:cBhvr>
                                        <p:cTn id="87" dur="500"/>
                                        <p:tgtEl>
                                          <p:spTgt spid="38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85"/>
                                        </p:tgtEl>
                                        <p:attrNameLst>
                                          <p:attrName>style.visibility</p:attrName>
                                        </p:attrNameLst>
                                      </p:cBhvr>
                                      <p:to>
                                        <p:strVal val="visible"/>
                                      </p:to>
                                    </p:set>
                                    <p:animEffect transition="in" filter="fade">
                                      <p:cBhvr>
                                        <p:cTn id="90" dur="500"/>
                                        <p:tgtEl>
                                          <p:spTgt spid="38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86"/>
                                        </p:tgtEl>
                                        <p:attrNameLst>
                                          <p:attrName>style.visibility</p:attrName>
                                        </p:attrNameLst>
                                      </p:cBhvr>
                                      <p:to>
                                        <p:strVal val="visible"/>
                                      </p:to>
                                    </p:set>
                                    <p:animEffect transition="in" filter="fade">
                                      <p:cBhvr>
                                        <p:cTn id="93" dur="500"/>
                                        <p:tgtEl>
                                          <p:spTgt spid="38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87"/>
                                        </p:tgtEl>
                                        <p:attrNameLst>
                                          <p:attrName>style.visibility</p:attrName>
                                        </p:attrNameLst>
                                      </p:cBhvr>
                                      <p:to>
                                        <p:strVal val="visible"/>
                                      </p:to>
                                    </p:set>
                                    <p:animEffect transition="in" filter="fade">
                                      <p:cBhvr>
                                        <p:cTn id="96" dur="500"/>
                                        <p:tgtEl>
                                          <p:spTgt spid="38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88"/>
                                        </p:tgtEl>
                                        <p:attrNameLst>
                                          <p:attrName>style.visibility</p:attrName>
                                        </p:attrNameLst>
                                      </p:cBhvr>
                                      <p:to>
                                        <p:strVal val="visible"/>
                                      </p:to>
                                    </p:set>
                                    <p:animEffect transition="in" filter="fade">
                                      <p:cBhvr>
                                        <p:cTn id="99" dur="500"/>
                                        <p:tgtEl>
                                          <p:spTgt spid="388"/>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500"/>
                                        <p:tgtEl>
                                          <p:spTgt spid="30"/>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72"/>
                                        </p:tgtEl>
                                        <p:attrNameLst>
                                          <p:attrName>style.visibility</p:attrName>
                                        </p:attrNameLst>
                                      </p:cBhvr>
                                      <p:to>
                                        <p:strVal val="visible"/>
                                      </p:to>
                                    </p:set>
                                    <p:animEffect transition="in" filter="fade">
                                      <p:cBhvr>
                                        <p:cTn id="109" dur="500"/>
                                        <p:tgtEl>
                                          <p:spTgt spid="72"/>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fade">
                                      <p:cBhvr>
                                        <p:cTn id="112" dur="500"/>
                                        <p:tgtEl>
                                          <p:spTgt spid="7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500"/>
                                        <p:tgtEl>
                                          <p:spTgt spid="74"/>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7"/>
                                        </p:tgtEl>
                                        <p:attrNameLst>
                                          <p:attrName>style.visibility</p:attrName>
                                        </p:attrNameLst>
                                      </p:cBhvr>
                                      <p:to>
                                        <p:strVal val="visible"/>
                                      </p:to>
                                    </p:set>
                                    <p:animEffect transition="in" filter="fade">
                                      <p:cBhvr>
                                        <p:cTn id="120" dur="500"/>
                                        <p:tgtEl>
                                          <p:spTgt spid="7"/>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31"/>
                                        </p:tgtEl>
                                        <p:attrNameLst>
                                          <p:attrName>style.visibility</p:attrName>
                                        </p:attrNameLst>
                                      </p:cBhvr>
                                      <p:to>
                                        <p:strVal val="visible"/>
                                      </p:to>
                                    </p:set>
                                    <p:animEffect transition="in" filter="fade">
                                      <p:cBhvr>
                                        <p:cTn id="123" dur="500"/>
                                        <p:tgtEl>
                                          <p:spTgt spid="31"/>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52"/>
                                        </p:tgtEl>
                                        <p:attrNameLst>
                                          <p:attrName>style.visibility</p:attrName>
                                        </p:attrNameLst>
                                      </p:cBhvr>
                                      <p:to>
                                        <p:strVal val="visible"/>
                                      </p:to>
                                    </p:set>
                                    <p:animEffect transition="in" filter="fade">
                                      <p:cBhvr>
                                        <p:cTn id="126" dur="500"/>
                                        <p:tgtEl>
                                          <p:spTgt spid="352"/>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353"/>
                                        </p:tgtEl>
                                        <p:attrNameLst>
                                          <p:attrName>style.visibility</p:attrName>
                                        </p:attrNameLst>
                                      </p:cBhvr>
                                      <p:to>
                                        <p:strVal val="visible"/>
                                      </p:to>
                                    </p:set>
                                    <p:animEffect transition="in" filter="fade">
                                      <p:cBhvr>
                                        <p:cTn id="129" dur="500"/>
                                        <p:tgtEl>
                                          <p:spTgt spid="353"/>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354"/>
                                        </p:tgtEl>
                                        <p:attrNameLst>
                                          <p:attrName>style.visibility</p:attrName>
                                        </p:attrNameLst>
                                      </p:cBhvr>
                                      <p:to>
                                        <p:strVal val="visible"/>
                                      </p:to>
                                    </p:set>
                                    <p:animEffect transition="in" filter="fade">
                                      <p:cBhvr>
                                        <p:cTn id="132" dur="500"/>
                                        <p:tgtEl>
                                          <p:spTgt spid="354"/>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57"/>
                                        </p:tgtEl>
                                        <p:attrNameLst>
                                          <p:attrName>style.visibility</p:attrName>
                                        </p:attrNameLst>
                                      </p:cBhvr>
                                      <p:to>
                                        <p:strVal val="visible"/>
                                      </p:to>
                                    </p:set>
                                    <p:animEffect transition="in" filter="fade">
                                      <p:cBhvr>
                                        <p:cTn id="135" dur="500"/>
                                        <p:tgtEl>
                                          <p:spTgt spid="357"/>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360"/>
                                        </p:tgtEl>
                                        <p:attrNameLst>
                                          <p:attrName>style.visibility</p:attrName>
                                        </p:attrNameLst>
                                      </p:cBhvr>
                                      <p:to>
                                        <p:strVal val="visible"/>
                                      </p:to>
                                    </p:set>
                                    <p:animEffect transition="in" filter="fade">
                                      <p:cBhvr>
                                        <p:cTn id="138" dur="500"/>
                                        <p:tgtEl>
                                          <p:spTgt spid="360"/>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379"/>
                                        </p:tgtEl>
                                        <p:attrNameLst>
                                          <p:attrName>style.visibility</p:attrName>
                                        </p:attrNameLst>
                                      </p:cBhvr>
                                      <p:to>
                                        <p:strVal val="visible"/>
                                      </p:to>
                                    </p:set>
                                    <p:animEffect transition="in" filter="fade">
                                      <p:cBhvr>
                                        <p:cTn id="141" dur="500"/>
                                        <p:tgtEl>
                                          <p:spTgt spid="379"/>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380"/>
                                        </p:tgtEl>
                                        <p:attrNameLst>
                                          <p:attrName>style.visibility</p:attrName>
                                        </p:attrNameLst>
                                      </p:cBhvr>
                                      <p:to>
                                        <p:strVal val="visible"/>
                                      </p:to>
                                    </p:set>
                                    <p:animEffect transition="in" filter="fade">
                                      <p:cBhvr>
                                        <p:cTn id="144" dur="500"/>
                                        <p:tgtEl>
                                          <p:spTgt spid="380"/>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389"/>
                                        </p:tgtEl>
                                        <p:attrNameLst>
                                          <p:attrName>style.visibility</p:attrName>
                                        </p:attrNameLst>
                                      </p:cBhvr>
                                      <p:to>
                                        <p:strVal val="visible"/>
                                      </p:to>
                                    </p:set>
                                    <p:animEffect transition="in" filter="fade">
                                      <p:cBhvr>
                                        <p:cTn id="147" dur="500"/>
                                        <p:tgtEl>
                                          <p:spTgt spid="389"/>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390"/>
                                        </p:tgtEl>
                                        <p:attrNameLst>
                                          <p:attrName>style.visibility</p:attrName>
                                        </p:attrNameLst>
                                      </p:cBhvr>
                                      <p:to>
                                        <p:strVal val="visible"/>
                                      </p:to>
                                    </p:set>
                                    <p:animEffect transition="in" filter="fade">
                                      <p:cBhvr>
                                        <p:cTn id="150" dur="500"/>
                                        <p:tgtEl>
                                          <p:spTgt spid="390"/>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355"/>
                                        </p:tgtEl>
                                        <p:attrNameLst>
                                          <p:attrName>style.visibility</p:attrName>
                                        </p:attrNameLst>
                                      </p:cBhvr>
                                      <p:to>
                                        <p:strVal val="visible"/>
                                      </p:to>
                                    </p:set>
                                    <p:animEffect transition="in" filter="fade">
                                      <p:cBhvr>
                                        <p:cTn id="153" dur="500"/>
                                        <p:tgtEl>
                                          <p:spTgt spid="355"/>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356"/>
                                        </p:tgtEl>
                                        <p:attrNameLst>
                                          <p:attrName>style.visibility</p:attrName>
                                        </p:attrNameLst>
                                      </p:cBhvr>
                                      <p:to>
                                        <p:strVal val="visible"/>
                                      </p:to>
                                    </p:set>
                                    <p:animEffect transition="in" filter="fade">
                                      <p:cBhvr>
                                        <p:cTn id="156" dur="500"/>
                                        <p:tgtEl>
                                          <p:spTgt spid="356"/>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358"/>
                                        </p:tgtEl>
                                        <p:attrNameLst>
                                          <p:attrName>style.visibility</p:attrName>
                                        </p:attrNameLst>
                                      </p:cBhvr>
                                      <p:to>
                                        <p:strVal val="visible"/>
                                      </p:to>
                                    </p:set>
                                    <p:animEffect transition="in" filter="fade">
                                      <p:cBhvr>
                                        <p:cTn id="159" dur="500"/>
                                        <p:tgtEl>
                                          <p:spTgt spid="358"/>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359"/>
                                        </p:tgtEl>
                                        <p:attrNameLst>
                                          <p:attrName>style.visibility</p:attrName>
                                        </p:attrNameLst>
                                      </p:cBhvr>
                                      <p:to>
                                        <p:strVal val="visible"/>
                                      </p:to>
                                    </p:set>
                                    <p:animEffect transition="in" filter="fade">
                                      <p:cBhvr>
                                        <p:cTn id="162" dur="500"/>
                                        <p:tgtEl>
                                          <p:spTgt spid="359"/>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361"/>
                                        </p:tgtEl>
                                        <p:attrNameLst>
                                          <p:attrName>style.visibility</p:attrName>
                                        </p:attrNameLst>
                                      </p:cBhvr>
                                      <p:to>
                                        <p:strVal val="visible"/>
                                      </p:to>
                                    </p:set>
                                    <p:animEffect transition="in" filter="fade">
                                      <p:cBhvr>
                                        <p:cTn id="167" dur="500"/>
                                        <p:tgtEl>
                                          <p:spTgt spid="361"/>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373"/>
                                        </p:tgtEl>
                                        <p:attrNameLst>
                                          <p:attrName>style.visibility</p:attrName>
                                        </p:attrNameLst>
                                      </p:cBhvr>
                                      <p:to>
                                        <p:strVal val="visible"/>
                                      </p:to>
                                    </p:set>
                                    <p:animEffect transition="in" filter="fade">
                                      <p:cBhvr>
                                        <p:cTn id="170" dur="500"/>
                                        <p:tgtEl>
                                          <p:spTgt spid="373"/>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374"/>
                                        </p:tgtEl>
                                        <p:attrNameLst>
                                          <p:attrName>style.visibility</p:attrName>
                                        </p:attrNameLst>
                                      </p:cBhvr>
                                      <p:to>
                                        <p:strVal val="visible"/>
                                      </p:to>
                                    </p:set>
                                    <p:animEffect transition="in" filter="fade">
                                      <p:cBhvr>
                                        <p:cTn id="173" dur="500"/>
                                        <p:tgtEl>
                                          <p:spTgt spid="374"/>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375"/>
                                        </p:tgtEl>
                                        <p:attrNameLst>
                                          <p:attrName>style.visibility</p:attrName>
                                        </p:attrNameLst>
                                      </p:cBhvr>
                                      <p:to>
                                        <p:strVal val="visible"/>
                                      </p:to>
                                    </p:set>
                                    <p:animEffect transition="in" filter="fade">
                                      <p:cBhvr>
                                        <p:cTn id="176" dur="500"/>
                                        <p:tgtEl>
                                          <p:spTgt spid="375"/>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376"/>
                                        </p:tgtEl>
                                        <p:attrNameLst>
                                          <p:attrName>style.visibility</p:attrName>
                                        </p:attrNameLst>
                                      </p:cBhvr>
                                      <p:to>
                                        <p:strVal val="visible"/>
                                      </p:to>
                                    </p:set>
                                    <p:animEffect transition="in" filter="fade">
                                      <p:cBhvr>
                                        <p:cTn id="179" dur="500"/>
                                        <p:tgtEl>
                                          <p:spTgt spid="376"/>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377"/>
                                        </p:tgtEl>
                                        <p:attrNameLst>
                                          <p:attrName>style.visibility</p:attrName>
                                        </p:attrNameLst>
                                      </p:cBhvr>
                                      <p:to>
                                        <p:strVal val="visible"/>
                                      </p:to>
                                    </p:set>
                                    <p:animEffect transition="in" filter="fade">
                                      <p:cBhvr>
                                        <p:cTn id="182" dur="500"/>
                                        <p:tgtEl>
                                          <p:spTgt spid="377"/>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378"/>
                                        </p:tgtEl>
                                        <p:attrNameLst>
                                          <p:attrName>style.visibility</p:attrName>
                                        </p:attrNameLst>
                                      </p:cBhvr>
                                      <p:to>
                                        <p:strVal val="visible"/>
                                      </p:to>
                                    </p:set>
                                    <p:animEffect transition="in" filter="fade">
                                      <p:cBhvr>
                                        <p:cTn id="185" dur="500"/>
                                        <p:tgtEl>
                                          <p:spTgt spid="378"/>
                                        </p:tgtEl>
                                      </p:cBhvr>
                                    </p:animEffect>
                                  </p:childTnLst>
                                </p:cTn>
                              </p:par>
                            </p:childTnLst>
                          </p:cTn>
                        </p:par>
                        <p:par>
                          <p:cTn id="186" fill="hold" nodeType="afterGroup">
                            <p:stCondLst>
                              <p:cond delay="500"/>
                            </p:stCondLst>
                            <p:childTnLst>
                              <p:par>
                                <p:cTn id="187" presetID="10" presetClass="entr" presetSubtype="0" fill="hold" grpId="0" nodeType="afterEffect">
                                  <p:stCondLst>
                                    <p:cond delay="0"/>
                                  </p:stCondLst>
                                  <p:childTnLst>
                                    <p:set>
                                      <p:cBhvr>
                                        <p:cTn id="188" dur="1" fill="hold">
                                          <p:stCondLst>
                                            <p:cond delay="0"/>
                                          </p:stCondLst>
                                        </p:cTn>
                                        <p:tgtEl>
                                          <p:spTgt spid="363"/>
                                        </p:tgtEl>
                                        <p:attrNameLst>
                                          <p:attrName>style.visibility</p:attrName>
                                        </p:attrNameLst>
                                      </p:cBhvr>
                                      <p:to>
                                        <p:strVal val="visible"/>
                                      </p:to>
                                    </p:set>
                                    <p:animEffect transition="in" filter="fade">
                                      <p:cBhvr>
                                        <p:cTn id="189" dur="500"/>
                                        <p:tgtEl>
                                          <p:spTgt spid="363"/>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391"/>
                                        </p:tgtEl>
                                        <p:attrNameLst>
                                          <p:attrName>style.visibility</p:attrName>
                                        </p:attrNameLst>
                                      </p:cBhvr>
                                      <p:to>
                                        <p:strVal val="visible"/>
                                      </p:to>
                                    </p:set>
                                    <p:animEffect transition="in" filter="fade">
                                      <p:cBhvr>
                                        <p:cTn id="192" dur="500"/>
                                        <p:tgtEl>
                                          <p:spTgt spid="391"/>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392"/>
                                        </p:tgtEl>
                                        <p:attrNameLst>
                                          <p:attrName>style.visibility</p:attrName>
                                        </p:attrNameLst>
                                      </p:cBhvr>
                                      <p:to>
                                        <p:strVal val="visible"/>
                                      </p:to>
                                    </p:set>
                                    <p:animEffect transition="in" filter="fade">
                                      <p:cBhvr>
                                        <p:cTn id="195" dur="500"/>
                                        <p:tgtEl>
                                          <p:spTgt spid="392"/>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393"/>
                                        </p:tgtEl>
                                        <p:attrNameLst>
                                          <p:attrName>style.visibility</p:attrName>
                                        </p:attrNameLst>
                                      </p:cBhvr>
                                      <p:to>
                                        <p:strVal val="visible"/>
                                      </p:to>
                                    </p:set>
                                    <p:animEffect transition="in" filter="fade">
                                      <p:cBhvr>
                                        <p:cTn id="198" dur="500"/>
                                        <p:tgtEl>
                                          <p:spTgt spid="393"/>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428"/>
                                        </p:tgtEl>
                                        <p:attrNameLst>
                                          <p:attrName>style.visibility</p:attrName>
                                        </p:attrNameLst>
                                      </p:cBhvr>
                                      <p:to>
                                        <p:strVal val="visible"/>
                                      </p:to>
                                    </p:set>
                                    <p:animEffect transition="in" filter="fade">
                                      <p:cBhvr>
                                        <p:cTn id="201" dur="500"/>
                                        <p:tgtEl>
                                          <p:spTgt spid="428"/>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429"/>
                                        </p:tgtEl>
                                        <p:attrNameLst>
                                          <p:attrName>style.visibility</p:attrName>
                                        </p:attrNameLst>
                                      </p:cBhvr>
                                      <p:to>
                                        <p:strVal val="visible"/>
                                      </p:to>
                                    </p:set>
                                    <p:animEffect transition="in" filter="fade">
                                      <p:cBhvr>
                                        <p:cTn id="204" dur="500"/>
                                        <p:tgtEl>
                                          <p:spTgt spid="429"/>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430"/>
                                        </p:tgtEl>
                                        <p:attrNameLst>
                                          <p:attrName>style.visibility</p:attrName>
                                        </p:attrNameLst>
                                      </p:cBhvr>
                                      <p:to>
                                        <p:strVal val="visible"/>
                                      </p:to>
                                    </p:set>
                                    <p:animEffect transition="in" filter="fade">
                                      <p:cBhvr>
                                        <p:cTn id="207" dur="500"/>
                                        <p:tgtEl>
                                          <p:spTgt spid="430"/>
                                        </p:tgtEl>
                                      </p:cBhvr>
                                    </p:animEffect>
                                  </p:childTnLst>
                                </p:cTn>
                              </p:par>
                            </p:childTnLst>
                          </p:cTn>
                        </p:par>
                      </p:childTnLst>
                    </p:cTn>
                  </p:par>
                  <p:par>
                    <p:cTn id="208" fill="hold" nodeType="clickPar">
                      <p:stCondLst>
                        <p:cond delay="indefinite"/>
                      </p:stCondLst>
                      <p:childTnLst>
                        <p:par>
                          <p:cTn id="209" fill="hold" nodeType="withGroup">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364"/>
                                        </p:tgtEl>
                                        <p:attrNameLst>
                                          <p:attrName>style.visibility</p:attrName>
                                        </p:attrNameLst>
                                      </p:cBhvr>
                                      <p:to>
                                        <p:strVal val="visible"/>
                                      </p:to>
                                    </p:set>
                                    <p:animEffect transition="in" filter="fade">
                                      <p:cBhvr>
                                        <p:cTn id="212" dur="500"/>
                                        <p:tgtEl>
                                          <p:spTgt spid="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6" grpId="0"/>
      <p:bldP spid="17" grpId="0"/>
      <p:bldP spid="18" grpId="0"/>
      <p:bldP spid="19" grpId="0"/>
      <p:bldP spid="20" grpId="0"/>
      <p:bldP spid="21" grpId="0"/>
      <p:bldP spid="22" grpId="0"/>
      <p:bldP spid="23" grpId="0"/>
      <p:bldP spid="24" grpId="0"/>
      <p:bldP spid="25" grpId="0"/>
      <p:bldP spid="26" grpId="0"/>
      <p:bldP spid="29" grpId="0"/>
      <p:bldP spid="30" grpId="0"/>
      <p:bldP spid="31" grpId="0"/>
      <p:bldP spid="352" grpId="0"/>
      <p:bldP spid="353" grpId="0"/>
      <p:bldP spid="354" grpId="0"/>
      <p:bldP spid="355" grpId="0"/>
      <p:bldP spid="356" grpId="0"/>
      <p:bldP spid="357" grpId="0"/>
      <p:bldP spid="358" grpId="0"/>
      <p:bldP spid="359" grpId="0"/>
      <p:bldP spid="360" grpId="0"/>
      <p:bldP spid="361" grpId="0"/>
      <p:bldP spid="363" grpId="0"/>
      <p:bldP spid="364" grpId="0"/>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P spid="390" grpId="0" animBg="1"/>
      <p:bldP spid="391" grpId="0" animBg="1"/>
      <p:bldP spid="392" grpId="0" animBg="1"/>
      <p:bldP spid="393" grpId="0" animBg="1"/>
      <p:bldP spid="428" grpId="0" animBg="1"/>
      <p:bldP spid="429" grpId="0" animBg="1"/>
      <p:bldP spid="430" grpId="0" animBg="1"/>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457200" y="381000"/>
            <a:ext cx="8229600" cy="609600"/>
          </a:xfrm>
        </p:spPr>
        <p:txBody>
          <a:bodyPr/>
          <a:lstStyle/>
          <a:p>
            <a:r>
              <a:rPr lang="en-US" altLang="en-US" sz="4400" b="1" dirty="0" smtClean="0">
                <a:solidFill>
                  <a:schemeClr val="tx1"/>
                </a:solidFill>
                <a:latin typeface="Arial" pitchFamily="34" charset="0"/>
                <a:ea typeface="ＭＳ Ｐゴシック" pitchFamily="34" charset="-128"/>
                <a:cs typeface="Arial" pitchFamily="34" charset="0"/>
              </a:rPr>
              <a:t>Sales Mix Selection</a:t>
            </a:r>
          </a:p>
        </p:txBody>
      </p:sp>
      <p:sp>
        <p:nvSpPr>
          <p:cNvPr id="307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A57C3B4-47FD-470F-81F9-E84478F1BEC7}" type="slidenum">
              <a:rPr lang="en-US" altLang="en-US">
                <a:solidFill>
                  <a:srgbClr val="898989"/>
                </a:solidFill>
                <a:ea typeface="ＭＳ Ｐゴシック" pitchFamily="34" charset="-128"/>
              </a:rPr>
              <a:pPr/>
              <a:t>28</a:t>
            </a:fld>
            <a:endParaRPr lang="en-US" altLang="en-US">
              <a:solidFill>
                <a:srgbClr val="898989"/>
              </a:solidFill>
              <a:ea typeface="ＭＳ Ｐゴシック" pitchFamily="34" charset="-128"/>
            </a:endParaRPr>
          </a:p>
        </p:txBody>
      </p:sp>
      <p:sp>
        <p:nvSpPr>
          <p:cNvPr id="50180" name="Rectangle 2"/>
          <p:cNvSpPr>
            <a:spLocks noGrp="1" noChangeArrowheads="1"/>
          </p:cNvSpPr>
          <p:nvPr>
            <p:ph type="body" idx="4294967295"/>
          </p:nvPr>
        </p:nvSpPr>
        <p:spPr>
          <a:xfrm>
            <a:off x="0" y="1371600"/>
            <a:ext cx="6248400" cy="4876800"/>
          </a:xfrm>
          <a:solidFill>
            <a:schemeClr val="bg1">
              <a:lumMod val="95000"/>
            </a:schemeClr>
          </a:solidFill>
          <a:ln w="28575">
            <a:solidFill>
              <a:schemeClr val="tx1"/>
            </a:solidFill>
          </a:ln>
        </p:spPr>
        <p:txBody>
          <a:bodyPr lIns="90488" tIns="44450" rIns="90488" bIns="44450"/>
          <a:lstStyle/>
          <a:p>
            <a:pPr>
              <a:lnSpc>
                <a:spcPct val="90000"/>
              </a:lnSpc>
              <a:spcBef>
                <a:spcPct val="40000"/>
              </a:spcBef>
              <a:buFont typeface="Wingdings" pitchFamily="-84" charset="2"/>
              <a:buChar char="§"/>
              <a:defRPr/>
            </a:pPr>
            <a:r>
              <a:rPr lang="en-US" sz="2200" b="1" dirty="0" smtClean="0">
                <a:solidFill>
                  <a:schemeClr val="tx1"/>
                </a:solidFill>
                <a:latin typeface="Arial" pitchFamily="34" charset="0"/>
                <a:cs typeface="Arial" pitchFamily="34" charset="0"/>
              </a:rPr>
              <a:t>When a company sells a variety of products, some are likely to be </a:t>
            </a:r>
            <a:r>
              <a:rPr lang="en-US" sz="2200" b="1" u="sng" dirty="0" smtClean="0">
                <a:solidFill>
                  <a:schemeClr val="tx1"/>
                </a:solidFill>
                <a:latin typeface="Arial" pitchFamily="34" charset="0"/>
                <a:cs typeface="Arial" pitchFamily="34" charset="0"/>
              </a:rPr>
              <a:t>more profitable</a:t>
            </a:r>
            <a:r>
              <a:rPr lang="en-US" sz="2200" b="1" dirty="0" smtClean="0">
                <a:solidFill>
                  <a:schemeClr val="tx1"/>
                </a:solidFill>
                <a:latin typeface="Arial" pitchFamily="34" charset="0"/>
                <a:cs typeface="Arial" pitchFamily="34" charset="0"/>
              </a:rPr>
              <a:t> than others.</a:t>
            </a:r>
          </a:p>
          <a:p>
            <a:pPr>
              <a:lnSpc>
                <a:spcPct val="90000"/>
              </a:lnSpc>
              <a:spcBef>
                <a:spcPct val="40000"/>
              </a:spcBef>
              <a:buFont typeface="Wingdings" pitchFamily="-84" charset="2"/>
              <a:buChar char="§"/>
              <a:defRPr/>
            </a:pPr>
            <a:r>
              <a:rPr lang="en-US" sz="2200" b="1" dirty="0" smtClean="0">
                <a:solidFill>
                  <a:schemeClr val="tx1"/>
                </a:solidFill>
                <a:latin typeface="Arial" pitchFamily="34" charset="0"/>
                <a:cs typeface="Arial" pitchFamily="34" charset="0"/>
              </a:rPr>
              <a:t>Management </a:t>
            </a:r>
            <a:r>
              <a:rPr lang="en-US" sz="2200" b="1" u="sng" dirty="0" smtClean="0">
                <a:solidFill>
                  <a:schemeClr val="tx1"/>
                </a:solidFill>
                <a:latin typeface="Arial" pitchFamily="34" charset="0"/>
                <a:cs typeface="Arial" pitchFamily="34" charset="0"/>
              </a:rPr>
              <a:t>concentrates</a:t>
            </a:r>
            <a:r>
              <a:rPr lang="en-US" sz="2200" b="1" dirty="0" smtClean="0">
                <a:solidFill>
                  <a:schemeClr val="tx1"/>
                </a:solidFill>
                <a:latin typeface="Arial" pitchFamily="34" charset="0"/>
                <a:cs typeface="Arial" pitchFamily="34" charset="0"/>
              </a:rPr>
              <a:t> sales efforts on more profitable products.</a:t>
            </a:r>
          </a:p>
          <a:p>
            <a:pPr>
              <a:defRPr/>
            </a:pPr>
            <a:r>
              <a:rPr lang="en-US" sz="2200" b="1" dirty="0" smtClean="0">
                <a:solidFill>
                  <a:schemeClr val="tx1"/>
                </a:solidFill>
                <a:latin typeface="Arial" pitchFamily="34" charset="0"/>
                <a:cs typeface="Arial" pitchFamily="34" charset="0"/>
              </a:rPr>
              <a:t>If production facilities or other factors are </a:t>
            </a:r>
            <a:r>
              <a:rPr lang="en-US" sz="2200" b="1" u="sng" dirty="0" smtClean="0">
                <a:solidFill>
                  <a:schemeClr val="tx1"/>
                </a:solidFill>
                <a:latin typeface="Arial" pitchFamily="34" charset="0"/>
                <a:cs typeface="Arial" pitchFamily="34" charset="0"/>
              </a:rPr>
              <a:t>limited</a:t>
            </a:r>
            <a:r>
              <a:rPr lang="en-US" sz="2200" b="1" dirty="0" smtClean="0">
                <a:solidFill>
                  <a:schemeClr val="tx1"/>
                </a:solidFill>
                <a:latin typeface="Arial" pitchFamily="34" charset="0"/>
                <a:cs typeface="Arial" pitchFamily="34" charset="0"/>
              </a:rPr>
              <a:t>, producing more of one product usually means producing less of others.</a:t>
            </a:r>
          </a:p>
          <a:p>
            <a:pPr>
              <a:defRPr/>
            </a:pPr>
            <a:r>
              <a:rPr lang="en-US" sz="2200" b="1" dirty="0" smtClean="0">
                <a:solidFill>
                  <a:schemeClr val="tx1"/>
                </a:solidFill>
                <a:latin typeface="Arial" pitchFamily="34" charset="0"/>
                <a:cs typeface="Arial" pitchFamily="34" charset="0"/>
              </a:rPr>
              <a:t>In this case, management must identify the most profitable combination, or </a:t>
            </a:r>
            <a:r>
              <a:rPr lang="en-US" sz="2200" b="1" i="1" dirty="0" smtClean="0">
                <a:solidFill>
                  <a:srgbClr val="FF0000"/>
                </a:solidFill>
              </a:rPr>
              <a:t>sales mix </a:t>
            </a:r>
            <a:r>
              <a:rPr lang="en-US" sz="2200" b="1" i="1" dirty="0" smtClean="0">
                <a:solidFill>
                  <a:schemeClr val="tx1"/>
                </a:solidFill>
              </a:rPr>
              <a:t>of products.</a:t>
            </a:r>
          </a:p>
          <a:p>
            <a:pPr>
              <a:defRPr/>
            </a:pPr>
            <a:r>
              <a:rPr lang="en-US" sz="2200" b="1" dirty="0" smtClean="0">
                <a:solidFill>
                  <a:schemeClr val="tx1"/>
                </a:solidFill>
                <a:cs typeface="Arial" charset="0"/>
              </a:rPr>
              <a:t>Management </a:t>
            </a:r>
            <a:r>
              <a:rPr lang="en-US" sz="2200" b="1" dirty="0" smtClean="0">
                <a:solidFill>
                  <a:schemeClr val="tx1"/>
                </a:solidFill>
              </a:rPr>
              <a:t>focuses on the </a:t>
            </a:r>
            <a:r>
              <a:rPr lang="en-US" sz="2200" b="1" i="1" u="sng" dirty="0" smtClean="0">
                <a:solidFill>
                  <a:srgbClr val="FF0000"/>
                </a:solidFill>
              </a:rPr>
              <a:t>contribution margin</a:t>
            </a:r>
            <a:r>
              <a:rPr lang="en-US" sz="2200" b="1" u="sng" dirty="0" smtClean="0">
                <a:solidFill>
                  <a:srgbClr val="FF0000"/>
                </a:solidFill>
              </a:rPr>
              <a:t> </a:t>
            </a:r>
            <a:r>
              <a:rPr lang="en-US" sz="2200" b="1" i="1" u="sng" dirty="0" smtClean="0">
                <a:solidFill>
                  <a:srgbClr val="FF0000"/>
                </a:solidFill>
              </a:rPr>
              <a:t>per unit</a:t>
            </a:r>
            <a:r>
              <a:rPr lang="en-US" sz="2200" b="1" i="1" dirty="0" smtClean="0">
                <a:solidFill>
                  <a:srgbClr val="FF0000"/>
                </a:solidFill>
              </a:rPr>
              <a:t> of scarce resource</a:t>
            </a:r>
            <a:r>
              <a:rPr lang="en-US" sz="2200" b="1" i="1" dirty="0" smtClean="0"/>
              <a:t>.</a:t>
            </a:r>
            <a:endParaRPr lang="en-US" sz="2200" b="1" i="1" dirty="0" smtClean="0">
              <a:cs typeface="Arial" charset="0"/>
            </a:endParaRPr>
          </a:p>
        </p:txBody>
      </p:sp>
      <p:sp>
        <p:nvSpPr>
          <p:cNvPr id="13317"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P 1</a:t>
            </a:r>
          </a:p>
        </p:txBody>
      </p:sp>
      <p:pic>
        <p:nvPicPr>
          <p:cNvPr id="13328" name="Picture 16" descr="C:\Documents and Settings\Cindy\Local Settings\Temporary Internet Files\Content.IE5\UU37TKG5\MP900385423[1].jpg"/>
          <p:cNvPicPr>
            <a:picLocks noChangeAspect="1" noChangeArrowheads="1"/>
          </p:cNvPicPr>
          <p:nvPr/>
        </p:nvPicPr>
        <p:blipFill>
          <a:blip r:embed="rId3"/>
          <a:srcRect/>
          <a:stretch>
            <a:fillRect/>
          </a:stretch>
        </p:blipFill>
        <p:spPr bwMode="auto">
          <a:xfrm>
            <a:off x="6804025" y="1447800"/>
            <a:ext cx="1958975" cy="2743200"/>
          </a:xfrm>
          <a:prstGeom prst="rect">
            <a:avLst/>
          </a:prstGeom>
          <a:noFill/>
          <a:ln>
            <a:solidFill>
              <a:schemeClr val="tx2">
                <a:lumMod val="50000"/>
              </a:schemeClr>
            </a:solidFill>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180">
                                            <p:bg/>
                                          </p:spTgt>
                                        </p:tgtEl>
                                        <p:attrNameLst>
                                          <p:attrName>style.visibility</p:attrName>
                                        </p:attrNameLst>
                                      </p:cBhvr>
                                      <p:to>
                                        <p:strVal val="visible"/>
                                      </p:to>
                                    </p:set>
                                    <p:animEffect transition="in" filter="fade">
                                      <p:cBhvr>
                                        <p:cTn id="7" dur="2000"/>
                                        <p:tgtEl>
                                          <p:spTgt spid="50180">
                                            <p:bg/>
                                          </p:spTgt>
                                        </p:tgtEl>
                                      </p:cBhvr>
                                    </p:animEffect>
                                    <p:anim calcmode="lin" valueType="num">
                                      <p:cBhvr>
                                        <p:cTn id="8" dur="2000" fill="hold"/>
                                        <p:tgtEl>
                                          <p:spTgt spid="50180">
                                            <p:bg/>
                                          </p:spTgt>
                                        </p:tgtEl>
                                        <p:attrNameLst>
                                          <p:attrName>ppt_x</p:attrName>
                                        </p:attrNameLst>
                                      </p:cBhvr>
                                      <p:tavLst>
                                        <p:tav tm="0">
                                          <p:val>
                                            <p:strVal val="#ppt_x"/>
                                          </p:val>
                                        </p:tav>
                                        <p:tav tm="100000">
                                          <p:val>
                                            <p:strVal val="#ppt_x"/>
                                          </p:val>
                                        </p:tav>
                                      </p:tavLst>
                                    </p:anim>
                                    <p:anim calcmode="lin" valueType="num">
                                      <p:cBhvr>
                                        <p:cTn id="9" dur="2000" fill="hold"/>
                                        <p:tgtEl>
                                          <p:spTgt spid="50180">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0180">
                                            <p:txEl>
                                              <p:pRg st="0" end="0"/>
                                            </p:txEl>
                                          </p:spTgt>
                                        </p:tgtEl>
                                        <p:attrNameLst>
                                          <p:attrName>style.visibility</p:attrName>
                                        </p:attrNameLst>
                                      </p:cBhvr>
                                      <p:to>
                                        <p:strVal val="visible"/>
                                      </p:to>
                                    </p:set>
                                    <p:animEffect transition="in" filter="fade">
                                      <p:cBhvr>
                                        <p:cTn id="12" dur="2000"/>
                                        <p:tgtEl>
                                          <p:spTgt spid="50180">
                                            <p:txEl>
                                              <p:pRg st="0" end="0"/>
                                            </p:txEl>
                                          </p:spTgt>
                                        </p:tgtEl>
                                      </p:cBhvr>
                                    </p:animEffect>
                                    <p:anim calcmode="lin" valueType="num">
                                      <p:cBhvr>
                                        <p:cTn id="13" dur="2000" fill="hold"/>
                                        <p:tgtEl>
                                          <p:spTgt spid="50180">
                                            <p:txEl>
                                              <p:pRg st="0" end="0"/>
                                            </p:txEl>
                                          </p:spTgt>
                                        </p:tgtEl>
                                        <p:attrNameLst>
                                          <p:attrName>ppt_x</p:attrName>
                                        </p:attrNameLst>
                                      </p:cBhvr>
                                      <p:tavLst>
                                        <p:tav tm="0">
                                          <p:val>
                                            <p:strVal val="#ppt_x"/>
                                          </p:val>
                                        </p:tav>
                                        <p:tav tm="100000">
                                          <p:val>
                                            <p:strVal val="#ppt_x"/>
                                          </p:val>
                                        </p:tav>
                                      </p:tavLst>
                                    </p:anim>
                                    <p:anim calcmode="lin" valueType="num">
                                      <p:cBhvr>
                                        <p:cTn id="14" dur="2000" fill="hold"/>
                                        <p:tgtEl>
                                          <p:spTgt spid="5018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nodeType="after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0180">
                                            <p:txEl>
                                              <p:pRg st="1" end="1"/>
                                            </p:txEl>
                                          </p:spTgt>
                                        </p:tgtEl>
                                        <p:attrNameLst>
                                          <p:attrName>style.visibility</p:attrName>
                                        </p:attrNameLst>
                                      </p:cBhvr>
                                      <p:to>
                                        <p:strVal val="visible"/>
                                      </p:to>
                                    </p:set>
                                    <p:animEffect transition="in" filter="fade">
                                      <p:cBhvr>
                                        <p:cTn id="19" dur="2000"/>
                                        <p:tgtEl>
                                          <p:spTgt spid="50180">
                                            <p:txEl>
                                              <p:pRg st="1" end="1"/>
                                            </p:txEl>
                                          </p:spTgt>
                                        </p:tgtEl>
                                      </p:cBhvr>
                                    </p:animEffect>
                                    <p:anim calcmode="lin" valueType="num">
                                      <p:cBhvr>
                                        <p:cTn id="20" dur="2000" fill="hold"/>
                                        <p:tgtEl>
                                          <p:spTgt spid="50180">
                                            <p:txEl>
                                              <p:pRg st="1" end="1"/>
                                            </p:txEl>
                                          </p:spTgt>
                                        </p:tgtEl>
                                        <p:attrNameLst>
                                          <p:attrName>ppt_x</p:attrName>
                                        </p:attrNameLst>
                                      </p:cBhvr>
                                      <p:tavLst>
                                        <p:tav tm="0">
                                          <p:val>
                                            <p:strVal val="#ppt_x"/>
                                          </p:val>
                                        </p:tav>
                                        <p:tav tm="100000">
                                          <p:val>
                                            <p:strVal val="#ppt_x"/>
                                          </p:val>
                                        </p:tav>
                                      </p:tavLst>
                                    </p:anim>
                                    <p:anim calcmode="lin" valueType="num">
                                      <p:cBhvr>
                                        <p:cTn id="21" dur="2000" fill="hold"/>
                                        <p:tgtEl>
                                          <p:spTgt spid="5018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nodeType="after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0180">
                                            <p:txEl>
                                              <p:pRg st="2" end="2"/>
                                            </p:txEl>
                                          </p:spTgt>
                                        </p:tgtEl>
                                        <p:attrNameLst>
                                          <p:attrName>style.visibility</p:attrName>
                                        </p:attrNameLst>
                                      </p:cBhvr>
                                      <p:to>
                                        <p:strVal val="visible"/>
                                      </p:to>
                                    </p:set>
                                    <p:animEffect transition="in" filter="fade">
                                      <p:cBhvr>
                                        <p:cTn id="26" dur="2000"/>
                                        <p:tgtEl>
                                          <p:spTgt spid="50180">
                                            <p:txEl>
                                              <p:pRg st="2" end="2"/>
                                            </p:txEl>
                                          </p:spTgt>
                                        </p:tgtEl>
                                      </p:cBhvr>
                                    </p:animEffect>
                                    <p:anim calcmode="lin" valueType="num">
                                      <p:cBhvr>
                                        <p:cTn id="27" dur="2000" fill="hold"/>
                                        <p:tgtEl>
                                          <p:spTgt spid="50180">
                                            <p:txEl>
                                              <p:pRg st="2" end="2"/>
                                            </p:txEl>
                                          </p:spTgt>
                                        </p:tgtEl>
                                        <p:attrNameLst>
                                          <p:attrName>ppt_x</p:attrName>
                                        </p:attrNameLst>
                                      </p:cBhvr>
                                      <p:tavLst>
                                        <p:tav tm="0">
                                          <p:val>
                                            <p:strVal val="#ppt_x"/>
                                          </p:val>
                                        </p:tav>
                                        <p:tav tm="100000">
                                          <p:val>
                                            <p:strVal val="#ppt_x"/>
                                          </p:val>
                                        </p:tav>
                                      </p:tavLst>
                                    </p:anim>
                                    <p:anim calcmode="lin" valueType="num">
                                      <p:cBhvr>
                                        <p:cTn id="28" dur="2000" fill="hold"/>
                                        <p:tgtEl>
                                          <p:spTgt spid="5018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nodeType="after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0180">
                                            <p:txEl>
                                              <p:pRg st="3" end="3"/>
                                            </p:txEl>
                                          </p:spTgt>
                                        </p:tgtEl>
                                        <p:attrNameLst>
                                          <p:attrName>style.visibility</p:attrName>
                                        </p:attrNameLst>
                                      </p:cBhvr>
                                      <p:to>
                                        <p:strVal val="visible"/>
                                      </p:to>
                                    </p:set>
                                    <p:animEffect transition="in" filter="fade">
                                      <p:cBhvr>
                                        <p:cTn id="33" dur="2000"/>
                                        <p:tgtEl>
                                          <p:spTgt spid="50180">
                                            <p:txEl>
                                              <p:pRg st="3" end="3"/>
                                            </p:txEl>
                                          </p:spTgt>
                                        </p:tgtEl>
                                      </p:cBhvr>
                                    </p:animEffect>
                                    <p:anim calcmode="lin" valueType="num">
                                      <p:cBhvr>
                                        <p:cTn id="34" dur="2000" fill="hold"/>
                                        <p:tgtEl>
                                          <p:spTgt spid="50180">
                                            <p:txEl>
                                              <p:pRg st="3" end="3"/>
                                            </p:txEl>
                                          </p:spTgt>
                                        </p:tgtEl>
                                        <p:attrNameLst>
                                          <p:attrName>ppt_x</p:attrName>
                                        </p:attrNameLst>
                                      </p:cBhvr>
                                      <p:tavLst>
                                        <p:tav tm="0">
                                          <p:val>
                                            <p:strVal val="#ppt_x"/>
                                          </p:val>
                                        </p:tav>
                                        <p:tav tm="100000">
                                          <p:val>
                                            <p:strVal val="#ppt_x"/>
                                          </p:val>
                                        </p:tav>
                                      </p:tavLst>
                                    </p:anim>
                                    <p:anim calcmode="lin" valueType="num">
                                      <p:cBhvr>
                                        <p:cTn id="35" dur="2000" fill="hold"/>
                                        <p:tgtEl>
                                          <p:spTgt spid="5018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nodeType="after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0180">
                                            <p:txEl>
                                              <p:pRg st="4" end="4"/>
                                            </p:txEl>
                                          </p:spTgt>
                                        </p:tgtEl>
                                        <p:attrNameLst>
                                          <p:attrName>style.visibility</p:attrName>
                                        </p:attrNameLst>
                                      </p:cBhvr>
                                      <p:to>
                                        <p:strVal val="visible"/>
                                      </p:to>
                                    </p:set>
                                    <p:animEffect transition="in" filter="fade">
                                      <p:cBhvr>
                                        <p:cTn id="40" dur="2000"/>
                                        <p:tgtEl>
                                          <p:spTgt spid="50180">
                                            <p:txEl>
                                              <p:pRg st="4" end="4"/>
                                            </p:txEl>
                                          </p:spTgt>
                                        </p:tgtEl>
                                      </p:cBhvr>
                                    </p:animEffect>
                                    <p:anim calcmode="lin" valueType="num">
                                      <p:cBhvr>
                                        <p:cTn id="41" dur="2000" fill="hold"/>
                                        <p:tgtEl>
                                          <p:spTgt spid="50180">
                                            <p:txEl>
                                              <p:pRg st="4" end="4"/>
                                            </p:txEl>
                                          </p:spTgt>
                                        </p:tgtEl>
                                        <p:attrNameLst>
                                          <p:attrName>ppt_x</p:attrName>
                                        </p:attrNameLst>
                                      </p:cBhvr>
                                      <p:tavLst>
                                        <p:tav tm="0">
                                          <p:val>
                                            <p:strVal val="#ppt_x"/>
                                          </p:val>
                                        </p:tav>
                                        <p:tav tm="100000">
                                          <p:val>
                                            <p:strVal val="#ppt_x"/>
                                          </p:val>
                                        </p:tav>
                                      </p:tavLst>
                                    </p:anim>
                                    <p:anim calcmode="lin" valueType="num">
                                      <p:cBhvr>
                                        <p:cTn id="42" dur="2000" fill="hold"/>
                                        <p:tgtEl>
                                          <p:spTgt spid="5018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uiExpand="1" build="p" bldLvl="2"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title"/>
          </p:nvPr>
        </p:nvSpPr>
        <p:spPr>
          <a:xfrm>
            <a:off x="0" y="381000"/>
            <a:ext cx="9144000" cy="1143000"/>
          </a:xfrm>
        </p:spPr>
        <p:txBody>
          <a:bodyPr/>
          <a:lstStyle/>
          <a:p>
            <a:r>
              <a:rPr lang="en-US" altLang="en-US" sz="4400" b="1" dirty="0" smtClean="0">
                <a:solidFill>
                  <a:schemeClr val="tx1"/>
                </a:solidFill>
                <a:latin typeface="Arial" pitchFamily="34" charset="0"/>
                <a:ea typeface="ＭＳ Ｐゴシック" pitchFamily="34" charset="-128"/>
                <a:cs typeface="Arial" pitchFamily="34" charset="0"/>
              </a:rPr>
              <a:t>Sales Mix Selection (w/ limited resources)</a:t>
            </a:r>
          </a:p>
        </p:txBody>
      </p:sp>
      <p:sp>
        <p:nvSpPr>
          <p:cNvPr id="31750"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544D9221-566E-43BD-868F-FE411FAAA9B3}" type="slidenum">
              <a:rPr lang="en-US" altLang="en-US">
                <a:solidFill>
                  <a:srgbClr val="898989"/>
                </a:solidFill>
                <a:ea typeface="ＭＳ Ｐゴシック" pitchFamily="34" charset="-128"/>
              </a:rPr>
              <a:pPr/>
              <a:t>29</a:t>
            </a:fld>
            <a:endParaRPr lang="en-US" altLang="en-US">
              <a:solidFill>
                <a:srgbClr val="898989"/>
              </a:solidFill>
              <a:ea typeface="ＭＳ Ｐゴシック" pitchFamily="34" charset="-128"/>
            </a:endParaRPr>
          </a:p>
        </p:txBody>
      </p:sp>
      <p:sp>
        <p:nvSpPr>
          <p:cNvPr id="31747" name="TextBox 11"/>
          <p:cNvSpPr txBox="1">
            <a:spLocks noChangeArrowheads="1"/>
          </p:cNvSpPr>
          <p:nvPr/>
        </p:nvSpPr>
        <p:spPr bwMode="auto">
          <a:xfrm>
            <a:off x="1" y="1219200"/>
            <a:ext cx="9144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u="sng" dirty="0">
                <a:latin typeface="Arial Narrow" pitchFamily="34" charset="0"/>
                <a:ea typeface="ＭＳ Ｐゴシック" pitchFamily="34" charset="-128"/>
              </a:rPr>
              <a:t>Example</a:t>
            </a:r>
            <a:r>
              <a:rPr lang="en-US" altLang="en-US" sz="2400" dirty="0">
                <a:latin typeface="Arial Narrow" pitchFamily="34" charset="0"/>
                <a:ea typeface="ＭＳ Ｐゴシック" pitchFamily="34" charset="-128"/>
              </a:rPr>
              <a:t>: </a:t>
            </a:r>
            <a:r>
              <a:rPr lang="en-US" altLang="en-US" b="1" dirty="0">
                <a:latin typeface="Arial" pitchFamily="34" charset="0"/>
                <a:ea typeface="ＭＳ Ｐゴシック" pitchFamily="34" charset="-128"/>
                <a:cs typeface="Arial" pitchFamily="34" charset="0"/>
              </a:rPr>
              <a:t>FasTrac makes and sells two products, A and B using the same machines.  A and B have the following selling prices and variable costs per unit:</a:t>
            </a:r>
          </a:p>
        </p:txBody>
      </p:sp>
      <p:sp>
        <p:nvSpPr>
          <p:cNvPr id="41991" name="Rectangle 18"/>
          <p:cNvSpPr>
            <a:spLocks noChangeArrowheads="1"/>
          </p:cNvSpPr>
          <p:nvPr/>
        </p:nvSpPr>
        <p:spPr bwMode="auto">
          <a:xfrm>
            <a:off x="533400" y="3124200"/>
            <a:ext cx="8305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dirty="0">
                <a:solidFill>
                  <a:srgbClr val="C00000"/>
                </a:solidFill>
                <a:latin typeface="Arial" pitchFamily="34" charset="0"/>
                <a:ea typeface="ＭＳ Ｐゴシック" pitchFamily="34" charset="-128"/>
                <a:cs typeface="Arial" pitchFamily="34" charset="0"/>
              </a:rPr>
              <a:t>However, it takes </a:t>
            </a:r>
            <a:r>
              <a:rPr lang="en-US" altLang="en-US" b="1" u="sng" dirty="0">
                <a:solidFill>
                  <a:srgbClr val="C00000"/>
                </a:solidFill>
                <a:latin typeface="Arial" pitchFamily="34" charset="0"/>
                <a:ea typeface="ＭＳ Ｐゴシック" pitchFamily="34" charset="-128"/>
                <a:cs typeface="Arial" pitchFamily="34" charset="0"/>
              </a:rPr>
              <a:t>one hour </a:t>
            </a:r>
            <a:r>
              <a:rPr lang="en-US" altLang="en-US" b="1" dirty="0">
                <a:solidFill>
                  <a:srgbClr val="C00000"/>
                </a:solidFill>
                <a:latin typeface="Arial" pitchFamily="34" charset="0"/>
                <a:ea typeface="ＭＳ Ｐゴシック" pitchFamily="34" charset="-128"/>
                <a:cs typeface="Arial" pitchFamily="34" charset="0"/>
              </a:rPr>
              <a:t>to produce one unit of Product A, </a:t>
            </a:r>
            <a:br>
              <a:rPr lang="en-US" altLang="en-US" b="1" dirty="0">
                <a:solidFill>
                  <a:srgbClr val="C00000"/>
                </a:solidFill>
                <a:latin typeface="Arial" pitchFamily="34" charset="0"/>
                <a:ea typeface="ＭＳ Ｐゴシック" pitchFamily="34" charset="-128"/>
                <a:cs typeface="Arial" pitchFamily="34" charset="0"/>
              </a:rPr>
            </a:br>
            <a:r>
              <a:rPr lang="en-US" altLang="en-US" b="1" dirty="0">
                <a:solidFill>
                  <a:srgbClr val="C00000"/>
                </a:solidFill>
                <a:latin typeface="Arial" pitchFamily="34" charset="0"/>
                <a:ea typeface="ＭＳ Ｐゴシック" pitchFamily="34" charset="-128"/>
                <a:cs typeface="Arial" pitchFamily="34" charset="0"/>
              </a:rPr>
              <a:t>while it takes </a:t>
            </a:r>
            <a:r>
              <a:rPr lang="en-US" altLang="en-US" b="1" u="sng" dirty="0">
                <a:solidFill>
                  <a:srgbClr val="C00000"/>
                </a:solidFill>
                <a:latin typeface="Arial" pitchFamily="34" charset="0"/>
                <a:ea typeface="ＭＳ Ｐゴシック" pitchFamily="34" charset="-128"/>
                <a:cs typeface="Arial" pitchFamily="34" charset="0"/>
              </a:rPr>
              <a:t>two hours </a:t>
            </a:r>
            <a:r>
              <a:rPr lang="en-US" altLang="en-US" b="1" dirty="0">
                <a:solidFill>
                  <a:srgbClr val="C00000"/>
                </a:solidFill>
                <a:latin typeface="Arial" pitchFamily="34" charset="0"/>
                <a:ea typeface="ＭＳ Ｐゴシック" pitchFamily="34" charset="-128"/>
                <a:cs typeface="Arial" pitchFamily="34" charset="0"/>
              </a:rPr>
              <a:t>to produce one unit of Product B. </a:t>
            </a:r>
          </a:p>
          <a:p>
            <a:pPr algn="ctr" eaLnBrk="1" hangingPunct="1"/>
            <a:r>
              <a:rPr lang="en-US" altLang="en-US" b="1" dirty="0">
                <a:solidFill>
                  <a:srgbClr val="C00000"/>
                </a:solidFill>
                <a:latin typeface="Arial" pitchFamily="34" charset="0"/>
                <a:ea typeface="ＭＳ Ｐゴシック" pitchFamily="34" charset="-128"/>
                <a:cs typeface="Arial" pitchFamily="34" charset="0"/>
              </a:rPr>
              <a:t>We need to figure each product’s </a:t>
            </a:r>
            <a:r>
              <a:rPr lang="en-US" altLang="en-US" b="1" i="1" dirty="0">
                <a:solidFill>
                  <a:srgbClr val="C00000"/>
                </a:solidFill>
                <a:latin typeface="Arial" pitchFamily="34" charset="0"/>
                <a:ea typeface="ＭＳ Ｐゴシック" pitchFamily="34" charset="-128"/>
                <a:cs typeface="Arial" pitchFamily="34" charset="0"/>
              </a:rPr>
              <a:t>contribution margin per machine hour</a:t>
            </a:r>
            <a:r>
              <a:rPr lang="en-US" altLang="en-US" b="1" dirty="0">
                <a:solidFill>
                  <a:srgbClr val="C00000"/>
                </a:solidFill>
                <a:latin typeface="Arial" pitchFamily="34" charset="0"/>
                <a:ea typeface="ＭＳ Ｐゴシック" pitchFamily="34" charset="-128"/>
                <a:cs typeface="Arial" pitchFamily="34" charset="0"/>
              </a:rPr>
              <a:t>. </a:t>
            </a:r>
          </a:p>
        </p:txBody>
      </p:sp>
      <p:graphicFrame>
        <p:nvGraphicFramePr>
          <p:cNvPr id="9" name="Table 8"/>
          <p:cNvGraphicFramePr>
            <a:graphicFrameLocks noGrp="1"/>
          </p:cNvGraphicFramePr>
          <p:nvPr/>
        </p:nvGraphicFramePr>
        <p:xfrm>
          <a:off x="1524000" y="2057400"/>
          <a:ext cx="6096000" cy="1097064"/>
        </p:xfrm>
        <a:graphic>
          <a:graphicData uri="http://schemas.openxmlformats.org/drawingml/2006/table">
            <a:tbl>
              <a:tblPr firstRow="1" bandRow="1">
                <a:tableStyleId>{5C22544A-7EE6-4342-B048-85BDC9FD1C3A}</a:tableStyleId>
              </a:tblPr>
              <a:tblGrid>
                <a:gridCol w="2032000"/>
                <a:gridCol w="2032000"/>
                <a:gridCol w="2032000"/>
              </a:tblGrid>
              <a:tr h="365654">
                <a:tc>
                  <a:txBody>
                    <a:bodyPr/>
                    <a:lstStyle/>
                    <a:p>
                      <a:r>
                        <a:rPr lang="en-US" sz="1800" dirty="0" smtClean="0"/>
                        <a:t>Per unit</a:t>
                      </a:r>
                      <a:endParaRPr lang="en-US" sz="1800" dirty="0"/>
                    </a:p>
                  </a:txBody>
                  <a:tcPr marT="45684" marB="45684"/>
                </a:tc>
                <a:tc>
                  <a:txBody>
                    <a:bodyPr/>
                    <a:lstStyle/>
                    <a:p>
                      <a:pPr algn="ctr"/>
                      <a:r>
                        <a:rPr lang="en-US" sz="1800" dirty="0" smtClean="0"/>
                        <a:t>Product A</a:t>
                      </a:r>
                      <a:endParaRPr lang="en-US" sz="1800" dirty="0"/>
                    </a:p>
                  </a:txBody>
                  <a:tcPr marT="45684" marB="45684"/>
                </a:tc>
                <a:tc>
                  <a:txBody>
                    <a:bodyPr/>
                    <a:lstStyle/>
                    <a:p>
                      <a:pPr algn="ctr"/>
                      <a:r>
                        <a:rPr lang="en-US" sz="1800" dirty="0" smtClean="0"/>
                        <a:t>Product B</a:t>
                      </a:r>
                      <a:endParaRPr lang="en-US" sz="1800" dirty="0"/>
                    </a:p>
                  </a:txBody>
                  <a:tcPr marT="45684" marB="45684"/>
                </a:tc>
              </a:tr>
              <a:tr h="365654">
                <a:tc>
                  <a:txBody>
                    <a:bodyPr/>
                    <a:lstStyle/>
                    <a:p>
                      <a:r>
                        <a:rPr lang="en-US" sz="1800" dirty="0" smtClean="0"/>
                        <a:t>Selling price</a:t>
                      </a:r>
                      <a:endParaRPr lang="en-US" sz="1800" dirty="0"/>
                    </a:p>
                  </a:txBody>
                  <a:tcPr marT="45684" marB="45684"/>
                </a:tc>
                <a:tc>
                  <a:txBody>
                    <a:bodyPr/>
                    <a:lstStyle/>
                    <a:p>
                      <a:pPr algn="ctr"/>
                      <a:r>
                        <a:rPr lang="en-US" sz="1800" dirty="0" smtClean="0"/>
                        <a:t>$5.00</a:t>
                      </a:r>
                      <a:endParaRPr lang="en-US" sz="1800" dirty="0"/>
                    </a:p>
                  </a:txBody>
                  <a:tcPr marT="45684" marB="45684"/>
                </a:tc>
                <a:tc>
                  <a:txBody>
                    <a:bodyPr/>
                    <a:lstStyle/>
                    <a:p>
                      <a:pPr algn="ctr"/>
                      <a:r>
                        <a:rPr lang="en-US" sz="1800" dirty="0" smtClean="0"/>
                        <a:t>$7.50</a:t>
                      </a:r>
                      <a:endParaRPr lang="en-US" sz="1800" dirty="0"/>
                    </a:p>
                  </a:txBody>
                  <a:tcPr marT="45684" marB="45684"/>
                </a:tc>
              </a:tr>
              <a:tr h="365654">
                <a:tc>
                  <a:txBody>
                    <a:bodyPr/>
                    <a:lstStyle/>
                    <a:p>
                      <a:r>
                        <a:rPr lang="en-US" sz="1800" dirty="0" smtClean="0"/>
                        <a:t>Variable</a:t>
                      </a:r>
                      <a:r>
                        <a:rPr lang="en-US" sz="1800" baseline="0" dirty="0" smtClean="0"/>
                        <a:t> costs</a:t>
                      </a:r>
                      <a:endParaRPr lang="en-US" sz="1800" dirty="0"/>
                    </a:p>
                  </a:txBody>
                  <a:tcPr marT="45684" marB="45684"/>
                </a:tc>
                <a:tc>
                  <a:txBody>
                    <a:bodyPr/>
                    <a:lstStyle/>
                    <a:p>
                      <a:pPr algn="ctr"/>
                      <a:r>
                        <a:rPr lang="en-US" sz="1800" dirty="0" smtClean="0"/>
                        <a:t>  3.50</a:t>
                      </a:r>
                      <a:endParaRPr lang="en-US" sz="1800" dirty="0"/>
                    </a:p>
                  </a:txBody>
                  <a:tcPr marT="45684" marB="45684"/>
                </a:tc>
                <a:tc>
                  <a:txBody>
                    <a:bodyPr/>
                    <a:lstStyle/>
                    <a:p>
                      <a:pPr algn="ctr"/>
                      <a:r>
                        <a:rPr lang="en-US" sz="1800" dirty="0" smtClean="0"/>
                        <a:t>  5.50</a:t>
                      </a:r>
                      <a:endParaRPr lang="en-US" sz="1800" dirty="0"/>
                    </a:p>
                  </a:txBody>
                  <a:tcPr marT="45684" marB="45684"/>
                </a:tc>
              </a:tr>
            </a:tbl>
          </a:graphicData>
        </a:graphic>
      </p:graphicFrame>
      <p:grpSp>
        <p:nvGrpSpPr>
          <p:cNvPr id="2" name="Group 13"/>
          <p:cNvGrpSpPr>
            <a:grpSpLocks/>
          </p:cNvGrpSpPr>
          <p:nvPr/>
        </p:nvGrpSpPr>
        <p:grpSpPr bwMode="auto">
          <a:xfrm>
            <a:off x="685800" y="4267200"/>
            <a:ext cx="7467600" cy="1524000"/>
            <a:chOff x="685800" y="4495800"/>
            <a:chExt cx="8001000" cy="1797050"/>
          </a:xfrm>
        </p:grpSpPr>
        <p:pic>
          <p:nvPicPr>
            <p:cNvPr id="41993" name="Picture 9"/>
            <p:cNvPicPr>
              <a:picLocks noChangeAspect="1" noChangeArrowheads="1"/>
            </p:cNvPicPr>
            <p:nvPr/>
          </p:nvPicPr>
          <p:blipFill>
            <a:blip r:embed="rId3"/>
            <a:srcRect/>
            <a:stretch>
              <a:fillRect/>
            </a:stretch>
          </p:blipFill>
          <p:spPr bwMode="auto">
            <a:xfrm>
              <a:off x="685800" y="4495800"/>
              <a:ext cx="8001000" cy="1797050"/>
            </a:xfrm>
            <a:prstGeom prst="rect">
              <a:avLst/>
            </a:prstGeom>
            <a:noFill/>
            <a:ln w="9525">
              <a:solidFill>
                <a:schemeClr val="tx2">
                  <a:lumMod val="50000"/>
                </a:schemeClr>
              </a:solidFill>
              <a:miter lim="800000"/>
              <a:headEnd/>
              <a:tailEnd/>
            </a:ln>
          </p:spPr>
        </p:pic>
        <p:sp>
          <p:nvSpPr>
            <p:cNvPr id="31774" name="TextBox 10"/>
            <p:cNvSpPr txBox="1">
              <a:spLocks noChangeArrowheads="1"/>
            </p:cNvSpPr>
            <p:nvPr/>
          </p:nvSpPr>
          <p:spPr bwMode="auto">
            <a:xfrm>
              <a:off x="3429000" y="5410200"/>
              <a:ext cx="533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500">
                  <a:ea typeface="ＭＳ Ｐゴシック" pitchFamily="34" charset="-128"/>
                </a:rPr>
                <a:t>(a)</a:t>
              </a:r>
            </a:p>
          </p:txBody>
        </p:sp>
        <p:sp>
          <p:nvSpPr>
            <p:cNvPr id="31775" name="TextBox 11"/>
            <p:cNvSpPr txBox="1">
              <a:spLocks noChangeArrowheads="1"/>
            </p:cNvSpPr>
            <p:nvPr/>
          </p:nvSpPr>
          <p:spPr bwMode="auto">
            <a:xfrm>
              <a:off x="2895600" y="5715000"/>
              <a:ext cx="533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500">
                  <a:ea typeface="ＭＳ Ｐゴシック" pitchFamily="34" charset="-128"/>
                </a:rPr>
                <a:t>(b)</a:t>
              </a:r>
            </a:p>
          </p:txBody>
        </p:sp>
        <p:sp>
          <p:nvSpPr>
            <p:cNvPr id="31776" name="TextBox 12"/>
            <p:cNvSpPr txBox="1">
              <a:spLocks noChangeArrowheads="1"/>
            </p:cNvSpPr>
            <p:nvPr/>
          </p:nvSpPr>
          <p:spPr bwMode="auto">
            <a:xfrm>
              <a:off x="4800600" y="5943600"/>
              <a:ext cx="14478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500">
                  <a:ea typeface="ＭＳ Ｐゴシック" pitchFamily="34" charset="-128"/>
                </a:rPr>
                <a:t>(a) Times (b)</a:t>
              </a:r>
            </a:p>
          </p:txBody>
        </p:sp>
      </p:grpSp>
      <p:sp>
        <p:nvSpPr>
          <p:cNvPr id="16" name="TextBox 15"/>
          <p:cNvSpPr txBox="1">
            <a:spLocks noChangeArrowheads="1"/>
          </p:cNvSpPr>
          <p:nvPr/>
        </p:nvSpPr>
        <p:spPr bwMode="auto">
          <a:xfrm>
            <a:off x="1" y="6019800"/>
            <a:ext cx="9143999" cy="646331"/>
          </a:xfrm>
          <a:prstGeom prst="rect">
            <a:avLst/>
          </a:prstGeom>
          <a:solidFill>
            <a:srgbClr val="FFFF89"/>
          </a:solidFill>
          <a:ln w="9525">
            <a:solidFill>
              <a:schemeClr val="tx2"/>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u="sng" dirty="0">
                <a:ea typeface="ＭＳ Ｐゴシック" pitchFamily="34" charset="-128"/>
              </a:rPr>
              <a:t>Decision</a:t>
            </a:r>
            <a:r>
              <a:rPr lang="en-US" altLang="en-US" b="1" dirty="0">
                <a:ea typeface="ＭＳ Ｐゴシック" pitchFamily="34" charset="-128"/>
              </a:rPr>
              <a:t>: Even though Product A’s </a:t>
            </a:r>
            <a:r>
              <a:rPr lang="en-US" altLang="en-US" b="1" u="sng" dirty="0">
                <a:ea typeface="ＭＳ Ｐゴシック" pitchFamily="34" charset="-128"/>
              </a:rPr>
              <a:t>unit</a:t>
            </a:r>
            <a:r>
              <a:rPr lang="en-US" altLang="en-US" b="1" dirty="0">
                <a:ea typeface="ＭＳ Ｐゴシック" pitchFamily="34" charset="-128"/>
              </a:rPr>
              <a:t> contribution is less, it has a higher </a:t>
            </a:r>
            <a:r>
              <a:rPr lang="en-US" altLang="en-US" b="1" u="sng" dirty="0">
                <a:ea typeface="ＭＳ Ｐゴシック" pitchFamily="34" charset="-128"/>
              </a:rPr>
              <a:t>contribution margin per machine hour</a:t>
            </a:r>
            <a:r>
              <a:rPr lang="en-US" altLang="en-US" b="1" dirty="0">
                <a:ea typeface="ＭＳ Ｐゴシック" pitchFamily="34" charset="-128"/>
              </a:rPr>
              <a:t>. FasTrac should produce more Product A!</a:t>
            </a:r>
          </a:p>
        </p:txBody>
      </p:sp>
      <p:sp>
        <p:nvSpPr>
          <p:cNvPr id="17" name="Rounded Rectangle 16"/>
          <p:cNvSpPr/>
          <p:nvPr/>
        </p:nvSpPr>
        <p:spPr>
          <a:xfrm>
            <a:off x="685800" y="5562600"/>
            <a:ext cx="7467600" cy="2286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991">
                                            <p:txEl>
                                              <p:pRg st="0" end="0"/>
                                            </p:txEl>
                                          </p:spTgt>
                                        </p:tgtEl>
                                        <p:attrNameLst>
                                          <p:attrName>style.visibility</p:attrName>
                                        </p:attrNameLst>
                                      </p:cBhvr>
                                      <p:to>
                                        <p:strVal val="visible"/>
                                      </p:to>
                                    </p:set>
                                    <p:animEffect transition="in" filter="fade">
                                      <p:cBhvr>
                                        <p:cTn id="7" dur="1000"/>
                                        <p:tgtEl>
                                          <p:spTgt spid="41991">
                                            <p:txEl>
                                              <p:pRg st="0" end="0"/>
                                            </p:txEl>
                                          </p:spTgt>
                                        </p:tgtEl>
                                      </p:cBhvr>
                                    </p:animEffect>
                                    <p:anim calcmode="lin" valueType="num">
                                      <p:cBhvr>
                                        <p:cTn id="8" dur="1000" fill="hold"/>
                                        <p:tgtEl>
                                          <p:spTgt spid="419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9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991">
                                            <p:txEl>
                                              <p:pRg st="1" end="1"/>
                                            </p:txEl>
                                          </p:spTgt>
                                        </p:tgtEl>
                                        <p:attrNameLst>
                                          <p:attrName>style.visibility</p:attrName>
                                        </p:attrNameLst>
                                      </p:cBhvr>
                                      <p:to>
                                        <p:strVal val="visible"/>
                                      </p:to>
                                    </p:set>
                                    <p:animEffect transition="in" filter="fade">
                                      <p:cBhvr>
                                        <p:cTn id="14" dur="1000"/>
                                        <p:tgtEl>
                                          <p:spTgt spid="41991">
                                            <p:txEl>
                                              <p:pRg st="1" end="1"/>
                                            </p:txEl>
                                          </p:spTgt>
                                        </p:tgtEl>
                                      </p:cBhvr>
                                    </p:animEffect>
                                    <p:anim calcmode="lin" valueType="num">
                                      <p:cBhvr>
                                        <p:cTn id="15" dur="1000" fill="hold"/>
                                        <p:tgtEl>
                                          <p:spTgt spid="419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19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ssolve">
                                      <p:cBhvr>
                                        <p:cTn id="21" dur="10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checkerboard(across)">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dissolv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uiExpand="1" build="p" bldLvl="2"/>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144000" cy="1417638"/>
          </a:xfrm>
        </p:spPr>
        <p:txBody>
          <a:bodyPr>
            <a:normAutofit/>
          </a:bodyPr>
          <a:lstStyle/>
          <a:p>
            <a:pPr eaLnBrk="1" fontAlgn="auto" hangingPunct="1">
              <a:spcAft>
                <a:spcPts val="0"/>
              </a:spcAft>
              <a:defRPr/>
            </a:pPr>
            <a:r>
              <a:rPr lang="en-US" b="1" u="sng" dirty="0">
                <a:solidFill>
                  <a:prstClr val="black"/>
                </a:solidFill>
                <a:effectLst>
                  <a:outerShdw blurRad="38100" dist="38100" dir="2700000" algn="tl">
                    <a:srgbClr val="000000">
                      <a:alpha val="43137"/>
                    </a:srgbClr>
                  </a:outerShdw>
                </a:effectLst>
              </a:rPr>
              <a:t>Homework assignment</a:t>
            </a:r>
            <a:endParaRPr lang="en-US" b="1" u="sng" dirty="0" smtClean="0">
              <a:effectLst>
                <a:outerShdw blurRad="38100" dist="38100" dir="2700000" algn="tl">
                  <a:srgbClr val="000000">
                    <a:alpha val="43137"/>
                  </a:srgbClr>
                </a:outerShdw>
              </a:effectLst>
            </a:endParaRPr>
          </a:p>
        </p:txBody>
      </p:sp>
      <p:sp>
        <p:nvSpPr>
          <p:cNvPr id="35843" name="Rectangle 3"/>
          <p:cNvSpPr>
            <a:spLocks noGrp="1" noChangeArrowheads="1"/>
          </p:cNvSpPr>
          <p:nvPr>
            <p:ph idx="1"/>
          </p:nvPr>
        </p:nvSpPr>
        <p:spPr>
          <a:xfrm>
            <a:off x="0" y="1828800"/>
            <a:ext cx="9144000" cy="5029200"/>
          </a:xfrm>
        </p:spPr>
        <p:txBody>
          <a:bodyPr rtlCol="0">
            <a:normAutofit/>
          </a:bodyPr>
          <a:lstStyle/>
          <a:p>
            <a:pPr lvl="0" eaLnBrk="1" fontAlgn="auto" hangingPunct="1">
              <a:lnSpc>
                <a:spcPct val="150000"/>
              </a:lnSpc>
              <a:spcBef>
                <a:spcPts val="0"/>
              </a:spcBef>
              <a:spcAft>
                <a:spcPts val="0"/>
              </a:spcAft>
              <a:buFont typeface="Wingdings" pitchFamily="2" charset="2"/>
              <a:buChar char="Ø"/>
            </a:pPr>
            <a:r>
              <a:rPr lang="en-US" b="1" dirty="0">
                <a:solidFill>
                  <a:prstClr val="black"/>
                </a:solidFill>
              </a:rPr>
              <a:t>Using Connect – </a:t>
            </a:r>
            <a:r>
              <a:rPr lang="en-US" b="1" dirty="0" smtClean="0">
                <a:solidFill>
                  <a:srgbClr val="FF0000"/>
                </a:solidFill>
                <a:effectLst>
                  <a:outerShdw blurRad="38100" dist="38100" dir="2700000" algn="tl">
                    <a:srgbClr val="000000">
                      <a:alpha val="43137"/>
                    </a:srgbClr>
                  </a:outerShdw>
                </a:effectLst>
              </a:rPr>
              <a:t>8</a:t>
            </a:r>
            <a:r>
              <a:rPr lang="en-US" b="1" dirty="0" smtClean="0">
                <a:solidFill>
                  <a:prstClr val="black"/>
                </a:solidFill>
              </a:rPr>
              <a:t> </a:t>
            </a:r>
            <a:r>
              <a:rPr lang="en-US" b="1" dirty="0">
                <a:solidFill>
                  <a:prstClr val="black"/>
                </a:solidFill>
              </a:rPr>
              <a:t>Questions for </a:t>
            </a:r>
            <a:r>
              <a:rPr lang="en-US" b="1" dirty="0">
                <a:solidFill>
                  <a:srgbClr val="FF0000"/>
                </a:solidFill>
                <a:effectLst>
                  <a:outerShdw blurRad="38100" dist="38100" dir="2700000" algn="tl">
                    <a:srgbClr val="000000">
                      <a:alpha val="43137"/>
                    </a:srgbClr>
                  </a:outerShdw>
                </a:effectLst>
              </a:rPr>
              <a:t>60</a:t>
            </a:r>
            <a:r>
              <a:rPr lang="en-US" b="1" dirty="0">
                <a:solidFill>
                  <a:prstClr val="black"/>
                </a:solidFill>
              </a:rPr>
              <a:t> Points; </a:t>
            </a:r>
            <a:r>
              <a:rPr lang="en-US" b="1" u="sng" dirty="0">
                <a:solidFill>
                  <a:prstClr val="black"/>
                </a:solidFill>
                <a:effectLst>
                  <a:outerShdw blurRad="38100" dist="38100" dir="2700000" algn="tl">
                    <a:srgbClr val="000000">
                      <a:alpha val="43137"/>
                    </a:srgbClr>
                  </a:outerShdw>
                </a:effectLst>
              </a:rPr>
              <a:t>Chapter</a:t>
            </a:r>
            <a:r>
              <a:rPr lang="en-US" b="1" u="sng" dirty="0">
                <a:solidFill>
                  <a:srgbClr val="FF0000"/>
                </a:solidFill>
                <a:effectLst>
                  <a:outerShdw blurRad="38100" dist="38100" dir="2700000" algn="tl">
                    <a:srgbClr val="000000">
                      <a:alpha val="43137"/>
                    </a:srgbClr>
                  </a:outerShdw>
                </a:effectLst>
              </a:rPr>
              <a:t> </a:t>
            </a:r>
            <a:r>
              <a:rPr lang="en-US" b="1" u="sng" dirty="0" smtClean="0">
                <a:solidFill>
                  <a:srgbClr val="FF0000"/>
                </a:solidFill>
                <a:effectLst>
                  <a:outerShdw blurRad="38100" dist="38100" dir="2700000" algn="tl">
                    <a:srgbClr val="000000">
                      <a:alpha val="43137"/>
                    </a:srgbClr>
                  </a:outerShdw>
                </a:effectLst>
              </a:rPr>
              <a:t>9</a:t>
            </a:r>
            <a:r>
              <a:rPr lang="en-US" b="1" dirty="0" smtClean="0">
                <a:solidFill>
                  <a:prstClr val="black"/>
                </a:solidFill>
              </a:rPr>
              <a:t>.</a:t>
            </a:r>
            <a:endParaRPr lang="en-US" b="1" dirty="0">
              <a:solidFill>
                <a:prstClr val="black"/>
              </a:solidFill>
            </a:endParaRPr>
          </a:p>
          <a:p>
            <a:pPr eaLnBrk="1" fontAlgn="auto" hangingPunct="1">
              <a:spcAft>
                <a:spcPts val="0"/>
              </a:spcAft>
              <a:defRPr/>
            </a:pPr>
            <a:r>
              <a:rPr lang="en-US" b="1" dirty="0" smtClean="0">
                <a:solidFill>
                  <a:schemeClr val="tx1"/>
                </a:solidFill>
              </a:rPr>
              <a:t> Prepare chapter </a:t>
            </a:r>
            <a:r>
              <a:rPr lang="en-US" b="1" dirty="0" smtClean="0">
                <a:solidFill>
                  <a:srgbClr val="FF0000"/>
                </a:solidFill>
                <a:effectLst>
                  <a:outerShdw blurRad="38100" dist="38100" dir="2700000" algn="tl">
                    <a:srgbClr val="000000">
                      <a:alpha val="43137"/>
                    </a:srgbClr>
                  </a:outerShdw>
                </a:effectLst>
              </a:rPr>
              <a:t>10</a:t>
            </a:r>
            <a:r>
              <a:rPr lang="en-US" b="1" dirty="0" smtClean="0">
                <a:solidFill>
                  <a:schemeClr val="tx1"/>
                </a:solidFill>
                <a:effectLst>
                  <a:outerShdw blurRad="38100" dist="38100" dir="2700000" algn="tl">
                    <a:srgbClr val="000000">
                      <a:alpha val="43137"/>
                    </a:srgbClr>
                  </a:outerShdw>
                </a:effectLst>
              </a:rPr>
              <a:t> </a:t>
            </a:r>
            <a:r>
              <a:rPr lang="en-US" b="1" dirty="0" smtClean="0">
                <a:solidFill>
                  <a:schemeClr val="tx1"/>
                </a:solidFill>
              </a:rPr>
              <a:t>“</a:t>
            </a:r>
            <a:r>
              <a:rPr lang="en-US" b="1" dirty="0" smtClean="0">
                <a:solidFill>
                  <a:srgbClr val="FF0000"/>
                </a:solidFill>
                <a:effectLst>
                  <a:outerShdw blurRad="38100" dist="38100" dir="2700000" algn="tl">
                    <a:srgbClr val="000000">
                      <a:alpha val="43137"/>
                    </a:srgbClr>
                  </a:outerShdw>
                </a:effectLst>
              </a:rPr>
              <a:t>Relevant Costing for Managerial Decisions</a:t>
            </a:r>
            <a:r>
              <a:rPr lang="en-US" b="1" dirty="0" smtClean="0">
                <a:solidFill>
                  <a:schemeClr val="tx1"/>
                </a:solidFill>
              </a:rPr>
              <a:t>.”</a:t>
            </a:r>
          </a:p>
          <a:p>
            <a:pPr marL="0" indent="0" eaLnBrk="1" fontAlgn="auto" hangingPunct="1">
              <a:spcAft>
                <a:spcPts val="0"/>
              </a:spcAft>
              <a:buFont typeface="Arial" charset="0"/>
              <a:buNone/>
              <a:defRPr/>
            </a:pPr>
            <a:endParaRPr lang="en-US" b="1" dirty="0" smtClean="0">
              <a:solidFill>
                <a:schemeClr val="tx1"/>
              </a:solidFill>
            </a:endParaRPr>
          </a:p>
          <a:p>
            <a:pPr algn="ctr" eaLnBrk="1" fontAlgn="auto" hangingPunct="1">
              <a:spcAft>
                <a:spcPts val="0"/>
              </a:spcAft>
              <a:buFont typeface="Arial" pitchFamily="34" charset="0"/>
              <a:buNone/>
              <a:defRPr/>
            </a:pPr>
            <a:r>
              <a:rPr lang="en-US" sz="4800" b="1" i="1" u="sng" dirty="0" smtClean="0">
                <a:solidFill>
                  <a:schemeClr val="tx1"/>
                </a:solidFill>
                <a:effectLst>
                  <a:outerShdw blurRad="38100" dist="38100" dir="2700000" algn="tl">
                    <a:srgbClr val="000000">
                      <a:alpha val="43137"/>
                    </a:srgbClr>
                  </a:outerShdw>
                </a:effectLst>
              </a:rPr>
              <a:t>Happiness is having all homework up to date </a:t>
            </a:r>
          </a:p>
          <a:p>
            <a:pPr algn="r" eaLnBrk="1" fontAlgn="auto" hangingPunct="1">
              <a:spcAft>
                <a:spcPts val="0"/>
              </a:spcAft>
              <a:buFontTx/>
              <a:buNone/>
              <a:defRPr/>
            </a:pPr>
            <a:r>
              <a:rPr lang="en-US" b="1" u="sng" dirty="0" smtClean="0">
                <a:effectLst>
                  <a:outerShdw blurRad="38100" dist="38100" dir="2700000" algn="tl">
                    <a:srgbClr val="000000">
                      <a:alpha val="43137"/>
                    </a:srgbClr>
                  </a:outerShdw>
                </a:effectLst>
              </a:rPr>
              <a:t> </a:t>
            </a:r>
          </a:p>
          <a:p>
            <a:pPr eaLnBrk="1" fontAlgn="auto" hangingPunct="1">
              <a:spcAft>
                <a:spcPts val="0"/>
              </a:spcAft>
              <a:defRPr/>
            </a:pPr>
            <a:endParaRPr lang="en-US" dirty="0" smtClean="0"/>
          </a:p>
        </p:txBody>
      </p:sp>
      <p:sp>
        <p:nvSpPr>
          <p:cNvPr id="10650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b="1" u="sng">
                <a:solidFill>
                  <a:schemeClr val="tx1"/>
                </a:solidFill>
                <a:latin typeface="Arial" pitchFamily="34" charset="0"/>
                <a:ea typeface="MS PGothic" pitchFamily="34" charset="-128"/>
              </a:defRPr>
            </a:lvl1pPr>
            <a:lvl2pPr marL="742950" indent="-285750">
              <a:defRPr sz="2400" b="1" u="sng">
                <a:solidFill>
                  <a:schemeClr val="tx1"/>
                </a:solidFill>
                <a:latin typeface="Arial" pitchFamily="34" charset="0"/>
                <a:ea typeface="MS PGothic" pitchFamily="34" charset="-128"/>
              </a:defRPr>
            </a:lvl2pPr>
            <a:lvl3pPr marL="1143000" indent="-228600">
              <a:defRPr sz="2400" b="1" u="sng">
                <a:solidFill>
                  <a:schemeClr val="tx1"/>
                </a:solidFill>
                <a:latin typeface="Arial" pitchFamily="34" charset="0"/>
                <a:ea typeface="MS PGothic" pitchFamily="34" charset="-128"/>
              </a:defRPr>
            </a:lvl3pPr>
            <a:lvl4pPr marL="1600200" indent="-228600">
              <a:defRPr sz="2400" b="1" u="sng">
                <a:solidFill>
                  <a:schemeClr val="tx1"/>
                </a:solidFill>
                <a:latin typeface="Arial" pitchFamily="34" charset="0"/>
                <a:ea typeface="MS PGothic" pitchFamily="34" charset="-128"/>
              </a:defRPr>
            </a:lvl4pPr>
            <a:lvl5pPr marL="2057400" indent="-228600">
              <a:defRPr sz="2400" b="1" u="sng">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u="sng">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u="sng">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u="sng">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u="sng">
                <a:solidFill>
                  <a:schemeClr val="tx1"/>
                </a:solidFill>
                <a:latin typeface="Arial" pitchFamily="34" charset="0"/>
                <a:ea typeface="MS PGothic" pitchFamily="34" charset="-128"/>
              </a:defRPr>
            </a:lvl9pPr>
          </a:lstStyle>
          <a:p>
            <a:r>
              <a:rPr lang="en-US" altLang="en-US" sz="1200" smtClean="0">
                <a:solidFill>
                  <a:srgbClr val="898989"/>
                </a:solidFill>
              </a:rPr>
              <a:t>Atef Abuelaish</a:t>
            </a:r>
          </a:p>
        </p:txBody>
      </p:sp>
      <p:sp>
        <p:nvSpPr>
          <p:cNvPr id="10650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u="sng">
                <a:solidFill>
                  <a:schemeClr val="tx1"/>
                </a:solidFill>
                <a:latin typeface="Arial" pitchFamily="34" charset="0"/>
                <a:ea typeface="MS PGothic" pitchFamily="34" charset="-128"/>
              </a:defRPr>
            </a:lvl1pPr>
            <a:lvl2pPr marL="742950" indent="-285750">
              <a:defRPr sz="2400" b="1" u="sng">
                <a:solidFill>
                  <a:schemeClr val="tx1"/>
                </a:solidFill>
                <a:latin typeface="Arial" pitchFamily="34" charset="0"/>
                <a:ea typeface="MS PGothic" pitchFamily="34" charset="-128"/>
              </a:defRPr>
            </a:lvl2pPr>
            <a:lvl3pPr marL="1143000" indent="-228600">
              <a:defRPr sz="2400" b="1" u="sng">
                <a:solidFill>
                  <a:schemeClr val="tx1"/>
                </a:solidFill>
                <a:latin typeface="Arial" pitchFamily="34" charset="0"/>
                <a:ea typeface="MS PGothic" pitchFamily="34" charset="-128"/>
              </a:defRPr>
            </a:lvl3pPr>
            <a:lvl4pPr marL="1600200" indent="-228600">
              <a:defRPr sz="2400" b="1" u="sng">
                <a:solidFill>
                  <a:schemeClr val="tx1"/>
                </a:solidFill>
                <a:latin typeface="Arial" pitchFamily="34" charset="0"/>
                <a:ea typeface="MS PGothic" pitchFamily="34" charset="-128"/>
              </a:defRPr>
            </a:lvl4pPr>
            <a:lvl5pPr marL="2057400" indent="-228600">
              <a:defRPr sz="2400" b="1" u="sng">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u="sng">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u="sng">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u="sng">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u="sng">
                <a:solidFill>
                  <a:schemeClr val="tx1"/>
                </a:solidFill>
                <a:latin typeface="Arial" pitchFamily="34" charset="0"/>
                <a:ea typeface="MS PGothic" pitchFamily="34" charset="-128"/>
              </a:defRPr>
            </a:lvl9pPr>
          </a:lstStyle>
          <a:p>
            <a:fld id="{BAE4C60C-654F-4413-8117-C77B3A07E1E7}" type="slidenum">
              <a:rPr lang="en-US" altLang="en-US" sz="1200" smtClean="0">
                <a:solidFill>
                  <a:srgbClr val="898989"/>
                </a:solidFill>
              </a:rPr>
              <a:pPr/>
              <a:t>3</a:t>
            </a:fld>
            <a:endParaRPr lang="en-US" altLang="en-US" sz="1200" smtClean="0">
              <a:solidFill>
                <a:srgbClr val="898989"/>
              </a:solidFill>
            </a:endParaRPr>
          </a:p>
        </p:txBody>
      </p:sp>
    </p:spTree>
    <p:extLst>
      <p:ext uri="{BB962C8B-B14F-4D97-AF65-F5344CB8AC3E}">
        <p14:creationId xmlns:p14="http://schemas.microsoft.com/office/powerpoint/2010/main" val="2219444269"/>
      </p:ext>
    </p:extLst>
  </p:cSld>
  <p:clrMapOvr>
    <a:masterClrMapping/>
  </p:clrMapOvr>
  <p:transition spd="slow">
    <p:check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14"/>
          <p:cNvSpPr>
            <a:spLocks noGrp="1"/>
          </p:cNvSpPr>
          <p:nvPr>
            <p:ph type="ftr" sz="quarter" idx="11"/>
          </p:nvPr>
        </p:nvSpPr>
        <p:spPr bwMode="auto">
          <a:xfrm>
            <a:off x="2619375" y="6300788"/>
            <a:ext cx="5257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a:r>
              <a:rPr lang="en-US" altLang="en-US" smtClean="0">
                <a:solidFill>
                  <a:srgbClr val="898989"/>
                </a:solidFill>
                <a:ea typeface="ＭＳ Ｐゴシック" pitchFamily="34" charset="-128"/>
              </a:rPr>
              <a:t>Copyright © 2016 McGraw-Hill Education</a:t>
            </a:r>
          </a:p>
        </p:txBody>
      </p:sp>
      <p:sp>
        <p:nvSpPr>
          <p:cNvPr id="32830" name="Slide Number Placeholder 6"/>
          <p:cNvSpPr>
            <a:spLocks noGrp="1"/>
          </p:cNvSpPr>
          <p:nvPr>
            <p:ph type="sldNum" sz="quarter" idx="12"/>
          </p:nvPr>
        </p:nvSpPr>
        <p:spPr bwMode="auto">
          <a:xfrm>
            <a:off x="8229600" y="6492875"/>
            <a:ext cx="533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0219E051-B3D4-4690-BCDF-B2DD51EEA1C1}" type="slidenum">
              <a:rPr lang="en-US" altLang="en-US">
                <a:solidFill>
                  <a:srgbClr val="898989"/>
                </a:solidFill>
                <a:ea typeface="ＭＳ Ｐゴシック" pitchFamily="34" charset="-128"/>
              </a:rPr>
              <a:pPr/>
              <a:t>30</a:t>
            </a:fld>
            <a:endParaRPr lang="en-US" altLang="en-US">
              <a:solidFill>
                <a:srgbClr val="898989"/>
              </a:solidFill>
              <a:ea typeface="ＭＳ Ｐゴシック" pitchFamily="34" charset="-128"/>
            </a:endParaRPr>
          </a:p>
        </p:txBody>
      </p:sp>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Need-to-Know </a:t>
            </a:r>
            <a:r>
              <a:rPr lang="en-US" dirty="0" smtClean="0"/>
              <a:t>10.4</a:t>
            </a:r>
            <a:endParaRPr lang="en-US" dirty="0"/>
          </a:p>
        </p:txBody>
      </p:sp>
      <p:sp>
        <p:nvSpPr>
          <p:cNvPr id="8" name="Rectangle 5"/>
          <p:cNvSpPr>
            <a:spLocks noChangeArrowheads="1"/>
          </p:cNvSpPr>
          <p:nvPr/>
        </p:nvSpPr>
        <p:spPr bwMode="auto">
          <a:xfrm>
            <a:off x="1057275" y="2378075"/>
            <a:ext cx="7029450" cy="236538"/>
          </a:xfrm>
          <a:prstGeom prst="rect">
            <a:avLst/>
          </a:prstGeom>
          <a:solidFill>
            <a:schemeClr val="accent1">
              <a:lumMod val="40000"/>
              <a:lumOff val="60000"/>
            </a:schemeClr>
          </a:solidFill>
          <a:ln>
            <a:noFill/>
          </a:ln>
          <a:extLst/>
        </p:spPr>
        <p:txBody>
          <a:bodyPr/>
          <a:lstStyle/>
          <a:p>
            <a:pPr>
              <a:defRPr/>
            </a:pPr>
            <a:endParaRPr lang="en-US"/>
          </a:p>
        </p:txBody>
      </p:sp>
      <p:sp>
        <p:nvSpPr>
          <p:cNvPr id="32773" name="Rectangle 8"/>
          <p:cNvSpPr>
            <a:spLocks noChangeArrowheads="1"/>
          </p:cNvSpPr>
          <p:nvPr/>
        </p:nvSpPr>
        <p:spPr bwMode="auto">
          <a:xfrm>
            <a:off x="1096963" y="533400"/>
            <a:ext cx="75438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A company produces two products, Gamma and Omega. Gamma sells for $10 per unit and Omega sells</a:t>
            </a:r>
            <a:endParaRPr lang="en-US" altLang="en-US">
              <a:ea typeface="ＭＳ Ｐゴシック" pitchFamily="34" charset="-128"/>
            </a:endParaRPr>
          </a:p>
        </p:txBody>
      </p:sp>
      <p:sp>
        <p:nvSpPr>
          <p:cNvPr id="32774" name="Rectangle 9"/>
          <p:cNvSpPr>
            <a:spLocks noChangeArrowheads="1"/>
          </p:cNvSpPr>
          <p:nvPr/>
        </p:nvSpPr>
        <p:spPr bwMode="auto">
          <a:xfrm>
            <a:off x="1096963" y="739775"/>
            <a:ext cx="76454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for $12.50 per unit. Variable costs are $7 per unit of Gamma and $8 per unit of Omega. The company has</a:t>
            </a:r>
            <a:endParaRPr lang="en-US" altLang="en-US">
              <a:ea typeface="ＭＳ Ｐゴシック" pitchFamily="34" charset="-128"/>
            </a:endParaRPr>
          </a:p>
        </p:txBody>
      </p:sp>
      <p:sp>
        <p:nvSpPr>
          <p:cNvPr id="32775" name="Rectangle 10"/>
          <p:cNvSpPr>
            <a:spLocks noChangeArrowheads="1"/>
          </p:cNvSpPr>
          <p:nvPr/>
        </p:nvSpPr>
        <p:spPr bwMode="auto">
          <a:xfrm>
            <a:off x="1096963" y="946150"/>
            <a:ext cx="75739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a capacity of 5,000 machine hours per month. Gamma uses 1 machine hour per unit, and Omega uses 3</a:t>
            </a:r>
            <a:endParaRPr lang="en-US" altLang="en-US">
              <a:ea typeface="ＭＳ Ｐゴシック" pitchFamily="34" charset="-128"/>
            </a:endParaRPr>
          </a:p>
        </p:txBody>
      </p:sp>
      <p:sp>
        <p:nvSpPr>
          <p:cNvPr id="32776" name="Rectangle 11"/>
          <p:cNvSpPr>
            <a:spLocks noChangeArrowheads="1"/>
          </p:cNvSpPr>
          <p:nvPr/>
        </p:nvSpPr>
        <p:spPr bwMode="auto">
          <a:xfrm>
            <a:off x="1096963" y="1150938"/>
            <a:ext cx="17653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machine hours per unit.</a:t>
            </a:r>
            <a:endParaRPr lang="en-US" altLang="en-US">
              <a:ea typeface="ＭＳ Ｐゴシック" pitchFamily="34" charset="-128"/>
            </a:endParaRPr>
          </a:p>
        </p:txBody>
      </p:sp>
      <p:sp>
        <p:nvSpPr>
          <p:cNvPr id="32777" name="Rectangle 12"/>
          <p:cNvSpPr>
            <a:spLocks noChangeArrowheads="1"/>
          </p:cNvSpPr>
          <p:nvPr/>
        </p:nvSpPr>
        <p:spPr bwMode="auto">
          <a:xfrm>
            <a:off x="1096963" y="1357313"/>
            <a:ext cx="5173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 Compute the contribution margin per machine hour for each product.</a:t>
            </a:r>
            <a:endParaRPr lang="en-US" altLang="en-US">
              <a:ea typeface="ＭＳ Ｐゴシック" pitchFamily="34" charset="-128"/>
            </a:endParaRPr>
          </a:p>
        </p:txBody>
      </p:sp>
      <p:sp>
        <p:nvSpPr>
          <p:cNvPr id="65" name="Rectangle 13"/>
          <p:cNvSpPr>
            <a:spLocks noChangeArrowheads="1"/>
          </p:cNvSpPr>
          <p:nvPr/>
        </p:nvSpPr>
        <p:spPr bwMode="auto">
          <a:xfrm>
            <a:off x="1096963" y="2398713"/>
            <a:ext cx="7762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rgbClr val="000000"/>
                </a:solidFill>
                <a:ea typeface="ＭＳ Ｐゴシック" pitchFamily="34" charset="-128"/>
              </a:rPr>
              <a:t>(per unit)</a:t>
            </a:r>
            <a:endParaRPr lang="en-US" altLang="en-US">
              <a:ea typeface="ＭＳ Ｐゴシック" pitchFamily="34" charset="-128"/>
            </a:endParaRPr>
          </a:p>
        </p:txBody>
      </p:sp>
      <p:sp>
        <p:nvSpPr>
          <p:cNvPr id="66" name="Rectangle 14"/>
          <p:cNvSpPr>
            <a:spLocks noChangeArrowheads="1"/>
          </p:cNvSpPr>
          <p:nvPr/>
        </p:nvSpPr>
        <p:spPr bwMode="auto">
          <a:xfrm>
            <a:off x="5373688" y="2398713"/>
            <a:ext cx="676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rgbClr val="000000"/>
                </a:solidFill>
                <a:ea typeface="ＭＳ Ｐゴシック" pitchFamily="34" charset="-128"/>
              </a:rPr>
              <a:t>Gamma</a:t>
            </a:r>
            <a:endParaRPr lang="en-US" altLang="en-US">
              <a:ea typeface="ＭＳ Ｐゴシック" pitchFamily="34" charset="-128"/>
            </a:endParaRPr>
          </a:p>
        </p:txBody>
      </p:sp>
      <p:sp>
        <p:nvSpPr>
          <p:cNvPr id="67" name="Rectangle 15"/>
          <p:cNvSpPr>
            <a:spLocks noChangeArrowheads="1"/>
          </p:cNvSpPr>
          <p:nvPr/>
        </p:nvSpPr>
        <p:spPr bwMode="auto">
          <a:xfrm>
            <a:off x="7361238" y="2398713"/>
            <a:ext cx="6254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rgbClr val="000000"/>
                </a:solidFill>
                <a:ea typeface="ＭＳ Ｐゴシック" pitchFamily="34" charset="-128"/>
              </a:rPr>
              <a:t>Omega</a:t>
            </a:r>
            <a:endParaRPr lang="en-US" altLang="en-US">
              <a:ea typeface="ＭＳ Ｐゴシック" pitchFamily="34" charset="-128"/>
            </a:endParaRPr>
          </a:p>
        </p:txBody>
      </p:sp>
      <p:sp>
        <p:nvSpPr>
          <p:cNvPr id="68" name="Rectangle 16"/>
          <p:cNvSpPr>
            <a:spLocks noChangeArrowheads="1"/>
          </p:cNvSpPr>
          <p:nvPr/>
        </p:nvSpPr>
        <p:spPr bwMode="auto">
          <a:xfrm>
            <a:off x="1096963" y="262413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Sales</a:t>
            </a:r>
            <a:endParaRPr lang="en-US" altLang="en-US">
              <a:ea typeface="ＭＳ Ｐゴシック" pitchFamily="34" charset="-128"/>
            </a:endParaRPr>
          </a:p>
        </p:txBody>
      </p:sp>
      <p:sp>
        <p:nvSpPr>
          <p:cNvPr id="69" name="Rectangle 17"/>
          <p:cNvSpPr>
            <a:spLocks noChangeArrowheads="1"/>
          </p:cNvSpPr>
          <p:nvPr/>
        </p:nvSpPr>
        <p:spPr bwMode="auto">
          <a:xfrm>
            <a:off x="5434013" y="262413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$10.00</a:t>
            </a:r>
            <a:endParaRPr lang="en-US" altLang="en-US">
              <a:ea typeface="ＭＳ Ｐゴシック" pitchFamily="34" charset="-128"/>
            </a:endParaRPr>
          </a:p>
        </p:txBody>
      </p:sp>
      <p:sp>
        <p:nvSpPr>
          <p:cNvPr id="70" name="Rectangle 18"/>
          <p:cNvSpPr>
            <a:spLocks noChangeArrowheads="1"/>
          </p:cNvSpPr>
          <p:nvPr/>
        </p:nvSpPr>
        <p:spPr bwMode="auto">
          <a:xfrm>
            <a:off x="7502525" y="262413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$12.50</a:t>
            </a:r>
            <a:endParaRPr lang="en-US" altLang="en-US">
              <a:ea typeface="ＭＳ Ｐゴシック" pitchFamily="34" charset="-128"/>
            </a:endParaRPr>
          </a:p>
        </p:txBody>
      </p:sp>
      <p:sp>
        <p:nvSpPr>
          <p:cNvPr id="71" name="Rectangle 19"/>
          <p:cNvSpPr>
            <a:spLocks noChangeArrowheads="1"/>
          </p:cNvSpPr>
          <p:nvPr/>
        </p:nvSpPr>
        <p:spPr bwMode="auto">
          <a:xfrm>
            <a:off x="1096963" y="2830513"/>
            <a:ext cx="10890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Variable costs</a:t>
            </a:r>
            <a:endParaRPr lang="en-US" altLang="en-US">
              <a:ea typeface="ＭＳ Ｐゴシック" pitchFamily="34" charset="-128"/>
            </a:endParaRPr>
          </a:p>
        </p:txBody>
      </p:sp>
      <p:sp>
        <p:nvSpPr>
          <p:cNvPr id="75" name="Rectangle 20"/>
          <p:cNvSpPr>
            <a:spLocks noChangeArrowheads="1"/>
          </p:cNvSpPr>
          <p:nvPr/>
        </p:nvSpPr>
        <p:spPr bwMode="auto">
          <a:xfrm>
            <a:off x="5565775" y="2830513"/>
            <a:ext cx="4937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(7.00)</a:t>
            </a:r>
            <a:endParaRPr lang="en-US" altLang="en-US">
              <a:ea typeface="ＭＳ Ｐゴシック" pitchFamily="34" charset="-128"/>
            </a:endParaRPr>
          </a:p>
        </p:txBody>
      </p:sp>
      <p:sp>
        <p:nvSpPr>
          <p:cNvPr id="76" name="Rectangle 21"/>
          <p:cNvSpPr>
            <a:spLocks noChangeArrowheads="1"/>
          </p:cNvSpPr>
          <p:nvPr/>
        </p:nvSpPr>
        <p:spPr bwMode="auto">
          <a:xfrm>
            <a:off x="7632700" y="2830513"/>
            <a:ext cx="4937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(8.00)</a:t>
            </a:r>
            <a:endParaRPr lang="en-US" altLang="en-US">
              <a:ea typeface="ＭＳ Ｐゴシック" pitchFamily="34" charset="-128"/>
            </a:endParaRPr>
          </a:p>
        </p:txBody>
      </p:sp>
      <p:sp>
        <p:nvSpPr>
          <p:cNvPr id="77" name="Rectangle 22"/>
          <p:cNvSpPr>
            <a:spLocks noChangeArrowheads="1"/>
          </p:cNvSpPr>
          <p:nvPr/>
        </p:nvSpPr>
        <p:spPr bwMode="auto">
          <a:xfrm>
            <a:off x="1096963" y="3036888"/>
            <a:ext cx="20780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Contribution margin per unit</a:t>
            </a:r>
            <a:endParaRPr lang="en-US" altLang="en-US">
              <a:ea typeface="ＭＳ Ｐゴシック" pitchFamily="34" charset="-128"/>
            </a:endParaRPr>
          </a:p>
        </p:txBody>
      </p:sp>
      <p:sp>
        <p:nvSpPr>
          <p:cNvPr id="78" name="Rectangle 23"/>
          <p:cNvSpPr>
            <a:spLocks noChangeArrowheads="1"/>
          </p:cNvSpPr>
          <p:nvPr/>
        </p:nvSpPr>
        <p:spPr bwMode="auto">
          <a:xfrm>
            <a:off x="5524500" y="303688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$3.00</a:t>
            </a:r>
            <a:endParaRPr lang="en-US" altLang="en-US">
              <a:ea typeface="ＭＳ Ｐゴシック" pitchFamily="34" charset="-128"/>
            </a:endParaRPr>
          </a:p>
        </p:txBody>
      </p:sp>
      <p:sp>
        <p:nvSpPr>
          <p:cNvPr id="79" name="Rectangle 24"/>
          <p:cNvSpPr>
            <a:spLocks noChangeArrowheads="1"/>
          </p:cNvSpPr>
          <p:nvPr/>
        </p:nvSpPr>
        <p:spPr bwMode="auto">
          <a:xfrm>
            <a:off x="7593013" y="303688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$4.50</a:t>
            </a:r>
            <a:endParaRPr lang="en-US" altLang="en-US">
              <a:ea typeface="ＭＳ Ｐゴシック" pitchFamily="34" charset="-128"/>
            </a:endParaRPr>
          </a:p>
        </p:txBody>
      </p:sp>
      <p:sp>
        <p:nvSpPr>
          <p:cNvPr id="80" name="Rectangle 25"/>
          <p:cNvSpPr>
            <a:spLocks noChangeArrowheads="1"/>
          </p:cNvSpPr>
          <p:nvPr/>
        </p:nvSpPr>
        <p:spPr bwMode="auto">
          <a:xfrm>
            <a:off x="1096963" y="3470275"/>
            <a:ext cx="17002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Machine hours per unit</a:t>
            </a:r>
            <a:endParaRPr lang="en-US" altLang="en-US">
              <a:ea typeface="ＭＳ Ｐゴシック" pitchFamily="34" charset="-128"/>
            </a:endParaRPr>
          </a:p>
        </p:txBody>
      </p:sp>
      <p:sp>
        <p:nvSpPr>
          <p:cNvPr id="81" name="Rectangle 26"/>
          <p:cNvSpPr>
            <a:spLocks noChangeArrowheads="1"/>
          </p:cNvSpPr>
          <p:nvPr/>
        </p:nvSpPr>
        <p:spPr bwMode="auto">
          <a:xfrm>
            <a:off x="5837238" y="3470275"/>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a:t>
            </a:r>
            <a:endParaRPr lang="en-US" altLang="en-US">
              <a:ea typeface="ＭＳ Ｐゴシック" pitchFamily="34" charset="-128"/>
            </a:endParaRPr>
          </a:p>
        </p:txBody>
      </p:sp>
      <p:sp>
        <p:nvSpPr>
          <p:cNvPr id="82" name="Rectangle 27"/>
          <p:cNvSpPr>
            <a:spLocks noChangeArrowheads="1"/>
          </p:cNvSpPr>
          <p:nvPr/>
        </p:nvSpPr>
        <p:spPr bwMode="auto">
          <a:xfrm>
            <a:off x="7905750" y="3470275"/>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3</a:t>
            </a:r>
            <a:endParaRPr lang="en-US" altLang="en-US">
              <a:ea typeface="ＭＳ Ｐゴシック" pitchFamily="34" charset="-128"/>
            </a:endParaRPr>
          </a:p>
        </p:txBody>
      </p:sp>
      <p:sp>
        <p:nvSpPr>
          <p:cNvPr id="83" name="Rectangle 28"/>
          <p:cNvSpPr>
            <a:spLocks noChangeArrowheads="1"/>
          </p:cNvSpPr>
          <p:nvPr/>
        </p:nvSpPr>
        <p:spPr bwMode="auto">
          <a:xfrm>
            <a:off x="1096963" y="3675063"/>
            <a:ext cx="27940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Contribution margin per machine hour</a:t>
            </a:r>
            <a:endParaRPr lang="en-US" altLang="en-US">
              <a:ea typeface="ＭＳ Ｐゴシック" pitchFamily="34" charset="-128"/>
            </a:endParaRPr>
          </a:p>
        </p:txBody>
      </p:sp>
      <p:sp>
        <p:nvSpPr>
          <p:cNvPr id="84" name="Rectangle 29"/>
          <p:cNvSpPr>
            <a:spLocks noChangeArrowheads="1"/>
          </p:cNvSpPr>
          <p:nvPr/>
        </p:nvSpPr>
        <p:spPr bwMode="auto">
          <a:xfrm>
            <a:off x="5575300" y="367506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$3.00</a:t>
            </a:r>
            <a:endParaRPr lang="en-US" altLang="en-US">
              <a:ea typeface="ＭＳ Ｐゴシック" pitchFamily="34" charset="-128"/>
            </a:endParaRPr>
          </a:p>
        </p:txBody>
      </p:sp>
      <p:sp>
        <p:nvSpPr>
          <p:cNvPr id="85" name="Rectangle 30"/>
          <p:cNvSpPr>
            <a:spLocks noChangeArrowheads="1"/>
          </p:cNvSpPr>
          <p:nvPr/>
        </p:nvSpPr>
        <p:spPr bwMode="auto">
          <a:xfrm>
            <a:off x="7643813" y="367506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$1.50</a:t>
            </a:r>
            <a:endParaRPr lang="en-US" altLang="en-US">
              <a:ea typeface="ＭＳ Ｐゴシック" pitchFamily="34" charset="-128"/>
            </a:endParaRPr>
          </a:p>
        </p:txBody>
      </p:sp>
      <p:sp>
        <p:nvSpPr>
          <p:cNvPr id="86" name="Rectangle 31"/>
          <p:cNvSpPr>
            <a:spLocks noChangeArrowheads="1"/>
          </p:cNvSpPr>
          <p:nvPr/>
        </p:nvSpPr>
        <p:spPr bwMode="auto">
          <a:xfrm>
            <a:off x="1096963" y="4087813"/>
            <a:ext cx="22288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Total machine hours available</a:t>
            </a:r>
            <a:endParaRPr lang="en-US" altLang="en-US">
              <a:ea typeface="ＭＳ Ｐゴシック" pitchFamily="34" charset="-128"/>
            </a:endParaRPr>
          </a:p>
        </p:txBody>
      </p:sp>
      <p:sp>
        <p:nvSpPr>
          <p:cNvPr id="87" name="Rectangle 32"/>
          <p:cNvSpPr>
            <a:spLocks noChangeArrowheads="1"/>
          </p:cNvSpPr>
          <p:nvPr/>
        </p:nvSpPr>
        <p:spPr bwMode="auto">
          <a:xfrm>
            <a:off x="7593013" y="408781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5,000</a:t>
            </a:r>
            <a:endParaRPr lang="en-US" altLang="en-US">
              <a:ea typeface="ＭＳ Ｐゴシック" pitchFamily="34" charset="-128"/>
            </a:endParaRPr>
          </a:p>
        </p:txBody>
      </p:sp>
      <p:sp>
        <p:nvSpPr>
          <p:cNvPr id="88" name="Rectangle 33"/>
          <p:cNvSpPr>
            <a:spLocks noChangeArrowheads="1"/>
          </p:cNvSpPr>
          <p:nvPr/>
        </p:nvSpPr>
        <p:spPr bwMode="auto">
          <a:xfrm>
            <a:off x="1096963" y="4294188"/>
            <a:ext cx="33686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Machine hours used for production of Gamma</a:t>
            </a:r>
            <a:endParaRPr lang="en-US" altLang="en-US">
              <a:ea typeface="ＭＳ Ｐゴシック" pitchFamily="34" charset="-128"/>
            </a:endParaRPr>
          </a:p>
        </p:txBody>
      </p:sp>
      <p:sp>
        <p:nvSpPr>
          <p:cNvPr id="89" name="Rectangle 34"/>
          <p:cNvSpPr>
            <a:spLocks noChangeArrowheads="1"/>
          </p:cNvSpPr>
          <p:nvPr/>
        </p:nvSpPr>
        <p:spPr bwMode="auto">
          <a:xfrm>
            <a:off x="4552950" y="4294188"/>
            <a:ext cx="21177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(3,800 units x 1 MH per unit)</a:t>
            </a:r>
            <a:endParaRPr lang="en-US" altLang="en-US">
              <a:ea typeface="ＭＳ Ｐゴシック" pitchFamily="34" charset="-128"/>
            </a:endParaRPr>
          </a:p>
        </p:txBody>
      </p:sp>
      <p:sp>
        <p:nvSpPr>
          <p:cNvPr id="90" name="Rectangle 35"/>
          <p:cNvSpPr>
            <a:spLocks noChangeArrowheads="1"/>
          </p:cNvSpPr>
          <p:nvPr/>
        </p:nvSpPr>
        <p:spPr bwMode="auto">
          <a:xfrm>
            <a:off x="7593013" y="429418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3,800</a:t>
            </a:r>
            <a:endParaRPr lang="en-US" altLang="en-US">
              <a:ea typeface="ＭＳ Ｐゴシック" pitchFamily="34" charset="-128"/>
            </a:endParaRPr>
          </a:p>
        </p:txBody>
      </p:sp>
      <p:sp>
        <p:nvSpPr>
          <p:cNvPr id="91" name="Rectangle 36"/>
          <p:cNvSpPr>
            <a:spLocks noChangeArrowheads="1"/>
          </p:cNvSpPr>
          <p:nvPr/>
        </p:nvSpPr>
        <p:spPr bwMode="auto">
          <a:xfrm>
            <a:off x="7593013" y="4468813"/>
            <a:ext cx="403225"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92" name="Rectangle 37"/>
          <p:cNvSpPr>
            <a:spLocks noChangeArrowheads="1"/>
          </p:cNvSpPr>
          <p:nvPr/>
        </p:nvSpPr>
        <p:spPr bwMode="auto">
          <a:xfrm>
            <a:off x="1096963" y="4500563"/>
            <a:ext cx="36099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Machine hours available for production of Omega</a:t>
            </a:r>
            <a:endParaRPr lang="en-US" altLang="en-US">
              <a:ea typeface="ＭＳ Ｐゴシック" pitchFamily="34" charset="-128"/>
            </a:endParaRPr>
          </a:p>
        </p:txBody>
      </p:sp>
      <p:sp>
        <p:nvSpPr>
          <p:cNvPr id="93" name="Rectangle 38"/>
          <p:cNvSpPr>
            <a:spLocks noChangeArrowheads="1"/>
          </p:cNvSpPr>
          <p:nvPr/>
        </p:nvSpPr>
        <p:spPr bwMode="auto">
          <a:xfrm>
            <a:off x="7593013" y="450056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1,200</a:t>
            </a:r>
            <a:endParaRPr lang="en-US" altLang="en-US">
              <a:ea typeface="ＭＳ Ｐゴシック" pitchFamily="34" charset="-128"/>
            </a:endParaRPr>
          </a:p>
        </p:txBody>
      </p:sp>
      <p:sp>
        <p:nvSpPr>
          <p:cNvPr id="94" name="Rectangle 39"/>
          <p:cNvSpPr>
            <a:spLocks noChangeArrowheads="1"/>
          </p:cNvSpPr>
          <p:nvPr/>
        </p:nvSpPr>
        <p:spPr bwMode="auto">
          <a:xfrm>
            <a:off x="1096963" y="4705350"/>
            <a:ext cx="33289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Machine hours used for production of Omega</a:t>
            </a:r>
            <a:endParaRPr lang="en-US" altLang="en-US">
              <a:ea typeface="ＭＳ Ｐゴシック" pitchFamily="34" charset="-128"/>
            </a:endParaRPr>
          </a:p>
        </p:txBody>
      </p:sp>
      <p:sp>
        <p:nvSpPr>
          <p:cNvPr id="95" name="Rectangle 40"/>
          <p:cNvSpPr>
            <a:spLocks noChangeArrowheads="1"/>
          </p:cNvSpPr>
          <p:nvPr/>
        </p:nvSpPr>
        <p:spPr bwMode="auto">
          <a:xfrm>
            <a:off x="4552950" y="4705350"/>
            <a:ext cx="29146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(1,200 MHs / 3 MH per unit = 400 units)</a:t>
            </a:r>
            <a:endParaRPr lang="en-US" altLang="en-US">
              <a:ea typeface="ＭＳ Ｐゴシック" pitchFamily="34" charset="-128"/>
            </a:endParaRPr>
          </a:p>
        </p:txBody>
      </p:sp>
      <p:sp>
        <p:nvSpPr>
          <p:cNvPr id="394" name="Rectangle 41"/>
          <p:cNvSpPr>
            <a:spLocks noChangeArrowheads="1"/>
          </p:cNvSpPr>
          <p:nvPr/>
        </p:nvSpPr>
        <p:spPr bwMode="auto">
          <a:xfrm>
            <a:off x="7593013" y="4705350"/>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1,200</a:t>
            </a:r>
            <a:endParaRPr lang="en-US" altLang="en-US">
              <a:ea typeface="ＭＳ Ｐゴシック" pitchFamily="34" charset="-128"/>
            </a:endParaRPr>
          </a:p>
        </p:txBody>
      </p:sp>
      <p:sp>
        <p:nvSpPr>
          <p:cNvPr id="395" name="Rectangle 42"/>
          <p:cNvSpPr>
            <a:spLocks noChangeArrowheads="1"/>
          </p:cNvSpPr>
          <p:nvPr/>
        </p:nvSpPr>
        <p:spPr bwMode="auto">
          <a:xfrm>
            <a:off x="7593013" y="4881563"/>
            <a:ext cx="4032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96" name="Rectangle 43"/>
          <p:cNvSpPr>
            <a:spLocks noChangeArrowheads="1"/>
          </p:cNvSpPr>
          <p:nvPr/>
        </p:nvSpPr>
        <p:spPr bwMode="auto">
          <a:xfrm>
            <a:off x="1096963" y="4911725"/>
            <a:ext cx="19558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Remaining machine hours</a:t>
            </a:r>
            <a:endParaRPr lang="en-US" altLang="en-US">
              <a:ea typeface="ＭＳ Ｐゴシック" pitchFamily="34" charset="-128"/>
            </a:endParaRPr>
          </a:p>
        </p:txBody>
      </p:sp>
      <p:sp>
        <p:nvSpPr>
          <p:cNvPr id="397" name="Rectangle 44"/>
          <p:cNvSpPr>
            <a:spLocks noChangeArrowheads="1"/>
          </p:cNvSpPr>
          <p:nvPr/>
        </p:nvSpPr>
        <p:spPr bwMode="auto">
          <a:xfrm>
            <a:off x="7905750" y="4911725"/>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0</a:t>
            </a:r>
            <a:endParaRPr lang="en-US" altLang="en-US">
              <a:ea typeface="ＭＳ Ｐゴシック" pitchFamily="34" charset="-128"/>
            </a:endParaRPr>
          </a:p>
        </p:txBody>
      </p:sp>
      <p:sp>
        <p:nvSpPr>
          <p:cNvPr id="32810" name="Rectangle 54"/>
          <p:cNvSpPr>
            <a:spLocks noChangeArrowheads="1"/>
          </p:cNvSpPr>
          <p:nvPr/>
        </p:nvSpPr>
        <p:spPr bwMode="auto">
          <a:xfrm>
            <a:off x="1096963" y="1563688"/>
            <a:ext cx="67976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 Assume demand for Gamma is limited to 3,800 units per month, and demand for Omega is </a:t>
            </a:r>
            <a:endParaRPr lang="en-US" altLang="en-US">
              <a:ea typeface="ＭＳ Ｐゴシック" pitchFamily="34" charset="-128"/>
            </a:endParaRPr>
          </a:p>
        </p:txBody>
      </p:sp>
      <p:sp>
        <p:nvSpPr>
          <p:cNvPr id="32811" name="Rectangle 55"/>
          <p:cNvSpPr>
            <a:spLocks noChangeArrowheads="1"/>
          </p:cNvSpPr>
          <p:nvPr/>
        </p:nvSpPr>
        <p:spPr bwMode="auto">
          <a:xfrm>
            <a:off x="1096963" y="1758950"/>
            <a:ext cx="68072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limited to 1,000 units per month. How many units of Gamma and Omega should the company </a:t>
            </a:r>
            <a:endParaRPr lang="en-US" altLang="en-US">
              <a:ea typeface="ＭＳ Ｐゴシック" pitchFamily="34" charset="-128"/>
            </a:endParaRPr>
          </a:p>
        </p:txBody>
      </p:sp>
      <p:sp>
        <p:nvSpPr>
          <p:cNvPr id="32812" name="Rectangle 56"/>
          <p:cNvSpPr>
            <a:spLocks noChangeArrowheads="1"/>
          </p:cNvSpPr>
          <p:nvPr/>
        </p:nvSpPr>
        <p:spPr bwMode="auto">
          <a:xfrm>
            <a:off x="1096963" y="1965325"/>
            <a:ext cx="5426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produce, and what will be the total contribution margin from this sales mix?</a:t>
            </a:r>
            <a:endParaRPr lang="en-US" altLang="en-US">
              <a:ea typeface="ＭＳ Ｐゴシック" pitchFamily="34" charset="-128"/>
            </a:endParaRPr>
          </a:p>
        </p:txBody>
      </p:sp>
      <p:sp>
        <p:nvSpPr>
          <p:cNvPr id="410" name="Line 57"/>
          <p:cNvSpPr>
            <a:spLocks noChangeShapeType="1"/>
          </p:cNvSpPr>
          <p:nvPr/>
        </p:nvSpPr>
        <p:spPr bwMode="auto">
          <a:xfrm>
            <a:off x="5313363" y="3016250"/>
            <a:ext cx="70643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 name="Rectangle 58"/>
          <p:cNvSpPr>
            <a:spLocks noChangeArrowheads="1"/>
          </p:cNvSpPr>
          <p:nvPr/>
        </p:nvSpPr>
        <p:spPr bwMode="auto">
          <a:xfrm>
            <a:off x="5313363" y="3016250"/>
            <a:ext cx="706437"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12" name="Line 59"/>
          <p:cNvSpPr>
            <a:spLocks noChangeShapeType="1"/>
          </p:cNvSpPr>
          <p:nvPr/>
        </p:nvSpPr>
        <p:spPr bwMode="auto">
          <a:xfrm>
            <a:off x="5313363" y="3222625"/>
            <a:ext cx="70643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3" name="Rectangle 60"/>
          <p:cNvSpPr>
            <a:spLocks noChangeArrowheads="1"/>
          </p:cNvSpPr>
          <p:nvPr/>
        </p:nvSpPr>
        <p:spPr bwMode="auto">
          <a:xfrm>
            <a:off x="5313363" y="3222625"/>
            <a:ext cx="706437"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14" name="Line 61"/>
          <p:cNvSpPr>
            <a:spLocks noChangeShapeType="1"/>
          </p:cNvSpPr>
          <p:nvPr/>
        </p:nvSpPr>
        <p:spPr bwMode="auto">
          <a:xfrm>
            <a:off x="5313363" y="3243263"/>
            <a:ext cx="70643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5" name="Rectangle 62"/>
          <p:cNvSpPr>
            <a:spLocks noChangeArrowheads="1"/>
          </p:cNvSpPr>
          <p:nvPr/>
        </p:nvSpPr>
        <p:spPr bwMode="auto">
          <a:xfrm>
            <a:off x="5313363" y="3243263"/>
            <a:ext cx="706437"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16" name="Rectangle 63"/>
          <p:cNvSpPr>
            <a:spLocks noChangeArrowheads="1"/>
          </p:cNvSpPr>
          <p:nvPr/>
        </p:nvSpPr>
        <p:spPr bwMode="auto">
          <a:xfrm>
            <a:off x="1047750" y="2366963"/>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17" name="Rectangle 64"/>
          <p:cNvSpPr>
            <a:spLocks noChangeArrowheads="1"/>
          </p:cNvSpPr>
          <p:nvPr/>
        </p:nvSpPr>
        <p:spPr bwMode="auto">
          <a:xfrm>
            <a:off x="8066088" y="2387600"/>
            <a:ext cx="20637"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22" name="Rectangle 69"/>
          <p:cNvSpPr>
            <a:spLocks noChangeArrowheads="1"/>
          </p:cNvSpPr>
          <p:nvPr/>
        </p:nvSpPr>
        <p:spPr bwMode="auto">
          <a:xfrm>
            <a:off x="1066800" y="2366963"/>
            <a:ext cx="7019925" cy="2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23" name="Rectangle 70"/>
          <p:cNvSpPr>
            <a:spLocks noChangeArrowheads="1"/>
          </p:cNvSpPr>
          <p:nvPr/>
        </p:nvSpPr>
        <p:spPr bwMode="auto">
          <a:xfrm>
            <a:off x="1066800" y="2593975"/>
            <a:ext cx="70199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24" name="Line 71"/>
          <p:cNvSpPr>
            <a:spLocks noChangeShapeType="1"/>
          </p:cNvSpPr>
          <p:nvPr/>
        </p:nvSpPr>
        <p:spPr bwMode="auto">
          <a:xfrm>
            <a:off x="7178675" y="3016250"/>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5" name="Rectangle 72"/>
          <p:cNvSpPr>
            <a:spLocks noChangeArrowheads="1"/>
          </p:cNvSpPr>
          <p:nvPr/>
        </p:nvSpPr>
        <p:spPr bwMode="auto">
          <a:xfrm>
            <a:off x="7178675" y="3016250"/>
            <a:ext cx="908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26" name="Line 73"/>
          <p:cNvSpPr>
            <a:spLocks noChangeShapeType="1"/>
          </p:cNvSpPr>
          <p:nvPr/>
        </p:nvSpPr>
        <p:spPr bwMode="auto">
          <a:xfrm>
            <a:off x="7178675" y="3222625"/>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 name="Rectangle 74"/>
          <p:cNvSpPr>
            <a:spLocks noChangeArrowheads="1"/>
          </p:cNvSpPr>
          <p:nvPr/>
        </p:nvSpPr>
        <p:spPr bwMode="auto">
          <a:xfrm>
            <a:off x="7178675" y="3222625"/>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31" name="Line 75"/>
          <p:cNvSpPr>
            <a:spLocks noChangeShapeType="1"/>
          </p:cNvSpPr>
          <p:nvPr/>
        </p:nvSpPr>
        <p:spPr bwMode="auto">
          <a:xfrm>
            <a:off x="7178675" y="3243263"/>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2" name="Rectangle 76"/>
          <p:cNvSpPr>
            <a:spLocks noChangeArrowheads="1"/>
          </p:cNvSpPr>
          <p:nvPr/>
        </p:nvSpPr>
        <p:spPr bwMode="auto">
          <a:xfrm>
            <a:off x="7178675" y="3243263"/>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61"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P 1</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500"/>
                                        <p:tgtEl>
                                          <p:spTgt spid="6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500"/>
                                        <p:tgtEl>
                                          <p:spTgt spid="6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6"/>
                                        </p:tgtEl>
                                        <p:attrNameLst>
                                          <p:attrName>style.visibility</p:attrName>
                                        </p:attrNameLst>
                                      </p:cBhvr>
                                      <p:to>
                                        <p:strVal val="visible"/>
                                      </p:to>
                                    </p:set>
                                    <p:animEffect transition="in" filter="fade">
                                      <p:cBhvr>
                                        <p:cTn id="19" dur="500"/>
                                        <p:tgtEl>
                                          <p:spTgt spid="4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17"/>
                                        </p:tgtEl>
                                        <p:attrNameLst>
                                          <p:attrName>style.visibility</p:attrName>
                                        </p:attrNameLst>
                                      </p:cBhvr>
                                      <p:to>
                                        <p:strVal val="visible"/>
                                      </p:to>
                                    </p:set>
                                    <p:animEffect transition="in" filter="fade">
                                      <p:cBhvr>
                                        <p:cTn id="22" dur="500"/>
                                        <p:tgtEl>
                                          <p:spTgt spid="417"/>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422"/>
                                        </p:tgtEl>
                                        <p:attrNameLst>
                                          <p:attrName>style.visibility</p:attrName>
                                        </p:attrNameLst>
                                      </p:cBhvr>
                                      <p:to>
                                        <p:strVal val="visible"/>
                                      </p:to>
                                    </p:set>
                                    <p:animEffect transition="in" filter="fade">
                                      <p:cBhvr>
                                        <p:cTn id="25" dur="500"/>
                                        <p:tgtEl>
                                          <p:spTgt spid="4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23"/>
                                        </p:tgtEl>
                                        <p:attrNameLst>
                                          <p:attrName>style.visibility</p:attrName>
                                        </p:attrNameLst>
                                      </p:cBhvr>
                                      <p:to>
                                        <p:strVal val="visible"/>
                                      </p:to>
                                    </p:set>
                                    <p:animEffect transition="in" filter="fade">
                                      <p:cBhvr>
                                        <p:cTn id="28" dur="500"/>
                                        <p:tgtEl>
                                          <p:spTgt spid="42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500"/>
                                        <p:tgtEl>
                                          <p:spTgt spid="6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fade">
                                      <p:cBhvr>
                                        <p:cTn id="36" dur="500"/>
                                        <p:tgtEl>
                                          <p:spTgt spid="6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fade">
                                      <p:cBhvr>
                                        <p:cTn id="39" dur="500"/>
                                        <p:tgtEl>
                                          <p:spTgt spid="7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fade">
                                      <p:cBhvr>
                                        <p:cTn id="44" dur="500"/>
                                        <p:tgtEl>
                                          <p:spTgt spid="7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500"/>
                                        <p:tgtEl>
                                          <p:spTgt spid="7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6"/>
                                        </p:tgtEl>
                                        <p:attrNameLst>
                                          <p:attrName>style.visibility</p:attrName>
                                        </p:attrNameLst>
                                      </p:cBhvr>
                                      <p:to>
                                        <p:strVal val="visible"/>
                                      </p:to>
                                    </p:set>
                                    <p:animEffect transition="in" filter="fade">
                                      <p:cBhvr>
                                        <p:cTn id="50" dur="500"/>
                                        <p:tgtEl>
                                          <p:spTgt spid="76"/>
                                        </p:tgtEl>
                                      </p:cBhvr>
                                    </p:animEffect>
                                  </p:childTnLst>
                                </p:cTn>
                              </p:par>
                            </p:childTnLst>
                          </p:cTn>
                        </p:par>
                        <p:par>
                          <p:cTn id="51" fill="hold" nodeType="afterGroup">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8"/>
                                        </p:tgtEl>
                                        <p:attrNameLst>
                                          <p:attrName>style.visibility</p:attrName>
                                        </p:attrNameLst>
                                      </p:cBhvr>
                                      <p:to>
                                        <p:strVal val="visible"/>
                                      </p:to>
                                    </p:set>
                                    <p:animEffect transition="in" filter="fade">
                                      <p:cBhvr>
                                        <p:cTn id="57" dur="500"/>
                                        <p:tgtEl>
                                          <p:spTgt spid="7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10"/>
                                        </p:tgtEl>
                                        <p:attrNameLst>
                                          <p:attrName>style.visibility</p:attrName>
                                        </p:attrNameLst>
                                      </p:cBhvr>
                                      <p:to>
                                        <p:strVal val="visible"/>
                                      </p:to>
                                    </p:set>
                                    <p:animEffect transition="in" filter="fade">
                                      <p:cBhvr>
                                        <p:cTn id="60" dur="500"/>
                                        <p:tgtEl>
                                          <p:spTgt spid="41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11"/>
                                        </p:tgtEl>
                                        <p:attrNameLst>
                                          <p:attrName>style.visibility</p:attrName>
                                        </p:attrNameLst>
                                      </p:cBhvr>
                                      <p:to>
                                        <p:strVal val="visible"/>
                                      </p:to>
                                    </p:set>
                                    <p:animEffect transition="in" filter="fade">
                                      <p:cBhvr>
                                        <p:cTn id="63" dur="500"/>
                                        <p:tgtEl>
                                          <p:spTgt spid="41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12"/>
                                        </p:tgtEl>
                                        <p:attrNameLst>
                                          <p:attrName>style.visibility</p:attrName>
                                        </p:attrNameLst>
                                      </p:cBhvr>
                                      <p:to>
                                        <p:strVal val="visible"/>
                                      </p:to>
                                    </p:set>
                                    <p:animEffect transition="in" filter="fade">
                                      <p:cBhvr>
                                        <p:cTn id="66" dur="500"/>
                                        <p:tgtEl>
                                          <p:spTgt spid="41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13"/>
                                        </p:tgtEl>
                                        <p:attrNameLst>
                                          <p:attrName>style.visibility</p:attrName>
                                        </p:attrNameLst>
                                      </p:cBhvr>
                                      <p:to>
                                        <p:strVal val="visible"/>
                                      </p:to>
                                    </p:set>
                                    <p:animEffect transition="in" filter="fade">
                                      <p:cBhvr>
                                        <p:cTn id="69" dur="500"/>
                                        <p:tgtEl>
                                          <p:spTgt spid="41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14"/>
                                        </p:tgtEl>
                                        <p:attrNameLst>
                                          <p:attrName>style.visibility</p:attrName>
                                        </p:attrNameLst>
                                      </p:cBhvr>
                                      <p:to>
                                        <p:strVal val="visible"/>
                                      </p:to>
                                    </p:set>
                                    <p:animEffect transition="in" filter="fade">
                                      <p:cBhvr>
                                        <p:cTn id="72" dur="500"/>
                                        <p:tgtEl>
                                          <p:spTgt spid="41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15"/>
                                        </p:tgtEl>
                                        <p:attrNameLst>
                                          <p:attrName>style.visibility</p:attrName>
                                        </p:attrNameLst>
                                      </p:cBhvr>
                                      <p:to>
                                        <p:strVal val="visible"/>
                                      </p:to>
                                    </p:set>
                                    <p:animEffect transition="in" filter="fade">
                                      <p:cBhvr>
                                        <p:cTn id="75" dur="500"/>
                                        <p:tgtEl>
                                          <p:spTgt spid="41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79"/>
                                        </p:tgtEl>
                                        <p:attrNameLst>
                                          <p:attrName>style.visibility</p:attrName>
                                        </p:attrNameLst>
                                      </p:cBhvr>
                                      <p:to>
                                        <p:strVal val="visible"/>
                                      </p:to>
                                    </p:set>
                                    <p:animEffect transition="in" filter="fade">
                                      <p:cBhvr>
                                        <p:cTn id="78" dur="500"/>
                                        <p:tgtEl>
                                          <p:spTgt spid="7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24"/>
                                        </p:tgtEl>
                                        <p:attrNameLst>
                                          <p:attrName>style.visibility</p:attrName>
                                        </p:attrNameLst>
                                      </p:cBhvr>
                                      <p:to>
                                        <p:strVal val="visible"/>
                                      </p:to>
                                    </p:set>
                                    <p:animEffect transition="in" filter="fade">
                                      <p:cBhvr>
                                        <p:cTn id="81" dur="500"/>
                                        <p:tgtEl>
                                          <p:spTgt spid="42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25"/>
                                        </p:tgtEl>
                                        <p:attrNameLst>
                                          <p:attrName>style.visibility</p:attrName>
                                        </p:attrNameLst>
                                      </p:cBhvr>
                                      <p:to>
                                        <p:strVal val="visible"/>
                                      </p:to>
                                    </p:set>
                                    <p:animEffect transition="in" filter="fade">
                                      <p:cBhvr>
                                        <p:cTn id="84" dur="500"/>
                                        <p:tgtEl>
                                          <p:spTgt spid="42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26"/>
                                        </p:tgtEl>
                                        <p:attrNameLst>
                                          <p:attrName>style.visibility</p:attrName>
                                        </p:attrNameLst>
                                      </p:cBhvr>
                                      <p:to>
                                        <p:strVal val="visible"/>
                                      </p:to>
                                    </p:set>
                                    <p:animEffect transition="in" filter="fade">
                                      <p:cBhvr>
                                        <p:cTn id="87" dur="500"/>
                                        <p:tgtEl>
                                          <p:spTgt spid="42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27"/>
                                        </p:tgtEl>
                                        <p:attrNameLst>
                                          <p:attrName>style.visibility</p:attrName>
                                        </p:attrNameLst>
                                      </p:cBhvr>
                                      <p:to>
                                        <p:strVal val="visible"/>
                                      </p:to>
                                    </p:set>
                                    <p:animEffect transition="in" filter="fade">
                                      <p:cBhvr>
                                        <p:cTn id="90" dur="500"/>
                                        <p:tgtEl>
                                          <p:spTgt spid="42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Effect transition="in" filter="fade">
                                      <p:cBhvr>
                                        <p:cTn id="93" dur="500"/>
                                        <p:tgtEl>
                                          <p:spTgt spid="43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32"/>
                                        </p:tgtEl>
                                        <p:attrNameLst>
                                          <p:attrName>style.visibility</p:attrName>
                                        </p:attrNameLst>
                                      </p:cBhvr>
                                      <p:to>
                                        <p:strVal val="visible"/>
                                      </p:to>
                                    </p:set>
                                    <p:animEffect transition="in" filter="fade">
                                      <p:cBhvr>
                                        <p:cTn id="96" dur="500"/>
                                        <p:tgtEl>
                                          <p:spTgt spid="432"/>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80"/>
                                        </p:tgtEl>
                                        <p:attrNameLst>
                                          <p:attrName>style.visibility</p:attrName>
                                        </p:attrNameLst>
                                      </p:cBhvr>
                                      <p:to>
                                        <p:strVal val="visible"/>
                                      </p:to>
                                    </p:set>
                                    <p:animEffect transition="in" filter="fade">
                                      <p:cBhvr>
                                        <p:cTn id="101" dur="500"/>
                                        <p:tgtEl>
                                          <p:spTgt spid="8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81"/>
                                        </p:tgtEl>
                                        <p:attrNameLst>
                                          <p:attrName>style.visibility</p:attrName>
                                        </p:attrNameLst>
                                      </p:cBhvr>
                                      <p:to>
                                        <p:strVal val="visible"/>
                                      </p:to>
                                    </p:set>
                                    <p:animEffect transition="in" filter="fade">
                                      <p:cBhvr>
                                        <p:cTn id="104" dur="500"/>
                                        <p:tgtEl>
                                          <p:spTgt spid="81"/>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84"/>
                                        </p:tgtEl>
                                        <p:attrNameLst>
                                          <p:attrName>style.visibility</p:attrName>
                                        </p:attrNameLst>
                                      </p:cBhvr>
                                      <p:to>
                                        <p:strVal val="visible"/>
                                      </p:to>
                                    </p:set>
                                    <p:animEffect transition="in" filter="fade">
                                      <p:cBhvr>
                                        <p:cTn id="107" dur="500"/>
                                        <p:tgtEl>
                                          <p:spTgt spid="84"/>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83"/>
                                        </p:tgtEl>
                                        <p:attrNameLst>
                                          <p:attrName>style.visibility</p:attrName>
                                        </p:attrNameLst>
                                      </p:cBhvr>
                                      <p:to>
                                        <p:strVal val="visible"/>
                                      </p:to>
                                    </p:set>
                                    <p:animEffect transition="in" filter="fade">
                                      <p:cBhvr>
                                        <p:cTn id="112" dur="500"/>
                                        <p:tgtEl>
                                          <p:spTgt spid="8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82"/>
                                        </p:tgtEl>
                                        <p:attrNameLst>
                                          <p:attrName>style.visibility</p:attrName>
                                        </p:attrNameLst>
                                      </p:cBhvr>
                                      <p:to>
                                        <p:strVal val="visible"/>
                                      </p:to>
                                    </p:set>
                                    <p:animEffect transition="in" filter="fade">
                                      <p:cBhvr>
                                        <p:cTn id="115" dur="500"/>
                                        <p:tgtEl>
                                          <p:spTgt spid="82"/>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85"/>
                                        </p:tgtEl>
                                        <p:attrNameLst>
                                          <p:attrName>style.visibility</p:attrName>
                                        </p:attrNameLst>
                                      </p:cBhvr>
                                      <p:to>
                                        <p:strVal val="visible"/>
                                      </p:to>
                                    </p:set>
                                    <p:animEffect transition="in" filter="fade">
                                      <p:cBhvr>
                                        <p:cTn id="118" dur="500"/>
                                        <p:tgtEl>
                                          <p:spTgt spid="85"/>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86"/>
                                        </p:tgtEl>
                                        <p:attrNameLst>
                                          <p:attrName>style.visibility</p:attrName>
                                        </p:attrNameLst>
                                      </p:cBhvr>
                                      <p:to>
                                        <p:strVal val="visible"/>
                                      </p:to>
                                    </p:set>
                                    <p:animEffect transition="in" filter="fade">
                                      <p:cBhvr>
                                        <p:cTn id="123" dur="500"/>
                                        <p:tgtEl>
                                          <p:spTgt spid="86"/>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87"/>
                                        </p:tgtEl>
                                        <p:attrNameLst>
                                          <p:attrName>style.visibility</p:attrName>
                                        </p:attrNameLst>
                                      </p:cBhvr>
                                      <p:to>
                                        <p:strVal val="visible"/>
                                      </p:to>
                                    </p:set>
                                    <p:animEffect transition="in" filter="fade">
                                      <p:cBhvr>
                                        <p:cTn id="126" dur="500"/>
                                        <p:tgtEl>
                                          <p:spTgt spid="87"/>
                                        </p:tgtEl>
                                      </p:cBhvr>
                                    </p:animEffect>
                                  </p:childTnLst>
                                </p:cTn>
                              </p:par>
                            </p:childTnLst>
                          </p:cTn>
                        </p:par>
                        <p:par>
                          <p:cTn id="127" fill="hold" nodeType="afterGroup">
                            <p:stCondLst>
                              <p:cond delay="500"/>
                            </p:stCondLst>
                            <p:childTnLst>
                              <p:par>
                                <p:cTn id="128" presetID="10" presetClass="entr" presetSubtype="0" fill="hold" grpId="0" nodeType="afterEffect">
                                  <p:stCondLst>
                                    <p:cond delay="0"/>
                                  </p:stCondLst>
                                  <p:childTnLst>
                                    <p:set>
                                      <p:cBhvr>
                                        <p:cTn id="129" dur="1" fill="hold">
                                          <p:stCondLst>
                                            <p:cond delay="0"/>
                                          </p:stCondLst>
                                        </p:cTn>
                                        <p:tgtEl>
                                          <p:spTgt spid="88"/>
                                        </p:tgtEl>
                                        <p:attrNameLst>
                                          <p:attrName>style.visibility</p:attrName>
                                        </p:attrNameLst>
                                      </p:cBhvr>
                                      <p:to>
                                        <p:strVal val="visible"/>
                                      </p:to>
                                    </p:set>
                                    <p:animEffect transition="in" filter="fade">
                                      <p:cBhvr>
                                        <p:cTn id="130" dur="500"/>
                                        <p:tgtEl>
                                          <p:spTgt spid="88"/>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89"/>
                                        </p:tgtEl>
                                        <p:attrNameLst>
                                          <p:attrName>style.visibility</p:attrName>
                                        </p:attrNameLst>
                                      </p:cBhvr>
                                      <p:to>
                                        <p:strVal val="visible"/>
                                      </p:to>
                                    </p:set>
                                    <p:animEffect transition="in" filter="fade">
                                      <p:cBhvr>
                                        <p:cTn id="135" dur="500"/>
                                        <p:tgtEl>
                                          <p:spTgt spid="89"/>
                                        </p:tgtEl>
                                      </p:cBhvr>
                                    </p:animEffect>
                                  </p:childTnLst>
                                </p:cTn>
                              </p:par>
                            </p:childTnLst>
                          </p:cTn>
                        </p:par>
                        <p:par>
                          <p:cTn id="136" fill="hold" nodeType="afterGroup">
                            <p:stCondLst>
                              <p:cond delay="500"/>
                            </p:stCondLst>
                            <p:childTnLst>
                              <p:par>
                                <p:cTn id="137" presetID="10" presetClass="entr" presetSubtype="0" fill="hold" grpId="0" nodeType="afterEffect">
                                  <p:stCondLst>
                                    <p:cond delay="0"/>
                                  </p:stCondLst>
                                  <p:childTnLst>
                                    <p:set>
                                      <p:cBhvr>
                                        <p:cTn id="138" dur="1" fill="hold">
                                          <p:stCondLst>
                                            <p:cond delay="0"/>
                                          </p:stCondLst>
                                        </p:cTn>
                                        <p:tgtEl>
                                          <p:spTgt spid="90"/>
                                        </p:tgtEl>
                                        <p:attrNameLst>
                                          <p:attrName>style.visibility</p:attrName>
                                        </p:attrNameLst>
                                      </p:cBhvr>
                                      <p:to>
                                        <p:strVal val="visible"/>
                                      </p:to>
                                    </p:set>
                                    <p:animEffect transition="in" filter="fade">
                                      <p:cBhvr>
                                        <p:cTn id="139" dur="500"/>
                                        <p:tgtEl>
                                          <p:spTgt spid="90"/>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92"/>
                                        </p:tgtEl>
                                        <p:attrNameLst>
                                          <p:attrName>style.visibility</p:attrName>
                                        </p:attrNameLst>
                                      </p:cBhvr>
                                      <p:to>
                                        <p:strVal val="visible"/>
                                      </p:to>
                                    </p:set>
                                    <p:animEffect transition="in" filter="fade">
                                      <p:cBhvr>
                                        <p:cTn id="144" dur="500"/>
                                        <p:tgtEl>
                                          <p:spTgt spid="92"/>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91"/>
                                        </p:tgtEl>
                                        <p:attrNameLst>
                                          <p:attrName>style.visibility</p:attrName>
                                        </p:attrNameLst>
                                      </p:cBhvr>
                                      <p:to>
                                        <p:strVal val="visible"/>
                                      </p:to>
                                    </p:set>
                                    <p:animEffect transition="in" filter="fade">
                                      <p:cBhvr>
                                        <p:cTn id="147" dur="500"/>
                                        <p:tgtEl>
                                          <p:spTgt spid="91"/>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93"/>
                                        </p:tgtEl>
                                        <p:attrNameLst>
                                          <p:attrName>style.visibility</p:attrName>
                                        </p:attrNameLst>
                                      </p:cBhvr>
                                      <p:to>
                                        <p:strVal val="visible"/>
                                      </p:to>
                                    </p:set>
                                    <p:animEffect transition="in" filter="fade">
                                      <p:cBhvr>
                                        <p:cTn id="150" dur="500"/>
                                        <p:tgtEl>
                                          <p:spTgt spid="93"/>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94"/>
                                        </p:tgtEl>
                                        <p:attrNameLst>
                                          <p:attrName>style.visibility</p:attrName>
                                        </p:attrNameLst>
                                      </p:cBhvr>
                                      <p:to>
                                        <p:strVal val="visible"/>
                                      </p:to>
                                    </p:set>
                                    <p:animEffect transition="in" filter="fade">
                                      <p:cBhvr>
                                        <p:cTn id="155" dur="500"/>
                                        <p:tgtEl>
                                          <p:spTgt spid="94"/>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95"/>
                                        </p:tgtEl>
                                        <p:attrNameLst>
                                          <p:attrName>style.visibility</p:attrName>
                                        </p:attrNameLst>
                                      </p:cBhvr>
                                      <p:to>
                                        <p:strVal val="visible"/>
                                      </p:to>
                                    </p:set>
                                    <p:animEffect transition="in" filter="fade">
                                      <p:cBhvr>
                                        <p:cTn id="158" dur="500"/>
                                        <p:tgtEl>
                                          <p:spTgt spid="95"/>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394"/>
                                        </p:tgtEl>
                                        <p:attrNameLst>
                                          <p:attrName>style.visibility</p:attrName>
                                        </p:attrNameLst>
                                      </p:cBhvr>
                                      <p:to>
                                        <p:strVal val="visible"/>
                                      </p:to>
                                    </p:set>
                                    <p:animEffect transition="in" filter="fade">
                                      <p:cBhvr>
                                        <p:cTn id="161" dur="500"/>
                                        <p:tgtEl>
                                          <p:spTgt spid="394"/>
                                        </p:tgtEl>
                                      </p:cBhvr>
                                    </p:animEffect>
                                  </p:childTnLst>
                                </p:cTn>
                              </p:par>
                            </p:childTnLst>
                          </p:cTn>
                        </p:par>
                        <p:par>
                          <p:cTn id="162" fill="hold" nodeType="afterGroup">
                            <p:stCondLst>
                              <p:cond delay="500"/>
                            </p:stCondLst>
                            <p:childTnLst>
                              <p:par>
                                <p:cTn id="163" presetID="10" presetClass="entr" presetSubtype="0" fill="hold" grpId="0" nodeType="afterEffect">
                                  <p:stCondLst>
                                    <p:cond delay="0"/>
                                  </p:stCondLst>
                                  <p:childTnLst>
                                    <p:set>
                                      <p:cBhvr>
                                        <p:cTn id="164" dur="1" fill="hold">
                                          <p:stCondLst>
                                            <p:cond delay="0"/>
                                          </p:stCondLst>
                                        </p:cTn>
                                        <p:tgtEl>
                                          <p:spTgt spid="396"/>
                                        </p:tgtEl>
                                        <p:attrNameLst>
                                          <p:attrName>style.visibility</p:attrName>
                                        </p:attrNameLst>
                                      </p:cBhvr>
                                      <p:to>
                                        <p:strVal val="visible"/>
                                      </p:to>
                                    </p:set>
                                    <p:animEffect transition="in" filter="fade">
                                      <p:cBhvr>
                                        <p:cTn id="165" dur="500"/>
                                        <p:tgtEl>
                                          <p:spTgt spid="396"/>
                                        </p:tgtEl>
                                      </p:cBhvr>
                                    </p:animEffect>
                                  </p:childTnLst>
                                </p:cTn>
                              </p:par>
                            </p:childTnLst>
                          </p:cTn>
                        </p:par>
                        <p:par>
                          <p:cTn id="166" fill="hold" nodeType="afterGroup">
                            <p:stCondLst>
                              <p:cond delay="1000"/>
                            </p:stCondLst>
                            <p:childTnLst>
                              <p:par>
                                <p:cTn id="167" presetID="10" presetClass="entr" presetSubtype="0" fill="hold" grpId="0" nodeType="afterEffect">
                                  <p:stCondLst>
                                    <p:cond delay="0"/>
                                  </p:stCondLst>
                                  <p:childTnLst>
                                    <p:set>
                                      <p:cBhvr>
                                        <p:cTn id="168" dur="1" fill="hold">
                                          <p:stCondLst>
                                            <p:cond delay="0"/>
                                          </p:stCondLst>
                                        </p:cTn>
                                        <p:tgtEl>
                                          <p:spTgt spid="395"/>
                                        </p:tgtEl>
                                        <p:attrNameLst>
                                          <p:attrName>style.visibility</p:attrName>
                                        </p:attrNameLst>
                                      </p:cBhvr>
                                      <p:to>
                                        <p:strVal val="visible"/>
                                      </p:to>
                                    </p:set>
                                    <p:animEffect transition="in" filter="fade">
                                      <p:cBhvr>
                                        <p:cTn id="169" dur="500"/>
                                        <p:tgtEl>
                                          <p:spTgt spid="395"/>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397"/>
                                        </p:tgtEl>
                                        <p:attrNameLst>
                                          <p:attrName>style.visibility</p:attrName>
                                        </p:attrNameLst>
                                      </p:cBhvr>
                                      <p:to>
                                        <p:strVal val="visible"/>
                                      </p:to>
                                    </p:set>
                                    <p:animEffect transition="in" filter="fade">
                                      <p:cBhvr>
                                        <p:cTn id="172" dur="500"/>
                                        <p:tgtEl>
                                          <p:spTgt spid="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5" grpId="0"/>
      <p:bldP spid="66" grpId="0"/>
      <p:bldP spid="67" grpId="0"/>
      <p:bldP spid="68" grpId="0"/>
      <p:bldP spid="69" grpId="0"/>
      <p:bldP spid="70" grpId="0"/>
      <p:bldP spid="71"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animBg="1"/>
      <p:bldP spid="92" grpId="0"/>
      <p:bldP spid="93" grpId="0"/>
      <p:bldP spid="94" grpId="0"/>
      <p:bldP spid="95" grpId="0"/>
      <p:bldP spid="394" grpId="0"/>
      <p:bldP spid="395" grpId="0" animBg="1"/>
      <p:bldP spid="396" grpId="0"/>
      <p:bldP spid="397" grpId="0"/>
      <p:bldP spid="410" grpId="0" animBg="1"/>
      <p:bldP spid="411" grpId="0" animBg="1"/>
      <p:bldP spid="412" grpId="0" animBg="1"/>
      <p:bldP spid="413" grpId="0" animBg="1"/>
      <p:bldP spid="414" grpId="0" animBg="1"/>
      <p:bldP spid="415" grpId="0" animBg="1"/>
      <p:bldP spid="416" grpId="0" animBg="1"/>
      <p:bldP spid="417" grpId="0" animBg="1"/>
      <p:bldP spid="422" grpId="0"/>
      <p:bldP spid="423" grpId="0" animBg="1"/>
      <p:bldP spid="424" grpId="0" animBg="1"/>
      <p:bldP spid="425" grpId="0" animBg="1"/>
      <p:bldP spid="426" grpId="0" animBg="1"/>
      <p:bldP spid="427" grpId="0" animBg="1"/>
      <p:bldP spid="431" grpId="0" animBg="1"/>
      <p:bldP spid="4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14"/>
          <p:cNvSpPr>
            <a:spLocks noGrp="1"/>
          </p:cNvSpPr>
          <p:nvPr>
            <p:ph type="ftr" sz="quarter" idx="11"/>
          </p:nvPr>
        </p:nvSpPr>
        <p:spPr bwMode="auto">
          <a:xfrm>
            <a:off x="2362200" y="6400800"/>
            <a:ext cx="5029200"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a:r>
              <a:rPr lang="en-US" altLang="en-US" smtClean="0">
                <a:solidFill>
                  <a:srgbClr val="898989"/>
                </a:solidFill>
                <a:ea typeface="ＭＳ Ｐゴシック" pitchFamily="34" charset="-128"/>
              </a:rPr>
              <a:t>Copyright © 2016 McGraw-Hill Education</a:t>
            </a:r>
          </a:p>
        </p:txBody>
      </p:sp>
      <p:sp>
        <p:nvSpPr>
          <p:cNvPr id="33881" name="Slide Number Placeholder 6"/>
          <p:cNvSpPr>
            <a:spLocks noGrp="1"/>
          </p:cNvSpPr>
          <p:nvPr>
            <p:ph type="sldNum" sz="quarter" idx="12"/>
          </p:nvPr>
        </p:nvSpPr>
        <p:spPr bwMode="auto">
          <a:xfrm>
            <a:off x="8153400" y="6492875"/>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328CE0B-81D6-4B09-9692-23A0E3F3088A}" type="slidenum">
              <a:rPr lang="en-US" altLang="en-US">
                <a:solidFill>
                  <a:srgbClr val="898989"/>
                </a:solidFill>
                <a:ea typeface="ＭＳ Ｐゴシック" pitchFamily="34" charset="-128"/>
              </a:rPr>
              <a:pPr/>
              <a:t>31</a:t>
            </a:fld>
            <a:endParaRPr lang="en-US" altLang="en-US">
              <a:solidFill>
                <a:srgbClr val="898989"/>
              </a:solidFill>
              <a:ea typeface="ＭＳ Ｐゴシック" pitchFamily="34" charset="-128"/>
            </a:endParaRPr>
          </a:p>
        </p:txBody>
      </p:sp>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Need-to-Know </a:t>
            </a:r>
            <a:r>
              <a:rPr lang="en-US" dirty="0" smtClean="0"/>
              <a:t>10.4</a:t>
            </a:r>
            <a:endParaRPr lang="en-US" dirty="0"/>
          </a:p>
        </p:txBody>
      </p:sp>
      <p:sp>
        <p:nvSpPr>
          <p:cNvPr id="8" name="Rectangle 5"/>
          <p:cNvSpPr>
            <a:spLocks noChangeArrowheads="1"/>
          </p:cNvSpPr>
          <p:nvPr/>
        </p:nvSpPr>
        <p:spPr bwMode="auto">
          <a:xfrm>
            <a:off x="1057275" y="2378075"/>
            <a:ext cx="7029450" cy="236538"/>
          </a:xfrm>
          <a:prstGeom prst="rect">
            <a:avLst/>
          </a:prstGeom>
          <a:solidFill>
            <a:schemeClr val="accent1">
              <a:lumMod val="40000"/>
              <a:lumOff val="60000"/>
            </a:schemeClr>
          </a:solidFill>
          <a:ln>
            <a:noFill/>
          </a:ln>
          <a:extLst/>
        </p:spPr>
        <p:txBody>
          <a:bodyPr/>
          <a:lstStyle/>
          <a:p>
            <a:pPr>
              <a:defRPr/>
            </a:pPr>
            <a:endParaRPr lang="en-US"/>
          </a:p>
        </p:txBody>
      </p:sp>
      <p:sp>
        <p:nvSpPr>
          <p:cNvPr id="33797" name="Rectangle 8"/>
          <p:cNvSpPr>
            <a:spLocks noChangeArrowheads="1"/>
          </p:cNvSpPr>
          <p:nvPr/>
        </p:nvSpPr>
        <p:spPr bwMode="auto">
          <a:xfrm>
            <a:off x="1096963" y="533400"/>
            <a:ext cx="75438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A company produces two products, Gamma and Omega. Gamma sells for $10 per unit and Omega sells</a:t>
            </a:r>
            <a:endParaRPr lang="en-US" altLang="en-US">
              <a:ea typeface="ＭＳ Ｐゴシック" pitchFamily="34" charset="-128"/>
            </a:endParaRPr>
          </a:p>
        </p:txBody>
      </p:sp>
      <p:sp>
        <p:nvSpPr>
          <p:cNvPr id="33798" name="Rectangle 9"/>
          <p:cNvSpPr>
            <a:spLocks noChangeArrowheads="1"/>
          </p:cNvSpPr>
          <p:nvPr/>
        </p:nvSpPr>
        <p:spPr bwMode="auto">
          <a:xfrm>
            <a:off x="1096963" y="739775"/>
            <a:ext cx="76454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for $12.50 per unit. Variable costs are $7 per unit of Gamma and $8 per unit of Omega. The company has</a:t>
            </a:r>
            <a:endParaRPr lang="en-US" altLang="en-US">
              <a:ea typeface="ＭＳ Ｐゴシック" pitchFamily="34" charset="-128"/>
            </a:endParaRPr>
          </a:p>
        </p:txBody>
      </p:sp>
      <p:sp>
        <p:nvSpPr>
          <p:cNvPr id="33799" name="Rectangle 10"/>
          <p:cNvSpPr>
            <a:spLocks noChangeArrowheads="1"/>
          </p:cNvSpPr>
          <p:nvPr/>
        </p:nvSpPr>
        <p:spPr bwMode="auto">
          <a:xfrm>
            <a:off x="1096963" y="946150"/>
            <a:ext cx="75739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a capacity of 5,000 machine hours per month. Gamma uses 1 machine hour per unit, and Omega uses 3</a:t>
            </a:r>
            <a:endParaRPr lang="en-US" altLang="en-US">
              <a:ea typeface="ＭＳ Ｐゴシック" pitchFamily="34" charset="-128"/>
            </a:endParaRPr>
          </a:p>
        </p:txBody>
      </p:sp>
      <p:sp>
        <p:nvSpPr>
          <p:cNvPr id="33800" name="Rectangle 11"/>
          <p:cNvSpPr>
            <a:spLocks noChangeArrowheads="1"/>
          </p:cNvSpPr>
          <p:nvPr/>
        </p:nvSpPr>
        <p:spPr bwMode="auto">
          <a:xfrm>
            <a:off x="1096963" y="1150938"/>
            <a:ext cx="17653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machine hours per unit.</a:t>
            </a:r>
            <a:endParaRPr lang="en-US" altLang="en-US">
              <a:ea typeface="ＭＳ Ｐゴシック" pitchFamily="34" charset="-128"/>
            </a:endParaRPr>
          </a:p>
        </p:txBody>
      </p:sp>
      <p:sp>
        <p:nvSpPr>
          <p:cNvPr id="33801" name="Rectangle 12"/>
          <p:cNvSpPr>
            <a:spLocks noChangeArrowheads="1"/>
          </p:cNvSpPr>
          <p:nvPr/>
        </p:nvSpPr>
        <p:spPr bwMode="auto">
          <a:xfrm>
            <a:off x="1096963" y="1357313"/>
            <a:ext cx="5173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 Compute the contribution margin per machine hour for each product.</a:t>
            </a:r>
            <a:endParaRPr lang="en-US" altLang="en-US">
              <a:ea typeface="ＭＳ Ｐゴシック" pitchFamily="34" charset="-128"/>
            </a:endParaRPr>
          </a:p>
        </p:txBody>
      </p:sp>
      <p:sp>
        <p:nvSpPr>
          <p:cNvPr id="33802" name="Rectangle 13"/>
          <p:cNvSpPr>
            <a:spLocks noChangeArrowheads="1"/>
          </p:cNvSpPr>
          <p:nvPr/>
        </p:nvSpPr>
        <p:spPr bwMode="auto">
          <a:xfrm>
            <a:off x="1096963" y="2398713"/>
            <a:ext cx="7762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rgbClr val="000000"/>
                </a:solidFill>
                <a:ea typeface="ＭＳ Ｐゴシック" pitchFamily="34" charset="-128"/>
              </a:rPr>
              <a:t>(per unit)</a:t>
            </a:r>
            <a:endParaRPr lang="en-US" altLang="en-US">
              <a:ea typeface="ＭＳ Ｐゴシック" pitchFamily="34" charset="-128"/>
            </a:endParaRPr>
          </a:p>
        </p:txBody>
      </p:sp>
      <p:sp>
        <p:nvSpPr>
          <p:cNvPr id="33803" name="Rectangle 14"/>
          <p:cNvSpPr>
            <a:spLocks noChangeArrowheads="1"/>
          </p:cNvSpPr>
          <p:nvPr/>
        </p:nvSpPr>
        <p:spPr bwMode="auto">
          <a:xfrm>
            <a:off x="5373688" y="2398713"/>
            <a:ext cx="676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rgbClr val="000000"/>
                </a:solidFill>
                <a:ea typeface="ＭＳ Ｐゴシック" pitchFamily="34" charset="-128"/>
              </a:rPr>
              <a:t>Gamma</a:t>
            </a:r>
            <a:endParaRPr lang="en-US" altLang="en-US">
              <a:ea typeface="ＭＳ Ｐゴシック" pitchFamily="34" charset="-128"/>
            </a:endParaRPr>
          </a:p>
        </p:txBody>
      </p:sp>
      <p:sp>
        <p:nvSpPr>
          <p:cNvPr id="33804" name="Rectangle 15"/>
          <p:cNvSpPr>
            <a:spLocks noChangeArrowheads="1"/>
          </p:cNvSpPr>
          <p:nvPr/>
        </p:nvSpPr>
        <p:spPr bwMode="auto">
          <a:xfrm>
            <a:off x="7361238" y="2398713"/>
            <a:ext cx="6254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rgbClr val="000000"/>
                </a:solidFill>
                <a:ea typeface="ＭＳ Ｐゴシック" pitchFamily="34" charset="-128"/>
              </a:rPr>
              <a:t>Omega</a:t>
            </a:r>
            <a:endParaRPr lang="en-US" altLang="en-US">
              <a:ea typeface="ＭＳ Ｐゴシック" pitchFamily="34" charset="-128"/>
            </a:endParaRPr>
          </a:p>
        </p:txBody>
      </p:sp>
      <p:sp>
        <p:nvSpPr>
          <p:cNvPr id="33805" name="Rectangle 16"/>
          <p:cNvSpPr>
            <a:spLocks noChangeArrowheads="1"/>
          </p:cNvSpPr>
          <p:nvPr/>
        </p:nvSpPr>
        <p:spPr bwMode="auto">
          <a:xfrm>
            <a:off x="1096963" y="262413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Sales</a:t>
            </a:r>
            <a:endParaRPr lang="en-US" altLang="en-US">
              <a:ea typeface="ＭＳ Ｐゴシック" pitchFamily="34" charset="-128"/>
            </a:endParaRPr>
          </a:p>
        </p:txBody>
      </p:sp>
      <p:sp>
        <p:nvSpPr>
          <p:cNvPr id="33806" name="Rectangle 17"/>
          <p:cNvSpPr>
            <a:spLocks noChangeArrowheads="1"/>
          </p:cNvSpPr>
          <p:nvPr/>
        </p:nvSpPr>
        <p:spPr bwMode="auto">
          <a:xfrm>
            <a:off x="5434013" y="262413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$10.00</a:t>
            </a:r>
            <a:endParaRPr lang="en-US" altLang="en-US">
              <a:ea typeface="ＭＳ Ｐゴシック" pitchFamily="34" charset="-128"/>
            </a:endParaRPr>
          </a:p>
        </p:txBody>
      </p:sp>
      <p:sp>
        <p:nvSpPr>
          <p:cNvPr id="33807" name="Rectangle 18"/>
          <p:cNvSpPr>
            <a:spLocks noChangeArrowheads="1"/>
          </p:cNvSpPr>
          <p:nvPr/>
        </p:nvSpPr>
        <p:spPr bwMode="auto">
          <a:xfrm>
            <a:off x="7502525" y="262413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$12.50</a:t>
            </a:r>
            <a:endParaRPr lang="en-US" altLang="en-US">
              <a:ea typeface="ＭＳ Ｐゴシック" pitchFamily="34" charset="-128"/>
            </a:endParaRPr>
          </a:p>
        </p:txBody>
      </p:sp>
      <p:sp>
        <p:nvSpPr>
          <p:cNvPr id="33808" name="Rectangle 19"/>
          <p:cNvSpPr>
            <a:spLocks noChangeArrowheads="1"/>
          </p:cNvSpPr>
          <p:nvPr/>
        </p:nvSpPr>
        <p:spPr bwMode="auto">
          <a:xfrm>
            <a:off x="1096963" y="2830513"/>
            <a:ext cx="10890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Variable costs</a:t>
            </a:r>
            <a:endParaRPr lang="en-US" altLang="en-US">
              <a:ea typeface="ＭＳ Ｐゴシック" pitchFamily="34" charset="-128"/>
            </a:endParaRPr>
          </a:p>
        </p:txBody>
      </p:sp>
      <p:sp>
        <p:nvSpPr>
          <p:cNvPr id="33809" name="Rectangle 20"/>
          <p:cNvSpPr>
            <a:spLocks noChangeArrowheads="1"/>
          </p:cNvSpPr>
          <p:nvPr/>
        </p:nvSpPr>
        <p:spPr bwMode="auto">
          <a:xfrm>
            <a:off x="5565775" y="2830513"/>
            <a:ext cx="4937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(7.00)</a:t>
            </a:r>
            <a:endParaRPr lang="en-US" altLang="en-US">
              <a:ea typeface="ＭＳ Ｐゴシック" pitchFamily="34" charset="-128"/>
            </a:endParaRPr>
          </a:p>
        </p:txBody>
      </p:sp>
      <p:sp>
        <p:nvSpPr>
          <p:cNvPr id="33810" name="Rectangle 21"/>
          <p:cNvSpPr>
            <a:spLocks noChangeArrowheads="1"/>
          </p:cNvSpPr>
          <p:nvPr/>
        </p:nvSpPr>
        <p:spPr bwMode="auto">
          <a:xfrm>
            <a:off x="7632700" y="2830513"/>
            <a:ext cx="4937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(8.00)</a:t>
            </a:r>
            <a:endParaRPr lang="en-US" altLang="en-US">
              <a:ea typeface="ＭＳ Ｐゴシック" pitchFamily="34" charset="-128"/>
            </a:endParaRPr>
          </a:p>
        </p:txBody>
      </p:sp>
      <p:sp>
        <p:nvSpPr>
          <p:cNvPr id="33811" name="Rectangle 22"/>
          <p:cNvSpPr>
            <a:spLocks noChangeArrowheads="1"/>
          </p:cNvSpPr>
          <p:nvPr/>
        </p:nvSpPr>
        <p:spPr bwMode="auto">
          <a:xfrm>
            <a:off x="1096963" y="3036888"/>
            <a:ext cx="20780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Contribution margin per unit</a:t>
            </a:r>
            <a:endParaRPr lang="en-US" altLang="en-US">
              <a:ea typeface="ＭＳ Ｐゴシック" pitchFamily="34" charset="-128"/>
            </a:endParaRPr>
          </a:p>
        </p:txBody>
      </p:sp>
      <p:sp>
        <p:nvSpPr>
          <p:cNvPr id="33812" name="Rectangle 23"/>
          <p:cNvSpPr>
            <a:spLocks noChangeArrowheads="1"/>
          </p:cNvSpPr>
          <p:nvPr/>
        </p:nvSpPr>
        <p:spPr bwMode="auto">
          <a:xfrm>
            <a:off x="5524500" y="303688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$3.00</a:t>
            </a:r>
            <a:endParaRPr lang="en-US" altLang="en-US">
              <a:ea typeface="ＭＳ Ｐゴシック" pitchFamily="34" charset="-128"/>
            </a:endParaRPr>
          </a:p>
        </p:txBody>
      </p:sp>
      <p:sp>
        <p:nvSpPr>
          <p:cNvPr id="33813" name="Rectangle 24"/>
          <p:cNvSpPr>
            <a:spLocks noChangeArrowheads="1"/>
          </p:cNvSpPr>
          <p:nvPr/>
        </p:nvSpPr>
        <p:spPr bwMode="auto">
          <a:xfrm>
            <a:off x="7593013" y="303688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$4.50</a:t>
            </a:r>
            <a:endParaRPr lang="en-US" altLang="en-US">
              <a:ea typeface="ＭＳ Ｐゴシック" pitchFamily="34" charset="-128"/>
            </a:endParaRPr>
          </a:p>
        </p:txBody>
      </p:sp>
      <p:sp>
        <p:nvSpPr>
          <p:cNvPr id="33814" name="Rectangle 25"/>
          <p:cNvSpPr>
            <a:spLocks noChangeArrowheads="1"/>
          </p:cNvSpPr>
          <p:nvPr/>
        </p:nvSpPr>
        <p:spPr bwMode="auto">
          <a:xfrm>
            <a:off x="1096963" y="3335338"/>
            <a:ext cx="17002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Machine hours per unit</a:t>
            </a:r>
            <a:endParaRPr lang="en-US" altLang="en-US">
              <a:ea typeface="ＭＳ Ｐゴシック" pitchFamily="34" charset="-128"/>
            </a:endParaRPr>
          </a:p>
        </p:txBody>
      </p:sp>
      <p:sp>
        <p:nvSpPr>
          <p:cNvPr id="33815" name="Rectangle 26"/>
          <p:cNvSpPr>
            <a:spLocks noChangeArrowheads="1"/>
          </p:cNvSpPr>
          <p:nvPr/>
        </p:nvSpPr>
        <p:spPr bwMode="auto">
          <a:xfrm>
            <a:off x="5837238" y="3335338"/>
            <a:ext cx="1619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a:t>
            </a:r>
            <a:endParaRPr lang="en-US" altLang="en-US">
              <a:ea typeface="ＭＳ Ｐゴシック" pitchFamily="34" charset="-128"/>
            </a:endParaRPr>
          </a:p>
        </p:txBody>
      </p:sp>
      <p:sp>
        <p:nvSpPr>
          <p:cNvPr id="33816" name="Rectangle 27"/>
          <p:cNvSpPr>
            <a:spLocks noChangeArrowheads="1"/>
          </p:cNvSpPr>
          <p:nvPr/>
        </p:nvSpPr>
        <p:spPr bwMode="auto">
          <a:xfrm>
            <a:off x="7905750" y="3335338"/>
            <a:ext cx="1619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3</a:t>
            </a:r>
            <a:endParaRPr lang="en-US" altLang="en-US">
              <a:ea typeface="ＭＳ Ｐゴシック" pitchFamily="34" charset="-128"/>
            </a:endParaRPr>
          </a:p>
        </p:txBody>
      </p:sp>
      <p:sp>
        <p:nvSpPr>
          <p:cNvPr id="33817" name="Rectangle 28"/>
          <p:cNvSpPr>
            <a:spLocks noChangeArrowheads="1"/>
          </p:cNvSpPr>
          <p:nvPr/>
        </p:nvSpPr>
        <p:spPr bwMode="auto">
          <a:xfrm>
            <a:off x="1096963" y="3540125"/>
            <a:ext cx="2794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Contribution margin per machine hour</a:t>
            </a:r>
            <a:endParaRPr lang="en-US" altLang="en-US">
              <a:ea typeface="ＭＳ Ｐゴシック" pitchFamily="34" charset="-128"/>
            </a:endParaRPr>
          </a:p>
        </p:txBody>
      </p:sp>
      <p:sp>
        <p:nvSpPr>
          <p:cNvPr id="33818" name="Rectangle 29"/>
          <p:cNvSpPr>
            <a:spLocks noChangeArrowheads="1"/>
          </p:cNvSpPr>
          <p:nvPr/>
        </p:nvSpPr>
        <p:spPr bwMode="auto">
          <a:xfrm>
            <a:off x="5575300" y="354012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$3.00</a:t>
            </a:r>
            <a:endParaRPr lang="en-US" altLang="en-US">
              <a:ea typeface="ＭＳ Ｐゴシック" pitchFamily="34" charset="-128"/>
            </a:endParaRPr>
          </a:p>
        </p:txBody>
      </p:sp>
      <p:sp>
        <p:nvSpPr>
          <p:cNvPr id="33819" name="Rectangle 30"/>
          <p:cNvSpPr>
            <a:spLocks noChangeArrowheads="1"/>
          </p:cNvSpPr>
          <p:nvPr/>
        </p:nvSpPr>
        <p:spPr bwMode="auto">
          <a:xfrm>
            <a:off x="7643813" y="3540125"/>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$1.50</a:t>
            </a:r>
            <a:endParaRPr lang="en-US" altLang="en-US">
              <a:ea typeface="ＭＳ Ｐゴシック" pitchFamily="34" charset="-128"/>
            </a:endParaRPr>
          </a:p>
        </p:txBody>
      </p:sp>
      <p:sp>
        <p:nvSpPr>
          <p:cNvPr id="33820" name="Rectangle 54"/>
          <p:cNvSpPr>
            <a:spLocks noChangeArrowheads="1"/>
          </p:cNvSpPr>
          <p:nvPr/>
        </p:nvSpPr>
        <p:spPr bwMode="auto">
          <a:xfrm>
            <a:off x="1096963" y="1563688"/>
            <a:ext cx="67976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 Assume demand for Gamma is limited to 3,800 units per month, and demand for Omega is </a:t>
            </a:r>
            <a:endParaRPr lang="en-US" altLang="en-US">
              <a:ea typeface="ＭＳ Ｐゴシック" pitchFamily="34" charset="-128"/>
            </a:endParaRPr>
          </a:p>
        </p:txBody>
      </p:sp>
      <p:sp>
        <p:nvSpPr>
          <p:cNvPr id="33821" name="Rectangle 55"/>
          <p:cNvSpPr>
            <a:spLocks noChangeArrowheads="1"/>
          </p:cNvSpPr>
          <p:nvPr/>
        </p:nvSpPr>
        <p:spPr bwMode="auto">
          <a:xfrm>
            <a:off x="1096963" y="1758950"/>
            <a:ext cx="68072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limited to 1,000 units per month. How many units of Gamma and Omega should the company </a:t>
            </a:r>
            <a:endParaRPr lang="en-US" altLang="en-US">
              <a:ea typeface="ＭＳ Ｐゴシック" pitchFamily="34" charset="-128"/>
            </a:endParaRPr>
          </a:p>
        </p:txBody>
      </p:sp>
      <p:sp>
        <p:nvSpPr>
          <p:cNvPr id="33822" name="Rectangle 56"/>
          <p:cNvSpPr>
            <a:spLocks noChangeArrowheads="1"/>
          </p:cNvSpPr>
          <p:nvPr/>
        </p:nvSpPr>
        <p:spPr bwMode="auto">
          <a:xfrm>
            <a:off x="1096963" y="1965325"/>
            <a:ext cx="5426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produce, and what will be the total contribution margin from this sales mix?</a:t>
            </a:r>
            <a:endParaRPr lang="en-US" altLang="en-US">
              <a:ea typeface="ＭＳ Ｐゴシック" pitchFamily="34" charset="-128"/>
            </a:endParaRPr>
          </a:p>
        </p:txBody>
      </p:sp>
      <p:sp>
        <p:nvSpPr>
          <p:cNvPr id="33823" name="Line 57"/>
          <p:cNvSpPr>
            <a:spLocks noChangeShapeType="1"/>
          </p:cNvSpPr>
          <p:nvPr/>
        </p:nvSpPr>
        <p:spPr bwMode="auto">
          <a:xfrm>
            <a:off x="5313363" y="3016250"/>
            <a:ext cx="70643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4" name="Rectangle 58"/>
          <p:cNvSpPr>
            <a:spLocks noChangeArrowheads="1"/>
          </p:cNvSpPr>
          <p:nvPr/>
        </p:nvSpPr>
        <p:spPr bwMode="auto">
          <a:xfrm>
            <a:off x="5313363" y="3016250"/>
            <a:ext cx="706437"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3825" name="Line 59"/>
          <p:cNvSpPr>
            <a:spLocks noChangeShapeType="1"/>
          </p:cNvSpPr>
          <p:nvPr/>
        </p:nvSpPr>
        <p:spPr bwMode="auto">
          <a:xfrm>
            <a:off x="5313363" y="3222625"/>
            <a:ext cx="70643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6" name="Rectangle 60"/>
          <p:cNvSpPr>
            <a:spLocks noChangeArrowheads="1"/>
          </p:cNvSpPr>
          <p:nvPr/>
        </p:nvSpPr>
        <p:spPr bwMode="auto">
          <a:xfrm>
            <a:off x="5313363" y="3222625"/>
            <a:ext cx="706437"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3827" name="Line 61"/>
          <p:cNvSpPr>
            <a:spLocks noChangeShapeType="1"/>
          </p:cNvSpPr>
          <p:nvPr/>
        </p:nvSpPr>
        <p:spPr bwMode="auto">
          <a:xfrm>
            <a:off x="5313363" y="3243263"/>
            <a:ext cx="70643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8" name="Rectangle 62"/>
          <p:cNvSpPr>
            <a:spLocks noChangeArrowheads="1"/>
          </p:cNvSpPr>
          <p:nvPr/>
        </p:nvSpPr>
        <p:spPr bwMode="auto">
          <a:xfrm>
            <a:off x="5313363" y="3243263"/>
            <a:ext cx="706437"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3829" name="Rectangle 63"/>
          <p:cNvSpPr>
            <a:spLocks noChangeArrowheads="1"/>
          </p:cNvSpPr>
          <p:nvPr/>
        </p:nvSpPr>
        <p:spPr bwMode="auto">
          <a:xfrm>
            <a:off x="1047750" y="2366963"/>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3830" name="Rectangle 64"/>
          <p:cNvSpPr>
            <a:spLocks noChangeArrowheads="1"/>
          </p:cNvSpPr>
          <p:nvPr/>
        </p:nvSpPr>
        <p:spPr bwMode="auto">
          <a:xfrm>
            <a:off x="8066088" y="2387600"/>
            <a:ext cx="20637"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22" name="Rectangle 69"/>
          <p:cNvSpPr>
            <a:spLocks noChangeArrowheads="1"/>
          </p:cNvSpPr>
          <p:nvPr/>
        </p:nvSpPr>
        <p:spPr bwMode="auto">
          <a:xfrm>
            <a:off x="1066800" y="2366963"/>
            <a:ext cx="7019925" cy="20637"/>
          </a:xfrm>
          <a:prstGeom prst="rect">
            <a:avLst/>
          </a:prstGeom>
          <a:solidFill>
            <a:schemeClr val="accent1">
              <a:lumMod val="20000"/>
              <a:lumOff val="80000"/>
            </a:schemeClr>
          </a:solidFill>
          <a:ln>
            <a:noFill/>
          </a:ln>
          <a:extLst/>
        </p:spPr>
        <p:txBody>
          <a:bodyPr/>
          <a:lstStyle/>
          <a:p>
            <a:pPr>
              <a:defRPr/>
            </a:pPr>
            <a:endParaRPr lang="en-US"/>
          </a:p>
        </p:txBody>
      </p:sp>
      <p:sp>
        <p:nvSpPr>
          <p:cNvPr id="33832" name="Rectangle 70"/>
          <p:cNvSpPr>
            <a:spLocks noChangeArrowheads="1"/>
          </p:cNvSpPr>
          <p:nvPr/>
        </p:nvSpPr>
        <p:spPr bwMode="auto">
          <a:xfrm>
            <a:off x="1066800" y="2593975"/>
            <a:ext cx="70199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3833" name="Line 71"/>
          <p:cNvSpPr>
            <a:spLocks noChangeShapeType="1"/>
          </p:cNvSpPr>
          <p:nvPr/>
        </p:nvSpPr>
        <p:spPr bwMode="auto">
          <a:xfrm>
            <a:off x="7178675" y="3016250"/>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34" name="Rectangle 72"/>
          <p:cNvSpPr>
            <a:spLocks noChangeArrowheads="1"/>
          </p:cNvSpPr>
          <p:nvPr/>
        </p:nvSpPr>
        <p:spPr bwMode="auto">
          <a:xfrm>
            <a:off x="7178675" y="3016250"/>
            <a:ext cx="908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3835" name="Line 73"/>
          <p:cNvSpPr>
            <a:spLocks noChangeShapeType="1"/>
          </p:cNvSpPr>
          <p:nvPr/>
        </p:nvSpPr>
        <p:spPr bwMode="auto">
          <a:xfrm>
            <a:off x="7178675" y="3222625"/>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36" name="Rectangle 74"/>
          <p:cNvSpPr>
            <a:spLocks noChangeArrowheads="1"/>
          </p:cNvSpPr>
          <p:nvPr/>
        </p:nvSpPr>
        <p:spPr bwMode="auto">
          <a:xfrm>
            <a:off x="7178675" y="3222625"/>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3837" name="Line 75"/>
          <p:cNvSpPr>
            <a:spLocks noChangeShapeType="1"/>
          </p:cNvSpPr>
          <p:nvPr/>
        </p:nvSpPr>
        <p:spPr bwMode="auto">
          <a:xfrm>
            <a:off x="7178675" y="3243263"/>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38" name="Rectangle 76"/>
          <p:cNvSpPr>
            <a:spLocks noChangeArrowheads="1"/>
          </p:cNvSpPr>
          <p:nvPr/>
        </p:nvSpPr>
        <p:spPr bwMode="auto">
          <a:xfrm>
            <a:off x="7178675" y="3243263"/>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3839" name="AutoShape 3"/>
          <p:cNvSpPr>
            <a:spLocks noChangeAspect="1" noChangeArrowheads="1" noTextEdit="1"/>
          </p:cNvSpPr>
          <p:nvPr/>
        </p:nvSpPr>
        <p:spPr bwMode="auto">
          <a:xfrm>
            <a:off x="1057275" y="3836988"/>
            <a:ext cx="7029450"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 name="Rectangle 5"/>
          <p:cNvSpPr>
            <a:spLocks noChangeArrowheads="1"/>
          </p:cNvSpPr>
          <p:nvPr/>
        </p:nvSpPr>
        <p:spPr bwMode="auto">
          <a:xfrm>
            <a:off x="1057275" y="3836988"/>
            <a:ext cx="7029450" cy="238125"/>
          </a:xfrm>
          <a:prstGeom prst="rect">
            <a:avLst/>
          </a:prstGeom>
          <a:solidFill>
            <a:schemeClr val="accent1">
              <a:lumMod val="40000"/>
              <a:lumOff val="60000"/>
            </a:schemeClr>
          </a:solidFill>
          <a:ln>
            <a:noFill/>
          </a:ln>
          <a:extLst/>
        </p:spPr>
        <p:txBody>
          <a:bodyPr/>
          <a:lstStyle/>
          <a:p>
            <a:pPr>
              <a:defRPr/>
            </a:pPr>
            <a:endParaRPr lang="en-US"/>
          </a:p>
        </p:txBody>
      </p:sp>
      <p:sp>
        <p:nvSpPr>
          <p:cNvPr id="7" name="Rectangle 6"/>
          <p:cNvSpPr>
            <a:spLocks noChangeArrowheads="1"/>
          </p:cNvSpPr>
          <p:nvPr/>
        </p:nvSpPr>
        <p:spPr bwMode="auto">
          <a:xfrm>
            <a:off x="1057275" y="4922838"/>
            <a:ext cx="7029450" cy="238125"/>
          </a:xfrm>
          <a:prstGeom prst="rect">
            <a:avLst/>
          </a:prstGeom>
          <a:solidFill>
            <a:schemeClr val="accent1">
              <a:lumMod val="40000"/>
              <a:lumOff val="60000"/>
            </a:schemeClr>
          </a:solidFill>
          <a:ln>
            <a:noFill/>
          </a:ln>
          <a:extLst/>
        </p:spPr>
        <p:txBody>
          <a:bodyPr/>
          <a:lstStyle/>
          <a:p>
            <a:pPr>
              <a:defRPr/>
            </a:pPr>
            <a:endParaRPr lang="en-US"/>
          </a:p>
        </p:txBody>
      </p:sp>
      <p:sp>
        <p:nvSpPr>
          <p:cNvPr id="10" name="Rectangle 7"/>
          <p:cNvSpPr>
            <a:spLocks noChangeArrowheads="1"/>
          </p:cNvSpPr>
          <p:nvPr/>
        </p:nvSpPr>
        <p:spPr bwMode="auto">
          <a:xfrm>
            <a:off x="1096963" y="3857625"/>
            <a:ext cx="4024312"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rgbClr val="000000"/>
                </a:solidFill>
                <a:ea typeface="ＭＳ Ｐゴシック" pitchFamily="34" charset="-128"/>
              </a:rPr>
              <a:t>Contribution margin (calculated on a per unit basis)</a:t>
            </a:r>
            <a:endParaRPr lang="en-US" altLang="en-US">
              <a:ea typeface="ＭＳ Ｐゴシック" pitchFamily="34" charset="-128"/>
            </a:endParaRPr>
          </a:p>
        </p:txBody>
      </p:sp>
      <p:sp>
        <p:nvSpPr>
          <p:cNvPr id="11" name="Rectangle 8"/>
          <p:cNvSpPr>
            <a:spLocks noChangeArrowheads="1"/>
          </p:cNvSpPr>
          <p:nvPr/>
        </p:nvSpPr>
        <p:spPr bwMode="auto">
          <a:xfrm>
            <a:off x="1096963" y="4084638"/>
            <a:ext cx="6461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Gamma</a:t>
            </a:r>
            <a:endParaRPr lang="en-US" altLang="en-US">
              <a:ea typeface="ＭＳ Ｐゴシック" pitchFamily="34" charset="-128"/>
            </a:endParaRPr>
          </a:p>
        </p:txBody>
      </p:sp>
      <p:sp>
        <p:nvSpPr>
          <p:cNvPr id="12" name="Rectangle 9"/>
          <p:cNvSpPr>
            <a:spLocks noChangeArrowheads="1"/>
          </p:cNvSpPr>
          <p:nvPr/>
        </p:nvSpPr>
        <p:spPr bwMode="auto">
          <a:xfrm>
            <a:off x="2133600" y="4084638"/>
            <a:ext cx="34083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3,800 units x $3.00 contribution margin per unit</a:t>
            </a:r>
            <a:endParaRPr lang="en-US" altLang="en-US">
              <a:ea typeface="ＭＳ Ｐゴシック" pitchFamily="34" charset="-128"/>
            </a:endParaRPr>
          </a:p>
        </p:txBody>
      </p:sp>
      <p:sp>
        <p:nvSpPr>
          <p:cNvPr id="16" name="Rectangle 10"/>
          <p:cNvSpPr>
            <a:spLocks noChangeArrowheads="1"/>
          </p:cNvSpPr>
          <p:nvPr/>
        </p:nvSpPr>
        <p:spPr bwMode="auto">
          <a:xfrm>
            <a:off x="7410450" y="4084638"/>
            <a:ext cx="6461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$11,400</a:t>
            </a:r>
            <a:endParaRPr lang="en-US" altLang="en-US">
              <a:ea typeface="ＭＳ Ｐゴシック" pitchFamily="34" charset="-128"/>
            </a:endParaRPr>
          </a:p>
        </p:txBody>
      </p:sp>
      <p:sp>
        <p:nvSpPr>
          <p:cNvPr id="17" name="Rectangle 11"/>
          <p:cNvSpPr>
            <a:spLocks noChangeArrowheads="1"/>
          </p:cNvSpPr>
          <p:nvPr/>
        </p:nvSpPr>
        <p:spPr bwMode="auto">
          <a:xfrm>
            <a:off x="1096963" y="4292600"/>
            <a:ext cx="5953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Omega</a:t>
            </a:r>
            <a:endParaRPr lang="en-US" altLang="en-US">
              <a:ea typeface="ＭＳ Ｐゴシック" pitchFamily="34" charset="-128"/>
            </a:endParaRPr>
          </a:p>
        </p:txBody>
      </p:sp>
      <p:sp>
        <p:nvSpPr>
          <p:cNvPr id="18" name="Rectangle 12"/>
          <p:cNvSpPr>
            <a:spLocks noChangeArrowheads="1"/>
          </p:cNvSpPr>
          <p:nvPr/>
        </p:nvSpPr>
        <p:spPr bwMode="auto">
          <a:xfrm>
            <a:off x="2133600" y="4292600"/>
            <a:ext cx="32781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400 units x $4.50 contribution margin per unit</a:t>
            </a:r>
            <a:endParaRPr lang="en-US" altLang="en-US">
              <a:ea typeface="ＭＳ Ｐゴシック" pitchFamily="34" charset="-128"/>
            </a:endParaRPr>
          </a:p>
        </p:txBody>
      </p:sp>
      <p:sp>
        <p:nvSpPr>
          <p:cNvPr id="19" name="Rectangle 13"/>
          <p:cNvSpPr>
            <a:spLocks noChangeArrowheads="1"/>
          </p:cNvSpPr>
          <p:nvPr/>
        </p:nvSpPr>
        <p:spPr bwMode="auto">
          <a:xfrm>
            <a:off x="7593013" y="4292600"/>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1,800</a:t>
            </a:r>
            <a:endParaRPr lang="en-US" altLang="en-US">
              <a:ea typeface="ＭＳ Ｐゴシック" pitchFamily="34" charset="-128"/>
            </a:endParaRPr>
          </a:p>
        </p:txBody>
      </p:sp>
      <p:sp>
        <p:nvSpPr>
          <p:cNvPr id="20" name="Rectangle 14"/>
          <p:cNvSpPr>
            <a:spLocks noChangeArrowheads="1"/>
          </p:cNvSpPr>
          <p:nvPr/>
        </p:nvSpPr>
        <p:spPr bwMode="auto">
          <a:xfrm>
            <a:off x="1096963" y="4498975"/>
            <a:ext cx="183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Total contribution margin</a:t>
            </a:r>
            <a:endParaRPr lang="en-US" altLang="en-US">
              <a:ea typeface="ＭＳ Ｐゴシック" pitchFamily="34" charset="-128"/>
            </a:endParaRPr>
          </a:p>
        </p:txBody>
      </p:sp>
      <p:sp>
        <p:nvSpPr>
          <p:cNvPr id="21" name="Rectangle 15"/>
          <p:cNvSpPr>
            <a:spLocks noChangeArrowheads="1"/>
          </p:cNvSpPr>
          <p:nvPr/>
        </p:nvSpPr>
        <p:spPr bwMode="auto">
          <a:xfrm>
            <a:off x="7410450" y="4498975"/>
            <a:ext cx="6461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$13,200</a:t>
            </a:r>
            <a:endParaRPr lang="en-US" altLang="en-US">
              <a:ea typeface="ＭＳ Ｐゴシック" pitchFamily="34" charset="-128"/>
            </a:endParaRPr>
          </a:p>
        </p:txBody>
      </p:sp>
      <p:sp>
        <p:nvSpPr>
          <p:cNvPr id="22" name="Rectangle 16"/>
          <p:cNvSpPr>
            <a:spLocks noChangeArrowheads="1"/>
          </p:cNvSpPr>
          <p:nvPr/>
        </p:nvSpPr>
        <p:spPr bwMode="auto">
          <a:xfrm>
            <a:off x="1096963" y="4943475"/>
            <a:ext cx="4779962"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rgbClr val="000000"/>
                </a:solidFill>
                <a:ea typeface="ＭＳ Ｐゴシック" pitchFamily="34" charset="-128"/>
              </a:rPr>
              <a:t>Contribution margin (calculated on a per machine hour basis)</a:t>
            </a:r>
            <a:endParaRPr lang="en-US" altLang="en-US">
              <a:ea typeface="ＭＳ Ｐゴシック" pitchFamily="34" charset="-128"/>
            </a:endParaRPr>
          </a:p>
        </p:txBody>
      </p:sp>
      <p:sp>
        <p:nvSpPr>
          <p:cNvPr id="23" name="Rectangle 17"/>
          <p:cNvSpPr>
            <a:spLocks noChangeArrowheads="1"/>
          </p:cNvSpPr>
          <p:nvPr/>
        </p:nvSpPr>
        <p:spPr bwMode="auto">
          <a:xfrm>
            <a:off x="1096963" y="5170488"/>
            <a:ext cx="6461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Gamma</a:t>
            </a:r>
            <a:endParaRPr lang="en-US" altLang="en-US">
              <a:ea typeface="ＭＳ Ｐゴシック" pitchFamily="34" charset="-128"/>
            </a:endParaRPr>
          </a:p>
        </p:txBody>
      </p:sp>
      <p:sp>
        <p:nvSpPr>
          <p:cNvPr id="24" name="Rectangle 18"/>
          <p:cNvSpPr>
            <a:spLocks noChangeArrowheads="1"/>
          </p:cNvSpPr>
          <p:nvPr/>
        </p:nvSpPr>
        <p:spPr bwMode="auto">
          <a:xfrm>
            <a:off x="2133600" y="5170488"/>
            <a:ext cx="48402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3,800 machine hours x $3.00 contribution margin per machine hour</a:t>
            </a:r>
            <a:endParaRPr lang="en-US" altLang="en-US">
              <a:ea typeface="ＭＳ Ｐゴシック" pitchFamily="34" charset="-128"/>
            </a:endParaRPr>
          </a:p>
        </p:txBody>
      </p:sp>
      <p:sp>
        <p:nvSpPr>
          <p:cNvPr id="25" name="Rectangle 19"/>
          <p:cNvSpPr>
            <a:spLocks noChangeArrowheads="1"/>
          </p:cNvSpPr>
          <p:nvPr/>
        </p:nvSpPr>
        <p:spPr bwMode="auto">
          <a:xfrm>
            <a:off x="7410450" y="5170488"/>
            <a:ext cx="6461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$11,400</a:t>
            </a:r>
            <a:endParaRPr lang="en-US" altLang="en-US">
              <a:ea typeface="ＭＳ Ｐゴシック" pitchFamily="34" charset="-128"/>
            </a:endParaRPr>
          </a:p>
        </p:txBody>
      </p:sp>
      <p:sp>
        <p:nvSpPr>
          <p:cNvPr id="26" name="Rectangle 20"/>
          <p:cNvSpPr>
            <a:spLocks noChangeArrowheads="1"/>
          </p:cNvSpPr>
          <p:nvPr/>
        </p:nvSpPr>
        <p:spPr bwMode="auto">
          <a:xfrm>
            <a:off x="1096963" y="5376863"/>
            <a:ext cx="5953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Omega</a:t>
            </a:r>
            <a:endParaRPr lang="en-US" altLang="en-US">
              <a:ea typeface="ＭＳ Ｐゴシック" pitchFamily="34" charset="-128"/>
            </a:endParaRPr>
          </a:p>
        </p:txBody>
      </p:sp>
      <p:sp>
        <p:nvSpPr>
          <p:cNvPr id="29" name="Rectangle 21"/>
          <p:cNvSpPr>
            <a:spLocks noChangeArrowheads="1"/>
          </p:cNvSpPr>
          <p:nvPr/>
        </p:nvSpPr>
        <p:spPr bwMode="auto">
          <a:xfrm>
            <a:off x="2133600" y="5376863"/>
            <a:ext cx="48402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1,200 machine hours x $1.50 contribution margin per machine hour</a:t>
            </a:r>
            <a:endParaRPr lang="en-US" altLang="en-US">
              <a:ea typeface="ＭＳ Ｐゴシック" pitchFamily="34" charset="-128"/>
            </a:endParaRPr>
          </a:p>
        </p:txBody>
      </p:sp>
      <p:sp>
        <p:nvSpPr>
          <p:cNvPr id="30" name="Rectangle 22"/>
          <p:cNvSpPr>
            <a:spLocks noChangeArrowheads="1"/>
          </p:cNvSpPr>
          <p:nvPr/>
        </p:nvSpPr>
        <p:spPr bwMode="auto">
          <a:xfrm>
            <a:off x="7593013" y="537686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1,800</a:t>
            </a:r>
            <a:endParaRPr lang="en-US" altLang="en-US">
              <a:ea typeface="ＭＳ Ｐゴシック" pitchFamily="34" charset="-128"/>
            </a:endParaRPr>
          </a:p>
        </p:txBody>
      </p:sp>
      <p:sp>
        <p:nvSpPr>
          <p:cNvPr id="31" name="Rectangle 23"/>
          <p:cNvSpPr>
            <a:spLocks noChangeArrowheads="1"/>
          </p:cNvSpPr>
          <p:nvPr/>
        </p:nvSpPr>
        <p:spPr bwMode="auto">
          <a:xfrm>
            <a:off x="1096963" y="5584825"/>
            <a:ext cx="183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Total contribution margin</a:t>
            </a:r>
            <a:endParaRPr lang="en-US" altLang="en-US">
              <a:ea typeface="ＭＳ Ｐゴシック" pitchFamily="34" charset="-128"/>
            </a:endParaRPr>
          </a:p>
        </p:txBody>
      </p:sp>
      <p:sp>
        <p:nvSpPr>
          <p:cNvPr id="72" name="Rectangle 24"/>
          <p:cNvSpPr>
            <a:spLocks noChangeArrowheads="1"/>
          </p:cNvSpPr>
          <p:nvPr/>
        </p:nvSpPr>
        <p:spPr bwMode="auto">
          <a:xfrm>
            <a:off x="7410450" y="5584825"/>
            <a:ext cx="6461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$13,200</a:t>
            </a:r>
            <a:endParaRPr lang="en-US" altLang="en-US">
              <a:ea typeface="ＭＳ Ｐゴシック" pitchFamily="34" charset="-128"/>
            </a:endParaRPr>
          </a:p>
        </p:txBody>
      </p:sp>
      <p:sp>
        <p:nvSpPr>
          <p:cNvPr id="73" name="Rectangle 25"/>
          <p:cNvSpPr>
            <a:spLocks noChangeArrowheads="1"/>
          </p:cNvSpPr>
          <p:nvPr/>
        </p:nvSpPr>
        <p:spPr bwMode="auto">
          <a:xfrm>
            <a:off x="1047750" y="3827463"/>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74" name="Rectangle 26"/>
          <p:cNvSpPr>
            <a:spLocks noChangeArrowheads="1"/>
          </p:cNvSpPr>
          <p:nvPr/>
        </p:nvSpPr>
        <p:spPr bwMode="auto">
          <a:xfrm>
            <a:off x="8066088" y="3848100"/>
            <a:ext cx="20637"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52" name="Rectangle 27"/>
          <p:cNvSpPr>
            <a:spLocks noChangeArrowheads="1"/>
          </p:cNvSpPr>
          <p:nvPr/>
        </p:nvSpPr>
        <p:spPr bwMode="auto">
          <a:xfrm>
            <a:off x="1047750" y="4911725"/>
            <a:ext cx="19050" cy="249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53" name="Rectangle 28"/>
          <p:cNvSpPr>
            <a:spLocks noChangeArrowheads="1"/>
          </p:cNvSpPr>
          <p:nvPr/>
        </p:nvSpPr>
        <p:spPr bwMode="auto">
          <a:xfrm>
            <a:off x="8066088" y="4932363"/>
            <a:ext cx="20637" cy="228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54" name="Rectangle 29"/>
          <p:cNvSpPr>
            <a:spLocks noChangeArrowheads="1"/>
          </p:cNvSpPr>
          <p:nvPr/>
        </p:nvSpPr>
        <p:spPr bwMode="auto">
          <a:xfrm>
            <a:off x="1066800" y="3827463"/>
            <a:ext cx="7019925" cy="20637"/>
          </a:xfrm>
          <a:prstGeom prst="rect">
            <a:avLst/>
          </a:prstGeom>
          <a:solidFill>
            <a:schemeClr val="accent1">
              <a:lumMod val="20000"/>
              <a:lumOff val="80000"/>
            </a:schemeClr>
          </a:solidFill>
          <a:ln>
            <a:noFill/>
          </a:ln>
          <a:extLst/>
        </p:spPr>
        <p:txBody>
          <a:bodyPr/>
          <a:lstStyle/>
          <a:p>
            <a:pPr>
              <a:defRPr/>
            </a:pPr>
            <a:endParaRPr lang="en-US"/>
          </a:p>
        </p:txBody>
      </p:sp>
      <p:sp>
        <p:nvSpPr>
          <p:cNvPr id="355" name="Rectangle 30"/>
          <p:cNvSpPr>
            <a:spLocks noChangeArrowheads="1"/>
          </p:cNvSpPr>
          <p:nvPr/>
        </p:nvSpPr>
        <p:spPr bwMode="auto">
          <a:xfrm>
            <a:off x="1066800" y="4054475"/>
            <a:ext cx="70199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56" name="Line 31"/>
          <p:cNvSpPr>
            <a:spLocks noChangeShapeType="1"/>
          </p:cNvSpPr>
          <p:nvPr/>
        </p:nvSpPr>
        <p:spPr bwMode="auto">
          <a:xfrm>
            <a:off x="7178675" y="4478338"/>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7" name="Rectangle 32"/>
          <p:cNvSpPr>
            <a:spLocks noChangeArrowheads="1"/>
          </p:cNvSpPr>
          <p:nvPr/>
        </p:nvSpPr>
        <p:spPr bwMode="auto">
          <a:xfrm>
            <a:off x="7178675" y="4478338"/>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58" name="Line 33"/>
          <p:cNvSpPr>
            <a:spLocks noChangeShapeType="1"/>
          </p:cNvSpPr>
          <p:nvPr/>
        </p:nvSpPr>
        <p:spPr bwMode="auto">
          <a:xfrm>
            <a:off x="7178675" y="4684713"/>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 name="Rectangle 34"/>
          <p:cNvSpPr>
            <a:spLocks noChangeArrowheads="1"/>
          </p:cNvSpPr>
          <p:nvPr/>
        </p:nvSpPr>
        <p:spPr bwMode="auto">
          <a:xfrm>
            <a:off x="7178675" y="4684713"/>
            <a:ext cx="90805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60" name="Line 35"/>
          <p:cNvSpPr>
            <a:spLocks noChangeShapeType="1"/>
          </p:cNvSpPr>
          <p:nvPr/>
        </p:nvSpPr>
        <p:spPr bwMode="auto">
          <a:xfrm>
            <a:off x="7178675" y="4705350"/>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 name="Rectangle 36"/>
          <p:cNvSpPr>
            <a:spLocks noChangeArrowheads="1"/>
          </p:cNvSpPr>
          <p:nvPr/>
        </p:nvSpPr>
        <p:spPr bwMode="auto">
          <a:xfrm>
            <a:off x="7178675" y="4705350"/>
            <a:ext cx="908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63" name="Rectangle 37"/>
          <p:cNvSpPr>
            <a:spLocks noChangeArrowheads="1"/>
          </p:cNvSpPr>
          <p:nvPr/>
        </p:nvSpPr>
        <p:spPr bwMode="auto">
          <a:xfrm>
            <a:off x="1066800" y="4911725"/>
            <a:ext cx="70199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64" name="Rectangle 38"/>
          <p:cNvSpPr>
            <a:spLocks noChangeArrowheads="1"/>
          </p:cNvSpPr>
          <p:nvPr/>
        </p:nvSpPr>
        <p:spPr bwMode="auto">
          <a:xfrm>
            <a:off x="1066800" y="5140325"/>
            <a:ext cx="70199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65" name="Line 39"/>
          <p:cNvSpPr>
            <a:spLocks noChangeShapeType="1"/>
          </p:cNvSpPr>
          <p:nvPr/>
        </p:nvSpPr>
        <p:spPr bwMode="auto">
          <a:xfrm>
            <a:off x="7178675" y="5564188"/>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6" name="Rectangle 40"/>
          <p:cNvSpPr>
            <a:spLocks noChangeArrowheads="1"/>
          </p:cNvSpPr>
          <p:nvPr/>
        </p:nvSpPr>
        <p:spPr bwMode="auto">
          <a:xfrm>
            <a:off x="7178675" y="5564188"/>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67" name="Line 41"/>
          <p:cNvSpPr>
            <a:spLocks noChangeShapeType="1"/>
          </p:cNvSpPr>
          <p:nvPr/>
        </p:nvSpPr>
        <p:spPr bwMode="auto">
          <a:xfrm>
            <a:off x="7178675" y="5770563"/>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 name="Rectangle 42"/>
          <p:cNvSpPr>
            <a:spLocks noChangeArrowheads="1"/>
          </p:cNvSpPr>
          <p:nvPr/>
        </p:nvSpPr>
        <p:spPr bwMode="auto">
          <a:xfrm>
            <a:off x="7178675" y="5770563"/>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69" name="Line 43"/>
          <p:cNvSpPr>
            <a:spLocks noChangeShapeType="1"/>
          </p:cNvSpPr>
          <p:nvPr/>
        </p:nvSpPr>
        <p:spPr bwMode="auto">
          <a:xfrm>
            <a:off x="7178675" y="5791200"/>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 name="Rectangle 44"/>
          <p:cNvSpPr>
            <a:spLocks noChangeArrowheads="1"/>
          </p:cNvSpPr>
          <p:nvPr/>
        </p:nvSpPr>
        <p:spPr bwMode="auto">
          <a:xfrm>
            <a:off x="7178675" y="5791200"/>
            <a:ext cx="908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88"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P 1</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500"/>
                                        <p:tgtEl>
                                          <p:spTgt spid="7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4"/>
                                        </p:tgtEl>
                                        <p:attrNameLst>
                                          <p:attrName>style.visibility</p:attrName>
                                        </p:attrNameLst>
                                      </p:cBhvr>
                                      <p:to>
                                        <p:strVal val="visible"/>
                                      </p:to>
                                    </p:set>
                                    <p:animEffect transition="in" filter="fade">
                                      <p:cBhvr>
                                        <p:cTn id="25" dur="500"/>
                                        <p:tgtEl>
                                          <p:spTgt spid="35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5"/>
                                        </p:tgtEl>
                                        <p:attrNameLst>
                                          <p:attrName>style.visibility</p:attrName>
                                        </p:attrNameLst>
                                      </p:cBhvr>
                                      <p:to>
                                        <p:strVal val="visible"/>
                                      </p:to>
                                    </p:set>
                                    <p:animEffect transition="in" filter="fade">
                                      <p:cBhvr>
                                        <p:cTn id="28" dur="500"/>
                                        <p:tgtEl>
                                          <p:spTgt spid="355"/>
                                        </p:tgtEl>
                                      </p:cBhvr>
                                    </p:animEffect>
                                  </p:childTnLst>
                                </p:cTn>
                              </p:par>
                            </p:childTnLst>
                          </p:cTn>
                        </p:par>
                        <p:par>
                          <p:cTn id="29" fill="hold" nodeType="afterGroup">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nodeType="afterGroup">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nodeType="afterGroup">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nodeType="afterGroup">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par>
                          <p:cTn id="45" fill="hold" nodeType="afterGroup">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par>
                          <p:cTn id="49" fill="hold" nodeType="afterGroup">
                            <p:stCondLst>
                              <p:cond delay="3000"/>
                            </p:stCondLst>
                            <p:childTnLst>
                              <p:par>
                                <p:cTn id="50" presetID="10" presetClass="entr" presetSubtype="0"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56"/>
                                        </p:tgtEl>
                                        <p:attrNameLst>
                                          <p:attrName>style.visibility</p:attrName>
                                        </p:attrNameLst>
                                      </p:cBhvr>
                                      <p:to>
                                        <p:strVal val="visible"/>
                                      </p:to>
                                    </p:set>
                                    <p:animEffect transition="in" filter="fade">
                                      <p:cBhvr>
                                        <p:cTn id="55" dur="500"/>
                                        <p:tgtEl>
                                          <p:spTgt spid="35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57"/>
                                        </p:tgtEl>
                                        <p:attrNameLst>
                                          <p:attrName>style.visibility</p:attrName>
                                        </p:attrNameLst>
                                      </p:cBhvr>
                                      <p:to>
                                        <p:strVal val="visible"/>
                                      </p:to>
                                    </p:set>
                                    <p:animEffect transition="in" filter="fade">
                                      <p:cBhvr>
                                        <p:cTn id="58" dur="500"/>
                                        <p:tgtEl>
                                          <p:spTgt spid="35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58"/>
                                        </p:tgtEl>
                                        <p:attrNameLst>
                                          <p:attrName>style.visibility</p:attrName>
                                        </p:attrNameLst>
                                      </p:cBhvr>
                                      <p:to>
                                        <p:strVal val="visible"/>
                                      </p:to>
                                    </p:set>
                                    <p:animEffect transition="in" filter="fade">
                                      <p:cBhvr>
                                        <p:cTn id="61" dur="500"/>
                                        <p:tgtEl>
                                          <p:spTgt spid="35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59"/>
                                        </p:tgtEl>
                                        <p:attrNameLst>
                                          <p:attrName>style.visibility</p:attrName>
                                        </p:attrNameLst>
                                      </p:cBhvr>
                                      <p:to>
                                        <p:strVal val="visible"/>
                                      </p:to>
                                    </p:set>
                                    <p:animEffect transition="in" filter="fade">
                                      <p:cBhvr>
                                        <p:cTn id="64" dur="500"/>
                                        <p:tgtEl>
                                          <p:spTgt spid="35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60"/>
                                        </p:tgtEl>
                                        <p:attrNameLst>
                                          <p:attrName>style.visibility</p:attrName>
                                        </p:attrNameLst>
                                      </p:cBhvr>
                                      <p:to>
                                        <p:strVal val="visible"/>
                                      </p:to>
                                    </p:set>
                                    <p:animEffect transition="in" filter="fade">
                                      <p:cBhvr>
                                        <p:cTn id="67" dur="500"/>
                                        <p:tgtEl>
                                          <p:spTgt spid="36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61"/>
                                        </p:tgtEl>
                                        <p:attrNameLst>
                                          <p:attrName>style.visibility</p:attrName>
                                        </p:attrNameLst>
                                      </p:cBhvr>
                                      <p:to>
                                        <p:strVal val="visible"/>
                                      </p:to>
                                    </p:set>
                                    <p:animEffect transition="in" filter="fade">
                                      <p:cBhvr>
                                        <p:cTn id="70" dur="500"/>
                                        <p:tgtEl>
                                          <p:spTgt spid="361"/>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500"/>
                                        <p:tgtEl>
                                          <p:spTgt spid="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500"/>
                                        <p:tgtEl>
                                          <p:spTgt spid="2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52"/>
                                        </p:tgtEl>
                                        <p:attrNameLst>
                                          <p:attrName>style.visibility</p:attrName>
                                        </p:attrNameLst>
                                      </p:cBhvr>
                                      <p:to>
                                        <p:strVal val="visible"/>
                                      </p:to>
                                    </p:set>
                                    <p:animEffect transition="in" filter="fade">
                                      <p:cBhvr>
                                        <p:cTn id="87" dur="500"/>
                                        <p:tgtEl>
                                          <p:spTgt spid="35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53"/>
                                        </p:tgtEl>
                                        <p:attrNameLst>
                                          <p:attrName>style.visibility</p:attrName>
                                        </p:attrNameLst>
                                      </p:cBhvr>
                                      <p:to>
                                        <p:strVal val="visible"/>
                                      </p:to>
                                    </p:set>
                                    <p:animEffect transition="in" filter="fade">
                                      <p:cBhvr>
                                        <p:cTn id="90" dur="500"/>
                                        <p:tgtEl>
                                          <p:spTgt spid="35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63"/>
                                        </p:tgtEl>
                                        <p:attrNameLst>
                                          <p:attrName>style.visibility</p:attrName>
                                        </p:attrNameLst>
                                      </p:cBhvr>
                                      <p:to>
                                        <p:strVal val="visible"/>
                                      </p:to>
                                    </p:set>
                                    <p:animEffect transition="in" filter="fade">
                                      <p:cBhvr>
                                        <p:cTn id="93" dur="500"/>
                                        <p:tgtEl>
                                          <p:spTgt spid="36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64"/>
                                        </p:tgtEl>
                                        <p:attrNameLst>
                                          <p:attrName>style.visibility</p:attrName>
                                        </p:attrNameLst>
                                      </p:cBhvr>
                                      <p:to>
                                        <p:strVal val="visible"/>
                                      </p:to>
                                    </p:set>
                                    <p:animEffect transition="in" filter="fade">
                                      <p:cBhvr>
                                        <p:cTn id="96" dur="500"/>
                                        <p:tgtEl>
                                          <p:spTgt spid="364"/>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fade">
                                      <p:cBhvr>
                                        <p:cTn id="101" dur="500"/>
                                        <p:tgtEl>
                                          <p:spTgt spid="24"/>
                                        </p:tgtEl>
                                      </p:cBhvr>
                                    </p:animEffect>
                                  </p:childTnLst>
                                </p:cTn>
                              </p:par>
                            </p:childTnLst>
                          </p:cTn>
                        </p:par>
                        <p:par>
                          <p:cTn id="102" fill="hold" nodeType="afterGroup">
                            <p:stCondLst>
                              <p:cond delay="500"/>
                            </p:stCondLst>
                            <p:childTnLst>
                              <p:par>
                                <p:cTn id="103" presetID="10" presetClass="entr" presetSubtype="0" fill="hold" grpId="0" nodeType="after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fade">
                                      <p:cBhvr>
                                        <p:cTn id="105" dur="500"/>
                                        <p:tgtEl>
                                          <p:spTgt spid="25"/>
                                        </p:tgtEl>
                                      </p:cBhvr>
                                    </p:animEffect>
                                  </p:childTnLst>
                                </p:cTn>
                              </p:par>
                            </p:childTnLst>
                          </p:cTn>
                        </p:par>
                        <p:par>
                          <p:cTn id="106" fill="hold" nodeType="afterGroup">
                            <p:stCondLst>
                              <p:cond delay="1000"/>
                            </p:stCondLst>
                            <p:childTnLst>
                              <p:par>
                                <p:cTn id="107" presetID="10" presetClass="entr" presetSubtype="0"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500"/>
                                        <p:tgtEl>
                                          <p:spTgt spid="29"/>
                                        </p:tgtEl>
                                      </p:cBhvr>
                                    </p:animEffect>
                                  </p:childTnLst>
                                </p:cTn>
                              </p:par>
                            </p:childTnLst>
                          </p:cTn>
                        </p:par>
                        <p:par>
                          <p:cTn id="110" fill="hold" nodeType="afterGroup">
                            <p:stCondLst>
                              <p:cond delay="1500"/>
                            </p:stCondLst>
                            <p:childTnLst>
                              <p:par>
                                <p:cTn id="111" presetID="10" presetClass="entr" presetSubtype="0" fill="hold" grpId="0" nodeType="after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fade">
                                      <p:cBhvr>
                                        <p:cTn id="113" dur="500"/>
                                        <p:tgtEl>
                                          <p:spTgt spid="30"/>
                                        </p:tgtEl>
                                      </p:cBhvr>
                                    </p:animEffect>
                                  </p:childTnLst>
                                </p:cTn>
                              </p:par>
                            </p:childTnLst>
                          </p:cTn>
                        </p:par>
                        <p:par>
                          <p:cTn id="114" fill="hold" nodeType="afterGroup">
                            <p:stCondLst>
                              <p:cond delay="2000"/>
                            </p:stCondLst>
                            <p:childTnLst>
                              <p:par>
                                <p:cTn id="115" presetID="10" presetClass="entr" presetSubtype="0" fill="hold" grpId="0" nodeType="after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500"/>
                                        <p:tgtEl>
                                          <p:spTgt spid="31"/>
                                        </p:tgtEl>
                                      </p:cBhvr>
                                    </p:animEffect>
                                  </p:childTnLst>
                                </p:cTn>
                              </p:par>
                            </p:childTnLst>
                          </p:cTn>
                        </p:par>
                        <p:par>
                          <p:cTn id="118" fill="hold" nodeType="afterGroup">
                            <p:stCondLst>
                              <p:cond delay="2500"/>
                            </p:stCondLst>
                            <p:childTnLst>
                              <p:par>
                                <p:cTn id="119" presetID="10" presetClass="entr" presetSubtype="0" fill="hold" grpId="0" nodeType="afterEffect">
                                  <p:stCondLst>
                                    <p:cond delay="0"/>
                                  </p:stCondLst>
                                  <p:childTnLst>
                                    <p:set>
                                      <p:cBhvr>
                                        <p:cTn id="120" dur="1" fill="hold">
                                          <p:stCondLst>
                                            <p:cond delay="0"/>
                                          </p:stCondLst>
                                        </p:cTn>
                                        <p:tgtEl>
                                          <p:spTgt spid="72"/>
                                        </p:tgtEl>
                                        <p:attrNameLst>
                                          <p:attrName>style.visibility</p:attrName>
                                        </p:attrNameLst>
                                      </p:cBhvr>
                                      <p:to>
                                        <p:strVal val="visible"/>
                                      </p:to>
                                    </p:set>
                                    <p:animEffect transition="in" filter="fade">
                                      <p:cBhvr>
                                        <p:cTn id="121" dur="500"/>
                                        <p:tgtEl>
                                          <p:spTgt spid="72"/>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365"/>
                                        </p:tgtEl>
                                        <p:attrNameLst>
                                          <p:attrName>style.visibility</p:attrName>
                                        </p:attrNameLst>
                                      </p:cBhvr>
                                      <p:to>
                                        <p:strVal val="visible"/>
                                      </p:to>
                                    </p:set>
                                    <p:animEffect transition="in" filter="fade">
                                      <p:cBhvr>
                                        <p:cTn id="124" dur="500"/>
                                        <p:tgtEl>
                                          <p:spTgt spid="365"/>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366"/>
                                        </p:tgtEl>
                                        <p:attrNameLst>
                                          <p:attrName>style.visibility</p:attrName>
                                        </p:attrNameLst>
                                      </p:cBhvr>
                                      <p:to>
                                        <p:strVal val="visible"/>
                                      </p:to>
                                    </p:set>
                                    <p:animEffect transition="in" filter="fade">
                                      <p:cBhvr>
                                        <p:cTn id="127" dur="500"/>
                                        <p:tgtEl>
                                          <p:spTgt spid="366"/>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367"/>
                                        </p:tgtEl>
                                        <p:attrNameLst>
                                          <p:attrName>style.visibility</p:attrName>
                                        </p:attrNameLst>
                                      </p:cBhvr>
                                      <p:to>
                                        <p:strVal val="visible"/>
                                      </p:to>
                                    </p:set>
                                    <p:animEffect transition="in" filter="fade">
                                      <p:cBhvr>
                                        <p:cTn id="130" dur="500"/>
                                        <p:tgtEl>
                                          <p:spTgt spid="367"/>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368"/>
                                        </p:tgtEl>
                                        <p:attrNameLst>
                                          <p:attrName>style.visibility</p:attrName>
                                        </p:attrNameLst>
                                      </p:cBhvr>
                                      <p:to>
                                        <p:strVal val="visible"/>
                                      </p:to>
                                    </p:set>
                                    <p:animEffect transition="in" filter="fade">
                                      <p:cBhvr>
                                        <p:cTn id="133" dur="500"/>
                                        <p:tgtEl>
                                          <p:spTgt spid="368"/>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369"/>
                                        </p:tgtEl>
                                        <p:attrNameLst>
                                          <p:attrName>style.visibility</p:attrName>
                                        </p:attrNameLst>
                                      </p:cBhvr>
                                      <p:to>
                                        <p:strVal val="visible"/>
                                      </p:to>
                                    </p:set>
                                    <p:animEffect transition="in" filter="fade">
                                      <p:cBhvr>
                                        <p:cTn id="136" dur="500"/>
                                        <p:tgtEl>
                                          <p:spTgt spid="369"/>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370"/>
                                        </p:tgtEl>
                                        <p:attrNameLst>
                                          <p:attrName>style.visibility</p:attrName>
                                        </p:attrNameLst>
                                      </p:cBhvr>
                                      <p:to>
                                        <p:strVal val="visible"/>
                                      </p:to>
                                    </p:set>
                                    <p:animEffect transition="in" filter="fade">
                                      <p:cBhvr>
                                        <p:cTn id="139" dur="500"/>
                                        <p:tgtEl>
                                          <p:spTgt spid="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p:bldP spid="11" grpId="0"/>
      <p:bldP spid="12" grpId="0"/>
      <p:bldP spid="16" grpId="0"/>
      <p:bldP spid="17" grpId="0"/>
      <p:bldP spid="18" grpId="0"/>
      <p:bldP spid="19" grpId="0"/>
      <p:bldP spid="20" grpId="0"/>
      <p:bldP spid="21" grpId="0"/>
      <p:bldP spid="22" grpId="0"/>
      <p:bldP spid="23" grpId="0"/>
      <p:bldP spid="24" grpId="0"/>
      <p:bldP spid="25" grpId="0"/>
      <p:bldP spid="26" grpId="0"/>
      <p:bldP spid="29" grpId="0"/>
      <p:bldP spid="30" grpId="0"/>
      <p:bldP spid="31" grpId="0"/>
      <p:bldP spid="72" grpId="0"/>
      <p:bldP spid="73" grpId="0" animBg="1"/>
      <p:bldP spid="74"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3" grpId="0" animBg="1"/>
      <p:bldP spid="364" grpId="0" animBg="1"/>
      <p:bldP spid="365" grpId="0" animBg="1"/>
      <p:bldP spid="366" grpId="0" animBg="1"/>
      <p:bldP spid="367" grpId="0" animBg="1"/>
      <p:bldP spid="368" grpId="0" animBg="1"/>
      <p:bldP spid="369" grpId="0" animBg="1"/>
      <p:bldP spid="37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ChangeArrowheads="1"/>
          </p:cNvSpPr>
          <p:nvPr/>
        </p:nvSpPr>
        <p:spPr bwMode="auto">
          <a:xfrm>
            <a:off x="579438" y="1387475"/>
            <a:ext cx="8183562" cy="951543"/>
          </a:xfrm>
          <a:prstGeom prst="rect">
            <a:avLst/>
          </a:prstGeom>
          <a:solidFill>
            <a:schemeClr val="bg1">
              <a:lumMod val="95000"/>
            </a:schemeClr>
          </a:solidFill>
          <a:ln w="57150" cmpd="thickThin">
            <a:solidFill>
              <a:schemeClr val="accent4">
                <a:lumMod val="75000"/>
              </a:schemeClr>
            </a:solidFill>
            <a:miter lim="800000"/>
            <a:headEnd/>
            <a:tailEnd/>
          </a:ln>
        </p:spPr>
        <p:txBody>
          <a:bodyPr wrap="square" lIns="90488" tIns="44450" rIns="90488" bIns="44450">
            <a:spAutoFit/>
          </a:bodyPr>
          <a:lstStyle/>
          <a:p>
            <a:pPr algn="ctr" eaLnBrk="1" hangingPunct="1">
              <a:defRPr/>
            </a:pPr>
            <a:r>
              <a:rPr lang="en-US" sz="2800" b="1" dirty="0">
                <a:latin typeface="Arial" pitchFamily="34" charset="0"/>
                <a:cs typeface="Arial" pitchFamily="34" charset="0"/>
              </a:rPr>
              <a:t>A segment is a candidate for elimination if its revenues are less than its </a:t>
            </a:r>
            <a:r>
              <a:rPr lang="en-US" sz="2800" b="1" dirty="0">
                <a:solidFill>
                  <a:srgbClr val="C00000"/>
                </a:solidFill>
                <a:latin typeface="Arial" pitchFamily="34" charset="0"/>
                <a:cs typeface="Arial" pitchFamily="34" charset="0"/>
              </a:rPr>
              <a:t>avoidable</a:t>
            </a:r>
            <a:r>
              <a:rPr lang="en-US" sz="2800" b="1" dirty="0">
                <a:solidFill>
                  <a:schemeClr val="tx2"/>
                </a:solidFill>
                <a:latin typeface="Arial" pitchFamily="34" charset="0"/>
                <a:cs typeface="Arial" pitchFamily="34" charset="0"/>
              </a:rPr>
              <a:t> </a:t>
            </a:r>
            <a:r>
              <a:rPr lang="en-US" sz="2800" b="1" dirty="0">
                <a:latin typeface="Arial" pitchFamily="34" charset="0"/>
                <a:cs typeface="Arial" pitchFamily="34" charset="0"/>
              </a:rPr>
              <a:t>expenses</a:t>
            </a:r>
            <a:r>
              <a:rPr lang="en-US" sz="2800" b="1" dirty="0">
                <a:solidFill>
                  <a:schemeClr val="tx2"/>
                </a:solidFill>
                <a:latin typeface="Arial" pitchFamily="34" charset="0"/>
                <a:cs typeface="Arial" pitchFamily="34" charset="0"/>
              </a:rPr>
              <a:t>. </a:t>
            </a:r>
          </a:p>
        </p:txBody>
      </p:sp>
      <p:sp>
        <p:nvSpPr>
          <p:cNvPr id="34819" name="Rectangle 6"/>
          <p:cNvSpPr>
            <a:spLocks noGrp="1" noChangeArrowheads="1"/>
          </p:cNvSpPr>
          <p:nvPr>
            <p:ph type="title"/>
          </p:nvPr>
        </p:nvSpPr>
        <p:spPr>
          <a:xfrm>
            <a:off x="457200" y="385763"/>
            <a:ext cx="8229600" cy="452437"/>
          </a:xfrm>
        </p:spPr>
        <p:txBody>
          <a:bodyPr/>
          <a:lstStyle/>
          <a:p>
            <a:r>
              <a:rPr lang="en-US" altLang="en-US" sz="4400" b="1" dirty="0" smtClean="0">
                <a:solidFill>
                  <a:schemeClr val="tx1"/>
                </a:solidFill>
                <a:latin typeface="Arial" pitchFamily="34" charset="0"/>
                <a:ea typeface="ＭＳ Ｐゴシック" pitchFamily="34" charset="-128"/>
                <a:cs typeface="Arial" pitchFamily="34" charset="0"/>
              </a:rPr>
              <a:t>Segment Elimination</a:t>
            </a:r>
          </a:p>
        </p:txBody>
      </p:sp>
      <p:sp>
        <p:nvSpPr>
          <p:cNvPr id="34821"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462BBF60-6D70-42FD-BF65-132759C7FE68}" type="slidenum">
              <a:rPr lang="en-US" altLang="en-US">
                <a:solidFill>
                  <a:srgbClr val="898989"/>
                </a:solidFill>
                <a:ea typeface="ＭＳ Ｐゴシック" pitchFamily="34" charset="-128"/>
              </a:rPr>
              <a:pPr/>
              <a:t>32</a:t>
            </a:fld>
            <a:endParaRPr lang="en-US" altLang="en-US">
              <a:solidFill>
                <a:srgbClr val="898989"/>
              </a:solidFill>
              <a:ea typeface="ＭＳ Ｐゴシック" pitchFamily="34" charset="-128"/>
            </a:endParaRPr>
          </a:p>
        </p:txBody>
      </p:sp>
      <p:sp>
        <p:nvSpPr>
          <p:cNvPr id="14342"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P 1</a:t>
            </a:r>
          </a:p>
        </p:txBody>
      </p:sp>
      <p:sp>
        <p:nvSpPr>
          <p:cNvPr id="8" name="Rectangle 3"/>
          <p:cNvSpPr>
            <a:spLocks noChangeArrowheads="1"/>
          </p:cNvSpPr>
          <p:nvPr/>
        </p:nvSpPr>
        <p:spPr bwMode="auto">
          <a:xfrm>
            <a:off x="579438" y="2571750"/>
            <a:ext cx="8183562" cy="951543"/>
          </a:xfrm>
          <a:prstGeom prst="rect">
            <a:avLst/>
          </a:prstGeom>
          <a:solidFill>
            <a:srgbClr val="E3EBF5"/>
          </a:solidFill>
          <a:ln w="57150" cmpd="thickThin">
            <a:solidFill>
              <a:schemeClr val="accent4">
                <a:lumMod val="75000"/>
              </a:schemeClr>
            </a:solidFill>
            <a:miter lim="800000"/>
            <a:headEnd/>
            <a:tailEnd/>
          </a:ln>
        </p:spPr>
        <p:txBody>
          <a:bodyPr wrap="square" lIns="90488" tIns="44450" rIns="90488" bIns="44450">
            <a:spAutoFit/>
          </a:bodyPr>
          <a:lstStyle/>
          <a:p>
            <a:pPr algn="ctr" eaLnBrk="1" hangingPunct="1">
              <a:defRPr/>
            </a:pPr>
            <a:r>
              <a:rPr lang="en-US" sz="2800" b="1" dirty="0">
                <a:solidFill>
                  <a:srgbClr val="C00000"/>
                </a:solidFill>
                <a:latin typeface="Arial" pitchFamily="34" charset="0"/>
                <a:cs typeface="Arial" pitchFamily="34" charset="0"/>
              </a:rPr>
              <a:t>Avoidable</a:t>
            </a:r>
            <a:r>
              <a:rPr lang="en-US" sz="2800" b="1" dirty="0">
                <a:solidFill>
                  <a:schemeClr val="tx2"/>
                </a:solidFill>
                <a:latin typeface="Arial" pitchFamily="34" charset="0"/>
                <a:cs typeface="Arial" pitchFamily="34" charset="0"/>
              </a:rPr>
              <a:t> </a:t>
            </a:r>
            <a:r>
              <a:rPr lang="en-US" sz="2800" b="1" dirty="0">
                <a:latin typeface="Arial" pitchFamily="34" charset="0"/>
                <a:cs typeface="Arial" pitchFamily="34" charset="0"/>
              </a:rPr>
              <a:t>expenses are amounts the company </a:t>
            </a:r>
            <a:br>
              <a:rPr lang="en-US" sz="2800" b="1" dirty="0">
                <a:latin typeface="Arial" pitchFamily="34" charset="0"/>
                <a:cs typeface="Arial" pitchFamily="34" charset="0"/>
              </a:rPr>
            </a:br>
            <a:r>
              <a:rPr lang="en-US" sz="2800" b="1" dirty="0">
                <a:latin typeface="Arial" pitchFamily="34" charset="0"/>
                <a:cs typeface="Arial" pitchFamily="34" charset="0"/>
              </a:rPr>
              <a:t>would </a:t>
            </a:r>
            <a:r>
              <a:rPr lang="en-US" sz="2800" b="1" u="sng" dirty="0">
                <a:effectLst>
                  <a:outerShdw blurRad="38100" dist="38100" dir="2700000" algn="tl">
                    <a:srgbClr val="000000">
                      <a:alpha val="43137"/>
                    </a:srgbClr>
                  </a:outerShdw>
                </a:effectLst>
                <a:latin typeface="Arial" pitchFamily="34" charset="0"/>
                <a:cs typeface="Arial" pitchFamily="34" charset="0"/>
              </a:rPr>
              <a:t>not</a:t>
            </a:r>
            <a:r>
              <a:rPr lang="en-US" sz="2800" b="1" dirty="0">
                <a:latin typeface="Arial" pitchFamily="34" charset="0"/>
                <a:cs typeface="Arial" pitchFamily="34" charset="0"/>
              </a:rPr>
              <a:t> incur if it eliminated the segment</a:t>
            </a:r>
            <a:r>
              <a:rPr lang="en-US" sz="2800" b="1" dirty="0">
                <a:solidFill>
                  <a:schemeClr val="tx2"/>
                </a:solidFill>
                <a:latin typeface="Arial" pitchFamily="34" charset="0"/>
                <a:cs typeface="Arial" pitchFamily="34" charset="0"/>
              </a:rPr>
              <a:t>. </a:t>
            </a:r>
          </a:p>
        </p:txBody>
      </p:sp>
      <p:pic>
        <p:nvPicPr>
          <p:cNvPr id="9" name="Picture 9" descr="C:\Documents and Settings\Cindy\Local Settings\Temporary Internet Files\Content.IE5\SSD21FLB\MP90044218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3" y="4633913"/>
            <a:ext cx="2763837"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ular Callout 1"/>
          <p:cNvSpPr/>
          <p:nvPr/>
        </p:nvSpPr>
        <p:spPr>
          <a:xfrm>
            <a:off x="1808163" y="3810000"/>
            <a:ext cx="5334000" cy="1219200"/>
          </a:xfrm>
          <a:prstGeom prst="wedgeRoundRectCallout">
            <a:avLst>
              <a:gd name="adj1" fmla="val -46126"/>
              <a:gd name="adj2" fmla="val 83654"/>
              <a:gd name="adj3" fmla="val 16667"/>
            </a:avLst>
          </a:prstGeom>
          <a:solidFill>
            <a:srgbClr val="FFFF8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200" b="1" dirty="0">
                <a:solidFill>
                  <a:schemeClr val="tx1"/>
                </a:solidFill>
                <a:cs typeface="Arial" charset="0"/>
              </a:rPr>
              <a:t>FasTrac is considering eliminating its Treadmill Division because it reported a $500 operating loss for the recent year…</a:t>
            </a:r>
          </a:p>
        </p:txBody>
      </p:sp>
      <p:pic>
        <p:nvPicPr>
          <p:cNvPr id="60422" name="Picture 7" descr="C:\Documents and Settings\Cindy\Local Settings\Temporary Internet Files\Content.IE5\YFF9DQTS\MC90038376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1275" y="3398838"/>
            <a:ext cx="12731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ular Callout 10"/>
          <p:cNvSpPr/>
          <p:nvPr/>
        </p:nvSpPr>
        <p:spPr>
          <a:xfrm>
            <a:off x="3048000" y="5703888"/>
            <a:ext cx="4416425" cy="585787"/>
          </a:xfrm>
          <a:prstGeom prst="wedgeRoundRectCallout">
            <a:avLst>
              <a:gd name="adj1" fmla="val -81514"/>
              <a:gd name="adj2" fmla="val -54922"/>
              <a:gd name="adj3" fmla="val 16667"/>
            </a:avLst>
          </a:prstGeom>
          <a:solidFill>
            <a:schemeClr val="accent1">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sz="2000" b="1" dirty="0">
                <a:solidFill>
                  <a:schemeClr val="tx1"/>
                </a:solidFill>
                <a:latin typeface="Arial" panose="020B0604020202020204" pitchFamily="34" charset="0"/>
                <a:cs typeface="Arial" panose="020B0604020202020204" pitchFamily="34" charset="0"/>
              </a:rPr>
              <a:t>Let’s take a  closer look at the division’s expenses...</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60422"/>
                                        </p:tgtEl>
                                        <p:attrNameLst>
                                          <p:attrName>style.visibility</p:attrName>
                                        </p:attrNameLst>
                                      </p:cBhvr>
                                      <p:to>
                                        <p:strVal val="visible"/>
                                      </p:to>
                                    </p:set>
                                    <p:animEffect transition="in" filter="dissolve">
                                      <p:cBhvr>
                                        <p:cTn id="14" dur="500"/>
                                        <p:tgtEl>
                                          <p:spTgt spid="60422"/>
                                        </p:tgtEl>
                                      </p:cBhvr>
                                    </p:animEffect>
                                  </p:childTnLst>
                                </p:cTn>
                              </p:par>
                              <p:par>
                                <p:cTn id="15" presetID="9"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childTnLst>
                    </p:cTn>
                  </p:par>
                  <p:par>
                    <p:cTn id="21" fill="hold">
                      <p:stCondLst>
                        <p:cond delay="indefinite"/>
                      </p:stCondLst>
                      <p:childTnLst>
                        <p:par>
                          <p:cTn id="22" fill="hold" nodeType="after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a:xfrm>
            <a:off x="457200" y="0"/>
            <a:ext cx="8229600" cy="1001713"/>
          </a:xfrm>
        </p:spPr>
        <p:txBody>
          <a:bodyPr/>
          <a:lstStyle/>
          <a:p>
            <a:r>
              <a:rPr lang="en-US" altLang="en-US" sz="4400" b="1" dirty="0" smtClean="0">
                <a:solidFill>
                  <a:schemeClr val="tx1"/>
                </a:solidFill>
                <a:latin typeface="Arial" pitchFamily="34" charset="0"/>
                <a:ea typeface="ＭＳ Ｐゴシック" pitchFamily="34" charset="-128"/>
                <a:cs typeface="Arial" pitchFamily="34" charset="0"/>
              </a:rPr>
              <a:t>Segment Elimination</a:t>
            </a:r>
          </a:p>
        </p:txBody>
      </p:sp>
      <p:sp>
        <p:nvSpPr>
          <p:cNvPr id="358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4FDFAFCE-0FCE-4A17-9E42-A6339D6838EB}" type="slidenum">
              <a:rPr lang="en-US" altLang="en-US">
                <a:solidFill>
                  <a:srgbClr val="898989"/>
                </a:solidFill>
                <a:ea typeface="ＭＳ Ｐゴシック" pitchFamily="34" charset="-128"/>
              </a:rPr>
              <a:pPr/>
              <a:t>33</a:t>
            </a:fld>
            <a:endParaRPr lang="en-US" altLang="en-US">
              <a:solidFill>
                <a:srgbClr val="898989"/>
              </a:solidFill>
              <a:ea typeface="ＭＳ Ｐゴシック" pitchFamily="34" charset="-128"/>
            </a:endParaRPr>
          </a:p>
        </p:txBody>
      </p:sp>
      <p:sp>
        <p:nvSpPr>
          <p:cNvPr id="41987"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P 1</a:t>
            </a:r>
          </a:p>
        </p:txBody>
      </p:sp>
      <p:sp>
        <p:nvSpPr>
          <p:cNvPr id="9" name="TextBox 8"/>
          <p:cNvSpPr txBox="1"/>
          <p:nvPr/>
        </p:nvSpPr>
        <p:spPr>
          <a:xfrm>
            <a:off x="8362950" y="447675"/>
            <a:ext cx="647700" cy="554038"/>
          </a:xfrm>
          <a:prstGeom prst="rect">
            <a:avLst/>
          </a:prstGeom>
          <a:solidFill>
            <a:srgbClr val="FFFF99"/>
          </a:solidFill>
        </p:spPr>
        <p:txBody>
          <a:bodyPr lIns="0" tIns="0" rIns="0" bIns="0">
            <a:spAutoFit/>
          </a:bodyPr>
          <a:lstStyle/>
          <a:p>
            <a:pPr algn="ctr" fontAlgn="auto">
              <a:spcBef>
                <a:spcPts val="0"/>
              </a:spcBef>
              <a:spcAft>
                <a:spcPts val="0"/>
              </a:spcAft>
              <a:defRPr/>
            </a:pPr>
            <a:r>
              <a:rPr lang="en-US" kern="0" dirty="0">
                <a:latin typeface="Arial Narrow" panose="020B0606020202030204" pitchFamily="34" charset="0"/>
                <a:cs typeface="Arial" panose="020B0604020202020204" pitchFamily="34" charset="0"/>
              </a:rPr>
              <a:t>Exhibit </a:t>
            </a:r>
            <a:r>
              <a:rPr lang="en-US" kern="0" dirty="0" smtClean="0">
                <a:latin typeface="Arial Narrow" panose="020B0606020202030204" pitchFamily="34" charset="0"/>
                <a:cs typeface="Arial" panose="020B0604020202020204" pitchFamily="34" charset="0"/>
              </a:rPr>
              <a:t>10.11</a:t>
            </a:r>
            <a:endParaRPr lang="en-US" kern="0" dirty="0">
              <a:latin typeface="Arial Narrow" panose="020B0606020202030204" pitchFamily="34" charset="0"/>
              <a:cs typeface="Arial" panose="020B0604020202020204" pitchFamily="34" charset="0"/>
            </a:endParaRPr>
          </a:p>
        </p:txBody>
      </p:sp>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383792"/>
            <a:ext cx="7834894" cy="5017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9" descr="C:\Documents and Settings\Cindy\Local Settings\Temporary Internet Files\Content.IE5\SSD21FLB\MP90044218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267200"/>
            <a:ext cx="3276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4" name="Object 2"/>
          <p:cNvGraphicFramePr>
            <a:graphicFrameLocks/>
          </p:cNvGraphicFramePr>
          <p:nvPr/>
        </p:nvGraphicFramePr>
        <p:xfrm>
          <a:off x="381000" y="1773238"/>
          <a:ext cx="8458200" cy="2327275"/>
        </p:xfrm>
        <a:graphic>
          <a:graphicData uri="http://schemas.openxmlformats.org/presentationml/2006/ole">
            <mc:AlternateContent xmlns:mc="http://schemas.openxmlformats.org/markup-compatibility/2006">
              <mc:Choice xmlns:v="urn:schemas-microsoft-com:vml" Requires="v">
                <p:oleObj spid="_x0000_s3120" name="Worksheet" r:id="rId5" imgW="2752649" imgH="676351" progId="Excel.Sheet.8">
                  <p:embed/>
                </p:oleObj>
              </mc:Choice>
              <mc:Fallback>
                <p:oleObj name="Worksheet" r:id="rId5" imgW="2752649" imgH="676351" progId="Excel.Sheet.8">
                  <p:embed/>
                  <p:pic>
                    <p:nvPicPr>
                      <p:cNvPr id="0" name="Object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773238"/>
                        <a:ext cx="8458200" cy="23272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076" name="Group 4"/>
          <p:cNvGrpSpPr>
            <a:grpSpLocks/>
          </p:cNvGrpSpPr>
          <p:nvPr/>
        </p:nvGrpSpPr>
        <p:grpSpPr bwMode="auto">
          <a:xfrm>
            <a:off x="3933825" y="4940300"/>
            <a:ext cx="4178300" cy="1231900"/>
            <a:chOff x="2478" y="2712"/>
            <a:chExt cx="2632" cy="776"/>
          </a:xfrm>
        </p:grpSpPr>
        <p:sp>
          <p:nvSpPr>
            <p:cNvPr id="3080" name="AutoShape 5"/>
            <p:cNvSpPr>
              <a:spLocks noChangeArrowheads="1"/>
            </p:cNvSpPr>
            <p:nvPr/>
          </p:nvSpPr>
          <p:spPr bwMode="auto">
            <a:xfrm rot="5400000">
              <a:off x="3404" y="1786"/>
              <a:ext cx="776" cy="2627"/>
            </a:xfrm>
            <a:prstGeom prst="wedgeRoundRectCallout">
              <a:avLst>
                <a:gd name="adj1" fmla="val -9208"/>
                <a:gd name="adj2" fmla="val 95718"/>
                <a:gd name="adj3" fmla="val 16667"/>
              </a:avLst>
            </a:prstGeom>
            <a:solidFill>
              <a:srgbClr val="CCECFF"/>
            </a:solidFill>
            <a:ln w="25400">
              <a:solidFill>
                <a:srgbClr val="0070C0"/>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ea typeface="ＭＳ Ｐゴシック" pitchFamily="34" charset="-128"/>
              </a:endParaRPr>
            </a:p>
          </p:txBody>
        </p:sp>
        <p:sp>
          <p:nvSpPr>
            <p:cNvPr id="3081" name="Rectangle 6"/>
            <p:cNvSpPr>
              <a:spLocks noChangeArrowheads="1"/>
            </p:cNvSpPr>
            <p:nvPr/>
          </p:nvSpPr>
          <p:spPr bwMode="auto">
            <a:xfrm>
              <a:off x="2592" y="2814"/>
              <a:ext cx="2518"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ea typeface="ＭＳ Ｐゴシック" pitchFamily="34" charset="-128"/>
                </a:rPr>
                <a:t>Do </a:t>
              </a:r>
              <a:r>
                <a:rPr lang="en-US" altLang="en-US" sz="2800" b="1" u="sng" dirty="0">
                  <a:ea typeface="ＭＳ Ｐゴシック" pitchFamily="34" charset="-128"/>
                </a:rPr>
                <a:t>not</a:t>
              </a:r>
              <a:r>
                <a:rPr lang="en-US" altLang="en-US" sz="2800" b="1" dirty="0">
                  <a:ea typeface="ＭＳ Ｐゴシック" pitchFamily="34" charset="-128"/>
                </a:rPr>
                <a:t> eliminate</a:t>
              </a:r>
              <a:br>
                <a:rPr lang="en-US" altLang="en-US" sz="2800" b="1" dirty="0">
                  <a:ea typeface="ＭＳ Ｐゴシック" pitchFamily="34" charset="-128"/>
                </a:rPr>
              </a:br>
              <a:r>
                <a:rPr lang="en-US" altLang="en-US" sz="2800" b="1" dirty="0">
                  <a:ea typeface="ＭＳ Ｐゴシック" pitchFamily="34" charset="-128"/>
                </a:rPr>
                <a:t>the Treadmill Division!</a:t>
              </a:r>
            </a:p>
          </p:txBody>
        </p:sp>
      </p:grpSp>
      <p:sp>
        <p:nvSpPr>
          <p:cNvPr id="3077" name="Rectangle 8"/>
          <p:cNvSpPr>
            <a:spLocks noGrp="1" noChangeArrowheads="1"/>
          </p:cNvSpPr>
          <p:nvPr>
            <p:ph type="title"/>
          </p:nvPr>
        </p:nvSpPr>
        <p:spPr>
          <a:xfrm>
            <a:off x="457200" y="0"/>
            <a:ext cx="8229600" cy="838200"/>
          </a:xfrm>
        </p:spPr>
        <p:txBody>
          <a:bodyPr/>
          <a:lstStyle/>
          <a:p>
            <a:r>
              <a:rPr lang="en-US" altLang="en-US" sz="4400" b="1" dirty="0" smtClean="0">
                <a:solidFill>
                  <a:schemeClr val="tx1"/>
                </a:solidFill>
                <a:latin typeface="Arial" pitchFamily="34" charset="0"/>
                <a:ea typeface="ＭＳ Ｐゴシック" pitchFamily="34" charset="-128"/>
                <a:cs typeface="Arial" pitchFamily="34" charset="0"/>
              </a:rPr>
              <a:t>Segment Elimination</a:t>
            </a:r>
          </a:p>
        </p:txBody>
      </p:sp>
      <p:sp>
        <p:nvSpPr>
          <p:cNvPr id="3079"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6EC93E3F-BD17-4437-AE5E-F01AAA49CF20}" type="slidenum">
              <a:rPr lang="en-US" altLang="en-US">
                <a:solidFill>
                  <a:srgbClr val="898989"/>
                </a:solidFill>
                <a:ea typeface="ＭＳ Ｐゴシック" pitchFamily="34" charset="-128"/>
              </a:rPr>
              <a:pPr/>
              <a:t>34</a:t>
            </a:fld>
            <a:endParaRPr lang="en-US" altLang="en-US">
              <a:solidFill>
                <a:srgbClr val="898989"/>
              </a:solidFill>
              <a:ea typeface="ＭＳ Ｐゴシック" pitchFamily="34" charset="-128"/>
            </a:endParaRPr>
          </a:p>
        </p:txBody>
      </p:sp>
      <p:sp>
        <p:nvSpPr>
          <p:cNvPr id="15366"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P 1</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ppt_x"/>
                                          </p:val>
                                        </p:tav>
                                        <p:tav tm="100000">
                                          <p:val>
                                            <p:strVal val="#ppt_x"/>
                                          </p:val>
                                        </p:tav>
                                      </p:tavLst>
                                    </p:anim>
                                    <p:anim calcmode="lin" valueType="num">
                                      <p:cBhvr additive="base">
                                        <p:cTn id="14"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14"/>
          <p:cNvSpPr>
            <a:spLocks noGrp="1"/>
          </p:cNvSpPr>
          <p:nvPr>
            <p:ph type="ftr" sz="quarter" idx="11"/>
          </p:nvPr>
        </p:nvSpPr>
        <p:spPr bwMode="auto">
          <a:xfrm>
            <a:off x="1997075" y="6327775"/>
            <a:ext cx="5000625" cy="141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a:r>
              <a:rPr lang="en-US" altLang="en-US" smtClean="0">
                <a:solidFill>
                  <a:srgbClr val="898989"/>
                </a:solidFill>
                <a:ea typeface="ＭＳ Ｐゴシック" pitchFamily="34" charset="-128"/>
              </a:rPr>
              <a:t>Copyright © 2016 McGraw-Hill Education</a:t>
            </a:r>
          </a:p>
        </p:txBody>
      </p:sp>
      <p:sp>
        <p:nvSpPr>
          <p:cNvPr id="36936" name="Slide Number Placeholder 8"/>
          <p:cNvSpPr>
            <a:spLocks noGrp="1"/>
          </p:cNvSpPr>
          <p:nvPr>
            <p:ph type="sldNum" sz="quarter" idx="12"/>
          </p:nvPr>
        </p:nvSpPr>
        <p:spPr bwMode="auto">
          <a:xfrm>
            <a:off x="8229600" y="6356350"/>
            <a:ext cx="457200" cy="50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54B178D-0BC7-4CAC-AA23-B97CFD934EE9}" type="slidenum">
              <a:rPr lang="en-US" altLang="en-US">
                <a:solidFill>
                  <a:srgbClr val="898989"/>
                </a:solidFill>
                <a:ea typeface="ＭＳ Ｐゴシック" pitchFamily="34" charset="-128"/>
              </a:rPr>
              <a:pPr/>
              <a:t>35</a:t>
            </a:fld>
            <a:endParaRPr lang="en-US" altLang="en-US">
              <a:solidFill>
                <a:srgbClr val="898989"/>
              </a:solidFill>
              <a:ea typeface="ＭＳ Ｐゴシック" pitchFamily="34" charset="-128"/>
            </a:endParaRPr>
          </a:p>
        </p:txBody>
      </p:sp>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Need-to-Know </a:t>
            </a:r>
            <a:r>
              <a:rPr lang="en-US" dirty="0" smtClean="0"/>
              <a:t>10.5</a:t>
            </a:r>
            <a:endParaRPr lang="en-US" dirty="0"/>
          </a:p>
        </p:txBody>
      </p:sp>
      <p:sp>
        <p:nvSpPr>
          <p:cNvPr id="36868" name="Rectangle 5"/>
          <p:cNvSpPr>
            <a:spLocks noChangeArrowheads="1"/>
          </p:cNvSpPr>
          <p:nvPr/>
        </p:nvSpPr>
        <p:spPr bwMode="auto">
          <a:xfrm>
            <a:off x="579438" y="1368425"/>
            <a:ext cx="7027862" cy="236538"/>
          </a:xfrm>
          <a:prstGeom prst="rect">
            <a:avLst/>
          </a:prstGeom>
          <a:solidFill>
            <a:srgbClr val="6674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solidFill>
                <a:schemeClr val="bg1"/>
              </a:solidFill>
              <a:ea typeface="ＭＳ Ｐゴシック" pitchFamily="34" charset="-128"/>
            </a:endParaRPr>
          </a:p>
        </p:txBody>
      </p:sp>
      <p:sp>
        <p:nvSpPr>
          <p:cNvPr id="86" name="Rectangle 6"/>
          <p:cNvSpPr>
            <a:spLocks noChangeArrowheads="1"/>
          </p:cNvSpPr>
          <p:nvPr/>
        </p:nvSpPr>
        <p:spPr bwMode="auto">
          <a:xfrm>
            <a:off x="579438" y="2863850"/>
            <a:ext cx="7027862" cy="236538"/>
          </a:xfrm>
          <a:prstGeom prst="rect">
            <a:avLst/>
          </a:prstGeom>
          <a:solidFill>
            <a:srgbClr val="6674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6870" name="Rectangle 7"/>
          <p:cNvSpPr>
            <a:spLocks noChangeArrowheads="1"/>
          </p:cNvSpPr>
          <p:nvPr/>
        </p:nvSpPr>
        <p:spPr bwMode="auto">
          <a:xfrm>
            <a:off x="619125" y="554038"/>
            <a:ext cx="74310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A bike maker is considering eliminating its tandem bike division because it operates at a loss of $6,000</a:t>
            </a:r>
            <a:endParaRPr lang="en-US" altLang="en-US">
              <a:ea typeface="ＭＳ Ｐゴシック" pitchFamily="34" charset="-128"/>
            </a:endParaRPr>
          </a:p>
        </p:txBody>
      </p:sp>
      <p:sp>
        <p:nvSpPr>
          <p:cNvPr id="36871" name="Rectangle 8"/>
          <p:cNvSpPr>
            <a:spLocks noChangeArrowheads="1"/>
          </p:cNvSpPr>
          <p:nvPr/>
        </p:nvSpPr>
        <p:spPr bwMode="auto">
          <a:xfrm>
            <a:off x="619125" y="760413"/>
            <a:ext cx="74310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per year. Sales for the year total $40,000, and the company reports the costs for this division as shown</a:t>
            </a:r>
            <a:endParaRPr lang="en-US" altLang="en-US">
              <a:ea typeface="ＭＳ Ｐゴシック" pitchFamily="34" charset="-128"/>
            </a:endParaRPr>
          </a:p>
        </p:txBody>
      </p:sp>
      <p:sp>
        <p:nvSpPr>
          <p:cNvPr id="36872" name="Rectangle 9"/>
          <p:cNvSpPr>
            <a:spLocks noChangeArrowheads="1"/>
          </p:cNvSpPr>
          <p:nvPr/>
        </p:nvSpPr>
        <p:spPr bwMode="auto">
          <a:xfrm>
            <a:off x="619125" y="966788"/>
            <a:ext cx="39719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below. Should the tandem bike division be eliminated?</a:t>
            </a:r>
            <a:endParaRPr lang="en-US" altLang="en-US">
              <a:ea typeface="ＭＳ Ｐゴシック" pitchFamily="34" charset="-128"/>
            </a:endParaRPr>
          </a:p>
        </p:txBody>
      </p:sp>
      <p:sp>
        <p:nvSpPr>
          <p:cNvPr id="36873" name="Rectangle 10"/>
          <p:cNvSpPr>
            <a:spLocks noChangeArrowheads="1"/>
          </p:cNvSpPr>
          <p:nvPr/>
        </p:nvSpPr>
        <p:spPr bwMode="auto">
          <a:xfrm>
            <a:off x="3705225" y="1389063"/>
            <a:ext cx="1666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Avoidable</a:t>
            </a:r>
            <a:r>
              <a:rPr lang="en-US" altLang="en-US" sz="1300" b="1">
                <a:solidFill>
                  <a:srgbClr val="000000"/>
                </a:solidFill>
                <a:ea typeface="ＭＳ Ｐゴシック" pitchFamily="34" charset="-128"/>
              </a:rPr>
              <a:t> </a:t>
            </a:r>
            <a:r>
              <a:rPr lang="en-US" altLang="en-US" sz="1300" b="1">
                <a:solidFill>
                  <a:schemeClr val="bg1"/>
                </a:solidFill>
                <a:ea typeface="ＭＳ Ｐゴシック" pitchFamily="34" charset="-128"/>
              </a:rPr>
              <a:t>Expenses</a:t>
            </a:r>
            <a:r>
              <a:rPr lang="en-US" altLang="en-US" sz="1300" b="1">
                <a:solidFill>
                  <a:srgbClr val="000000"/>
                </a:solidFill>
                <a:ea typeface="ＭＳ Ｐゴシック" pitchFamily="34" charset="-128"/>
              </a:rPr>
              <a:t> </a:t>
            </a:r>
            <a:endParaRPr lang="en-US" altLang="en-US">
              <a:ea typeface="ＭＳ Ｐゴシック" pitchFamily="34" charset="-128"/>
            </a:endParaRPr>
          </a:p>
        </p:txBody>
      </p:sp>
      <p:sp>
        <p:nvSpPr>
          <p:cNvPr id="36874" name="Rectangle 11"/>
          <p:cNvSpPr>
            <a:spLocks noChangeArrowheads="1"/>
          </p:cNvSpPr>
          <p:nvPr/>
        </p:nvSpPr>
        <p:spPr bwMode="auto">
          <a:xfrm>
            <a:off x="5570538" y="1389063"/>
            <a:ext cx="18224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Unavoidable</a:t>
            </a:r>
            <a:r>
              <a:rPr lang="en-US" altLang="en-US" sz="1300" b="1">
                <a:solidFill>
                  <a:srgbClr val="000000"/>
                </a:solidFill>
                <a:ea typeface="ＭＳ Ｐゴシック" pitchFamily="34" charset="-128"/>
              </a:rPr>
              <a:t> </a:t>
            </a:r>
            <a:r>
              <a:rPr lang="en-US" altLang="en-US" sz="1300" b="1">
                <a:solidFill>
                  <a:schemeClr val="bg1"/>
                </a:solidFill>
                <a:ea typeface="ＭＳ Ｐゴシック" pitchFamily="34" charset="-128"/>
              </a:rPr>
              <a:t>Expenses</a:t>
            </a:r>
            <a:endParaRPr lang="en-US" altLang="en-US">
              <a:solidFill>
                <a:schemeClr val="bg1"/>
              </a:solidFill>
              <a:ea typeface="ＭＳ Ｐゴシック" pitchFamily="34" charset="-128"/>
            </a:endParaRPr>
          </a:p>
        </p:txBody>
      </p:sp>
      <p:sp>
        <p:nvSpPr>
          <p:cNvPr id="36875" name="Rectangle 12"/>
          <p:cNvSpPr>
            <a:spLocks noChangeArrowheads="1"/>
          </p:cNvSpPr>
          <p:nvPr/>
        </p:nvSpPr>
        <p:spPr bwMode="auto">
          <a:xfrm>
            <a:off x="619125" y="1616075"/>
            <a:ext cx="14112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Cost of goods sold</a:t>
            </a:r>
            <a:endParaRPr lang="en-US" altLang="en-US">
              <a:ea typeface="ＭＳ Ｐゴシック" pitchFamily="34" charset="-128"/>
            </a:endParaRPr>
          </a:p>
        </p:txBody>
      </p:sp>
      <p:sp>
        <p:nvSpPr>
          <p:cNvPr id="36876" name="Rectangle 13"/>
          <p:cNvSpPr>
            <a:spLocks noChangeArrowheads="1"/>
          </p:cNvSpPr>
          <p:nvPr/>
        </p:nvSpPr>
        <p:spPr bwMode="auto">
          <a:xfrm>
            <a:off x="4168775" y="1616075"/>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$30,000</a:t>
            </a:r>
            <a:endParaRPr lang="en-US" altLang="en-US">
              <a:ea typeface="ＭＳ Ｐゴシック" pitchFamily="34" charset="-128"/>
            </a:endParaRPr>
          </a:p>
        </p:txBody>
      </p:sp>
      <p:sp>
        <p:nvSpPr>
          <p:cNvPr id="36877" name="Rectangle 14"/>
          <p:cNvSpPr>
            <a:spLocks noChangeArrowheads="1"/>
          </p:cNvSpPr>
          <p:nvPr/>
        </p:nvSpPr>
        <p:spPr bwMode="auto">
          <a:xfrm>
            <a:off x="619125" y="1822450"/>
            <a:ext cx="12303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Direct expenses</a:t>
            </a:r>
            <a:endParaRPr lang="en-US" altLang="en-US">
              <a:ea typeface="ＭＳ Ｐゴシック" pitchFamily="34" charset="-128"/>
            </a:endParaRPr>
          </a:p>
        </p:txBody>
      </p:sp>
      <p:sp>
        <p:nvSpPr>
          <p:cNvPr id="36878" name="Rectangle 15"/>
          <p:cNvSpPr>
            <a:spLocks noChangeArrowheads="1"/>
          </p:cNvSpPr>
          <p:nvPr/>
        </p:nvSpPr>
        <p:spPr bwMode="auto">
          <a:xfrm>
            <a:off x="4349750" y="1822450"/>
            <a:ext cx="473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8,000</a:t>
            </a:r>
            <a:endParaRPr lang="en-US" altLang="en-US">
              <a:ea typeface="ＭＳ Ｐゴシック" pitchFamily="34" charset="-128"/>
            </a:endParaRPr>
          </a:p>
        </p:txBody>
      </p:sp>
      <p:sp>
        <p:nvSpPr>
          <p:cNvPr id="36879" name="Rectangle 16"/>
          <p:cNvSpPr>
            <a:spLocks noChangeArrowheads="1"/>
          </p:cNvSpPr>
          <p:nvPr/>
        </p:nvSpPr>
        <p:spPr bwMode="auto">
          <a:xfrm>
            <a:off x="619125" y="2028825"/>
            <a:ext cx="13414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Indirect expenses</a:t>
            </a:r>
            <a:endParaRPr lang="en-US" altLang="en-US">
              <a:ea typeface="ＭＳ Ｐゴシック" pitchFamily="34" charset="-128"/>
            </a:endParaRPr>
          </a:p>
        </p:txBody>
      </p:sp>
      <p:sp>
        <p:nvSpPr>
          <p:cNvPr id="36880" name="Rectangle 17"/>
          <p:cNvSpPr>
            <a:spLocks noChangeArrowheads="1"/>
          </p:cNvSpPr>
          <p:nvPr/>
        </p:nvSpPr>
        <p:spPr bwMode="auto">
          <a:xfrm>
            <a:off x="4349750" y="2028825"/>
            <a:ext cx="473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2,500</a:t>
            </a:r>
            <a:endParaRPr lang="en-US" altLang="en-US">
              <a:ea typeface="ＭＳ Ｐゴシック" pitchFamily="34" charset="-128"/>
            </a:endParaRPr>
          </a:p>
        </p:txBody>
      </p:sp>
      <p:sp>
        <p:nvSpPr>
          <p:cNvPr id="36881" name="Rectangle 18"/>
          <p:cNvSpPr>
            <a:spLocks noChangeArrowheads="1"/>
          </p:cNvSpPr>
          <p:nvPr/>
        </p:nvSpPr>
        <p:spPr bwMode="auto">
          <a:xfrm>
            <a:off x="6124575" y="202882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$3,000</a:t>
            </a:r>
            <a:endParaRPr lang="en-US" altLang="en-US">
              <a:ea typeface="ＭＳ Ｐゴシック" pitchFamily="34" charset="-128"/>
            </a:endParaRPr>
          </a:p>
        </p:txBody>
      </p:sp>
      <p:sp>
        <p:nvSpPr>
          <p:cNvPr id="36882" name="Rectangle 19"/>
          <p:cNvSpPr>
            <a:spLocks noChangeArrowheads="1"/>
          </p:cNvSpPr>
          <p:nvPr/>
        </p:nvSpPr>
        <p:spPr bwMode="auto">
          <a:xfrm>
            <a:off x="619125" y="2233613"/>
            <a:ext cx="189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Service department costs</a:t>
            </a:r>
            <a:endParaRPr lang="en-US" altLang="en-US">
              <a:ea typeface="ＭＳ Ｐゴシック" pitchFamily="34" charset="-128"/>
            </a:endParaRPr>
          </a:p>
        </p:txBody>
      </p:sp>
      <p:sp>
        <p:nvSpPr>
          <p:cNvPr id="36883" name="Rectangle 20"/>
          <p:cNvSpPr>
            <a:spLocks noChangeArrowheads="1"/>
          </p:cNvSpPr>
          <p:nvPr/>
        </p:nvSpPr>
        <p:spPr bwMode="auto">
          <a:xfrm>
            <a:off x="4481513" y="223361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250</a:t>
            </a:r>
            <a:endParaRPr lang="en-US" altLang="en-US">
              <a:ea typeface="ＭＳ Ｐゴシック" pitchFamily="34" charset="-128"/>
            </a:endParaRPr>
          </a:p>
        </p:txBody>
      </p:sp>
      <p:sp>
        <p:nvSpPr>
          <p:cNvPr id="36884" name="Rectangle 21"/>
          <p:cNvSpPr>
            <a:spLocks noChangeArrowheads="1"/>
          </p:cNvSpPr>
          <p:nvPr/>
        </p:nvSpPr>
        <p:spPr bwMode="auto">
          <a:xfrm>
            <a:off x="6215063" y="2233613"/>
            <a:ext cx="4730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2,250</a:t>
            </a:r>
            <a:endParaRPr lang="en-US" altLang="en-US">
              <a:ea typeface="ＭＳ Ｐゴシック" pitchFamily="34" charset="-128"/>
            </a:endParaRPr>
          </a:p>
        </p:txBody>
      </p:sp>
      <p:sp>
        <p:nvSpPr>
          <p:cNvPr id="36885" name="Rectangle 22"/>
          <p:cNvSpPr>
            <a:spLocks noChangeArrowheads="1"/>
          </p:cNvSpPr>
          <p:nvPr/>
        </p:nvSpPr>
        <p:spPr bwMode="auto">
          <a:xfrm>
            <a:off x="619125" y="2439988"/>
            <a:ext cx="433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Total</a:t>
            </a:r>
            <a:endParaRPr lang="en-US" altLang="en-US">
              <a:ea typeface="ＭＳ Ｐゴシック" pitchFamily="34" charset="-128"/>
            </a:endParaRPr>
          </a:p>
        </p:txBody>
      </p:sp>
      <p:sp>
        <p:nvSpPr>
          <p:cNvPr id="36886" name="Rectangle 23"/>
          <p:cNvSpPr>
            <a:spLocks noChangeArrowheads="1"/>
          </p:cNvSpPr>
          <p:nvPr/>
        </p:nvSpPr>
        <p:spPr bwMode="auto">
          <a:xfrm>
            <a:off x="4168775" y="243998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$40,750</a:t>
            </a:r>
            <a:endParaRPr lang="en-US" altLang="en-US">
              <a:ea typeface="ＭＳ Ｐゴシック" pitchFamily="34" charset="-128"/>
            </a:endParaRPr>
          </a:p>
        </p:txBody>
      </p:sp>
      <p:sp>
        <p:nvSpPr>
          <p:cNvPr id="36887" name="Rectangle 24"/>
          <p:cNvSpPr>
            <a:spLocks noChangeArrowheads="1"/>
          </p:cNvSpPr>
          <p:nvPr/>
        </p:nvSpPr>
        <p:spPr bwMode="auto">
          <a:xfrm>
            <a:off x="6124575" y="243998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$5,250</a:t>
            </a:r>
            <a:endParaRPr lang="en-US" altLang="en-US">
              <a:ea typeface="ＭＳ Ｐゴシック" pitchFamily="34" charset="-128"/>
            </a:endParaRPr>
          </a:p>
        </p:txBody>
      </p:sp>
      <p:sp>
        <p:nvSpPr>
          <p:cNvPr id="380" name="Rectangle 25"/>
          <p:cNvSpPr>
            <a:spLocks noChangeArrowheads="1"/>
          </p:cNvSpPr>
          <p:nvPr/>
        </p:nvSpPr>
        <p:spPr bwMode="auto">
          <a:xfrm>
            <a:off x="3581400" y="2884488"/>
            <a:ext cx="1781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Keep</a:t>
            </a:r>
            <a:r>
              <a:rPr lang="en-US" altLang="en-US" sz="1300" b="1">
                <a:solidFill>
                  <a:srgbClr val="000000"/>
                </a:solidFill>
                <a:ea typeface="ＭＳ Ｐゴシック" pitchFamily="34" charset="-128"/>
              </a:rPr>
              <a:t> </a:t>
            </a:r>
            <a:r>
              <a:rPr lang="en-US" altLang="en-US" sz="1300" b="1">
                <a:solidFill>
                  <a:schemeClr val="bg1"/>
                </a:solidFill>
                <a:ea typeface="ＭＳ Ｐゴシック" pitchFamily="34" charset="-128"/>
              </a:rPr>
              <a:t>Tandem</a:t>
            </a:r>
            <a:r>
              <a:rPr lang="en-US" altLang="en-US" sz="1300" b="1">
                <a:solidFill>
                  <a:srgbClr val="000000"/>
                </a:solidFill>
                <a:ea typeface="ＭＳ Ｐゴシック" pitchFamily="34" charset="-128"/>
              </a:rPr>
              <a:t> </a:t>
            </a:r>
            <a:r>
              <a:rPr lang="en-US" altLang="en-US" sz="1300" b="1">
                <a:solidFill>
                  <a:schemeClr val="bg1"/>
                </a:solidFill>
                <a:ea typeface="ＭＳ Ｐゴシック" pitchFamily="34" charset="-128"/>
              </a:rPr>
              <a:t>Division</a:t>
            </a:r>
            <a:endParaRPr lang="en-US" altLang="en-US">
              <a:solidFill>
                <a:schemeClr val="bg1"/>
              </a:solidFill>
              <a:ea typeface="ＭＳ Ｐゴシック" pitchFamily="34" charset="-128"/>
            </a:endParaRPr>
          </a:p>
        </p:txBody>
      </p:sp>
      <p:sp>
        <p:nvSpPr>
          <p:cNvPr id="381" name="Rectangle 26"/>
          <p:cNvSpPr>
            <a:spLocks noChangeArrowheads="1"/>
          </p:cNvSpPr>
          <p:nvPr/>
        </p:nvSpPr>
        <p:spPr bwMode="auto">
          <a:xfrm>
            <a:off x="5486400" y="2884488"/>
            <a:ext cx="21145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Eliminate</a:t>
            </a:r>
            <a:r>
              <a:rPr lang="en-US" altLang="en-US" sz="1300" b="1">
                <a:solidFill>
                  <a:srgbClr val="000000"/>
                </a:solidFill>
                <a:ea typeface="ＭＳ Ｐゴシック" pitchFamily="34" charset="-128"/>
              </a:rPr>
              <a:t> </a:t>
            </a:r>
            <a:r>
              <a:rPr lang="en-US" altLang="en-US" sz="1300" b="1">
                <a:solidFill>
                  <a:schemeClr val="bg1"/>
                </a:solidFill>
                <a:ea typeface="ＭＳ Ｐゴシック" pitchFamily="34" charset="-128"/>
              </a:rPr>
              <a:t>Tandem</a:t>
            </a:r>
            <a:r>
              <a:rPr lang="en-US" altLang="en-US" sz="1300" b="1">
                <a:solidFill>
                  <a:srgbClr val="000000"/>
                </a:solidFill>
                <a:ea typeface="ＭＳ Ｐゴシック" pitchFamily="34" charset="-128"/>
              </a:rPr>
              <a:t> </a:t>
            </a:r>
            <a:r>
              <a:rPr lang="en-US" altLang="en-US" sz="1300" b="1">
                <a:solidFill>
                  <a:schemeClr val="bg1"/>
                </a:solidFill>
                <a:ea typeface="ＭＳ Ｐゴシック" pitchFamily="34" charset="-128"/>
              </a:rPr>
              <a:t>Division</a:t>
            </a:r>
            <a:endParaRPr lang="en-US" altLang="en-US">
              <a:solidFill>
                <a:schemeClr val="bg1"/>
              </a:solidFill>
              <a:ea typeface="ＭＳ Ｐゴシック" pitchFamily="34" charset="-128"/>
            </a:endParaRPr>
          </a:p>
        </p:txBody>
      </p:sp>
      <p:sp>
        <p:nvSpPr>
          <p:cNvPr id="382" name="Rectangle 27"/>
          <p:cNvSpPr>
            <a:spLocks noChangeArrowheads="1"/>
          </p:cNvSpPr>
          <p:nvPr/>
        </p:nvSpPr>
        <p:spPr bwMode="auto">
          <a:xfrm>
            <a:off x="619125" y="3109913"/>
            <a:ext cx="4730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Sales</a:t>
            </a:r>
            <a:endParaRPr lang="en-US" altLang="en-US">
              <a:ea typeface="ＭＳ Ｐゴシック" pitchFamily="34" charset="-128"/>
            </a:endParaRPr>
          </a:p>
        </p:txBody>
      </p:sp>
      <p:sp>
        <p:nvSpPr>
          <p:cNvPr id="383" name="Rectangle 28"/>
          <p:cNvSpPr>
            <a:spLocks noChangeArrowheads="1"/>
          </p:cNvSpPr>
          <p:nvPr/>
        </p:nvSpPr>
        <p:spPr bwMode="auto">
          <a:xfrm>
            <a:off x="4168775" y="3109913"/>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$40,000</a:t>
            </a:r>
            <a:endParaRPr lang="en-US" altLang="en-US">
              <a:ea typeface="ＭＳ Ｐゴシック" pitchFamily="34" charset="-128"/>
            </a:endParaRPr>
          </a:p>
        </p:txBody>
      </p:sp>
      <p:sp>
        <p:nvSpPr>
          <p:cNvPr id="384" name="Rectangle 29"/>
          <p:cNvSpPr>
            <a:spLocks noChangeArrowheads="1"/>
          </p:cNvSpPr>
          <p:nvPr/>
        </p:nvSpPr>
        <p:spPr bwMode="auto">
          <a:xfrm>
            <a:off x="6437313" y="3109913"/>
            <a:ext cx="25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$0</a:t>
            </a:r>
            <a:endParaRPr lang="en-US" altLang="en-US">
              <a:ea typeface="ＭＳ Ｐゴシック" pitchFamily="34" charset="-128"/>
            </a:endParaRPr>
          </a:p>
        </p:txBody>
      </p:sp>
      <p:sp>
        <p:nvSpPr>
          <p:cNvPr id="385" name="Rectangle 30"/>
          <p:cNvSpPr>
            <a:spLocks noChangeArrowheads="1"/>
          </p:cNvSpPr>
          <p:nvPr/>
        </p:nvSpPr>
        <p:spPr bwMode="auto">
          <a:xfrm>
            <a:off x="619125" y="3316288"/>
            <a:ext cx="19050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Total costs and expenses</a:t>
            </a:r>
            <a:endParaRPr lang="en-US" altLang="en-US">
              <a:ea typeface="ＭＳ Ｐゴシック" pitchFamily="34" charset="-128"/>
            </a:endParaRPr>
          </a:p>
        </p:txBody>
      </p:sp>
      <p:sp>
        <p:nvSpPr>
          <p:cNvPr id="386" name="Rectangle 31"/>
          <p:cNvSpPr>
            <a:spLocks noChangeArrowheads="1"/>
          </p:cNvSpPr>
          <p:nvPr/>
        </p:nvSpPr>
        <p:spPr bwMode="auto">
          <a:xfrm>
            <a:off x="4259263" y="331628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46,000</a:t>
            </a:r>
            <a:endParaRPr lang="en-US" altLang="en-US">
              <a:ea typeface="ＭＳ Ｐゴシック" pitchFamily="34" charset="-128"/>
            </a:endParaRPr>
          </a:p>
        </p:txBody>
      </p:sp>
      <p:sp>
        <p:nvSpPr>
          <p:cNvPr id="387" name="Rectangle 32"/>
          <p:cNvSpPr>
            <a:spLocks noChangeArrowheads="1"/>
          </p:cNvSpPr>
          <p:nvPr/>
        </p:nvSpPr>
        <p:spPr bwMode="auto">
          <a:xfrm>
            <a:off x="6215063" y="3316288"/>
            <a:ext cx="4730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5,250</a:t>
            </a:r>
            <a:endParaRPr lang="en-US" altLang="en-US">
              <a:ea typeface="ＭＳ Ｐゴシック" pitchFamily="34" charset="-128"/>
            </a:endParaRPr>
          </a:p>
        </p:txBody>
      </p:sp>
      <p:sp>
        <p:nvSpPr>
          <p:cNvPr id="388" name="Rectangle 33"/>
          <p:cNvSpPr>
            <a:spLocks noChangeArrowheads="1"/>
          </p:cNvSpPr>
          <p:nvPr/>
        </p:nvSpPr>
        <p:spPr bwMode="auto">
          <a:xfrm>
            <a:off x="619125" y="3522663"/>
            <a:ext cx="13303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Net income (loss)</a:t>
            </a:r>
            <a:endParaRPr lang="en-US" altLang="en-US">
              <a:ea typeface="ＭＳ Ｐゴシック" pitchFamily="34" charset="-128"/>
            </a:endParaRPr>
          </a:p>
        </p:txBody>
      </p:sp>
      <p:sp>
        <p:nvSpPr>
          <p:cNvPr id="389" name="Rectangle 34"/>
          <p:cNvSpPr>
            <a:spLocks noChangeArrowheads="1"/>
          </p:cNvSpPr>
          <p:nvPr/>
        </p:nvSpPr>
        <p:spPr bwMode="auto">
          <a:xfrm>
            <a:off x="4208463" y="3522663"/>
            <a:ext cx="6762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($6,000)</a:t>
            </a:r>
            <a:endParaRPr lang="en-US" altLang="en-US">
              <a:ea typeface="ＭＳ Ｐゴシック" pitchFamily="34" charset="-128"/>
            </a:endParaRPr>
          </a:p>
        </p:txBody>
      </p:sp>
      <p:sp>
        <p:nvSpPr>
          <p:cNvPr id="390" name="Rectangle 35"/>
          <p:cNvSpPr>
            <a:spLocks noChangeArrowheads="1"/>
          </p:cNvSpPr>
          <p:nvPr/>
        </p:nvSpPr>
        <p:spPr bwMode="auto">
          <a:xfrm>
            <a:off x="6073775" y="3522663"/>
            <a:ext cx="6762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($5,250)</a:t>
            </a:r>
            <a:endParaRPr lang="en-US" altLang="en-US">
              <a:ea typeface="ＭＳ Ｐゴシック" pitchFamily="34" charset="-128"/>
            </a:endParaRPr>
          </a:p>
        </p:txBody>
      </p:sp>
      <p:sp>
        <p:nvSpPr>
          <p:cNvPr id="391" name="Rectangle 36"/>
          <p:cNvSpPr>
            <a:spLocks noChangeArrowheads="1"/>
          </p:cNvSpPr>
          <p:nvPr/>
        </p:nvSpPr>
        <p:spPr bwMode="auto">
          <a:xfrm>
            <a:off x="619125" y="3956050"/>
            <a:ext cx="7534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Quantitative Analysis:  Total avoidable costs of $40,750 are greater than the division’s sales of $40,000, suggesting the division should be eliminated. </a:t>
            </a:r>
            <a:endParaRPr lang="en-US" altLang="en-US" sz="1300">
              <a:ea typeface="ＭＳ Ｐゴシック" pitchFamily="34" charset="-128"/>
            </a:endParaRPr>
          </a:p>
        </p:txBody>
      </p:sp>
      <p:sp>
        <p:nvSpPr>
          <p:cNvPr id="392" name="Rectangle 37"/>
          <p:cNvSpPr>
            <a:spLocks noChangeArrowheads="1"/>
          </p:cNvSpPr>
          <p:nvPr/>
        </p:nvSpPr>
        <p:spPr bwMode="auto">
          <a:xfrm>
            <a:off x="619125" y="4618038"/>
            <a:ext cx="63547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Other factors might be relevant, since the shortfall in sales ($750) is low. For example,</a:t>
            </a:r>
            <a:endParaRPr lang="en-US" altLang="en-US">
              <a:ea typeface="ＭＳ Ｐゴシック" pitchFamily="34" charset="-128"/>
            </a:endParaRPr>
          </a:p>
        </p:txBody>
      </p:sp>
      <p:sp>
        <p:nvSpPr>
          <p:cNvPr id="393" name="Rectangle 38"/>
          <p:cNvSpPr>
            <a:spLocks noChangeArrowheads="1"/>
          </p:cNvSpPr>
          <p:nvPr/>
        </p:nvSpPr>
        <p:spPr bwMode="auto">
          <a:xfrm>
            <a:off x="619125" y="4824413"/>
            <a:ext cx="72898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are sales expected to increase in the future? Does the sale of tandem bikes help sales of other types</a:t>
            </a:r>
            <a:endParaRPr lang="en-US" altLang="en-US">
              <a:ea typeface="ＭＳ Ｐゴシック" pitchFamily="34" charset="-128"/>
            </a:endParaRPr>
          </a:p>
        </p:txBody>
      </p:sp>
      <p:sp>
        <p:nvSpPr>
          <p:cNvPr id="394" name="Rectangle 39"/>
          <p:cNvSpPr>
            <a:spLocks noChangeArrowheads="1"/>
          </p:cNvSpPr>
          <p:nvPr/>
        </p:nvSpPr>
        <p:spPr bwMode="auto">
          <a:xfrm>
            <a:off x="619125" y="5030788"/>
            <a:ext cx="9572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of products?</a:t>
            </a:r>
            <a:endParaRPr lang="en-US" altLang="en-US">
              <a:ea typeface="ＭＳ Ｐゴシック" pitchFamily="34" charset="-128"/>
            </a:endParaRPr>
          </a:p>
        </p:txBody>
      </p:sp>
      <p:sp>
        <p:nvSpPr>
          <p:cNvPr id="36903" name="Line 40"/>
          <p:cNvSpPr>
            <a:spLocks noChangeShapeType="1"/>
          </p:cNvSpPr>
          <p:nvPr/>
        </p:nvSpPr>
        <p:spPr bwMode="auto">
          <a:xfrm>
            <a:off x="3663950" y="2419350"/>
            <a:ext cx="117951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4" name="Rectangle 41"/>
          <p:cNvSpPr>
            <a:spLocks noChangeArrowheads="1"/>
          </p:cNvSpPr>
          <p:nvPr/>
        </p:nvSpPr>
        <p:spPr bwMode="auto">
          <a:xfrm>
            <a:off x="3663950" y="2419350"/>
            <a:ext cx="117951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6905" name="Line 42"/>
          <p:cNvSpPr>
            <a:spLocks noChangeShapeType="1"/>
          </p:cNvSpPr>
          <p:nvPr/>
        </p:nvSpPr>
        <p:spPr bwMode="auto">
          <a:xfrm>
            <a:off x="3663950" y="2625725"/>
            <a:ext cx="117951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6" name="Rectangle 43"/>
          <p:cNvSpPr>
            <a:spLocks noChangeArrowheads="1"/>
          </p:cNvSpPr>
          <p:nvPr/>
        </p:nvSpPr>
        <p:spPr bwMode="auto">
          <a:xfrm>
            <a:off x="3663950" y="2625725"/>
            <a:ext cx="117951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6907" name="Line 44"/>
          <p:cNvSpPr>
            <a:spLocks noChangeShapeType="1"/>
          </p:cNvSpPr>
          <p:nvPr/>
        </p:nvSpPr>
        <p:spPr bwMode="auto">
          <a:xfrm>
            <a:off x="3663950" y="2646363"/>
            <a:ext cx="117951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8" name="Rectangle 45"/>
          <p:cNvSpPr>
            <a:spLocks noChangeArrowheads="1"/>
          </p:cNvSpPr>
          <p:nvPr/>
        </p:nvSpPr>
        <p:spPr bwMode="auto">
          <a:xfrm>
            <a:off x="3663950" y="2646363"/>
            <a:ext cx="1179513"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6909" name="Rectangle 46"/>
          <p:cNvSpPr>
            <a:spLocks noChangeArrowheads="1"/>
          </p:cNvSpPr>
          <p:nvPr/>
        </p:nvSpPr>
        <p:spPr bwMode="auto">
          <a:xfrm>
            <a:off x="569913" y="1358900"/>
            <a:ext cx="19050" cy="2460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6910" name="Rectangle 47"/>
          <p:cNvSpPr>
            <a:spLocks noChangeArrowheads="1"/>
          </p:cNvSpPr>
          <p:nvPr/>
        </p:nvSpPr>
        <p:spPr bwMode="auto">
          <a:xfrm>
            <a:off x="7586663" y="1377950"/>
            <a:ext cx="20637"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03" name="Line 48"/>
          <p:cNvSpPr>
            <a:spLocks noChangeShapeType="1"/>
          </p:cNvSpPr>
          <p:nvPr/>
        </p:nvSpPr>
        <p:spPr bwMode="auto">
          <a:xfrm>
            <a:off x="3663950" y="3502025"/>
            <a:ext cx="117951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4" name="Rectangle 49"/>
          <p:cNvSpPr>
            <a:spLocks noChangeArrowheads="1"/>
          </p:cNvSpPr>
          <p:nvPr/>
        </p:nvSpPr>
        <p:spPr bwMode="auto">
          <a:xfrm>
            <a:off x="3663950" y="3502025"/>
            <a:ext cx="117951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05" name="Line 50"/>
          <p:cNvSpPr>
            <a:spLocks noChangeShapeType="1"/>
          </p:cNvSpPr>
          <p:nvPr/>
        </p:nvSpPr>
        <p:spPr bwMode="auto">
          <a:xfrm>
            <a:off x="3663950" y="3708400"/>
            <a:ext cx="117951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6" name="Rectangle 51"/>
          <p:cNvSpPr>
            <a:spLocks noChangeArrowheads="1"/>
          </p:cNvSpPr>
          <p:nvPr/>
        </p:nvSpPr>
        <p:spPr bwMode="auto">
          <a:xfrm>
            <a:off x="3663950" y="3708400"/>
            <a:ext cx="117951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18" name="Line 52"/>
          <p:cNvSpPr>
            <a:spLocks noChangeShapeType="1"/>
          </p:cNvSpPr>
          <p:nvPr/>
        </p:nvSpPr>
        <p:spPr bwMode="auto">
          <a:xfrm>
            <a:off x="3663950" y="3729038"/>
            <a:ext cx="117951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 name="Rectangle 53"/>
          <p:cNvSpPr>
            <a:spLocks noChangeArrowheads="1"/>
          </p:cNvSpPr>
          <p:nvPr/>
        </p:nvSpPr>
        <p:spPr bwMode="auto">
          <a:xfrm>
            <a:off x="3663950" y="3729038"/>
            <a:ext cx="1179513"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20" name="Rectangle 54"/>
          <p:cNvSpPr>
            <a:spLocks noChangeArrowheads="1"/>
          </p:cNvSpPr>
          <p:nvPr/>
        </p:nvSpPr>
        <p:spPr bwMode="auto">
          <a:xfrm>
            <a:off x="569913" y="2852738"/>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21" name="Rectangle 55"/>
          <p:cNvSpPr>
            <a:spLocks noChangeArrowheads="1"/>
          </p:cNvSpPr>
          <p:nvPr/>
        </p:nvSpPr>
        <p:spPr bwMode="auto">
          <a:xfrm>
            <a:off x="7586663" y="2873375"/>
            <a:ext cx="20637"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6919" name="Rectangle 56"/>
          <p:cNvSpPr>
            <a:spLocks noChangeArrowheads="1"/>
          </p:cNvSpPr>
          <p:nvPr/>
        </p:nvSpPr>
        <p:spPr bwMode="auto">
          <a:xfrm>
            <a:off x="588963" y="1358900"/>
            <a:ext cx="7018337"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6920" name="Rectangle 57"/>
          <p:cNvSpPr>
            <a:spLocks noChangeArrowheads="1"/>
          </p:cNvSpPr>
          <p:nvPr/>
        </p:nvSpPr>
        <p:spPr bwMode="auto">
          <a:xfrm>
            <a:off x="588963" y="1584325"/>
            <a:ext cx="7018337"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6921" name="Line 58"/>
          <p:cNvSpPr>
            <a:spLocks noChangeShapeType="1"/>
          </p:cNvSpPr>
          <p:nvPr/>
        </p:nvSpPr>
        <p:spPr bwMode="auto">
          <a:xfrm>
            <a:off x="5529263" y="2419350"/>
            <a:ext cx="117951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22" name="Rectangle 59"/>
          <p:cNvSpPr>
            <a:spLocks noChangeArrowheads="1"/>
          </p:cNvSpPr>
          <p:nvPr/>
        </p:nvSpPr>
        <p:spPr bwMode="auto">
          <a:xfrm>
            <a:off x="5529263" y="2419350"/>
            <a:ext cx="1179512"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6923" name="Line 60"/>
          <p:cNvSpPr>
            <a:spLocks noChangeShapeType="1"/>
          </p:cNvSpPr>
          <p:nvPr/>
        </p:nvSpPr>
        <p:spPr bwMode="auto">
          <a:xfrm>
            <a:off x="5529263" y="2625725"/>
            <a:ext cx="117951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24" name="Rectangle 61"/>
          <p:cNvSpPr>
            <a:spLocks noChangeArrowheads="1"/>
          </p:cNvSpPr>
          <p:nvPr/>
        </p:nvSpPr>
        <p:spPr bwMode="auto">
          <a:xfrm>
            <a:off x="5529263" y="2625725"/>
            <a:ext cx="1179512"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6925" name="Line 62"/>
          <p:cNvSpPr>
            <a:spLocks noChangeShapeType="1"/>
          </p:cNvSpPr>
          <p:nvPr/>
        </p:nvSpPr>
        <p:spPr bwMode="auto">
          <a:xfrm>
            <a:off x="5529263" y="2646363"/>
            <a:ext cx="117951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26" name="Rectangle 63"/>
          <p:cNvSpPr>
            <a:spLocks noChangeArrowheads="1"/>
          </p:cNvSpPr>
          <p:nvPr/>
        </p:nvSpPr>
        <p:spPr bwMode="auto">
          <a:xfrm>
            <a:off x="5529263" y="2646363"/>
            <a:ext cx="1179512"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38" name="Rectangle 64"/>
          <p:cNvSpPr>
            <a:spLocks noChangeArrowheads="1"/>
          </p:cNvSpPr>
          <p:nvPr/>
        </p:nvSpPr>
        <p:spPr bwMode="auto">
          <a:xfrm>
            <a:off x="588963" y="2852738"/>
            <a:ext cx="7018337"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39" name="Rectangle 65"/>
          <p:cNvSpPr>
            <a:spLocks noChangeArrowheads="1"/>
          </p:cNvSpPr>
          <p:nvPr/>
        </p:nvSpPr>
        <p:spPr bwMode="auto">
          <a:xfrm>
            <a:off x="588963" y="3079750"/>
            <a:ext cx="7018337"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40" name="Line 66"/>
          <p:cNvSpPr>
            <a:spLocks noChangeShapeType="1"/>
          </p:cNvSpPr>
          <p:nvPr/>
        </p:nvSpPr>
        <p:spPr bwMode="auto">
          <a:xfrm>
            <a:off x="5529263" y="3502025"/>
            <a:ext cx="117951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 name="Rectangle 67"/>
          <p:cNvSpPr>
            <a:spLocks noChangeArrowheads="1"/>
          </p:cNvSpPr>
          <p:nvPr/>
        </p:nvSpPr>
        <p:spPr bwMode="auto">
          <a:xfrm>
            <a:off x="5529263" y="3502025"/>
            <a:ext cx="1179512"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42" name="Line 68"/>
          <p:cNvSpPr>
            <a:spLocks noChangeShapeType="1"/>
          </p:cNvSpPr>
          <p:nvPr/>
        </p:nvSpPr>
        <p:spPr bwMode="auto">
          <a:xfrm>
            <a:off x="5529263" y="3708400"/>
            <a:ext cx="117951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3" name="Rectangle 69"/>
          <p:cNvSpPr>
            <a:spLocks noChangeArrowheads="1"/>
          </p:cNvSpPr>
          <p:nvPr/>
        </p:nvSpPr>
        <p:spPr bwMode="auto">
          <a:xfrm>
            <a:off x="5529263" y="3708400"/>
            <a:ext cx="1179512"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44" name="Line 70"/>
          <p:cNvSpPr>
            <a:spLocks noChangeShapeType="1"/>
          </p:cNvSpPr>
          <p:nvPr/>
        </p:nvSpPr>
        <p:spPr bwMode="auto">
          <a:xfrm>
            <a:off x="5529263" y="3729038"/>
            <a:ext cx="117951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5" name="Rectangle 71"/>
          <p:cNvSpPr>
            <a:spLocks noChangeArrowheads="1"/>
          </p:cNvSpPr>
          <p:nvPr/>
        </p:nvSpPr>
        <p:spPr bwMode="auto">
          <a:xfrm>
            <a:off x="5529263" y="3729038"/>
            <a:ext cx="1179512"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71" name="AutoShape 15"/>
          <p:cNvSpPr>
            <a:spLocks noChangeArrowheads="1"/>
          </p:cNvSpPr>
          <p:nvPr/>
        </p:nvSpPr>
        <p:spPr bwMode="auto">
          <a:xfrm>
            <a:off x="0" y="2286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P 1</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0"/>
                                        </p:tgtEl>
                                        <p:attrNameLst>
                                          <p:attrName>style.visibility</p:attrName>
                                        </p:attrNameLst>
                                      </p:cBhvr>
                                      <p:to>
                                        <p:strVal val="visible"/>
                                      </p:to>
                                    </p:set>
                                    <p:animEffect transition="in" filter="fade">
                                      <p:cBhvr>
                                        <p:cTn id="10" dur="500"/>
                                        <p:tgtEl>
                                          <p:spTgt spid="38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0"/>
                                        </p:tgtEl>
                                        <p:attrNameLst>
                                          <p:attrName>style.visibility</p:attrName>
                                        </p:attrNameLst>
                                      </p:cBhvr>
                                      <p:to>
                                        <p:strVal val="visible"/>
                                      </p:to>
                                    </p:set>
                                    <p:animEffect transition="in" filter="fade">
                                      <p:cBhvr>
                                        <p:cTn id="13" dur="500"/>
                                        <p:tgtEl>
                                          <p:spTgt spid="4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21"/>
                                        </p:tgtEl>
                                        <p:attrNameLst>
                                          <p:attrName>style.visibility</p:attrName>
                                        </p:attrNameLst>
                                      </p:cBhvr>
                                      <p:to>
                                        <p:strVal val="visible"/>
                                      </p:to>
                                    </p:set>
                                    <p:animEffect transition="in" filter="fade">
                                      <p:cBhvr>
                                        <p:cTn id="16" dur="500"/>
                                        <p:tgtEl>
                                          <p:spTgt spid="4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38"/>
                                        </p:tgtEl>
                                        <p:attrNameLst>
                                          <p:attrName>style.visibility</p:attrName>
                                        </p:attrNameLst>
                                      </p:cBhvr>
                                      <p:to>
                                        <p:strVal val="visible"/>
                                      </p:to>
                                    </p:set>
                                    <p:animEffect transition="in" filter="fade">
                                      <p:cBhvr>
                                        <p:cTn id="19" dur="500"/>
                                        <p:tgtEl>
                                          <p:spTgt spid="4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9"/>
                                        </p:tgtEl>
                                        <p:attrNameLst>
                                          <p:attrName>style.visibility</p:attrName>
                                        </p:attrNameLst>
                                      </p:cBhvr>
                                      <p:to>
                                        <p:strVal val="visible"/>
                                      </p:to>
                                    </p:set>
                                    <p:animEffect transition="in" filter="fade">
                                      <p:cBhvr>
                                        <p:cTn id="22" dur="500"/>
                                        <p:tgtEl>
                                          <p:spTgt spid="4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2"/>
                                        </p:tgtEl>
                                        <p:attrNameLst>
                                          <p:attrName>style.visibility</p:attrName>
                                        </p:attrNameLst>
                                      </p:cBhvr>
                                      <p:to>
                                        <p:strVal val="visible"/>
                                      </p:to>
                                    </p:set>
                                    <p:animEffect transition="in" filter="fade">
                                      <p:cBhvr>
                                        <p:cTn id="27" dur="500"/>
                                        <p:tgtEl>
                                          <p:spTgt spid="382"/>
                                        </p:tgtEl>
                                      </p:cBhvr>
                                    </p:animEffect>
                                  </p:childTnLst>
                                </p:cTn>
                              </p:par>
                            </p:childTnLst>
                          </p:cTn>
                        </p:par>
                        <p:par>
                          <p:cTn id="28" fill="hold" nodeType="afterGroup">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383"/>
                                        </p:tgtEl>
                                        <p:attrNameLst>
                                          <p:attrName>style.visibility</p:attrName>
                                        </p:attrNameLst>
                                      </p:cBhvr>
                                      <p:to>
                                        <p:strVal val="visible"/>
                                      </p:to>
                                    </p:set>
                                    <p:animEffect transition="in" filter="fade">
                                      <p:cBhvr>
                                        <p:cTn id="31" dur="500"/>
                                        <p:tgtEl>
                                          <p:spTgt spid="383"/>
                                        </p:tgtEl>
                                      </p:cBhvr>
                                    </p:animEffect>
                                  </p:childTnLst>
                                </p:cTn>
                              </p:par>
                            </p:childTnLst>
                          </p:cTn>
                        </p:par>
                        <p:par>
                          <p:cTn id="32" fill="hold" nodeType="afterGroup">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385"/>
                                        </p:tgtEl>
                                        <p:attrNameLst>
                                          <p:attrName>style.visibility</p:attrName>
                                        </p:attrNameLst>
                                      </p:cBhvr>
                                      <p:to>
                                        <p:strVal val="visible"/>
                                      </p:to>
                                    </p:set>
                                    <p:animEffect transition="in" filter="fade">
                                      <p:cBhvr>
                                        <p:cTn id="35" dur="500"/>
                                        <p:tgtEl>
                                          <p:spTgt spid="385"/>
                                        </p:tgtEl>
                                      </p:cBhvr>
                                    </p:animEffect>
                                  </p:childTnLst>
                                </p:cTn>
                              </p:par>
                            </p:childTnLst>
                          </p:cTn>
                        </p:par>
                        <p:par>
                          <p:cTn id="36" fill="hold" nodeType="afterGroup">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386"/>
                                        </p:tgtEl>
                                        <p:attrNameLst>
                                          <p:attrName>style.visibility</p:attrName>
                                        </p:attrNameLst>
                                      </p:cBhvr>
                                      <p:to>
                                        <p:strVal val="visible"/>
                                      </p:to>
                                    </p:set>
                                    <p:animEffect transition="in" filter="fade">
                                      <p:cBhvr>
                                        <p:cTn id="39" dur="500"/>
                                        <p:tgtEl>
                                          <p:spTgt spid="386"/>
                                        </p:tgtEl>
                                      </p:cBhvr>
                                    </p:animEffect>
                                  </p:childTnLst>
                                </p:cTn>
                              </p:par>
                            </p:childTnLst>
                          </p:cTn>
                        </p:par>
                        <p:par>
                          <p:cTn id="40" fill="hold" nodeType="afterGroup">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388"/>
                                        </p:tgtEl>
                                        <p:attrNameLst>
                                          <p:attrName>style.visibility</p:attrName>
                                        </p:attrNameLst>
                                      </p:cBhvr>
                                      <p:to>
                                        <p:strVal val="visible"/>
                                      </p:to>
                                    </p:set>
                                    <p:animEffect transition="in" filter="fade">
                                      <p:cBhvr>
                                        <p:cTn id="43" dur="500"/>
                                        <p:tgtEl>
                                          <p:spTgt spid="388"/>
                                        </p:tgtEl>
                                      </p:cBhvr>
                                    </p:animEffect>
                                  </p:childTnLst>
                                </p:cTn>
                              </p:par>
                            </p:childTnLst>
                          </p:cTn>
                        </p:par>
                        <p:par>
                          <p:cTn id="44" fill="hold" nodeType="afterGroup">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389"/>
                                        </p:tgtEl>
                                        <p:attrNameLst>
                                          <p:attrName>style.visibility</p:attrName>
                                        </p:attrNameLst>
                                      </p:cBhvr>
                                      <p:to>
                                        <p:strVal val="visible"/>
                                      </p:to>
                                    </p:set>
                                    <p:animEffect transition="in" filter="fade">
                                      <p:cBhvr>
                                        <p:cTn id="47" dur="500"/>
                                        <p:tgtEl>
                                          <p:spTgt spid="38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03"/>
                                        </p:tgtEl>
                                        <p:attrNameLst>
                                          <p:attrName>style.visibility</p:attrName>
                                        </p:attrNameLst>
                                      </p:cBhvr>
                                      <p:to>
                                        <p:strVal val="visible"/>
                                      </p:to>
                                    </p:set>
                                    <p:animEffect transition="in" filter="fade">
                                      <p:cBhvr>
                                        <p:cTn id="50" dur="500"/>
                                        <p:tgtEl>
                                          <p:spTgt spid="40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04"/>
                                        </p:tgtEl>
                                        <p:attrNameLst>
                                          <p:attrName>style.visibility</p:attrName>
                                        </p:attrNameLst>
                                      </p:cBhvr>
                                      <p:to>
                                        <p:strVal val="visible"/>
                                      </p:to>
                                    </p:set>
                                    <p:animEffect transition="in" filter="fade">
                                      <p:cBhvr>
                                        <p:cTn id="53" dur="500"/>
                                        <p:tgtEl>
                                          <p:spTgt spid="40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05"/>
                                        </p:tgtEl>
                                        <p:attrNameLst>
                                          <p:attrName>style.visibility</p:attrName>
                                        </p:attrNameLst>
                                      </p:cBhvr>
                                      <p:to>
                                        <p:strVal val="visible"/>
                                      </p:to>
                                    </p:set>
                                    <p:animEffect transition="in" filter="fade">
                                      <p:cBhvr>
                                        <p:cTn id="56" dur="500"/>
                                        <p:tgtEl>
                                          <p:spTgt spid="40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06"/>
                                        </p:tgtEl>
                                        <p:attrNameLst>
                                          <p:attrName>style.visibility</p:attrName>
                                        </p:attrNameLst>
                                      </p:cBhvr>
                                      <p:to>
                                        <p:strVal val="visible"/>
                                      </p:to>
                                    </p:set>
                                    <p:animEffect transition="in" filter="fade">
                                      <p:cBhvr>
                                        <p:cTn id="59" dur="500"/>
                                        <p:tgtEl>
                                          <p:spTgt spid="40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18"/>
                                        </p:tgtEl>
                                        <p:attrNameLst>
                                          <p:attrName>style.visibility</p:attrName>
                                        </p:attrNameLst>
                                      </p:cBhvr>
                                      <p:to>
                                        <p:strVal val="visible"/>
                                      </p:to>
                                    </p:set>
                                    <p:animEffect transition="in" filter="fade">
                                      <p:cBhvr>
                                        <p:cTn id="62" dur="500"/>
                                        <p:tgtEl>
                                          <p:spTgt spid="41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19"/>
                                        </p:tgtEl>
                                        <p:attrNameLst>
                                          <p:attrName>style.visibility</p:attrName>
                                        </p:attrNameLst>
                                      </p:cBhvr>
                                      <p:to>
                                        <p:strVal val="visible"/>
                                      </p:to>
                                    </p:set>
                                    <p:animEffect transition="in" filter="fade">
                                      <p:cBhvr>
                                        <p:cTn id="65" dur="500"/>
                                        <p:tgtEl>
                                          <p:spTgt spid="41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81"/>
                                        </p:tgtEl>
                                        <p:attrNameLst>
                                          <p:attrName>style.visibility</p:attrName>
                                        </p:attrNameLst>
                                      </p:cBhvr>
                                      <p:to>
                                        <p:strVal val="visible"/>
                                      </p:to>
                                    </p:set>
                                    <p:animEffect transition="in" filter="fade">
                                      <p:cBhvr>
                                        <p:cTn id="70" dur="500"/>
                                        <p:tgtEl>
                                          <p:spTgt spid="381"/>
                                        </p:tgtEl>
                                      </p:cBhvr>
                                    </p:animEffect>
                                  </p:childTnLst>
                                </p:cTn>
                              </p:par>
                            </p:childTnLst>
                          </p:cTn>
                        </p:par>
                        <p:par>
                          <p:cTn id="71" fill="hold" nodeType="afterGroup">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384"/>
                                        </p:tgtEl>
                                        <p:attrNameLst>
                                          <p:attrName>style.visibility</p:attrName>
                                        </p:attrNameLst>
                                      </p:cBhvr>
                                      <p:to>
                                        <p:strVal val="visible"/>
                                      </p:to>
                                    </p:set>
                                    <p:animEffect transition="in" filter="fade">
                                      <p:cBhvr>
                                        <p:cTn id="74" dur="500"/>
                                        <p:tgtEl>
                                          <p:spTgt spid="384"/>
                                        </p:tgtEl>
                                      </p:cBhvr>
                                    </p:animEffect>
                                  </p:childTnLst>
                                </p:cTn>
                              </p:par>
                            </p:childTnLst>
                          </p:cTn>
                        </p:par>
                        <p:par>
                          <p:cTn id="75" fill="hold" nodeType="afterGroup">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387"/>
                                        </p:tgtEl>
                                        <p:attrNameLst>
                                          <p:attrName>style.visibility</p:attrName>
                                        </p:attrNameLst>
                                      </p:cBhvr>
                                      <p:to>
                                        <p:strVal val="visible"/>
                                      </p:to>
                                    </p:set>
                                    <p:animEffect transition="in" filter="fade">
                                      <p:cBhvr>
                                        <p:cTn id="78" dur="500"/>
                                        <p:tgtEl>
                                          <p:spTgt spid="387"/>
                                        </p:tgtEl>
                                      </p:cBhvr>
                                    </p:animEffect>
                                  </p:childTnLst>
                                </p:cTn>
                              </p:par>
                            </p:childTnLst>
                          </p:cTn>
                        </p:par>
                        <p:par>
                          <p:cTn id="79" fill="hold" nodeType="afterGroup">
                            <p:stCondLst>
                              <p:cond delay="1500"/>
                            </p:stCondLst>
                            <p:childTnLst>
                              <p:par>
                                <p:cTn id="80" presetID="10" presetClass="entr" presetSubtype="0" fill="hold" grpId="0" nodeType="afterEffect">
                                  <p:stCondLst>
                                    <p:cond delay="0"/>
                                  </p:stCondLst>
                                  <p:childTnLst>
                                    <p:set>
                                      <p:cBhvr>
                                        <p:cTn id="81" dur="1" fill="hold">
                                          <p:stCondLst>
                                            <p:cond delay="0"/>
                                          </p:stCondLst>
                                        </p:cTn>
                                        <p:tgtEl>
                                          <p:spTgt spid="390"/>
                                        </p:tgtEl>
                                        <p:attrNameLst>
                                          <p:attrName>style.visibility</p:attrName>
                                        </p:attrNameLst>
                                      </p:cBhvr>
                                      <p:to>
                                        <p:strVal val="visible"/>
                                      </p:to>
                                    </p:set>
                                    <p:animEffect transition="in" filter="fade">
                                      <p:cBhvr>
                                        <p:cTn id="82" dur="500"/>
                                        <p:tgtEl>
                                          <p:spTgt spid="39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40"/>
                                        </p:tgtEl>
                                        <p:attrNameLst>
                                          <p:attrName>style.visibility</p:attrName>
                                        </p:attrNameLst>
                                      </p:cBhvr>
                                      <p:to>
                                        <p:strVal val="visible"/>
                                      </p:to>
                                    </p:set>
                                    <p:animEffect transition="in" filter="fade">
                                      <p:cBhvr>
                                        <p:cTn id="85" dur="500"/>
                                        <p:tgtEl>
                                          <p:spTgt spid="44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41"/>
                                        </p:tgtEl>
                                        <p:attrNameLst>
                                          <p:attrName>style.visibility</p:attrName>
                                        </p:attrNameLst>
                                      </p:cBhvr>
                                      <p:to>
                                        <p:strVal val="visible"/>
                                      </p:to>
                                    </p:set>
                                    <p:animEffect transition="in" filter="fade">
                                      <p:cBhvr>
                                        <p:cTn id="88" dur="500"/>
                                        <p:tgtEl>
                                          <p:spTgt spid="44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42"/>
                                        </p:tgtEl>
                                        <p:attrNameLst>
                                          <p:attrName>style.visibility</p:attrName>
                                        </p:attrNameLst>
                                      </p:cBhvr>
                                      <p:to>
                                        <p:strVal val="visible"/>
                                      </p:to>
                                    </p:set>
                                    <p:animEffect transition="in" filter="fade">
                                      <p:cBhvr>
                                        <p:cTn id="91" dur="500"/>
                                        <p:tgtEl>
                                          <p:spTgt spid="44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43"/>
                                        </p:tgtEl>
                                        <p:attrNameLst>
                                          <p:attrName>style.visibility</p:attrName>
                                        </p:attrNameLst>
                                      </p:cBhvr>
                                      <p:to>
                                        <p:strVal val="visible"/>
                                      </p:to>
                                    </p:set>
                                    <p:animEffect transition="in" filter="fade">
                                      <p:cBhvr>
                                        <p:cTn id="94" dur="500"/>
                                        <p:tgtEl>
                                          <p:spTgt spid="44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44"/>
                                        </p:tgtEl>
                                        <p:attrNameLst>
                                          <p:attrName>style.visibility</p:attrName>
                                        </p:attrNameLst>
                                      </p:cBhvr>
                                      <p:to>
                                        <p:strVal val="visible"/>
                                      </p:to>
                                    </p:set>
                                    <p:animEffect transition="in" filter="fade">
                                      <p:cBhvr>
                                        <p:cTn id="97" dur="500"/>
                                        <p:tgtEl>
                                          <p:spTgt spid="444"/>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45"/>
                                        </p:tgtEl>
                                        <p:attrNameLst>
                                          <p:attrName>style.visibility</p:attrName>
                                        </p:attrNameLst>
                                      </p:cBhvr>
                                      <p:to>
                                        <p:strVal val="visible"/>
                                      </p:to>
                                    </p:set>
                                    <p:animEffect transition="in" filter="fade">
                                      <p:cBhvr>
                                        <p:cTn id="100" dur="500"/>
                                        <p:tgtEl>
                                          <p:spTgt spid="445"/>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391"/>
                                        </p:tgtEl>
                                        <p:attrNameLst>
                                          <p:attrName>style.visibility</p:attrName>
                                        </p:attrNameLst>
                                      </p:cBhvr>
                                      <p:to>
                                        <p:strVal val="visible"/>
                                      </p:to>
                                    </p:set>
                                    <p:animEffect transition="in" filter="fade">
                                      <p:cBhvr>
                                        <p:cTn id="105" dur="500"/>
                                        <p:tgtEl>
                                          <p:spTgt spid="391"/>
                                        </p:tgtEl>
                                      </p:cBhvr>
                                    </p:animEffect>
                                  </p:childTnLst>
                                </p:cTn>
                              </p:par>
                            </p:childTnLst>
                          </p:cTn>
                        </p:par>
                        <p:par>
                          <p:cTn id="106" fill="hold" nodeType="afterGroup">
                            <p:stCondLst>
                              <p:cond delay="500"/>
                            </p:stCondLst>
                            <p:childTnLst>
                              <p:par>
                                <p:cTn id="107" presetID="10" presetClass="entr" presetSubtype="0" fill="hold" grpId="0" nodeType="afterEffect">
                                  <p:stCondLst>
                                    <p:cond delay="0"/>
                                  </p:stCondLst>
                                  <p:childTnLst>
                                    <p:set>
                                      <p:cBhvr>
                                        <p:cTn id="108" dur="1" fill="hold">
                                          <p:stCondLst>
                                            <p:cond delay="0"/>
                                          </p:stCondLst>
                                        </p:cTn>
                                        <p:tgtEl>
                                          <p:spTgt spid="392"/>
                                        </p:tgtEl>
                                        <p:attrNameLst>
                                          <p:attrName>style.visibility</p:attrName>
                                        </p:attrNameLst>
                                      </p:cBhvr>
                                      <p:to>
                                        <p:strVal val="visible"/>
                                      </p:to>
                                    </p:set>
                                    <p:animEffect transition="in" filter="fade">
                                      <p:cBhvr>
                                        <p:cTn id="109" dur="500"/>
                                        <p:tgtEl>
                                          <p:spTgt spid="392"/>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93"/>
                                        </p:tgtEl>
                                        <p:attrNameLst>
                                          <p:attrName>style.visibility</p:attrName>
                                        </p:attrNameLst>
                                      </p:cBhvr>
                                      <p:to>
                                        <p:strVal val="visible"/>
                                      </p:to>
                                    </p:set>
                                    <p:animEffect transition="in" filter="fade">
                                      <p:cBhvr>
                                        <p:cTn id="112" dur="500"/>
                                        <p:tgtEl>
                                          <p:spTgt spid="39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94"/>
                                        </p:tgtEl>
                                        <p:attrNameLst>
                                          <p:attrName>style.visibility</p:attrName>
                                        </p:attrNameLst>
                                      </p:cBhvr>
                                      <p:to>
                                        <p:strVal val="visible"/>
                                      </p:to>
                                    </p:set>
                                    <p:animEffect transition="in" filter="fade">
                                      <p:cBhvr>
                                        <p:cTn id="115" dur="500"/>
                                        <p:tgtEl>
                                          <p:spTgt spid="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380" grpId="0"/>
      <p:bldP spid="381" grpId="0"/>
      <p:bldP spid="382" grpId="0"/>
      <p:bldP spid="383" grpId="0"/>
      <p:bldP spid="384" grpId="0"/>
      <p:bldP spid="385" grpId="0"/>
      <p:bldP spid="386" grpId="0"/>
      <p:bldP spid="387" grpId="0"/>
      <p:bldP spid="388" grpId="0"/>
      <p:bldP spid="389" grpId="0"/>
      <p:bldP spid="390" grpId="0"/>
      <p:bldP spid="391" grpId="0"/>
      <p:bldP spid="392" grpId="0"/>
      <p:bldP spid="393" grpId="0"/>
      <p:bldP spid="394" grpId="0"/>
      <p:bldP spid="403" grpId="0" animBg="1"/>
      <p:bldP spid="404" grpId="0" animBg="1"/>
      <p:bldP spid="405" grpId="0" animBg="1"/>
      <p:bldP spid="406" grpId="0" animBg="1"/>
      <p:bldP spid="418" grpId="0" animBg="1"/>
      <p:bldP spid="419" grpId="0" animBg="1"/>
      <p:bldP spid="420" grpId="0" animBg="1"/>
      <p:bldP spid="421" grpId="0" animBg="1"/>
      <p:bldP spid="438" grpId="0" animBg="1"/>
      <p:bldP spid="439" grpId="0" animBg="1"/>
      <p:bldP spid="440" grpId="0" animBg="1"/>
      <p:bldP spid="441" grpId="0" animBg="1"/>
      <p:bldP spid="442" grpId="0" animBg="1"/>
      <p:bldP spid="443" grpId="0" animBg="1"/>
      <p:bldP spid="444" grpId="0" animBg="1"/>
      <p:bldP spid="44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p:cNvGraphicFramePr>
          <p:nvPr/>
        </p:nvGraphicFramePr>
        <p:xfrm>
          <a:off x="609600" y="3001963"/>
          <a:ext cx="7924800" cy="1951037"/>
        </p:xfrm>
        <a:graphic>
          <a:graphicData uri="http://schemas.openxmlformats.org/presentationml/2006/ole">
            <mc:AlternateContent xmlns:mc="http://schemas.openxmlformats.org/markup-compatibility/2006">
              <mc:Choice xmlns:v="urn:schemas-microsoft-com:vml" Requires="v">
                <p:oleObj spid="_x0000_s4145" name="Worksheet" r:id="rId4" imgW="3802393" imgH="1074463" progId="Excel.Sheet.8">
                  <p:embed/>
                </p:oleObj>
              </mc:Choice>
              <mc:Fallback>
                <p:oleObj name="Worksheet" r:id="rId4" imgW="3802393" imgH="1074463"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001963"/>
                        <a:ext cx="7924800" cy="1951037"/>
                      </a:xfrm>
                      <a:prstGeom prst="rect">
                        <a:avLst/>
                      </a:prstGeom>
                      <a:solidFill>
                        <a:srgbClr val="F2F2F2"/>
                      </a:solidFill>
                      <a:ln w="19050">
                        <a:solidFill>
                          <a:srgbClr val="000000"/>
                        </a:solidFill>
                        <a:miter lim="800000"/>
                        <a:headEnd/>
                        <a:tailEnd/>
                      </a:ln>
                    </p:spPr>
                  </p:pic>
                </p:oleObj>
              </mc:Fallback>
            </mc:AlternateContent>
          </a:graphicData>
        </a:graphic>
      </p:graphicFrame>
      <p:sp>
        <p:nvSpPr>
          <p:cNvPr id="4099" name="Rectangle 8"/>
          <p:cNvSpPr>
            <a:spLocks noGrp="1" noChangeArrowheads="1"/>
          </p:cNvSpPr>
          <p:nvPr>
            <p:ph type="title"/>
          </p:nvPr>
        </p:nvSpPr>
        <p:spPr>
          <a:xfrm>
            <a:off x="498475" y="420688"/>
            <a:ext cx="8229600" cy="581025"/>
          </a:xfrm>
        </p:spPr>
        <p:txBody>
          <a:bodyPr/>
          <a:lstStyle/>
          <a:p>
            <a:r>
              <a:rPr lang="en-US" altLang="en-US" sz="4400" b="1" dirty="0" smtClean="0">
                <a:solidFill>
                  <a:schemeClr val="tx1"/>
                </a:solidFill>
                <a:latin typeface="Arial" pitchFamily="34" charset="0"/>
                <a:ea typeface="ＭＳ Ｐゴシック" pitchFamily="34" charset="-128"/>
                <a:cs typeface="Arial" pitchFamily="34" charset="0"/>
              </a:rPr>
              <a:t>Keep </a:t>
            </a:r>
            <a:r>
              <a:rPr lang="en-US" altLang="en-US" sz="4400" b="1" dirty="0" smtClean="0">
                <a:solidFill>
                  <a:srgbClr val="FF0000"/>
                </a:solidFill>
                <a:latin typeface="Arial" pitchFamily="34" charset="0"/>
                <a:ea typeface="ＭＳ Ｐゴシック" pitchFamily="34" charset="-128"/>
                <a:cs typeface="Arial" pitchFamily="34" charset="0"/>
              </a:rPr>
              <a:t>or</a:t>
            </a:r>
            <a:r>
              <a:rPr lang="en-US" altLang="en-US" sz="4400" b="1" dirty="0" smtClean="0">
                <a:solidFill>
                  <a:schemeClr val="tx1"/>
                </a:solidFill>
                <a:latin typeface="Arial" pitchFamily="34" charset="0"/>
                <a:ea typeface="ＭＳ Ｐゴシック" pitchFamily="34" charset="-128"/>
                <a:cs typeface="Arial" pitchFamily="34" charset="0"/>
              </a:rPr>
              <a:t> Replace Equipment</a:t>
            </a:r>
          </a:p>
        </p:txBody>
      </p:sp>
      <p:sp>
        <p:nvSpPr>
          <p:cNvPr id="4101"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D4DD65D-994C-4AC3-8F9B-3FCE5ECAAE17}" type="slidenum">
              <a:rPr lang="en-US" altLang="en-US">
                <a:solidFill>
                  <a:srgbClr val="898989"/>
                </a:solidFill>
                <a:ea typeface="ＭＳ Ｐゴシック" pitchFamily="34" charset="-128"/>
              </a:rPr>
              <a:pPr/>
              <a:t>36</a:t>
            </a:fld>
            <a:endParaRPr lang="en-US" altLang="en-US">
              <a:solidFill>
                <a:srgbClr val="898989"/>
              </a:solidFill>
              <a:ea typeface="ＭＳ Ｐゴシック" pitchFamily="34" charset="-128"/>
            </a:endParaRPr>
          </a:p>
        </p:txBody>
      </p:sp>
      <p:sp>
        <p:nvSpPr>
          <p:cNvPr id="2" name="Rounded Rectangle 1"/>
          <p:cNvSpPr/>
          <p:nvPr/>
        </p:nvSpPr>
        <p:spPr>
          <a:xfrm>
            <a:off x="382588" y="5638800"/>
            <a:ext cx="7980362" cy="717550"/>
          </a:xfrm>
          <a:prstGeom prst="roundRect">
            <a:avLst/>
          </a:prstGeom>
          <a:solidFill>
            <a:srgbClr val="FFFF8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2000" b="1" dirty="0">
                <a:solidFill>
                  <a:schemeClr val="tx1"/>
                </a:solidFill>
                <a:latin typeface="Arial" panose="020B0604020202020204" pitchFamily="34" charset="0"/>
              </a:rPr>
              <a:t>Decision: FasTrac should </a:t>
            </a:r>
            <a:r>
              <a:rPr lang="en-US" altLang="en-US" sz="2000" b="1" u="sng" dirty="0">
                <a:solidFill>
                  <a:srgbClr val="FF0000"/>
                </a:solidFill>
                <a:latin typeface="Arial" panose="020B0604020202020204" pitchFamily="34" charset="0"/>
              </a:rPr>
              <a:t>not</a:t>
            </a:r>
            <a:r>
              <a:rPr lang="en-US" altLang="en-US" sz="2000" b="1" dirty="0">
                <a:solidFill>
                  <a:schemeClr val="tx1"/>
                </a:solidFill>
                <a:latin typeface="Arial" panose="020B0604020202020204" pitchFamily="34" charset="0"/>
              </a:rPr>
              <a:t> replace the old equipment with this newer version as it will decrease income by $3,000!</a:t>
            </a:r>
            <a:endParaRPr lang="en-US" sz="2000" dirty="0">
              <a:solidFill>
                <a:schemeClr val="tx1"/>
              </a:solidFill>
            </a:endParaRPr>
          </a:p>
        </p:txBody>
      </p:sp>
      <p:sp>
        <p:nvSpPr>
          <p:cNvPr id="4103" name="TextBox 2"/>
          <p:cNvSpPr txBox="1">
            <a:spLocks noChangeArrowheads="1"/>
          </p:cNvSpPr>
          <p:nvPr/>
        </p:nvSpPr>
        <p:spPr bwMode="auto">
          <a:xfrm>
            <a:off x="762000" y="4894263"/>
            <a:ext cx="55626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dirty="0">
                <a:ea typeface="ＭＳ Ｐゴシック" pitchFamily="34" charset="-128"/>
              </a:rPr>
              <a:t>*</a:t>
            </a:r>
            <a:r>
              <a:rPr lang="en-US" altLang="en-US" b="1" u="sng" dirty="0">
                <a:solidFill>
                  <a:srgbClr val="FF0000"/>
                </a:solidFill>
                <a:ea typeface="ＭＳ Ｐゴシック" pitchFamily="34" charset="-128"/>
              </a:rPr>
              <a:t>18,000 x 4 years</a:t>
            </a:r>
          </a:p>
        </p:txBody>
      </p:sp>
      <p:sp>
        <p:nvSpPr>
          <p:cNvPr id="6" name="Rectangle 5"/>
          <p:cNvSpPr/>
          <p:nvPr/>
        </p:nvSpPr>
        <p:spPr>
          <a:xfrm>
            <a:off x="457200" y="1295400"/>
            <a:ext cx="8229600" cy="15748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Arial" pitchFamily="34" charset="0"/>
                <a:ea typeface="ＭＳ Ｐゴシック" pitchFamily="-84" charset="-128"/>
                <a:cs typeface="Arial" pitchFamily="34" charset="0"/>
              </a:rPr>
              <a:t>FasTrac can purchase a new machine for $100,000 and receive $25,000 in return for trading in an old machine with a market value of $25,000. The new machine will reduce manufacturing costs by $18,000 per year.</a:t>
            </a:r>
            <a:endParaRPr lang="en-US" sz="2400" b="1" dirty="0">
              <a:latin typeface="Arial" pitchFamily="34" charset="0"/>
              <a:cs typeface="Arial" pitchFamily="34"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103"/>
                                        </p:tgtEl>
                                        <p:attrNameLst>
                                          <p:attrName>style.visibility</p:attrName>
                                        </p:attrNameLst>
                                      </p:cBhvr>
                                      <p:to>
                                        <p:strVal val="visible"/>
                                      </p:to>
                                    </p:set>
                                    <p:anim calcmode="lin" valueType="num">
                                      <p:cBhvr additive="base">
                                        <p:cTn id="17" dur="500" fill="hold"/>
                                        <p:tgtEl>
                                          <p:spTgt spid="4103"/>
                                        </p:tgtEl>
                                        <p:attrNameLst>
                                          <p:attrName>ppt_x</p:attrName>
                                        </p:attrNameLst>
                                      </p:cBhvr>
                                      <p:tavLst>
                                        <p:tav tm="0">
                                          <p:val>
                                            <p:strVal val="#ppt_x"/>
                                          </p:val>
                                        </p:tav>
                                        <p:tav tm="100000">
                                          <p:val>
                                            <p:strVal val="#ppt_x"/>
                                          </p:val>
                                        </p:tav>
                                      </p:tavLst>
                                    </p:anim>
                                    <p:anim calcmode="lin" valueType="num">
                                      <p:cBhvr additive="base">
                                        <p:cTn id="18" dur="500" fill="hold"/>
                                        <p:tgtEl>
                                          <p:spTgt spid="410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103" grpId="0"/>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4"/>
          <p:cNvSpPr>
            <a:spLocks noGrp="1"/>
          </p:cNvSpPr>
          <p:nvPr>
            <p:ph type="ctrTitle"/>
          </p:nvPr>
        </p:nvSpPr>
        <p:spPr>
          <a:xfrm>
            <a:off x="914400" y="1828800"/>
            <a:ext cx="7315200" cy="3124200"/>
          </a:xfrm>
        </p:spPr>
        <p:txBody>
          <a:bodyPr/>
          <a:lstStyle/>
          <a:p>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 </a:t>
            </a:r>
            <a:r>
              <a:rPr lang="en-US" altLang="en-US" sz="5400" b="1" dirty="0" smtClean="0">
                <a:solidFill>
                  <a:schemeClr val="tx1"/>
                </a:solidFill>
                <a:latin typeface="Algerian" pitchFamily="82" charset="0"/>
                <a:ea typeface="ＭＳ Ｐゴシック" pitchFamily="34" charset="-128"/>
              </a:rPr>
              <a:t>Determine product </a:t>
            </a:r>
            <a:r>
              <a:rPr lang="en-US" altLang="en-US" sz="5400" b="1" dirty="0" smtClean="0">
                <a:solidFill>
                  <a:srgbClr val="FF0000"/>
                </a:solidFill>
                <a:latin typeface="Algerian" pitchFamily="82" charset="0"/>
                <a:ea typeface="ＭＳ Ｐゴシック" pitchFamily="34" charset="-128"/>
              </a:rPr>
              <a:t>selling price </a:t>
            </a:r>
            <a:r>
              <a:rPr lang="en-US" altLang="en-US" sz="5400" b="1" dirty="0" smtClean="0">
                <a:solidFill>
                  <a:schemeClr val="tx1"/>
                </a:solidFill>
                <a:latin typeface="Algerian" pitchFamily="82" charset="0"/>
                <a:ea typeface="ＭＳ Ｐゴシック" pitchFamily="34" charset="-128"/>
              </a:rPr>
              <a:t>based on </a:t>
            </a:r>
            <a:r>
              <a:rPr lang="en-US" altLang="en-US" sz="5400" b="1" dirty="0" smtClean="0">
                <a:solidFill>
                  <a:srgbClr val="FF0000"/>
                </a:solidFill>
                <a:latin typeface="Algerian" pitchFamily="82" charset="0"/>
                <a:ea typeface="ＭＳ Ｐゴシック" pitchFamily="34" charset="-128"/>
              </a:rPr>
              <a:t>total costs</a:t>
            </a:r>
            <a:r>
              <a:rPr lang="en-US" altLang="en-US" sz="5400" b="1" dirty="0" smtClean="0">
                <a:solidFill>
                  <a:schemeClr val="tx1"/>
                </a:solidFill>
                <a:latin typeface="Algerian" pitchFamily="82" charset="0"/>
                <a:ea typeface="ＭＳ Ｐゴシック" pitchFamily="34" charset="-128"/>
              </a:rPr>
              <a:t>.</a:t>
            </a:r>
          </a:p>
        </p:txBody>
      </p:sp>
      <p:sp>
        <p:nvSpPr>
          <p:cNvPr id="3789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E0DEE97-9864-4E07-95F2-71C3F9C8A037}" type="slidenum">
              <a:rPr lang="en-US" altLang="en-US">
                <a:solidFill>
                  <a:srgbClr val="898989"/>
                </a:solidFill>
                <a:ea typeface="ＭＳ Ｐゴシック" pitchFamily="34" charset="-128"/>
              </a:rPr>
              <a:pPr/>
              <a:t>37</a:t>
            </a:fld>
            <a:endParaRPr lang="en-US" altLang="en-US">
              <a:solidFill>
                <a:srgbClr val="898989"/>
              </a:solidFill>
              <a:ea typeface="ＭＳ Ｐゴシック" pitchFamily="34" charset="-128"/>
            </a:endParaRPr>
          </a:p>
        </p:txBody>
      </p:sp>
      <p:pic>
        <p:nvPicPr>
          <p:cNvPr id="378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3675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7150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452438" y="5937250"/>
            <a:ext cx="8545595" cy="795338"/>
          </a:xfrm>
          <a:prstGeom prst="rect">
            <a:avLst/>
          </a:prstGeom>
          <a:solidFill>
            <a:schemeClr val="accent5">
              <a:lumMod val="50000"/>
              <a:alpha val="3922"/>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915" name="Rectangle 8"/>
          <p:cNvSpPr>
            <a:spLocks noGrp="1" noChangeArrowheads="1"/>
          </p:cNvSpPr>
          <p:nvPr>
            <p:ph type="title"/>
          </p:nvPr>
        </p:nvSpPr>
        <p:spPr>
          <a:xfrm>
            <a:off x="520700" y="266700"/>
            <a:ext cx="8229600" cy="571500"/>
          </a:xfrm>
        </p:spPr>
        <p:txBody>
          <a:bodyPr/>
          <a:lstStyle/>
          <a:p>
            <a:r>
              <a:rPr lang="en-US" altLang="en-US" sz="4400" b="1" dirty="0" smtClean="0">
                <a:solidFill>
                  <a:schemeClr val="tx1"/>
                </a:solidFill>
                <a:latin typeface="Arial" pitchFamily="34" charset="0"/>
                <a:ea typeface="ＭＳ Ｐゴシック" pitchFamily="34" charset="-128"/>
                <a:cs typeface="Arial" pitchFamily="34" charset="0"/>
              </a:rPr>
              <a:t>Setting Product Price</a:t>
            </a:r>
          </a:p>
        </p:txBody>
      </p:sp>
      <p:sp>
        <p:nvSpPr>
          <p:cNvPr id="38917" name="Slide Number Placeholder 8"/>
          <p:cNvSpPr>
            <a:spLocks noGrp="1"/>
          </p:cNvSpPr>
          <p:nvPr>
            <p:ph type="sldNum" sz="quarter" idx="12"/>
          </p:nvPr>
        </p:nvSpPr>
        <p:spPr bwMode="auto">
          <a:xfrm>
            <a:off x="7772400" y="6356350"/>
            <a:ext cx="914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97FBD7F-9ABF-4939-8211-A0AE604D24D0}" type="slidenum">
              <a:rPr lang="en-US" altLang="en-US">
                <a:solidFill>
                  <a:srgbClr val="898989"/>
                </a:solidFill>
                <a:ea typeface="ＭＳ Ｐゴシック" pitchFamily="34" charset="-128"/>
              </a:rPr>
              <a:pPr/>
              <a:t>38</a:t>
            </a:fld>
            <a:endParaRPr lang="en-US" altLang="en-US">
              <a:solidFill>
                <a:srgbClr val="898989"/>
              </a:solidFill>
              <a:ea typeface="ＭＳ Ｐゴシック" pitchFamily="34" charset="-128"/>
            </a:endParaRPr>
          </a:p>
        </p:txBody>
      </p:sp>
      <p:sp>
        <p:nvSpPr>
          <p:cNvPr id="15366"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A 2</a:t>
            </a:r>
          </a:p>
        </p:txBody>
      </p:sp>
      <p:sp>
        <p:nvSpPr>
          <p:cNvPr id="6" name="Rectangle 5"/>
          <p:cNvSpPr/>
          <p:nvPr/>
        </p:nvSpPr>
        <p:spPr>
          <a:xfrm>
            <a:off x="401637" y="990600"/>
            <a:ext cx="8262937" cy="15113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91440" rIns="0" bIns="91440" anchor="ctr"/>
          <a:lstStyle/>
          <a:p>
            <a:pPr algn="ctr">
              <a:defRPr/>
            </a:pPr>
            <a:r>
              <a:rPr lang="en-US" sz="2200" b="1" dirty="0">
                <a:solidFill>
                  <a:schemeClr val="tx1"/>
                </a:solidFill>
                <a:latin typeface="Arial Narrow" panose="020B0606020202030204" pitchFamily="34" charset="0"/>
                <a:ea typeface="ＭＳ Ｐゴシック" pitchFamily="-84" charset="-128"/>
                <a:cs typeface="ＭＳ Ｐゴシック" pitchFamily="-84" charset="-128"/>
              </a:rPr>
              <a:t>There are several methods to help management in setting prices for their products. The </a:t>
            </a:r>
            <a:r>
              <a:rPr lang="en-US" sz="2200" b="1" i="1" u="sng" dirty="0">
                <a:solidFill>
                  <a:srgbClr val="FF0000"/>
                </a:solidFill>
                <a:latin typeface="Arial Narrow" panose="020B0606020202030204" pitchFamily="34" charset="0"/>
                <a:ea typeface="ＭＳ Ｐゴシック" pitchFamily="-84" charset="-128"/>
                <a:cs typeface="ＭＳ Ｐゴシック" pitchFamily="-84" charset="-128"/>
              </a:rPr>
              <a:t>cost-plus </a:t>
            </a:r>
            <a:r>
              <a:rPr lang="en-US" sz="2200" b="1" u="sng" dirty="0">
                <a:solidFill>
                  <a:srgbClr val="FF0000"/>
                </a:solidFill>
                <a:latin typeface="Arial Narrow" panose="020B0606020202030204" pitchFamily="34" charset="0"/>
                <a:ea typeface="ＭＳ Ｐゴシック" pitchFamily="-84" charset="-128"/>
                <a:cs typeface="ＭＳ Ｐゴシック" pitchFamily="-84" charset="-128"/>
              </a:rPr>
              <a:t>methods </a:t>
            </a:r>
            <a:r>
              <a:rPr lang="en-US" sz="2200" b="1" dirty="0">
                <a:solidFill>
                  <a:schemeClr val="tx1"/>
                </a:solidFill>
                <a:latin typeface="Arial Narrow" panose="020B0606020202030204" pitchFamily="34" charset="0"/>
                <a:ea typeface="ＭＳ Ｐゴシック" pitchFamily="-84" charset="-128"/>
                <a:cs typeface="ＭＳ Ｐゴシック" pitchFamily="-84" charset="-128"/>
              </a:rPr>
              <a:t>are probably the most common, where management </a:t>
            </a:r>
            <a:r>
              <a:rPr lang="en-US" sz="2200" b="1" u="sng" dirty="0">
                <a:solidFill>
                  <a:schemeClr val="tx1"/>
                </a:solidFill>
                <a:latin typeface="Arial Narrow" panose="020B0606020202030204" pitchFamily="34" charset="0"/>
                <a:ea typeface="ＭＳ Ｐゴシック" pitchFamily="-84" charset="-128"/>
                <a:cs typeface="ＭＳ Ｐゴシック" pitchFamily="-84" charset="-128"/>
              </a:rPr>
              <a:t>adds a markup </a:t>
            </a:r>
            <a:r>
              <a:rPr lang="en-US" sz="2200" b="1" dirty="0">
                <a:solidFill>
                  <a:schemeClr val="tx1"/>
                </a:solidFill>
                <a:latin typeface="Arial Narrow" panose="020B0606020202030204" pitchFamily="34" charset="0"/>
                <a:ea typeface="ＭＳ Ｐゴシック" pitchFamily="-84" charset="-128"/>
                <a:cs typeface="ＭＳ Ｐゴシック" pitchFamily="-84" charset="-128"/>
              </a:rPr>
              <a:t>to cost to reach a target price. </a:t>
            </a:r>
            <a:br>
              <a:rPr lang="en-US" sz="2200" b="1" dirty="0">
                <a:solidFill>
                  <a:schemeClr val="tx1"/>
                </a:solidFill>
                <a:latin typeface="Arial Narrow" panose="020B0606020202030204" pitchFamily="34" charset="0"/>
                <a:ea typeface="ＭＳ Ｐゴシック" pitchFamily="-84" charset="-128"/>
                <a:cs typeface="ＭＳ Ｐゴシック" pitchFamily="-84" charset="-128"/>
              </a:rPr>
            </a:br>
            <a:r>
              <a:rPr lang="en-US" sz="2200" b="1" dirty="0">
                <a:solidFill>
                  <a:schemeClr val="tx1"/>
                </a:solidFill>
                <a:latin typeface="Arial Narrow" panose="020B0606020202030204" pitchFamily="34" charset="0"/>
                <a:ea typeface="ＭＳ Ｐゴシック" pitchFamily="-84" charset="-128"/>
                <a:cs typeface="ＭＳ Ｐゴシック" pitchFamily="-84" charset="-128"/>
              </a:rPr>
              <a:t>The </a:t>
            </a:r>
            <a:r>
              <a:rPr lang="en-US" sz="2200" b="1" u="sng" dirty="0">
                <a:solidFill>
                  <a:schemeClr val="tx1"/>
                </a:solidFill>
                <a:latin typeface="Arial Narrow" panose="020B0606020202030204" pitchFamily="34" charset="0"/>
                <a:ea typeface="ＭＳ Ｐゴシック" pitchFamily="-84" charset="-128"/>
                <a:cs typeface="ＭＳ Ｐゴシック" pitchFamily="-84" charset="-128"/>
              </a:rPr>
              <a:t>total cost method</a:t>
            </a:r>
            <a:r>
              <a:rPr lang="en-US" sz="2200" b="1" dirty="0">
                <a:solidFill>
                  <a:schemeClr val="tx1"/>
                </a:solidFill>
                <a:latin typeface="Arial Narrow" panose="020B0606020202030204" pitchFamily="34" charset="0"/>
                <a:ea typeface="ＭＳ Ｐゴシック" pitchFamily="-84" charset="-128"/>
                <a:cs typeface="ＭＳ Ｐゴシック" pitchFamily="-84" charset="-128"/>
              </a:rPr>
              <a:t>, is described below. </a:t>
            </a:r>
          </a:p>
        </p:txBody>
      </p:sp>
      <p:sp>
        <p:nvSpPr>
          <p:cNvPr id="5" name="TextBox 4"/>
          <p:cNvSpPr txBox="1"/>
          <p:nvPr/>
        </p:nvSpPr>
        <p:spPr>
          <a:xfrm>
            <a:off x="481013" y="2501900"/>
            <a:ext cx="1803400" cy="431800"/>
          </a:xfrm>
          <a:prstGeom prst="rect">
            <a:avLst/>
          </a:prstGeom>
          <a:solidFill>
            <a:schemeClr val="accent1">
              <a:lumMod val="20000"/>
              <a:lumOff val="80000"/>
            </a:schemeClr>
          </a:solidFill>
        </p:spPr>
        <p:txBody>
          <a:bodyPr>
            <a:spAutoFit/>
          </a:bodyPr>
          <a:lstStyle/>
          <a:p>
            <a:pPr>
              <a:defRPr/>
            </a:pPr>
            <a:r>
              <a:rPr lang="en-US" sz="2200" b="1" u="sng" dirty="0">
                <a:latin typeface="Arial" panose="020B0604020202020204" pitchFamily="34" charset="0"/>
                <a:cs typeface="Arial" panose="020B0604020202020204" pitchFamily="34" charset="0"/>
              </a:rPr>
              <a:t>Four Steps:</a:t>
            </a:r>
          </a:p>
        </p:txBody>
      </p:sp>
      <p:sp>
        <p:nvSpPr>
          <p:cNvPr id="16" name="TextBox 15"/>
          <p:cNvSpPr txBox="1">
            <a:spLocks noChangeArrowheads="1"/>
          </p:cNvSpPr>
          <p:nvPr/>
        </p:nvSpPr>
        <p:spPr bwMode="auto">
          <a:xfrm>
            <a:off x="452438" y="6026150"/>
            <a:ext cx="548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u="sng">
                <a:ea typeface="ＭＳ Ｐゴシック" pitchFamily="34" charset="-128"/>
              </a:rPr>
              <a:t>Step 4: Determine selling price per unit:</a:t>
            </a:r>
          </a:p>
        </p:txBody>
      </p:sp>
      <p:grpSp>
        <p:nvGrpSpPr>
          <p:cNvPr id="2" name="Group 8"/>
          <p:cNvGrpSpPr>
            <a:grpSpLocks/>
          </p:cNvGrpSpPr>
          <p:nvPr/>
        </p:nvGrpSpPr>
        <p:grpSpPr bwMode="auto">
          <a:xfrm>
            <a:off x="460375" y="3038475"/>
            <a:ext cx="8194675" cy="1039813"/>
            <a:chOff x="420414" y="3191758"/>
            <a:chExt cx="8194781" cy="1039006"/>
          </a:xfrm>
        </p:grpSpPr>
        <p:grpSp>
          <p:nvGrpSpPr>
            <p:cNvPr id="3" name="Group 6"/>
            <p:cNvGrpSpPr/>
            <p:nvPr/>
          </p:nvGrpSpPr>
          <p:grpSpPr>
            <a:xfrm>
              <a:off x="420414" y="3259479"/>
              <a:ext cx="7634616" cy="971285"/>
              <a:chOff x="499241" y="3526862"/>
              <a:chExt cx="7634616" cy="971285"/>
            </a:xfrm>
            <a:noFill/>
          </p:grpSpPr>
          <p:sp>
            <p:nvSpPr>
              <p:cNvPr id="12" name="TextBox 11"/>
              <p:cNvSpPr txBox="1"/>
              <p:nvPr/>
            </p:nvSpPr>
            <p:spPr>
              <a:xfrm>
                <a:off x="499241" y="3526862"/>
                <a:ext cx="3463159" cy="369332"/>
              </a:xfrm>
              <a:prstGeom prst="rect">
                <a:avLst/>
              </a:prstGeom>
              <a:grpFill/>
            </p:spPr>
            <p:txBody>
              <a:bodyPr>
                <a:spAutoFit/>
              </a:bodyPr>
              <a:lstStyle/>
              <a:p>
                <a:pPr>
                  <a:defRPr/>
                </a:pPr>
                <a:r>
                  <a:rPr lang="en-US" b="1" u="sng" dirty="0">
                    <a:latin typeface="Arial" panose="020B0604020202020204" pitchFamily="34" charset="0"/>
                    <a:cs typeface="Arial" panose="020B0604020202020204" pitchFamily="34" charset="0"/>
                  </a:rPr>
                  <a:t>Step 1: Determine total costs</a:t>
                </a:r>
              </a:p>
            </p:txBody>
          </p:sp>
          <p:sp>
            <p:nvSpPr>
              <p:cNvPr id="18" name="TextBox 17"/>
              <p:cNvSpPr txBox="1"/>
              <p:nvPr/>
            </p:nvSpPr>
            <p:spPr>
              <a:xfrm>
                <a:off x="1479825" y="3953828"/>
                <a:ext cx="1748659" cy="369332"/>
              </a:xfrm>
              <a:prstGeom prst="rect">
                <a:avLst/>
              </a:prstGeom>
              <a:grpFill/>
            </p:spPr>
            <p:txBody>
              <a:bodyPr>
                <a:spAutoFit/>
              </a:bodyPr>
              <a:lstStyle/>
              <a:p>
                <a:pPr>
                  <a:defRPr/>
                </a:pPr>
                <a:r>
                  <a:rPr lang="en-US" b="1" dirty="0">
                    <a:latin typeface="Arial Narrow" panose="020B0606020202030204" pitchFamily="34" charset="0"/>
                    <a:cs typeface="Arial" panose="020B0604020202020204" pitchFamily="34" charset="0"/>
                  </a:rPr>
                  <a:t>Total costs = </a:t>
                </a:r>
              </a:p>
            </p:txBody>
          </p:sp>
          <p:sp>
            <p:nvSpPr>
              <p:cNvPr id="19" name="TextBox 18"/>
              <p:cNvSpPr txBox="1"/>
              <p:nvPr/>
            </p:nvSpPr>
            <p:spPr>
              <a:xfrm>
                <a:off x="2784422" y="3851816"/>
                <a:ext cx="2095500" cy="646331"/>
              </a:xfrm>
              <a:prstGeom prst="rect">
                <a:avLst/>
              </a:prstGeom>
              <a:grpFill/>
            </p:spPr>
            <p:txBody>
              <a:bodyPr>
                <a:spAutoFit/>
              </a:bodyPr>
              <a:lstStyle/>
              <a:p>
                <a:pPr>
                  <a:defRPr/>
                </a:pPr>
                <a:r>
                  <a:rPr lang="en-US" b="1" dirty="0">
                    <a:latin typeface="Arial Narrow" panose="020B0606020202030204" pitchFamily="34" charset="0"/>
                    <a:cs typeface="Arial" panose="020B0604020202020204" pitchFamily="34" charset="0"/>
                  </a:rPr>
                  <a:t>Production (DM, DL      </a:t>
                </a:r>
                <a:br>
                  <a:rPr lang="en-US" b="1" dirty="0">
                    <a:latin typeface="Arial Narrow" panose="020B0606020202030204" pitchFamily="34" charset="0"/>
                    <a:cs typeface="Arial" panose="020B0604020202020204" pitchFamily="34" charset="0"/>
                  </a:rPr>
                </a:br>
                <a:r>
                  <a:rPr lang="en-US" b="1" dirty="0">
                    <a:latin typeface="Arial Narrow" panose="020B0606020202030204" pitchFamily="34" charset="0"/>
                    <a:cs typeface="Arial" panose="020B0604020202020204" pitchFamily="34" charset="0"/>
                  </a:rPr>
                  <a:t> &amp; OH) costs </a:t>
                </a:r>
              </a:p>
            </p:txBody>
          </p:sp>
          <p:sp>
            <p:nvSpPr>
              <p:cNvPr id="20" name="TextBox 19"/>
              <p:cNvSpPr txBox="1"/>
              <p:nvPr/>
            </p:nvSpPr>
            <p:spPr>
              <a:xfrm>
                <a:off x="4714547" y="4026270"/>
                <a:ext cx="389539" cy="369332"/>
              </a:xfrm>
              <a:prstGeom prst="rect">
                <a:avLst/>
              </a:prstGeom>
              <a:grpFill/>
            </p:spPr>
            <p:txBody>
              <a:bodyPr>
                <a:spAutoFit/>
              </a:bodyPr>
              <a:lstStyle/>
              <a:p>
                <a:pPr>
                  <a:defRPr/>
                </a:pPr>
                <a:r>
                  <a:rPr lang="en-US" b="1" dirty="0">
                    <a:latin typeface="Arial" panose="020B0604020202020204" pitchFamily="34" charset="0"/>
                    <a:cs typeface="Arial" panose="020B0604020202020204" pitchFamily="34" charset="0"/>
                  </a:rPr>
                  <a:t>+</a:t>
                </a:r>
              </a:p>
            </p:txBody>
          </p:sp>
          <p:sp>
            <p:nvSpPr>
              <p:cNvPr id="21" name="TextBox 20"/>
              <p:cNvSpPr txBox="1"/>
              <p:nvPr/>
            </p:nvSpPr>
            <p:spPr>
              <a:xfrm>
                <a:off x="5130196" y="3851815"/>
                <a:ext cx="3003661" cy="646331"/>
              </a:xfrm>
              <a:prstGeom prst="rect">
                <a:avLst/>
              </a:prstGeom>
              <a:grpFill/>
            </p:spPr>
            <p:txBody>
              <a:bodyPr>
                <a:spAutoFit/>
              </a:bodyPr>
              <a:lstStyle/>
              <a:p>
                <a:pPr>
                  <a:defRPr/>
                </a:pPr>
                <a:r>
                  <a:rPr lang="en-US" b="1" dirty="0">
                    <a:latin typeface="Arial Narrow" panose="020B0606020202030204" pitchFamily="34" charset="0"/>
                    <a:cs typeface="Arial" panose="020B0604020202020204" pitchFamily="34" charset="0"/>
                  </a:rPr>
                  <a:t>Nonproduction (selling and admin) costs </a:t>
                </a:r>
              </a:p>
            </p:txBody>
          </p:sp>
        </p:grpSp>
        <p:sp>
          <p:nvSpPr>
            <p:cNvPr id="8" name="Rectangle 7"/>
            <p:cNvSpPr/>
            <p:nvPr/>
          </p:nvSpPr>
          <p:spPr>
            <a:xfrm>
              <a:off x="452164" y="3191758"/>
              <a:ext cx="8163031" cy="1035833"/>
            </a:xfrm>
            <a:prstGeom prst="rect">
              <a:avLst/>
            </a:prstGeom>
            <a:solidFill>
              <a:srgbClr val="FFFF00">
                <a:alpha val="3922"/>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5" name="TextBox 24"/>
          <p:cNvSpPr txBox="1">
            <a:spLocks noChangeArrowheads="1"/>
          </p:cNvSpPr>
          <p:nvPr/>
        </p:nvSpPr>
        <p:spPr bwMode="auto">
          <a:xfrm>
            <a:off x="1347788" y="6338888"/>
            <a:ext cx="7267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latin typeface="Arial Narrow" pitchFamily="34" charset="0"/>
                <a:ea typeface="ＭＳ Ｐゴシック" pitchFamily="34" charset="-128"/>
              </a:rPr>
              <a:t>Selling price per unit = Total costs per unit + Markup per unit</a:t>
            </a:r>
          </a:p>
        </p:txBody>
      </p:sp>
      <p:grpSp>
        <p:nvGrpSpPr>
          <p:cNvPr id="4" name="Group 9"/>
          <p:cNvGrpSpPr>
            <a:grpSpLocks/>
          </p:cNvGrpSpPr>
          <p:nvPr/>
        </p:nvGrpSpPr>
        <p:grpSpPr bwMode="auto">
          <a:xfrm>
            <a:off x="452438" y="4135438"/>
            <a:ext cx="8562146" cy="811212"/>
            <a:chOff x="419100" y="4243117"/>
            <a:chExt cx="8212521" cy="810740"/>
          </a:xfrm>
        </p:grpSpPr>
        <p:sp>
          <p:nvSpPr>
            <p:cNvPr id="38930" name="TextBox 12"/>
            <p:cNvSpPr txBox="1">
              <a:spLocks noChangeArrowheads="1"/>
            </p:cNvSpPr>
            <p:nvPr/>
          </p:nvSpPr>
          <p:spPr bwMode="auto">
            <a:xfrm>
              <a:off x="419100" y="4243117"/>
              <a:ext cx="43013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u="sng">
                  <a:ea typeface="ＭＳ Ｐゴシック" pitchFamily="34" charset="-128"/>
                </a:rPr>
                <a:t>Step 2: Determine total cost per unit</a:t>
              </a:r>
            </a:p>
          </p:txBody>
        </p:sp>
        <p:sp>
          <p:nvSpPr>
            <p:cNvPr id="38931" name="TextBox 22"/>
            <p:cNvSpPr txBox="1">
              <a:spLocks noChangeArrowheads="1"/>
            </p:cNvSpPr>
            <p:nvPr/>
          </p:nvSpPr>
          <p:spPr bwMode="auto">
            <a:xfrm>
              <a:off x="1363718" y="4642336"/>
              <a:ext cx="72679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latin typeface="Arial Narrow" pitchFamily="34" charset="0"/>
                  <a:ea typeface="ＭＳ Ｐゴシック" pitchFamily="34" charset="-128"/>
                </a:rPr>
                <a:t>Total cost per unit = Total costs ÷ Total units expected to be produced and sold</a:t>
              </a:r>
            </a:p>
          </p:txBody>
        </p:sp>
        <p:sp>
          <p:nvSpPr>
            <p:cNvPr id="26" name="Rectangle 25"/>
            <p:cNvSpPr/>
            <p:nvPr/>
          </p:nvSpPr>
          <p:spPr>
            <a:xfrm>
              <a:off x="452439" y="4257396"/>
              <a:ext cx="8163307" cy="796461"/>
            </a:xfrm>
            <a:prstGeom prst="rect">
              <a:avLst/>
            </a:prstGeom>
            <a:solidFill>
              <a:schemeClr val="accent2">
                <a:alpha val="3922"/>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 name="Group 10"/>
          <p:cNvGrpSpPr>
            <a:grpSpLocks/>
          </p:cNvGrpSpPr>
          <p:nvPr/>
        </p:nvGrpSpPr>
        <p:grpSpPr bwMode="auto">
          <a:xfrm>
            <a:off x="452438" y="5010150"/>
            <a:ext cx="8194675" cy="800100"/>
            <a:chOff x="419100" y="5097360"/>
            <a:chExt cx="8196096" cy="800800"/>
          </a:xfrm>
        </p:grpSpPr>
        <p:sp>
          <p:nvSpPr>
            <p:cNvPr id="38927" name="TextBox 14"/>
            <p:cNvSpPr txBox="1">
              <a:spLocks noChangeArrowheads="1"/>
            </p:cNvSpPr>
            <p:nvPr/>
          </p:nvSpPr>
          <p:spPr bwMode="auto">
            <a:xfrm>
              <a:off x="419100" y="5186655"/>
              <a:ext cx="5980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u="sng">
                  <a:ea typeface="ＭＳ Ｐゴシック" pitchFamily="34" charset="-128"/>
                </a:rPr>
                <a:t>Step 3: Determine the dollar markup per unit:</a:t>
              </a:r>
            </a:p>
          </p:txBody>
        </p:sp>
        <p:sp>
          <p:nvSpPr>
            <p:cNvPr id="38928" name="TextBox 23"/>
            <p:cNvSpPr txBox="1">
              <a:spLocks noChangeArrowheads="1"/>
            </p:cNvSpPr>
            <p:nvPr/>
          </p:nvSpPr>
          <p:spPr bwMode="auto">
            <a:xfrm>
              <a:off x="1347293" y="5528828"/>
              <a:ext cx="72679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latin typeface="Arial Narrow" pitchFamily="34" charset="0"/>
                  <a:ea typeface="ＭＳ Ｐゴシック" pitchFamily="34" charset="-128"/>
                </a:rPr>
                <a:t>Markup per unit = Total costs per unit x Markup percentage</a:t>
              </a:r>
            </a:p>
          </p:txBody>
        </p:sp>
        <p:sp>
          <p:nvSpPr>
            <p:cNvPr id="27" name="Rectangle 26"/>
            <p:cNvSpPr/>
            <p:nvPr/>
          </p:nvSpPr>
          <p:spPr>
            <a:xfrm>
              <a:off x="452443" y="5097360"/>
              <a:ext cx="8162753" cy="796034"/>
            </a:xfrm>
            <a:prstGeom prst="rect">
              <a:avLst/>
            </a:prstGeom>
            <a:solidFill>
              <a:srgbClr val="00B050">
                <a:alpha val="3922"/>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2" name="TextBox 21"/>
          <p:cNvSpPr txBox="1">
            <a:spLocks noChangeArrowheads="1"/>
          </p:cNvSpPr>
          <p:nvPr/>
        </p:nvSpPr>
        <p:spPr bwMode="auto">
          <a:xfrm rot="517622">
            <a:off x="6808788" y="5180013"/>
            <a:ext cx="2181225" cy="4921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600" b="1">
                <a:latin typeface="Arial Narrow" pitchFamily="34" charset="0"/>
                <a:ea typeface="ＭＳ Ｐゴシック" pitchFamily="34" charset="-128"/>
              </a:rPr>
              <a:t>                    </a:t>
            </a:r>
            <a:r>
              <a:rPr lang="en-US" altLang="en-US" sz="1600" b="1" u="sng">
                <a:latin typeface="Arial Narrow" pitchFamily="34" charset="0"/>
                <a:ea typeface="ＭＳ Ｐゴシック" pitchFamily="34" charset="-128"/>
              </a:rPr>
              <a:t> Desired profit</a:t>
            </a:r>
            <a:br>
              <a:rPr lang="en-US" altLang="en-US" sz="1600" b="1" u="sng">
                <a:latin typeface="Arial Narrow" pitchFamily="34" charset="0"/>
                <a:ea typeface="ＭＳ Ｐゴシック" pitchFamily="34" charset="-128"/>
              </a:rPr>
            </a:br>
            <a:r>
              <a:rPr lang="en-US" altLang="en-US" sz="1600" b="1">
                <a:latin typeface="Arial Narrow" pitchFamily="34" charset="0"/>
                <a:ea typeface="ＭＳ Ｐゴシック" pitchFamily="34" charset="-128"/>
              </a:rPr>
              <a:t>                       Total costs</a:t>
            </a:r>
          </a:p>
        </p:txBody>
      </p:sp>
      <p:sp>
        <p:nvSpPr>
          <p:cNvPr id="29" name="TextBox 28"/>
          <p:cNvSpPr txBox="1">
            <a:spLocks noChangeArrowheads="1"/>
          </p:cNvSpPr>
          <p:nvPr/>
        </p:nvSpPr>
        <p:spPr bwMode="auto">
          <a:xfrm rot="526148">
            <a:off x="6665913" y="5095875"/>
            <a:ext cx="12604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600">
                <a:latin typeface="Arial Narrow" pitchFamily="34" charset="0"/>
                <a:ea typeface="ＭＳ Ｐゴシック" pitchFamily="34" charset="-128"/>
              </a:rPr>
              <a:t> </a:t>
            </a:r>
            <a:r>
              <a:rPr lang="en-US" altLang="en-US" sz="1600" b="1">
                <a:latin typeface="Arial Narrow" pitchFamily="34" charset="0"/>
                <a:ea typeface="ＭＳ Ｐゴシック" pitchFamily="34" charset="-128"/>
              </a:rPr>
              <a:t>Markup % = </a:t>
            </a:r>
            <a:r>
              <a:rPr lang="en-US" altLang="en-US" sz="1600">
                <a:latin typeface="Arial Narrow" pitchFamily="34" charset="0"/>
                <a:ea typeface="ＭＳ Ｐゴシック" pitchFamily="34" charset="-128"/>
              </a:rPr>
              <a:t> </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nodeType="after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nodeType="afterGroup">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fltVal val="0"/>
                                          </p:val>
                                        </p:tav>
                                        <p:tav tm="100000">
                                          <p:val>
                                            <p:strVal val="#ppt_w"/>
                                          </p:val>
                                        </p:tav>
                                      </p:tavLst>
                                    </p:anim>
                                    <p:anim calcmode="lin" valueType="num">
                                      <p:cBhvr>
                                        <p:cTn id="36" dur="500" fill="hold"/>
                                        <p:tgtEl>
                                          <p:spTgt spid="29"/>
                                        </p:tgtEl>
                                        <p:attrNameLst>
                                          <p:attrName>ppt_h</p:attrName>
                                        </p:attrNameLst>
                                      </p:cBhvr>
                                      <p:tavLst>
                                        <p:tav tm="0">
                                          <p:val>
                                            <p:fltVal val="0"/>
                                          </p:val>
                                        </p:tav>
                                        <p:tav tm="100000">
                                          <p:val>
                                            <p:strVal val="#ppt_h"/>
                                          </p:val>
                                        </p:tav>
                                      </p:tavLst>
                                    </p:anim>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anim calcmode="lin" valueType="num">
                                      <p:cBhvr>
                                        <p:cTn id="55" dur="1000" fill="hold"/>
                                        <p:tgtEl>
                                          <p:spTgt spid="16"/>
                                        </p:tgtEl>
                                        <p:attrNameLst>
                                          <p:attrName>ppt_x</p:attrName>
                                        </p:attrNameLst>
                                      </p:cBhvr>
                                      <p:tavLst>
                                        <p:tav tm="0">
                                          <p:val>
                                            <p:strVal val="#ppt_x"/>
                                          </p:val>
                                        </p:tav>
                                        <p:tav tm="100000">
                                          <p:val>
                                            <p:strVal val="#ppt_x"/>
                                          </p:val>
                                        </p:tav>
                                      </p:tavLst>
                                    </p:anim>
                                    <p:anim calcmode="lin" valueType="num">
                                      <p:cBhvr>
                                        <p:cTn id="56" dur="1000" fill="hold"/>
                                        <p:tgtEl>
                                          <p:spTgt spid="1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1000"/>
                                        <p:tgtEl>
                                          <p:spTgt spid="25"/>
                                        </p:tgtEl>
                                      </p:cBhvr>
                                    </p:animEffect>
                                    <p:anim calcmode="lin" valueType="num">
                                      <p:cBhvr>
                                        <p:cTn id="60" dur="1000" fill="hold"/>
                                        <p:tgtEl>
                                          <p:spTgt spid="25"/>
                                        </p:tgtEl>
                                        <p:attrNameLst>
                                          <p:attrName>ppt_x</p:attrName>
                                        </p:attrNameLst>
                                      </p:cBhvr>
                                      <p:tavLst>
                                        <p:tav tm="0">
                                          <p:val>
                                            <p:strVal val="#ppt_x"/>
                                          </p:val>
                                        </p:tav>
                                        <p:tav tm="100000">
                                          <p:val>
                                            <p:strVal val="#ppt_x"/>
                                          </p:val>
                                        </p:tav>
                                      </p:tavLst>
                                    </p:anim>
                                    <p:anim calcmode="lin" valueType="num">
                                      <p:cBhvr>
                                        <p:cTn id="6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P spid="16" grpId="0"/>
      <p:bldP spid="25" grpId="0"/>
      <p:bldP spid="22" grpId="0" animBg="1"/>
      <p:bldP spid="2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419100" y="5257800"/>
            <a:ext cx="8267700" cy="795338"/>
            <a:chOff x="419288" y="5257178"/>
            <a:chExt cx="8267512" cy="795809"/>
          </a:xfrm>
        </p:grpSpPr>
        <p:sp>
          <p:nvSpPr>
            <p:cNvPr id="29" name="Rectangle 28"/>
            <p:cNvSpPr/>
            <p:nvPr/>
          </p:nvSpPr>
          <p:spPr>
            <a:xfrm>
              <a:off x="452625" y="5257178"/>
              <a:ext cx="8162739" cy="795809"/>
            </a:xfrm>
            <a:prstGeom prst="rect">
              <a:avLst/>
            </a:prstGeom>
            <a:solidFill>
              <a:srgbClr val="00B050">
                <a:alpha val="3922"/>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983" name="TextBox 26"/>
            <p:cNvSpPr txBox="1">
              <a:spLocks noChangeArrowheads="1"/>
            </p:cNvSpPr>
            <p:nvPr/>
          </p:nvSpPr>
          <p:spPr bwMode="auto">
            <a:xfrm>
              <a:off x="419288" y="5346473"/>
              <a:ext cx="5980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u="sng">
                  <a:ea typeface="ＭＳ Ｐゴシック" pitchFamily="34" charset="-128"/>
                </a:rPr>
                <a:t>Step 3: Determine the dollar markup per unit:</a:t>
              </a:r>
            </a:p>
          </p:txBody>
        </p:sp>
        <p:sp>
          <p:nvSpPr>
            <p:cNvPr id="39984" name="TextBox 27"/>
            <p:cNvSpPr txBox="1">
              <a:spLocks noChangeArrowheads="1"/>
            </p:cNvSpPr>
            <p:nvPr/>
          </p:nvSpPr>
          <p:spPr bwMode="auto">
            <a:xfrm>
              <a:off x="3938281" y="5623674"/>
              <a:ext cx="4748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latin typeface="Arial Narrow" pitchFamily="34" charset="0"/>
                  <a:ea typeface="ＭＳ Ｐゴシック" pitchFamily="34" charset="-128"/>
                </a:rPr>
                <a:t>$70 x [(20% x $1,000,000)/$700,000]  = $20/per unit</a:t>
              </a:r>
            </a:p>
          </p:txBody>
        </p:sp>
      </p:grpSp>
      <p:sp>
        <p:nvSpPr>
          <p:cNvPr id="14340" name="Rectangle 3"/>
          <p:cNvSpPr>
            <a:spLocks noChangeArrowheads="1"/>
          </p:cNvSpPr>
          <p:nvPr/>
        </p:nvSpPr>
        <p:spPr bwMode="auto">
          <a:xfrm>
            <a:off x="381000" y="1230313"/>
            <a:ext cx="8458200" cy="706437"/>
          </a:xfrm>
          <a:prstGeom prst="rect">
            <a:avLst/>
          </a:prstGeom>
          <a:solidFill>
            <a:schemeClr val="bg1">
              <a:lumMod val="95000"/>
            </a:schemeClr>
          </a:solidFill>
          <a:ln w="57150" cmpd="thickThin">
            <a:solidFill>
              <a:schemeClr val="accent4">
                <a:lumMod val="75000"/>
              </a:schemeClr>
            </a:solidFill>
            <a:miter lim="800000"/>
            <a:headEnd/>
            <a:tailEnd/>
          </a:ln>
        </p:spPr>
        <p:txBody>
          <a:bodyPr lIns="0" tIns="44450" rIns="0" bIns="44450">
            <a:spAutoFit/>
          </a:bodyPr>
          <a:lstStyle/>
          <a:p>
            <a:pPr algn="ctr" eaLnBrk="1" hangingPunct="1">
              <a:defRPr/>
            </a:pPr>
            <a:r>
              <a:rPr lang="en-US" sz="2000" b="1" dirty="0">
                <a:latin typeface="Arial Narrow" panose="020B0606020202030204" pitchFamily="34" charset="0"/>
              </a:rPr>
              <a:t>A company that produces MP3 players desires a 20% return on its assets of $1,000,000 and expects to produce and sell 10,000 players. Cost information follows</a:t>
            </a:r>
          </a:p>
        </p:txBody>
      </p:sp>
      <p:sp>
        <p:nvSpPr>
          <p:cNvPr id="39940" name="Rectangle 6"/>
          <p:cNvSpPr>
            <a:spLocks noGrp="1" noChangeArrowheads="1"/>
          </p:cNvSpPr>
          <p:nvPr>
            <p:ph type="title"/>
          </p:nvPr>
        </p:nvSpPr>
        <p:spPr>
          <a:xfrm>
            <a:off x="457200" y="317500"/>
            <a:ext cx="8229600" cy="520700"/>
          </a:xfrm>
        </p:spPr>
        <p:txBody>
          <a:bodyPr/>
          <a:lstStyle/>
          <a:p>
            <a:r>
              <a:rPr lang="en-US" altLang="en-US" sz="4400" b="1" dirty="0" smtClean="0">
                <a:solidFill>
                  <a:schemeClr val="tx1"/>
                </a:solidFill>
                <a:latin typeface="Arial" pitchFamily="34" charset="0"/>
                <a:ea typeface="ＭＳ Ｐゴシック" pitchFamily="34" charset="-128"/>
                <a:cs typeface="Arial" pitchFamily="34" charset="0"/>
              </a:rPr>
              <a:t>Setting Product Price</a:t>
            </a:r>
          </a:p>
        </p:txBody>
      </p:sp>
      <p:sp>
        <p:nvSpPr>
          <p:cNvPr id="3994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884081B-4060-406B-9A6A-490ED298941B}" type="slidenum">
              <a:rPr lang="en-US" altLang="en-US">
                <a:solidFill>
                  <a:srgbClr val="898989"/>
                </a:solidFill>
                <a:ea typeface="ＭＳ Ｐゴシック" pitchFamily="34" charset="-128"/>
              </a:rPr>
              <a:pPr/>
              <a:t>39</a:t>
            </a:fld>
            <a:endParaRPr lang="en-US" altLang="en-US">
              <a:solidFill>
                <a:srgbClr val="898989"/>
              </a:solidFill>
              <a:ea typeface="ＭＳ Ｐゴシック" pitchFamily="34" charset="-128"/>
            </a:endParaRPr>
          </a:p>
        </p:txBody>
      </p:sp>
      <p:sp>
        <p:nvSpPr>
          <p:cNvPr id="14342"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A 2</a:t>
            </a:r>
          </a:p>
        </p:txBody>
      </p:sp>
      <p:graphicFrame>
        <p:nvGraphicFramePr>
          <p:cNvPr id="4" name="Table 3"/>
          <p:cNvGraphicFramePr>
            <a:graphicFrameLocks noGrp="1"/>
          </p:cNvGraphicFramePr>
          <p:nvPr/>
        </p:nvGraphicFramePr>
        <p:xfrm>
          <a:off x="446088" y="2057400"/>
          <a:ext cx="3448050" cy="1828800"/>
        </p:xfrm>
        <a:graphic>
          <a:graphicData uri="http://schemas.openxmlformats.org/drawingml/2006/table">
            <a:tbl>
              <a:tblPr firstRow="1" bandRow="1">
                <a:tableStyleId>{5C22544A-7EE6-4342-B048-85BDC9FD1C3A}</a:tableStyleId>
              </a:tblPr>
              <a:tblGrid>
                <a:gridCol w="2240503"/>
                <a:gridCol w="1207547"/>
              </a:tblGrid>
              <a:tr h="266700">
                <a:tc>
                  <a:txBody>
                    <a:bodyPr/>
                    <a:lstStyle/>
                    <a:p>
                      <a:r>
                        <a:rPr lang="en-US" sz="1400" b="1" dirty="0" smtClean="0">
                          <a:latin typeface="Arial Narrow" panose="020B0606020202030204" pitchFamily="34" charset="0"/>
                        </a:rPr>
                        <a:t>Variable costs (per unit)</a:t>
                      </a:r>
                      <a:endParaRPr lang="en-US" sz="1400" b="1" dirty="0">
                        <a:latin typeface="Arial Narrow" panose="020B0606020202030204" pitchFamily="34" charset="0"/>
                      </a:endParaRPr>
                    </a:p>
                  </a:txBody>
                  <a:tcPr marL="91434" marR="91434">
                    <a:solidFill>
                      <a:schemeClr val="tx2">
                        <a:lumMod val="60000"/>
                        <a:lumOff val="40000"/>
                      </a:schemeClr>
                    </a:solidFill>
                  </a:tcPr>
                </a:tc>
                <a:tc>
                  <a:txBody>
                    <a:bodyPr/>
                    <a:lstStyle/>
                    <a:p>
                      <a:pPr algn="r"/>
                      <a:endParaRPr lang="en-US" sz="1400" b="1" dirty="0">
                        <a:latin typeface="Arial Narrow" panose="020B0606020202030204" pitchFamily="34" charset="0"/>
                      </a:endParaRPr>
                    </a:p>
                  </a:txBody>
                  <a:tcPr marL="91434" marR="91434">
                    <a:solidFill>
                      <a:schemeClr val="tx2">
                        <a:lumMod val="60000"/>
                        <a:lumOff val="40000"/>
                      </a:schemeClr>
                    </a:solidFill>
                  </a:tcPr>
                </a:tc>
              </a:tr>
              <a:tr h="266700">
                <a:tc>
                  <a:txBody>
                    <a:bodyPr/>
                    <a:lstStyle/>
                    <a:p>
                      <a:r>
                        <a:rPr lang="en-US" sz="1400" b="1" dirty="0" smtClean="0">
                          <a:latin typeface="Arial Narrow" panose="020B0606020202030204" pitchFamily="34" charset="0"/>
                        </a:rPr>
                        <a:t>   Production costs</a:t>
                      </a:r>
                      <a:endParaRPr lang="en-US" sz="1400" b="1" dirty="0">
                        <a:latin typeface="Arial Narrow" panose="020B0606020202030204" pitchFamily="34" charset="0"/>
                      </a:endParaRPr>
                    </a:p>
                  </a:txBody>
                  <a:tcPr marL="91434" marR="91434"/>
                </a:tc>
                <a:tc>
                  <a:txBody>
                    <a:bodyPr/>
                    <a:lstStyle/>
                    <a:p>
                      <a:pPr algn="r"/>
                      <a:r>
                        <a:rPr lang="en-US" sz="1400" b="1" dirty="0" smtClean="0">
                          <a:latin typeface="Arial Narrow" panose="020B0606020202030204" pitchFamily="34" charset="0"/>
                        </a:rPr>
                        <a:t>$44</a:t>
                      </a:r>
                      <a:endParaRPr lang="en-US" sz="1400" b="1" dirty="0">
                        <a:latin typeface="Arial Narrow" panose="020B0606020202030204" pitchFamily="34" charset="0"/>
                      </a:endParaRPr>
                    </a:p>
                  </a:txBody>
                  <a:tcPr marL="91434" marR="91434"/>
                </a:tc>
              </a:tr>
              <a:tr h="266700">
                <a:tc>
                  <a:txBody>
                    <a:bodyPr/>
                    <a:lstStyle/>
                    <a:p>
                      <a:r>
                        <a:rPr lang="en-US" sz="1400" b="1" dirty="0" smtClean="0">
                          <a:latin typeface="Arial Narrow" panose="020B0606020202030204" pitchFamily="34" charset="0"/>
                        </a:rPr>
                        <a:t>   Nonproduction</a:t>
                      </a:r>
                      <a:r>
                        <a:rPr lang="en-US" sz="1400" b="1" baseline="0" dirty="0" smtClean="0">
                          <a:latin typeface="Arial Narrow" panose="020B0606020202030204" pitchFamily="34" charset="0"/>
                        </a:rPr>
                        <a:t> costs</a:t>
                      </a:r>
                      <a:endParaRPr lang="en-US" sz="1400" b="1" dirty="0">
                        <a:latin typeface="Arial Narrow" panose="020B0606020202030204" pitchFamily="34" charset="0"/>
                      </a:endParaRPr>
                    </a:p>
                  </a:txBody>
                  <a:tcPr marL="91434" marR="91434"/>
                </a:tc>
                <a:tc>
                  <a:txBody>
                    <a:bodyPr/>
                    <a:lstStyle/>
                    <a:p>
                      <a:pPr algn="r"/>
                      <a:r>
                        <a:rPr lang="en-US" sz="1400" b="1" dirty="0" smtClean="0">
                          <a:latin typeface="Arial Narrow" panose="020B0606020202030204" pitchFamily="34" charset="0"/>
                        </a:rPr>
                        <a:t>6</a:t>
                      </a:r>
                      <a:endParaRPr lang="en-US" sz="1400" b="1" dirty="0">
                        <a:latin typeface="Arial Narrow" panose="020B0606020202030204" pitchFamily="34" charset="0"/>
                      </a:endParaRPr>
                    </a:p>
                  </a:txBody>
                  <a:tcPr marL="91434" marR="91434"/>
                </a:tc>
              </a:tr>
              <a:tr h="266700">
                <a:tc>
                  <a:txBody>
                    <a:bodyPr/>
                    <a:lstStyle/>
                    <a:p>
                      <a:pPr marL="0" algn="l" defTabSz="914400" rtl="0" eaLnBrk="1" latinLnBrk="0" hangingPunct="1"/>
                      <a:r>
                        <a:rPr lang="en-US" sz="1400" b="1" kern="1200" dirty="0" smtClean="0">
                          <a:solidFill>
                            <a:schemeClr val="lt1"/>
                          </a:solidFill>
                          <a:latin typeface="Arial Narrow" panose="020B0606020202030204" pitchFamily="34" charset="0"/>
                          <a:ea typeface="+mn-ea"/>
                          <a:cs typeface="+mn-cs"/>
                        </a:rPr>
                        <a:t>Fixed costs (in dollars)</a:t>
                      </a:r>
                      <a:endParaRPr lang="en-US" sz="1400" b="1" kern="1200" dirty="0">
                        <a:solidFill>
                          <a:schemeClr val="lt1"/>
                        </a:solidFill>
                        <a:latin typeface="Arial Narrow" panose="020B0606020202030204" pitchFamily="34" charset="0"/>
                        <a:ea typeface="+mn-ea"/>
                        <a:cs typeface="+mn-cs"/>
                      </a:endParaRPr>
                    </a:p>
                  </a:txBody>
                  <a:tcPr marL="91434" marR="91434">
                    <a:solidFill>
                      <a:schemeClr val="tx2">
                        <a:lumMod val="60000"/>
                        <a:lumOff val="40000"/>
                      </a:schemeClr>
                    </a:solidFill>
                  </a:tcPr>
                </a:tc>
                <a:tc>
                  <a:txBody>
                    <a:bodyPr/>
                    <a:lstStyle/>
                    <a:p>
                      <a:pPr marL="0" algn="r" defTabSz="914400" rtl="0" eaLnBrk="1" latinLnBrk="0" hangingPunct="1"/>
                      <a:endParaRPr lang="en-US" sz="1400" b="1" kern="1200" dirty="0">
                        <a:solidFill>
                          <a:schemeClr val="lt1"/>
                        </a:solidFill>
                        <a:latin typeface="Arial Narrow" panose="020B0606020202030204" pitchFamily="34" charset="0"/>
                        <a:ea typeface="+mn-ea"/>
                        <a:cs typeface="+mn-cs"/>
                      </a:endParaRPr>
                    </a:p>
                  </a:txBody>
                  <a:tcPr marL="91434" marR="91434">
                    <a:solidFill>
                      <a:schemeClr val="tx2">
                        <a:lumMod val="60000"/>
                        <a:lumOff val="40000"/>
                      </a:schemeClr>
                    </a:solidFill>
                  </a:tcPr>
                </a:tc>
              </a:tr>
              <a:tr h="266700">
                <a:tc>
                  <a:txBody>
                    <a:bodyPr/>
                    <a:lstStyle/>
                    <a:p>
                      <a:r>
                        <a:rPr lang="en-US" sz="1400" b="1" dirty="0" smtClean="0">
                          <a:latin typeface="Arial Narrow" panose="020B0606020202030204" pitchFamily="34" charset="0"/>
                        </a:rPr>
                        <a:t>   Overhead</a:t>
                      </a:r>
                      <a:endParaRPr lang="en-US" sz="1400" b="1" dirty="0">
                        <a:latin typeface="Arial Narrow" panose="020B0606020202030204" pitchFamily="34" charset="0"/>
                      </a:endParaRPr>
                    </a:p>
                  </a:txBody>
                  <a:tcPr marL="91434" marR="91434"/>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$140,000</a:t>
                      </a:r>
                    </a:p>
                  </a:txBody>
                  <a:tcPr marL="91434" marR="91434"/>
                </a:tc>
              </a:tr>
              <a:tr h="266700">
                <a:tc>
                  <a:txBody>
                    <a:bodyPr/>
                    <a:lstStyle/>
                    <a:p>
                      <a:r>
                        <a:rPr lang="en-US" sz="1400" b="1" dirty="0" smtClean="0">
                          <a:latin typeface="Arial Narrow" panose="020B0606020202030204" pitchFamily="34" charset="0"/>
                        </a:rPr>
                        <a:t>   Nonproduction</a:t>
                      </a:r>
                      <a:endParaRPr lang="en-US" sz="1400" b="1" dirty="0">
                        <a:latin typeface="Arial Narrow" panose="020B0606020202030204" pitchFamily="34" charset="0"/>
                      </a:endParaRPr>
                    </a:p>
                  </a:txBody>
                  <a:tcPr marL="91434" marR="91434"/>
                </a:tc>
                <a:tc>
                  <a:txBody>
                    <a:bodyPr/>
                    <a:lstStyle/>
                    <a:p>
                      <a:pPr algn="r"/>
                      <a:r>
                        <a:rPr lang="en-US" sz="1400" b="1" dirty="0" smtClean="0">
                          <a:latin typeface="Arial Narrow" panose="020B0606020202030204" pitchFamily="34" charset="0"/>
                        </a:rPr>
                        <a:t>60,000</a:t>
                      </a:r>
                      <a:endParaRPr lang="en-US" sz="1400" b="1" dirty="0">
                        <a:latin typeface="Arial Narrow" panose="020B0606020202030204" pitchFamily="34" charset="0"/>
                      </a:endParaRPr>
                    </a:p>
                  </a:txBody>
                  <a:tcPr marL="91434" marR="91434"/>
                </a:tc>
              </a:tr>
            </a:tbl>
          </a:graphicData>
        </a:graphic>
      </p:graphicFrame>
      <p:grpSp>
        <p:nvGrpSpPr>
          <p:cNvPr id="3" name="Group 20"/>
          <p:cNvGrpSpPr>
            <a:grpSpLocks/>
          </p:cNvGrpSpPr>
          <p:nvPr/>
        </p:nvGrpSpPr>
        <p:grpSpPr bwMode="auto">
          <a:xfrm>
            <a:off x="425450" y="4038600"/>
            <a:ext cx="8650288" cy="760413"/>
            <a:chOff x="425669" y="4038600"/>
            <a:chExt cx="8650670" cy="760971"/>
          </a:xfrm>
        </p:grpSpPr>
        <p:sp>
          <p:nvSpPr>
            <p:cNvPr id="15" name="Rectangle 14"/>
            <p:cNvSpPr/>
            <p:nvPr/>
          </p:nvSpPr>
          <p:spPr>
            <a:xfrm>
              <a:off x="457420" y="4038600"/>
              <a:ext cx="8163285" cy="749850"/>
            </a:xfrm>
            <a:prstGeom prst="rect">
              <a:avLst/>
            </a:prstGeom>
            <a:solidFill>
              <a:srgbClr val="FFFF00">
                <a:alpha val="3922"/>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p>
          </p:txBody>
        </p:sp>
        <p:grpSp>
          <p:nvGrpSpPr>
            <p:cNvPr id="39976" name="Group 4"/>
            <p:cNvGrpSpPr>
              <a:grpSpLocks/>
            </p:cNvGrpSpPr>
            <p:nvPr/>
          </p:nvGrpSpPr>
          <p:grpSpPr bwMode="auto">
            <a:xfrm>
              <a:off x="425669" y="4106321"/>
              <a:ext cx="8650670" cy="693250"/>
              <a:chOff x="425669" y="4106321"/>
              <a:chExt cx="8650670" cy="693250"/>
            </a:xfrm>
          </p:grpSpPr>
          <p:sp>
            <p:nvSpPr>
              <p:cNvPr id="39977" name="TextBox 15"/>
              <p:cNvSpPr txBox="1">
                <a:spLocks noChangeArrowheads="1"/>
              </p:cNvSpPr>
              <p:nvPr/>
            </p:nvSpPr>
            <p:spPr bwMode="auto">
              <a:xfrm>
                <a:off x="425669" y="4106321"/>
                <a:ext cx="34631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u="sng">
                    <a:ea typeface="ＭＳ Ｐゴシック" pitchFamily="34" charset="-128"/>
                  </a:rPr>
                  <a:t>Step 1: Determine total costs</a:t>
                </a:r>
              </a:p>
            </p:txBody>
          </p:sp>
          <p:sp>
            <p:nvSpPr>
              <p:cNvPr id="39978" name="TextBox 16"/>
              <p:cNvSpPr txBox="1">
                <a:spLocks noChangeArrowheads="1"/>
              </p:cNvSpPr>
              <p:nvPr/>
            </p:nvSpPr>
            <p:spPr bwMode="auto">
              <a:xfrm>
                <a:off x="458326" y="4402394"/>
                <a:ext cx="22300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latin typeface="Arial Narrow" pitchFamily="34" charset="0"/>
                    <a:ea typeface="ＭＳ Ｐゴシック" pitchFamily="34" charset="-128"/>
                  </a:rPr>
                  <a:t>Total costs = </a:t>
                </a:r>
              </a:p>
            </p:txBody>
          </p:sp>
          <p:sp>
            <p:nvSpPr>
              <p:cNvPr id="39979" name="TextBox 17"/>
              <p:cNvSpPr txBox="1">
                <a:spLocks noChangeArrowheads="1"/>
              </p:cNvSpPr>
              <p:nvPr/>
            </p:nvSpPr>
            <p:spPr bwMode="auto">
              <a:xfrm>
                <a:off x="1646346" y="4409271"/>
                <a:ext cx="31056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latin typeface="Arial Narrow" pitchFamily="34" charset="0"/>
                    <a:ea typeface="ＭＳ Ｐゴシック" pitchFamily="34" charset="-128"/>
                  </a:rPr>
                  <a:t>[($44 x 10,000 units) + $140,000]</a:t>
                </a:r>
              </a:p>
            </p:txBody>
          </p:sp>
          <p:sp>
            <p:nvSpPr>
              <p:cNvPr id="39980" name="TextBox 18"/>
              <p:cNvSpPr txBox="1">
                <a:spLocks noChangeArrowheads="1"/>
              </p:cNvSpPr>
              <p:nvPr/>
            </p:nvSpPr>
            <p:spPr bwMode="auto">
              <a:xfrm>
                <a:off x="4572000" y="4430239"/>
                <a:ext cx="3895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ea typeface="ＭＳ Ｐゴシック" pitchFamily="34" charset="-128"/>
                  </a:rPr>
                  <a:t>+</a:t>
                </a:r>
              </a:p>
            </p:txBody>
          </p:sp>
          <p:sp>
            <p:nvSpPr>
              <p:cNvPr id="39981" name="TextBox 19"/>
              <p:cNvSpPr txBox="1">
                <a:spLocks noChangeArrowheads="1"/>
              </p:cNvSpPr>
              <p:nvPr/>
            </p:nvSpPr>
            <p:spPr bwMode="auto">
              <a:xfrm>
                <a:off x="4843628" y="4398707"/>
                <a:ext cx="4232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latin typeface="Arial Narrow" pitchFamily="34" charset="0"/>
                    <a:ea typeface="ＭＳ Ｐゴシック" pitchFamily="34" charset="-128"/>
                  </a:rPr>
                  <a:t>[($6 x 10,000 units) + $60,000] = $700,000</a:t>
                </a:r>
              </a:p>
            </p:txBody>
          </p:sp>
        </p:grpSp>
      </p:grpSp>
      <p:grpSp>
        <p:nvGrpSpPr>
          <p:cNvPr id="7" name="Group 9"/>
          <p:cNvGrpSpPr>
            <a:grpSpLocks/>
          </p:cNvGrpSpPr>
          <p:nvPr/>
        </p:nvGrpSpPr>
        <p:grpSpPr bwMode="auto">
          <a:xfrm>
            <a:off x="419100" y="4830763"/>
            <a:ext cx="8453438" cy="404812"/>
            <a:chOff x="419100" y="4830856"/>
            <a:chExt cx="8452757" cy="404210"/>
          </a:xfrm>
        </p:grpSpPr>
        <p:sp>
          <p:nvSpPr>
            <p:cNvPr id="25" name="Rectangle 24"/>
            <p:cNvSpPr/>
            <p:nvPr/>
          </p:nvSpPr>
          <p:spPr>
            <a:xfrm>
              <a:off x="452435" y="4845122"/>
              <a:ext cx="8162267" cy="389944"/>
            </a:xfrm>
            <a:prstGeom prst="rect">
              <a:avLst/>
            </a:prstGeom>
            <a:solidFill>
              <a:schemeClr val="accent2">
                <a:alpha val="3922"/>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973" name="TextBox 22"/>
            <p:cNvSpPr txBox="1">
              <a:spLocks noChangeArrowheads="1"/>
            </p:cNvSpPr>
            <p:nvPr/>
          </p:nvSpPr>
          <p:spPr bwMode="auto">
            <a:xfrm>
              <a:off x="419100" y="4830856"/>
              <a:ext cx="43013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u="sng">
                  <a:ea typeface="ＭＳ Ｐゴシック" pitchFamily="34" charset="-128"/>
                </a:rPr>
                <a:t>Step 2: Determine total cost per unit</a:t>
              </a:r>
            </a:p>
          </p:txBody>
        </p:sp>
        <p:sp>
          <p:nvSpPr>
            <p:cNvPr id="39974" name="TextBox 23"/>
            <p:cNvSpPr txBox="1">
              <a:spLocks noChangeArrowheads="1"/>
            </p:cNvSpPr>
            <p:nvPr/>
          </p:nvSpPr>
          <p:spPr bwMode="auto">
            <a:xfrm>
              <a:off x="4672975" y="4838012"/>
              <a:ext cx="41988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latin typeface="Arial Narrow" pitchFamily="34" charset="0"/>
                  <a:ea typeface="ＭＳ Ｐゴシック" pitchFamily="34" charset="-128"/>
                </a:rPr>
                <a:t>= $700,000/ 10,000 units= $70/per unit</a:t>
              </a:r>
            </a:p>
          </p:txBody>
        </p:sp>
      </p:grpSp>
      <p:sp>
        <p:nvSpPr>
          <p:cNvPr id="30" name="Rectangle 29"/>
          <p:cNvSpPr/>
          <p:nvPr/>
        </p:nvSpPr>
        <p:spPr>
          <a:xfrm>
            <a:off x="452438" y="6111875"/>
            <a:ext cx="8234362" cy="570707"/>
          </a:xfrm>
          <a:prstGeom prst="rect">
            <a:avLst/>
          </a:prstGeom>
          <a:solidFill>
            <a:schemeClr val="accent5">
              <a:lumMod val="50000"/>
              <a:alpha val="3922"/>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TextBox 30"/>
          <p:cNvSpPr txBox="1">
            <a:spLocks noChangeArrowheads="1"/>
          </p:cNvSpPr>
          <p:nvPr/>
        </p:nvSpPr>
        <p:spPr bwMode="auto">
          <a:xfrm>
            <a:off x="452438" y="6026150"/>
            <a:ext cx="548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u="sng">
                <a:ea typeface="ＭＳ Ｐゴシック" pitchFamily="34" charset="-128"/>
              </a:rPr>
              <a:t>Step 4: Determine selling price per unit:</a:t>
            </a:r>
          </a:p>
        </p:txBody>
      </p:sp>
      <p:sp>
        <p:nvSpPr>
          <p:cNvPr id="32" name="TextBox 31"/>
          <p:cNvSpPr txBox="1">
            <a:spLocks noChangeArrowheads="1"/>
          </p:cNvSpPr>
          <p:nvPr/>
        </p:nvSpPr>
        <p:spPr bwMode="auto">
          <a:xfrm>
            <a:off x="4010025" y="6312694"/>
            <a:ext cx="3857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latin typeface="Arial Narrow" pitchFamily="34" charset="0"/>
                <a:ea typeface="ＭＳ Ｐゴシック" pitchFamily="34" charset="-128"/>
              </a:rPr>
              <a:t>Selling price per unit = $70 + $20 = $90</a:t>
            </a:r>
          </a:p>
        </p:txBody>
      </p:sp>
      <p:sp>
        <p:nvSpPr>
          <p:cNvPr id="6" name="TextBox 5"/>
          <p:cNvSpPr txBox="1">
            <a:spLocks noChangeArrowheads="1"/>
          </p:cNvSpPr>
          <p:nvPr/>
        </p:nvSpPr>
        <p:spPr bwMode="auto">
          <a:xfrm>
            <a:off x="4302125" y="2133600"/>
            <a:ext cx="37750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000" b="1" dirty="0">
                <a:ea typeface="ＭＳ Ｐゴシック" pitchFamily="34" charset="-128"/>
              </a:rPr>
              <a:t>We apply our four-step process to determine price.</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par>
                                <p:cTn id="38" presetID="42" presetClass="entr" presetSubtype="0" fill="hold" grpId="1"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1000"/>
                                        <p:tgtEl>
                                          <p:spTgt spid="31"/>
                                        </p:tgtEl>
                                      </p:cBhvr>
                                    </p:animEffect>
                                    <p:anim calcmode="lin" valueType="num">
                                      <p:cBhvr>
                                        <p:cTn id="41" dur="1000" fill="hold"/>
                                        <p:tgtEl>
                                          <p:spTgt spid="31"/>
                                        </p:tgtEl>
                                        <p:attrNameLst>
                                          <p:attrName>ppt_x</p:attrName>
                                        </p:attrNameLst>
                                      </p:cBhvr>
                                      <p:tavLst>
                                        <p:tav tm="0">
                                          <p:val>
                                            <p:strVal val="#ppt_x"/>
                                          </p:val>
                                        </p:tav>
                                        <p:tav tm="100000">
                                          <p:val>
                                            <p:strVal val="#ppt_x"/>
                                          </p:val>
                                        </p:tav>
                                      </p:tavLst>
                                    </p:anim>
                                    <p:anim calcmode="lin" valueType="num">
                                      <p:cBhvr>
                                        <p:cTn id="42" dur="1000" fill="hold"/>
                                        <p:tgtEl>
                                          <p:spTgt spid="3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anim calcmode="lin" valueType="num">
                                      <p:cBhvr>
                                        <p:cTn id="46" dur="1000" fill="hold"/>
                                        <p:tgtEl>
                                          <p:spTgt spid="31"/>
                                        </p:tgtEl>
                                        <p:attrNameLst>
                                          <p:attrName>ppt_x</p:attrName>
                                        </p:attrNameLst>
                                      </p:cBhvr>
                                      <p:tavLst>
                                        <p:tav tm="0">
                                          <p:val>
                                            <p:strVal val="#ppt_x"/>
                                          </p:val>
                                        </p:tav>
                                        <p:tav tm="100000">
                                          <p:val>
                                            <p:strVal val="#ppt_x"/>
                                          </p:val>
                                        </p:tav>
                                      </p:tavLst>
                                    </p:anim>
                                    <p:anim calcmode="lin" valueType="num">
                                      <p:cBhvr>
                                        <p:cTn id="47" dur="1000" fill="hold"/>
                                        <p:tgtEl>
                                          <p:spTgt spid="3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1" grpId="1"/>
      <p:bldP spid="3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609600"/>
            <a:ext cx="7772400" cy="2590800"/>
          </a:xfrm>
        </p:spPr>
        <p:txBody>
          <a:bodyPr/>
          <a:lstStyle/>
          <a:p>
            <a:pPr eaLnBrk="1" fontAlgn="auto" hangingPunct="1">
              <a:spcAft>
                <a:spcPts val="0"/>
              </a:spcAft>
              <a:defRPr/>
            </a:pPr>
            <a:r>
              <a:rPr lang="en-US" altLang="en-US" sz="7200" b="1" dirty="0" smtClean="0">
                <a:solidFill>
                  <a:schemeClr val="tx1"/>
                </a:solidFill>
                <a:latin typeface="Algerian" panose="04020705040A02060702" pitchFamily="82" charset="0"/>
              </a:rPr>
              <a:t>Chapter 10</a:t>
            </a:r>
          </a:p>
        </p:txBody>
      </p:sp>
      <p:sp>
        <p:nvSpPr>
          <p:cNvPr id="10243" name="Rectangle 3"/>
          <p:cNvSpPr>
            <a:spLocks noGrp="1" noChangeArrowheads="1"/>
          </p:cNvSpPr>
          <p:nvPr>
            <p:ph type="subTitle" idx="1"/>
          </p:nvPr>
        </p:nvSpPr>
        <p:spPr>
          <a:xfrm>
            <a:off x="152400" y="3505200"/>
            <a:ext cx="8991600" cy="3200400"/>
          </a:xfrm>
        </p:spPr>
        <p:txBody>
          <a:bodyPr rtlCol="0">
            <a:noAutofit/>
          </a:bodyPr>
          <a:lstStyle/>
          <a:p>
            <a:pPr lvl="0" eaLnBrk="1" hangingPunct="1">
              <a:lnSpc>
                <a:spcPct val="90000"/>
              </a:lnSpc>
              <a:spcBef>
                <a:spcPct val="50000"/>
              </a:spcBef>
            </a:pPr>
            <a:r>
              <a:rPr lang="en-US" sz="3700" b="1" dirty="0" smtClean="0">
                <a:solidFill>
                  <a:srgbClr val="FF0000"/>
                </a:solidFill>
                <a:effectLst>
                  <a:outerShdw blurRad="38100" dist="38100" dir="2700000" algn="tl">
                    <a:srgbClr val="000000">
                      <a:alpha val="43137"/>
                    </a:srgbClr>
                  </a:outerShdw>
                </a:effectLst>
              </a:rPr>
              <a:t>Relevant Costing for Managerial Decisions</a:t>
            </a:r>
            <a:endParaRPr lang="en-US" altLang="en-US" sz="7200" b="1" dirty="0">
              <a:solidFill>
                <a:schemeClr val="tx1"/>
              </a:solidFill>
              <a:effectLst>
                <a:outerShdw blurRad="63500" dist="38100" dir="5400000" algn="t" rotWithShape="0">
                  <a:prstClr val="black">
                    <a:alpha val="25000"/>
                  </a:prstClr>
                </a:outerShdw>
              </a:effectLst>
              <a:latin typeface="Algerian" panose="04020705040A02060702" pitchFamily="82" charset="0"/>
              <a:ea typeface="+mj-ea"/>
              <a:cs typeface="+mj-cs"/>
            </a:endParaRPr>
          </a:p>
        </p:txBody>
      </p:sp>
    </p:spTree>
    <p:extLst>
      <p:ext uri="{BB962C8B-B14F-4D97-AF65-F5344CB8AC3E}">
        <p14:creationId xmlns:p14="http://schemas.microsoft.com/office/powerpoint/2010/main" val="2248284543"/>
      </p:ext>
    </p:extLst>
  </p:cSld>
  <p:clrMapOvr>
    <a:masterClrMapping/>
  </p:clrMapOvr>
  <p:transition spd="slow">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ChangeArrowheads="1"/>
          </p:cNvSpPr>
          <p:nvPr/>
        </p:nvSpPr>
        <p:spPr bwMode="auto">
          <a:xfrm>
            <a:off x="381000" y="1230313"/>
            <a:ext cx="8458200" cy="706437"/>
          </a:xfrm>
          <a:prstGeom prst="rect">
            <a:avLst/>
          </a:prstGeom>
          <a:solidFill>
            <a:schemeClr val="bg1">
              <a:lumMod val="95000"/>
            </a:schemeClr>
          </a:solidFill>
          <a:ln w="57150" cmpd="thickThin">
            <a:solidFill>
              <a:schemeClr val="accent4">
                <a:lumMod val="75000"/>
              </a:schemeClr>
            </a:solidFill>
            <a:miter lim="800000"/>
            <a:headEnd/>
            <a:tailEnd/>
          </a:ln>
        </p:spPr>
        <p:txBody>
          <a:bodyPr lIns="0" tIns="44450" rIns="0" bIns="44450">
            <a:spAutoFit/>
          </a:bodyPr>
          <a:lstStyle/>
          <a:p>
            <a:pPr algn="ctr" eaLnBrk="1" hangingPunct="1">
              <a:defRPr/>
            </a:pPr>
            <a:r>
              <a:rPr lang="en-US" sz="2000" b="1" dirty="0">
                <a:latin typeface="Arial Narrow" panose="020B0606020202030204" pitchFamily="34" charset="0"/>
              </a:rPr>
              <a:t>A company that produces MP3 players desires a 20% return on its assets of $1,000,000 and expects to produce and sell 10,000 players. Cost information follows</a:t>
            </a:r>
          </a:p>
        </p:txBody>
      </p:sp>
      <p:sp>
        <p:nvSpPr>
          <p:cNvPr id="40963" name="Rectangle 6"/>
          <p:cNvSpPr>
            <a:spLocks noGrp="1" noChangeArrowheads="1"/>
          </p:cNvSpPr>
          <p:nvPr>
            <p:ph type="title"/>
          </p:nvPr>
        </p:nvSpPr>
        <p:spPr>
          <a:xfrm>
            <a:off x="457200" y="317500"/>
            <a:ext cx="8229600" cy="520700"/>
          </a:xfrm>
        </p:spPr>
        <p:txBody>
          <a:bodyPr/>
          <a:lstStyle/>
          <a:p>
            <a:r>
              <a:rPr lang="en-US" altLang="en-US" sz="4400" b="1" dirty="0" smtClean="0">
                <a:solidFill>
                  <a:schemeClr val="tx1"/>
                </a:solidFill>
                <a:latin typeface="Arial" pitchFamily="34" charset="0"/>
                <a:ea typeface="ＭＳ Ｐゴシック" pitchFamily="34" charset="-128"/>
                <a:cs typeface="Arial" pitchFamily="34" charset="0"/>
              </a:rPr>
              <a:t>Setting Product Price</a:t>
            </a:r>
          </a:p>
        </p:txBody>
      </p:sp>
      <p:sp>
        <p:nvSpPr>
          <p:cNvPr id="40965"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11B08E9C-3896-4AE6-A4D7-1E096F00187E}" type="slidenum">
              <a:rPr lang="en-US" altLang="en-US">
                <a:solidFill>
                  <a:srgbClr val="898989"/>
                </a:solidFill>
                <a:ea typeface="ＭＳ Ｐゴシック" pitchFamily="34" charset="-128"/>
              </a:rPr>
              <a:pPr/>
              <a:t>40</a:t>
            </a:fld>
            <a:endParaRPr lang="en-US" altLang="en-US">
              <a:solidFill>
                <a:srgbClr val="898989"/>
              </a:solidFill>
              <a:ea typeface="ＭＳ Ｐゴシック" pitchFamily="34" charset="-128"/>
            </a:endParaRPr>
          </a:p>
        </p:txBody>
      </p:sp>
      <p:sp>
        <p:nvSpPr>
          <p:cNvPr id="14342"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A 2</a:t>
            </a:r>
          </a:p>
        </p:txBody>
      </p:sp>
      <p:graphicFrame>
        <p:nvGraphicFramePr>
          <p:cNvPr id="4" name="Table 3"/>
          <p:cNvGraphicFramePr>
            <a:graphicFrameLocks noGrp="1"/>
          </p:cNvGraphicFramePr>
          <p:nvPr/>
        </p:nvGraphicFramePr>
        <p:xfrm>
          <a:off x="446088" y="2057400"/>
          <a:ext cx="3448050" cy="1828800"/>
        </p:xfrm>
        <a:graphic>
          <a:graphicData uri="http://schemas.openxmlformats.org/drawingml/2006/table">
            <a:tbl>
              <a:tblPr firstRow="1" bandRow="1">
                <a:tableStyleId>{5C22544A-7EE6-4342-B048-85BDC9FD1C3A}</a:tableStyleId>
              </a:tblPr>
              <a:tblGrid>
                <a:gridCol w="2240503"/>
                <a:gridCol w="1207547"/>
              </a:tblGrid>
              <a:tr h="266700">
                <a:tc>
                  <a:txBody>
                    <a:bodyPr/>
                    <a:lstStyle/>
                    <a:p>
                      <a:r>
                        <a:rPr lang="en-US" sz="1400" b="1" dirty="0" smtClean="0">
                          <a:latin typeface="Arial Narrow" panose="020B0606020202030204" pitchFamily="34" charset="0"/>
                        </a:rPr>
                        <a:t>Variable costs (per unit)</a:t>
                      </a:r>
                      <a:endParaRPr lang="en-US" sz="1400" b="1" dirty="0">
                        <a:latin typeface="Arial Narrow" panose="020B0606020202030204" pitchFamily="34" charset="0"/>
                      </a:endParaRPr>
                    </a:p>
                  </a:txBody>
                  <a:tcPr marL="91434" marR="91434">
                    <a:solidFill>
                      <a:schemeClr val="tx2">
                        <a:lumMod val="60000"/>
                        <a:lumOff val="40000"/>
                      </a:schemeClr>
                    </a:solidFill>
                  </a:tcPr>
                </a:tc>
                <a:tc>
                  <a:txBody>
                    <a:bodyPr/>
                    <a:lstStyle/>
                    <a:p>
                      <a:pPr algn="r"/>
                      <a:endParaRPr lang="en-US" sz="1400" b="1" dirty="0">
                        <a:latin typeface="Arial Narrow" panose="020B0606020202030204" pitchFamily="34" charset="0"/>
                      </a:endParaRPr>
                    </a:p>
                  </a:txBody>
                  <a:tcPr marL="91434" marR="91434">
                    <a:solidFill>
                      <a:schemeClr val="tx2">
                        <a:lumMod val="60000"/>
                        <a:lumOff val="40000"/>
                      </a:schemeClr>
                    </a:solidFill>
                  </a:tcPr>
                </a:tc>
              </a:tr>
              <a:tr h="266700">
                <a:tc>
                  <a:txBody>
                    <a:bodyPr/>
                    <a:lstStyle/>
                    <a:p>
                      <a:r>
                        <a:rPr lang="en-US" sz="1400" b="1" dirty="0" smtClean="0">
                          <a:latin typeface="Arial Narrow" panose="020B0606020202030204" pitchFamily="34" charset="0"/>
                        </a:rPr>
                        <a:t>   Production costs</a:t>
                      </a:r>
                      <a:endParaRPr lang="en-US" sz="1400" b="1" dirty="0">
                        <a:latin typeface="Arial Narrow" panose="020B0606020202030204" pitchFamily="34" charset="0"/>
                      </a:endParaRPr>
                    </a:p>
                  </a:txBody>
                  <a:tcPr marL="91434" marR="91434"/>
                </a:tc>
                <a:tc>
                  <a:txBody>
                    <a:bodyPr/>
                    <a:lstStyle/>
                    <a:p>
                      <a:pPr algn="r"/>
                      <a:r>
                        <a:rPr lang="en-US" sz="1400" b="1" dirty="0" smtClean="0">
                          <a:latin typeface="Arial Narrow" panose="020B0606020202030204" pitchFamily="34" charset="0"/>
                        </a:rPr>
                        <a:t>$44</a:t>
                      </a:r>
                      <a:endParaRPr lang="en-US" sz="1400" b="1" dirty="0">
                        <a:latin typeface="Arial Narrow" panose="020B0606020202030204" pitchFamily="34" charset="0"/>
                      </a:endParaRPr>
                    </a:p>
                  </a:txBody>
                  <a:tcPr marL="91434" marR="91434"/>
                </a:tc>
              </a:tr>
              <a:tr h="266700">
                <a:tc>
                  <a:txBody>
                    <a:bodyPr/>
                    <a:lstStyle/>
                    <a:p>
                      <a:r>
                        <a:rPr lang="en-US" sz="1400" b="1" dirty="0" smtClean="0">
                          <a:latin typeface="Arial Narrow" panose="020B0606020202030204" pitchFamily="34" charset="0"/>
                        </a:rPr>
                        <a:t>   Nonproduction</a:t>
                      </a:r>
                      <a:r>
                        <a:rPr lang="en-US" sz="1400" b="1" baseline="0" dirty="0" smtClean="0">
                          <a:latin typeface="Arial Narrow" panose="020B0606020202030204" pitchFamily="34" charset="0"/>
                        </a:rPr>
                        <a:t> costs</a:t>
                      </a:r>
                      <a:endParaRPr lang="en-US" sz="1400" b="1" dirty="0">
                        <a:latin typeface="Arial Narrow" panose="020B0606020202030204" pitchFamily="34" charset="0"/>
                      </a:endParaRPr>
                    </a:p>
                  </a:txBody>
                  <a:tcPr marL="91434" marR="91434"/>
                </a:tc>
                <a:tc>
                  <a:txBody>
                    <a:bodyPr/>
                    <a:lstStyle/>
                    <a:p>
                      <a:pPr algn="r"/>
                      <a:r>
                        <a:rPr lang="en-US" sz="1400" b="1" dirty="0" smtClean="0">
                          <a:latin typeface="Arial Narrow" panose="020B0606020202030204" pitchFamily="34" charset="0"/>
                        </a:rPr>
                        <a:t>6</a:t>
                      </a:r>
                      <a:endParaRPr lang="en-US" sz="1400" b="1" dirty="0">
                        <a:latin typeface="Arial Narrow" panose="020B0606020202030204" pitchFamily="34" charset="0"/>
                      </a:endParaRPr>
                    </a:p>
                  </a:txBody>
                  <a:tcPr marL="91434" marR="91434"/>
                </a:tc>
              </a:tr>
              <a:tr h="266700">
                <a:tc>
                  <a:txBody>
                    <a:bodyPr/>
                    <a:lstStyle/>
                    <a:p>
                      <a:pPr marL="0" algn="l" defTabSz="914400" rtl="0" eaLnBrk="1" latinLnBrk="0" hangingPunct="1"/>
                      <a:r>
                        <a:rPr lang="en-US" sz="1400" b="1" kern="1200" dirty="0" smtClean="0">
                          <a:solidFill>
                            <a:schemeClr val="lt1"/>
                          </a:solidFill>
                          <a:latin typeface="Arial Narrow" panose="020B0606020202030204" pitchFamily="34" charset="0"/>
                          <a:ea typeface="+mn-ea"/>
                          <a:cs typeface="+mn-cs"/>
                        </a:rPr>
                        <a:t>Fixed costs (in dollars)</a:t>
                      </a:r>
                      <a:endParaRPr lang="en-US" sz="1400" b="1" kern="1200" dirty="0">
                        <a:solidFill>
                          <a:schemeClr val="lt1"/>
                        </a:solidFill>
                        <a:latin typeface="Arial Narrow" panose="020B0606020202030204" pitchFamily="34" charset="0"/>
                        <a:ea typeface="+mn-ea"/>
                        <a:cs typeface="+mn-cs"/>
                      </a:endParaRPr>
                    </a:p>
                  </a:txBody>
                  <a:tcPr marL="91434" marR="91434">
                    <a:solidFill>
                      <a:schemeClr val="tx2">
                        <a:lumMod val="60000"/>
                        <a:lumOff val="40000"/>
                      </a:schemeClr>
                    </a:solidFill>
                  </a:tcPr>
                </a:tc>
                <a:tc>
                  <a:txBody>
                    <a:bodyPr/>
                    <a:lstStyle/>
                    <a:p>
                      <a:pPr marL="0" algn="r" defTabSz="914400" rtl="0" eaLnBrk="1" latinLnBrk="0" hangingPunct="1"/>
                      <a:endParaRPr lang="en-US" sz="1400" b="1" kern="1200" dirty="0">
                        <a:solidFill>
                          <a:schemeClr val="lt1"/>
                        </a:solidFill>
                        <a:latin typeface="Arial Narrow" panose="020B0606020202030204" pitchFamily="34" charset="0"/>
                        <a:ea typeface="+mn-ea"/>
                        <a:cs typeface="+mn-cs"/>
                      </a:endParaRPr>
                    </a:p>
                  </a:txBody>
                  <a:tcPr marL="91434" marR="91434">
                    <a:solidFill>
                      <a:schemeClr val="tx2">
                        <a:lumMod val="60000"/>
                        <a:lumOff val="40000"/>
                      </a:schemeClr>
                    </a:solidFill>
                  </a:tcPr>
                </a:tc>
              </a:tr>
              <a:tr h="266700">
                <a:tc>
                  <a:txBody>
                    <a:bodyPr/>
                    <a:lstStyle/>
                    <a:p>
                      <a:r>
                        <a:rPr lang="en-US" sz="1400" b="1" dirty="0" smtClean="0">
                          <a:latin typeface="Arial Narrow" panose="020B0606020202030204" pitchFamily="34" charset="0"/>
                        </a:rPr>
                        <a:t>   Overhead</a:t>
                      </a:r>
                      <a:endParaRPr lang="en-US" sz="1400" b="1" dirty="0">
                        <a:latin typeface="Arial Narrow" panose="020B0606020202030204" pitchFamily="34" charset="0"/>
                      </a:endParaRPr>
                    </a:p>
                  </a:txBody>
                  <a:tcPr marL="91434" marR="91434"/>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$140,000</a:t>
                      </a:r>
                    </a:p>
                  </a:txBody>
                  <a:tcPr marL="91434" marR="91434"/>
                </a:tc>
              </a:tr>
              <a:tr h="266700">
                <a:tc>
                  <a:txBody>
                    <a:bodyPr/>
                    <a:lstStyle/>
                    <a:p>
                      <a:r>
                        <a:rPr lang="en-US" sz="1400" b="1" dirty="0" smtClean="0">
                          <a:latin typeface="Arial Narrow" panose="020B0606020202030204" pitchFamily="34" charset="0"/>
                        </a:rPr>
                        <a:t>   Nonproduction</a:t>
                      </a:r>
                      <a:endParaRPr lang="en-US" sz="1400" b="1" dirty="0">
                        <a:latin typeface="Arial Narrow" panose="020B0606020202030204" pitchFamily="34" charset="0"/>
                      </a:endParaRPr>
                    </a:p>
                  </a:txBody>
                  <a:tcPr marL="91434" marR="91434"/>
                </a:tc>
                <a:tc>
                  <a:txBody>
                    <a:bodyPr/>
                    <a:lstStyle/>
                    <a:p>
                      <a:pPr algn="r"/>
                      <a:r>
                        <a:rPr lang="en-US" sz="1400" b="1" dirty="0" smtClean="0">
                          <a:latin typeface="Arial Narrow" panose="020B0606020202030204" pitchFamily="34" charset="0"/>
                        </a:rPr>
                        <a:t>60,000</a:t>
                      </a:r>
                      <a:endParaRPr lang="en-US" sz="1400" b="1" dirty="0">
                        <a:latin typeface="Arial Narrow" panose="020B0606020202030204" pitchFamily="34" charset="0"/>
                      </a:endParaRPr>
                    </a:p>
                  </a:txBody>
                  <a:tcPr marL="91434" marR="91434"/>
                </a:tc>
              </a:tr>
            </a:tbl>
          </a:graphicData>
        </a:graphic>
      </p:graphicFrame>
      <p:sp>
        <p:nvSpPr>
          <p:cNvPr id="30" name="Rectangle 29"/>
          <p:cNvSpPr/>
          <p:nvPr/>
        </p:nvSpPr>
        <p:spPr>
          <a:xfrm>
            <a:off x="519113" y="3995738"/>
            <a:ext cx="8162925" cy="573087"/>
          </a:xfrm>
          <a:prstGeom prst="rect">
            <a:avLst/>
          </a:prstGeom>
          <a:solidFill>
            <a:schemeClr val="accent5">
              <a:lumMod val="50000"/>
              <a:alpha val="3922"/>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TextBox 30"/>
          <p:cNvSpPr txBox="1">
            <a:spLocks noChangeArrowheads="1"/>
          </p:cNvSpPr>
          <p:nvPr/>
        </p:nvSpPr>
        <p:spPr bwMode="auto">
          <a:xfrm>
            <a:off x="490538" y="4149725"/>
            <a:ext cx="83486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u="sng">
                <a:ea typeface="ＭＳ Ｐゴシック" pitchFamily="34" charset="-128"/>
              </a:rPr>
              <a:t>In Step 4 we Determined the selling price need to be:</a:t>
            </a:r>
          </a:p>
        </p:txBody>
      </p:sp>
      <p:sp>
        <p:nvSpPr>
          <p:cNvPr id="32" name="TextBox 31"/>
          <p:cNvSpPr txBox="1">
            <a:spLocks noChangeArrowheads="1"/>
          </p:cNvSpPr>
          <p:nvPr/>
        </p:nvSpPr>
        <p:spPr bwMode="auto">
          <a:xfrm>
            <a:off x="6454775" y="4068763"/>
            <a:ext cx="1830388" cy="461962"/>
          </a:xfrm>
          <a:prstGeom prst="rect">
            <a:avLst/>
          </a:prstGeom>
          <a:solidFill>
            <a:schemeClr val="accent1">
              <a:lumMod val="20000"/>
              <a:lumOff val="80000"/>
            </a:schemeClr>
          </a:solid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b="1" dirty="0" smtClean="0">
                <a:latin typeface="Arial Narrow" panose="020B0606020202030204" pitchFamily="34" charset="0"/>
              </a:rPr>
              <a:t>= $70 + $20 = </a:t>
            </a:r>
            <a:r>
              <a:rPr lang="en-US" sz="2400" b="1" dirty="0" smtClean="0">
                <a:latin typeface="Arial Narrow" panose="020B0606020202030204" pitchFamily="34" charset="0"/>
              </a:rPr>
              <a:t>$90</a:t>
            </a:r>
          </a:p>
        </p:txBody>
      </p:sp>
      <p:sp>
        <p:nvSpPr>
          <p:cNvPr id="6" name="TextBox 5"/>
          <p:cNvSpPr txBox="1">
            <a:spLocks noChangeArrowheads="1"/>
          </p:cNvSpPr>
          <p:nvPr/>
        </p:nvSpPr>
        <p:spPr bwMode="auto">
          <a:xfrm>
            <a:off x="4071938" y="2359025"/>
            <a:ext cx="5072062" cy="707886"/>
          </a:xfrm>
          <a:prstGeom prst="rect">
            <a:avLst/>
          </a:prstGeom>
          <a:solidFill>
            <a:srgbClr val="FFFF8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000" b="1" dirty="0">
                <a:ea typeface="ＭＳ Ｐゴシック" pitchFamily="34" charset="-128"/>
              </a:rPr>
              <a:t>Let’s verify the price yielded the desired profit of $200,000 (20% x $1,000,000.)</a:t>
            </a:r>
          </a:p>
        </p:txBody>
      </p:sp>
      <p:graphicFrame>
        <p:nvGraphicFramePr>
          <p:cNvPr id="27" name="Table 26"/>
          <p:cNvGraphicFramePr>
            <a:graphicFrameLocks noGrp="1"/>
          </p:cNvGraphicFramePr>
          <p:nvPr/>
        </p:nvGraphicFramePr>
        <p:xfrm>
          <a:off x="457200" y="4667250"/>
          <a:ext cx="3448050" cy="1828800"/>
        </p:xfrm>
        <a:graphic>
          <a:graphicData uri="http://schemas.openxmlformats.org/drawingml/2006/table">
            <a:tbl>
              <a:tblPr firstRow="1" bandRow="1">
                <a:tableStyleId>{5C22544A-7EE6-4342-B048-85BDC9FD1C3A}</a:tableStyleId>
              </a:tblPr>
              <a:tblGrid>
                <a:gridCol w="2362200"/>
                <a:gridCol w="1085850"/>
              </a:tblGrid>
              <a:tr h="266700">
                <a:tc gridSpan="2">
                  <a:txBody>
                    <a:bodyPr/>
                    <a:lstStyle/>
                    <a:p>
                      <a:pPr algn="ctr"/>
                      <a:r>
                        <a:rPr lang="en-US" sz="1400" b="1" dirty="0" smtClean="0">
                          <a:latin typeface="Arial Narrow" panose="020B0606020202030204" pitchFamily="34" charset="0"/>
                        </a:rPr>
                        <a:t>Simplified</a:t>
                      </a:r>
                      <a:r>
                        <a:rPr lang="en-US" sz="1400" b="1" baseline="0" dirty="0" smtClean="0">
                          <a:latin typeface="Arial Narrow" panose="020B0606020202030204" pitchFamily="34" charset="0"/>
                        </a:rPr>
                        <a:t> Income Statement</a:t>
                      </a:r>
                      <a:endParaRPr lang="en-US" sz="1400" b="1" dirty="0">
                        <a:latin typeface="Arial Narrow" panose="020B0606020202030204" pitchFamily="34" charset="0"/>
                      </a:endParaRPr>
                    </a:p>
                  </a:txBody>
                  <a:tcPr marL="91434" marR="91434">
                    <a:solidFill>
                      <a:schemeClr val="tx2">
                        <a:lumMod val="60000"/>
                        <a:lumOff val="40000"/>
                      </a:schemeClr>
                    </a:solidFill>
                  </a:tcPr>
                </a:tc>
                <a:tc hMerge="1">
                  <a:txBody>
                    <a:bodyPr/>
                    <a:lstStyle/>
                    <a:p>
                      <a:pPr algn="r"/>
                      <a:endParaRPr lang="en-US" sz="1400" b="1" dirty="0">
                        <a:latin typeface="Arial Narrow" panose="020B0606020202030204" pitchFamily="34" charset="0"/>
                      </a:endParaRPr>
                    </a:p>
                  </a:txBody>
                  <a:tcPr marL="91434" marR="91434">
                    <a:solidFill>
                      <a:schemeClr val="tx2">
                        <a:lumMod val="60000"/>
                        <a:lumOff val="40000"/>
                      </a:schemeClr>
                    </a:solidFill>
                  </a:tcPr>
                </a:tc>
              </a:tr>
              <a:tr h="266700">
                <a:tc>
                  <a:txBody>
                    <a:bodyPr/>
                    <a:lstStyle/>
                    <a:p>
                      <a:r>
                        <a:rPr lang="en-US" sz="1400" b="1" dirty="0" smtClean="0">
                          <a:solidFill>
                            <a:schemeClr val="tx1"/>
                          </a:solidFill>
                          <a:latin typeface="Arial Narrow" panose="020B0606020202030204" pitchFamily="34" charset="0"/>
                        </a:rPr>
                        <a:t>   Sales ($90 x 10,000)</a:t>
                      </a:r>
                      <a:endParaRPr lang="en-US" sz="1400" b="1" dirty="0">
                        <a:solidFill>
                          <a:schemeClr val="tx1"/>
                        </a:solidFill>
                        <a:latin typeface="Arial Narrow" panose="020B0606020202030204" pitchFamily="34" charset="0"/>
                      </a:endParaRPr>
                    </a:p>
                  </a:txBody>
                  <a:tcPr marL="91434" marR="91434">
                    <a:solidFill>
                      <a:schemeClr val="bg1">
                        <a:lumMod val="95000"/>
                      </a:schemeClr>
                    </a:solidFill>
                  </a:tcPr>
                </a:tc>
                <a:tc>
                  <a:txBody>
                    <a:bodyPr/>
                    <a:lstStyle/>
                    <a:p>
                      <a:pPr algn="r"/>
                      <a:r>
                        <a:rPr lang="en-US" sz="1400" b="1" dirty="0" smtClean="0">
                          <a:solidFill>
                            <a:schemeClr val="tx1"/>
                          </a:solidFill>
                          <a:latin typeface="Arial Narrow" panose="020B0606020202030204" pitchFamily="34" charset="0"/>
                        </a:rPr>
                        <a:t>$900,000</a:t>
                      </a:r>
                      <a:endParaRPr lang="en-US" sz="1400" b="1" dirty="0">
                        <a:solidFill>
                          <a:schemeClr val="tx1"/>
                        </a:solidFill>
                        <a:latin typeface="Arial Narrow" panose="020B0606020202030204" pitchFamily="34" charset="0"/>
                      </a:endParaRPr>
                    </a:p>
                  </a:txBody>
                  <a:tcPr marL="91434" marR="91434">
                    <a:solidFill>
                      <a:schemeClr val="bg1">
                        <a:lumMod val="95000"/>
                      </a:schemeClr>
                    </a:solidFill>
                  </a:tcPr>
                </a:tc>
              </a:tr>
              <a:tr h="266700">
                <a:tc>
                  <a:txBody>
                    <a:bodyPr/>
                    <a:lstStyle/>
                    <a:p>
                      <a:r>
                        <a:rPr lang="en-US" sz="1400" b="1" dirty="0" smtClean="0">
                          <a:solidFill>
                            <a:schemeClr val="tx1"/>
                          </a:solidFill>
                          <a:latin typeface="Arial Narrow" panose="020B0606020202030204" pitchFamily="34" charset="0"/>
                        </a:rPr>
                        <a:t>   Expenses:</a:t>
                      </a:r>
                      <a:endParaRPr lang="en-US" sz="1400" b="1" dirty="0">
                        <a:solidFill>
                          <a:schemeClr val="tx1"/>
                        </a:solidFill>
                        <a:latin typeface="Arial Narrow" panose="020B0606020202030204" pitchFamily="34" charset="0"/>
                      </a:endParaRPr>
                    </a:p>
                  </a:txBody>
                  <a:tcPr marL="91434" marR="91434">
                    <a:solidFill>
                      <a:schemeClr val="bg1">
                        <a:lumMod val="95000"/>
                      </a:schemeClr>
                    </a:solidFill>
                  </a:tcPr>
                </a:tc>
                <a:tc>
                  <a:txBody>
                    <a:bodyPr/>
                    <a:lstStyle/>
                    <a:p>
                      <a:pPr algn="r"/>
                      <a:endParaRPr lang="en-US" sz="1400" b="1" dirty="0">
                        <a:solidFill>
                          <a:schemeClr val="tx1"/>
                        </a:solidFill>
                        <a:latin typeface="Arial Narrow" panose="020B0606020202030204" pitchFamily="34" charset="0"/>
                      </a:endParaRPr>
                    </a:p>
                  </a:txBody>
                  <a:tcPr marL="91434" marR="91434">
                    <a:solidFill>
                      <a:schemeClr val="bg1">
                        <a:lumMod val="95000"/>
                      </a:schemeClr>
                    </a:solidFill>
                  </a:tcPr>
                </a:tc>
              </a:tr>
              <a:tr h="266700">
                <a:tc>
                  <a:txBody>
                    <a:bodyPr/>
                    <a:lstStyle/>
                    <a:p>
                      <a:pPr marL="0" algn="l" defTabSz="914400" rtl="0" eaLnBrk="1" latinLnBrk="0" hangingPunct="1"/>
                      <a:r>
                        <a:rPr lang="en-US" sz="1400" b="1" kern="1200" dirty="0" smtClean="0">
                          <a:solidFill>
                            <a:schemeClr val="tx1"/>
                          </a:solidFill>
                          <a:latin typeface="Arial Narrow" panose="020B0606020202030204" pitchFamily="34" charset="0"/>
                          <a:ea typeface="+mn-ea"/>
                          <a:cs typeface="+mn-cs"/>
                        </a:rPr>
                        <a:t>       </a:t>
                      </a:r>
                      <a:r>
                        <a:rPr lang="en-US" sz="1400" b="1" kern="1200" smtClean="0">
                          <a:solidFill>
                            <a:schemeClr val="tx1"/>
                          </a:solidFill>
                          <a:latin typeface="Arial Narrow" panose="020B0606020202030204" pitchFamily="34" charset="0"/>
                          <a:ea typeface="+mn-ea"/>
                          <a:cs typeface="+mn-cs"/>
                        </a:rPr>
                        <a:t>Variable</a:t>
                      </a:r>
                      <a:r>
                        <a:rPr lang="en-US" sz="1400" b="1" kern="1200" baseline="0" smtClean="0">
                          <a:solidFill>
                            <a:schemeClr val="tx1"/>
                          </a:solidFill>
                          <a:latin typeface="Arial Narrow" panose="020B0606020202030204" pitchFamily="34" charset="0"/>
                          <a:ea typeface="+mn-ea"/>
                          <a:cs typeface="+mn-cs"/>
                        </a:rPr>
                        <a:t> ($</a:t>
                      </a:r>
                      <a:r>
                        <a:rPr lang="en-US" sz="1400" b="1" kern="1200" baseline="0" dirty="0" smtClean="0">
                          <a:solidFill>
                            <a:schemeClr val="tx1"/>
                          </a:solidFill>
                          <a:latin typeface="Arial Narrow" panose="020B0606020202030204" pitchFamily="34" charset="0"/>
                          <a:ea typeface="+mn-ea"/>
                          <a:cs typeface="+mn-cs"/>
                        </a:rPr>
                        <a:t>50 x 10,000)</a:t>
                      </a:r>
                      <a:endParaRPr lang="en-US" sz="1400" b="1" kern="1200" dirty="0">
                        <a:solidFill>
                          <a:schemeClr val="tx1"/>
                        </a:solidFill>
                        <a:latin typeface="Arial Narrow" panose="020B0606020202030204" pitchFamily="34" charset="0"/>
                        <a:ea typeface="+mn-ea"/>
                        <a:cs typeface="+mn-cs"/>
                      </a:endParaRPr>
                    </a:p>
                  </a:txBody>
                  <a:tcPr marL="91434" marR="91434">
                    <a:solidFill>
                      <a:schemeClr val="bg1">
                        <a:lumMod val="95000"/>
                      </a:schemeClr>
                    </a:solidFill>
                  </a:tcPr>
                </a:tc>
                <a:tc>
                  <a:txBody>
                    <a:bodyPr/>
                    <a:lstStyle/>
                    <a:p>
                      <a:pPr marL="0" algn="r" defTabSz="914400" rtl="0" eaLnBrk="1" latinLnBrk="0" hangingPunct="1"/>
                      <a:r>
                        <a:rPr lang="en-US" sz="1400" b="1" kern="1200" dirty="0" smtClean="0">
                          <a:solidFill>
                            <a:schemeClr val="tx1"/>
                          </a:solidFill>
                          <a:latin typeface="Arial Narrow" panose="020B0606020202030204" pitchFamily="34" charset="0"/>
                          <a:ea typeface="+mn-ea"/>
                          <a:cs typeface="+mn-cs"/>
                        </a:rPr>
                        <a:t>500,000</a:t>
                      </a:r>
                      <a:endParaRPr lang="en-US" sz="1400" b="1" kern="1200" dirty="0">
                        <a:solidFill>
                          <a:schemeClr val="tx1"/>
                        </a:solidFill>
                        <a:latin typeface="Arial Narrow" panose="020B0606020202030204" pitchFamily="34" charset="0"/>
                        <a:ea typeface="+mn-ea"/>
                        <a:cs typeface="+mn-cs"/>
                      </a:endParaRPr>
                    </a:p>
                  </a:txBody>
                  <a:tcPr marL="91434" marR="91434">
                    <a:solidFill>
                      <a:schemeClr val="bg1">
                        <a:lumMod val="95000"/>
                      </a:schemeClr>
                    </a:solidFill>
                  </a:tcPr>
                </a:tc>
              </a:tr>
              <a:tr h="266700">
                <a:tc>
                  <a:txBody>
                    <a:bodyPr/>
                    <a:lstStyle/>
                    <a:p>
                      <a:r>
                        <a:rPr lang="en-US" sz="1400" b="1" dirty="0" smtClean="0">
                          <a:solidFill>
                            <a:schemeClr val="tx1"/>
                          </a:solidFill>
                          <a:latin typeface="Arial Narrow" panose="020B0606020202030204" pitchFamily="34" charset="0"/>
                        </a:rPr>
                        <a:t>       Fixed ($140,000 + $60,000)</a:t>
                      </a:r>
                      <a:endParaRPr lang="en-US" sz="1400" b="1" dirty="0">
                        <a:solidFill>
                          <a:schemeClr val="tx1"/>
                        </a:solidFill>
                        <a:latin typeface="Arial Narrow" panose="020B0606020202030204" pitchFamily="34" charset="0"/>
                      </a:endParaRPr>
                    </a:p>
                  </a:txBody>
                  <a:tcPr marL="91434" marR="91434">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tx1"/>
                          </a:solidFill>
                          <a:latin typeface="Arial Narrow" panose="020B0606020202030204" pitchFamily="34" charset="0"/>
                        </a:rPr>
                        <a:t>200,000</a:t>
                      </a:r>
                    </a:p>
                  </a:txBody>
                  <a:tcPr marL="91434" marR="91434">
                    <a:solidFill>
                      <a:schemeClr val="bg1">
                        <a:lumMod val="95000"/>
                      </a:schemeClr>
                    </a:solidFill>
                  </a:tcPr>
                </a:tc>
              </a:tr>
              <a:tr h="266700">
                <a:tc>
                  <a:txBody>
                    <a:bodyPr/>
                    <a:lstStyle/>
                    <a:p>
                      <a:r>
                        <a:rPr lang="en-US" sz="1400" b="1" dirty="0" smtClean="0">
                          <a:latin typeface="Arial Narrow" panose="020B0606020202030204" pitchFamily="34" charset="0"/>
                        </a:rPr>
                        <a:t>   Income</a:t>
                      </a:r>
                      <a:endParaRPr lang="en-US" sz="1400" b="1" dirty="0">
                        <a:latin typeface="Arial Narrow" panose="020B0606020202030204" pitchFamily="34" charset="0"/>
                      </a:endParaRPr>
                    </a:p>
                  </a:txBody>
                  <a:tcPr marL="91434" marR="91434"/>
                </a:tc>
                <a:tc>
                  <a:txBody>
                    <a:bodyPr/>
                    <a:lstStyle/>
                    <a:p>
                      <a:pPr algn="r"/>
                      <a:r>
                        <a:rPr lang="en-US" sz="1400" b="1" u="dbl" baseline="0" dirty="0" smtClean="0">
                          <a:latin typeface="Arial Narrow" panose="020B0606020202030204" pitchFamily="34" charset="0"/>
                        </a:rPr>
                        <a:t>$200,000</a:t>
                      </a:r>
                      <a:endParaRPr lang="en-US" sz="1400" b="1" u="dbl" baseline="0" dirty="0">
                        <a:latin typeface="Arial Narrow" panose="020B0606020202030204" pitchFamily="34" charset="0"/>
                      </a:endParaRPr>
                    </a:p>
                  </a:txBody>
                  <a:tcPr marL="91434" marR="91434"/>
                </a:tc>
              </a:tr>
            </a:tbl>
          </a:graphicData>
        </a:graphic>
      </p:graphicFrame>
      <p:cxnSp>
        <p:nvCxnSpPr>
          <p:cNvPr id="3" name="Straight Arrow Connector 2"/>
          <p:cNvCxnSpPr/>
          <p:nvPr/>
        </p:nvCxnSpPr>
        <p:spPr>
          <a:xfrm flipH="1">
            <a:off x="4071938" y="4530725"/>
            <a:ext cx="3700462" cy="574675"/>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a:spLocks noChangeArrowheads="1"/>
          </p:cNvSpPr>
          <p:nvPr/>
        </p:nvSpPr>
        <p:spPr bwMode="auto">
          <a:xfrm>
            <a:off x="4077304" y="5226784"/>
            <a:ext cx="4767262" cy="1631216"/>
          </a:xfrm>
          <a:prstGeom prst="rect">
            <a:avLst/>
          </a:prstGeom>
          <a:solidFill>
            <a:srgbClr val="FF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000" b="1" dirty="0">
                <a:ea typeface="ＭＳ Ｐゴシック" pitchFamily="34" charset="-128"/>
              </a:rPr>
              <a:t>A simplified income statement using the above information and our estimated selling price of $90, yields a $200,000 profit which is a 20% return on our $1,000,000 of assets.</a:t>
            </a:r>
          </a:p>
        </p:txBody>
      </p:sp>
      <p:sp>
        <p:nvSpPr>
          <p:cNvPr id="7" name="Rounded Rectangle 6"/>
          <p:cNvSpPr/>
          <p:nvPr/>
        </p:nvSpPr>
        <p:spPr>
          <a:xfrm>
            <a:off x="419100" y="6172200"/>
            <a:ext cx="35433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anim calcmode="lin" valueType="num">
                                      <p:cBhvr>
                                        <p:cTn id="15" dur="1000" fill="hold"/>
                                        <p:tgtEl>
                                          <p:spTgt spid="30"/>
                                        </p:tgtEl>
                                        <p:attrNameLst>
                                          <p:attrName>ppt_x</p:attrName>
                                        </p:attrNameLst>
                                      </p:cBhvr>
                                      <p:tavLst>
                                        <p:tav tm="0">
                                          <p:val>
                                            <p:strVal val="#ppt_x"/>
                                          </p:val>
                                        </p:tav>
                                        <p:tav tm="100000">
                                          <p:val>
                                            <p:strVal val="#ppt_x"/>
                                          </p:val>
                                        </p:tav>
                                      </p:tavLst>
                                    </p:anim>
                                    <p:anim calcmode="lin" valueType="num">
                                      <p:cBhvr>
                                        <p:cTn id="16" dur="1000" fill="hold"/>
                                        <p:tgtEl>
                                          <p:spTgt spid="30"/>
                                        </p:tgtEl>
                                        <p:attrNameLst>
                                          <p:attrName>ppt_y</p:attrName>
                                        </p:attrNameLst>
                                      </p:cBhvr>
                                      <p:tavLst>
                                        <p:tav tm="0">
                                          <p:val>
                                            <p:strVal val="#ppt_y+.1"/>
                                          </p:val>
                                        </p:tav>
                                        <p:tav tm="100000">
                                          <p:val>
                                            <p:strVal val="#ppt_y"/>
                                          </p:val>
                                        </p:tav>
                                      </p:tavLst>
                                    </p:anim>
                                  </p:childTnLst>
                                </p:cTn>
                              </p:par>
                              <p:par>
                                <p:cTn id="17" presetID="42" presetClass="entr" presetSubtype="0" fill="hold" grpId="1"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nodeType="after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nodeType="afterGroup">
                            <p:stCondLst>
                              <p:cond delay="0"/>
                            </p:stCondLst>
                            <p:childTnLst>
                              <p:par>
                                <p:cTn id="36" presetID="22" presetClass="entr" presetSubtype="2"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right)">
                                      <p:cBhvr>
                                        <p:cTn id="38" dur="500"/>
                                        <p:tgtEl>
                                          <p:spTgt spid="3"/>
                                        </p:tgtEl>
                                      </p:cBhvr>
                                    </p:animEffect>
                                  </p:childTnLst>
                                </p:cTn>
                              </p:par>
                              <p:par>
                                <p:cTn id="39" presetID="42"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nodeType="afterGroup">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nodeType="afterGroup">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1000"/>
                                        <p:tgtEl>
                                          <p:spTgt spid="33"/>
                                        </p:tgtEl>
                                      </p:cBhvr>
                                    </p:animEffect>
                                    <p:anim calcmode="lin" valueType="num">
                                      <p:cBhvr>
                                        <p:cTn id="56" dur="1000" fill="hold"/>
                                        <p:tgtEl>
                                          <p:spTgt spid="33"/>
                                        </p:tgtEl>
                                        <p:attrNameLst>
                                          <p:attrName>ppt_x</p:attrName>
                                        </p:attrNameLst>
                                      </p:cBhvr>
                                      <p:tavLst>
                                        <p:tav tm="0">
                                          <p:val>
                                            <p:strVal val="#ppt_x"/>
                                          </p:val>
                                        </p:tav>
                                        <p:tav tm="100000">
                                          <p:val>
                                            <p:strVal val="#ppt_x"/>
                                          </p:val>
                                        </p:tav>
                                      </p:tavLst>
                                    </p:anim>
                                    <p:anim calcmode="lin" valueType="num">
                                      <p:cBhvr>
                                        <p:cTn id="5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1" grpId="1"/>
      <p:bldP spid="32" grpId="0" animBg="1"/>
      <p:bldP spid="6" grpId="0" animBg="1"/>
      <p:bldP spid="33"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144000" cy="1417638"/>
          </a:xfrm>
        </p:spPr>
        <p:txBody>
          <a:bodyPr>
            <a:normAutofit/>
          </a:bodyPr>
          <a:lstStyle/>
          <a:p>
            <a:pPr eaLnBrk="1" fontAlgn="auto" hangingPunct="1">
              <a:spcAft>
                <a:spcPts val="0"/>
              </a:spcAft>
              <a:defRPr/>
            </a:pPr>
            <a:r>
              <a:rPr lang="en-US" b="1" u="sng" dirty="0">
                <a:solidFill>
                  <a:prstClr val="black"/>
                </a:solidFill>
                <a:effectLst>
                  <a:outerShdw blurRad="38100" dist="38100" dir="2700000" algn="tl">
                    <a:srgbClr val="000000">
                      <a:alpha val="43137"/>
                    </a:srgbClr>
                  </a:outerShdw>
                </a:effectLst>
              </a:rPr>
              <a:t>Homework assignment</a:t>
            </a:r>
            <a:endParaRPr lang="en-US" b="1" u="sng" dirty="0" smtClean="0">
              <a:effectLst>
                <a:outerShdw blurRad="38100" dist="38100" dir="2700000" algn="tl">
                  <a:srgbClr val="000000">
                    <a:alpha val="43137"/>
                  </a:srgbClr>
                </a:outerShdw>
              </a:effectLst>
            </a:endParaRPr>
          </a:p>
        </p:txBody>
      </p:sp>
      <p:sp>
        <p:nvSpPr>
          <p:cNvPr id="35843" name="Rectangle 3"/>
          <p:cNvSpPr>
            <a:spLocks noGrp="1" noChangeArrowheads="1"/>
          </p:cNvSpPr>
          <p:nvPr>
            <p:ph idx="1"/>
          </p:nvPr>
        </p:nvSpPr>
        <p:spPr>
          <a:xfrm>
            <a:off x="0" y="1447800"/>
            <a:ext cx="9144000" cy="5410200"/>
          </a:xfrm>
        </p:spPr>
        <p:txBody>
          <a:bodyPr rtlCol="0">
            <a:normAutofit fontScale="92500" lnSpcReduction="20000"/>
          </a:bodyPr>
          <a:lstStyle/>
          <a:p>
            <a:pPr lvl="0" eaLnBrk="1" fontAlgn="auto" hangingPunct="1">
              <a:lnSpc>
                <a:spcPct val="160000"/>
              </a:lnSpc>
              <a:spcBef>
                <a:spcPts val="0"/>
              </a:spcBef>
              <a:spcAft>
                <a:spcPts val="0"/>
              </a:spcAft>
              <a:buFont typeface="Wingdings" pitchFamily="2" charset="2"/>
              <a:buChar char="Ø"/>
            </a:pPr>
            <a:r>
              <a:rPr lang="en-US" b="1" dirty="0">
                <a:solidFill>
                  <a:prstClr val="black"/>
                </a:solidFill>
              </a:rPr>
              <a:t>Using Connect – </a:t>
            </a:r>
            <a:r>
              <a:rPr lang="en-US" b="1" dirty="0" smtClean="0">
                <a:solidFill>
                  <a:srgbClr val="FF0000"/>
                </a:solidFill>
                <a:effectLst>
                  <a:outerShdw blurRad="38100" dist="38100" dir="2700000" algn="tl">
                    <a:srgbClr val="000000">
                      <a:alpha val="43137"/>
                    </a:srgbClr>
                  </a:outerShdw>
                </a:effectLst>
              </a:rPr>
              <a:t>8</a:t>
            </a:r>
            <a:r>
              <a:rPr lang="en-US" b="1" dirty="0" smtClean="0">
                <a:solidFill>
                  <a:prstClr val="black"/>
                </a:solidFill>
              </a:rPr>
              <a:t> </a:t>
            </a:r>
            <a:r>
              <a:rPr lang="en-US" b="1" dirty="0">
                <a:solidFill>
                  <a:prstClr val="black"/>
                </a:solidFill>
              </a:rPr>
              <a:t>Questions for </a:t>
            </a:r>
            <a:r>
              <a:rPr lang="en-US" b="1" dirty="0">
                <a:solidFill>
                  <a:srgbClr val="FF0000"/>
                </a:solidFill>
                <a:effectLst>
                  <a:outerShdw blurRad="38100" dist="38100" dir="2700000" algn="tl">
                    <a:srgbClr val="000000">
                      <a:alpha val="43137"/>
                    </a:srgbClr>
                  </a:outerShdw>
                </a:effectLst>
              </a:rPr>
              <a:t>60</a:t>
            </a:r>
            <a:r>
              <a:rPr lang="en-US" b="1" dirty="0">
                <a:solidFill>
                  <a:prstClr val="black"/>
                </a:solidFill>
              </a:rPr>
              <a:t> Points; </a:t>
            </a:r>
            <a:r>
              <a:rPr lang="en-US" b="1" u="sng" dirty="0">
                <a:solidFill>
                  <a:prstClr val="black"/>
                </a:solidFill>
                <a:effectLst>
                  <a:outerShdw blurRad="38100" dist="38100" dir="2700000" algn="tl">
                    <a:srgbClr val="000000">
                      <a:alpha val="43137"/>
                    </a:srgbClr>
                  </a:outerShdw>
                </a:effectLst>
              </a:rPr>
              <a:t>Chapter</a:t>
            </a:r>
            <a:r>
              <a:rPr lang="en-US" b="1" u="sng" dirty="0">
                <a:solidFill>
                  <a:srgbClr val="FF0000"/>
                </a:solidFill>
                <a:effectLst>
                  <a:outerShdw blurRad="38100" dist="38100" dir="2700000" algn="tl">
                    <a:srgbClr val="000000">
                      <a:alpha val="43137"/>
                    </a:srgbClr>
                  </a:outerShdw>
                </a:effectLst>
              </a:rPr>
              <a:t> </a:t>
            </a:r>
            <a:r>
              <a:rPr lang="en-US" b="1" u="sng" dirty="0" smtClean="0">
                <a:solidFill>
                  <a:srgbClr val="FF0000"/>
                </a:solidFill>
                <a:effectLst>
                  <a:outerShdw blurRad="38100" dist="38100" dir="2700000" algn="tl">
                    <a:srgbClr val="000000">
                      <a:alpha val="43137"/>
                    </a:srgbClr>
                  </a:outerShdw>
                </a:effectLst>
              </a:rPr>
              <a:t>10</a:t>
            </a:r>
            <a:r>
              <a:rPr lang="en-US" b="1" dirty="0" smtClean="0">
                <a:solidFill>
                  <a:prstClr val="black"/>
                </a:solidFill>
              </a:rPr>
              <a:t>.</a:t>
            </a:r>
            <a:endParaRPr lang="en-US" b="1" dirty="0">
              <a:solidFill>
                <a:prstClr val="black"/>
              </a:solidFill>
            </a:endParaRPr>
          </a:p>
          <a:p>
            <a:pPr eaLnBrk="1" fontAlgn="auto" hangingPunct="1">
              <a:lnSpc>
                <a:spcPct val="160000"/>
              </a:lnSpc>
              <a:spcAft>
                <a:spcPts val="0"/>
              </a:spcAft>
              <a:buFont typeface="Wingdings" pitchFamily="2" charset="2"/>
              <a:buChar char="Ø"/>
              <a:defRPr/>
            </a:pPr>
            <a:r>
              <a:rPr lang="en-US" b="1" dirty="0" smtClean="0">
                <a:solidFill>
                  <a:schemeClr val="tx1"/>
                </a:solidFill>
              </a:rPr>
              <a:t>Prepare for </a:t>
            </a:r>
            <a:r>
              <a:rPr lang="en-US" b="1" u="sng" dirty="0" smtClean="0">
                <a:solidFill>
                  <a:srgbClr val="FF0000"/>
                </a:solidFill>
              </a:rPr>
              <a:t>EXAM # 3 </a:t>
            </a:r>
            <a:r>
              <a:rPr lang="en-US" b="1" dirty="0" smtClean="0">
                <a:solidFill>
                  <a:schemeClr val="tx1"/>
                </a:solidFill>
              </a:rPr>
              <a:t>covers Chapters 7, 8, and 9 on </a:t>
            </a:r>
            <a:r>
              <a:rPr lang="en-US" b="1" dirty="0" smtClean="0">
                <a:solidFill>
                  <a:schemeClr val="tx1"/>
                </a:solidFill>
              </a:rPr>
              <a:t>4/18.</a:t>
            </a:r>
            <a:endParaRPr lang="en-US" b="1" dirty="0" smtClean="0">
              <a:solidFill>
                <a:schemeClr val="tx1"/>
              </a:solidFill>
            </a:endParaRPr>
          </a:p>
          <a:p>
            <a:pPr eaLnBrk="1" fontAlgn="auto" hangingPunct="1">
              <a:lnSpc>
                <a:spcPct val="160000"/>
              </a:lnSpc>
              <a:spcAft>
                <a:spcPts val="0"/>
              </a:spcAft>
              <a:buFont typeface="Wingdings" pitchFamily="2" charset="2"/>
              <a:buChar char="Ø"/>
              <a:defRPr/>
            </a:pPr>
            <a:r>
              <a:rPr lang="en-US" b="1" dirty="0" smtClean="0">
                <a:solidFill>
                  <a:schemeClr val="tx1"/>
                </a:solidFill>
              </a:rPr>
              <a:t>Last day of the Homework for Chapters 7, 8, and 9 </a:t>
            </a:r>
            <a:r>
              <a:rPr lang="en-US" b="1" smtClean="0">
                <a:solidFill>
                  <a:schemeClr val="tx1"/>
                </a:solidFill>
              </a:rPr>
              <a:t>is </a:t>
            </a:r>
            <a:r>
              <a:rPr lang="en-US" b="1" smtClean="0">
                <a:solidFill>
                  <a:schemeClr val="tx1"/>
                </a:solidFill>
              </a:rPr>
              <a:t>4/17 </a:t>
            </a:r>
            <a:r>
              <a:rPr lang="en-US" b="1" dirty="0" smtClean="0">
                <a:solidFill>
                  <a:schemeClr val="tx1"/>
                </a:solidFill>
              </a:rPr>
              <a:t>at 11:59 PM.</a:t>
            </a:r>
          </a:p>
          <a:p>
            <a:pPr lvl="0" eaLnBrk="1" fontAlgn="auto" hangingPunct="1">
              <a:lnSpc>
                <a:spcPct val="160000"/>
              </a:lnSpc>
              <a:spcAft>
                <a:spcPts val="0"/>
              </a:spcAft>
              <a:buFont typeface="Wingdings" pitchFamily="2" charset="2"/>
              <a:buChar char="Ø"/>
              <a:defRPr/>
            </a:pPr>
            <a:r>
              <a:rPr lang="en-US" b="1" dirty="0">
                <a:solidFill>
                  <a:prstClr val="black"/>
                </a:solidFill>
              </a:rPr>
              <a:t>Prepare chapter </a:t>
            </a:r>
            <a:r>
              <a:rPr lang="en-US" b="1" dirty="0">
                <a:solidFill>
                  <a:srgbClr val="FF0000"/>
                </a:solidFill>
                <a:effectLst>
                  <a:outerShdw blurRad="38100" dist="38100" dir="2700000" algn="tl">
                    <a:srgbClr val="000000">
                      <a:alpha val="43137"/>
                    </a:srgbClr>
                  </a:outerShdw>
                </a:effectLst>
              </a:rPr>
              <a:t>11</a:t>
            </a:r>
            <a:r>
              <a:rPr lang="en-US" b="1" dirty="0">
                <a:solidFill>
                  <a:prstClr val="black"/>
                </a:solidFill>
                <a:effectLst>
                  <a:outerShdw blurRad="38100" dist="38100" dir="2700000" algn="tl">
                    <a:srgbClr val="000000">
                      <a:alpha val="43137"/>
                    </a:srgbClr>
                  </a:outerShdw>
                </a:effectLst>
              </a:rPr>
              <a:t> </a:t>
            </a:r>
            <a:r>
              <a:rPr lang="en-US" b="1" dirty="0">
                <a:solidFill>
                  <a:prstClr val="black"/>
                </a:solidFill>
              </a:rPr>
              <a:t>“</a:t>
            </a:r>
            <a:r>
              <a:rPr lang="en-US" b="1" dirty="0">
                <a:solidFill>
                  <a:srgbClr val="FF0000"/>
                </a:solidFill>
                <a:effectLst>
                  <a:outerShdw blurRad="38100" dist="38100" dir="2700000" algn="tl">
                    <a:srgbClr val="000000">
                      <a:alpha val="43137"/>
                    </a:srgbClr>
                  </a:outerShdw>
                </a:effectLst>
              </a:rPr>
              <a:t>Capital Budgeting and Investment Analysis</a:t>
            </a:r>
            <a:r>
              <a:rPr lang="en-US" b="1" dirty="0">
                <a:solidFill>
                  <a:prstClr val="black"/>
                </a:solidFill>
              </a:rPr>
              <a:t>.” for 4/26 </a:t>
            </a:r>
            <a:r>
              <a:rPr lang="en-US" b="1" dirty="0" smtClean="0">
                <a:solidFill>
                  <a:prstClr val="black"/>
                </a:solidFill>
              </a:rPr>
              <a:t>meeting</a:t>
            </a:r>
            <a:endParaRPr lang="en-US" b="1" dirty="0" smtClean="0">
              <a:solidFill>
                <a:schemeClr val="tx1"/>
              </a:solidFill>
            </a:endParaRPr>
          </a:p>
          <a:p>
            <a:pPr eaLnBrk="1" fontAlgn="auto" hangingPunct="1">
              <a:spcAft>
                <a:spcPts val="0"/>
              </a:spcAft>
              <a:defRPr/>
            </a:pPr>
            <a:endParaRPr lang="en-US" b="1" dirty="0" smtClean="0">
              <a:solidFill>
                <a:schemeClr val="tx1"/>
              </a:solidFill>
            </a:endParaRPr>
          </a:p>
          <a:p>
            <a:pPr marL="0" indent="0" eaLnBrk="1" fontAlgn="auto" hangingPunct="1">
              <a:spcAft>
                <a:spcPts val="0"/>
              </a:spcAft>
              <a:buFont typeface="Arial" charset="0"/>
              <a:buNone/>
              <a:defRPr/>
            </a:pPr>
            <a:endParaRPr lang="en-US" b="1" dirty="0" smtClean="0">
              <a:solidFill>
                <a:schemeClr val="tx1"/>
              </a:solidFill>
            </a:endParaRPr>
          </a:p>
          <a:p>
            <a:pPr algn="ctr" eaLnBrk="1" fontAlgn="auto" hangingPunct="1">
              <a:spcAft>
                <a:spcPts val="0"/>
              </a:spcAft>
              <a:buFont typeface="Arial" pitchFamily="34" charset="0"/>
              <a:buNone/>
              <a:defRPr/>
            </a:pPr>
            <a:r>
              <a:rPr lang="en-US" sz="4800" b="1" i="1" u="sng" dirty="0" smtClean="0">
                <a:solidFill>
                  <a:schemeClr val="tx1"/>
                </a:solidFill>
                <a:effectLst>
                  <a:outerShdw blurRad="38100" dist="38100" dir="2700000" algn="tl">
                    <a:srgbClr val="000000">
                      <a:alpha val="43137"/>
                    </a:srgbClr>
                  </a:outerShdw>
                </a:effectLst>
              </a:rPr>
              <a:t>Happiness is having all homework up to date </a:t>
            </a:r>
          </a:p>
          <a:p>
            <a:pPr algn="r" eaLnBrk="1" fontAlgn="auto" hangingPunct="1">
              <a:spcAft>
                <a:spcPts val="0"/>
              </a:spcAft>
              <a:buFontTx/>
              <a:buNone/>
              <a:defRPr/>
            </a:pPr>
            <a:r>
              <a:rPr lang="en-US" b="1" u="sng" dirty="0" smtClean="0">
                <a:effectLst>
                  <a:outerShdw blurRad="38100" dist="38100" dir="2700000" algn="tl">
                    <a:srgbClr val="000000">
                      <a:alpha val="43137"/>
                    </a:srgbClr>
                  </a:outerShdw>
                </a:effectLst>
              </a:rPr>
              <a:t> </a:t>
            </a:r>
          </a:p>
          <a:p>
            <a:pPr eaLnBrk="1" fontAlgn="auto" hangingPunct="1">
              <a:spcAft>
                <a:spcPts val="0"/>
              </a:spcAft>
              <a:defRPr/>
            </a:pPr>
            <a:endParaRPr lang="en-US" dirty="0" smtClean="0"/>
          </a:p>
        </p:txBody>
      </p:sp>
      <p:sp>
        <p:nvSpPr>
          <p:cNvPr id="10650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b="1" u="sng">
                <a:solidFill>
                  <a:schemeClr val="tx1"/>
                </a:solidFill>
                <a:latin typeface="Arial" pitchFamily="34" charset="0"/>
                <a:ea typeface="MS PGothic" pitchFamily="34" charset="-128"/>
              </a:defRPr>
            </a:lvl1pPr>
            <a:lvl2pPr marL="742950" indent="-285750">
              <a:defRPr sz="2400" b="1" u="sng">
                <a:solidFill>
                  <a:schemeClr val="tx1"/>
                </a:solidFill>
                <a:latin typeface="Arial" pitchFamily="34" charset="0"/>
                <a:ea typeface="MS PGothic" pitchFamily="34" charset="-128"/>
              </a:defRPr>
            </a:lvl2pPr>
            <a:lvl3pPr marL="1143000" indent="-228600">
              <a:defRPr sz="2400" b="1" u="sng">
                <a:solidFill>
                  <a:schemeClr val="tx1"/>
                </a:solidFill>
                <a:latin typeface="Arial" pitchFamily="34" charset="0"/>
                <a:ea typeface="MS PGothic" pitchFamily="34" charset="-128"/>
              </a:defRPr>
            </a:lvl3pPr>
            <a:lvl4pPr marL="1600200" indent="-228600">
              <a:defRPr sz="2400" b="1" u="sng">
                <a:solidFill>
                  <a:schemeClr val="tx1"/>
                </a:solidFill>
                <a:latin typeface="Arial" pitchFamily="34" charset="0"/>
                <a:ea typeface="MS PGothic" pitchFamily="34" charset="-128"/>
              </a:defRPr>
            </a:lvl4pPr>
            <a:lvl5pPr marL="2057400" indent="-228600">
              <a:defRPr sz="2400" b="1" u="sng">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u="sng">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u="sng">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u="sng">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u="sng">
                <a:solidFill>
                  <a:schemeClr val="tx1"/>
                </a:solidFill>
                <a:latin typeface="Arial" pitchFamily="34" charset="0"/>
                <a:ea typeface="MS PGothic" pitchFamily="34" charset="-128"/>
              </a:defRPr>
            </a:lvl9pPr>
          </a:lstStyle>
          <a:p>
            <a:r>
              <a:rPr lang="en-US" altLang="en-US" sz="1200" smtClean="0">
                <a:solidFill>
                  <a:srgbClr val="898989"/>
                </a:solidFill>
              </a:rPr>
              <a:t>Atef Abuelaish</a:t>
            </a:r>
          </a:p>
        </p:txBody>
      </p:sp>
      <p:sp>
        <p:nvSpPr>
          <p:cNvPr id="10650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u="sng">
                <a:solidFill>
                  <a:schemeClr val="tx1"/>
                </a:solidFill>
                <a:latin typeface="Arial" pitchFamily="34" charset="0"/>
                <a:ea typeface="MS PGothic" pitchFamily="34" charset="-128"/>
              </a:defRPr>
            </a:lvl1pPr>
            <a:lvl2pPr marL="742950" indent="-285750">
              <a:defRPr sz="2400" b="1" u="sng">
                <a:solidFill>
                  <a:schemeClr val="tx1"/>
                </a:solidFill>
                <a:latin typeface="Arial" pitchFamily="34" charset="0"/>
                <a:ea typeface="MS PGothic" pitchFamily="34" charset="-128"/>
              </a:defRPr>
            </a:lvl2pPr>
            <a:lvl3pPr marL="1143000" indent="-228600">
              <a:defRPr sz="2400" b="1" u="sng">
                <a:solidFill>
                  <a:schemeClr val="tx1"/>
                </a:solidFill>
                <a:latin typeface="Arial" pitchFamily="34" charset="0"/>
                <a:ea typeface="MS PGothic" pitchFamily="34" charset="-128"/>
              </a:defRPr>
            </a:lvl3pPr>
            <a:lvl4pPr marL="1600200" indent="-228600">
              <a:defRPr sz="2400" b="1" u="sng">
                <a:solidFill>
                  <a:schemeClr val="tx1"/>
                </a:solidFill>
                <a:latin typeface="Arial" pitchFamily="34" charset="0"/>
                <a:ea typeface="MS PGothic" pitchFamily="34" charset="-128"/>
              </a:defRPr>
            </a:lvl4pPr>
            <a:lvl5pPr marL="2057400" indent="-228600">
              <a:defRPr sz="2400" b="1" u="sng">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u="sng">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u="sng">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u="sng">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u="sng">
                <a:solidFill>
                  <a:schemeClr val="tx1"/>
                </a:solidFill>
                <a:latin typeface="Arial" pitchFamily="34" charset="0"/>
                <a:ea typeface="MS PGothic" pitchFamily="34" charset="-128"/>
              </a:defRPr>
            </a:lvl9pPr>
          </a:lstStyle>
          <a:p>
            <a:fld id="{BAE4C60C-654F-4413-8117-C77B3A07E1E7}" type="slidenum">
              <a:rPr lang="en-US" altLang="en-US" sz="1200" smtClean="0">
                <a:solidFill>
                  <a:srgbClr val="898989"/>
                </a:solidFill>
              </a:rPr>
              <a:pPr/>
              <a:t>41</a:t>
            </a:fld>
            <a:endParaRPr lang="en-US" altLang="en-US" sz="1200" smtClean="0">
              <a:solidFill>
                <a:srgbClr val="898989"/>
              </a:solidFill>
            </a:endParaRPr>
          </a:p>
        </p:txBody>
      </p:sp>
    </p:spTree>
    <p:extLst>
      <p:ext uri="{BB962C8B-B14F-4D97-AF65-F5344CB8AC3E}">
        <p14:creationId xmlns:p14="http://schemas.microsoft.com/office/powerpoint/2010/main" val="1355279184"/>
      </p:ext>
    </p:extLst>
  </p:cSld>
  <p:clrMapOvr>
    <a:masterClrMapping/>
  </p:clrMapOvr>
  <p:transition spd="slow">
    <p:check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763000" cy="4525963"/>
          </a:xfrm>
        </p:spPr>
        <p:txBody>
          <a:bodyPr rtlCol="0">
            <a:normAutofit/>
          </a:bodyPr>
          <a:lstStyle/>
          <a:p>
            <a:pPr algn="ctr" eaLnBrk="1" fontAlgn="auto" hangingPunct="1">
              <a:spcAft>
                <a:spcPts val="0"/>
              </a:spcAft>
              <a:buFont typeface="Wingdings" pitchFamily="2" charset="2"/>
              <a:buNone/>
              <a:defRPr/>
            </a:pPr>
            <a:r>
              <a:rPr lang="en-US" sz="6600" b="1" u="sng" dirty="0" smtClean="0">
                <a:solidFill>
                  <a:srgbClr val="FF0000"/>
                </a:solidFill>
                <a:effectLst>
                  <a:outerShdw blurRad="38100" dist="38100" dir="2700000" algn="tl">
                    <a:srgbClr val="000000">
                      <a:alpha val="43137"/>
                    </a:srgbClr>
                  </a:outerShdw>
                </a:effectLst>
                <a:latin typeface="Arial Rounded MT Bold" pitchFamily="34" charset="0"/>
              </a:rPr>
              <a:t>Thank you, </a:t>
            </a:r>
            <a:r>
              <a:rPr lang="en-US" sz="6600" b="1" u="sng" dirty="0" smtClean="0">
                <a:solidFill>
                  <a:schemeClr val="tx1"/>
                </a:solidFill>
                <a:effectLst>
                  <a:outerShdw blurRad="38100" dist="38100" dir="2700000" algn="tl">
                    <a:srgbClr val="000000">
                      <a:alpha val="43137"/>
                    </a:srgbClr>
                  </a:outerShdw>
                </a:effectLst>
                <a:latin typeface="Arial Rounded MT Bold" pitchFamily="34" charset="0"/>
              </a:rPr>
              <a:t>and see you</a:t>
            </a:r>
            <a:r>
              <a:rPr lang="en-US" sz="6600" b="1" u="sng" dirty="0" smtClean="0">
                <a:solidFill>
                  <a:srgbClr val="FF0000"/>
                </a:solidFill>
                <a:effectLst>
                  <a:outerShdw blurRad="38100" dist="38100" dir="2700000" algn="tl">
                    <a:srgbClr val="000000">
                      <a:alpha val="43137"/>
                    </a:srgbClr>
                  </a:outerShdw>
                </a:effectLst>
                <a:latin typeface="Arial Rounded MT Bold" pitchFamily="34" charset="0"/>
              </a:rPr>
              <a:t>, Next Week </a:t>
            </a:r>
            <a:r>
              <a:rPr lang="en-US" sz="6600" b="1" u="sng" dirty="0" smtClean="0">
                <a:solidFill>
                  <a:schemeClr val="tx1"/>
                </a:solidFill>
                <a:effectLst>
                  <a:outerShdw blurRad="38100" dist="38100" dir="2700000" algn="tl">
                    <a:srgbClr val="000000">
                      <a:alpha val="43137"/>
                    </a:srgbClr>
                  </a:outerShdw>
                </a:effectLst>
                <a:latin typeface="Arial Rounded MT Bold" pitchFamily="34" charset="0"/>
              </a:rPr>
              <a:t>at the</a:t>
            </a:r>
            <a:r>
              <a:rPr lang="en-US" sz="6600" b="1" u="sng" dirty="0" smtClean="0">
                <a:solidFill>
                  <a:srgbClr val="FF0000"/>
                </a:solidFill>
                <a:effectLst>
                  <a:outerShdw blurRad="38100" dist="38100" dir="2700000" algn="tl">
                    <a:srgbClr val="000000">
                      <a:alpha val="43137"/>
                    </a:srgbClr>
                  </a:outerShdw>
                </a:effectLst>
                <a:latin typeface="Arial Rounded MT Bold" pitchFamily="34" charset="0"/>
              </a:rPr>
              <a:t> Same Time</a:t>
            </a:r>
            <a:endParaRPr lang="en-US" sz="6600" b="1" u="sng" dirty="0">
              <a:solidFill>
                <a:srgbClr val="FF0000"/>
              </a:solidFill>
              <a:effectLst>
                <a:outerShdw blurRad="38100" dist="38100" dir="2700000" algn="tl">
                  <a:srgbClr val="000000">
                    <a:alpha val="43137"/>
                  </a:srgbClr>
                </a:outerShdw>
              </a:effectLst>
              <a:latin typeface="Arial Rounded MT Bold" pitchFamily="34" charset="0"/>
            </a:endParaRPr>
          </a:p>
        </p:txBody>
      </p:sp>
      <p:sp>
        <p:nvSpPr>
          <p:cNvPr id="80899" name="Slide Number Placeholder 3"/>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r>
              <a:rPr lang="en-US" sz="1800" smtClean="0">
                <a:solidFill>
                  <a:srgbClr val="000000"/>
                </a:solidFill>
              </a:rPr>
              <a:t> </a:t>
            </a:r>
          </a:p>
        </p:txBody>
      </p:sp>
    </p:spTree>
    <p:extLst>
      <p:ext uri="{BB962C8B-B14F-4D97-AF65-F5344CB8AC3E}">
        <p14:creationId xmlns:p14="http://schemas.microsoft.com/office/powerpoint/2010/main" val="1884164363"/>
      </p:ext>
    </p:extLst>
  </p:cSld>
  <p:clrMapOvr>
    <a:masterClrMapping/>
  </p:clrMapOvr>
  <p:transition spd="slow">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ctrTitle"/>
          </p:nvPr>
        </p:nvSpPr>
        <p:spPr>
          <a:xfrm>
            <a:off x="228600" y="1371600"/>
            <a:ext cx="8763000" cy="4267200"/>
          </a:xfrm>
        </p:spPr>
        <p:txBody>
          <a:bodyPr/>
          <a:lstStyle/>
          <a:p>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     </a:t>
            </a:r>
            <a:br>
              <a:rPr lang="en-US" altLang="en-US" dirty="0" smtClean="0">
                <a:ea typeface="ＭＳ Ｐゴシック" pitchFamily="34" charset="-128"/>
              </a:rPr>
            </a:br>
            <a:r>
              <a:rPr lang="en-US" altLang="en-US" sz="5400" b="1" dirty="0" smtClean="0">
                <a:solidFill>
                  <a:schemeClr val="tx1"/>
                </a:solidFill>
                <a:latin typeface="Algerian" pitchFamily="82" charset="0"/>
                <a:ea typeface="ＭＳ Ｐゴシック" pitchFamily="34" charset="-128"/>
              </a:rPr>
              <a:t>Describe the importance of </a:t>
            </a:r>
            <a:r>
              <a:rPr lang="en-US" altLang="en-US" sz="5400" b="1" u="sng" dirty="0" smtClean="0">
                <a:solidFill>
                  <a:srgbClr val="FF0000"/>
                </a:solidFill>
                <a:latin typeface="Algerian" pitchFamily="82" charset="0"/>
                <a:ea typeface="ＭＳ Ｐゴシック" pitchFamily="34" charset="-128"/>
              </a:rPr>
              <a:t>relevant costs </a:t>
            </a:r>
            <a:r>
              <a:rPr lang="en-US" altLang="en-US" sz="5400" b="1" dirty="0" smtClean="0">
                <a:solidFill>
                  <a:schemeClr val="tx1"/>
                </a:solidFill>
                <a:latin typeface="Algerian" pitchFamily="82" charset="0"/>
                <a:ea typeface="ＭＳ Ｐゴシック" pitchFamily="34" charset="-128"/>
              </a:rPr>
              <a:t>for </a:t>
            </a:r>
            <a:r>
              <a:rPr lang="en-US" altLang="en-US" sz="5400" b="1" u="sng" dirty="0" smtClean="0">
                <a:solidFill>
                  <a:schemeClr val="tx1"/>
                </a:solidFill>
                <a:latin typeface="Algerian" pitchFamily="82" charset="0"/>
                <a:ea typeface="ＭＳ Ｐゴシック" pitchFamily="34" charset="-128"/>
              </a:rPr>
              <a:t>short-term decisions</a:t>
            </a:r>
            <a:r>
              <a:rPr lang="en-US" altLang="en-US" sz="5400" b="1" dirty="0" smtClean="0">
                <a:solidFill>
                  <a:schemeClr val="tx1"/>
                </a:solidFill>
                <a:latin typeface="Algerian" pitchFamily="82" charset="0"/>
                <a:ea typeface="ＭＳ Ｐゴシック" pitchFamily="34" charset="-128"/>
              </a:rPr>
              <a:t>.</a:t>
            </a:r>
          </a:p>
        </p:txBody>
      </p:sp>
      <p:sp>
        <p:nvSpPr>
          <p:cNvPr id="1024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41F90ABB-CDD7-4428-8725-CDE8E1A4C133}" type="slidenum">
              <a:rPr lang="en-US" altLang="en-US">
                <a:solidFill>
                  <a:srgbClr val="898989"/>
                </a:solidFill>
                <a:ea typeface="ＭＳ Ｐゴシック" pitchFamily="34" charset="-128"/>
              </a:rPr>
              <a:pPr/>
              <a:t>5</a:t>
            </a:fld>
            <a:endParaRPr lang="en-US" altLang="en-US">
              <a:solidFill>
                <a:srgbClr val="898989"/>
              </a:solidFill>
              <a:ea typeface="ＭＳ Ｐゴシック" pitchFamily="34" charset="-128"/>
            </a:endParaRPr>
          </a:p>
        </p:txBody>
      </p:sp>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649" y="60960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4"/>
          <p:cNvSpPr>
            <a:spLocks noGrp="1" noChangeArrowheads="1"/>
          </p:cNvSpPr>
          <p:nvPr>
            <p:ph type="title"/>
          </p:nvPr>
        </p:nvSpPr>
        <p:spPr>
          <a:xfrm>
            <a:off x="474663" y="381000"/>
            <a:ext cx="8229600" cy="762000"/>
          </a:xfrm>
        </p:spPr>
        <p:txBody>
          <a:bodyPr/>
          <a:lstStyle/>
          <a:p>
            <a:r>
              <a:rPr lang="en-US" altLang="en-US" sz="4400" b="1" dirty="0" smtClean="0">
                <a:solidFill>
                  <a:schemeClr val="tx1"/>
                </a:solidFill>
                <a:latin typeface="Arial" pitchFamily="34" charset="0"/>
                <a:ea typeface="ＭＳ Ｐゴシック" pitchFamily="34" charset="-128"/>
                <a:cs typeface="Arial" pitchFamily="34" charset="0"/>
              </a:rPr>
              <a:t>Decision Making</a:t>
            </a:r>
          </a:p>
        </p:txBody>
      </p:sp>
      <p:sp>
        <p:nvSpPr>
          <p:cNvPr id="11266" name="Rectangle 2"/>
          <p:cNvSpPr>
            <a:spLocks noGrp="1" noChangeArrowheads="1"/>
          </p:cNvSpPr>
          <p:nvPr>
            <p:ph idx="1"/>
          </p:nvPr>
        </p:nvSpPr>
        <p:spPr>
          <a:xfrm>
            <a:off x="228600" y="1447800"/>
            <a:ext cx="8610600" cy="2971800"/>
          </a:xfrm>
          <a:gradFill rotWithShape="1">
            <a:gsLst>
              <a:gs pos="0">
                <a:srgbClr val="F5FFE6"/>
              </a:gs>
              <a:gs pos="64999">
                <a:srgbClr val="E4FDC2"/>
              </a:gs>
              <a:gs pos="100000">
                <a:srgbClr val="DAFDA7"/>
              </a:gs>
            </a:gsLst>
            <a:lin ang="5400000" scaled="1"/>
          </a:gradFill>
          <a:ln cap="flat">
            <a:solidFill>
              <a:srgbClr val="98B954"/>
            </a:solidFill>
          </a:ln>
          <a:effectLst>
            <a:outerShdw dist="20000" dir="5400000" rotWithShape="0">
              <a:srgbClr val="000000">
                <a:alpha val="37999"/>
              </a:srgbClr>
            </a:outerShdw>
          </a:effectLst>
        </p:spPr>
        <p:txBody>
          <a:bodyPr lIns="90488" tIns="44450" rIns="90488" bIns="44450"/>
          <a:lstStyle/>
          <a:p>
            <a:pPr>
              <a:lnSpc>
                <a:spcPct val="90000"/>
              </a:lnSpc>
              <a:buFont typeface="Wingdings" pitchFamily="2" charset="2"/>
              <a:buNone/>
              <a:defRPr/>
            </a:pPr>
            <a:r>
              <a:rPr lang="en-US" dirty="0" smtClean="0">
                <a:solidFill>
                  <a:srgbClr val="000000"/>
                </a:solidFill>
                <a:ea typeface="ＭＳ Ｐゴシック" pitchFamily="34" charset="-128"/>
                <a:cs typeface="Arial" charset="0"/>
              </a:rPr>
              <a:t>  </a:t>
            </a:r>
            <a:r>
              <a:rPr lang="en-US" b="1" dirty="0" smtClean="0">
                <a:solidFill>
                  <a:srgbClr val="000000"/>
                </a:solidFill>
                <a:ea typeface="ＭＳ Ｐゴシック" pitchFamily="34" charset="-128"/>
                <a:cs typeface="Arial" charset="0"/>
              </a:rPr>
              <a:t>Decision making involves </a:t>
            </a:r>
            <a:r>
              <a:rPr lang="en-US" b="1" u="sng" dirty="0" smtClean="0">
                <a:solidFill>
                  <a:srgbClr val="000000"/>
                </a:solidFill>
                <a:ea typeface="ＭＳ Ｐゴシック" pitchFamily="34" charset="-128"/>
                <a:cs typeface="Arial" charset="0"/>
              </a:rPr>
              <a:t>five steps</a:t>
            </a:r>
            <a:r>
              <a:rPr lang="en-US" b="1" dirty="0" smtClean="0">
                <a:solidFill>
                  <a:srgbClr val="000000"/>
                </a:solidFill>
                <a:ea typeface="ＭＳ Ｐゴシック" pitchFamily="34" charset="-128"/>
                <a:cs typeface="Arial" charset="0"/>
              </a:rPr>
              <a:t>:</a:t>
            </a:r>
          </a:p>
          <a:p>
            <a:pPr lvl="1">
              <a:lnSpc>
                <a:spcPct val="90000"/>
              </a:lnSpc>
              <a:buClr>
                <a:schemeClr val="tx1"/>
              </a:buClr>
              <a:buSzPct val="125000"/>
              <a:buFont typeface="Wingdings" pitchFamily="2" charset="2"/>
              <a:buChar char=""/>
              <a:defRPr/>
            </a:pPr>
            <a:r>
              <a:rPr lang="en-US" sz="2400" b="1" dirty="0" smtClean="0">
                <a:solidFill>
                  <a:srgbClr val="000000"/>
                </a:solidFill>
                <a:ea typeface="ＭＳ Ｐゴシック" pitchFamily="34" charset="-128"/>
                <a:cs typeface="Arial" charset="0"/>
              </a:rPr>
              <a:t> Define the </a:t>
            </a:r>
            <a:r>
              <a:rPr lang="en-US" sz="2400" b="1" dirty="0" smtClean="0">
                <a:solidFill>
                  <a:srgbClr val="FF0000"/>
                </a:solidFill>
                <a:effectLst>
                  <a:outerShdw blurRad="38100" dist="38100" dir="2700000" algn="tl">
                    <a:srgbClr val="000000">
                      <a:alpha val="43137"/>
                    </a:srgbClr>
                  </a:outerShdw>
                </a:effectLst>
                <a:ea typeface="ＭＳ Ｐゴシック" pitchFamily="34" charset="-128"/>
                <a:cs typeface="Arial" charset="0"/>
              </a:rPr>
              <a:t>decision task</a:t>
            </a:r>
            <a:r>
              <a:rPr lang="en-US" sz="2400" b="1" dirty="0" smtClean="0">
                <a:solidFill>
                  <a:srgbClr val="000000"/>
                </a:solidFill>
                <a:ea typeface="ＭＳ Ｐゴシック" pitchFamily="34" charset="-128"/>
                <a:cs typeface="Arial" charset="0"/>
              </a:rPr>
              <a:t>.</a:t>
            </a:r>
          </a:p>
          <a:p>
            <a:pPr lvl="1">
              <a:lnSpc>
                <a:spcPct val="90000"/>
              </a:lnSpc>
              <a:buClr>
                <a:schemeClr val="tx1"/>
              </a:buClr>
              <a:buSzPct val="125000"/>
              <a:buFont typeface="Wingdings" pitchFamily="2" charset="2"/>
              <a:buChar char=""/>
              <a:defRPr/>
            </a:pPr>
            <a:r>
              <a:rPr lang="en-US" sz="2400" b="1" dirty="0" smtClean="0">
                <a:solidFill>
                  <a:srgbClr val="000000"/>
                </a:solidFill>
                <a:ea typeface="ＭＳ Ｐゴシック" pitchFamily="34" charset="-128"/>
                <a:cs typeface="Arial" charset="0"/>
              </a:rPr>
              <a:t> Identify </a:t>
            </a:r>
            <a:r>
              <a:rPr lang="en-US" sz="2400" b="1" dirty="0" smtClean="0">
                <a:solidFill>
                  <a:srgbClr val="FF0000"/>
                </a:solidFill>
                <a:effectLst>
                  <a:outerShdw blurRad="38100" dist="38100" dir="2700000" algn="tl">
                    <a:srgbClr val="000000">
                      <a:alpha val="43137"/>
                    </a:srgbClr>
                  </a:outerShdw>
                </a:effectLst>
                <a:ea typeface="ＭＳ Ｐゴシック" pitchFamily="34" charset="-128"/>
                <a:cs typeface="Arial" charset="0"/>
              </a:rPr>
              <a:t>alternative</a:t>
            </a:r>
            <a:r>
              <a:rPr lang="en-US" sz="2400" b="1" dirty="0" smtClean="0">
                <a:solidFill>
                  <a:srgbClr val="000000"/>
                </a:solidFill>
                <a:ea typeface="ＭＳ Ｐゴシック" pitchFamily="34" charset="-128"/>
                <a:cs typeface="Arial" charset="0"/>
              </a:rPr>
              <a:t> courses of action.</a:t>
            </a:r>
          </a:p>
          <a:p>
            <a:pPr lvl="1">
              <a:lnSpc>
                <a:spcPct val="90000"/>
              </a:lnSpc>
              <a:buClr>
                <a:schemeClr val="tx1"/>
              </a:buClr>
              <a:buSzPct val="125000"/>
              <a:buFont typeface="Wingdings" pitchFamily="2" charset="2"/>
              <a:buChar char=""/>
              <a:defRPr/>
            </a:pPr>
            <a:r>
              <a:rPr lang="en-US" sz="2400" b="1" dirty="0" smtClean="0">
                <a:solidFill>
                  <a:srgbClr val="000000"/>
                </a:solidFill>
                <a:ea typeface="ＭＳ Ｐゴシック" pitchFamily="34" charset="-128"/>
                <a:cs typeface="Arial" charset="0"/>
              </a:rPr>
              <a:t> Collect </a:t>
            </a:r>
            <a:r>
              <a:rPr lang="en-US" sz="2400" b="1" dirty="0">
                <a:solidFill>
                  <a:srgbClr val="FF0000"/>
                </a:solidFill>
                <a:effectLst>
                  <a:outerShdw blurRad="38100" dist="38100" dir="2700000" algn="tl">
                    <a:srgbClr val="000000">
                      <a:alpha val="43137"/>
                    </a:srgbClr>
                  </a:outerShdw>
                </a:effectLst>
                <a:ea typeface="ＭＳ Ｐゴシック" pitchFamily="34" charset="-128"/>
                <a:cs typeface="Arial" charset="0"/>
              </a:rPr>
              <a:t>relevant information </a:t>
            </a:r>
            <a:r>
              <a:rPr lang="en-US" sz="2400" b="1" dirty="0" smtClean="0">
                <a:solidFill>
                  <a:srgbClr val="000000"/>
                </a:solidFill>
                <a:ea typeface="ＭＳ Ｐゴシック" pitchFamily="34" charset="-128"/>
                <a:cs typeface="Arial" charset="0"/>
              </a:rPr>
              <a:t>on alternatives.</a:t>
            </a:r>
          </a:p>
          <a:p>
            <a:pPr lvl="1">
              <a:lnSpc>
                <a:spcPct val="90000"/>
              </a:lnSpc>
              <a:buClr>
                <a:schemeClr val="tx1"/>
              </a:buClr>
              <a:buSzPct val="125000"/>
              <a:buFont typeface="Wingdings" pitchFamily="2" charset="2"/>
              <a:buChar char=""/>
              <a:defRPr/>
            </a:pPr>
            <a:r>
              <a:rPr lang="en-US" sz="2400" b="1" dirty="0" smtClean="0">
                <a:solidFill>
                  <a:srgbClr val="000000"/>
                </a:solidFill>
                <a:ea typeface="ＭＳ Ｐゴシック" pitchFamily="34" charset="-128"/>
                <a:cs typeface="Arial" charset="0"/>
              </a:rPr>
              <a:t> Select the </a:t>
            </a:r>
            <a:r>
              <a:rPr lang="en-US" sz="2400" b="1" dirty="0" smtClean="0">
                <a:solidFill>
                  <a:srgbClr val="FF0000"/>
                </a:solidFill>
                <a:effectLst>
                  <a:outerShdw blurRad="38100" dist="38100" dir="2700000" algn="tl">
                    <a:srgbClr val="000000">
                      <a:alpha val="43137"/>
                    </a:srgbClr>
                  </a:outerShdw>
                </a:effectLst>
                <a:ea typeface="ＭＳ Ｐゴシック" pitchFamily="34" charset="-128"/>
                <a:cs typeface="Arial" charset="0"/>
              </a:rPr>
              <a:t>preferred</a:t>
            </a:r>
            <a:r>
              <a:rPr lang="en-US" sz="2400" b="1" dirty="0" smtClean="0">
                <a:solidFill>
                  <a:srgbClr val="000000"/>
                </a:solidFill>
                <a:ea typeface="ＭＳ Ｐゴシック" pitchFamily="34" charset="-128"/>
                <a:cs typeface="Arial" charset="0"/>
              </a:rPr>
              <a:t> course of action.</a:t>
            </a:r>
          </a:p>
          <a:p>
            <a:pPr lvl="1">
              <a:lnSpc>
                <a:spcPct val="90000"/>
              </a:lnSpc>
              <a:buClr>
                <a:schemeClr val="tx1"/>
              </a:buClr>
              <a:buSzPct val="125000"/>
              <a:buFont typeface="Wingdings" pitchFamily="2" charset="2"/>
              <a:buChar char=""/>
              <a:defRPr/>
            </a:pPr>
            <a:r>
              <a:rPr lang="en-US" sz="2400" b="1" dirty="0" smtClean="0">
                <a:solidFill>
                  <a:srgbClr val="000000"/>
                </a:solidFill>
                <a:ea typeface="ＭＳ Ｐゴシック" pitchFamily="34" charset="-128"/>
                <a:cs typeface="Arial" charset="0"/>
              </a:rPr>
              <a:t> </a:t>
            </a:r>
            <a:r>
              <a:rPr lang="en-US" sz="2400" b="1" dirty="0" smtClean="0">
                <a:solidFill>
                  <a:srgbClr val="FF0000"/>
                </a:solidFill>
                <a:effectLst>
                  <a:outerShdw blurRad="38100" dist="38100" dir="2700000" algn="tl">
                    <a:srgbClr val="000000">
                      <a:alpha val="43137"/>
                    </a:srgbClr>
                  </a:outerShdw>
                </a:effectLst>
                <a:ea typeface="ＭＳ Ｐゴシック" pitchFamily="34" charset="-128"/>
                <a:cs typeface="Arial" charset="0"/>
              </a:rPr>
              <a:t>Analyze </a:t>
            </a:r>
            <a:r>
              <a:rPr lang="en-US" sz="2400" b="1" dirty="0" smtClean="0">
                <a:solidFill>
                  <a:schemeClr val="tx1"/>
                </a:solidFill>
                <a:effectLst>
                  <a:outerShdw blurRad="38100" dist="38100" dir="2700000" algn="tl">
                    <a:srgbClr val="000000">
                      <a:alpha val="43137"/>
                    </a:srgbClr>
                  </a:outerShdw>
                </a:effectLst>
                <a:ea typeface="ＭＳ Ｐゴシック" pitchFamily="34" charset="-128"/>
                <a:cs typeface="Arial" charset="0"/>
              </a:rPr>
              <a:t>and</a:t>
            </a:r>
            <a:r>
              <a:rPr lang="en-US" sz="2400" b="1" dirty="0" smtClean="0">
                <a:solidFill>
                  <a:srgbClr val="FF0000"/>
                </a:solidFill>
                <a:effectLst>
                  <a:outerShdw blurRad="38100" dist="38100" dir="2700000" algn="tl">
                    <a:srgbClr val="000000">
                      <a:alpha val="43137"/>
                    </a:srgbClr>
                  </a:outerShdw>
                </a:effectLst>
                <a:ea typeface="ＭＳ Ｐゴシック" pitchFamily="34" charset="-128"/>
                <a:cs typeface="Arial" charset="0"/>
              </a:rPr>
              <a:t> assess </a:t>
            </a:r>
            <a:r>
              <a:rPr lang="en-US" sz="2400" b="1" dirty="0" smtClean="0">
                <a:solidFill>
                  <a:srgbClr val="000000"/>
                </a:solidFill>
                <a:ea typeface="ＭＳ Ｐゴシック" pitchFamily="34" charset="-128"/>
                <a:cs typeface="Arial" charset="0"/>
              </a:rPr>
              <a:t>decisions made.</a:t>
            </a:r>
          </a:p>
        </p:txBody>
      </p:sp>
      <p:sp>
        <p:nvSpPr>
          <p:cNvPr id="1127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415F1F77-36FA-4F72-B711-2C20B785569A}" type="slidenum">
              <a:rPr lang="en-US" altLang="en-US">
                <a:solidFill>
                  <a:srgbClr val="898989"/>
                </a:solidFill>
                <a:ea typeface="ＭＳ Ｐゴシック" pitchFamily="34" charset="-128"/>
              </a:rPr>
              <a:pPr/>
              <a:t>6</a:t>
            </a:fld>
            <a:endParaRPr lang="en-US" altLang="en-US">
              <a:solidFill>
                <a:srgbClr val="898989"/>
              </a:solidFill>
              <a:ea typeface="ＭＳ Ｐゴシック" pitchFamily="34" charset="-128"/>
            </a:endParaRPr>
          </a:p>
        </p:txBody>
      </p:sp>
      <p:sp>
        <p:nvSpPr>
          <p:cNvPr id="33796"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a:solidFill>
                  <a:schemeClr val="bg1"/>
                </a:solidFill>
                <a:latin typeface="Times New Roman" pitchFamily="-84" charset="0"/>
              </a:rPr>
              <a:t>C 1</a:t>
            </a:r>
          </a:p>
        </p:txBody>
      </p:sp>
      <p:pic>
        <p:nvPicPr>
          <p:cNvPr id="348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63" y="4657725"/>
            <a:ext cx="869632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 calcmode="lin" valueType="num">
                                      <p:cBhvr additive="base">
                                        <p:cTn id="7" dur="500" fill="hold"/>
                                        <p:tgtEl>
                                          <p:spTgt spid="112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6">
                                            <p:txEl>
                                              <p:pRg st="1" end="1"/>
                                            </p:txEl>
                                          </p:spTgt>
                                        </p:tgtEl>
                                        <p:attrNameLst>
                                          <p:attrName>style.visibility</p:attrName>
                                        </p:attrNameLst>
                                      </p:cBhvr>
                                      <p:to>
                                        <p:strVal val="visible"/>
                                      </p:to>
                                    </p:set>
                                    <p:anim calcmode="lin" valueType="num">
                                      <p:cBhvr additive="base">
                                        <p:cTn id="13" dur="500" fill="hold"/>
                                        <p:tgtEl>
                                          <p:spTgt spid="112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6">
                                            <p:txEl>
                                              <p:pRg st="2" end="2"/>
                                            </p:txEl>
                                          </p:spTgt>
                                        </p:tgtEl>
                                        <p:attrNameLst>
                                          <p:attrName>style.visibility</p:attrName>
                                        </p:attrNameLst>
                                      </p:cBhvr>
                                      <p:to>
                                        <p:strVal val="visible"/>
                                      </p:to>
                                    </p:set>
                                    <p:anim calcmode="lin" valueType="num">
                                      <p:cBhvr additive="base">
                                        <p:cTn id="19" dur="500" fill="hold"/>
                                        <p:tgtEl>
                                          <p:spTgt spid="1126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266">
                                            <p:txEl>
                                              <p:pRg st="3" end="3"/>
                                            </p:txEl>
                                          </p:spTgt>
                                        </p:tgtEl>
                                        <p:attrNameLst>
                                          <p:attrName>style.visibility</p:attrName>
                                        </p:attrNameLst>
                                      </p:cBhvr>
                                      <p:to>
                                        <p:strVal val="visible"/>
                                      </p:to>
                                    </p:set>
                                    <p:anim calcmode="lin" valueType="num">
                                      <p:cBhvr additive="base">
                                        <p:cTn id="25" dur="500" fill="hold"/>
                                        <p:tgtEl>
                                          <p:spTgt spid="1126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266">
                                            <p:txEl>
                                              <p:pRg st="4" end="4"/>
                                            </p:txEl>
                                          </p:spTgt>
                                        </p:tgtEl>
                                        <p:attrNameLst>
                                          <p:attrName>style.visibility</p:attrName>
                                        </p:attrNameLst>
                                      </p:cBhvr>
                                      <p:to>
                                        <p:strVal val="visible"/>
                                      </p:to>
                                    </p:set>
                                    <p:anim calcmode="lin" valueType="num">
                                      <p:cBhvr additive="base">
                                        <p:cTn id="31" dur="500" fill="hold"/>
                                        <p:tgtEl>
                                          <p:spTgt spid="1126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266">
                                            <p:txEl>
                                              <p:pRg st="5" end="5"/>
                                            </p:txEl>
                                          </p:spTgt>
                                        </p:tgtEl>
                                        <p:attrNameLst>
                                          <p:attrName>style.visibility</p:attrName>
                                        </p:attrNameLst>
                                      </p:cBhvr>
                                      <p:to>
                                        <p:strVal val="visible"/>
                                      </p:to>
                                    </p:set>
                                    <p:anim calcmode="lin" valueType="num">
                                      <p:cBhvr additive="base">
                                        <p:cTn id="37" dur="500" fill="hold"/>
                                        <p:tgtEl>
                                          <p:spTgt spid="1126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4822"/>
                                        </p:tgtEl>
                                        <p:attrNameLst>
                                          <p:attrName>style.visibility</p:attrName>
                                        </p:attrNameLst>
                                      </p:cBhvr>
                                      <p:to>
                                        <p:strVal val="visible"/>
                                      </p:to>
                                    </p:set>
                                    <p:animEffect transition="in" filter="wipe(left)">
                                      <p:cBhvr>
                                        <p:cTn id="43" dur="500"/>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7"/>
          <p:cNvSpPr>
            <a:spLocks noGrp="1" noChangeArrowheads="1"/>
          </p:cNvSpPr>
          <p:nvPr>
            <p:ph type="title"/>
          </p:nvPr>
        </p:nvSpPr>
        <p:spPr>
          <a:xfrm>
            <a:off x="255588" y="152400"/>
            <a:ext cx="8229600" cy="685800"/>
          </a:xfrm>
        </p:spPr>
        <p:txBody>
          <a:bodyPr/>
          <a:lstStyle/>
          <a:p>
            <a:r>
              <a:rPr lang="en-US" altLang="en-US" sz="4400" b="1" dirty="0" smtClean="0">
                <a:solidFill>
                  <a:schemeClr val="tx1"/>
                </a:solidFill>
                <a:latin typeface="Arial" pitchFamily="34" charset="0"/>
                <a:ea typeface="ＭＳ Ｐゴシック" pitchFamily="34" charset="-128"/>
                <a:cs typeface="Arial" pitchFamily="34" charset="0"/>
              </a:rPr>
              <a:t>Relevant Costs</a:t>
            </a:r>
          </a:p>
        </p:txBody>
      </p:sp>
      <p:sp>
        <p:nvSpPr>
          <p:cNvPr id="58370" name="Rectangle 2"/>
          <p:cNvSpPr>
            <a:spLocks noGrp="1" noChangeArrowheads="1"/>
          </p:cNvSpPr>
          <p:nvPr>
            <p:ph idx="1"/>
          </p:nvPr>
        </p:nvSpPr>
        <p:spPr>
          <a:xfrm>
            <a:off x="88900" y="1311274"/>
            <a:ext cx="5854700" cy="5546725"/>
          </a:xfrm>
        </p:spPr>
        <p:txBody>
          <a:bodyPr lIns="90488" tIns="44450" rIns="90488" bIns="44450"/>
          <a:lstStyle/>
          <a:p>
            <a:pPr lvl="1">
              <a:lnSpc>
                <a:spcPct val="150000"/>
              </a:lnSpc>
              <a:buClr>
                <a:schemeClr val="tx1"/>
              </a:buClr>
            </a:pPr>
            <a:r>
              <a:rPr lang="en-US" altLang="en-US" sz="2400" b="1" dirty="0" smtClean="0">
                <a:solidFill>
                  <a:schemeClr val="tx1"/>
                </a:solidFill>
                <a:latin typeface="Arial" pitchFamily="34" charset="0"/>
                <a:ea typeface="ＭＳ Ｐゴシック" pitchFamily="34" charset="-128"/>
                <a:cs typeface="Arial" pitchFamily="34" charset="0"/>
              </a:rPr>
              <a:t>Costs that are applicable</a:t>
            </a:r>
            <a:br>
              <a:rPr lang="en-US" altLang="en-US" sz="2400" b="1" dirty="0" smtClean="0">
                <a:solidFill>
                  <a:schemeClr val="tx1"/>
                </a:solidFill>
                <a:latin typeface="Arial" pitchFamily="34" charset="0"/>
                <a:ea typeface="ＭＳ Ｐゴシック" pitchFamily="34" charset="-128"/>
                <a:cs typeface="Arial" pitchFamily="34" charset="0"/>
              </a:rPr>
            </a:br>
            <a:r>
              <a:rPr lang="en-US" altLang="en-US" sz="2400" b="1" dirty="0" smtClean="0">
                <a:solidFill>
                  <a:schemeClr val="tx1"/>
                </a:solidFill>
                <a:latin typeface="Arial" pitchFamily="34" charset="0"/>
                <a:ea typeface="ＭＳ Ｐゴシック" pitchFamily="34" charset="-128"/>
                <a:cs typeface="Arial" pitchFamily="34" charset="0"/>
              </a:rPr>
              <a:t>to a </a:t>
            </a:r>
            <a:r>
              <a:rPr lang="en-US" altLang="en-US" sz="2400" b="1" u="sng" dirty="0" smtClean="0">
                <a:solidFill>
                  <a:srgbClr val="FF0000"/>
                </a:solidFill>
                <a:latin typeface="Arial" pitchFamily="34" charset="0"/>
                <a:ea typeface="ＭＳ Ｐゴシック" pitchFamily="34" charset="-128"/>
                <a:cs typeface="Arial" pitchFamily="34" charset="0"/>
              </a:rPr>
              <a:t>particular decision</a:t>
            </a:r>
            <a:r>
              <a:rPr lang="en-US" altLang="en-US" sz="2400" b="1" dirty="0" smtClean="0">
                <a:solidFill>
                  <a:schemeClr val="tx1"/>
                </a:solidFill>
                <a:latin typeface="Arial" pitchFamily="34" charset="0"/>
                <a:ea typeface="ＭＳ Ｐゴシック" pitchFamily="34" charset="-128"/>
                <a:cs typeface="Arial" pitchFamily="34" charset="0"/>
              </a:rPr>
              <a:t>.</a:t>
            </a:r>
          </a:p>
          <a:p>
            <a:pPr lvl="1">
              <a:lnSpc>
                <a:spcPct val="150000"/>
              </a:lnSpc>
              <a:buClr>
                <a:schemeClr val="tx1"/>
              </a:buClr>
            </a:pPr>
            <a:r>
              <a:rPr lang="en-US" altLang="en-US" sz="2400" b="1" dirty="0" smtClean="0">
                <a:solidFill>
                  <a:schemeClr val="tx1"/>
                </a:solidFill>
                <a:latin typeface="Arial" pitchFamily="34" charset="0"/>
                <a:ea typeface="ＭＳ Ｐゴシック" pitchFamily="34" charset="-128"/>
                <a:cs typeface="Arial" pitchFamily="34" charset="0"/>
              </a:rPr>
              <a:t>Costs that should have a </a:t>
            </a:r>
            <a:r>
              <a:rPr lang="en-US" altLang="en-US" sz="2400" b="1" u="sng" dirty="0" smtClean="0">
                <a:solidFill>
                  <a:srgbClr val="FF0000"/>
                </a:solidFill>
                <a:latin typeface="Arial" pitchFamily="34" charset="0"/>
                <a:ea typeface="ＭＳ Ｐゴシック" pitchFamily="34" charset="-128"/>
                <a:cs typeface="Arial" pitchFamily="34" charset="0"/>
              </a:rPr>
              <a:t>bearing</a:t>
            </a:r>
            <a:r>
              <a:rPr lang="en-US" altLang="en-US" sz="2400" b="1" dirty="0" smtClean="0">
                <a:solidFill>
                  <a:schemeClr val="tx1"/>
                </a:solidFill>
                <a:latin typeface="Arial" pitchFamily="34" charset="0"/>
                <a:ea typeface="ＭＳ Ｐゴシック" pitchFamily="34" charset="-128"/>
                <a:cs typeface="Arial" pitchFamily="34" charset="0"/>
              </a:rPr>
              <a:t> on which alternative a manager selects.</a:t>
            </a:r>
          </a:p>
          <a:p>
            <a:pPr lvl="1">
              <a:lnSpc>
                <a:spcPct val="150000"/>
              </a:lnSpc>
              <a:buClr>
                <a:schemeClr val="tx1"/>
              </a:buClr>
            </a:pPr>
            <a:r>
              <a:rPr lang="en-US" altLang="en-US" sz="2400" b="1" dirty="0" smtClean="0">
                <a:solidFill>
                  <a:schemeClr val="tx1"/>
                </a:solidFill>
                <a:latin typeface="Arial" pitchFamily="34" charset="0"/>
                <a:ea typeface="ＭＳ Ｐゴシック" pitchFamily="34" charset="-128"/>
                <a:cs typeface="Arial" pitchFamily="34" charset="0"/>
              </a:rPr>
              <a:t>Costs that are </a:t>
            </a:r>
            <a:r>
              <a:rPr lang="en-US" altLang="en-US" sz="2400" b="1" u="sng" dirty="0" smtClean="0">
                <a:solidFill>
                  <a:srgbClr val="FF0000"/>
                </a:solidFill>
                <a:latin typeface="Arial" pitchFamily="34" charset="0"/>
                <a:ea typeface="ＭＳ Ｐゴシック" pitchFamily="34" charset="-128"/>
                <a:cs typeface="Arial" pitchFamily="34" charset="0"/>
              </a:rPr>
              <a:t>avoidable</a:t>
            </a:r>
            <a:r>
              <a:rPr lang="en-US" altLang="en-US" sz="2400" b="1" dirty="0" smtClean="0">
                <a:solidFill>
                  <a:schemeClr val="tx1"/>
                </a:solidFill>
                <a:latin typeface="Arial" pitchFamily="34" charset="0"/>
                <a:ea typeface="ＭＳ Ｐゴシック" pitchFamily="34" charset="-128"/>
                <a:cs typeface="Arial" pitchFamily="34" charset="0"/>
              </a:rPr>
              <a:t>.</a:t>
            </a:r>
          </a:p>
          <a:p>
            <a:pPr lvl="1">
              <a:lnSpc>
                <a:spcPct val="150000"/>
              </a:lnSpc>
              <a:buClr>
                <a:schemeClr val="tx1"/>
              </a:buClr>
            </a:pPr>
            <a:r>
              <a:rPr lang="en-US" altLang="en-US" sz="2400" b="1" u="sng" dirty="0" smtClean="0">
                <a:solidFill>
                  <a:srgbClr val="FF0000"/>
                </a:solidFill>
                <a:latin typeface="Arial" pitchFamily="34" charset="0"/>
                <a:ea typeface="ＭＳ Ｐゴシック" pitchFamily="34" charset="-128"/>
                <a:cs typeface="Arial" pitchFamily="34" charset="0"/>
              </a:rPr>
              <a:t>Future costs </a:t>
            </a:r>
            <a:r>
              <a:rPr lang="en-US" altLang="en-US" sz="2400" b="1" dirty="0" smtClean="0">
                <a:solidFill>
                  <a:schemeClr val="tx1"/>
                </a:solidFill>
                <a:latin typeface="Arial" pitchFamily="34" charset="0"/>
                <a:ea typeface="ＭＳ Ｐゴシック" pitchFamily="34" charset="-128"/>
                <a:cs typeface="Arial" pitchFamily="34" charset="0"/>
              </a:rPr>
              <a:t>that differ</a:t>
            </a:r>
            <a:br>
              <a:rPr lang="en-US" altLang="en-US" sz="2400" b="1" dirty="0" smtClean="0">
                <a:solidFill>
                  <a:schemeClr val="tx1"/>
                </a:solidFill>
                <a:latin typeface="Arial" pitchFamily="34" charset="0"/>
                <a:ea typeface="ＭＳ Ｐゴシック" pitchFamily="34" charset="-128"/>
                <a:cs typeface="Arial" pitchFamily="34" charset="0"/>
              </a:rPr>
            </a:br>
            <a:r>
              <a:rPr lang="en-US" altLang="en-US" sz="2400" b="1" dirty="0" smtClean="0">
                <a:solidFill>
                  <a:schemeClr val="tx1"/>
                </a:solidFill>
                <a:latin typeface="Arial" pitchFamily="34" charset="0"/>
                <a:ea typeface="ＭＳ Ｐゴシック" pitchFamily="34" charset="-128"/>
                <a:cs typeface="Arial" pitchFamily="34" charset="0"/>
              </a:rPr>
              <a:t>between alternatives.</a:t>
            </a:r>
          </a:p>
        </p:txBody>
      </p:sp>
      <p:sp>
        <p:nvSpPr>
          <p:cNvPr id="1229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5D5D9E0-183F-4BCA-84CA-8BCFB33E9002}" type="slidenum">
              <a:rPr lang="en-US" altLang="en-US">
                <a:solidFill>
                  <a:srgbClr val="898989"/>
                </a:solidFill>
                <a:ea typeface="ＭＳ Ｐゴシック" pitchFamily="34" charset="-128"/>
              </a:rPr>
              <a:pPr/>
              <a:t>7</a:t>
            </a:fld>
            <a:endParaRPr lang="en-US" altLang="en-US">
              <a:solidFill>
                <a:srgbClr val="898989"/>
              </a:solidFill>
              <a:ea typeface="ＭＳ Ｐゴシック" pitchFamily="34" charset="-128"/>
            </a:endParaRPr>
          </a:p>
        </p:txBody>
      </p:sp>
      <p:sp>
        <p:nvSpPr>
          <p:cNvPr id="6150"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a:solidFill>
                  <a:schemeClr val="bg1"/>
                </a:solidFill>
                <a:latin typeface="Times New Roman" pitchFamily="-84" charset="0"/>
              </a:rPr>
              <a:t>C 1</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4678153"/>
            <a:ext cx="25527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p:cNvSpPr/>
          <p:nvPr/>
        </p:nvSpPr>
        <p:spPr>
          <a:xfrm>
            <a:off x="5943600" y="946150"/>
            <a:ext cx="2895600" cy="3246438"/>
          </a:xfrm>
          <a:prstGeom prst="wedgeRoundRectCallout">
            <a:avLst>
              <a:gd name="adj1" fmla="val -50575"/>
              <a:gd name="adj2" fmla="val 814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a:effectLst>
                  <a:outerShdw blurRad="38100" dist="38100" dir="2700000" algn="tl">
                    <a:srgbClr val="000000">
                      <a:alpha val="43137"/>
                    </a:srgbClr>
                  </a:outerShdw>
                </a:effectLst>
              </a:rPr>
              <a:t>Three types of costs that are pertinent to the discussion of relevant costs are:</a:t>
            </a:r>
          </a:p>
          <a:p>
            <a:pPr marL="342900" indent="-342900">
              <a:buFont typeface="Arial" panose="020B0604020202020204" pitchFamily="34" charset="0"/>
              <a:buChar char="•"/>
              <a:defRPr/>
            </a:pPr>
            <a:r>
              <a:rPr lang="en-US" sz="2000" b="1" u="sng" dirty="0">
                <a:effectLst>
                  <a:outerShdw blurRad="38100" dist="38100" dir="2700000" algn="tl">
                    <a:srgbClr val="000000">
                      <a:alpha val="43137"/>
                    </a:srgbClr>
                  </a:outerShdw>
                </a:effectLst>
              </a:rPr>
              <a:t>Sunk costs</a:t>
            </a:r>
          </a:p>
          <a:p>
            <a:pPr marL="342900" indent="-342900">
              <a:buFont typeface="Arial" panose="020B0604020202020204" pitchFamily="34" charset="0"/>
              <a:buChar char="•"/>
              <a:defRPr/>
            </a:pPr>
            <a:r>
              <a:rPr lang="en-US" sz="2000" b="1" u="sng" dirty="0">
                <a:effectLst>
                  <a:outerShdw blurRad="38100" dist="38100" dir="2700000" algn="tl">
                    <a:srgbClr val="000000">
                      <a:alpha val="43137"/>
                    </a:srgbClr>
                  </a:outerShdw>
                </a:effectLst>
              </a:rPr>
              <a:t>Out-of-pocket costs</a:t>
            </a:r>
          </a:p>
          <a:p>
            <a:pPr marL="342900" indent="-342900">
              <a:buFont typeface="Arial" panose="020B0604020202020204" pitchFamily="34" charset="0"/>
              <a:buChar char="•"/>
              <a:defRPr/>
            </a:pPr>
            <a:r>
              <a:rPr lang="en-US" sz="2000" b="1" u="sng" dirty="0">
                <a:effectLst>
                  <a:outerShdw blurRad="38100" dist="38100" dir="2700000" algn="tl">
                    <a:srgbClr val="000000">
                      <a:alpha val="43137"/>
                    </a:srgbClr>
                  </a:outerShdw>
                </a:effectLst>
              </a:rPr>
              <a:t>Opportunity costs</a:t>
            </a:r>
            <a:r>
              <a:rPr lang="en-US" sz="2000" b="1" dirty="0">
                <a:effectLst>
                  <a:outerShdw blurRad="38100" dist="38100" dir="2700000" algn="tl">
                    <a:srgbClr val="000000">
                      <a:alpha val="43137"/>
                    </a:srgbClr>
                  </a:outerShdw>
                </a:effectLst>
              </a:rPr>
              <a:t>.</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animEffect transition="in" filter="fade">
                                      <p:cBhvr>
                                        <p:cTn id="7" dur="1000"/>
                                        <p:tgtEl>
                                          <p:spTgt spid="58370">
                                            <p:txEl>
                                              <p:pRg st="0" end="0"/>
                                            </p:txEl>
                                          </p:spTgt>
                                        </p:tgtEl>
                                      </p:cBhvr>
                                    </p:animEffect>
                                    <p:anim calcmode="lin" valueType="num">
                                      <p:cBhvr>
                                        <p:cTn id="8" dur="1000" fill="hold"/>
                                        <p:tgtEl>
                                          <p:spTgt spid="5837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837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8370">
                                            <p:txEl>
                                              <p:pRg st="1" end="1"/>
                                            </p:txEl>
                                          </p:spTgt>
                                        </p:tgtEl>
                                        <p:attrNameLst>
                                          <p:attrName>style.visibility</p:attrName>
                                        </p:attrNameLst>
                                      </p:cBhvr>
                                      <p:to>
                                        <p:strVal val="visible"/>
                                      </p:to>
                                    </p:set>
                                    <p:animEffect transition="in" filter="fade">
                                      <p:cBhvr>
                                        <p:cTn id="14" dur="1000"/>
                                        <p:tgtEl>
                                          <p:spTgt spid="58370">
                                            <p:txEl>
                                              <p:pRg st="1" end="1"/>
                                            </p:txEl>
                                          </p:spTgt>
                                        </p:tgtEl>
                                      </p:cBhvr>
                                    </p:animEffect>
                                    <p:anim calcmode="lin" valueType="num">
                                      <p:cBhvr>
                                        <p:cTn id="15" dur="1000" fill="hold"/>
                                        <p:tgtEl>
                                          <p:spTgt spid="5837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837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nodeType="after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8370">
                                            <p:txEl>
                                              <p:pRg st="2" end="2"/>
                                            </p:txEl>
                                          </p:spTgt>
                                        </p:tgtEl>
                                        <p:attrNameLst>
                                          <p:attrName>style.visibility</p:attrName>
                                        </p:attrNameLst>
                                      </p:cBhvr>
                                      <p:to>
                                        <p:strVal val="visible"/>
                                      </p:to>
                                    </p:set>
                                    <p:animEffect transition="in" filter="fade">
                                      <p:cBhvr>
                                        <p:cTn id="21" dur="1000"/>
                                        <p:tgtEl>
                                          <p:spTgt spid="58370">
                                            <p:txEl>
                                              <p:pRg st="2" end="2"/>
                                            </p:txEl>
                                          </p:spTgt>
                                        </p:tgtEl>
                                      </p:cBhvr>
                                    </p:animEffect>
                                    <p:anim calcmode="lin" valueType="num">
                                      <p:cBhvr>
                                        <p:cTn id="22" dur="1000" fill="hold"/>
                                        <p:tgtEl>
                                          <p:spTgt spid="5837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837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nodeType="after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8370">
                                            <p:txEl>
                                              <p:pRg st="3" end="3"/>
                                            </p:txEl>
                                          </p:spTgt>
                                        </p:tgtEl>
                                        <p:attrNameLst>
                                          <p:attrName>style.visibility</p:attrName>
                                        </p:attrNameLst>
                                      </p:cBhvr>
                                      <p:to>
                                        <p:strVal val="visible"/>
                                      </p:to>
                                    </p:set>
                                    <p:animEffect transition="in" filter="fade">
                                      <p:cBhvr>
                                        <p:cTn id="28" dur="1000"/>
                                        <p:tgtEl>
                                          <p:spTgt spid="58370">
                                            <p:txEl>
                                              <p:pRg st="3" end="3"/>
                                            </p:txEl>
                                          </p:spTgt>
                                        </p:tgtEl>
                                      </p:cBhvr>
                                    </p:animEffect>
                                    <p:anim calcmode="lin" valueType="num">
                                      <p:cBhvr>
                                        <p:cTn id="29" dur="1000" fill="hold"/>
                                        <p:tgtEl>
                                          <p:spTgt spid="5837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8370">
                                            <p:txEl>
                                              <p:pRg st="3" end="3"/>
                                            </p:txEl>
                                          </p:spTgt>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par>
                    <p:cTn id="36" fill="hold">
                      <p:stCondLst>
                        <p:cond delay="indefinite"/>
                      </p:stCondLst>
                      <p:childTnLst>
                        <p:par>
                          <p:cTn id="37" fill="hold" nodeType="after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bg/>
                                          </p:spTgt>
                                        </p:tgtEl>
                                        <p:attrNameLst>
                                          <p:attrName>style.visibility</p:attrName>
                                        </p:attrNameLst>
                                      </p:cBhvr>
                                      <p:to>
                                        <p:strVal val="visible"/>
                                      </p:to>
                                    </p:set>
                                    <p:animEffect transition="in" filter="fade">
                                      <p:cBhvr>
                                        <p:cTn id="40" dur="1000"/>
                                        <p:tgtEl>
                                          <p:spTgt spid="5">
                                            <p:bg/>
                                          </p:spTgt>
                                        </p:tgtEl>
                                      </p:cBhvr>
                                    </p:animEffect>
                                    <p:anim calcmode="lin" valueType="num">
                                      <p:cBhvr>
                                        <p:cTn id="41" dur="1000" fill="hold"/>
                                        <p:tgtEl>
                                          <p:spTgt spid="5">
                                            <p:bg/>
                                          </p:spTgt>
                                        </p:tgtEl>
                                        <p:attrNameLst>
                                          <p:attrName>ppt_x</p:attrName>
                                        </p:attrNameLst>
                                      </p:cBhvr>
                                      <p:tavLst>
                                        <p:tav tm="0">
                                          <p:val>
                                            <p:strVal val="#ppt_x"/>
                                          </p:val>
                                        </p:tav>
                                        <p:tav tm="100000">
                                          <p:val>
                                            <p:strVal val="#ppt_x"/>
                                          </p:val>
                                        </p:tav>
                                      </p:tavLst>
                                    </p:anim>
                                    <p:anim calcmode="lin" valueType="num">
                                      <p:cBhvr>
                                        <p:cTn id="42" dur="1000" fill="hold"/>
                                        <p:tgtEl>
                                          <p:spTgt spid="5">
                                            <p:bg/>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fade">
                                      <p:cBhvr>
                                        <p:cTn id="45" dur="1000"/>
                                        <p:tgtEl>
                                          <p:spTgt spid="5">
                                            <p:txEl>
                                              <p:pRg st="0" end="0"/>
                                            </p:txEl>
                                          </p:spTgt>
                                        </p:tgtEl>
                                      </p:cBhvr>
                                    </p:animEffect>
                                    <p:anim calcmode="lin" valueType="num">
                                      <p:cBhvr>
                                        <p:cTn id="4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nodeType="afterGroup">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5">
                                            <p:txEl>
                                              <p:pRg st="1" end="1"/>
                                            </p:txEl>
                                          </p:spTgt>
                                        </p:tgtEl>
                                        <p:attrNameLst>
                                          <p:attrName>style.visibility</p:attrName>
                                        </p:attrNameLst>
                                      </p:cBhvr>
                                      <p:to>
                                        <p:strVal val="visible"/>
                                      </p:to>
                                    </p:set>
                                    <p:animEffect transition="in" filter="fade">
                                      <p:cBhvr>
                                        <p:cTn id="52" dur="1000"/>
                                        <p:tgtEl>
                                          <p:spTgt spid="5">
                                            <p:txEl>
                                              <p:pRg st="1" end="1"/>
                                            </p:txEl>
                                          </p:spTgt>
                                        </p:tgtEl>
                                      </p:cBhvr>
                                    </p:animEffect>
                                    <p:anim calcmode="lin" valueType="num">
                                      <p:cBhvr>
                                        <p:cTn id="5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nodeType="afterGroup">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5">
                                            <p:txEl>
                                              <p:pRg st="2" end="2"/>
                                            </p:txEl>
                                          </p:spTgt>
                                        </p:tgtEl>
                                        <p:attrNameLst>
                                          <p:attrName>style.visibility</p:attrName>
                                        </p:attrNameLst>
                                      </p:cBhvr>
                                      <p:to>
                                        <p:strVal val="visible"/>
                                      </p:to>
                                    </p:set>
                                    <p:animEffect transition="in" filter="fade">
                                      <p:cBhvr>
                                        <p:cTn id="59" dur="1100"/>
                                        <p:tgtEl>
                                          <p:spTgt spid="5">
                                            <p:txEl>
                                              <p:pRg st="2" end="2"/>
                                            </p:txEl>
                                          </p:spTgt>
                                        </p:tgtEl>
                                      </p:cBhvr>
                                    </p:animEffect>
                                    <p:anim calcmode="lin" valueType="num">
                                      <p:cBhvr>
                                        <p:cTn id="60" dur="11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61" dur="11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nodeType="afterGroup">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5">
                                            <p:txEl>
                                              <p:pRg st="3" end="3"/>
                                            </p:txEl>
                                          </p:spTgt>
                                        </p:tgtEl>
                                        <p:attrNameLst>
                                          <p:attrName>style.visibility</p:attrName>
                                        </p:attrNameLst>
                                      </p:cBhvr>
                                      <p:to>
                                        <p:strVal val="visible"/>
                                      </p:to>
                                    </p:set>
                                    <p:animEffect transition="in" filter="fade">
                                      <p:cBhvr>
                                        <p:cTn id="66" dur="1100"/>
                                        <p:tgtEl>
                                          <p:spTgt spid="5">
                                            <p:txEl>
                                              <p:pRg st="3" end="3"/>
                                            </p:txEl>
                                          </p:spTgt>
                                        </p:tgtEl>
                                      </p:cBhvr>
                                    </p:animEffect>
                                    <p:anim calcmode="lin" valueType="num">
                                      <p:cBhvr>
                                        <p:cTn id="67" dur="11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68" dur="11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uiExpand="1" build="p" bldLvl="2"/>
      <p:bldP spid="5" grpId="0" uiExpand="1" build="p" bldLvl="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title"/>
          </p:nvPr>
        </p:nvSpPr>
        <p:spPr>
          <a:xfrm>
            <a:off x="447675" y="344488"/>
            <a:ext cx="8229600" cy="493712"/>
          </a:xfrm>
        </p:spPr>
        <p:txBody>
          <a:bodyPr/>
          <a:lstStyle/>
          <a:p>
            <a:r>
              <a:rPr lang="en-US" altLang="en-US" sz="4400" b="1" dirty="0" smtClean="0">
                <a:solidFill>
                  <a:schemeClr val="tx1"/>
                </a:solidFill>
                <a:latin typeface="Arial" pitchFamily="34" charset="0"/>
                <a:ea typeface="ＭＳ Ｐゴシック" pitchFamily="34" charset="-128"/>
                <a:cs typeface="Arial" pitchFamily="34" charset="0"/>
              </a:rPr>
              <a:t>Relevant Costs</a:t>
            </a:r>
          </a:p>
        </p:txBody>
      </p:sp>
      <p:sp>
        <p:nvSpPr>
          <p:cNvPr id="13319"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7BB68442-6353-4156-B07A-F32B64E96232}" type="slidenum">
              <a:rPr lang="en-US" altLang="en-US">
                <a:solidFill>
                  <a:srgbClr val="898989"/>
                </a:solidFill>
                <a:ea typeface="ＭＳ Ｐゴシック" pitchFamily="34" charset="-128"/>
              </a:rPr>
              <a:pPr/>
              <a:t>8</a:t>
            </a:fld>
            <a:endParaRPr lang="en-US" altLang="en-US">
              <a:solidFill>
                <a:srgbClr val="898989"/>
              </a:solidFill>
              <a:ea typeface="ＭＳ Ｐゴシック" pitchFamily="34" charset="-128"/>
            </a:endParaRPr>
          </a:p>
        </p:txBody>
      </p:sp>
      <p:sp>
        <p:nvSpPr>
          <p:cNvPr id="60419" name="Rectangle 2"/>
          <p:cNvSpPr>
            <a:spLocks noGrp="1" noChangeArrowheads="1"/>
          </p:cNvSpPr>
          <p:nvPr>
            <p:ph type="body" idx="4294967295"/>
          </p:nvPr>
        </p:nvSpPr>
        <p:spPr>
          <a:xfrm>
            <a:off x="37381" y="990600"/>
            <a:ext cx="9144000" cy="1571625"/>
          </a:xfrm>
          <a:solidFill>
            <a:schemeClr val="accent1">
              <a:lumMod val="20000"/>
              <a:lumOff val="80000"/>
            </a:schemeClr>
          </a:solidFill>
          <a:ln w="28575" cap="flat">
            <a:solidFill>
              <a:schemeClr val="tx1"/>
            </a:solidFill>
          </a:ln>
        </p:spPr>
        <p:txBody>
          <a:bodyPr lIns="90488" tIns="44450" rIns="90488" bIns="44450" anchor="ctr"/>
          <a:lstStyle/>
          <a:p>
            <a:pPr>
              <a:buFont typeface="Wingdings" panose="05000000000000000000" pitchFamily="2" charset="2"/>
              <a:buNone/>
              <a:defRPr/>
            </a:pPr>
            <a:r>
              <a:rPr lang="en-US" altLang="en-US" sz="2600" b="1" i="1" dirty="0" smtClean="0">
                <a:ea typeface="ＭＳ Ｐゴシック" panose="020B0600070205080204" pitchFamily="34" charset="-128"/>
              </a:rPr>
              <a:t> </a:t>
            </a:r>
            <a:r>
              <a:rPr lang="en-US" altLang="en-US" sz="2600" b="1" i="1" u="sng" dirty="0" smtClean="0">
                <a:solidFill>
                  <a:srgbClr val="FF0000"/>
                </a:solidFill>
                <a:latin typeface="Arial" pitchFamily="34" charset="0"/>
                <a:ea typeface="ＭＳ Ｐゴシック" panose="020B0600070205080204" pitchFamily="34" charset="-128"/>
                <a:cs typeface="Arial" pitchFamily="34" charset="0"/>
              </a:rPr>
              <a:t>Sunk costs </a:t>
            </a:r>
            <a:r>
              <a:rPr lang="en-US" altLang="en-US" sz="2600" b="1" dirty="0" smtClean="0">
                <a:solidFill>
                  <a:schemeClr val="tx1"/>
                </a:solidFill>
                <a:latin typeface="Arial" pitchFamily="34" charset="0"/>
                <a:ea typeface="ＭＳ Ｐゴシック" panose="020B0600070205080204" pitchFamily="34" charset="-128"/>
                <a:cs typeface="Arial" pitchFamily="34" charset="0"/>
              </a:rPr>
              <a:t>are the result of past decisions and cannot be changed by any current or future decisions.</a:t>
            </a:r>
            <a:br>
              <a:rPr lang="en-US" altLang="en-US" sz="2600" b="1" dirty="0" smtClean="0">
                <a:solidFill>
                  <a:schemeClr val="tx1"/>
                </a:solidFill>
                <a:latin typeface="Arial" pitchFamily="34" charset="0"/>
                <a:ea typeface="ＭＳ Ｐゴシック" panose="020B0600070205080204" pitchFamily="34" charset="-128"/>
                <a:cs typeface="Arial" pitchFamily="34" charset="0"/>
              </a:rPr>
            </a:br>
            <a:r>
              <a:rPr lang="en-US" altLang="en-US" sz="2600" b="1" dirty="0" smtClean="0">
                <a:solidFill>
                  <a:srgbClr val="FF0000"/>
                </a:solidFill>
                <a:latin typeface="Arial" pitchFamily="34" charset="0"/>
                <a:ea typeface="ＭＳ Ｐゴシック" panose="020B0600070205080204" pitchFamily="34" charset="-128"/>
                <a:cs typeface="Arial" pitchFamily="34" charset="0"/>
              </a:rPr>
              <a:t>Sunk costs </a:t>
            </a:r>
            <a:r>
              <a:rPr lang="en-US" altLang="en-US" sz="2600" b="1" dirty="0" smtClean="0">
                <a:solidFill>
                  <a:schemeClr val="tx1"/>
                </a:solidFill>
                <a:latin typeface="Arial" pitchFamily="34" charset="0"/>
                <a:ea typeface="ＭＳ Ｐゴシック" panose="020B0600070205080204" pitchFamily="34" charset="-128"/>
                <a:cs typeface="Arial" pitchFamily="34" charset="0"/>
              </a:rPr>
              <a:t>are </a:t>
            </a:r>
            <a:r>
              <a:rPr lang="en-US" altLang="en-US" sz="2600" b="1" u="sng" dirty="0" smtClean="0">
                <a:solidFill>
                  <a:srgbClr val="FF0000"/>
                </a:solidFill>
                <a:latin typeface="Arial" pitchFamily="34" charset="0"/>
                <a:ea typeface="ＭＳ Ｐゴシック" panose="020B0600070205080204" pitchFamily="34" charset="-128"/>
                <a:cs typeface="Arial" pitchFamily="34" charset="0"/>
              </a:rPr>
              <a:t>irrelevant</a:t>
            </a:r>
            <a:r>
              <a:rPr lang="en-US" altLang="en-US" sz="2600" b="1" dirty="0" smtClean="0">
                <a:solidFill>
                  <a:srgbClr val="FF0000"/>
                </a:solidFill>
                <a:latin typeface="Arial" pitchFamily="34" charset="0"/>
                <a:ea typeface="ＭＳ Ｐゴシック" panose="020B0600070205080204" pitchFamily="34" charset="-128"/>
                <a:cs typeface="Arial" pitchFamily="34" charset="0"/>
              </a:rPr>
              <a:t> </a:t>
            </a:r>
            <a:r>
              <a:rPr lang="en-US" altLang="en-US" sz="2600" b="1" dirty="0" smtClean="0">
                <a:solidFill>
                  <a:schemeClr val="tx1"/>
                </a:solidFill>
                <a:latin typeface="Arial" pitchFamily="34" charset="0"/>
                <a:ea typeface="ＭＳ Ｐゴシック" panose="020B0600070205080204" pitchFamily="34" charset="-128"/>
                <a:cs typeface="Arial" pitchFamily="34" charset="0"/>
              </a:rPr>
              <a:t>to current or future d</a:t>
            </a:r>
            <a:r>
              <a:rPr lang="en-US" altLang="en-US" sz="2600" b="1" dirty="0" smtClean="0">
                <a:solidFill>
                  <a:schemeClr val="tx1"/>
                </a:solidFill>
                <a:ea typeface="ＭＳ Ｐゴシック" panose="020B0600070205080204" pitchFamily="34" charset="-128"/>
                <a:cs typeface="Arial" panose="020B0604020202020204" pitchFamily="34" charset="0"/>
              </a:rPr>
              <a:t>ecisions.</a:t>
            </a:r>
          </a:p>
        </p:txBody>
      </p:sp>
      <p:sp>
        <p:nvSpPr>
          <p:cNvPr id="34822"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a:solidFill>
                  <a:schemeClr val="bg1"/>
                </a:solidFill>
                <a:latin typeface="Times New Roman" pitchFamily="-84" charset="0"/>
              </a:rPr>
              <a:t>C 1</a:t>
            </a:r>
          </a:p>
        </p:txBody>
      </p:sp>
      <p:pic>
        <p:nvPicPr>
          <p:cNvPr id="6042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0400"/>
            <a:ext cx="34512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373438" y="2860675"/>
            <a:ext cx="5486400" cy="1568450"/>
          </a:xfrm>
          <a:prstGeom prst="rect">
            <a:avLst/>
          </a:prstGeom>
          <a:solidFill>
            <a:schemeClr val="bg1">
              <a:lumMod val="95000"/>
            </a:schemeClr>
          </a:solidFill>
          <a:ln w="28575">
            <a:solidFill>
              <a:schemeClr val="tx1"/>
            </a:solidFill>
          </a:ln>
        </p:spPr>
        <p:txBody>
          <a:bodyPr anchor="ctr">
            <a:spAutoFit/>
          </a:bodyPr>
          <a:lstStyle/>
          <a:p>
            <a:pPr algn="ctr" eaLnBrk="1" hangingPunct="1">
              <a:defRPr/>
            </a:pPr>
            <a:r>
              <a:rPr lang="en-US" sz="2400" b="1" i="1" u="sng" dirty="0">
                <a:solidFill>
                  <a:srgbClr val="FF0000"/>
                </a:solidFill>
                <a:latin typeface="Calibri" pitchFamily="-84" charset="0"/>
              </a:rPr>
              <a:t>Out-of-pocket costs </a:t>
            </a:r>
            <a:r>
              <a:rPr lang="en-US" sz="2400" b="1" dirty="0">
                <a:latin typeface="Calibri" pitchFamily="-84" charset="0"/>
              </a:rPr>
              <a:t>are future outlays</a:t>
            </a:r>
            <a:br>
              <a:rPr lang="en-US" sz="2400" b="1" dirty="0">
                <a:latin typeface="Calibri" pitchFamily="-84" charset="0"/>
              </a:rPr>
            </a:br>
            <a:r>
              <a:rPr lang="en-US" sz="2400" b="1" dirty="0">
                <a:latin typeface="Calibri" pitchFamily="-84" charset="0"/>
              </a:rPr>
              <a:t>of cash associated with a particular decision. </a:t>
            </a:r>
            <a:r>
              <a:rPr lang="en-US" sz="2400" b="1" dirty="0">
                <a:solidFill>
                  <a:srgbClr val="FF0000"/>
                </a:solidFill>
                <a:latin typeface="Calibri" pitchFamily="-84" charset="0"/>
              </a:rPr>
              <a:t>Out-of-pocket costs </a:t>
            </a:r>
            <a:r>
              <a:rPr lang="en-US" sz="2400" b="1" dirty="0">
                <a:latin typeface="Calibri" pitchFamily="-84" charset="0"/>
              </a:rPr>
              <a:t>are</a:t>
            </a:r>
            <a:r>
              <a:rPr lang="en-US" sz="2400" b="1" dirty="0">
                <a:solidFill>
                  <a:srgbClr val="3333FF"/>
                </a:solidFill>
                <a:latin typeface="Calibri" pitchFamily="-84" charset="0"/>
              </a:rPr>
              <a:t> </a:t>
            </a:r>
            <a:r>
              <a:rPr lang="en-US" sz="2400" b="1" u="sng" dirty="0">
                <a:solidFill>
                  <a:srgbClr val="FF0000"/>
                </a:solidFill>
                <a:latin typeface="Calibri" pitchFamily="-84" charset="0"/>
              </a:rPr>
              <a:t>relevant</a:t>
            </a:r>
            <a:r>
              <a:rPr lang="en-US" sz="2400" b="1" dirty="0">
                <a:solidFill>
                  <a:srgbClr val="FF0000"/>
                </a:solidFill>
                <a:latin typeface="Calibri" pitchFamily="-84" charset="0"/>
              </a:rPr>
              <a:t> </a:t>
            </a:r>
            <a:r>
              <a:rPr lang="en-US" sz="2400" b="1" dirty="0">
                <a:latin typeface="Calibri" pitchFamily="-84" charset="0"/>
              </a:rPr>
              <a:t>to decisions</a:t>
            </a:r>
            <a:r>
              <a:rPr lang="en-US" sz="2400" b="1" dirty="0">
                <a:solidFill>
                  <a:schemeClr val="tx2"/>
                </a:solidFill>
                <a:latin typeface="Calibri" pitchFamily="-84" charset="0"/>
              </a:rPr>
              <a:t>.</a:t>
            </a:r>
          </a:p>
        </p:txBody>
      </p:sp>
      <p:sp>
        <p:nvSpPr>
          <p:cNvPr id="12" name="Rectangle 11"/>
          <p:cNvSpPr/>
          <p:nvPr/>
        </p:nvSpPr>
        <p:spPr>
          <a:xfrm>
            <a:off x="3373438" y="4543425"/>
            <a:ext cx="5486400" cy="1570038"/>
          </a:xfrm>
          <a:prstGeom prst="rect">
            <a:avLst/>
          </a:prstGeom>
          <a:solidFill>
            <a:schemeClr val="accent3">
              <a:lumMod val="20000"/>
              <a:lumOff val="80000"/>
            </a:schemeClr>
          </a:solidFill>
          <a:ln w="28575">
            <a:solidFill>
              <a:schemeClr val="tx1"/>
            </a:solidFill>
          </a:ln>
        </p:spPr>
        <p:txBody>
          <a:bodyPr anchor="ctr">
            <a:spAutoFit/>
          </a:bodyPr>
          <a:lstStyle/>
          <a:p>
            <a:pPr algn="ctr" eaLnBrk="1" hangingPunct="1">
              <a:buFont typeface="Wingdings" pitchFamily="-84" charset="2"/>
              <a:buNone/>
              <a:defRPr/>
            </a:pPr>
            <a:r>
              <a:rPr lang="en-US" sz="2400" b="1" i="1" u="sng" dirty="0">
                <a:solidFill>
                  <a:srgbClr val="FF0000"/>
                </a:solidFill>
                <a:latin typeface="Calibri" pitchFamily="-84" charset="0"/>
              </a:rPr>
              <a:t>Opportunity costs </a:t>
            </a:r>
            <a:r>
              <a:rPr lang="en-US" sz="2400" b="1" dirty="0">
                <a:latin typeface="Calibri" pitchFamily="-84" charset="0"/>
              </a:rPr>
              <a:t>are the potential benefits given up when one alternative is selected over another.  </a:t>
            </a:r>
            <a:r>
              <a:rPr lang="en-US" sz="2400" b="1" dirty="0">
                <a:solidFill>
                  <a:srgbClr val="FF0000"/>
                </a:solidFill>
                <a:latin typeface="Calibri" pitchFamily="-84" charset="0"/>
              </a:rPr>
              <a:t>Opportunity costs </a:t>
            </a:r>
            <a:r>
              <a:rPr lang="en-US" sz="2400" b="1" dirty="0">
                <a:latin typeface="Calibri" pitchFamily="-84" charset="0"/>
              </a:rPr>
              <a:t>are </a:t>
            </a:r>
            <a:r>
              <a:rPr lang="en-US" sz="2400" b="1" u="sng" dirty="0">
                <a:solidFill>
                  <a:srgbClr val="FF0000"/>
                </a:solidFill>
                <a:latin typeface="Calibri" pitchFamily="-84" charset="0"/>
              </a:rPr>
              <a:t>relevant</a:t>
            </a:r>
            <a:r>
              <a:rPr lang="en-US" sz="2400" b="1" dirty="0">
                <a:latin typeface="Calibri" pitchFamily="-84" charset="0"/>
              </a:rPr>
              <a:t> to decisions.</a:t>
            </a:r>
          </a:p>
        </p:txBody>
      </p:sp>
      <p:sp>
        <p:nvSpPr>
          <p:cNvPr id="2" name="TextBox 1"/>
          <p:cNvSpPr txBox="1"/>
          <p:nvPr/>
        </p:nvSpPr>
        <p:spPr>
          <a:xfrm>
            <a:off x="1447800" y="6259513"/>
            <a:ext cx="7696200" cy="461665"/>
          </a:xfrm>
          <a:prstGeom prst="rect">
            <a:avLst/>
          </a:prstGeom>
          <a:solidFill>
            <a:schemeClr val="bg1">
              <a:lumMod val="95000"/>
            </a:schemeClr>
          </a:solidFill>
          <a:ln>
            <a:solidFill>
              <a:schemeClr val="tx1"/>
            </a:solidFill>
          </a:ln>
        </p:spPr>
        <p:txBody>
          <a:bodyPr wrap="square">
            <a:spAutoFit/>
          </a:bodyPr>
          <a:lstStyle/>
          <a:p>
            <a:pPr>
              <a:defRPr/>
            </a:pPr>
            <a:r>
              <a:rPr lang="en-US" sz="2400" b="1" dirty="0">
                <a:latin typeface="Arial" panose="020B0604020202020204" pitchFamily="34" charset="0"/>
                <a:cs typeface="Arial" panose="020B0604020202020204" pitchFamily="34" charset="0"/>
              </a:rPr>
              <a:t>Management must also consider </a:t>
            </a:r>
            <a:r>
              <a:rPr lang="en-US" sz="2400" b="1" i="1" u="sng" dirty="0">
                <a:solidFill>
                  <a:srgbClr val="FF0000"/>
                </a:solidFill>
                <a:latin typeface="Arial" panose="020B0604020202020204" pitchFamily="34" charset="0"/>
                <a:cs typeface="Arial" panose="020B0604020202020204" pitchFamily="34" charset="0"/>
              </a:rPr>
              <a:t>relevant</a:t>
            </a:r>
            <a:r>
              <a:rPr lang="en-US" sz="2400" b="1" dirty="0">
                <a:solidFill>
                  <a:srgbClr val="FF0000"/>
                </a:solidFill>
                <a:latin typeface="Arial" panose="020B0604020202020204" pitchFamily="34" charset="0"/>
                <a:cs typeface="Arial" panose="020B0604020202020204" pitchFamily="34" charset="0"/>
              </a:rPr>
              <a:t> </a:t>
            </a:r>
            <a:r>
              <a:rPr lang="en-US" sz="2400" b="1" i="1" u="sng" dirty="0">
                <a:solidFill>
                  <a:srgbClr val="FF0000"/>
                </a:solidFill>
                <a:latin typeface="Arial" panose="020B0604020202020204" pitchFamily="34" charset="0"/>
                <a:cs typeface="Arial" panose="020B0604020202020204" pitchFamily="34" charset="0"/>
              </a:rPr>
              <a:t>benefits</a:t>
            </a:r>
            <a:r>
              <a:rPr lang="en-US" sz="2400" b="1" dirty="0">
                <a:latin typeface="Arial" panose="020B0604020202020204" pitchFamily="34" charset="0"/>
                <a:cs typeface="Arial" panose="020B0604020202020204" pitchFamily="34" charset="0"/>
              </a:rPr>
              <a:t>.</a:t>
            </a:r>
          </a:p>
        </p:txBody>
      </p:sp>
      <p:sp>
        <p:nvSpPr>
          <p:cNvPr id="13322" name="Slide Number Placeholder 8"/>
          <p:cNvSpPr txBox="1">
            <a:spLocks/>
          </p:cNvSpPr>
          <p:nvPr/>
        </p:nvSpPr>
        <p:spPr bwMode="auto">
          <a:xfrm>
            <a:off x="6705600" y="65087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74AC95B-5C47-4710-8CB5-21F57254AFC3}" type="slidenum">
              <a:rPr lang="en-US" altLang="en-US" sz="1200">
                <a:solidFill>
                  <a:srgbClr val="898989"/>
                </a:solidFill>
                <a:ea typeface="ＭＳ Ｐゴシック" pitchFamily="34" charset="-128"/>
              </a:rPr>
              <a:pPr algn="r" eaLnBrk="1" hangingPunct="1"/>
              <a:t>8</a:t>
            </a:fld>
            <a:endParaRPr lang="en-US" altLang="en-US" sz="1200">
              <a:solidFill>
                <a:srgbClr val="898989"/>
              </a:solidFill>
              <a:ea typeface="ＭＳ Ｐゴシック" pitchFamily="34" charset="-128"/>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0422"/>
                                        </p:tgtEl>
                                        <p:attrNameLst>
                                          <p:attrName>style.visibility</p:attrName>
                                        </p:attrNameLst>
                                      </p:cBhvr>
                                      <p:to>
                                        <p:strVal val="visible"/>
                                      </p:to>
                                    </p:set>
                                    <p:animEffect transition="in" filter="dissolve">
                                      <p:cBhvr>
                                        <p:cTn id="7" dur="500"/>
                                        <p:tgtEl>
                                          <p:spTgt spid="60422"/>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lide(fromLeft)">
                                      <p:cBhvr>
                                        <p:cTn id="12" dur="3000"/>
                                        <p:tgtEl>
                                          <p:spTgt spid="14"/>
                                        </p:tgtEl>
                                      </p:cBhvr>
                                    </p:animEffect>
                                  </p:childTnLst>
                                </p:cTn>
                              </p:par>
                            </p:childTnLst>
                          </p:cTn>
                        </p:par>
                      </p:childTnLst>
                    </p:cTn>
                  </p:par>
                  <p:par>
                    <p:cTn id="13" fill="hold">
                      <p:stCondLst>
                        <p:cond delay="indefinite"/>
                      </p:stCondLst>
                      <p:childTnLst>
                        <p:par>
                          <p:cTn id="14" fill="hold" nodeType="after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lide(fromLeft)">
                                      <p:cBhvr>
                                        <p:cTn id="17" dur="3000"/>
                                        <p:tgtEl>
                                          <p:spTgt spid="12"/>
                                        </p:tgtEl>
                                      </p:cBhvr>
                                    </p:animEffect>
                                  </p:childTnLst>
                                </p:cTn>
                              </p:par>
                            </p:childTnLst>
                          </p:cTn>
                        </p:par>
                      </p:childTnLst>
                    </p:cTn>
                  </p:par>
                  <p:par>
                    <p:cTn id="18" fill="hold">
                      <p:stCondLst>
                        <p:cond delay="indefinite"/>
                      </p:stCondLst>
                      <p:childTnLst>
                        <p:par>
                          <p:cTn id="19" fill="hold" nodeType="afterGroup">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2000" fill="hold"/>
                                        <p:tgtEl>
                                          <p:spTgt spid="2"/>
                                        </p:tgtEl>
                                        <p:attrNameLst>
                                          <p:attrName>ppt_w</p:attrName>
                                        </p:attrNameLst>
                                      </p:cBhvr>
                                      <p:tavLst>
                                        <p:tav tm="0">
                                          <p:val>
                                            <p:fltVal val="0"/>
                                          </p:val>
                                        </p:tav>
                                        <p:tav tm="100000">
                                          <p:val>
                                            <p:strVal val="#ppt_w"/>
                                          </p:val>
                                        </p:tav>
                                      </p:tavLst>
                                    </p:anim>
                                    <p:anim calcmode="lin" valueType="num">
                                      <p:cBhvr>
                                        <p:cTn id="23" dur="2000" fill="hold"/>
                                        <p:tgtEl>
                                          <p:spTgt spid="2"/>
                                        </p:tgtEl>
                                        <p:attrNameLst>
                                          <p:attrName>ppt_h</p:attrName>
                                        </p:attrNameLst>
                                      </p:cBhvr>
                                      <p:tavLst>
                                        <p:tav tm="0">
                                          <p:val>
                                            <p:fltVal val="0"/>
                                          </p:val>
                                        </p:tav>
                                        <p:tav tm="100000">
                                          <p:val>
                                            <p:strVal val="#ppt_h"/>
                                          </p:val>
                                        </p:tav>
                                      </p:tavLst>
                                    </p:anim>
                                    <p:animEffect transition="in" filter="fade">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p:cNvSpPr>
            <a:spLocks noGrp="1"/>
          </p:cNvSpPr>
          <p:nvPr>
            <p:ph type="ctrTitle"/>
          </p:nvPr>
        </p:nvSpPr>
        <p:spPr>
          <a:xfrm>
            <a:off x="914400" y="1828800"/>
            <a:ext cx="7315200" cy="3886200"/>
          </a:xfrm>
        </p:spPr>
        <p:txBody>
          <a:bodyPr/>
          <a:lstStyle/>
          <a:p>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     </a:t>
            </a:r>
            <a:br>
              <a:rPr lang="en-US" altLang="en-US" dirty="0" smtClean="0">
                <a:ea typeface="ＭＳ Ｐゴシック" pitchFamily="34" charset="-128"/>
              </a:rPr>
            </a:br>
            <a:r>
              <a:rPr lang="en-US" altLang="en-US" sz="5400" b="1" dirty="0" smtClean="0">
                <a:solidFill>
                  <a:srgbClr val="FF0000"/>
                </a:solidFill>
                <a:latin typeface="Algerian" pitchFamily="82" charset="0"/>
                <a:ea typeface="ＭＳ Ｐゴシック" pitchFamily="34" charset="-128"/>
              </a:rPr>
              <a:t>Evaluate</a:t>
            </a:r>
            <a:r>
              <a:rPr lang="en-US" altLang="en-US" sz="5400" b="1" dirty="0" smtClean="0">
                <a:solidFill>
                  <a:schemeClr val="tx1"/>
                </a:solidFill>
                <a:latin typeface="Algerian" pitchFamily="82" charset="0"/>
                <a:ea typeface="ＭＳ Ｐゴシック" pitchFamily="34" charset="-128"/>
              </a:rPr>
              <a:t> short-term managerial decisions using relevant costs.</a:t>
            </a:r>
          </a:p>
        </p:txBody>
      </p:sp>
      <p:sp>
        <p:nvSpPr>
          <p:cNvPr id="1434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A9FEA578-F49D-4AD5-9CD5-AD26393CD12A}" type="slidenum">
              <a:rPr lang="en-US" altLang="en-US">
                <a:solidFill>
                  <a:srgbClr val="898989"/>
                </a:solidFill>
                <a:ea typeface="ＭＳ Ｐゴシック" pitchFamily="34" charset="-128"/>
              </a:rPr>
              <a:pPr/>
              <a:t>9</a:t>
            </a:fld>
            <a:endParaRPr lang="en-US" altLang="en-US">
              <a:solidFill>
                <a:srgbClr val="898989"/>
              </a:solidFill>
              <a:ea typeface="ＭＳ Ｐゴシック" pitchFamily="34" charset="-128"/>
            </a:endParaRPr>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3675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7150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9708</TotalTime>
  <Words>8415</Words>
  <Application>Microsoft Office PowerPoint</Application>
  <PresentationFormat>On-screen Show (4:3)</PresentationFormat>
  <Paragraphs>831</Paragraphs>
  <Slides>42</Slides>
  <Notes>35</Notes>
  <HiddenSlides>0</HiddenSlides>
  <MMClips>0</MMClips>
  <ScaleCrop>false</ScaleCrop>
  <HeadingPairs>
    <vt:vector size="8" baseType="variant">
      <vt:variant>
        <vt:lpstr>Fonts Used</vt:lpstr>
      </vt:variant>
      <vt:variant>
        <vt:i4>15</vt:i4>
      </vt:variant>
      <vt:variant>
        <vt:lpstr>Theme</vt:lpstr>
      </vt:variant>
      <vt:variant>
        <vt:i4>3</vt:i4>
      </vt:variant>
      <vt:variant>
        <vt:lpstr>Embedded OLE Servers</vt:lpstr>
      </vt:variant>
      <vt:variant>
        <vt:i4>1</vt:i4>
      </vt:variant>
      <vt:variant>
        <vt:lpstr>Slide Titles</vt:lpstr>
      </vt:variant>
      <vt:variant>
        <vt:i4>42</vt:i4>
      </vt:variant>
    </vt:vector>
  </HeadingPairs>
  <TitlesOfParts>
    <vt:vector size="61" baseType="lpstr">
      <vt:lpstr>MS PGothic</vt:lpstr>
      <vt:lpstr>MS PGothic</vt:lpstr>
      <vt:lpstr>Adobe Heiti Std R</vt:lpstr>
      <vt:lpstr>Aharoni</vt:lpstr>
      <vt:lpstr>Algerian</vt:lpstr>
      <vt:lpstr>Arial</vt:lpstr>
      <vt:lpstr>Arial Narrow</vt:lpstr>
      <vt:lpstr>Arial Rounded MT Bold</vt:lpstr>
      <vt:lpstr>Calibri</vt:lpstr>
      <vt:lpstr>Century Gothic</vt:lpstr>
      <vt:lpstr>Courier New</vt:lpstr>
      <vt:lpstr>Goudy Stout</vt:lpstr>
      <vt:lpstr>Palatino Linotype</vt:lpstr>
      <vt:lpstr>Times New Roman</vt:lpstr>
      <vt:lpstr>Wingdings</vt:lpstr>
      <vt:lpstr>3_Executive</vt:lpstr>
      <vt:lpstr>1_Executive</vt:lpstr>
      <vt:lpstr>Executive</vt:lpstr>
      <vt:lpstr>Worksheet</vt:lpstr>
      <vt:lpstr>Welcome Back</vt:lpstr>
      <vt:lpstr>Welcome Back</vt:lpstr>
      <vt:lpstr>Homework assignment</vt:lpstr>
      <vt:lpstr>Chapter 10</vt:lpstr>
      <vt:lpstr>       Describe the importance of relevant costs for short-term decisions.</vt:lpstr>
      <vt:lpstr>Decision Making</vt:lpstr>
      <vt:lpstr>Relevant Costs</vt:lpstr>
      <vt:lpstr>Relevant Costs</vt:lpstr>
      <vt:lpstr>       Evaluate short-term managerial decisions using relevant costs.</vt:lpstr>
      <vt:lpstr>Accepting Additional Business</vt:lpstr>
      <vt:lpstr>Accepting Additional Business</vt:lpstr>
      <vt:lpstr>       Identify relevant costs and apply them to managerial decisions.</vt:lpstr>
      <vt:lpstr>Accepting Additional Business</vt:lpstr>
      <vt:lpstr>PowerPoint Presentation</vt:lpstr>
      <vt:lpstr>PowerPoint Presentation</vt:lpstr>
      <vt:lpstr>Make or Buy Decisions</vt:lpstr>
      <vt:lpstr>Make or Buy Decisions</vt:lpstr>
      <vt:lpstr>Make or Buy Decisions</vt:lpstr>
      <vt:lpstr>PowerPoint Presentation</vt:lpstr>
      <vt:lpstr>Scrap or Rework</vt:lpstr>
      <vt:lpstr>Scrap or Rework</vt:lpstr>
      <vt:lpstr>Scrap or Rework</vt:lpstr>
      <vt:lpstr>Sell or Process Further</vt:lpstr>
      <vt:lpstr>Sell or Process Further </vt:lpstr>
      <vt:lpstr>10 Minutes Break</vt:lpstr>
      <vt:lpstr>PowerPoint Presentation</vt:lpstr>
      <vt:lpstr>PowerPoint Presentation</vt:lpstr>
      <vt:lpstr>Sales Mix Selection</vt:lpstr>
      <vt:lpstr>Sales Mix Selection (w/ limited resources)</vt:lpstr>
      <vt:lpstr>PowerPoint Presentation</vt:lpstr>
      <vt:lpstr>PowerPoint Presentation</vt:lpstr>
      <vt:lpstr>Segment Elimination</vt:lpstr>
      <vt:lpstr>Segment Elimination</vt:lpstr>
      <vt:lpstr>Segment Elimination</vt:lpstr>
      <vt:lpstr>PowerPoint Presentation</vt:lpstr>
      <vt:lpstr>Keep or Replace Equipment</vt:lpstr>
      <vt:lpstr>  Determine product selling price based on total costs.</vt:lpstr>
      <vt:lpstr>Setting Product Price</vt:lpstr>
      <vt:lpstr>Setting Product Price</vt:lpstr>
      <vt:lpstr>Setting Product Price</vt:lpstr>
      <vt:lpstr>Homework assignment</vt:lpstr>
      <vt:lpstr>PowerPoint Presentation</vt:lpstr>
    </vt:vector>
  </TitlesOfParts>
  <Company>Jon A. Booker, Ph.D., CPA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atef.abuelaish1</cp:lastModifiedBy>
  <cp:revision>355</cp:revision>
  <dcterms:created xsi:type="dcterms:W3CDTF">2012-08-27T17:59:49Z</dcterms:created>
  <dcterms:modified xsi:type="dcterms:W3CDTF">2016-04-13T15:55:45Z</dcterms:modified>
</cp:coreProperties>
</file>