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8" r:id="rId4"/>
    <p:sldId id="290" r:id="rId5"/>
    <p:sldId id="259" r:id="rId6"/>
    <p:sldId id="260" r:id="rId7"/>
    <p:sldId id="261" r:id="rId8"/>
    <p:sldId id="291" r:id="rId9"/>
    <p:sldId id="262" r:id="rId10"/>
    <p:sldId id="308" r:id="rId11"/>
    <p:sldId id="286" r:id="rId12"/>
    <p:sldId id="292" r:id="rId13"/>
    <p:sldId id="309" r:id="rId14"/>
    <p:sldId id="284" r:id="rId15"/>
    <p:sldId id="293" r:id="rId16"/>
    <p:sldId id="310" r:id="rId17"/>
    <p:sldId id="263" r:id="rId18"/>
    <p:sldId id="294" r:id="rId19"/>
    <p:sldId id="264" r:id="rId20"/>
    <p:sldId id="265" r:id="rId21"/>
    <p:sldId id="266" r:id="rId22"/>
    <p:sldId id="295" r:id="rId23"/>
    <p:sldId id="267" r:id="rId24"/>
    <p:sldId id="296" r:id="rId25"/>
    <p:sldId id="268" r:id="rId26"/>
    <p:sldId id="297" r:id="rId27"/>
    <p:sldId id="269" r:id="rId28"/>
    <p:sldId id="298" r:id="rId29"/>
    <p:sldId id="270" r:id="rId30"/>
    <p:sldId id="271" r:id="rId31"/>
    <p:sldId id="299" r:id="rId32"/>
    <p:sldId id="272" r:id="rId33"/>
    <p:sldId id="300" r:id="rId34"/>
    <p:sldId id="273" r:id="rId35"/>
    <p:sldId id="287" r:id="rId36"/>
    <p:sldId id="274" r:id="rId37"/>
    <p:sldId id="301" r:id="rId38"/>
    <p:sldId id="275" r:id="rId39"/>
    <p:sldId id="302" r:id="rId40"/>
    <p:sldId id="276" r:id="rId41"/>
    <p:sldId id="277" r:id="rId42"/>
    <p:sldId id="303" r:id="rId43"/>
    <p:sldId id="278" r:id="rId44"/>
    <p:sldId id="279" r:id="rId45"/>
    <p:sldId id="304" r:id="rId46"/>
    <p:sldId id="280" r:id="rId47"/>
    <p:sldId id="305" r:id="rId48"/>
    <p:sldId id="281" r:id="rId49"/>
    <p:sldId id="306" r:id="rId50"/>
    <p:sldId id="285" r:id="rId51"/>
    <p:sldId id="282" r:id="rId52"/>
    <p:sldId id="307" r:id="rId53"/>
    <p:sldId id="311" r:id="rId54"/>
    <p:sldId id="283"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59FF92-134E-4A4F-A271-50F58995D112}" type="datetimeFigureOut">
              <a:rPr lang="en-US" smtClean="0"/>
              <a:t>7/12/2017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5ECA5-02BE-495E-9D4E-7E12898E6E83}" type="slidenum">
              <a:rPr lang="en-US" smtClean="0"/>
              <a:t>‹#›</a:t>
            </a:fld>
            <a:endParaRPr lang="en-US"/>
          </a:p>
        </p:txBody>
      </p:sp>
    </p:spTree>
    <p:extLst>
      <p:ext uri="{BB962C8B-B14F-4D97-AF65-F5344CB8AC3E}">
        <p14:creationId xmlns:p14="http://schemas.microsoft.com/office/powerpoint/2010/main" val="325285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printed materials included legal documents, magazines, playing cards, newspapers and many other types of paper used throughout the colonies. Like previous taxes, the stamp tax had to be paid in valid British currency, not in colonial paper money.</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2</a:t>
            </a:fld>
            <a:endParaRPr lang="en-US"/>
          </a:p>
        </p:txBody>
      </p:sp>
    </p:spTree>
    <p:extLst>
      <p:ext uri="{BB962C8B-B14F-4D97-AF65-F5344CB8AC3E}">
        <p14:creationId xmlns:p14="http://schemas.microsoft.com/office/powerpoint/2010/main" val="30930386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https://www.texastribune.org/2016/12/06/abbott-convention-of-states-still-needed-under-tru/</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49</a:t>
            </a:fld>
            <a:endParaRPr lang="en-US"/>
          </a:p>
        </p:txBody>
      </p:sp>
    </p:spTree>
    <p:extLst>
      <p:ext uri="{BB962C8B-B14F-4D97-AF65-F5344CB8AC3E}">
        <p14:creationId xmlns:p14="http://schemas.microsoft.com/office/powerpoint/2010/main" val="75842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Recognizing weakness of the Articles of Confederation, Madison and Hamilton called for convention in Philadelphia in 1787  to address the issue.</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5</a:t>
            </a:fld>
            <a:endParaRPr lang="en-US"/>
          </a:p>
        </p:txBody>
      </p:sp>
    </p:spTree>
    <p:extLst>
      <p:ext uri="{BB962C8B-B14F-4D97-AF65-F5344CB8AC3E}">
        <p14:creationId xmlns:p14="http://schemas.microsoft.com/office/powerpoint/2010/main" val="108723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leaders who gathered in Philadelphia in 1787 to write the Constitution understood the failure of the Articles of Confederation but still supported many principles on which the Revolution had been based. </a:t>
            </a:r>
            <a:endParaRPr lang="en-US" b="1"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(tyranny: cruel and oppressive government or rule.)</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6</a:t>
            </a:fld>
            <a:endParaRPr lang="en-US"/>
          </a:p>
        </p:txBody>
      </p:sp>
    </p:spTree>
    <p:extLst>
      <p:ext uri="{BB962C8B-B14F-4D97-AF65-F5344CB8AC3E}">
        <p14:creationId xmlns:p14="http://schemas.microsoft.com/office/powerpoint/2010/main" val="2262185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of June 2014, John Green’s The Fault in Our Stars has sold nine million copies internationally)</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8</a:t>
            </a:fld>
            <a:endParaRPr lang="en-US"/>
          </a:p>
        </p:txBody>
      </p:sp>
    </p:spTree>
    <p:extLst>
      <p:ext uri="{BB962C8B-B14F-4D97-AF65-F5344CB8AC3E}">
        <p14:creationId xmlns:p14="http://schemas.microsoft.com/office/powerpoint/2010/main" val="3425918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Equality</a:t>
            </a:r>
            <a:r>
              <a:rPr lang="en-US" baseline="0" dirty="0" smtClean="0"/>
              <a:t> is not given much attention in the Constitution</a:t>
            </a:r>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9</a:t>
            </a:fld>
            <a:endParaRPr lang="en-US"/>
          </a:p>
        </p:txBody>
      </p:sp>
    </p:spTree>
    <p:extLst>
      <p:ext uri="{BB962C8B-B14F-4D97-AF65-F5344CB8AC3E}">
        <p14:creationId xmlns:p14="http://schemas.microsoft.com/office/powerpoint/2010/main" val="4088893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Federalist position: strong national government as opposed to strong state governments.</a:t>
            </a:r>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14</a:t>
            </a:fld>
            <a:endParaRPr lang="en-US"/>
          </a:p>
        </p:txBody>
      </p:sp>
    </p:spTree>
    <p:extLst>
      <p:ext uri="{BB962C8B-B14F-4D97-AF65-F5344CB8AC3E}">
        <p14:creationId xmlns:p14="http://schemas.microsoft.com/office/powerpoint/2010/main" val="4160227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Historian Charles Beard argued framers’ goal was to strengthen the national government in order to protect their own wealth and property interests. Not all scholars agree.</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17</a:t>
            </a:fld>
            <a:endParaRPr lang="en-US"/>
          </a:p>
        </p:txBody>
      </p:sp>
    </p:spTree>
    <p:extLst>
      <p:ext uri="{BB962C8B-B14F-4D97-AF65-F5344CB8AC3E}">
        <p14:creationId xmlns:p14="http://schemas.microsoft.com/office/powerpoint/2010/main" val="1184019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Came close to having a </a:t>
            </a:r>
            <a:r>
              <a:rPr lang="en-US" b="1" dirty="0" smtClean="0"/>
              <a:t>Parliamentary</a:t>
            </a:r>
            <a:r>
              <a:rPr lang="en-US" dirty="0" smtClean="0"/>
              <a:t> system – in which </a:t>
            </a:r>
            <a:r>
              <a:rPr lang="en-US" b="1" dirty="0" smtClean="0"/>
              <a:t>executive and legislative power are closely joined. The legislature (Parliament) selects the chief executive (Prime Minister) who forms the cabinet from members of the parliament.</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27</a:t>
            </a:fld>
            <a:endParaRPr lang="en-US"/>
          </a:p>
        </p:txBody>
      </p:sp>
    </p:spTree>
    <p:extLst>
      <p:ext uri="{BB962C8B-B14F-4D97-AF65-F5344CB8AC3E}">
        <p14:creationId xmlns:p14="http://schemas.microsoft.com/office/powerpoint/2010/main" val="268034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scholars view the Convention’s handling of the slavery issue as its central failure.</a:t>
            </a:r>
          </a:p>
          <a:p>
            <a:r>
              <a:rPr lang="en-US" dirty="0" smtClean="0"/>
              <a:t>Yet doubtful that any other document could have been created that gained support of all 13 states.</a:t>
            </a:r>
          </a:p>
          <a:p>
            <a:endParaRPr lang="en-US" dirty="0"/>
          </a:p>
        </p:txBody>
      </p:sp>
      <p:sp>
        <p:nvSpPr>
          <p:cNvPr id="4" name="Slide Number Placeholder 3"/>
          <p:cNvSpPr>
            <a:spLocks noGrp="1"/>
          </p:cNvSpPr>
          <p:nvPr>
            <p:ph type="sldNum" sz="quarter" idx="10"/>
          </p:nvPr>
        </p:nvSpPr>
        <p:spPr/>
        <p:txBody>
          <a:bodyPr/>
          <a:lstStyle/>
          <a:p>
            <a:fld id="{DEA5ECA5-02BE-495E-9D4E-7E12898E6E83}" type="slidenum">
              <a:rPr lang="en-US" smtClean="0"/>
              <a:t>34</a:t>
            </a:fld>
            <a:endParaRPr lang="en-US"/>
          </a:p>
        </p:txBody>
      </p:sp>
    </p:spTree>
    <p:extLst>
      <p:ext uri="{BB962C8B-B14F-4D97-AF65-F5344CB8AC3E}">
        <p14:creationId xmlns:p14="http://schemas.microsoft.com/office/powerpoint/2010/main" val="88364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5EB3AE-38C2-472D-8099-E13C8D25846C}"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190661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EB3AE-38C2-472D-8099-E13C8D25846C}"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455772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EB3AE-38C2-472D-8099-E13C8D25846C}"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146894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5EB3AE-38C2-472D-8099-E13C8D25846C}"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259388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EB3AE-38C2-472D-8099-E13C8D25846C}" type="datetimeFigureOut">
              <a:rPr lang="en-US" smtClean="0"/>
              <a:t>7/12/2017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347878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5EB3AE-38C2-472D-8099-E13C8D25846C}"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2642904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5EB3AE-38C2-472D-8099-E13C8D25846C}" type="datetimeFigureOut">
              <a:rPr lang="en-US" smtClean="0"/>
              <a:t>7/12/2017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788934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5EB3AE-38C2-472D-8099-E13C8D25846C}" type="datetimeFigureOut">
              <a:rPr lang="en-US" smtClean="0"/>
              <a:t>7/12/2017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388434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EB3AE-38C2-472D-8099-E13C8D25846C}" type="datetimeFigureOut">
              <a:rPr lang="en-US" smtClean="0"/>
              <a:t>7/12/2017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374402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EB3AE-38C2-472D-8099-E13C8D25846C}"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202809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EB3AE-38C2-472D-8099-E13C8D25846C}" type="datetimeFigureOut">
              <a:rPr lang="en-US" smtClean="0"/>
              <a:t>7/12/2017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D6EF9C-D0B2-4964-A31D-14008BDCD3A0}" type="slidenum">
              <a:rPr lang="en-US" smtClean="0"/>
              <a:t>‹#›</a:t>
            </a:fld>
            <a:endParaRPr lang="en-US"/>
          </a:p>
        </p:txBody>
      </p:sp>
    </p:spTree>
    <p:extLst>
      <p:ext uri="{BB962C8B-B14F-4D97-AF65-F5344CB8AC3E}">
        <p14:creationId xmlns:p14="http://schemas.microsoft.com/office/powerpoint/2010/main" val="253338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EB3AE-38C2-472D-8099-E13C8D25846C}" type="datetimeFigureOut">
              <a:rPr lang="en-US" smtClean="0"/>
              <a:t>7/12/2017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6EF9C-D0B2-4964-A31D-14008BDCD3A0}" type="slidenum">
              <a:rPr lang="en-US" smtClean="0"/>
              <a:t>‹#›</a:t>
            </a:fld>
            <a:endParaRPr lang="en-US"/>
          </a:p>
        </p:txBody>
      </p:sp>
    </p:spTree>
    <p:extLst>
      <p:ext uri="{BB962C8B-B14F-4D97-AF65-F5344CB8AC3E}">
        <p14:creationId xmlns:p14="http://schemas.microsoft.com/office/powerpoint/2010/main" val="457855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teachinghistory.org/history-content/ask-a-historian/21861"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keranews.org/post/texas-gov-greg-abbott-calls-states-amend-us-constitu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buzzfeed.com/daves4/11-amendments-you-wont-believe-were-actually-prop" TargetMode="External"/><Relationship Id="rId2" Type="http://schemas.openxmlformats.org/officeDocument/2006/relationships/hyperlink" Target="http://mentalfloss.com/article/24412/6-constitutional-amendments-just-missed-cut"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a:t>
            </a:r>
            <a:endParaRPr lang="en-US" dirty="0"/>
          </a:p>
        </p:txBody>
      </p:sp>
      <p:sp>
        <p:nvSpPr>
          <p:cNvPr id="3" name="Subtitle 2"/>
          <p:cNvSpPr>
            <a:spLocks noGrp="1"/>
          </p:cNvSpPr>
          <p:nvPr>
            <p:ph type="subTitle" idx="1"/>
          </p:nvPr>
        </p:nvSpPr>
        <p:spPr/>
        <p:txBody>
          <a:bodyPr>
            <a:normAutofit/>
          </a:bodyPr>
          <a:lstStyle/>
          <a:p>
            <a:r>
              <a:rPr lang="en-US" dirty="0" smtClean="0"/>
              <a:t>The Constitution and </a:t>
            </a:r>
            <a:r>
              <a:rPr lang="en-US" smtClean="0"/>
              <a:t>the Founding</a:t>
            </a:r>
            <a:endParaRPr lang="en-US" dirty="0" smtClean="0"/>
          </a:p>
          <a:p>
            <a:endParaRPr lang="en-US" dirty="0"/>
          </a:p>
        </p:txBody>
      </p:sp>
    </p:spTree>
    <p:extLst>
      <p:ext uri="{BB962C8B-B14F-4D97-AF65-F5344CB8AC3E}">
        <p14:creationId xmlns:p14="http://schemas.microsoft.com/office/powerpoint/2010/main" val="2626747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theories of the framers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Declaration of Independence expresses these core principles.</a:t>
            </a:r>
          </a:p>
          <a:p>
            <a:r>
              <a:rPr lang="en-US" dirty="0"/>
              <a:t>“We hold these truths to be self-evident, that all men are created equal, that they are endowed by their Creator with certain unalienable Rights, that among these are Life, Liberty and the pursuit of Happiness.--That to secure these rights, Governments are instituted among Men, deriving their just powers from the </a:t>
            </a:r>
            <a:r>
              <a:rPr lang="en-US" b="1" dirty="0"/>
              <a:t>consent of the governed</a:t>
            </a:r>
            <a:r>
              <a:rPr lang="en-US" dirty="0"/>
              <a:t>, --That whenever any Form of Government becomes destructive of these ends, it is the Right of the People to alter or to abolish it, and to institute new Government… </a:t>
            </a:r>
          </a:p>
          <a:p>
            <a:r>
              <a:rPr lang="en-US" dirty="0"/>
              <a:t>Crucial ideas: </a:t>
            </a:r>
            <a:r>
              <a:rPr lang="en-US" b="1" dirty="0"/>
              <a:t>equality, self-rule, natural rights</a:t>
            </a:r>
          </a:p>
          <a:p>
            <a:endParaRPr lang="en-US" dirty="0"/>
          </a:p>
        </p:txBody>
      </p:sp>
    </p:spTree>
    <p:extLst>
      <p:ext uri="{BB962C8B-B14F-4D97-AF65-F5344CB8AC3E}">
        <p14:creationId xmlns:p14="http://schemas.microsoft.com/office/powerpoint/2010/main" val="3731015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theories of the framers: social contract and consent of the governed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Ideas paramount to the framers:</a:t>
            </a:r>
            <a:endParaRPr lang="en-US" dirty="0"/>
          </a:p>
          <a:p>
            <a:r>
              <a:rPr lang="en-US" b="1" dirty="0"/>
              <a:t>Government gains its legitimacy from the </a:t>
            </a:r>
            <a:r>
              <a:rPr lang="en-US" b="1" i="1" dirty="0"/>
              <a:t>consent of the governed </a:t>
            </a:r>
            <a:r>
              <a:rPr lang="en-US" dirty="0"/>
              <a:t>and that</a:t>
            </a:r>
          </a:p>
          <a:p>
            <a:r>
              <a:rPr lang="en-US" b="1" dirty="0" smtClean="0"/>
              <a:t>Central </a:t>
            </a:r>
            <a:r>
              <a:rPr lang="en-US" b="1" dirty="0"/>
              <a:t>purpose of the government is to uphold</a:t>
            </a:r>
            <a:r>
              <a:rPr lang="en-US" dirty="0"/>
              <a:t> </a:t>
            </a:r>
            <a:r>
              <a:rPr lang="en-US" b="1" dirty="0"/>
              <a:t>the</a:t>
            </a:r>
            <a:r>
              <a:rPr lang="en-US" dirty="0"/>
              <a:t> “</a:t>
            </a:r>
            <a:r>
              <a:rPr lang="en-US" b="1" dirty="0"/>
              <a:t>inalienable</a:t>
            </a:r>
            <a:r>
              <a:rPr lang="en-US" dirty="0"/>
              <a:t>” or </a:t>
            </a:r>
            <a:r>
              <a:rPr lang="en-US" b="1" dirty="0"/>
              <a:t>natural rights</a:t>
            </a:r>
            <a:r>
              <a:rPr lang="en-US" dirty="0"/>
              <a:t> of the people defined by the framers </a:t>
            </a:r>
            <a:r>
              <a:rPr lang="en-US" dirty="0" smtClean="0"/>
              <a:t>as</a:t>
            </a:r>
          </a:p>
          <a:p>
            <a:r>
              <a:rPr lang="en-US" dirty="0" smtClean="0"/>
              <a:t> </a:t>
            </a:r>
            <a:r>
              <a:rPr lang="en-US" b="1" dirty="0"/>
              <a:t>life, liberty and the pursuit of happiness.</a:t>
            </a:r>
          </a:p>
          <a:p>
            <a:endParaRPr lang="en-US" dirty="0"/>
          </a:p>
        </p:txBody>
      </p:sp>
    </p:spTree>
    <p:extLst>
      <p:ext uri="{BB962C8B-B14F-4D97-AF65-F5344CB8AC3E}">
        <p14:creationId xmlns:p14="http://schemas.microsoft.com/office/powerpoint/2010/main" val="2578423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theories of the framers: social contract and consent of the governed</a:t>
            </a:r>
          </a:p>
        </p:txBody>
      </p:sp>
      <p:sp>
        <p:nvSpPr>
          <p:cNvPr id="3" name="Content Placeholder 2"/>
          <p:cNvSpPr>
            <a:spLocks noGrp="1"/>
          </p:cNvSpPr>
          <p:nvPr>
            <p:ph idx="1"/>
          </p:nvPr>
        </p:nvSpPr>
        <p:spPr/>
        <p:txBody>
          <a:bodyPr>
            <a:normAutofit/>
          </a:bodyPr>
          <a:lstStyle/>
          <a:p>
            <a:pPr marL="0" indent="0">
              <a:buNone/>
            </a:pPr>
            <a:r>
              <a:rPr lang="en-US" dirty="0"/>
              <a:t>D</a:t>
            </a:r>
            <a:r>
              <a:rPr lang="en-US" dirty="0" smtClean="0"/>
              <a:t>octrine </a:t>
            </a:r>
            <a:r>
              <a:rPr lang="en-US" dirty="0"/>
              <a:t>of </a:t>
            </a:r>
            <a:r>
              <a:rPr lang="en-US" b="1" dirty="0" smtClean="0"/>
              <a:t>consent </a:t>
            </a:r>
            <a:r>
              <a:rPr lang="en-US" b="1" dirty="0"/>
              <a:t>of the </a:t>
            </a:r>
            <a:r>
              <a:rPr lang="en-US" b="1" dirty="0" smtClean="0"/>
              <a:t>governed </a:t>
            </a:r>
            <a:r>
              <a:rPr lang="en-US" dirty="0" smtClean="0"/>
              <a:t>also </a:t>
            </a:r>
            <a:r>
              <a:rPr lang="en-US" dirty="0"/>
              <a:t>expressed as </a:t>
            </a:r>
            <a:endParaRPr lang="en-US" dirty="0" smtClean="0"/>
          </a:p>
          <a:p>
            <a:pPr marL="0" indent="0">
              <a:buNone/>
            </a:pPr>
            <a:r>
              <a:rPr lang="en-US" b="1" dirty="0"/>
              <a:t>T</a:t>
            </a:r>
            <a:r>
              <a:rPr lang="en-US" b="1" dirty="0" smtClean="0"/>
              <a:t>he </a:t>
            </a:r>
            <a:r>
              <a:rPr lang="en-US" b="1" dirty="0"/>
              <a:t>Social Contract:</a:t>
            </a:r>
            <a:r>
              <a:rPr lang="en-US" dirty="0"/>
              <a:t> </a:t>
            </a:r>
            <a:r>
              <a:rPr lang="en-US" b="1" dirty="0"/>
              <a:t>the belief that the state only exists to serve the will of the people, and they are the source of all political power enjoyed by the state. They can choose to give or withhold this power</a:t>
            </a:r>
            <a:r>
              <a:rPr lang="en-US" b="1" dirty="0" smtClean="0"/>
              <a:t>.</a:t>
            </a:r>
            <a:endParaRPr lang="en-US" b="1" dirty="0"/>
          </a:p>
        </p:txBody>
      </p:sp>
    </p:spTree>
    <p:extLst>
      <p:ext uri="{BB962C8B-B14F-4D97-AF65-F5344CB8AC3E}">
        <p14:creationId xmlns:p14="http://schemas.microsoft.com/office/powerpoint/2010/main" val="1254775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Political theories of the framers: social contract and consent of the governed</a:t>
            </a:r>
          </a:p>
        </p:txBody>
      </p:sp>
      <p:sp>
        <p:nvSpPr>
          <p:cNvPr id="3" name="Content Placeholder 2"/>
          <p:cNvSpPr>
            <a:spLocks noGrp="1"/>
          </p:cNvSpPr>
          <p:nvPr>
            <p:ph idx="1"/>
          </p:nvPr>
        </p:nvSpPr>
        <p:spPr/>
        <p:txBody>
          <a:bodyPr>
            <a:normAutofit lnSpcReduction="10000"/>
          </a:bodyPr>
          <a:lstStyle/>
          <a:p>
            <a:r>
              <a:rPr lang="en-US" b="1" dirty="0"/>
              <a:t>Right of the people to alter or abolish a government that did not protect these rights was the underlying premise of the war for independence from the British monarchy.  </a:t>
            </a:r>
          </a:p>
          <a:p>
            <a:r>
              <a:rPr lang="en-US" dirty="0"/>
              <a:t>The Framers who met in Philadelphia felt that the Articles of Confederation had become “destructive to those ends” (protecting the rights of the people) and thus had to be altered.</a:t>
            </a:r>
          </a:p>
          <a:p>
            <a:pPr marL="0" indent="0">
              <a:buNone/>
            </a:pPr>
            <a:endParaRPr lang="en-US" dirty="0"/>
          </a:p>
          <a:p>
            <a:endParaRPr lang="en-US" dirty="0"/>
          </a:p>
        </p:txBody>
      </p:sp>
    </p:spTree>
    <p:extLst>
      <p:ext uri="{BB962C8B-B14F-4D97-AF65-F5344CB8AC3E}">
        <p14:creationId xmlns:p14="http://schemas.microsoft.com/office/powerpoint/2010/main" val="4124698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 Papers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a:t>Federalist Papers</a:t>
            </a:r>
            <a:r>
              <a:rPr lang="en-US" dirty="0"/>
              <a:t> </a:t>
            </a:r>
            <a:r>
              <a:rPr lang="en-US" b="1" dirty="0" smtClean="0"/>
              <a:t>series </a:t>
            </a:r>
            <a:r>
              <a:rPr lang="en-US" b="1" dirty="0"/>
              <a:t>of </a:t>
            </a:r>
            <a:r>
              <a:rPr lang="en-US" b="1" dirty="0" smtClean="0"/>
              <a:t>85 essays </a:t>
            </a:r>
            <a:r>
              <a:rPr lang="en-US" b="1" dirty="0"/>
              <a:t>authored by James Madison, Alexander Hamilton and John </a:t>
            </a:r>
            <a:r>
              <a:rPr lang="en-US" b="1" dirty="0" smtClean="0"/>
              <a:t>Jay that sought to sway the public toward the Federalist </a:t>
            </a:r>
            <a:r>
              <a:rPr lang="en-US" b="1" dirty="0"/>
              <a:t>position.</a:t>
            </a:r>
            <a:r>
              <a:rPr lang="en-US" dirty="0"/>
              <a:t> (not as widely read as </a:t>
            </a:r>
            <a:r>
              <a:rPr lang="en-US" i="1" dirty="0"/>
              <a:t>Common Sense</a:t>
            </a:r>
            <a:r>
              <a:rPr lang="en-US" dirty="0" smtClean="0"/>
              <a:t>)</a:t>
            </a:r>
          </a:p>
          <a:p>
            <a:r>
              <a:rPr lang="en-US" dirty="0" smtClean="0"/>
              <a:t> viewed as </a:t>
            </a:r>
            <a:r>
              <a:rPr lang="en-US" b="1" dirty="0" smtClean="0"/>
              <a:t>most </a:t>
            </a:r>
            <a:r>
              <a:rPr lang="en-US" b="1" dirty="0"/>
              <a:t>comprehensive statement of the philosophy of the framers</a:t>
            </a:r>
            <a:r>
              <a:rPr lang="en-US" dirty="0" smtClean="0"/>
              <a:t>; </a:t>
            </a:r>
          </a:p>
          <a:p>
            <a:r>
              <a:rPr lang="en-US" dirty="0" smtClean="0"/>
              <a:t>also revealed the framers’ view of human nature and its implications for democracy.</a:t>
            </a:r>
          </a:p>
          <a:p>
            <a:endParaRPr lang="en-US" dirty="0"/>
          </a:p>
        </p:txBody>
      </p:sp>
    </p:spTree>
    <p:extLst>
      <p:ext uri="{BB962C8B-B14F-4D97-AF65-F5344CB8AC3E}">
        <p14:creationId xmlns:p14="http://schemas.microsoft.com/office/powerpoint/2010/main" val="2657700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Federalists Papers</a:t>
            </a:r>
            <a:endParaRPr lang="en-US" dirty="0"/>
          </a:p>
        </p:txBody>
      </p:sp>
      <p:sp>
        <p:nvSpPr>
          <p:cNvPr id="3" name="Content Placeholder 2"/>
          <p:cNvSpPr>
            <a:spLocks noGrp="1"/>
          </p:cNvSpPr>
          <p:nvPr>
            <p:ph idx="1"/>
          </p:nvPr>
        </p:nvSpPr>
        <p:spPr/>
        <p:txBody>
          <a:bodyPr>
            <a:normAutofit/>
          </a:bodyPr>
          <a:lstStyle/>
          <a:p>
            <a:r>
              <a:rPr lang="en-US" dirty="0"/>
              <a:t>The framers felt that human nature was basically self-interested. </a:t>
            </a:r>
            <a:r>
              <a:rPr lang="en-US" b="1" i="1" dirty="0"/>
              <a:t>Federalist 51: </a:t>
            </a:r>
            <a:endParaRPr lang="en-US" b="1" i="1" dirty="0" smtClean="0"/>
          </a:p>
          <a:p>
            <a:r>
              <a:rPr lang="en-US" i="1" dirty="0" smtClean="0"/>
              <a:t>“ </a:t>
            </a:r>
            <a:r>
              <a:rPr lang="en-US" dirty="0"/>
              <a:t>In framing a government…the great difficulty is this: you must first enable the government to control the governed; and in the next place oblige it to control itself</a:t>
            </a:r>
            <a:r>
              <a:rPr lang="en-US" dirty="0" smtClean="0"/>
              <a:t>.”</a:t>
            </a:r>
            <a:endParaRPr lang="en-US" b="1" dirty="0" smtClean="0"/>
          </a:p>
          <a:p>
            <a:r>
              <a:rPr lang="en-US" b="1" dirty="0" smtClean="0"/>
              <a:t> </a:t>
            </a:r>
            <a:r>
              <a:rPr lang="en-US" b="1" dirty="0"/>
              <a:t>explains need for a republican government and a separation of powers.</a:t>
            </a:r>
          </a:p>
          <a:p>
            <a:endParaRPr lang="en-US" dirty="0"/>
          </a:p>
        </p:txBody>
      </p:sp>
    </p:spTree>
    <p:extLst>
      <p:ext uri="{BB962C8B-B14F-4D97-AF65-F5344CB8AC3E}">
        <p14:creationId xmlns:p14="http://schemas.microsoft.com/office/powerpoint/2010/main" val="3083156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 Papers</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a:t>Federalist 10: </a:t>
            </a:r>
            <a:endParaRPr lang="en-US" b="1" i="1" dirty="0" smtClean="0"/>
          </a:p>
          <a:p>
            <a:r>
              <a:rPr lang="en-US" dirty="0" smtClean="0"/>
              <a:t>Madison </a:t>
            </a:r>
            <a:r>
              <a:rPr lang="en-US" dirty="0"/>
              <a:t>describes the central problem for government is </a:t>
            </a:r>
            <a:r>
              <a:rPr lang="en-US" b="1" dirty="0"/>
              <a:t>controlling factions </a:t>
            </a:r>
            <a:r>
              <a:rPr lang="en-US" dirty="0"/>
              <a:t>(groups of citizens, with interests contrary to the rights of others or the interests of the whole community.)</a:t>
            </a:r>
            <a:r>
              <a:rPr lang="en-US" b="1" dirty="0"/>
              <a:t> </a:t>
            </a:r>
            <a:endParaRPr lang="en-US" b="1" dirty="0" smtClean="0"/>
          </a:p>
          <a:p>
            <a:r>
              <a:rPr lang="en-US" dirty="0" smtClean="0"/>
              <a:t>Cannot </a:t>
            </a:r>
            <a:r>
              <a:rPr lang="en-US" dirty="0"/>
              <a:t>eliminate factions as the only way to do so would be to remove liberty or make everyone the same. Both are unacceptable. </a:t>
            </a:r>
          </a:p>
          <a:p>
            <a:r>
              <a:rPr lang="en-US" b="1" dirty="0"/>
              <a:t>Controlling the effects of factions viewed as the central task of the Constitutional Convention.</a:t>
            </a:r>
            <a:endParaRPr lang="en-US" b="1" i="1" dirty="0"/>
          </a:p>
          <a:p>
            <a:endParaRPr lang="en-US" dirty="0"/>
          </a:p>
        </p:txBody>
      </p:sp>
    </p:spTree>
    <p:extLst>
      <p:ext uri="{BB962C8B-B14F-4D97-AF65-F5344CB8AC3E}">
        <p14:creationId xmlns:p14="http://schemas.microsoft.com/office/powerpoint/2010/main" val="977404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interests</a:t>
            </a:r>
            <a:endParaRPr lang="en-US" dirty="0"/>
          </a:p>
        </p:txBody>
      </p:sp>
      <p:sp>
        <p:nvSpPr>
          <p:cNvPr id="3" name="Content Placeholder 2"/>
          <p:cNvSpPr>
            <a:spLocks noGrp="1"/>
          </p:cNvSpPr>
          <p:nvPr>
            <p:ph idx="1"/>
          </p:nvPr>
        </p:nvSpPr>
        <p:spPr/>
        <p:txBody>
          <a:bodyPr>
            <a:normAutofit fontScale="92500"/>
          </a:bodyPr>
          <a:lstStyle/>
          <a:p>
            <a:r>
              <a:rPr lang="en-US" dirty="0" smtClean="0"/>
              <a:t>Class differences in America in the 18</a:t>
            </a:r>
            <a:r>
              <a:rPr lang="en-US" baseline="30000" dirty="0" smtClean="0"/>
              <a:t>th</a:t>
            </a:r>
            <a:r>
              <a:rPr lang="en-US" dirty="0" smtClean="0"/>
              <a:t> century were present but insignificant compared to feudal class system of Europe : landowners and serfs.</a:t>
            </a:r>
          </a:p>
          <a:p>
            <a:r>
              <a:rPr lang="en-US" dirty="0" smtClean="0"/>
              <a:t>Most Americans were small farmers or middle-class craftsman</a:t>
            </a:r>
            <a:r>
              <a:rPr lang="en-US" b="1" dirty="0" smtClean="0"/>
              <a:t>. </a:t>
            </a:r>
          </a:p>
          <a:p>
            <a:r>
              <a:rPr lang="en-US" b="1" dirty="0" smtClean="0"/>
              <a:t>The relative economic equality of the American citizenry rather than political equality was the significant influence in drafting the Constitution.</a:t>
            </a:r>
          </a:p>
        </p:txBody>
      </p:sp>
    </p:spTree>
    <p:extLst>
      <p:ext uri="{BB962C8B-B14F-4D97-AF65-F5344CB8AC3E}">
        <p14:creationId xmlns:p14="http://schemas.microsoft.com/office/powerpoint/2010/main" val="1116318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interests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Despite general economic equality there were significant regional differences:</a:t>
            </a:r>
          </a:p>
          <a:p>
            <a:r>
              <a:rPr lang="en-US" b="1" dirty="0"/>
              <a:t>South</a:t>
            </a:r>
            <a:r>
              <a:rPr lang="en-US" dirty="0"/>
              <a:t>: </a:t>
            </a:r>
            <a:r>
              <a:rPr lang="en-US" b="1" dirty="0"/>
              <a:t>agricultural economy with cotton and tobacco plantations that depended on slave labor</a:t>
            </a:r>
            <a:r>
              <a:rPr lang="en-US" dirty="0"/>
              <a:t>. Favored free trade for its exports and continuing slave trade.</a:t>
            </a:r>
          </a:p>
          <a:p>
            <a:r>
              <a:rPr lang="en-US" b="1" dirty="0"/>
              <a:t>Middle Atlantic and northern states: smaller farms and broad economic </a:t>
            </a:r>
            <a:r>
              <a:rPr lang="en-US" b="1" dirty="0" smtClean="0"/>
              <a:t>base: manufacturing</a:t>
            </a:r>
            <a:r>
              <a:rPr lang="en-US" b="1" dirty="0"/>
              <a:t>, fishing, trade. </a:t>
            </a:r>
            <a:r>
              <a:rPr lang="en-US" dirty="0"/>
              <a:t>Favored government-managed trade and commercial development.</a:t>
            </a:r>
          </a:p>
          <a:p>
            <a:r>
              <a:rPr lang="en-US" dirty="0"/>
              <a:t>Division </a:t>
            </a:r>
            <a:r>
              <a:rPr lang="en-US" dirty="0" smtClean="0"/>
              <a:t>arose between </a:t>
            </a:r>
            <a:r>
              <a:rPr lang="en-US" b="1" dirty="0"/>
              <a:t>those who supported a strong national government and those </a:t>
            </a:r>
            <a:r>
              <a:rPr lang="en-US" b="1" dirty="0" smtClean="0"/>
              <a:t>favoring strong </a:t>
            </a:r>
            <a:r>
              <a:rPr lang="en-US" b="1" dirty="0"/>
              <a:t>state governments. </a:t>
            </a:r>
            <a:endParaRPr lang="en-US" b="1" dirty="0" smtClean="0"/>
          </a:p>
          <a:p>
            <a:endParaRPr lang="en-US" dirty="0"/>
          </a:p>
        </p:txBody>
      </p:sp>
    </p:spTree>
    <p:extLst>
      <p:ext uri="{BB962C8B-B14F-4D97-AF65-F5344CB8AC3E}">
        <p14:creationId xmlns:p14="http://schemas.microsoft.com/office/powerpoint/2010/main" val="1996810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Federalist and Antifederalists</a:t>
            </a:r>
            <a:endParaRPr lang="en-US" dirty="0"/>
          </a:p>
        </p:txBody>
      </p:sp>
      <p:sp>
        <p:nvSpPr>
          <p:cNvPr id="3" name="Content Placeholder 2"/>
          <p:cNvSpPr>
            <a:spLocks noGrp="1"/>
          </p:cNvSpPr>
          <p:nvPr>
            <p:ph idx="1"/>
          </p:nvPr>
        </p:nvSpPr>
        <p:spPr/>
        <p:txBody>
          <a:bodyPr>
            <a:normAutofit lnSpcReduction="10000"/>
          </a:bodyPr>
          <a:lstStyle/>
          <a:p>
            <a:r>
              <a:rPr lang="en-US" b="1" dirty="0" smtClean="0"/>
              <a:t>Federalists</a:t>
            </a:r>
            <a:r>
              <a:rPr lang="en-US" dirty="0" smtClean="0"/>
              <a:t>: those at the Constitutional Convention who </a:t>
            </a:r>
            <a:r>
              <a:rPr lang="en-US" b="1" dirty="0" smtClean="0"/>
              <a:t>favored a strong national government and a system of separated powers.</a:t>
            </a:r>
          </a:p>
          <a:p>
            <a:r>
              <a:rPr lang="en-US" b="1" dirty="0" smtClean="0"/>
              <a:t>Antifederalists</a:t>
            </a:r>
            <a:r>
              <a:rPr lang="en-US" dirty="0" smtClean="0"/>
              <a:t>: Those at the Constitutional Convention who </a:t>
            </a:r>
            <a:r>
              <a:rPr lang="en-US" b="1" dirty="0" smtClean="0"/>
              <a:t>favored strong state governments and feared that a strong national government would be a threat to individual rights.</a:t>
            </a:r>
            <a:endParaRPr lang="en-US" b="1" dirty="0"/>
          </a:p>
        </p:txBody>
      </p:sp>
    </p:spTree>
    <p:extLst>
      <p:ext uri="{BB962C8B-B14F-4D97-AF65-F5344CB8AC3E}">
        <p14:creationId xmlns:p14="http://schemas.microsoft.com/office/powerpoint/2010/main" val="210112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Context of the Constitution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Stamp Act of 1765 </a:t>
            </a:r>
            <a:r>
              <a:rPr lang="en-US" dirty="0" smtClean="0"/>
              <a:t>–imposed on colonists to pay for French and Indian War. Act required </a:t>
            </a:r>
            <a:r>
              <a:rPr lang="en-US" dirty="0"/>
              <a:t>that many printed materials in the colonies be produced on stamped </a:t>
            </a:r>
            <a:r>
              <a:rPr lang="en-US" dirty="0" smtClean="0"/>
              <a:t>paper</a:t>
            </a:r>
            <a:r>
              <a:rPr lang="en-US" dirty="0"/>
              <a:t> </a:t>
            </a:r>
            <a:r>
              <a:rPr lang="en-US" dirty="0" smtClean="0"/>
              <a:t>produced </a:t>
            </a:r>
            <a:r>
              <a:rPr lang="en-US" dirty="0"/>
              <a:t>in London, carrying an embossed revenue </a:t>
            </a:r>
            <a:r>
              <a:rPr lang="en-US" dirty="0" smtClean="0"/>
              <a:t>stamp. </a:t>
            </a:r>
          </a:p>
          <a:p>
            <a:r>
              <a:rPr lang="en-US" dirty="0" smtClean="0"/>
              <a:t>Colonists felt tax amounted to </a:t>
            </a:r>
            <a:r>
              <a:rPr lang="en-US" b="1" dirty="0" smtClean="0"/>
              <a:t>taxation without representation </a:t>
            </a:r>
            <a:r>
              <a:rPr lang="en-US" dirty="0" smtClean="0"/>
              <a:t>--the colonists did not have their own representatives in the  British Parliament</a:t>
            </a:r>
          </a:p>
          <a:p>
            <a:r>
              <a:rPr lang="en-US" b="1" dirty="0" smtClean="0"/>
              <a:t>Tea Act of 1773 resulted in Boston Tea Party</a:t>
            </a:r>
            <a:r>
              <a:rPr lang="en-US" dirty="0" smtClean="0"/>
              <a:t>: colonists dumped tea from the British East India company into  Boston Harbor rather than pay the tax.</a:t>
            </a:r>
          </a:p>
          <a:p>
            <a:r>
              <a:rPr lang="en-US" dirty="0" smtClean="0"/>
              <a:t>Attempts to negotiate with Britain failed</a:t>
            </a:r>
          </a:p>
          <a:p>
            <a:r>
              <a:rPr lang="en-US" b="1" dirty="0" smtClean="0"/>
              <a:t>Continental Congress declares independence from Great Britain, July 4, 1776.</a:t>
            </a:r>
            <a:endParaRPr lang="en-US" b="1" dirty="0"/>
          </a:p>
        </p:txBody>
      </p:sp>
    </p:spTree>
    <p:extLst>
      <p:ext uri="{BB962C8B-B14F-4D97-AF65-F5344CB8AC3E}">
        <p14:creationId xmlns:p14="http://schemas.microsoft.com/office/powerpoint/2010/main" val="3426567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Disagreement at the Constitutional Convention centered on:</a:t>
            </a:r>
            <a:endParaRPr lang="en-US" dirty="0"/>
          </a:p>
        </p:txBody>
      </p:sp>
      <p:sp>
        <p:nvSpPr>
          <p:cNvPr id="3" name="Content Placeholder 2"/>
          <p:cNvSpPr>
            <a:spLocks noGrp="1"/>
          </p:cNvSpPr>
          <p:nvPr>
            <p:ph idx="1"/>
          </p:nvPr>
        </p:nvSpPr>
        <p:spPr/>
        <p:txBody>
          <a:bodyPr/>
          <a:lstStyle/>
          <a:p>
            <a:r>
              <a:rPr lang="en-US" b="1" dirty="0" smtClean="0"/>
              <a:t>Majority rule vs. minority rights</a:t>
            </a:r>
          </a:p>
          <a:p>
            <a:r>
              <a:rPr lang="en-US" b="1" dirty="0" smtClean="0"/>
              <a:t>Small states vs. large states</a:t>
            </a:r>
          </a:p>
          <a:p>
            <a:r>
              <a:rPr lang="en-US" b="1" dirty="0" smtClean="0"/>
              <a:t>Legislative powers vs. executive power (and how to elect the executive)</a:t>
            </a:r>
          </a:p>
          <a:p>
            <a:r>
              <a:rPr lang="en-US" b="1" dirty="0" smtClean="0"/>
              <a:t>National power vs. state and local power</a:t>
            </a:r>
          </a:p>
          <a:p>
            <a:r>
              <a:rPr lang="en-US" b="1" dirty="0" smtClean="0"/>
              <a:t>Slave states vs. non-slave states</a:t>
            </a:r>
            <a:endParaRPr lang="en-US" b="1" dirty="0"/>
          </a:p>
        </p:txBody>
      </p:sp>
    </p:spTree>
    <p:extLst>
      <p:ext uri="{BB962C8B-B14F-4D97-AF65-F5344CB8AC3E}">
        <p14:creationId xmlns:p14="http://schemas.microsoft.com/office/powerpoint/2010/main" val="399723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Majority rule vs. minority rights</a:t>
            </a:r>
            <a:endParaRPr lang="en-US" dirty="0"/>
          </a:p>
        </p:txBody>
      </p:sp>
      <p:sp>
        <p:nvSpPr>
          <p:cNvPr id="3" name="Content Placeholder 2"/>
          <p:cNvSpPr>
            <a:spLocks noGrp="1"/>
          </p:cNvSpPr>
          <p:nvPr>
            <p:ph idx="1"/>
          </p:nvPr>
        </p:nvSpPr>
        <p:spPr/>
        <p:txBody>
          <a:bodyPr>
            <a:normAutofit/>
          </a:bodyPr>
          <a:lstStyle/>
          <a:p>
            <a:r>
              <a:rPr lang="en-US" dirty="0" smtClean="0"/>
              <a:t>Framers had in mind </a:t>
            </a:r>
            <a:r>
              <a:rPr lang="en-US" b="1" dirty="0" smtClean="0"/>
              <a:t>regional and economic minorities – not ethnic/racial minorities</a:t>
            </a:r>
          </a:p>
          <a:p>
            <a:r>
              <a:rPr lang="en-US" dirty="0" smtClean="0"/>
              <a:t>Madison defined factions as </a:t>
            </a:r>
            <a:r>
              <a:rPr lang="en-US" b="1" dirty="0" smtClean="0"/>
              <a:t>groups motivated by selfish interests against the common good</a:t>
            </a:r>
            <a:r>
              <a:rPr lang="en-US" dirty="0" smtClean="0"/>
              <a:t>. </a:t>
            </a:r>
          </a:p>
          <a:p>
            <a:r>
              <a:rPr lang="en-US" dirty="0" smtClean="0"/>
              <a:t>If these interests prevailed, tyranny could be the result.</a:t>
            </a:r>
          </a:p>
          <a:p>
            <a:pPr marL="0" indent="0">
              <a:buNone/>
            </a:pPr>
            <a:endParaRPr lang="en-US" b="1" dirty="0" smtClean="0"/>
          </a:p>
          <a:p>
            <a:endParaRPr lang="en-US" b="1" dirty="0"/>
          </a:p>
        </p:txBody>
      </p:sp>
    </p:spTree>
    <p:extLst>
      <p:ext uri="{BB962C8B-B14F-4D97-AF65-F5344CB8AC3E}">
        <p14:creationId xmlns:p14="http://schemas.microsoft.com/office/powerpoint/2010/main" val="3380367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Majority rule vs. minority rights</a:t>
            </a:r>
          </a:p>
        </p:txBody>
      </p:sp>
      <p:sp>
        <p:nvSpPr>
          <p:cNvPr id="3" name="Content Placeholder 2"/>
          <p:cNvSpPr>
            <a:spLocks noGrp="1"/>
          </p:cNvSpPr>
          <p:nvPr>
            <p:ph idx="1"/>
          </p:nvPr>
        </p:nvSpPr>
        <p:spPr/>
        <p:txBody>
          <a:bodyPr>
            <a:normAutofit lnSpcReduction="10000"/>
          </a:bodyPr>
          <a:lstStyle/>
          <a:p>
            <a:r>
              <a:rPr lang="en-US" dirty="0"/>
              <a:t>In order to  control </a:t>
            </a:r>
            <a:r>
              <a:rPr lang="en-US" b="1" dirty="0"/>
              <a:t>tyranny of a majority, </a:t>
            </a:r>
            <a:r>
              <a:rPr lang="en-US" dirty="0"/>
              <a:t> Madison felt that factions had to be set against one another to prevent the tyranny of a single </a:t>
            </a:r>
            <a:r>
              <a:rPr lang="en-US" dirty="0" smtClean="0"/>
              <a:t>faction</a:t>
            </a:r>
            <a:r>
              <a:rPr lang="en-US" b="1" dirty="0" smtClean="0"/>
              <a:t> </a:t>
            </a:r>
            <a:endParaRPr lang="en-US" dirty="0"/>
          </a:p>
          <a:p>
            <a:r>
              <a:rPr lang="en-US" dirty="0"/>
              <a:t>To accomplish this,</a:t>
            </a:r>
            <a:r>
              <a:rPr lang="en-US" b="1" dirty="0"/>
              <a:t> </a:t>
            </a:r>
            <a:r>
              <a:rPr lang="en-US" dirty="0"/>
              <a:t>the framers devised:</a:t>
            </a:r>
            <a:r>
              <a:rPr lang="en-US" b="1" dirty="0"/>
              <a:t> </a:t>
            </a:r>
          </a:p>
          <a:p>
            <a:r>
              <a:rPr lang="en-US" b="1" dirty="0"/>
              <a:t>separation of </a:t>
            </a:r>
            <a:r>
              <a:rPr lang="en-US" b="1" dirty="0" smtClean="0"/>
              <a:t>powers</a:t>
            </a:r>
            <a:endParaRPr lang="en-US" b="1" dirty="0"/>
          </a:p>
          <a:p>
            <a:r>
              <a:rPr lang="en-US" b="1" dirty="0"/>
              <a:t>a system checks and </a:t>
            </a:r>
            <a:r>
              <a:rPr lang="en-US" b="1" dirty="0" smtClean="0"/>
              <a:t>balances</a:t>
            </a:r>
            <a:endParaRPr lang="en-US" b="1" dirty="0"/>
          </a:p>
          <a:p>
            <a:r>
              <a:rPr lang="en-US" b="1" dirty="0"/>
              <a:t>distribution of power across levels of national, state and local </a:t>
            </a:r>
            <a:r>
              <a:rPr lang="en-US" b="1" dirty="0" smtClean="0"/>
              <a:t>government</a:t>
            </a:r>
            <a:endParaRPr lang="en-US" b="1" dirty="0"/>
          </a:p>
        </p:txBody>
      </p:sp>
    </p:spTree>
    <p:extLst>
      <p:ext uri="{BB962C8B-B14F-4D97-AF65-F5344CB8AC3E}">
        <p14:creationId xmlns:p14="http://schemas.microsoft.com/office/powerpoint/2010/main" val="2911397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states vs. large states</a:t>
            </a:r>
            <a:endParaRPr lang="en-US" dirty="0"/>
          </a:p>
        </p:txBody>
      </p:sp>
      <p:sp>
        <p:nvSpPr>
          <p:cNvPr id="3" name="Content Placeholder 2"/>
          <p:cNvSpPr>
            <a:spLocks noGrp="1"/>
          </p:cNvSpPr>
          <p:nvPr>
            <p:ph idx="1"/>
          </p:nvPr>
        </p:nvSpPr>
        <p:spPr/>
        <p:txBody>
          <a:bodyPr>
            <a:normAutofit fontScale="92500"/>
          </a:bodyPr>
          <a:lstStyle/>
          <a:p>
            <a:r>
              <a:rPr lang="en-US" dirty="0" smtClean="0"/>
              <a:t>Issue arose at Constitutional Convention over </a:t>
            </a:r>
            <a:r>
              <a:rPr lang="en-US" dirty="0" smtClean="0"/>
              <a:t>appropriate </a:t>
            </a:r>
            <a:r>
              <a:rPr lang="en-US" dirty="0" smtClean="0"/>
              <a:t>representation in </a:t>
            </a:r>
            <a:r>
              <a:rPr lang="en-US" dirty="0" smtClean="0"/>
              <a:t>national </a:t>
            </a:r>
            <a:r>
              <a:rPr lang="en-US" dirty="0" smtClean="0"/>
              <a:t>legislature for small states vs. large states.</a:t>
            </a:r>
          </a:p>
          <a:p>
            <a:r>
              <a:rPr lang="en-US" b="1" dirty="0" smtClean="0"/>
              <a:t>Virginia Plan </a:t>
            </a:r>
            <a:r>
              <a:rPr lang="en-US" dirty="0" smtClean="0"/>
              <a:t>– proposed by </a:t>
            </a:r>
            <a:r>
              <a:rPr lang="en-US" b="1" dirty="0" smtClean="0"/>
              <a:t>larger states</a:t>
            </a:r>
            <a:r>
              <a:rPr lang="en-US" dirty="0" smtClean="0"/>
              <a:t>: </a:t>
            </a:r>
            <a:r>
              <a:rPr lang="en-US" b="1" dirty="0" smtClean="0"/>
              <a:t>representation in the national legislature should be based on population. </a:t>
            </a:r>
          </a:p>
          <a:p>
            <a:r>
              <a:rPr lang="en-US" b="1" dirty="0" smtClean="0"/>
              <a:t>New Jersey Plan – smaller states </a:t>
            </a:r>
            <a:r>
              <a:rPr lang="en-US" dirty="0" smtClean="0"/>
              <a:t>proposed </a:t>
            </a:r>
            <a:r>
              <a:rPr lang="en-US" b="1" dirty="0" smtClean="0"/>
              <a:t>each </a:t>
            </a:r>
            <a:r>
              <a:rPr lang="en-US" b="1" dirty="0" smtClean="0"/>
              <a:t>state should receive equal representation  in the national legislature, regardless of size.</a:t>
            </a:r>
          </a:p>
        </p:txBody>
      </p:sp>
    </p:spTree>
    <p:extLst>
      <p:ext uri="{BB962C8B-B14F-4D97-AF65-F5344CB8AC3E}">
        <p14:creationId xmlns:p14="http://schemas.microsoft.com/office/powerpoint/2010/main" val="3076200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states vs. large states</a:t>
            </a:r>
            <a:endParaRPr lang="en-US" dirty="0"/>
          </a:p>
        </p:txBody>
      </p:sp>
      <p:sp>
        <p:nvSpPr>
          <p:cNvPr id="3" name="Content Placeholder 2"/>
          <p:cNvSpPr>
            <a:spLocks noGrp="1"/>
          </p:cNvSpPr>
          <p:nvPr>
            <p:ph idx="1"/>
          </p:nvPr>
        </p:nvSpPr>
        <p:spPr/>
        <p:txBody>
          <a:bodyPr/>
          <a:lstStyle/>
          <a:p>
            <a:pPr marL="0" indent="0">
              <a:buNone/>
            </a:pPr>
            <a:r>
              <a:rPr lang="en-US" dirty="0"/>
              <a:t>Out of the debate between the two plans emerged what became known as the </a:t>
            </a:r>
            <a:r>
              <a:rPr lang="en-US" b="1" dirty="0"/>
              <a:t>Great Compromise:</a:t>
            </a:r>
            <a:r>
              <a:rPr lang="en-US" dirty="0"/>
              <a:t> </a:t>
            </a:r>
          </a:p>
          <a:p>
            <a:pPr marL="0" indent="0">
              <a:buNone/>
            </a:pPr>
            <a:r>
              <a:rPr lang="en-US" b="1" dirty="0"/>
              <a:t>Congress with two houses (bi-cameral):</a:t>
            </a:r>
          </a:p>
          <a:p>
            <a:r>
              <a:rPr lang="en-US" b="1" dirty="0"/>
              <a:t>A Senate with two legislators per state; </a:t>
            </a:r>
            <a:endParaRPr lang="en-US" b="1" dirty="0" smtClean="0"/>
          </a:p>
          <a:p>
            <a:r>
              <a:rPr lang="en-US" b="1" dirty="0" smtClean="0"/>
              <a:t>A </a:t>
            </a:r>
            <a:r>
              <a:rPr lang="en-US" b="1" dirty="0"/>
              <a:t>House of Representatives </a:t>
            </a:r>
            <a:r>
              <a:rPr lang="en-US" b="1" dirty="0" smtClean="0"/>
              <a:t>-- each </a:t>
            </a:r>
            <a:r>
              <a:rPr lang="en-US" b="1" dirty="0"/>
              <a:t>state’s delegation would be based on population.</a:t>
            </a:r>
          </a:p>
        </p:txBody>
      </p:sp>
    </p:spTree>
    <p:extLst>
      <p:ext uri="{BB962C8B-B14F-4D97-AF65-F5344CB8AC3E}">
        <p14:creationId xmlns:p14="http://schemas.microsoft.com/office/powerpoint/2010/main" val="2189516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Legislative Power v. Executive Power</a:t>
            </a:r>
          </a:p>
        </p:txBody>
      </p:sp>
      <p:sp>
        <p:nvSpPr>
          <p:cNvPr id="3" name="Content Placeholder 2"/>
          <p:cNvSpPr>
            <a:spLocks noGrp="1"/>
          </p:cNvSpPr>
          <p:nvPr>
            <p:ph idx="1"/>
          </p:nvPr>
        </p:nvSpPr>
        <p:spPr/>
        <p:txBody>
          <a:bodyPr>
            <a:normAutofit fontScale="92500" lnSpcReduction="10000"/>
          </a:bodyPr>
          <a:lstStyle/>
          <a:p>
            <a:r>
              <a:rPr lang="en-US" dirty="0" smtClean="0"/>
              <a:t>Convention delegates had </a:t>
            </a:r>
            <a:r>
              <a:rPr lang="en-US" b="1" dirty="0" smtClean="0"/>
              <a:t>no “role model” for an executive.</a:t>
            </a:r>
          </a:p>
          <a:p>
            <a:r>
              <a:rPr lang="en-US" dirty="0" smtClean="0"/>
              <a:t>Some delegates rejected idea of a single executive because </a:t>
            </a:r>
            <a:r>
              <a:rPr lang="en-US" b="1" dirty="0" smtClean="0"/>
              <a:t>too much like monarchy </a:t>
            </a:r>
            <a:r>
              <a:rPr lang="en-US" dirty="0" smtClean="0"/>
              <a:t>– potential for oppression.</a:t>
            </a:r>
          </a:p>
          <a:p>
            <a:r>
              <a:rPr lang="en-US" dirty="0" smtClean="0"/>
              <a:t>Three-person executive was proposed and rejected.</a:t>
            </a:r>
          </a:p>
          <a:p>
            <a:r>
              <a:rPr lang="en-US" dirty="0" smtClean="0"/>
              <a:t>Convention finally agreed on </a:t>
            </a:r>
            <a:r>
              <a:rPr lang="en-US" b="1" dirty="0" smtClean="0"/>
              <a:t>single executive whose power would be limited by system of checks and balances.</a:t>
            </a:r>
          </a:p>
        </p:txBody>
      </p:sp>
    </p:spTree>
    <p:extLst>
      <p:ext uri="{BB962C8B-B14F-4D97-AF65-F5344CB8AC3E}">
        <p14:creationId xmlns:p14="http://schemas.microsoft.com/office/powerpoint/2010/main" val="972683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Legislative Power v. Executive Power</a:t>
            </a:r>
          </a:p>
        </p:txBody>
      </p:sp>
      <p:sp>
        <p:nvSpPr>
          <p:cNvPr id="3" name="Content Placeholder 2"/>
          <p:cNvSpPr>
            <a:spLocks noGrp="1"/>
          </p:cNvSpPr>
          <p:nvPr>
            <p:ph idx="1"/>
          </p:nvPr>
        </p:nvSpPr>
        <p:spPr/>
        <p:txBody>
          <a:bodyPr/>
          <a:lstStyle/>
          <a:p>
            <a:pPr marL="0" indent="0">
              <a:buNone/>
            </a:pPr>
            <a:r>
              <a:rPr lang="en-US" dirty="0"/>
              <a:t>Most significant power given to president: </a:t>
            </a:r>
            <a:endParaRPr lang="en-US" dirty="0" smtClean="0"/>
          </a:p>
          <a:p>
            <a:r>
              <a:rPr lang="en-US" b="1" dirty="0" smtClean="0"/>
              <a:t>legislative</a:t>
            </a:r>
            <a:r>
              <a:rPr lang="en-US" dirty="0" smtClean="0"/>
              <a:t> </a:t>
            </a:r>
            <a:r>
              <a:rPr lang="en-US" b="1" dirty="0" smtClean="0"/>
              <a:t>veto: Check </a:t>
            </a:r>
            <a:r>
              <a:rPr lang="en-US" b="1" dirty="0"/>
              <a:t>by the executive branch on the legislative branch.</a:t>
            </a:r>
          </a:p>
          <a:p>
            <a:r>
              <a:rPr lang="en-US" b="1" dirty="0"/>
              <a:t>President’s veto could be over-ridden with 2/3 vote of both houses of </a:t>
            </a:r>
            <a:r>
              <a:rPr lang="en-US" b="1" dirty="0" smtClean="0"/>
              <a:t>Congress</a:t>
            </a:r>
          </a:p>
          <a:p>
            <a:r>
              <a:rPr lang="en-US" b="1" dirty="0" smtClean="0"/>
              <a:t> </a:t>
            </a:r>
            <a:r>
              <a:rPr lang="en-US" dirty="0" smtClean="0"/>
              <a:t>check by the legislative branch on the </a:t>
            </a:r>
            <a:r>
              <a:rPr lang="en-US" dirty="0" smtClean="0"/>
              <a:t>executive branch</a:t>
            </a:r>
            <a:endParaRPr lang="en-US" b="1" dirty="0"/>
          </a:p>
          <a:p>
            <a:endParaRPr lang="en-US" dirty="0"/>
          </a:p>
        </p:txBody>
      </p:sp>
    </p:spTree>
    <p:extLst>
      <p:ext uri="{BB962C8B-B14F-4D97-AF65-F5344CB8AC3E}">
        <p14:creationId xmlns:p14="http://schemas.microsoft.com/office/powerpoint/2010/main" val="9100500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the President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Virginia plan favored selection of President by Congress. Opponents said President would then be too beholden to Congress</a:t>
            </a:r>
            <a:r>
              <a:rPr lang="en-US" dirty="0"/>
              <a:t>. Solution: </a:t>
            </a:r>
            <a:endParaRPr lang="en-US" dirty="0" smtClean="0"/>
          </a:p>
          <a:p>
            <a:pPr marL="514350" indent="-514350">
              <a:buAutoNum type="arabicPeriod"/>
            </a:pPr>
            <a:r>
              <a:rPr lang="en-US" b="1" dirty="0" smtClean="0"/>
              <a:t>President would be selected by electoral college, representation in E.C, based on number of senators and representatives each state has in Congress.</a:t>
            </a:r>
          </a:p>
          <a:p>
            <a:pPr marL="514350" indent="-514350">
              <a:buAutoNum type="arabicPeriod"/>
            </a:pPr>
            <a:r>
              <a:rPr lang="en-US" b="1" dirty="0" smtClean="0"/>
              <a:t>Members of each state’s legislature would choose method for choosing the state’s electors.</a:t>
            </a:r>
          </a:p>
        </p:txBody>
      </p:sp>
    </p:spTree>
    <p:extLst>
      <p:ext uri="{BB962C8B-B14F-4D97-AF65-F5344CB8AC3E}">
        <p14:creationId xmlns:p14="http://schemas.microsoft.com/office/powerpoint/2010/main" val="1517145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the President</a:t>
            </a:r>
            <a:endParaRPr lang="en-US" dirty="0"/>
          </a:p>
        </p:txBody>
      </p:sp>
      <p:sp>
        <p:nvSpPr>
          <p:cNvPr id="3" name="Content Placeholder 2"/>
          <p:cNvSpPr>
            <a:spLocks noGrp="1"/>
          </p:cNvSpPr>
          <p:nvPr>
            <p:ph idx="1"/>
          </p:nvPr>
        </p:nvSpPr>
        <p:spPr/>
        <p:txBody>
          <a:bodyPr>
            <a:normAutofit lnSpcReduction="10000"/>
          </a:bodyPr>
          <a:lstStyle/>
          <a:p>
            <a:r>
              <a:rPr lang="en-US" dirty="0"/>
              <a:t>Framers did not anticipate role of political parties so electoral college never functioned as an independent check on voters. </a:t>
            </a:r>
            <a:endParaRPr lang="en-US" dirty="0" smtClean="0"/>
          </a:p>
          <a:p>
            <a:r>
              <a:rPr lang="en-US" dirty="0" smtClean="0"/>
              <a:t>Electors </a:t>
            </a:r>
            <a:r>
              <a:rPr lang="en-US" dirty="0"/>
              <a:t>became agents of political parties as they are today.</a:t>
            </a:r>
          </a:p>
          <a:p>
            <a:r>
              <a:rPr lang="en-US" dirty="0"/>
              <a:t>Twelfth Amendment was added when election of 1800 resulted in a </a:t>
            </a:r>
            <a:r>
              <a:rPr lang="en-US" dirty="0" smtClean="0"/>
              <a:t>tie</a:t>
            </a:r>
            <a:endParaRPr lang="en-US" dirty="0"/>
          </a:p>
          <a:p>
            <a:r>
              <a:rPr lang="en-US" b="1" dirty="0"/>
              <a:t> Twelfth Amendment requires separate votes must be cast for president and </a:t>
            </a:r>
            <a:r>
              <a:rPr lang="en-US" b="1" dirty="0" smtClean="0"/>
              <a:t>vice-president</a:t>
            </a:r>
            <a:endParaRPr lang="en-US" b="1" dirty="0"/>
          </a:p>
          <a:p>
            <a:endParaRPr lang="en-US" dirty="0"/>
          </a:p>
        </p:txBody>
      </p:sp>
    </p:spTree>
    <p:extLst>
      <p:ext uri="{BB962C8B-B14F-4D97-AF65-F5344CB8AC3E}">
        <p14:creationId xmlns:p14="http://schemas.microsoft.com/office/powerpoint/2010/main" val="981841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Power vs. State Power</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Reserved Powers – </a:t>
            </a:r>
            <a:r>
              <a:rPr lang="en-US" dirty="0" smtClean="0"/>
              <a:t>defined in </a:t>
            </a:r>
            <a:r>
              <a:rPr lang="en-US" b="1" dirty="0" smtClean="0"/>
              <a:t>Tenth Amendment: powers not given to the national government by the constitution, or not prohibited to the states, are reserved by the states or the people. </a:t>
            </a:r>
          </a:p>
          <a:p>
            <a:r>
              <a:rPr lang="en-US" b="1" dirty="0" smtClean="0"/>
              <a:t>Supremacy Clause – Article VI, Section 2</a:t>
            </a:r>
            <a:r>
              <a:rPr lang="en-US" dirty="0" smtClean="0"/>
              <a:t>: The Constitution and the laws and treaties of the United States are the “supreme law of the land,” – </a:t>
            </a:r>
            <a:r>
              <a:rPr lang="en-US" b="1" dirty="0" smtClean="0"/>
              <a:t>national laws take precedence over state laws if the two laws are in conflict.</a:t>
            </a:r>
          </a:p>
          <a:p>
            <a:r>
              <a:rPr lang="en-US" dirty="0" smtClean="0"/>
              <a:t>The </a:t>
            </a:r>
            <a:r>
              <a:rPr lang="en-US" b="1" dirty="0" smtClean="0"/>
              <a:t>Tenth Amendment and the Supremacy clause </a:t>
            </a:r>
            <a:r>
              <a:rPr lang="en-US" dirty="0" smtClean="0"/>
              <a:t>are the Constitutional basis for our system of </a:t>
            </a:r>
            <a:r>
              <a:rPr lang="en-US" b="1" dirty="0" smtClean="0"/>
              <a:t>federalism.</a:t>
            </a:r>
            <a:endParaRPr lang="en-US" b="1" dirty="0"/>
          </a:p>
        </p:txBody>
      </p:sp>
    </p:spTree>
    <p:extLst>
      <p:ext uri="{BB962C8B-B14F-4D97-AF65-F5344CB8AC3E}">
        <p14:creationId xmlns:p14="http://schemas.microsoft.com/office/powerpoint/2010/main" val="228516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Confederation</a:t>
            </a:r>
            <a:endParaRPr lang="en-US" dirty="0"/>
          </a:p>
        </p:txBody>
      </p:sp>
      <p:sp>
        <p:nvSpPr>
          <p:cNvPr id="3" name="Content Placeholder 2"/>
          <p:cNvSpPr>
            <a:spLocks noGrp="1"/>
          </p:cNvSpPr>
          <p:nvPr>
            <p:ph idx="1"/>
          </p:nvPr>
        </p:nvSpPr>
        <p:spPr/>
        <p:txBody>
          <a:bodyPr>
            <a:normAutofit/>
          </a:bodyPr>
          <a:lstStyle/>
          <a:p>
            <a:r>
              <a:rPr lang="en-US" b="1" dirty="0" smtClean="0"/>
              <a:t>The Articles of Confederation: first attempt to structure government  </a:t>
            </a:r>
            <a:r>
              <a:rPr lang="en-US" dirty="0" smtClean="0"/>
              <a:t>-- </a:t>
            </a:r>
          </a:p>
          <a:p>
            <a:r>
              <a:rPr lang="en-US" dirty="0" smtClean="0"/>
              <a:t>submitted in 1777, ratified by all 13 states in 1781.</a:t>
            </a:r>
          </a:p>
          <a:p>
            <a:r>
              <a:rPr lang="en-US" dirty="0" smtClean="0"/>
              <a:t>Served as basis for organizing government during Revolutionary War.</a:t>
            </a:r>
          </a:p>
          <a:p>
            <a:endParaRPr lang="en-US" b="1" dirty="0" smtClean="0"/>
          </a:p>
          <a:p>
            <a:endParaRPr lang="en-US" b="1" dirty="0" smtClean="0"/>
          </a:p>
          <a:p>
            <a:endParaRPr lang="en-US" dirty="0"/>
          </a:p>
        </p:txBody>
      </p:sp>
    </p:spTree>
    <p:extLst>
      <p:ext uri="{BB962C8B-B14F-4D97-AF65-F5344CB8AC3E}">
        <p14:creationId xmlns:p14="http://schemas.microsoft.com/office/powerpoint/2010/main" val="1836303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 States v. Non-Slave states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Southern states were not willing to agree to any provisions limiting slavery </a:t>
            </a:r>
          </a:p>
          <a:p>
            <a:r>
              <a:rPr lang="en-US" dirty="0"/>
              <a:t>N</a:t>
            </a:r>
            <a:r>
              <a:rPr lang="en-US" dirty="0" smtClean="0"/>
              <a:t>orthern states were not willing to ditch the entire constitution in order to take a principled stand on slavery</a:t>
            </a:r>
          </a:p>
          <a:p>
            <a:r>
              <a:rPr lang="en-US" dirty="0" smtClean="0"/>
              <a:t>Conflict: how to count population in the states in order to determine how many representatives each state would have in U.S. House of Representatives.</a:t>
            </a:r>
          </a:p>
          <a:p>
            <a:r>
              <a:rPr lang="en-US" dirty="0" smtClean="0"/>
              <a:t>Will slaves be included in population count?( slaves accounted for about 1/5 of the population in the colonies)</a:t>
            </a:r>
          </a:p>
        </p:txBody>
      </p:sp>
    </p:spTree>
    <p:extLst>
      <p:ext uri="{BB962C8B-B14F-4D97-AF65-F5344CB8AC3E}">
        <p14:creationId xmlns:p14="http://schemas.microsoft.com/office/powerpoint/2010/main" val="2506513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Slave states v. non-slave states</a:t>
            </a:r>
            <a:endParaRPr lang="en-US" dirty="0"/>
          </a:p>
        </p:txBody>
      </p:sp>
      <p:sp>
        <p:nvSpPr>
          <p:cNvPr id="3" name="Content Placeholder 2"/>
          <p:cNvSpPr>
            <a:spLocks noGrp="1"/>
          </p:cNvSpPr>
          <p:nvPr>
            <p:ph idx="1"/>
          </p:nvPr>
        </p:nvSpPr>
        <p:spPr/>
        <p:txBody>
          <a:bodyPr/>
          <a:lstStyle/>
          <a:p>
            <a:r>
              <a:rPr lang="en-US" b="1" dirty="0"/>
              <a:t>Three-fifths Compromise: for purposes of determining the number of representatives each state would have in the U.S. House of Representatives, a slave would count as </a:t>
            </a:r>
            <a:r>
              <a:rPr lang="en-US" b="1" i="1" dirty="0"/>
              <a:t>3/5 of a person</a:t>
            </a:r>
            <a:r>
              <a:rPr lang="en-US" b="1" dirty="0"/>
              <a:t> in a state’s population. </a:t>
            </a:r>
            <a:r>
              <a:rPr lang="en-US" dirty="0"/>
              <a:t>(Article 1; Section 2, third paragraph)</a:t>
            </a:r>
            <a:endParaRPr lang="en-US" b="1" dirty="0"/>
          </a:p>
          <a:p>
            <a:r>
              <a:rPr lang="en-US" b="1" dirty="0"/>
              <a:t>The word </a:t>
            </a:r>
            <a:r>
              <a:rPr lang="en-US" b="1" i="1" dirty="0"/>
              <a:t>slave </a:t>
            </a:r>
            <a:r>
              <a:rPr lang="en-US" b="1" dirty="0"/>
              <a:t>or </a:t>
            </a:r>
            <a:r>
              <a:rPr lang="en-US" b="1" i="1" dirty="0"/>
              <a:t>slavery</a:t>
            </a:r>
            <a:r>
              <a:rPr lang="en-US" b="1" dirty="0"/>
              <a:t> does not appear anywhere in the Constitution.</a:t>
            </a:r>
          </a:p>
          <a:p>
            <a:endParaRPr lang="en-US" dirty="0"/>
          </a:p>
        </p:txBody>
      </p:sp>
    </p:spTree>
    <p:extLst>
      <p:ext uri="{BB962C8B-B14F-4D97-AF65-F5344CB8AC3E}">
        <p14:creationId xmlns:p14="http://schemas.microsoft.com/office/powerpoint/2010/main" val="2553003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more issues on slavery….</a:t>
            </a:r>
            <a:endParaRPr lang="en-US" dirty="0"/>
          </a:p>
        </p:txBody>
      </p:sp>
      <p:sp>
        <p:nvSpPr>
          <p:cNvPr id="3" name="Content Placeholder 2"/>
          <p:cNvSpPr>
            <a:spLocks noGrp="1"/>
          </p:cNvSpPr>
          <p:nvPr>
            <p:ph idx="1"/>
          </p:nvPr>
        </p:nvSpPr>
        <p:spPr/>
        <p:txBody>
          <a:bodyPr>
            <a:normAutofit lnSpcReduction="10000"/>
          </a:bodyPr>
          <a:lstStyle/>
          <a:p>
            <a:r>
              <a:rPr lang="en-US" dirty="0" smtClean="0"/>
              <a:t>Non-slave states wanted more national control over commerce and trade </a:t>
            </a:r>
          </a:p>
          <a:p>
            <a:r>
              <a:rPr lang="en-US" dirty="0" smtClean="0"/>
              <a:t>slave states wanted less.</a:t>
            </a:r>
          </a:p>
          <a:p>
            <a:r>
              <a:rPr lang="en-US" b="1" dirty="0" smtClean="0"/>
              <a:t>Northern states agreed to return runaway slaves to southern owners; </a:t>
            </a:r>
          </a:p>
          <a:p>
            <a:r>
              <a:rPr lang="en-US" b="1" dirty="0" smtClean="0"/>
              <a:t>southern states agreed to let Congress regulate commerce and trade with a simple majority vote </a:t>
            </a:r>
            <a:r>
              <a:rPr lang="en-US" dirty="0" smtClean="0"/>
              <a:t>(instead of a 2/3 super-majority).</a:t>
            </a:r>
          </a:p>
        </p:txBody>
      </p:sp>
    </p:spTree>
    <p:extLst>
      <p:ext uri="{BB962C8B-B14F-4D97-AF65-F5344CB8AC3E}">
        <p14:creationId xmlns:p14="http://schemas.microsoft.com/office/powerpoint/2010/main" val="504496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more issues on slavery….</a:t>
            </a:r>
          </a:p>
        </p:txBody>
      </p:sp>
      <p:sp>
        <p:nvSpPr>
          <p:cNvPr id="3" name="Content Placeholder 2"/>
          <p:cNvSpPr>
            <a:spLocks noGrp="1"/>
          </p:cNvSpPr>
          <p:nvPr>
            <p:ph idx="1"/>
          </p:nvPr>
        </p:nvSpPr>
        <p:spPr/>
        <p:txBody>
          <a:bodyPr/>
          <a:lstStyle/>
          <a:p>
            <a:r>
              <a:rPr lang="en-US" dirty="0"/>
              <a:t>Northern states wanted to ban the future importation of slaves. </a:t>
            </a:r>
            <a:endParaRPr lang="en-US" dirty="0" smtClean="0"/>
          </a:p>
          <a:p>
            <a:r>
              <a:rPr lang="en-US" dirty="0" smtClean="0"/>
              <a:t>Southern </a:t>
            </a:r>
            <a:r>
              <a:rPr lang="en-US" dirty="0"/>
              <a:t>states wanted slave trade to continue.</a:t>
            </a:r>
          </a:p>
          <a:p>
            <a:r>
              <a:rPr lang="en-US" dirty="0"/>
              <a:t>Compromise: </a:t>
            </a:r>
            <a:r>
              <a:rPr lang="en-US" b="1" dirty="0"/>
              <a:t>Constitutional provision that slave trade could continue until 1808 </a:t>
            </a:r>
            <a:r>
              <a:rPr lang="en-US" dirty="0"/>
              <a:t>– 20 years past ratification. (Article 1, section 9, first paragraph)</a:t>
            </a:r>
          </a:p>
          <a:p>
            <a:endParaRPr lang="en-US" dirty="0"/>
          </a:p>
        </p:txBody>
      </p:sp>
    </p:spTree>
    <p:extLst>
      <p:ext uri="{BB962C8B-B14F-4D97-AF65-F5344CB8AC3E}">
        <p14:creationId xmlns:p14="http://schemas.microsoft.com/office/powerpoint/2010/main" val="4276935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framers take strictly political approach to moral issue of slavery?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Issue was not settled for another 70 years – Civil War.</a:t>
            </a:r>
          </a:p>
          <a:p>
            <a:r>
              <a:rPr lang="en-US" dirty="0" smtClean="0"/>
              <a:t>Benjamin Franklin is credited for crafting the motion for adoption of the Constitution using wording that signified the signers simply were simply </a:t>
            </a:r>
            <a:r>
              <a:rPr lang="en-US" b="1" dirty="0" smtClean="0"/>
              <a:t>bearing witness to approval by the states and allowing them, in good faith, to personally, oppose substantial parts of the document. </a:t>
            </a:r>
          </a:p>
          <a:p>
            <a:r>
              <a:rPr lang="en-US" dirty="0" smtClean="0"/>
              <a:t>“Done in Convention by the unanimous consent of the States present the 17</a:t>
            </a:r>
            <a:r>
              <a:rPr lang="en-US" baseline="30000" dirty="0" smtClean="0"/>
              <a:t>th</a:t>
            </a:r>
            <a:r>
              <a:rPr lang="en-US" dirty="0" smtClean="0"/>
              <a:t> of September…In witness whereof we have hereunto subscribed our names.”</a:t>
            </a:r>
          </a:p>
        </p:txBody>
      </p:sp>
    </p:spTree>
    <p:extLst>
      <p:ext uri="{BB962C8B-B14F-4D97-AF65-F5344CB8AC3E}">
        <p14:creationId xmlns:p14="http://schemas.microsoft.com/office/powerpoint/2010/main" val="4182384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Framers who owned slaves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Of </a:t>
            </a:r>
            <a:r>
              <a:rPr lang="en-US" dirty="0"/>
              <a:t>the 55 delegates to the Constitutional Convention, </a:t>
            </a:r>
            <a:r>
              <a:rPr lang="en-US" b="1" dirty="0"/>
              <a:t>25  owned slaves and 16 of these men depended on slave labor to run the plantations or other businesses that formed the mainstay of their income. </a:t>
            </a:r>
            <a:endParaRPr lang="en-US" b="1" dirty="0" smtClean="0"/>
          </a:p>
          <a:p>
            <a:r>
              <a:rPr lang="en-US" dirty="0" smtClean="0"/>
              <a:t>George Washington:  </a:t>
            </a:r>
            <a:r>
              <a:rPr lang="en-US" dirty="0"/>
              <a:t>one of those 16 and was </a:t>
            </a:r>
            <a:r>
              <a:rPr lang="en-US" dirty="0" smtClean="0"/>
              <a:t>wealthiest </a:t>
            </a:r>
            <a:r>
              <a:rPr lang="en-US" dirty="0"/>
              <a:t>man in the nation at the time. </a:t>
            </a:r>
            <a:endParaRPr lang="en-US" dirty="0" smtClean="0"/>
          </a:p>
          <a:p>
            <a:r>
              <a:rPr lang="en-US" dirty="0" smtClean="0"/>
              <a:t>Washington’s  </a:t>
            </a:r>
            <a:r>
              <a:rPr lang="en-US" dirty="0"/>
              <a:t>will provided that his slaves be emancipated upon the death of his widow, Martha, but his slaves were freed by his widow 12 months after his death. </a:t>
            </a:r>
            <a:endParaRPr lang="en-US" dirty="0" smtClean="0"/>
          </a:p>
          <a:p>
            <a:r>
              <a:rPr lang="en-US" b="1" dirty="0" smtClean="0"/>
              <a:t>Thomas </a:t>
            </a:r>
            <a:r>
              <a:rPr lang="en-US" b="1" dirty="0"/>
              <a:t>Jefferson never freed his slaves.</a:t>
            </a:r>
          </a:p>
          <a:p>
            <a:endParaRPr lang="en-US" dirty="0"/>
          </a:p>
        </p:txBody>
      </p:sp>
    </p:spTree>
    <p:extLst>
      <p:ext uri="{BB962C8B-B14F-4D97-AF65-F5344CB8AC3E}">
        <p14:creationId xmlns:p14="http://schemas.microsoft.com/office/powerpoint/2010/main" val="3535703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Article VII describes the process for ratification of the Constitution. Only 9 states were needed to ratify in </a:t>
            </a:r>
            <a:r>
              <a:rPr lang="en-US" b="1" dirty="0" smtClean="0"/>
              <a:t>state conventions </a:t>
            </a:r>
            <a:r>
              <a:rPr lang="en-US" dirty="0" smtClean="0"/>
              <a:t>created for that purpose (not by state legislatures).</a:t>
            </a:r>
          </a:p>
          <a:p>
            <a:r>
              <a:rPr lang="en-US" dirty="0" smtClean="0"/>
              <a:t>Despite unanimous approval at conclusion of the Convention, opposition remained.</a:t>
            </a:r>
          </a:p>
          <a:p>
            <a:r>
              <a:rPr lang="en-US" b="1" dirty="0" smtClean="0"/>
              <a:t>Antifederalists continued to fear that power of the national government was too strong; felt that the document did not adequately protect individual civil liberties.</a:t>
            </a:r>
          </a:p>
        </p:txBody>
      </p:sp>
    </p:spTree>
    <p:extLst>
      <p:ext uri="{BB962C8B-B14F-4D97-AF65-F5344CB8AC3E}">
        <p14:creationId xmlns:p14="http://schemas.microsoft.com/office/powerpoint/2010/main" val="2799766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Ratification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Federalists agreed that the first order of business of the new Congress of the United States would be to add a Bill of Rights to the Constitution to protect individual rights and liberties.</a:t>
            </a:r>
          </a:p>
          <a:p>
            <a:r>
              <a:rPr lang="en-US" dirty="0"/>
              <a:t>Nine states had ratified the Constitution by June 21, 1788.</a:t>
            </a:r>
          </a:p>
          <a:p>
            <a:r>
              <a:rPr lang="en-US" b="1" dirty="0"/>
              <a:t>The first Congress submitted 12 amendments and 10 – the Bill of Rights -- were ratified by all states by December 15, 1791.</a:t>
            </a:r>
          </a:p>
          <a:p>
            <a:r>
              <a:rPr lang="en-US" dirty="0"/>
              <a:t>Failed amendments: </a:t>
            </a:r>
            <a:r>
              <a:rPr lang="en-US" dirty="0">
                <a:hlinkClick r:id="rId2"/>
              </a:rPr>
              <a:t>http://teachinghistory.org/history-content/ask-a-historian/21861</a:t>
            </a:r>
            <a:endParaRPr lang="en-US" dirty="0"/>
          </a:p>
        </p:txBody>
      </p:sp>
    </p:spTree>
    <p:extLst>
      <p:ext uri="{BB962C8B-B14F-4D97-AF65-F5344CB8AC3E}">
        <p14:creationId xmlns:p14="http://schemas.microsoft.com/office/powerpoint/2010/main" val="1630150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framework for government: exclusive powers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Enumerated </a:t>
            </a:r>
            <a:r>
              <a:rPr lang="en-US" b="1" dirty="0" smtClean="0"/>
              <a:t>(delegated) </a:t>
            </a:r>
            <a:r>
              <a:rPr lang="en-US" b="1" dirty="0" smtClean="0"/>
              <a:t>powers </a:t>
            </a:r>
            <a:r>
              <a:rPr lang="en-US" dirty="0" smtClean="0"/>
              <a:t>given to </a:t>
            </a:r>
            <a:r>
              <a:rPr lang="en-US" b="1" dirty="0" smtClean="0"/>
              <a:t>Congress</a:t>
            </a:r>
            <a:r>
              <a:rPr lang="en-US" dirty="0" smtClean="0"/>
              <a:t> by the Constitution </a:t>
            </a:r>
            <a:r>
              <a:rPr lang="en-US" b="1" dirty="0"/>
              <a:t>(Article 1; sec. 8</a:t>
            </a:r>
            <a:r>
              <a:rPr lang="en-US" b="1" dirty="0" smtClean="0"/>
              <a:t>):</a:t>
            </a:r>
            <a:endParaRPr lang="en-US" dirty="0" smtClean="0"/>
          </a:p>
          <a:p>
            <a:r>
              <a:rPr lang="en-US" b="1" dirty="0" smtClean="0"/>
              <a:t>raise revenue through taxes and borrowing; </a:t>
            </a:r>
          </a:p>
          <a:p>
            <a:r>
              <a:rPr lang="en-US" b="1" dirty="0" smtClean="0"/>
              <a:t>regulate interstate and foreign commerce; </a:t>
            </a:r>
          </a:p>
          <a:p>
            <a:r>
              <a:rPr lang="en-US" b="1" dirty="0" smtClean="0"/>
              <a:t>coin money; </a:t>
            </a:r>
          </a:p>
          <a:p>
            <a:r>
              <a:rPr lang="en-US" b="1" dirty="0" smtClean="0"/>
              <a:t>establish post offices and roads;</a:t>
            </a:r>
          </a:p>
          <a:p>
            <a:r>
              <a:rPr lang="en-US" b="1" dirty="0" smtClean="0"/>
              <a:t>grant patents and copyrights;</a:t>
            </a:r>
          </a:p>
          <a:p>
            <a:r>
              <a:rPr lang="en-US" b="1" dirty="0" smtClean="0"/>
              <a:t>declare war; </a:t>
            </a:r>
          </a:p>
          <a:p>
            <a:r>
              <a:rPr lang="en-US" b="1" dirty="0" smtClean="0"/>
              <a:t>raise and support armies; </a:t>
            </a:r>
          </a:p>
          <a:p>
            <a:r>
              <a:rPr lang="en-US" b="1" dirty="0" smtClean="0"/>
              <a:t>make rules for the military, </a:t>
            </a:r>
          </a:p>
          <a:p>
            <a:r>
              <a:rPr lang="en-US" b="1" dirty="0" smtClean="0"/>
              <a:t>create and maintain a navy</a:t>
            </a:r>
            <a:endParaRPr lang="en-US" dirty="0"/>
          </a:p>
        </p:txBody>
      </p:sp>
    </p:spTree>
    <p:extLst>
      <p:ext uri="{BB962C8B-B14F-4D97-AF65-F5344CB8AC3E}">
        <p14:creationId xmlns:p14="http://schemas.microsoft.com/office/powerpoint/2010/main" val="10297026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Exclusive powers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Necessary </a:t>
            </a:r>
            <a:r>
              <a:rPr lang="en-US" b="1" dirty="0"/>
              <a:t>and proper clause </a:t>
            </a:r>
            <a:r>
              <a:rPr lang="en-US" dirty="0"/>
              <a:t>(Article 1; sec. 8): grants </a:t>
            </a:r>
            <a:r>
              <a:rPr lang="en-US" b="1" dirty="0"/>
              <a:t>to Congress  “implied powers” --the right to pass all laws related to one of its enumerated (expressed) powers</a:t>
            </a:r>
            <a:r>
              <a:rPr lang="en-US" dirty="0"/>
              <a:t>. Also called the </a:t>
            </a:r>
            <a:r>
              <a:rPr lang="en-US" b="1" dirty="0"/>
              <a:t>elastic clause.</a:t>
            </a:r>
          </a:p>
          <a:p>
            <a:r>
              <a:rPr lang="en-US" b="1" dirty="0"/>
              <a:t>Exclusive powers granted to the president are more limited. </a:t>
            </a:r>
          </a:p>
          <a:p>
            <a:r>
              <a:rPr lang="en-US" b="1" dirty="0"/>
              <a:t>Judicial branch (Article III) did not receive as much attention: lifetime tenure for justices based on good behavior; relative independence from other two branches.</a:t>
            </a:r>
            <a:endParaRPr lang="en-US" dirty="0"/>
          </a:p>
          <a:p>
            <a:endParaRPr lang="en-US" dirty="0"/>
          </a:p>
        </p:txBody>
      </p:sp>
    </p:spTree>
    <p:extLst>
      <p:ext uri="{BB962C8B-B14F-4D97-AF65-F5344CB8AC3E}">
        <p14:creationId xmlns:p14="http://schemas.microsoft.com/office/powerpoint/2010/main" val="81835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 of Confederation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Articles of Confederation had significant problems:</a:t>
            </a:r>
          </a:p>
          <a:p>
            <a:r>
              <a:rPr lang="en-US" b="1" dirty="0"/>
              <a:t>Placed too many limits on government:</a:t>
            </a:r>
          </a:p>
          <a:p>
            <a:r>
              <a:rPr lang="en-US" b="1" dirty="0"/>
              <a:t>Assigned all national power to Congress; no executive or president; each state had one vote in Congress. </a:t>
            </a:r>
          </a:p>
          <a:p>
            <a:r>
              <a:rPr lang="en-US" b="1" dirty="0"/>
              <a:t>Members of Congress elected by state legislatures.</a:t>
            </a:r>
          </a:p>
          <a:p>
            <a:r>
              <a:rPr lang="en-US" b="1" dirty="0"/>
              <a:t>No judicial branch; legal matters left to the states</a:t>
            </a:r>
          </a:p>
          <a:p>
            <a:r>
              <a:rPr lang="en-US" b="1" dirty="0"/>
              <a:t>States retained power to make treaties, coin money.</a:t>
            </a:r>
          </a:p>
          <a:p>
            <a:r>
              <a:rPr lang="en-US" b="1" dirty="0"/>
              <a:t>No way to make states pay fair share for debts owed to creditors for Revolutionary War.</a:t>
            </a:r>
          </a:p>
        </p:txBody>
      </p:sp>
    </p:spTree>
    <p:extLst>
      <p:ext uri="{BB962C8B-B14F-4D97-AF65-F5344CB8AC3E}">
        <p14:creationId xmlns:p14="http://schemas.microsoft.com/office/powerpoint/2010/main" val="2106270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powers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System of checks and balances designates some shared powers:</a:t>
            </a:r>
          </a:p>
          <a:p>
            <a:r>
              <a:rPr lang="en-US" dirty="0" smtClean="0"/>
              <a:t>President can make </a:t>
            </a:r>
            <a:r>
              <a:rPr lang="en-US" b="1" dirty="0" smtClean="0"/>
              <a:t>appointments to federal courts but must do so “with advice and consent of the senate.”</a:t>
            </a:r>
          </a:p>
          <a:p>
            <a:r>
              <a:rPr lang="en-US" dirty="0" smtClean="0"/>
              <a:t>War powers are shared between </a:t>
            </a:r>
            <a:r>
              <a:rPr lang="en-US" b="1" dirty="0" smtClean="0"/>
              <a:t>President</a:t>
            </a:r>
            <a:r>
              <a:rPr lang="en-US" dirty="0" smtClean="0"/>
              <a:t> as </a:t>
            </a:r>
            <a:r>
              <a:rPr lang="en-US" b="1" dirty="0" smtClean="0"/>
              <a:t>Commander in Chief </a:t>
            </a:r>
            <a:r>
              <a:rPr lang="en-US" dirty="0" smtClean="0"/>
              <a:t>of the armed forces and </a:t>
            </a:r>
            <a:r>
              <a:rPr lang="en-US" b="1" dirty="0" smtClean="0"/>
              <a:t>Congress</a:t>
            </a:r>
            <a:r>
              <a:rPr lang="en-US" dirty="0" smtClean="0"/>
              <a:t> which has power to </a:t>
            </a:r>
            <a:r>
              <a:rPr lang="en-US" b="1" dirty="0" smtClean="0"/>
              <a:t>declare war and appropriate funds to conduct war.</a:t>
            </a:r>
          </a:p>
          <a:p>
            <a:r>
              <a:rPr lang="en-US" dirty="0" smtClean="0"/>
              <a:t>Historically, President has </a:t>
            </a:r>
            <a:r>
              <a:rPr lang="en-US" b="1" dirty="0" smtClean="0"/>
              <a:t>authorized use of American troops on hundreds of occasions; Congress has declared war only five times.</a:t>
            </a:r>
            <a:r>
              <a:rPr lang="en-US" dirty="0" smtClean="0"/>
              <a:t> (War of 1812; Mexican-American War; Spanish-American War; World War I; World War II)</a:t>
            </a:r>
            <a:endParaRPr lang="en-US" dirty="0"/>
          </a:p>
        </p:txBody>
      </p:sp>
    </p:spTree>
    <p:extLst>
      <p:ext uri="{BB962C8B-B14F-4D97-AF65-F5344CB8AC3E}">
        <p14:creationId xmlns:p14="http://schemas.microsoft.com/office/powerpoint/2010/main" val="24875247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Negative or Checking Powers: Congressional checks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Impeachment</a:t>
            </a:r>
            <a:r>
              <a:rPr lang="en-US" dirty="0" smtClean="0"/>
              <a:t>: </a:t>
            </a:r>
            <a:r>
              <a:rPr lang="en-US" b="1" dirty="0" smtClean="0"/>
              <a:t>authorizes Congress to remove the president, vice-president or other “officers of the United States” (including federal judges) for abuse of power.</a:t>
            </a:r>
          </a:p>
          <a:p>
            <a:r>
              <a:rPr lang="en-US" dirty="0"/>
              <a:t>No U.S. President has been impeached and removed from office.</a:t>
            </a:r>
          </a:p>
          <a:p>
            <a:r>
              <a:rPr lang="en-US" dirty="0" smtClean="0"/>
              <a:t>Andrew Johnson, Bill Clinton were impeached by the U.S. House of Representatives, but acquitted (found not guilty) when tried by the U.S. Senate. </a:t>
            </a:r>
          </a:p>
          <a:p>
            <a:r>
              <a:rPr lang="en-US" dirty="0" smtClean="0"/>
              <a:t>Richard Nixon resigned before impeachment proceedings got underway. </a:t>
            </a:r>
          </a:p>
        </p:txBody>
      </p:sp>
    </p:spTree>
    <p:extLst>
      <p:ext uri="{BB962C8B-B14F-4D97-AF65-F5344CB8AC3E}">
        <p14:creationId xmlns:p14="http://schemas.microsoft.com/office/powerpoint/2010/main" val="67535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checks</a:t>
            </a:r>
            <a:endParaRPr lang="en-US" dirty="0"/>
          </a:p>
        </p:txBody>
      </p:sp>
      <p:sp>
        <p:nvSpPr>
          <p:cNvPr id="3" name="Content Placeholder 2"/>
          <p:cNvSpPr>
            <a:spLocks noGrp="1"/>
          </p:cNvSpPr>
          <p:nvPr>
            <p:ph idx="1"/>
          </p:nvPr>
        </p:nvSpPr>
        <p:spPr/>
        <p:txBody>
          <a:bodyPr/>
          <a:lstStyle/>
          <a:p>
            <a:r>
              <a:rPr lang="en-US" b="1" dirty="0"/>
              <a:t>Power of the Purse: Power of Congress to raise and spend </a:t>
            </a:r>
            <a:r>
              <a:rPr lang="en-US" b="1" dirty="0" smtClean="0"/>
              <a:t>money</a:t>
            </a:r>
          </a:p>
          <a:p>
            <a:r>
              <a:rPr lang="en-US" dirty="0" smtClean="0"/>
              <a:t>can </a:t>
            </a:r>
            <a:r>
              <a:rPr lang="en-US" dirty="0"/>
              <a:t>be used as a checking power over other branches by freezing or cutting </a:t>
            </a:r>
            <a:r>
              <a:rPr lang="en-US" dirty="0" smtClean="0"/>
              <a:t>funding</a:t>
            </a:r>
            <a:endParaRPr lang="en-US" dirty="0"/>
          </a:p>
          <a:p>
            <a:pPr marL="0" indent="0">
              <a:buNone/>
            </a:pPr>
            <a:endParaRPr lang="en-US" dirty="0"/>
          </a:p>
        </p:txBody>
      </p:sp>
    </p:spTree>
    <p:extLst>
      <p:ext uri="{BB962C8B-B14F-4D97-AF65-F5344CB8AC3E}">
        <p14:creationId xmlns:p14="http://schemas.microsoft.com/office/powerpoint/2010/main" val="14251035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Checking powers: presidential checks</a:t>
            </a:r>
            <a:endParaRPr lang="en-US" dirty="0"/>
          </a:p>
        </p:txBody>
      </p:sp>
      <p:sp>
        <p:nvSpPr>
          <p:cNvPr id="3" name="Content Placeholder 2"/>
          <p:cNvSpPr>
            <a:spLocks noGrp="1"/>
          </p:cNvSpPr>
          <p:nvPr>
            <p:ph idx="1"/>
          </p:nvPr>
        </p:nvSpPr>
        <p:spPr/>
        <p:txBody>
          <a:bodyPr/>
          <a:lstStyle/>
          <a:p>
            <a:r>
              <a:rPr lang="en-US" b="1" dirty="0" smtClean="0"/>
              <a:t>President’s most important check is the veto.</a:t>
            </a:r>
          </a:p>
          <a:p>
            <a:r>
              <a:rPr lang="en-US" dirty="0" smtClean="0"/>
              <a:t>The veto has developed as an important </a:t>
            </a:r>
            <a:r>
              <a:rPr lang="en-US" b="1" dirty="0" smtClean="0"/>
              <a:t>policy-making tool</a:t>
            </a:r>
            <a:r>
              <a:rPr lang="en-US" dirty="0" smtClean="0"/>
              <a:t> for the president.</a:t>
            </a:r>
          </a:p>
          <a:p>
            <a:r>
              <a:rPr lang="en-US" dirty="0" smtClean="0"/>
              <a:t>President has a </a:t>
            </a:r>
            <a:r>
              <a:rPr lang="en-US" b="1" dirty="0" smtClean="0"/>
              <a:t>formal check on the judiciary (the courts) through power to appoint federal judges.</a:t>
            </a:r>
            <a:endParaRPr lang="en-US" b="1" dirty="0"/>
          </a:p>
        </p:txBody>
      </p:sp>
    </p:spTree>
    <p:extLst>
      <p:ext uri="{BB962C8B-B14F-4D97-AF65-F5344CB8AC3E}">
        <p14:creationId xmlns:p14="http://schemas.microsoft.com/office/powerpoint/2010/main" val="29916916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powers: judicial review</a:t>
            </a:r>
            <a:endParaRPr lang="en-US" dirty="0"/>
          </a:p>
        </p:txBody>
      </p:sp>
      <p:sp>
        <p:nvSpPr>
          <p:cNvPr id="3" name="Content Placeholder 2"/>
          <p:cNvSpPr>
            <a:spLocks noGrp="1"/>
          </p:cNvSpPr>
          <p:nvPr>
            <p:ph idx="1"/>
          </p:nvPr>
        </p:nvSpPr>
        <p:spPr/>
        <p:txBody>
          <a:bodyPr>
            <a:normAutofit/>
          </a:bodyPr>
          <a:lstStyle/>
          <a:p>
            <a:r>
              <a:rPr lang="en-US" dirty="0" smtClean="0"/>
              <a:t>Constitution did not provide any formal checks by the judiciary on other branches.</a:t>
            </a:r>
          </a:p>
          <a:p>
            <a:r>
              <a:rPr lang="en-US" dirty="0" smtClean="0"/>
              <a:t>Early in the 19</a:t>
            </a:r>
            <a:r>
              <a:rPr lang="en-US" baseline="30000" dirty="0" smtClean="0"/>
              <a:t>th</a:t>
            </a:r>
            <a:r>
              <a:rPr lang="en-US" dirty="0" smtClean="0"/>
              <a:t> century, power of </a:t>
            </a:r>
            <a:r>
              <a:rPr lang="en-US" b="1" dirty="0" smtClean="0"/>
              <a:t>judicial review </a:t>
            </a:r>
            <a:r>
              <a:rPr lang="en-US" dirty="0" smtClean="0"/>
              <a:t>was established.</a:t>
            </a:r>
          </a:p>
          <a:p>
            <a:r>
              <a:rPr lang="en-US" b="1" dirty="0" smtClean="0"/>
              <a:t>Judicial review:   Supreme Court’s power to strike down a law or executive branch action that it finds unconstitutional.</a:t>
            </a:r>
          </a:p>
          <a:p>
            <a:pPr marL="0" indent="0">
              <a:buNone/>
            </a:pPr>
            <a:endParaRPr lang="en-US" b="1" dirty="0"/>
          </a:p>
        </p:txBody>
      </p:sp>
    </p:spTree>
    <p:extLst>
      <p:ext uri="{BB962C8B-B14F-4D97-AF65-F5344CB8AC3E}">
        <p14:creationId xmlns:p14="http://schemas.microsoft.com/office/powerpoint/2010/main" val="3815179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powers: judicial review</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Power of judicial review </a:t>
            </a:r>
            <a:r>
              <a:rPr lang="en-US" dirty="0"/>
              <a:t>was established in a landmark Supreme Court case, </a:t>
            </a:r>
            <a:r>
              <a:rPr lang="en-US" b="1" dirty="0"/>
              <a:t>Marbury v. Madison in 1803.</a:t>
            </a:r>
            <a:endParaRPr lang="en-US" dirty="0"/>
          </a:p>
          <a:p>
            <a:r>
              <a:rPr lang="en-US" dirty="0"/>
              <a:t>William Marbury was appointed to be a justice of the peace in the final hours of the administration of John Adams </a:t>
            </a:r>
          </a:p>
          <a:p>
            <a:r>
              <a:rPr lang="en-US" dirty="0"/>
              <a:t>Adams’ Secretary of State, failed to deliver the commission of Marbury and other Adams’ appointees </a:t>
            </a:r>
            <a:endParaRPr lang="en-US" dirty="0" smtClean="0"/>
          </a:p>
          <a:p>
            <a:r>
              <a:rPr lang="en-US" dirty="0"/>
              <a:t>James Madison, Secretary of State for incoming President Thomas Jefferson, refused Marbury’s request to deliver his commission </a:t>
            </a:r>
          </a:p>
          <a:p>
            <a:endParaRPr lang="en-US" dirty="0"/>
          </a:p>
          <a:p>
            <a:endParaRPr lang="en-US" dirty="0"/>
          </a:p>
        </p:txBody>
      </p:sp>
    </p:spTree>
    <p:extLst>
      <p:ext uri="{BB962C8B-B14F-4D97-AF65-F5344CB8AC3E}">
        <p14:creationId xmlns:p14="http://schemas.microsoft.com/office/powerpoint/2010/main" val="850984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powers: judicial review</a:t>
            </a:r>
          </a:p>
        </p:txBody>
      </p:sp>
      <p:sp>
        <p:nvSpPr>
          <p:cNvPr id="3" name="Content Placeholder 2"/>
          <p:cNvSpPr>
            <a:spLocks noGrp="1"/>
          </p:cNvSpPr>
          <p:nvPr>
            <p:ph idx="1"/>
          </p:nvPr>
        </p:nvSpPr>
        <p:spPr/>
        <p:txBody>
          <a:bodyPr>
            <a:normAutofit fontScale="92500" lnSpcReduction="20000"/>
          </a:bodyPr>
          <a:lstStyle/>
          <a:p>
            <a:r>
              <a:rPr lang="en-US" dirty="0" smtClean="0"/>
              <a:t>Marbury </a:t>
            </a:r>
            <a:r>
              <a:rPr lang="en-US" dirty="0"/>
              <a:t>and other appointees filed </a:t>
            </a:r>
            <a:r>
              <a:rPr lang="en-US" b="1" i="1" dirty="0"/>
              <a:t>writ of mandamus – </a:t>
            </a:r>
            <a:r>
              <a:rPr lang="en-US" dirty="0"/>
              <a:t>a legal motion asking Supreme Court to force Madison to deliver the commissions </a:t>
            </a:r>
          </a:p>
          <a:p>
            <a:r>
              <a:rPr lang="en-US" dirty="0" smtClean="0"/>
              <a:t>Chief </a:t>
            </a:r>
            <a:r>
              <a:rPr lang="en-US" dirty="0"/>
              <a:t>Justice John Marshall concluded in his opinion that though Marbury and the others were entitled to their commissions, </a:t>
            </a:r>
            <a:r>
              <a:rPr lang="en-US" b="1" dirty="0"/>
              <a:t>the Supreme Court lacked the power to issue writs of mandamus and </a:t>
            </a:r>
            <a:r>
              <a:rPr lang="en-US" b="1" dirty="0" smtClean="0"/>
              <a:t>that </a:t>
            </a:r>
            <a:r>
              <a:rPr lang="en-US" b="1" dirty="0"/>
              <a:t>parts of the Judiciary Act of 1789 </a:t>
            </a:r>
            <a:r>
              <a:rPr lang="en-US" dirty="0"/>
              <a:t>which gave the Court original jurisdiction to issue these writs were </a:t>
            </a:r>
            <a:r>
              <a:rPr lang="en-US" b="1" dirty="0"/>
              <a:t>unconstitutional </a:t>
            </a:r>
            <a:endParaRPr lang="en-US" dirty="0"/>
          </a:p>
          <a:p>
            <a:endParaRPr lang="en-US" dirty="0"/>
          </a:p>
        </p:txBody>
      </p:sp>
    </p:spTree>
    <p:extLst>
      <p:ext uri="{BB962C8B-B14F-4D97-AF65-F5344CB8AC3E}">
        <p14:creationId xmlns:p14="http://schemas.microsoft.com/office/powerpoint/2010/main" val="19321352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Checking powers: judicial review</a:t>
            </a:r>
          </a:p>
        </p:txBody>
      </p:sp>
      <p:sp>
        <p:nvSpPr>
          <p:cNvPr id="3" name="Content Placeholder 2"/>
          <p:cNvSpPr>
            <a:spLocks noGrp="1"/>
          </p:cNvSpPr>
          <p:nvPr>
            <p:ph idx="1"/>
          </p:nvPr>
        </p:nvSpPr>
        <p:spPr/>
        <p:txBody>
          <a:bodyPr/>
          <a:lstStyle/>
          <a:p>
            <a:r>
              <a:rPr lang="en-US" dirty="0"/>
              <a:t>Opinion of the </a:t>
            </a:r>
            <a:r>
              <a:rPr lang="en-US" dirty="0" smtClean="0"/>
              <a:t>Supreme Court in Marbury v. Madison established </a:t>
            </a:r>
            <a:r>
              <a:rPr lang="en-US" dirty="0"/>
              <a:t>doctrine of </a:t>
            </a:r>
          </a:p>
          <a:p>
            <a:r>
              <a:rPr lang="en-US" dirty="0"/>
              <a:t> </a:t>
            </a:r>
            <a:r>
              <a:rPr lang="en-US" b="1" dirty="0"/>
              <a:t>Judicial review: the power of the federal courts to determine the constitutionality of the acts of Congress, the Executive Branch and the </a:t>
            </a:r>
            <a:r>
              <a:rPr lang="en-US" b="1" dirty="0" smtClean="0"/>
              <a:t>states</a:t>
            </a:r>
          </a:p>
          <a:p>
            <a:r>
              <a:rPr lang="en-US" b="1" dirty="0" smtClean="0"/>
              <a:t>Ability of the judicial branch to check the powers of the other two branches</a:t>
            </a:r>
            <a:endParaRPr lang="en-US" dirty="0"/>
          </a:p>
          <a:p>
            <a:endParaRPr lang="en-US" dirty="0"/>
          </a:p>
        </p:txBody>
      </p:sp>
    </p:spTree>
    <p:extLst>
      <p:ext uri="{BB962C8B-B14F-4D97-AF65-F5344CB8AC3E}">
        <p14:creationId xmlns:p14="http://schemas.microsoft.com/office/powerpoint/2010/main" val="2343151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Constitution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Article V lays out the formal process by which the people may alter (amend) the Constitution.</a:t>
            </a:r>
          </a:p>
          <a:p>
            <a:r>
              <a:rPr lang="en-US" dirty="0" smtClean="0"/>
              <a:t>Two step process: </a:t>
            </a:r>
            <a:r>
              <a:rPr lang="en-US" b="1" dirty="0" smtClean="0"/>
              <a:t>proposal</a:t>
            </a:r>
            <a:r>
              <a:rPr lang="en-US" dirty="0" smtClean="0"/>
              <a:t> and </a:t>
            </a:r>
            <a:r>
              <a:rPr lang="en-US" b="1" dirty="0" smtClean="0"/>
              <a:t>ratification.</a:t>
            </a:r>
          </a:p>
          <a:p>
            <a:r>
              <a:rPr lang="en-US" b="1" dirty="0" smtClean="0"/>
              <a:t>Two ways for amendments to be added:</a:t>
            </a:r>
          </a:p>
          <a:p>
            <a:pPr marL="0" indent="0">
              <a:buNone/>
            </a:pPr>
            <a:r>
              <a:rPr lang="en-US" b="1" dirty="0" smtClean="0"/>
              <a:t>1. Congress may propose an amendment that has the approval of 2/3 of the members of both houses</a:t>
            </a:r>
            <a:r>
              <a:rPr lang="en-US" dirty="0" smtClean="0"/>
              <a:t>  </a:t>
            </a:r>
          </a:p>
          <a:p>
            <a:r>
              <a:rPr lang="en-US" b="1" dirty="0"/>
              <a:t>Amendment must then be ratified by ¾ of state legislatures </a:t>
            </a:r>
            <a:r>
              <a:rPr lang="en-US" b="1" dirty="0" smtClean="0"/>
              <a:t> OR</a:t>
            </a:r>
            <a:endParaRPr lang="en-US" b="1" dirty="0"/>
          </a:p>
          <a:p>
            <a:r>
              <a:rPr lang="en-US" b="1" dirty="0"/>
              <a:t> ¾ of state conventions called for the purpose of ratification</a:t>
            </a:r>
            <a:r>
              <a:rPr lang="en-US" b="1" dirty="0" smtClean="0"/>
              <a:t>.</a:t>
            </a:r>
            <a:endParaRPr lang="en-US" b="1" dirty="0"/>
          </a:p>
          <a:p>
            <a:endParaRPr lang="en-US" dirty="0" smtClean="0"/>
          </a:p>
        </p:txBody>
      </p:sp>
    </p:spTree>
    <p:extLst>
      <p:ext uri="{BB962C8B-B14F-4D97-AF65-F5344CB8AC3E}">
        <p14:creationId xmlns:p14="http://schemas.microsoft.com/office/powerpoint/2010/main" val="1639751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Constitution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2. Amendment </a:t>
            </a:r>
            <a:r>
              <a:rPr lang="en-US" dirty="0"/>
              <a:t>may be </a:t>
            </a:r>
            <a:r>
              <a:rPr lang="en-US" b="1" dirty="0"/>
              <a:t>proposed by a national convention called by a 2/3 of the states’ legislatures </a:t>
            </a:r>
            <a:endParaRPr lang="en-US" b="1" dirty="0" smtClean="0"/>
          </a:p>
          <a:p>
            <a:r>
              <a:rPr lang="en-US" b="1" dirty="0" smtClean="0"/>
              <a:t>and </a:t>
            </a:r>
            <a:r>
              <a:rPr lang="en-US" b="1" dirty="0"/>
              <a:t>then ratified by ¾ of the state legislatures </a:t>
            </a:r>
            <a:r>
              <a:rPr lang="en-US" b="1" dirty="0" smtClean="0"/>
              <a:t>or</a:t>
            </a:r>
          </a:p>
          <a:p>
            <a:r>
              <a:rPr lang="en-US" b="1" dirty="0" smtClean="0"/>
              <a:t> </a:t>
            </a:r>
            <a:r>
              <a:rPr lang="en-US" b="1" dirty="0"/>
              <a:t>¾ of state conventions called for the purpose of ratifying the amendment. </a:t>
            </a:r>
            <a:endParaRPr lang="en-US" b="1" dirty="0" smtClean="0"/>
          </a:p>
          <a:p>
            <a:pPr marL="0" indent="0">
              <a:buNone/>
            </a:pPr>
            <a:r>
              <a:rPr lang="en-US" dirty="0"/>
              <a:t>National convention has never been used to propose an amendment. </a:t>
            </a:r>
            <a:r>
              <a:rPr lang="en-US" dirty="0">
                <a:hlinkClick r:id="rId3"/>
              </a:rPr>
              <a:t>http://</a:t>
            </a:r>
            <a:r>
              <a:rPr lang="en-US" dirty="0" smtClean="0">
                <a:hlinkClick r:id="rId3"/>
              </a:rPr>
              <a:t>keranews.org/post/texas-gov-greg-abbott-calls-states-amend-us-constitution</a:t>
            </a:r>
            <a:endParaRPr lang="en-US" dirty="0" smtClean="0"/>
          </a:p>
          <a:p>
            <a:pPr marL="0" indent="0">
              <a:buNone/>
            </a:pPr>
            <a:endParaRPr lang="en-US" dirty="0"/>
          </a:p>
          <a:p>
            <a:endParaRPr lang="en-US" b="1" dirty="0"/>
          </a:p>
          <a:p>
            <a:endParaRPr lang="en-US" dirty="0"/>
          </a:p>
        </p:txBody>
      </p:sp>
    </p:spTree>
    <p:extLst>
      <p:ext uri="{BB962C8B-B14F-4D97-AF65-F5344CB8AC3E}">
        <p14:creationId xmlns:p14="http://schemas.microsoft.com/office/powerpoint/2010/main" val="256743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Shays Rebellion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Years following Revolutionary war, </a:t>
            </a:r>
            <a:r>
              <a:rPr lang="en-US" b="1" dirty="0" smtClean="0"/>
              <a:t>new nation fell into economic chaos; </a:t>
            </a:r>
          </a:p>
          <a:p>
            <a:r>
              <a:rPr lang="en-US" b="1" dirty="0" smtClean="0"/>
              <a:t>farmers lost their land because couldn’t pay debts and state taxes.</a:t>
            </a:r>
          </a:p>
          <a:p>
            <a:r>
              <a:rPr lang="en-US" dirty="0" smtClean="0"/>
              <a:t>1787, </a:t>
            </a:r>
            <a:r>
              <a:rPr lang="en-US" b="1" dirty="0" smtClean="0"/>
              <a:t>Daniel Shays, Revolutionary War veteran, led 1,000 farmers in revolt </a:t>
            </a:r>
            <a:r>
              <a:rPr lang="en-US" dirty="0" smtClean="0"/>
              <a:t>to take over Massachusetts state government arsenal in Springfield, MA.</a:t>
            </a:r>
          </a:p>
          <a:p>
            <a:r>
              <a:rPr lang="en-US" dirty="0"/>
              <a:t>National government </a:t>
            </a:r>
            <a:r>
              <a:rPr lang="en-US" dirty="0" smtClean="0"/>
              <a:t>unable </a:t>
            </a:r>
            <a:r>
              <a:rPr lang="en-US" dirty="0"/>
              <a:t>to put down the rebellion.</a:t>
            </a:r>
            <a:endParaRPr lang="en-US" dirty="0" smtClean="0"/>
          </a:p>
          <a:p>
            <a:r>
              <a:rPr lang="en-US" b="1" dirty="0" smtClean="0"/>
              <a:t>Shay</a:t>
            </a:r>
            <a:r>
              <a:rPr lang="en-US" b="1" dirty="0"/>
              <a:t>s</a:t>
            </a:r>
            <a:r>
              <a:rPr lang="en-US" b="1" dirty="0" smtClean="0"/>
              <a:t> Rebellion –-- reveals weakness of national government</a:t>
            </a:r>
            <a:r>
              <a:rPr lang="en-US" b="1" dirty="0"/>
              <a:t> </a:t>
            </a:r>
            <a:r>
              <a:rPr lang="en-US" b="1" dirty="0" smtClean="0"/>
              <a:t>under the Articles of Confederation </a:t>
            </a:r>
          </a:p>
          <a:p>
            <a:r>
              <a:rPr lang="en-US" b="1" dirty="0" smtClean="0"/>
              <a:t>exposed fundamental discontent with new government</a:t>
            </a:r>
            <a:endParaRPr lang="en-US" b="1" dirty="0"/>
          </a:p>
        </p:txBody>
      </p:sp>
    </p:spTree>
    <p:extLst>
      <p:ext uri="{BB962C8B-B14F-4D97-AF65-F5344CB8AC3E}">
        <p14:creationId xmlns:p14="http://schemas.microsoft.com/office/powerpoint/2010/main" val="29354614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Changing the </a:t>
            </a:r>
            <a:r>
              <a:rPr lang="en-US" dirty="0" smtClean="0"/>
              <a:t>Constitution</a:t>
            </a:r>
            <a:endParaRPr lang="en-US" dirty="0"/>
          </a:p>
        </p:txBody>
      </p:sp>
      <p:sp>
        <p:nvSpPr>
          <p:cNvPr id="3" name="Content Placeholder 2"/>
          <p:cNvSpPr>
            <a:spLocks noGrp="1"/>
          </p:cNvSpPr>
          <p:nvPr>
            <p:ph idx="1"/>
          </p:nvPr>
        </p:nvSpPr>
        <p:spPr/>
        <p:txBody>
          <a:bodyPr>
            <a:normAutofit/>
          </a:bodyPr>
          <a:lstStyle/>
          <a:p>
            <a:r>
              <a:rPr lang="en-US" dirty="0" smtClean="0"/>
              <a:t>Every </a:t>
            </a:r>
            <a:r>
              <a:rPr lang="en-US" dirty="0"/>
              <a:t>amendment except the Twenty-first, which repealed Prohibition, has been ratified by state legislatures rather than by Conventions</a:t>
            </a:r>
            <a:r>
              <a:rPr lang="en-US" dirty="0" smtClean="0"/>
              <a:t>.</a:t>
            </a:r>
          </a:p>
          <a:p>
            <a:r>
              <a:rPr lang="en-US" dirty="0" smtClean="0"/>
              <a:t> Amendment </a:t>
            </a:r>
            <a:r>
              <a:rPr lang="en-US" dirty="0"/>
              <a:t>XXI </a:t>
            </a:r>
            <a:r>
              <a:rPr lang="en-US" dirty="0" smtClean="0"/>
              <a:t>repealed Amendment XVIII</a:t>
            </a:r>
          </a:p>
          <a:p>
            <a:r>
              <a:rPr lang="en-US" b="1" dirty="0"/>
              <a:t>Issue of time limits is left up to Congress; </a:t>
            </a:r>
            <a:r>
              <a:rPr lang="en-US" dirty="0"/>
              <a:t>prior to the Eighteenth amendment, time limits were not set for proposed amendments.</a:t>
            </a:r>
          </a:p>
          <a:p>
            <a:endParaRPr lang="en-US" dirty="0"/>
          </a:p>
          <a:p>
            <a:pPr marL="0" indent="0">
              <a:buNone/>
            </a:pPr>
            <a:endParaRPr lang="en-US" dirty="0"/>
          </a:p>
        </p:txBody>
      </p:sp>
    </p:spTree>
    <p:extLst>
      <p:ext uri="{BB962C8B-B14F-4D97-AF65-F5344CB8AC3E}">
        <p14:creationId xmlns:p14="http://schemas.microsoft.com/office/powerpoint/2010/main" val="10486606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Flaws with amending process</a:t>
            </a:r>
            <a:endParaRPr lang="en-US" dirty="0"/>
          </a:p>
        </p:txBody>
      </p:sp>
      <p:sp>
        <p:nvSpPr>
          <p:cNvPr id="3" name="Content Placeholder 2"/>
          <p:cNvSpPr>
            <a:spLocks noGrp="1"/>
          </p:cNvSpPr>
          <p:nvPr>
            <p:ph idx="1"/>
          </p:nvPr>
        </p:nvSpPr>
        <p:spPr/>
        <p:txBody>
          <a:bodyPr>
            <a:normAutofit/>
          </a:bodyPr>
          <a:lstStyle/>
          <a:p>
            <a:r>
              <a:rPr lang="en-US" dirty="0" smtClean="0"/>
              <a:t>A National Convention has never been called for fear of “</a:t>
            </a:r>
            <a:r>
              <a:rPr lang="en-US" b="1" dirty="0" smtClean="0"/>
              <a:t>runaway convention” – nothing in Article V would prevent the convention to consider only a single issue.</a:t>
            </a:r>
          </a:p>
          <a:p>
            <a:r>
              <a:rPr lang="en-US" b="1" dirty="0" smtClean="0"/>
              <a:t>Article V does not specify voting procedures for a national </a:t>
            </a:r>
            <a:r>
              <a:rPr lang="en-US" b="1" dirty="0" smtClean="0"/>
              <a:t>convention;</a:t>
            </a:r>
          </a:p>
          <a:p>
            <a:r>
              <a:rPr lang="en-US" b="1" dirty="0" smtClean="0"/>
              <a:t> doesn’t specify </a:t>
            </a:r>
            <a:r>
              <a:rPr lang="en-US" b="1" dirty="0" smtClean="0"/>
              <a:t>process for choosing </a:t>
            </a:r>
            <a:r>
              <a:rPr lang="en-US" b="1" dirty="0" smtClean="0"/>
              <a:t>delegates</a:t>
            </a:r>
            <a:endParaRPr lang="en-US" dirty="0" smtClean="0"/>
          </a:p>
        </p:txBody>
      </p:sp>
    </p:spTree>
    <p:extLst>
      <p:ext uri="{BB962C8B-B14F-4D97-AF65-F5344CB8AC3E}">
        <p14:creationId xmlns:p14="http://schemas.microsoft.com/office/powerpoint/2010/main" val="30052069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limits for amendments</a:t>
            </a:r>
            <a:endParaRPr lang="en-US" dirty="0"/>
          </a:p>
        </p:txBody>
      </p:sp>
      <p:sp>
        <p:nvSpPr>
          <p:cNvPr id="3" name="Content Placeholder 2"/>
          <p:cNvSpPr>
            <a:spLocks noGrp="1"/>
          </p:cNvSpPr>
          <p:nvPr>
            <p:ph idx="1"/>
          </p:nvPr>
        </p:nvSpPr>
        <p:spPr/>
        <p:txBody>
          <a:bodyPr>
            <a:normAutofit/>
          </a:bodyPr>
          <a:lstStyle/>
          <a:p>
            <a:r>
              <a:rPr lang="en-US" b="1" dirty="0"/>
              <a:t>Issue of time limits is left up to Congress; </a:t>
            </a:r>
            <a:r>
              <a:rPr lang="en-US" dirty="0"/>
              <a:t>prior to the Eighteenth amendment, time limits were not set for proposed amendments</a:t>
            </a:r>
            <a:r>
              <a:rPr lang="en-US" dirty="0" smtClean="0"/>
              <a:t>. </a:t>
            </a:r>
            <a:endParaRPr lang="en-US" dirty="0"/>
          </a:p>
          <a:p>
            <a:r>
              <a:rPr lang="en-US" b="1" dirty="0" smtClean="0"/>
              <a:t>Twenty-seventh </a:t>
            </a:r>
            <a:r>
              <a:rPr lang="en-US" b="1" dirty="0"/>
              <a:t>Amendment was originally proposed in 1789 but it took until 1992 for enough states to ratify it so that it became part of the Constitution</a:t>
            </a:r>
            <a:r>
              <a:rPr lang="en-US" b="1" dirty="0" smtClean="0"/>
              <a:t>. </a:t>
            </a:r>
            <a:endParaRPr lang="en-US" b="1" dirty="0"/>
          </a:p>
          <a:p>
            <a:endParaRPr lang="en-US" dirty="0"/>
          </a:p>
        </p:txBody>
      </p:sp>
    </p:spTree>
    <p:extLst>
      <p:ext uri="{BB962C8B-B14F-4D97-AF65-F5344CB8AC3E}">
        <p14:creationId xmlns:p14="http://schemas.microsoft.com/office/powerpoint/2010/main" val="23020872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Amendments that missed</a:t>
            </a:r>
            <a:endParaRPr lang="en-US" dirty="0"/>
          </a:p>
        </p:txBody>
      </p:sp>
      <p:sp>
        <p:nvSpPr>
          <p:cNvPr id="3" name="Content Placeholder 2"/>
          <p:cNvSpPr>
            <a:spLocks noGrp="1"/>
          </p:cNvSpPr>
          <p:nvPr>
            <p:ph idx="1"/>
          </p:nvPr>
        </p:nvSpPr>
        <p:spPr/>
        <p:txBody>
          <a:bodyPr/>
          <a:lstStyle/>
          <a:p>
            <a:r>
              <a:rPr lang="en-US" dirty="0">
                <a:hlinkClick r:id="rId2"/>
              </a:rPr>
              <a:t>http://mentalfloss.com/article/24412/6-constitutional-amendments-just-missed-cut</a:t>
            </a:r>
            <a:r>
              <a:rPr lang="en-US" dirty="0"/>
              <a:t>  </a:t>
            </a:r>
            <a:endParaRPr lang="en-US" dirty="0" smtClean="0"/>
          </a:p>
          <a:p>
            <a:r>
              <a:rPr lang="en-US" dirty="0">
                <a:hlinkClick r:id="rId3"/>
              </a:rPr>
              <a:t>http://www.buzzfeed.com/daves4/11-amendments-you-wont-believe-were-actually-prop</a:t>
            </a:r>
            <a:endParaRPr lang="en-US" dirty="0"/>
          </a:p>
          <a:p>
            <a:pPr marL="0" indent="0">
              <a:buNone/>
            </a:pPr>
            <a:endParaRPr lang="en-US" dirty="0"/>
          </a:p>
        </p:txBody>
      </p:sp>
    </p:spTree>
    <p:extLst>
      <p:ext uri="{BB962C8B-B14F-4D97-AF65-F5344CB8AC3E}">
        <p14:creationId xmlns:p14="http://schemas.microsoft.com/office/powerpoint/2010/main" val="20634381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in your book: The Twenty-seventh Amendment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t>
            </a:r>
            <a:r>
              <a:rPr lang="en-US" dirty="0"/>
              <a:t>The  proposed (Twenty-seventh) amendment was largely forgotten before University of Texas at Austin  undergraduate student Gregory Watson wrote a paper on the subject in 1982.</a:t>
            </a:r>
            <a:r>
              <a:rPr lang="en-US" baseline="30000" dirty="0"/>
              <a:t> </a:t>
            </a:r>
            <a:r>
              <a:rPr lang="en-US" dirty="0"/>
              <a:t>Despite receiving a 'C' grade on his paper by an instructor who deemed his idea 'unrealistic', Watson started a new push for ratification with a letter-writing campaign to state legislatures.</a:t>
            </a:r>
          </a:p>
          <a:p>
            <a:r>
              <a:rPr lang="en-US" dirty="0"/>
              <a:t>At the time Watson commenced his campaign in early 1982, he was aware of ratifications by only six states and he erroneously believed that Virginia's 1791 approval was the last action taken within the states. He learned in July 1983 that Ohio had approved it in 1873 and he learned in November 1984 that Wyoming did the same thing in 1978. Further, he did not know until 1997, some five years after ratification was completed, that Kentucky offered its ratification of the amendment in 1792</a:t>
            </a:r>
            <a:r>
              <a:rPr lang="en-US" dirty="0" smtClean="0"/>
              <a:t>.</a:t>
            </a:r>
          </a:p>
          <a:p>
            <a:r>
              <a:rPr lang="en-US" dirty="0" smtClean="0"/>
              <a:t> </a:t>
            </a:r>
            <a:r>
              <a:rPr lang="en-US" dirty="0"/>
              <a:t>The first legislature to ratify as a result of Watson's campaign was Maine in April 1983, followed by Colorado in April 1984. Numerous state legislatures followed suit, and the ratification by Michigan on May 7, 1992 provided the 38th known state ratification (Kentucky's 1792 ratification having been missed) required for the archivist to certify the amendment.” (source: </a:t>
            </a:r>
            <a:r>
              <a:rPr lang="en-US" dirty="0" err="1"/>
              <a:t>Wikipedida</a:t>
            </a:r>
            <a:r>
              <a:rPr lang="en-US" dirty="0"/>
              <a:t>)</a:t>
            </a:r>
          </a:p>
          <a:p>
            <a:endParaRPr lang="en-US" dirty="0"/>
          </a:p>
          <a:p>
            <a:endParaRPr lang="en-US" dirty="0"/>
          </a:p>
        </p:txBody>
      </p:sp>
    </p:spTree>
    <p:extLst>
      <p:ext uri="{BB962C8B-B14F-4D97-AF65-F5344CB8AC3E}">
        <p14:creationId xmlns:p14="http://schemas.microsoft.com/office/powerpoint/2010/main" val="102661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theories of the framers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Broad consensus among framers on:</a:t>
            </a:r>
          </a:p>
          <a:p>
            <a:pPr marL="514350" indent="-514350">
              <a:buAutoNum type="arabicPeriod"/>
            </a:pPr>
            <a:r>
              <a:rPr lang="en-US" b="1" dirty="0" smtClean="0"/>
              <a:t>Rejection of monarchy </a:t>
            </a:r>
          </a:p>
          <a:p>
            <a:pPr marL="514350" indent="-514350">
              <a:buAutoNum type="arabicPeriod"/>
            </a:pPr>
            <a:r>
              <a:rPr lang="en-US" b="1" dirty="0" smtClean="0"/>
              <a:t>Popular control of government through a </a:t>
            </a:r>
            <a:r>
              <a:rPr lang="en-US" b="1" i="1" dirty="0" smtClean="0"/>
              <a:t>republican democracy </a:t>
            </a:r>
            <a:endParaRPr lang="en-US" b="1" dirty="0"/>
          </a:p>
          <a:p>
            <a:pPr marL="514350" indent="-514350">
              <a:buAutoNum type="arabicPeriod"/>
            </a:pPr>
            <a:r>
              <a:rPr lang="en-US" b="1" dirty="0" smtClean="0"/>
              <a:t>Limitations should be placed on government to protect individual rights, personal property: provide protection against tyranny</a:t>
            </a:r>
            <a:r>
              <a:rPr lang="en-US" dirty="0" smtClean="0"/>
              <a:t>. </a:t>
            </a:r>
          </a:p>
          <a:p>
            <a:pPr marL="514350" indent="-514350">
              <a:buAutoNum type="arabicPeriod"/>
            </a:pPr>
            <a:endParaRPr lang="en-US" dirty="0" smtClean="0"/>
          </a:p>
        </p:txBody>
      </p:sp>
    </p:spTree>
    <p:extLst>
      <p:ext uri="{BB962C8B-B14F-4D97-AF65-F5344CB8AC3E}">
        <p14:creationId xmlns:p14="http://schemas.microsoft.com/office/powerpoint/2010/main" val="335784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Political theories of the framers</a:t>
            </a:r>
          </a:p>
        </p:txBody>
      </p:sp>
      <p:sp>
        <p:nvSpPr>
          <p:cNvPr id="3" name="Content Placeholder 2"/>
          <p:cNvSpPr>
            <a:spLocks noGrp="1"/>
          </p:cNvSpPr>
          <p:nvPr>
            <p:ph idx="1"/>
          </p:nvPr>
        </p:nvSpPr>
        <p:spPr/>
        <p:txBody>
          <a:bodyPr>
            <a:normAutofit fontScale="92500"/>
          </a:bodyPr>
          <a:lstStyle/>
          <a:p>
            <a:r>
              <a:rPr lang="en-US" b="1" dirty="0" smtClean="0"/>
              <a:t>Republican democracy: </a:t>
            </a:r>
            <a:r>
              <a:rPr lang="en-US" dirty="0" smtClean="0"/>
              <a:t>form of government in which interests of the people represented through elected leaders.</a:t>
            </a:r>
          </a:p>
          <a:p>
            <a:r>
              <a:rPr lang="en-US" dirty="0" smtClean="0"/>
              <a:t>Framers believed strongly in </a:t>
            </a:r>
            <a:r>
              <a:rPr lang="en-US" b="1" i="1" dirty="0"/>
              <a:t>r</a:t>
            </a:r>
            <a:r>
              <a:rPr lang="en-US" b="1" i="1" dirty="0" smtClean="0"/>
              <a:t>epublicanism</a:t>
            </a:r>
            <a:r>
              <a:rPr lang="en-US" b="1" dirty="0" smtClean="0"/>
              <a:t> -- a </a:t>
            </a:r>
            <a:r>
              <a:rPr lang="en-US" b="1" dirty="0"/>
              <a:t>belief in government in which the interests of the people are represented by elected </a:t>
            </a:r>
            <a:r>
              <a:rPr lang="en-US" b="1" dirty="0" smtClean="0"/>
              <a:t>leaders   </a:t>
            </a:r>
          </a:p>
          <a:p>
            <a:r>
              <a:rPr lang="en-US" dirty="0" smtClean="0"/>
              <a:t>Republican democracy viewed </a:t>
            </a:r>
            <a:r>
              <a:rPr lang="en-US" dirty="0"/>
              <a:t>by framers as best form of </a:t>
            </a:r>
            <a:r>
              <a:rPr lang="en-US" dirty="0" smtClean="0"/>
              <a:t>government.</a:t>
            </a:r>
          </a:p>
          <a:p>
            <a:pPr marL="0" indent="0">
              <a:buNone/>
            </a:pPr>
            <a:r>
              <a:rPr lang="en-US" b="1" dirty="0" smtClean="0"/>
              <a:t> </a:t>
            </a:r>
            <a:endParaRPr lang="en-US" dirty="0" smtClean="0"/>
          </a:p>
          <a:p>
            <a:endParaRPr lang="en-US" dirty="0" smtClean="0"/>
          </a:p>
          <a:p>
            <a:pPr marL="0" indent="0">
              <a:buNone/>
            </a:pPr>
            <a:endParaRPr lang="en-US" b="1" dirty="0" smtClean="0"/>
          </a:p>
          <a:p>
            <a:endParaRPr lang="en-US" b="1" dirty="0"/>
          </a:p>
        </p:txBody>
      </p:sp>
    </p:spTree>
    <p:extLst>
      <p:ext uri="{BB962C8B-B14F-4D97-AF65-F5344CB8AC3E}">
        <p14:creationId xmlns:p14="http://schemas.microsoft.com/office/powerpoint/2010/main" val="2049036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theories of the framers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Thomas Paine’s </a:t>
            </a:r>
            <a:r>
              <a:rPr lang="en-US" b="1" i="1" dirty="0"/>
              <a:t>Common </a:t>
            </a:r>
            <a:r>
              <a:rPr lang="en-US" b="1" i="1" dirty="0" smtClean="0"/>
              <a:t>Sense </a:t>
            </a:r>
            <a:r>
              <a:rPr lang="en-US" b="1" dirty="0"/>
              <a:t>(1776) </a:t>
            </a:r>
            <a:r>
              <a:rPr lang="en-US" b="1" i="1" dirty="0" smtClean="0"/>
              <a:t>: </a:t>
            </a:r>
          </a:p>
          <a:p>
            <a:r>
              <a:rPr lang="en-US" b="1" dirty="0" smtClean="0"/>
              <a:t>widely </a:t>
            </a:r>
            <a:r>
              <a:rPr lang="en-US" b="1" dirty="0"/>
              <a:t>read pamphlet </a:t>
            </a:r>
            <a:r>
              <a:rPr lang="en-US" b="1" dirty="0" smtClean="0"/>
              <a:t>written </a:t>
            </a:r>
            <a:r>
              <a:rPr lang="en-US" b="1" dirty="0"/>
              <a:t>in plain </a:t>
            </a:r>
            <a:r>
              <a:rPr lang="en-US" b="1" dirty="0" smtClean="0"/>
              <a:t>language</a:t>
            </a:r>
          </a:p>
          <a:p>
            <a:r>
              <a:rPr lang="en-US" b="1" dirty="0" smtClean="0"/>
              <a:t> helped </a:t>
            </a:r>
            <a:r>
              <a:rPr lang="en-US" b="1" dirty="0"/>
              <a:t>convince public that revolution was necessary </a:t>
            </a:r>
            <a:endParaRPr lang="en-US" b="1" dirty="0" smtClean="0"/>
          </a:p>
          <a:p>
            <a:r>
              <a:rPr lang="en-US" b="1" dirty="0" smtClean="0"/>
              <a:t>new </a:t>
            </a:r>
            <a:r>
              <a:rPr lang="en-US" b="1" dirty="0"/>
              <a:t>nation would be best served by elected representatives. </a:t>
            </a:r>
            <a:endParaRPr lang="en-US" b="1" dirty="0" smtClean="0"/>
          </a:p>
          <a:p>
            <a:r>
              <a:rPr lang="en-US" dirty="0" smtClean="0"/>
              <a:t>sold </a:t>
            </a:r>
            <a:r>
              <a:rPr lang="en-US" dirty="0"/>
              <a:t>120,000 copies, equal to 15 million by today’s population. </a:t>
            </a:r>
            <a:endParaRPr lang="en-US" dirty="0" smtClean="0"/>
          </a:p>
          <a:p>
            <a:r>
              <a:rPr lang="en-US" dirty="0" smtClean="0"/>
              <a:t>One </a:t>
            </a:r>
            <a:r>
              <a:rPr lang="en-US" dirty="0"/>
              <a:t>in every 13 </a:t>
            </a:r>
            <a:r>
              <a:rPr lang="en-US" dirty="0" smtClean="0"/>
              <a:t>colonists despite low literacy</a:t>
            </a:r>
            <a:endParaRPr lang="en-US" dirty="0"/>
          </a:p>
        </p:txBody>
      </p:sp>
    </p:spTree>
    <p:extLst>
      <p:ext uri="{BB962C8B-B14F-4D97-AF65-F5344CB8AC3E}">
        <p14:creationId xmlns:p14="http://schemas.microsoft.com/office/powerpoint/2010/main" val="388133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theories of the framers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Proper government envisioned by the framers: </a:t>
            </a:r>
          </a:p>
          <a:p>
            <a:r>
              <a:rPr lang="en-US" dirty="0" smtClean="0"/>
              <a:t>Republicanism</a:t>
            </a:r>
          </a:p>
          <a:p>
            <a:r>
              <a:rPr lang="en-US" dirty="0" smtClean="0"/>
              <a:t>Principles of liberty and individual </a:t>
            </a:r>
            <a:r>
              <a:rPr lang="en-US" dirty="0" smtClean="0"/>
              <a:t>freedom, including </a:t>
            </a:r>
            <a:r>
              <a:rPr lang="en-US" b="1" dirty="0" smtClean="0"/>
              <a:t>consent of the governed.</a:t>
            </a:r>
            <a:endParaRPr lang="en-US" b="1" dirty="0" smtClean="0"/>
          </a:p>
        </p:txBody>
      </p:sp>
    </p:spTree>
    <p:extLst>
      <p:ext uri="{BB962C8B-B14F-4D97-AF65-F5344CB8AC3E}">
        <p14:creationId xmlns:p14="http://schemas.microsoft.com/office/powerpoint/2010/main" val="2198164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1809</TotalTime>
  <Words>3581</Words>
  <Application>Microsoft Office PowerPoint</Application>
  <PresentationFormat>On-screen Show (4:3)</PresentationFormat>
  <Paragraphs>274</Paragraphs>
  <Slides>54</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54</vt:i4>
      </vt:variant>
    </vt:vector>
  </HeadingPairs>
  <TitlesOfParts>
    <vt:vector size="57" baseType="lpstr">
      <vt:lpstr>Arial</vt:lpstr>
      <vt:lpstr>Calibri</vt:lpstr>
      <vt:lpstr>Office Theme</vt:lpstr>
      <vt:lpstr>Chapter 2</vt:lpstr>
      <vt:lpstr>Historical Context of the Constitution</vt:lpstr>
      <vt:lpstr>Articles of Confederation</vt:lpstr>
      <vt:lpstr>Articles of Confederation</vt:lpstr>
      <vt:lpstr>Shays Rebellion</vt:lpstr>
      <vt:lpstr>Political theories of the framers</vt:lpstr>
      <vt:lpstr>Political theories of the framers</vt:lpstr>
      <vt:lpstr>Political theories of the framers</vt:lpstr>
      <vt:lpstr>Political theories of the framers</vt:lpstr>
      <vt:lpstr>Political theories of the framers</vt:lpstr>
      <vt:lpstr>Political theories of the framers: social contract and consent of the governed</vt:lpstr>
      <vt:lpstr>Political theories of the framers: social contract and consent of the governed</vt:lpstr>
      <vt:lpstr>Political theories of the framers: social contract and consent of the governed</vt:lpstr>
      <vt:lpstr>Federalist Papers</vt:lpstr>
      <vt:lpstr>Federalists Papers</vt:lpstr>
      <vt:lpstr>Federalist Papers</vt:lpstr>
      <vt:lpstr>Economic interests</vt:lpstr>
      <vt:lpstr>Economic interests</vt:lpstr>
      <vt:lpstr>Federalist and Antifederalists</vt:lpstr>
      <vt:lpstr>Disagreement at the Constitutional Convention centered on:</vt:lpstr>
      <vt:lpstr>Majority rule vs. minority rights</vt:lpstr>
      <vt:lpstr>Majority rule vs. minority rights</vt:lpstr>
      <vt:lpstr>Small states vs. large states</vt:lpstr>
      <vt:lpstr>Small states vs. large states</vt:lpstr>
      <vt:lpstr>Legislative Power v. Executive Power</vt:lpstr>
      <vt:lpstr>Legislative Power v. Executive Power</vt:lpstr>
      <vt:lpstr>Selecting the President</vt:lpstr>
      <vt:lpstr>Selecting the President</vt:lpstr>
      <vt:lpstr>National Power vs. State Power</vt:lpstr>
      <vt:lpstr>Slave States v. Non-Slave states</vt:lpstr>
      <vt:lpstr>Slave states v. non-slave states</vt:lpstr>
      <vt:lpstr>Two more issues on slavery….</vt:lpstr>
      <vt:lpstr>Two more issues on slavery….</vt:lpstr>
      <vt:lpstr>Why did framers take strictly political approach to moral issue of slavery?</vt:lpstr>
      <vt:lpstr>Framers who owned slaves</vt:lpstr>
      <vt:lpstr>Ratification</vt:lpstr>
      <vt:lpstr>Ratification</vt:lpstr>
      <vt:lpstr>A framework for government: exclusive powers</vt:lpstr>
      <vt:lpstr>Exclusive powers</vt:lpstr>
      <vt:lpstr>Shared powers</vt:lpstr>
      <vt:lpstr>Negative or Checking Powers: Congressional checks</vt:lpstr>
      <vt:lpstr>Congressional checks</vt:lpstr>
      <vt:lpstr>Checking powers: presidential checks</vt:lpstr>
      <vt:lpstr>Checking powers: judicial review</vt:lpstr>
      <vt:lpstr>Checking powers: judicial review</vt:lpstr>
      <vt:lpstr>Checking powers: judicial review</vt:lpstr>
      <vt:lpstr>Checking powers: judicial review</vt:lpstr>
      <vt:lpstr>Changing the Constitution</vt:lpstr>
      <vt:lpstr>Changing the Constitution</vt:lpstr>
      <vt:lpstr>Changing the Constitution</vt:lpstr>
      <vt:lpstr>Flaws with amending process</vt:lpstr>
      <vt:lpstr>Time limits for amendments</vt:lpstr>
      <vt:lpstr>Amendments that missed</vt:lpstr>
      <vt:lpstr>Not in your book: The Twenty-seventh Amendment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Clack</dc:creator>
  <cp:lastModifiedBy>Belinda</cp:lastModifiedBy>
  <cp:revision>205</cp:revision>
  <dcterms:created xsi:type="dcterms:W3CDTF">2013-09-09T16:00:54Z</dcterms:created>
  <dcterms:modified xsi:type="dcterms:W3CDTF">2017-07-12T20:49:44Z</dcterms:modified>
</cp:coreProperties>
</file>