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7"/>
  </p:notesMasterIdLst>
  <p:sldIdLst>
    <p:sldId id="256" r:id="rId2"/>
    <p:sldId id="257" r:id="rId3"/>
    <p:sldId id="258" r:id="rId4"/>
    <p:sldId id="348" r:id="rId5"/>
    <p:sldId id="259" r:id="rId6"/>
    <p:sldId id="260" r:id="rId7"/>
    <p:sldId id="349" r:id="rId8"/>
    <p:sldId id="261" r:id="rId9"/>
    <p:sldId id="350" r:id="rId10"/>
    <p:sldId id="262" r:id="rId11"/>
    <p:sldId id="263" r:id="rId12"/>
    <p:sldId id="351" r:id="rId13"/>
    <p:sldId id="264" r:id="rId14"/>
    <p:sldId id="352" r:id="rId15"/>
    <p:sldId id="265" r:id="rId16"/>
    <p:sldId id="353" r:id="rId17"/>
    <p:sldId id="266" r:id="rId18"/>
    <p:sldId id="354" r:id="rId19"/>
    <p:sldId id="333" r:id="rId20"/>
    <p:sldId id="267" r:id="rId21"/>
    <p:sldId id="355" r:id="rId22"/>
    <p:sldId id="356" r:id="rId23"/>
    <p:sldId id="268" r:id="rId24"/>
    <p:sldId id="269" r:id="rId25"/>
    <p:sldId id="357" r:id="rId26"/>
    <p:sldId id="270" r:id="rId27"/>
    <p:sldId id="358" r:id="rId28"/>
    <p:sldId id="271" r:id="rId29"/>
    <p:sldId id="359" r:id="rId30"/>
    <p:sldId id="273" r:id="rId31"/>
    <p:sldId id="360" r:id="rId32"/>
    <p:sldId id="274" r:id="rId33"/>
    <p:sldId id="275" r:id="rId34"/>
    <p:sldId id="361" r:id="rId35"/>
    <p:sldId id="362" r:id="rId36"/>
    <p:sldId id="276" r:id="rId37"/>
    <p:sldId id="363" r:id="rId38"/>
    <p:sldId id="277" r:id="rId39"/>
    <p:sldId id="278" r:id="rId40"/>
    <p:sldId id="364" r:id="rId41"/>
    <p:sldId id="365" r:id="rId42"/>
    <p:sldId id="279" r:id="rId43"/>
    <p:sldId id="366" r:id="rId44"/>
    <p:sldId id="280" r:id="rId45"/>
    <p:sldId id="367" r:id="rId46"/>
    <p:sldId id="338" r:id="rId47"/>
    <p:sldId id="339" r:id="rId48"/>
    <p:sldId id="340" r:id="rId49"/>
    <p:sldId id="369" r:id="rId50"/>
    <p:sldId id="368" r:id="rId51"/>
    <p:sldId id="283" r:id="rId52"/>
    <p:sldId id="284" r:id="rId53"/>
    <p:sldId id="343" r:id="rId54"/>
    <p:sldId id="370" r:id="rId55"/>
    <p:sldId id="285" r:id="rId56"/>
    <p:sldId id="371" r:id="rId57"/>
    <p:sldId id="286" r:id="rId58"/>
    <p:sldId id="372" r:id="rId59"/>
    <p:sldId id="287" r:id="rId60"/>
    <p:sldId id="335" r:id="rId61"/>
    <p:sldId id="373" r:id="rId62"/>
    <p:sldId id="288" r:id="rId63"/>
    <p:sldId id="374" r:id="rId64"/>
    <p:sldId id="289" r:id="rId65"/>
    <p:sldId id="375" r:id="rId66"/>
    <p:sldId id="344" r:id="rId67"/>
    <p:sldId id="301" r:id="rId68"/>
    <p:sldId id="302" r:id="rId69"/>
    <p:sldId id="303" r:id="rId70"/>
    <p:sldId id="300" r:id="rId71"/>
    <p:sldId id="376" r:id="rId72"/>
    <p:sldId id="304" r:id="rId73"/>
    <p:sldId id="305" r:id="rId74"/>
    <p:sldId id="306" r:id="rId75"/>
    <p:sldId id="307" r:id="rId76"/>
    <p:sldId id="377" r:id="rId77"/>
    <p:sldId id="337" r:id="rId78"/>
    <p:sldId id="308" r:id="rId79"/>
    <p:sldId id="309" r:id="rId80"/>
    <p:sldId id="310" r:id="rId81"/>
    <p:sldId id="317" r:id="rId82"/>
    <p:sldId id="378" r:id="rId83"/>
    <p:sldId id="311" r:id="rId84"/>
    <p:sldId id="379" r:id="rId85"/>
    <p:sldId id="312" r:id="rId86"/>
    <p:sldId id="313" r:id="rId87"/>
    <p:sldId id="314" r:id="rId88"/>
    <p:sldId id="315" r:id="rId89"/>
    <p:sldId id="316" r:id="rId90"/>
    <p:sldId id="318" r:id="rId91"/>
    <p:sldId id="380" r:id="rId92"/>
    <p:sldId id="319" r:id="rId93"/>
    <p:sldId id="382" r:id="rId94"/>
    <p:sldId id="381" r:id="rId95"/>
    <p:sldId id="320" r:id="rId96"/>
    <p:sldId id="321" r:id="rId97"/>
    <p:sldId id="322" r:id="rId98"/>
    <p:sldId id="323" r:id="rId99"/>
    <p:sldId id="324" r:id="rId100"/>
    <p:sldId id="325" r:id="rId101"/>
    <p:sldId id="326" r:id="rId102"/>
    <p:sldId id="383" r:id="rId103"/>
    <p:sldId id="327" r:id="rId104"/>
    <p:sldId id="345" r:id="rId105"/>
    <p:sldId id="384" r:id="rId106"/>
    <p:sldId id="388" r:id="rId107"/>
    <p:sldId id="389" r:id="rId108"/>
    <p:sldId id="386" r:id="rId109"/>
    <p:sldId id="387" r:id="rId110"/>
    <p:sldId id="328" r:id="rId111"/>
    <p:sldId id="331" r:id="rId112"/>
    <p:sldId id="332" r:id="rId113"/>
    <p:sldId id="329" r:id="rId114"/>
    <p:sldId id="390" r:id="rId115"/>
    <p:sldId id="330" r:id="rId1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notesMaster" Target="notesMasters/notes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viewProps" Target="viewProps.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FAE5C8-0CAD-41F9-9884-4B6872803718}" type="datetimeFigureOut">
              <a:rPr lang="en-US" smtClean="0"/>
              <a:t>10/18/2017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325061-2579-414F-9585-294CBBD50907}" type="slidenum">
              <a:rPr lang="en-US" smtClean="0"/>
              <a:t>‹#›</a:t>
            </a:fld>
            <a:endParaRPr lang="en-US"/>
          </a:p>
        </p:txBody>
      </p:sp>
    </p:spTree>
    <p:extLst>
      <p:ext uri="{BB962C8B-B14F-4D97-AF65-F5344CB8AC3E}">
        <p14:creationId xmlns:p14="http://schemas.microsoft.com/office/powerpoint/2010/main" val="2607073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supremecourt.gov/opinions/13pdf/13-132_8l9c.pdf" TargetMode="External"/><Relationship Id="rId2" Type="http://schemas.openxmlformats.org/officeDocument/2006/relationships/slide" Target="../slides/slide77.xml"/><Relationship Id="rId1" Type="http://schemas.openxmlformats.org/officeDocument/2006/relationships/notesMaster" Target="../notesMasters/notesMaster1.xml"/><Relationship Id="rId4" Type="http://schemas.openxmlformats.org/officeDocument/2006/relationships/hyperlink" Target="http://www.nytimes.com/2014/06/26/us/supreme-court-cellphones-search-privacy.html?_r=0"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 </a:t>
            </a:r>
            <a:r>
              <a:rPr lang="en-US" dirty="0"/>
              <a:t>(for further info see Wikipedia entry for Johnson v. Texas for details of the case and entry for Gregory Lee Johnson, a member of the Revolutionary Communist Youth Brigade who set fire to an American flag in Dallas during the 1984 Republican National Convention,)</a:t>
            </a:r>
            <a:endParaRPr lang="en-US" b="1" dirty="0"/>
          </a:p>
          <a:p>
            <a:endParaRPr lang="en-US" dirty="0"/>
          </a:p>
        </p:txBody>
      </p:sp>
      <p:sp>
        <p:nvSpPr>
          <p:cNvPr id="4" name="Slide Number Placeholder 3"/>
          <p:cNvSpPr>
            <a:spLocks noGrp="1"/>
          </p:cNvSpPr>
          <p:nvPr>
            <p:ph type="sldNum" sz="quarter" idx="10"/>
          </p:nvPr>
        </p:nvSpPr>
        <p:spPr/>
        <p:txBody>
          <a:bodyPr/>
          <a:lstStyle/>
          <a:p>
            <a:fld id="{F0325061-2579-414F-9585-294CBBD50907}" type="slidenum">
              <a:rPr lang="en-US" smtClean="0"/>
              <a:t>23</a:t>
            </a:fld>
            <a:endParaRPr lang="en-US"/>
          </a:p>
        </p:txBody>
      </p:sp>
    </p:spTree>
    <p:extLst>
      <p:ext uri="{BB962C8B-B14F-4D97-AF65-F5344CB8AC3E}">
        <p14:creationId xmlns:p14="http://schemas.microsoft.com/office/powerpoint/2010/main" val="2906254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HB2 content of the law: http://liberalarts.utexas.edu/txpep/_files/pdf/TxPEP-HB2-FactSheet-Revision8Jan15.pdf</a:t>
            </a:r>
          </a:p>
          <a:p>
            <a:endParaRPr lang="en-US" dirty="0"/>
          </a:p>
        </p:txBody>
      </p:sp>
      <p:sp>
        <p:nvSpPr>
          <p:cNvPr id="4" name="Slide Number Placeholder 3"/>
          <p:cNvSpPr>
            <a:spLocks noGrp="1"/>
          </p:cNvSpPr>
          <p:nvPr>
            <p:ph type="sldNum" sz="quarter" idx="10"/>
          </p:nvPr>
        </p:nvSpPr>
        <p:spPr/>
        <p:txBody>
          <a:bodyPr/>
          <a:lstStyle/>
          <a:p>
            <a:fld id="{F0325061-2579-414F-9585-294CBBD50907}" type="slidenum">
              <a:rPr lang="en-US" smtClean="0"/>
              <a:t>108</a:t>
            </a:fld>
            <a:endParaRPr lang="en-US"/>
          </a:p>
        </p:txBody>
      </p:sp>
    </p:spTree>
    <p:extLst>
      <p:ext uri="{BB962C8B-B14F-4D97-AF65-F5344CB8AC3E}">
        <p14:creationId xmlns:p14="http://schemas.microsoft.com/office/powerpoint/2010/main" val="8079309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Video: http://www.nytimes.com/2016/06/28/us/supreme-court-texas-abortion.html</a:t>
            </a:r>
          </a:p>
          <a:p>
            <a:endParaRPr lang="en-US" dirty="0"/>
          </a:p>
        </p:txBody>
      </p:sp>
      <p:sp>
        <p:nvSpPr>
          <p:cNvPr id="4" name="Slide Number Placeholder 3"/>
          <p:cNvSpPr>
            <a:spLocks noGrp="1"/>
          </p:cNvSpPr>
          <p:nvPr>
            <p:ph type="sldNum" sz="quarter" idx="10"/>
          </p:nvPr>
        </p:nvSpPr>
        <p:spPr/>
        <p:txBody>
          <a:bodyPr/>
          <a:lstStyle/>
          <a:p>
            <a:fld id="{F0325061-2579-414F-9585-294CBBD50907}" type="slidenum">
              <a:rPr lang="en-US" smtClean="0"/>
              <a:t>109</a:t>
            </a:fld>
            <a:endParaRPr lang="en-US"/>
          </a:p>
        </p:txBody>
      </p:sp>
    </p:spTree>
    <p:extLst>
      <p:ext uri="{BB962C8B-B14F-4D97-AF65-F5344CB8AC3E}">
        <p14:creationId xmlns:p14="http://schemas.microsoft.com/office/powerpoint/2010/main" val="36282262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err="1"/>
              <a:t>Schiavo</a:t>
            </a:r>
            <a:r>
              <a:rPr lang="en-US" b="1" dirty="0"/>
              <a:t> remained in a vegetative state from 1990 through 2005. Her husband said she would not have wanted to be kept alive. Her parents disagreed. </a:t>
            </a:r>
            <a:r>
              <a:rPr lang="en-US" b="1" dirty="0" err="1"/>
              <a:t>Schiavo’s</a:t>
            </a:r>
            <a:r>
              <a:rPr lang="en-US" b="1" dirty="0"/>
              <a:t> husband and legal guardian and parents waged a protracted battle against one another in state and federal courts. </a:t>
            </a:r>
            <a:r>
              <a:rPr lang="en-US" dirty="0"/>
              <a:t>The case also garnered activism from the pro-life movement and disability rights groups</a:t>
            </a:r>
            <a:endParaRPr lang="en-US" b="1" dirty="0"/>
          </a:p>
          <a:p>
            <a:endParaRPr lang="en-US" dirty="0"/>
          </a:p>
        </p:txBody>
      </p:sp>
      <p:sp>
        <p:nvSpPr>
          <p:cNvPr id="4" name="Slide Number Placeholder 3"/>
          <p:cNvSpPr>
            <a:spLocks noGrp="1"/>
          </p:cNvSpPr>
          <p:nvPr>
            <p:ph type="sldNum" sz="quarter" idx="10"/>
          </p:nvPr>
        </p:nvSpPr>
        <p:spPr/>
        <p:txBody>
          <a:bodyPr/>
          <a:lstStyle/>
          <a:p>
            <a:fld id="{F0325061-2579-414F-9585-294CBBD50907}" type="slidenum">
              <a:rPr lang="en-US" smtClean="0"/>
              <a:t>111</a:t>
            </a:fld>
            <a:endParaRPr lang="en-US"/>
          </a:p>
        </p:txBody>
      </p:sp>
    </p:spTree>
    <p:extLst>
      <p:ext uri="{BB962C8B-B14F-4D97-AF65-F5344CB8AC3E}">
        <p14:creationId xmlns:p14="http://schemas.microsoft.com/office/powerpoint/2010/main" val="36229808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Currently four states: Oregon, Washington, Vermont and Montana allow physician-assisted suicide. </a:t>
            </a:r>
            <a:endParaRPr lang="en-US" dirty="0"/>
          </a:p>
        </p:txBody>
      </p:sp>
      <p:sp>
        <p:nvSpPr>
          <p:cNvPr id="4" name="Slide Number Placeholder 3"/>
          <p:cNvSpPr>
            <a:spLocks noGrp="1"/>
          </p:cNvSpPr>
          <p:nvPr>
            <p:ph type="sldNum" sz="quarter" idx="10"/>
          </p:nvPr>
        </p:nvSpPr>
        <p:spPr/>
        <p:txBody>
          <a:bodyPr/>
          <a:lstStyle/>
          <a:p>
            <a:fld id="{F0325061-2579-414F-9585-294CBBD50907}" type="slidenum">
              <a:rPr lang="en-US" smtClean="0"/>
              <a:t>112</a:t>
            </a:fld>
            <a:endParaRPr lang="en-US"/>
          </a:p>
        </p:txBody>
      </p:sp>
    </p:spTree>
    <p:extLst>
      <p:ext uri="{BB962C8B-B14F-4D97-AF65-F5344CB8AC3E}">
        <p14:creationId xmlns:p14="http://schemas.microsoft.com/office/powerpoint/2010/main" val="23067332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http://www.pbs.org/wnet/supremecourt/future/landmark_lawrence.html</a:t>
            </a:r>
          </a:p>
        </p:txBody>
      </p:sp>
      <p:sp>
        <p:nvSpPr>
          <p:cNvPr id="4" name="Slide Number Placeholder 3"/>
          <p:cNvSpPr>
            <a:spLocks noGrp="1"/>
          </p:cNvSpPr>
          <p:nvPr>
            <p:ph type="sldNum" sz="quarter" idx="10"/>
          </p:nvPr>
        </p:nvSpPr>
        <p:spPr/>
        <p:txBody>
          <a:bodyPr/>
          <a:lstStyle/>
          <a:p>
            <a:fld id="{F0325061-2579-414F-9585-294CBBD50907}" type="slidenum">
              <a:rPr lang="en-US" smtClean="0"/>
              <a:t>113</a:t>
            </a:fld>
            <a:endParaRPr lang="en-US"/>
          </a:p>
        </p:txBody>
      </p:sp>
    </p:spTree>
    <p:extLst>
      <p:ext uri="{BB962C8B-B14F-4D97-AF65-F5344CB8AC3E}">
        <p14:creationId xmlns:p14="http://schemas.microsoft.com/office/powerpoint/2010/main" val="39181640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Substantive due process</a:t>
            </a:r>
            <a:r>
              <a:rPr lang="en-US" sz="1200" b="0" i="0" kern="1200" dirty="0">
                <a:solidFill>
                  <a:schemeClr val="tx1"/>
                </a:solidFill>
                <a:effectLst/>
                <a:latin typeface="+mn-lt"/>
                <a:ea typeface="+mn-ea"/>
                <a:cs typeface="+mn-cs"/>
              </a:rPr>
              <a:t>, in United States constitutional law, is a principle allowing courts to protect certain rights deemed fundamental from government interference.</a:t>
            </a:r>
            <a:endParaRPr lang="en-US" dirty="0"/>
          </a:p>
        </p:txBody>
      </p:sp>
      <p:sp>
        <p:nvSpPr>
          <p:cNvPr id="4" name="Slide Number Placeholder 3"/>
          <p:cNvSpPr>
            <a:spLocks noGrp="1"/>
          </p:cNvSpPr>
          <p:nvPr>
            <p:ph type="sldNum" sz="quarter" idx="10"/>
          </p:nvPr>
        </p:nvSpPr>
        <p:spPr/>
        <p:txBody>
          <a:bodyPr/>
          <a:lstStyle/>
          <a:p>
            <a:fld id="{F0325061-2579-414F-9585-294CBBD50907}" type="slidenum">
              <a:rPr lang="en-US" smtClean="0"/>
              <a:t>114</a:t>
            </a:fld>
            <a:endParaRPr lang="en-US"/>
          </a:p>
        </p:txBody>
      </p:sp>
    </p:spTree>
    <p:extLst>
      <p:ext uri="{BB962C8B-B14F-4D97-AF65-F5344CB8AC3E}">
        <p14:creationId xmlns:p14="http://schemas.microsoft.com/office/powerpoint/2010/main" val="2451742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*http://www.pbs.org/wnet/supremecourt/future/landmark_lawrence.html</a:t>
            </a:r>
          </a:p>
        </p:txBody>
      </p:sp>
      <p:sp>
        <p:nvSpPr>
          <p:cNvPr id="4" name="Slide Number Placeholder 3"/>
          <p:cNvSpPr>
            <a:spLocks noGrp="1"/>
          </p:cNvSpPr>
          <p:nvPr>
            <p:ph type="sldNum" sz="quarter" idx="10"/>
          </p:nvPr>
        </p:nvSpPr>
        <p:spPr/>
        <p:txBody>
          <a:bodyPr/>
          <a:lstStyle/>
          <a:p>
            <a:fld id="{F0325061-2579-414F-9585-294CBBD50907}" type="slidenum">
              <a:rPr lang="en-US" smtClean="0"/>
              <a:t>115</a:t>
            </a:fld>
            <a:endParaRPr lang="en-US"/>
          </a:p>
        </p:txBody>
      </p:sp>
    </p:spTree>
    <p:extLst>
      <p:ext uri="{BB962C8B-B14F-4D97-AF65-F5344CB8AC3E}">
        <p14:creationId xmlns:p14="http://schemas.microsoft.com/office/powerpoint/2010/main" val="1142819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Case involved</a:t>
            </a:r>
            <a:r>
              <a:rPr lang="en-US" baseline="0" dirty="0"/>
              <a:t> </a:t>
            </a:r>
            <a:r>
              <a:rPr lang="en-US" dirty="0"/>
              <a:t>Daniel Ellsberg was a military analyst who passed the Pentagon Papers to the New York Times. See Wikipedia listing for Daniel Ellsberg for details of Nixon’s Watergate “plumbers” break-in of the office of Daniel Ellsberg’s psychiatrist.</a:t>
            </a:r>
          </a:p>
          <a:p>
            <a:endParaRPr lang="en-US" dirty="0"/>
          </a:p>
        </p:txBody>
      </p:sp>
      <p:sp>
        <p:nvSpPr>
          <p:cNvPr id="4" name="Slide Number Placeholder 3"/>
          <p:cNvSpPr>
            <a:spLocks noGrp="1"/>
          </p:cNvSpPr>
          <p:nvPr>
            <p:ph type="sldNum" sz="quarter" idx="10"/>
          </p:nvPr>
        </p:nvSpPr>
        <p:spPr/>
        <p:txBody>
          <a:bodyPr/>
          <a:lstStyle/>
          <a:p>
            <a:fld id="{F0325061-2579-414F-9585-294CBBD50907}" type="slidenum">
              <a:rPr lang="en-US" smtClean="0"/>
              <a:t>31</a:t>
            </a:fld>
            <a:endParaRPr lang="en-US"/>
          </a:p>
        </p:txBody>
      </p:sp>
    </p:spTree>
    <p:extLst>
      <p:ext uri="{BB962C8B-B14F-4D97-AF65-F5344CB8AC3E}">
        <p14:creationId xmlns:p14="http://schemas.microsoft.com/office/powerpoint/2010/main" val="877072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Direct</a:t>
            </a:r>
            <a:r>
              <a:rPr lang="en-US" baseline="0" dirty="0"/>
              <a:t> to consumer pharmaceutical advertising regulated by FDA by Act of Congress. First ad appeared in Readers digest in 1969. http://www.ncbi.nlm.nih.gov/pmc/articles/PMC3278148/</a:t>
            </a:r>
          </a:p>
          <a:p>
            <a:endParaRPr lang="en-US" dirty="0"/>
          </a:p>
        </p:txBody>
      </p:sp>
      <p:sp>
        <p:nvSpPr>
          <p:cNvPr id="4" name="Slide Number Placeholder 3"/>
          <p:cNvSpPr>
            <a:spLocks noGrp="1"/>
          </p:cNvSpPr>
          <p:nvPr>
            <p:ph type="sldNum" sz="quarter" idx="10"/>
          </p:nvPr>
        </p:nvSpPr>
        <p:spPr/>
        <p:txBody>
          <a:bodyPr/>
          <a:lstStyle/>
          <a:p>
            <a:fld id="{F0325061-2579-414F-9585-294CBBD50907}" type="slidenum">
              <a:rPr lang="en-US" smtClean="0"/>
              <a:t>38</a:t>
            </a:fld>
            <a:endParaRPr lang="en-US"/>
          </a:p>
        </p:txBody>
      </p:sp>
    </p:spTree>
    <p:extLst>
      <p:ext uri="{BB962C8B-B14F-4D97-AF65-F5344CB8AC3E}">
        <p14:creationId xmlns:p14="http://schemas.microsoft.com/office/powerpoint/2010/main" val="448666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(prurient: </a:t>
            </a:r>
            <a:r>
              <a:rPr lang="en-US" dirty="0"/>
              <a:t>Having or encouraging an excessive interest in sexual matters)</a:t>
            </a:r>
            <a:endParaRPr lang="en-US" b="1" dirty="0"/>
          </a:p>
          <a:p>
            <a:endParaRPr lang="en-US" dirty="0"/>
          </a:p>
        </p:txBody>
      </p:sp>
      <p:sp>
        <p:nvSpPr>
          <p:cNvPr id="4" name="Slide Number Placeholder 3"/>
          <p:cNvSpPr>
            <a:spLocks noGrp="1"/>
          </p:cNvSpPr>
          <p:nvPr>
            <p:ph type="sldNum" sz="quarter" idx="10"/>
          </p:nvPr>
        </p:nvSpPr>
        <p:spPr/>
        <p:txBody>
          <a:bodyPr/>
          <a:lstStyle/>
          <a:p>
            <a:fld id="{F0325061-2579-414F-9585-294CBBD50907}" type="slidenum">
              <a:rPr lang="en-US" smtClean="0"/>
              <a:t>40</a:t>
            </a:fld>
            <a:endParaRPr lang="en-US"/>
          </a:p>
        </p:txBody>
      </p:sp>
    </p:spTree>
    <p:extLst>
      <p:ext uri="{BB962C8B-B14F-4D97-AF65-F5344CB8AC3E}">
        <p14:creationId xmlns:p14="http://schemas.microsoft.com/office/powerpoint/2010/main" val="9828152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http://www.supremecourt.gov/opinions/13pdf/13-132_8l9c.pdf</a:t>
            </a:r>
            <a:endParaRPr lang="en-US" dirty="0"/>
          </a:p>
          <a:p>
            <a:r>
              <a:rPr lang="en-US" dirty="0">
                <a:hlinkClick r:id="rId4"/>
              </a:rPr>
              <a:t>http://www.nytimes.com/2014/06/26/us/supreme-court-cellphones-search-privacy.html?_r=0</a:t>
            </a:r>
            <a:endParaRPr lang="en-US" dirty="0"/>
          </a:p>
          <a:p>
            <a:endParaRPr lang="en-US" dirty="0"/>
          </a:p>
        </p:txBody>
      </p:sp>
      <p:sp>
        <p:nvSpPr>
          <p:cNvPr id="4" name="Slide Number Placeholder 3"/>
          <p:cNvSpPr>
            <a:spLocks noGrp="1"/>
          </p:cNvSpPr>
          <p:nvPr>
            <p:ph type="sldNum" sz="quarter" idx="10"/>
          </p:nvPr>
        </p:nvSpPr>
        <p:spPr/>
        <p:txBody>
          <a:bodyPr/>
          <a:lstStyle/>
          <a:p>
            <a:fld id="{F0325061-2579-414F-9585-294CBBD50907}" type="slidenum">
              <a:rPr lang="en-US" smtClean="0"/>
              <a:t>77</a:t>
            </a:fld>
            <a:endParaRPr lang="en-US"/>
          </a:p>
        </p:txBody>
      </p:sp>
    </p:spTree>
    <p:extLst>
      <p:ext uri="{BB962C8B-B14F-4D97-AF65-F5344CB8AC3E}">
        <p14:creationId xmlns:p14="http://schemas.microsoft.com/office/powerpoint/2010/main" val="792327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http://www.texastribune.org/2015/10/20/panetti-case-highlights-possible-gap-execution-law/</a:t>
            </a:r>
          </a:p>
          <a:p>
            <a:endParaRPr lang="en-US" dirty="0"/>
          </a:p>
        </p:txBody>
      </p:sp>
      <p:sp>
        <p:nvSpPr>
          <p:cNvPr id="4" name="Slide Number Placeholder 3"/>
          <p:cNvSpPr>
            <a:spLocks noGrp="1"/>
          </p:cNvSpPr>
          <p:nvPr>
            <p:ph type="sldNum" sz="quarter" idx="10"/>
          </p:nvPr>
        </p:nvSpPr>
        <p:spPr/>
        <p:txBody>
          <a:bodyPr/>
          <a:lstStyle/>
          <a:p>
            <a:fld id="{F0325061-2579-414F-9585-294CBBD50907}" type="slidenum">
              <a:rPr lang="en-US" smtClean="0"/>
              <a:t>93</a:t>
            </a:fld>
            <a:endParaRPr lang="en-US"/>
          </a:p>
        </p:txBody>
      </p:sp>
    </p:spTree>
    <p:extLst>
      <p:ext uri="{BB962C8B-B14F-4D97-AF65-F5344CB8AC3E}">
        <p14:creationId xmlns:p14="http://schemas.microsoft.com/office/powerpoint/2010/main" val="2151063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325061-2579-414F-9585-294CBBD50907}" type="slidenum">
              <a:rPr lang="en-US" smtClean="0"/>
              <a:t>101</a:t>
            </a:fld>
            <a:endParaRPr lang="en-US"/>
          </a:p>
        </p:txBody>
      </p:sp>
    </p:spTree>
    <p:extLst>
      <p:ext uri="{BB962C8B-B14F-4D97-AF65-F5344CB8AC3E}">
        <p14:creationId xmlns:p14="http://schemas.microsoft.com/office/powerpoint/2010/main" val="259811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https://www.govtrack.us/congress/bills/108/s3/summary</a:t>
            </a:r>
          </a:p>
          <a:p>
            <a:endParaRPr lang="en-US" dirty="0"/>
          </a:p>
        </p:txBody>
      </p:sp>
      <p:sp>
        <p:nvSpPr>
          <p:cNvPr id="4" name="Slide Number Placeholder 3"/>
          <p:cNvSpPr>
            <a:spLocks noGrp="1"/>
          </p:cNvSpPr>
          <p:nvPr>
            <p:ph type="sldNum" sz="quarter" idx="10"/>
          </p:nvPr>
        </p:nvSpPr>
        <p:spPr/>
        <p:txBody>
          <a:bodyPr/>
          <a:lstStyle/>
          <a:p>
            <a:fld id="{F0325061-2579-414F-9585-294CBBD50907}" type="slidenum">
              <a:rPr lang="en-US" smtClean="0"/>
              <a:t>104</a:t>
            </a:fld>
            <a:endParaRPr lang="en-US"/>
          </a:p>
        </p:txBody>
      </p:sp>
    </p:spTree>
    <p:extLst>
      <p:ext uri="{BB962C8B-B14F-4D97-AF65-F5344CB8AC3E}">
        <p14:creationId xmlns:p14="http://schemas.microsoft.com/office/powerpoint/2010/main" val="1648467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325061-2579-414F-9585-294CBBD50907}" type="slidenum">
              <a:rPr lang="en-US" smtClean="0"/>
              <a:t>105</a:t>
            </a:fld>
            <a:endParaRPr lang="en-US"/>
          </a:p>
        </p:txBody>
      </p:sp>
    </p:spTree>
    <p:extLst>
      <p:ext uri="{BB962C8B-B14F-4D97-AF65-F5344CB8AC3E}">
        <p14:creationId xmlns:p14="http://schemas.microsoft.com/office/powerpoint/2010/main" val="2258525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F19AA20-BE71-4AC2-AA58-661F6819BED2}"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E7E7D-9671-4B8D-8DF2-6A4869EAD42C}" type="slidenum">
              <a:rPr lang="en-US" smtClean="0"/>
              <a:t>‹#›</a:t>
            </a:fld>
            <a:endParaRPr lang="en-US"/>
          </a:p>
        </p:txBody>
      </p:sp>
    </p:spTree>
    <p:extLst>
      <p:ext uri="{BB962C8B-B14F-4D97-AF65-F5344CB8AC3E}">
        <p14:creationId xmlns:p14="http://schemas.microsoft.com/office/powerpoint/2010/main" val="1063131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19AA20-BE71-4AC2-AA58-661F6819BED2}"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E7E7D-9671-4B8D-8DF2-6A4869EAD42C}" type="slidenum">
              <a:rPr lang="en-US" smtClean="0"/>
              <a:t>‹#›</a:t>
            </a:fld>
            <a:endParaRPr lang="en-US"/>
          </a:p>
        </p:txBody>
      </p:sp>
    </p:spTree>
    <p:extLst>
      <p:ext uri="{BB962C8B-B14F-4D97-AF65-F5344CB8AC3E}">
        <p14:creationId xmlns:p14="http://schemas.microsoft.com/office/powerpoint/2010/main" val="426493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19AA20-BE71-4AC2-AA58-661F6819BED2}"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E7E7D-9671-4B8D-8DF2-6A4869EAD42C}" type="slidenum">
              <a:rPr lang="en-US" smtClean="0"/>
              <a:t>‹#›</a:t>
            </a:fld>
            <a:endParaRPr lang="en-US"/>
          </a:p>
        </p:txBody>
      </p:sp>
    </p:spTree>
    <p:extLst>
      <p:ext uri="{BB962C8B-B14F-4D97-AF65-F5344CB8AC3E}">
        <p14:creationId xmlns:p14="http://schemas.microsoft.com/office/powerpoint/2010/main" val="2548314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19AA20-BE71-4AC2-AA58-661F6819BED2}"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E7E7D-9671-4B8D-8DF2-6A4869EAD42C}" type="slidenum">
              <a:rPr lang="en-US" smtClean="0"/>
              <a:t>‹#›</a:t>
            </a:fld>
            <a:endParaRPr lang="en-US"/>
          </a:p>
        </p:txBody>
      </p:sp>
    </p:spTree>
    <p:extLst>
      <p:ext uri="{BB962C8B-B14F-4D97-AF65-F5344CB8AC3E}">
        <p14:creationId xmlns:p14="http://schemas.microsoft.com/office/powerpoint/2010/main" val="258607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19AA20-BE71-4AC2-AA58-661F6819BED2}"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E7E7D-9671-4B8D-8DF2-6A4869EAD42C}" type="slidenum">
              <a:rPr lang="en-US" smtClean="0"/>
              <a:t>‹#›</a:t>
            </a:fld>
            <a:endParaRPr lang="en-US"/>
          </a:p>
        </p:txBody>
      </p:sp>
    </p:spTree>
    <p:extLst>
      <p:ext uri="{BB962C8B-B14F-4D97-AF65-F5344CB8AC3E}">
        <p14:creationId xmlns:p14="http://schemas.microsoft.com/office/powerpoint/2010/main" val="3271209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19AA20-BE71-4AC2-AA58-661F6819BED2}"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E7E7D-9671-4B8D-8DF2-6A4869EAD42C}" type="slidenum">
              <a:rPr lang="en-US" smtClean="0"/>
              <a:t>‹#›</a:t>
            </a:fld>
            <a:endParaRPr lang="en-US"/>
          </a:p>
        </p:txBody>
      </p:sp>
    </p:spTree>
    <p:extLst>
      <p:ext uri="{BB962C8B-B14F-4D97-AF65-F5344CB8AC3E}">
        <p14:creationId xmlns:p14="http://schemas.microsoft.com/office/powerpoint/2010/main" val="1057999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19AA20-BE71-4AC2-AA58-661F6819BED2}" type="datetimeFigureOut">
              <a:rPr lang="en-US" smtClean="0"/>
              <a:t>10/18/2017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EE7E7D-9671-4B8D-8DF2-6A4869EAD42C}" type="slidenum">
              <a:rPr lang="en-US" smtClean="0"/>
              <a:t>‹#›</a:t>
            </a:fld>
            <a:endParaRPr lang="en-US"/>
          </a:p>
        </p:txBody>
      </p:sp>
    </p:spTree>
    <p:extLst>
      <p:ext uri="{BB962C8B-B14F-4D97-AF65-F5344CB8AC3E}">
        <p14:creationId xmlns:p14="http://schemas.microsoft.com/office/powerpoint/2010/main" val="1681752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19AA20-BE71-4AC2-AA58-661F6819BED2}" type="datetimeFigureOut">
              <a:rPr lang="en-US" smtClean="0"/>
              <a:t>10/18/2017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EE7E7D-9671-4B8D-8DF2-6A4869EAD42C}" type="slidenum">
              <a:rPr lang="en-US" smtClean="0"/>
              <a:t>‹#›</a:t>
            </a:fld>
            <a:endParaRPr lang="en-US"/>
          </a:p>
        </p:txBody>
      </p:sp>
    </p:spTree>
    <p:extLst>
      <p:ext uri="{BB962C8B-B14F-4D97-AF65-F5344CB8AC3E}">
        <p14:creationId xmlns:p14="http://schemas.microsoft.com/office/powerpoint/2010/main" val="2379445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19AA20-BE71-4AC2-AA58-661F6819BED2}" type="datetimeFigureOut">
              <a:rPr lang="en-US" smtClean="0"/>
              <a:t>10/18/2017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EE7E7D-9671-4B8D-8DF2-6A4869EAD42C}" type="slidenum">
              <a:rPr lang="en-US" smtClean="0"/>
              <a:t>‹#›</a:t>
            </a:fld>
            <a:endParaRPr lang="en-US"/>
          </a:p>
        </p:txBody>
      </p:sp>
    </p:spTree>
    <p:extLst>
      <p:ext uri="{BB962C8B-B14F-4D97-AF65-F5344CB8AC3E}">
        <p14:creationId xmlns:p14="http://schemas.microsoft.com/office/powerpoint/2010/main" val="2346595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19AA20-BE71-4AC2-AA58-661F6819BED2}"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E7E7D-9671-4B8D-8DF2-6A4869EAD42C}" type="slidenum">
              <a:rPr lang="en-US" smtClean="0"/>
              <a:t>‹#›</a:t>
            </a:fld>
            <a:endParaRPr lang="en-US"/>
          </a:p>
        </p:txBody>
      </p:sp>
    </p:spTree>
    <p:extLst>
      <p:ext uri="{BB962C8B-B14F-4D97-AF65-F5344CB8AC3E}">
        <p14:creationId xmlns:p14="http://schemas.microsoft.com/office/powerpoint/2010/main" val="1281766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19AA20-BE71-4AC2-AA58-661F6819BED2}"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E7E7D-9671-4B8D-8DF2-6A4869EAD42C}" type="slidenum">
              <a:rPr lang="en-US" smtClean="0"/>
              <a:t>‹#›</a:t>
            </a:fld>
            <a:endParaRPr lang="en-US"/>
          </a:p>
        </p:txBody>
      </p:sp>
    </p:spTree>
    <p:extLst>
      <p:ext uri="{BB962C8B-B14F-4D97-AF65-F5344CB8AC3E}">
        <p14:creationId xmlns:p14="http://schemas.microsoft.com/office/powerpoint/2010/main" val="2491502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19AA20-BE71-4AC2-AA58-661F6819BED2}" type="datetimeFigureOut">
              <a:rPr lang="en-US" smtClean="0"/>
              <a:t>10/18/2017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EE7E7D-9671-4B8D-8DF2-6A4869EAD42C}" type="slidenum">
              <a:rPr lang="en-US" smtClean="0"/>
              <a:t>‹#›</a:t>
            </a:fld>
            <a:endParaRPr lang="en-US"/>
          </a:p>
        </p:txBody>
      </p:sp>
    </p:spTree>
    <p:extLst>
      <p:ext uri="{BB962C8B-B14F-4D97-AF65-F5344CB8AC3E}">
        <p14:creationId xmlns:p14="http://schemas.microsoft.com/office/powerpoint/2010/main" val="1276304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www.nytimes.com/interactive/2013/06/18/us/politics/abortion-restrictions.html?_r=0"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3" Type="http://schemas.openxmlformats.org/officeDocument/2006/relationships/hyperlink" Target="http://www.scotusblog.com/case-files/cases/whole-womans-health-v-col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media.photobucket.com/user/Poot420/media/bonghits.jpg.html?filters%5bterm%5d=bong%20hits%20for%20jesus&amp;filters%5bprimary%5d=images&amp;filters%5bsecondary%5d=videos&amp;sort=1&amp;o=10"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loc.gov/loc/lcib/9806/danpre.html"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aclu-tn.org/pdfs/briefer_religion_in_public_schools.pdf"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www.oyez.org/cases/2010-2019/2013/2013_13_354"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www.politifact.com/truth-o-meter/article/2013/apr/30/summary-manchin-toomey-gun-proposa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www.aclu.org/capital-punishment/mental-illness-and-death-penalty"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hyperlink" Target="http://www.npr.org/2016/01/25/464338364/supreme-court-opens-door-to-parole-for-juvenile-lifers" TargetMode="External"/><Relationship Id="rId2" Type="http://schemas.openxmlformats.org/officeDocument/2006/relationships/hyperlink" Target="http://articles.latimes.com/2012/jun/25/news/la-pn-supreme-court-rules-juvenile-life-without-parole-cruel-and-unusual-20120625"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4</a:t>
            </a:r>
          </a:p>
        </p:txBody>
      </p:sp>
      <p:sp>
        <p:nvSpPr>
          <p:cNvPr id="3" name="Subtitle 2"/>
          <p:cNvSpPr>
            <a:spLocks noGrp="1"/>
          </p:cNvSpPr>
          <p:nvPr>
            <p:ph type="subTitle" idx="1"/>
          </p:nvPr>
        </p:nvSpPr>
        <p:spPr/>
        <p:txBody>
          <a:bodyPr/>
          <a:lstStyle/>
          <a:p>
            <a:r>
              <a:rPr lang="en-US" dirty="0"/>
              <a:t>Civil Liberties</a:t>
            </a:r>
          </a:p>
        </p:txBody>
      </p:sp>
    </p:spTree>
    <p:extLst>
      <p:ext uri="{BB962C8B-B14F-4D97-AF65-F5344CB8AC3E}">
        <p14:creationId xmlns:p14="http://schemas.microsoft.com/office/powerpoint/2010/main" val="930845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Freedom of Speech, Assembly and</a:t>
            </a:r>
            <a:br>
              <a:rPr lang="en-US" dirty="0"/>
            </a:br>
            <a:r>
              <a:rPr lang="en-US" dirty="0"/>
              <a:t> the Press</a:t>
            </a:r>
          </a:p>
        </p:txBody>
      </p:sp>
      <p:sp>
        <p:nvSpPr>
          <p:cNvPr id="3" name="Content Placeholder 2"/>
          <p:cNvSpPr>
            <a:spLocks noGrp="1"/>
          </p:cNvSpPr>
          <p:nvPr>
            <p:ph idx="1"/>
          </p:nvPr>
        </p:nvSpPr>
        <p:spPr/>
        <p:txBody>
          <a:bodyPr>
            <a:normAutofit lnSpcReduction="10000"/>
          </a:bodyPr>
          <a:lstStyle/>
          <a:p>
            <a:pPr marL="0" indent="0">
              <a:buNone/>
            </a:pPr>
            <a:r>
              <a:rPr lang="en-US" b="1" dirty="0"/>
              <a:t>First Amendment: Congress shall make no law respecting an establishment of religion, or prohibiting the free exercise thereof; or abridging the freedom of speech, or of the press, or the right of the people peaceably to assemble and to petition the Government for a redress of grievances.</a:t>
            </a:r>
          </a:p>
          <a:p>
            <a:r>
              <a:rPr lang="en-US" dirty="0"/>
              <a:t>Redress: remedy or set right</a:t>
            </a:r>
          </a:p>
          <a:p>
            <a:r>
              <a:rPr lang="en-US" dirty="0"/>
              <a:t>Abridge: cut short, curtail (restrict)</a:t>
            </a:r>
          </a:p>
        </p:txBody>
      </p:sp>
    </p:spTree>
    <p:extLst>
      <p:ext uri="{BB962C8B-B14F-4D97-AF65-F5344CB8AC3E}">
        <p14:creationId xmlns:p14="http://schemas.microsoft.com/office/powerpoint/2010/main" val="58880604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Right to Privacy: contraceptives (birth control)</a:t>
            </a:r>
          </a:p>
        </p:txBody>
      </p:sp>
      <p:sp>
        <p:nvSpPr>
          <p:cNvPr id="3" name="Content Placeholder 2"/>
          <p:cNvSpPr>
            <a:spLocks noGrp="1"/>
          </p:cNvSpPr>
          <p:nvPr>
            <p:ph idx="1"/>
          </p:nvPr>
        </p:nvSpPr>
        <p:spPr/>
        <p:txBody>
          <a:bodyPr>
            <a:normAutofit fontScale="85000" lnSpcReduction="10000"/>
          </a:bodyPr>
          <a:lstStyle/>
          <a:p>
            <a:pPr marL="0" indent="0">
              <a:buNone/>
            </a:pPr>
            <a:r>
              <a:rPr lang="en-US" i="1" dirty="0"/>
              <a:t>Griswold v. Connecticut </a:t>
            </a:r>
            <a:r>
              <a:rPr lang="en-US" dirty="0"/>
              <a:t>(1965) Court ruled that various parts of the Bill of Rights cast what the courts called</a:t>
            </a:r>
          </a:p>
          <a:p>
            <a:pPr marL="0" indent="0">
              <a:buNone/>
            </a:pPr>
            <a:r>
              <a:rPr lang="en-US" b="1" dirty="0"/>
              <a:t>“penumbras” – unstated liberties in the shadow of more explicitly stated rights, thereby creating zones of privacy.</a:t>
            </a:r>
          </a:p>
          <a:p>
            <a:r>
              <a:rPr lang="en-US" dirty="0"/>
              <a:t>Included in the right of privacy, the Court said, was a married couple’s right to plan a family;</a:t>
            </a:r>
          </a:p>
          <a:p>
            <a:r>
              <a:rPr lang="en-US" dirty="0"/>
              <a:t> Connecticut’s </a:t>
            </a:r>
            <a:r>
              <a:rPr lang="en-US" b="1" dirty="0"/>
              <a:t>contraceptive law was unconstitutional as it violated marital privacy.</a:t>
            </a:r>
          </a:p>
          <a:p>
            <a:r>
              <a:rPr lang="en-US" dirty="0"/>
              <a:t>Court later extended right of </a:t>
            </a:r>
            <a:r>
              <a:rPr lang="en-US" b="1" dirty="0"/>
              <a:t>unmarried individuals to have access to contraceptives</a:t>
            </a:r>
          </a:p>
          <a:p>
            <a:endParaRPr lang="en-US" b="1" dirty="0"/>
          </a:p>
          <a:p>
            <a:endParaRPr lang="en-US" dirty="0"/>
          </a:p>
        </p:txBody>
      </p:sp>
    </p:spTree>
    <p:extLst>
      <p:ext uri="{BB962C8B-B14F-4D97-AF65-F5344CB8AC3E}">
        <p14:creationId xmlns:p14="http://schemas.microsoft.com/office/powerpoint/2010/main" val="344449314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Right to Privacy: abortion</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 </a:t>
            </a:r>
            <a:r>
              <a:rPr lang="en-US" b="1" i="1" dirty="0"/>
              <a:t>Roe v. Wade (1973) </a:t>
            </a:r>
            <a:r>
              <a:rPr lang="en-US" b="1" dirty="0"/>
              <a:t>struck down laws in 46 states that limited abortion.</a:t>
            </a:r>
          </a:p>
          <a:p>
            <a:pPr marL="0" indent="0">
              <a:buNone/>
            </a:pPr>
            <a:r>
              <a:rPr lang="en-US" b="1" dirty="0"/>
              <a:t>In </a:t>
            </a:r>
            <a:r>
              <a:rPr lang="en-US" b="1" i="1" dirty="0"/>
              <a:t>Roe</a:t>
            </a:r>
            <a:r>
              <a:rPr lang="en-US" b="1" dirty="0"/>
              <a:t>, the majority opinion held that:</a:t>
            </a:r>
          </a:p>
          <a:p>
            <a:r>
              <a:rPr lang="en-US" b="1" dirty="0"/>
              <a:t>States could not limit the right to abortion in the first trimester of pregnancy;</a:t>
            </a:r>
          </a:p>
          <a:p>
            <a:r>
              <a:rPr lang="en-US" b="1" dirty="0"/>
              <a:t>States could regulate abortions in the second trimester in the interests of the health of the mother;</a:t>
            </a:r>
          </a:p>
          <a:p>
            <a:r>
              <a:rPr lang="en-US" b="1" dirty="0"/>
              <a:t>In the third trimester, states could forbid all abortions except those necessary to protect the life or the health of the mother.</a:t>
            </a:r>
          </a:p>
          <a:p>
            <a:endParaRPr lang="en-US" b="1" dirty="0"/>
          </a:p>
        </p:txBody>
      </p:sp>
    </p:spTree>
    <p:extLst>
      <p:ext uri="{BB962C8B-B14F-4D97-AF65-F5344CB8AC3E}">
        <p14:creationId xmlns:p14="http://schemas.microsoft.com/office/powerpoint/2010/main" val="66204213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Right to Privacy: abortion</a:t>
            </a:r>
          </a:p>
        </p:txBody>
      </p:sp>
      <p:sp>
        <p:nvSpPr>
          <p:cNvPr id="3" name="Content Placeholder 2"/>
          <p:cNvSpPr>
            <a:spLocks noGrp="1"/>
          </p:cNvSpPr>
          <p:nvPr>
            <p:ph idx="1"/>
          </p:nvPr>
        </p:nvSpPr>
        <p:spPr/>
        <p:txBody>
          <a:bodyPr>
            <a:normAutofit lnSpcReduction="10000"/>
          </a:bodyPr>
          <a:lstStyle/>
          <a:p>
            <a:pPr marL="0" indent="0">
              <a:buNone/>
            </a:pPr>
            <a:r>
              <a:rPr lang="en-US" dirty="0"/>
              <a:t>Trimester test in </a:t>
            </a:r>
            <a:r>
              <a:rPr lang="en-US" i="1" dirty="0"/>
              <a:t> Roe v. Wade</a:t>
            </a:r>
            <a:r>
              <a:rPr lang="en-US" dirty="0"/>
              <a:t> was replaced in a 1992 decision with </a:t>
            </a:r>
          </a:p>
          <a:p>
            <a:pPr marL="0" indent="0">
              <a:buNone/>
            </a:pPr>
            <a:r>
              <a:rPr lang="en-US" b="1" dirty="0"/>
              <a:t>fetal viability test</a:t>
            </a:r>
            <a:r>
              <a:rPr lang="en-US" dirty="0"/>
              <a:t>: when the fetus is viable (able to live outside the womb; generally at 22 or 23 weeks), </a:t>
            </a:r>
            <a:r>
              <a:rPr lang="en-US" b="1" dirty="0"/>
              <a:t>states can ban abortions except where it is necessary for the preservation of life or health of the mother</a:t>
            </a:r>
            <a:r>
              <a:rPr lang="en-US" dirty="0"/>
              <a:t>. </a:t>
            </a:r>
          </a:p>
          <a:p>
            <a:pPr marL="0" indent="0">
              <a:buNone/>
            </a:pPr>
            <a:r>
              <a:rPr lang="en-US" i="1" dirty="0"/>
              <a:t>Planned Parenthood of Southeastern Pennsylvania v. Casey </a:t>
            </a:r>
            <a:r>
              <a:rPr lang="en-US" dirty="0"/>
              <a:t>(1992)</a:t>
            </a:r>
          </a:p>
          <a:p>
            <a:endParaRPr lang="en-US" dirty="0"/>
          </a:p>
        </p:txBody>
      </p:sp>
    </p:spTree>
    <p:extLst>
      <p:ext uri="{BB962C8B-B14F-4D97-AF65-F5344CB8AC3E}">
        <p14:creationId xmlns:p14="http://schemas.microsoft.com/office/powerpoint/2010/main" val="43223369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Right to Privacy: abortion</a:t>
            </a:r>
          </a:p>
        </p:txBody>
      </p:sp>
      <p:sp>
        <p:nvSpPr>
          <p:cNvPr id="4" name="Content Placeholder 3"/>
          <p:cNvSpPr>
            <a:spLocks noGrp="1"/>
          </p:cNvSpPr>
          <p:nvPr>
            <p:ph idx="1"/>
          </p:nvPr>
        </p:nvSpPr>
        <p:spPr/>
        <p:txBody>
          <a:bodyPr>
            <a:normAutofit/>
          </a:bodyPr>
          <a:lstStyle/>
          <a:p>
            <a:pPr marL="0" indent="0">
              <a:buNone/>
            </a:pPr>
            <a:r>
              <a:rPr lang="en-US" dirty="0"/>
              <a:t>In the 1992 </a:t>
            </a:r>
            <a:r>
              <a:rPr lang="en-US" i="1" dirty="0"/>
              <a:t>Casey </a:t>
            </a:r>
            <a:r>
              <a:rPr lang="en-US" dirty="0"/>
              <a:t>decision the Court also allowed states to place certain restrictions on abortions including: </a:t>
            </a:r>
          </a:p>
          <a:p>
            <a:r>
              <a:rPr lang="en-US" b="1" dirty="0"/>
              <a:t>Parental consent for minors seeking abortions </a:t>
            </a:r>
          </a:p>
          <a:p>
            <a:r>
              <a:rPr lang="en-US" b="1" dirty="0"/>
              <a:t>Waiting periods</a:t>
            </a:r>
          </a:p>
          <a:p>
            <a:r>
              <a:rPr lang="en-US" b="1" dirty="0"/>
              <a:t>Counseling sessions aimed at persuading a woman not to have an abortion.</a:t>
            </a:r>
          </a:p>
          <a:p>
            <a:endParaRPr lang="en-US" b="1" dirty="0"/>
          </a:p>
        </p:txBody>
      </p:sp>
    </p:spTree>
    <p:extLst>
      <p:ext uri="{BB962C8B-B14F-4D97-AF65-F5344CB8AC3E}">
        <p14:creationId xmlns:p14="http://schemas.microsoft.com/office/powerpoint/2010/main" val="425101755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Right to Privacy: abortion</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A 2007 case, </a:t>
            </a:r>
            <a:r>
              <a:rPr lang="en-US" i="1" dirty="0"/>
              <a:t>Gonzales v. </a:t>
            </a:r>
            <a:r>
              <a:rPr lang="en-US" i="1" dirty="0" err="1"/>
              <a:t>Carhart</a:t>
            </a:r>
            <a:r>
              <a:rPr lang="en-US" i="1" dirty="0"/>
              <a:t>, </a:t>
            </a:r>
            <a:r>
              <a:rPr lang="en-US" dirty="0"/>
              <a:t>was the first time the Court placed a restriction on a certain type of abortion. </a:t>
            </a:r>
          </a:p>
          <a:p>
            <a:r>
              <a:rPr lang="en-US" dirty="0"/>
              <a:t>The case arrived at the Court in response to a the Partial-Birth Abortion Ban Act, passed by Congress in 2003.  </a:t>
            </a:r>
          </a:p>
          <a:p>
            <a:r>
              <a:rPr lang="en-US" dirty="0"/>
              <a:t>The law prohibited a form of late-term abortion that the Act calls "partial-birth abortion", referred to in medical literature as intact dilation and extraction. </a:t>
            </a:r>
          </a:p>
          <a:p>
            <a:r>
              <a:rPr lang="en-US" dirty="0"/>
              <a:t>The law provided that physicians who perform this type of procedure even if the  life or health of the mother is  in danger, will be punished with a fine and a prison term.</a:t>
            </a:r>
          </a:p>
          <a:p>
            <a:endParaRPr lang="en-US" dirty="0"/>
          </a:p>
        </p:txBody>
      </p:sp>
    </p:spTree>
    <p:extLst>
      <p:ext uri="{BB962C8B-B14F-4D97-AF65-F5344CB8AC3E}">
        <p14:creationId xmlns:p14="http://schemas.microsoft.com/office/powerpoint/2010/main" val="104596493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Right to Privacy: abortion</a:t>
            </a:r>
          </a:p>
        </p:txBody>
      </p:sp>
      <p:sp>
        <p:nvSpPr>
          <p:cNvPr id="3" name="Content Placeholder 2"/>
          <p:cNvSpPr>
            <a:spLocks noGrp="1"/>
          </p:cNvSpPr>
          <p:nvPr>
            <p:ph idx="1"/>
          </p:nvPr>
        </p:nvSpPr>
        <p:spPr/>
        <p:txBody>
          <a:bodyPr>
            <a:normAutofit/>
          </a:bodyPr>
          <a:lstStyle/>
          <a:p>
            <a:pPr marL="0" indent="0">
              <a:buNone/>
            </a:pPr>
            <a:r>
              <a:rPr lang="en-US" i="1" dirty="0"/>
              <a:t>Gonzales v. </a:t>
            </a:r>
            <a:r>
              <a:rPr lang="en-US" i="1" dirty="0" err="1"/>
              <a:t>Carhart</a:t>
            </a:r>
            <a:r>
              <a:rPr lang="en-US" i="1" dirty="0"/>
              <a:t> </a:t>
            </a:r>
            <a:r>
              <a:rPr lang="en-US" dirty="0"/>
              <a:t>(2007)</a:t>
            </a:r>
            <a:r>
              <a:rPr lang="en-US" i="1" dirty="0"/>
              <a:t>, </a:t>
            </a:r>
            <a:r>
              <a:rPr lang="en-US" dirty="0"/>
              <a:t>the Court upheld the federal law, saying that it did not place an “undue burden” on women. </a:t>
            </a:r>
          </a:p>
          <a:p>
            <a:pPr marL="0" indent="0">
              <a:buNone/>
            </a:pPr>
            <a:r>
              <a:rPr lang="en-US" dirty="0"/>
              <a:t>In her dissenting opinion, Justice Ruth Bader Ginsberg, the only woman on the Court in 2007, called the decision “alarming” as it put the lives of women at risk.</a:t>
            </a:r>
          </a:p>
          <a:p>
            <a:pPr marL="0" indent="0">
              <a:buNone/>
            </a:pPr>
            <a:endParaRPr lang="en-US" dirty="0"/>
          </a:p>
        </p:txBody>
      </p:sp>
    </p:spTree>
    <p:extLst>
      <p:ext uri="{BB962C8B-B14F-4D97-AF65-F5344CB8AC3E}">
        <p14:creationId xmlns:p14="http://schemas.microsoft.com/office/powerpoint/2010/main" val="194030099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Right to Privacy: abortion</a:t>
            </a:r>
          </a:p>
        </p:txBody>
      </p:sp>
      <p:sp>
        <p:nvSpPr>
          <p:cNvPr id="3" name="Content Placeholder 2"/>
          <p:cNvSpPr>
            <a:spLocks noGrp="1"/>
          </p:cNvSpPr>
          <p:nvPr>
            <p:ph idx="1"/>
          </p:nvPr>
        </p:nvSpPr>
        <p:spPr/>
        <p:txBody>
          <a:bodyPr>
            <a:normAutofit/>
          </a:bodyPr>
          <a:lstStyle/>
          <a:p>
            <a:pPr marL="0" indent="0">
              <a:buNone/>
            </a:pPr>
            <a:r>
              <a:rPr lang="en-US" dirty="0"/>
              <a:t>Undoing Roe v. Wade can only be accomplished by</a:t>
            </a:r>
          </a:p>
          <a:p>
            <a:pPr marL="514350" indent="-514350">
              <a:buAutoNum type="arabicPeriod"/>
            </a:pPr>
            <a:r>
              <a:rPr lang="en-US" dirty="0"/>
              <a:t>The Court reversing itself in a subsequent decision</a:t>
            </a:r>
          </a:p>
          <a:p>
            <a:pPr marL="514350" indent="-514350">
              <a:buAutoNum type="arabicPeriod"/>
            </a:pPr>
            <a:r>
              <a:rPr lang="en-US" dirty="0"/>
              <a:t>Adding an amendment to the constitution that would make abortion illegal in the U.S.</a:t>
            </a:r>
          </a:p>
        </p:txBody>
      </p:sp>
    </p:spTree>
    <p:extLst>
      <p:ext uri="{BB962C8B-B14F-4D97-AF65-F5344CB8AC3E}">
        <p14:creationId xmlns:p14="http://schemas.microsoft.com/office/powerpoint/2010/main" val="345588811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Right to Privacy: abortion</a:t>
            </a:r>
          </a:p>
        </p:txBody>
      </p:sp>
      <p:sp>
        <p:nvSpPr>
          <p:cNvPr id="3" name="Content Placeholder 2"/>
          <p:cNvSpPr>
            <a:spLocks noGrp="1"/>
          </p:cNvSpPr>
          <p:nvPr>
            <p:ph idx="1"/>
          </p:nvPr>
        </p:nvSpPr>
        <p:spPr/>
        <p:txBody>
          <a:bodyPr/>
          <a:lstStyle/>
          <a:p>
            <a:pPr marL="0" indent="0">
              <a:buNone/>
            </a:pPr>
            <a:r>
              <a:rPr lang="en-US" dirty="0"/>
              <a:t>Conservative view: the right to legislate the legality of abortion belongs with the states.</a:t>
            </a:r>
          </a:p>
          <a:p>
            <a:pPr marL="0" indent="0">
              <a:buNone/>
            </a:pPr>
            <a:r>
              <a:rPr lang="en-US" dirty="0"/>
              <a:t>some conservative states have passed restrictive laws aimed at limiting women’s access to abortion services.</a:t>
            </a:r>
          </a:p>
          <a:p>
            <a:pPr marL="0" indent="0">
              <a:buNone/>
            </a:pPr>
            <a:r>
              <a:rPr lang="en-US" dirty="0">
                <a:hlinkClick r:id="rId2"/>
              </a:rPr>
              <a:t>http://www.nytimes.com/interactive/2013/06/18/us/politics/abortion-restrictions.html?_r=0</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7774424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Whole Women’s Health v. </a:t>
            </a:r>
            <a:r>
              <a:rPr lang="en-US" i="1" dirty="0" err="1"/>
              <a:t>Hellerstedt</a:t>
            </a:r>
            <a:r>
              <a:rPr lang="en-US" i="1" dirty="0"/>
              <a:t> ; </a:t>
            </a:r>
            <a:r>
              <a:rPr lang="en-US" dirty="0"/>
              <a:t>Court strikes down Texas abortion law</a:t>
            </a:r>
          </a:p>
        </p:txBody>
      </p:sp>
      <p:sp>
        <p:nvSpPr>
          <p:cNvPr id="3" name="Content Placeholder 2"/>
          <p:cNvSpPr>
            <a:spLocks noGrp="1"/>
          </p:cNvSpPr>
          <p:nvPr>
            <p:ph idx="1"/>
          </p:nvPr>
        </p:nvSpPr>
        <p:spPr/>
        <p:txBody>
          <a:bodyPr>
            <a:normAutofit/>
          </a:bodyPr>
          <a:lstStyle/>
          <a:p>
            <a:pPr marL="0" indent="0">
              <a:buNone/>
            </a:pPr>
            <a:r>
              <a:rPr lang="en-US" dirty="0"/>
              <a:t>In a special session of the state legislature in the summer of 2013, Texas passed HB2 into law placing several restrictions the delivery of abortion services.</a:t>
            </a:r>
          </a:p>
          <a:p>
            <a:pPr marL="0" indent="0">
              <a:buNone/>
            </a:pPr>
            <a:r>
              <a:rPr lang="en-US" dirty="0"/>
              <a:t>March 2, 2016 U.S. Supreme Court heard </a:t>
            </a:r>
            <a:r>
              <a:rPr lang="en-US" i="1" dirty="0"/>
              <a:t>Whole Women’s Health v. </a:t>
            </a:r>
            <a:r>
              <a:rPr lang="en-US" i="1" dirty="0" err="1"/>
              <a:t>Hellerstedt</a:t>
            </a:r>
            <a:r>
              <a:rPr lang="en-US" i="1" dirty="0"/>
              <a:t> </a:t>
            </a:r>
            <a:r>
              <a:rPr lang="en-US" dirty="0"/>
              <a:t>and ruled that the Texas restrictive abortion law (2013) placed an “undue burden” on women seeking abortions.</a:t>
            </a:r>
          </a:p>
          <a:p>
            <a:pPr marL="0" indent="0">
              <a:buNone/>
            </a:pPr>
            <a:endParaRPr lang="en-US" dirty="0"/>
          </a:p>
          <a:p>
            <a:endParaRPr lang="en-US" dirty="0"/>
          </a:p>
        </p:txBody>
      </p:sp>
    </p:spTree>
    <p:extLst>
      <p:ext uri="{BB962C8B-B14F-4D97-AF65-F5344CB8AC3E}">
        <p14:creationId xmlns:p14="http://schemas.microsoft.com/office/powerpoint/2010/main" val="208664086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right to abortion: </a:t>
            </a:r>
            <a:r>
              <a:rPr lang="en-US" i="1" dirty="0"/>
              <a:t>Whole Women’s Health v. </a:t>
            </a:r>
            <a:r>
              <a:rPr lang="en-US" i="1" dirty="0" err="1"/>
              <a:t>Hellerstedt</a:t>
            </a:r>
            <a:r>
              <a:rPr lang="en-US" i="1" dirty="0"/>
              <a:t> </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court’s decision struck down the law’s requirement that facilities that provide abortion services must be equipped at the level of ambulatory surgical centers</a:t>
            </a:r>
          </a:p>
          <a:p>
            <a:r>
              <a:rPr lang="en-US" dirty="0"/>
              <a:t>and the provision that physicians performing abortions must have admitting privileges at a hospital no further than 30 miles away.</a:t>
            </a:r>
          </a:p>
          <a:p>
            <a:r>
              <a:rPr lang="en-US" dirty="0"/>
              <a:t>Both provisions, the court said, “place a substantial obstacle in the path of women seeking an abortion, constitute an undue burden on abortion access, and therefore violate the Constitution.” source: </a:t>
            </a:r>
            <a:r>
              <a:rPr lang="en-US" dirty="0">
                <a:hlinkClick r:id="rId3"/>
              </a:rPr>
              <a:t>http://www.scotusblog.com/case-files/cases/whole-womans-health-v-cole/</a:t>
            </a:r>
            <a:endParaRPr lang="en-US" dirty="0"/>
          </a:p>
          <a:p>
            <a:endParaRPr lang="en-US" dirty="0"/>
          </a:p>
        </p:txBody>
      </p:sp>
    </p:spTree>
    <p:extLst>
      <p:ext uri="{BB962C8B-B14F-4D97-AF65-F5344CB8AC3E}">
        <p14:creationId xmlns:p14="http://schemas.microsoft.com/office/powerpoint/2010/main" val="348526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Generally protected expression: standards for protection</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a:t>Courts have developed a continuum ranging from </a:t>
            </a:r>
            <a:r>
              <a:rPr lang="en-US" b="1" dirty="0"/>
              <a:t>strongly protected </a:t>
            </a:r>
            <a:r>
              <a:rPr lang="en-US" dirty="0"/>
              <a:t>speech to </a:t>
            </a:r>
            <a:r>
              <a:rPr lang="en-US" b="1" dirty="0"/>
              <a:t>less protected </a:t>
            </a:r>
            <a:r>
              <a:rPr lang="en-US" dirty="0"/>
              <a:t>speech.</a:t>
            </a:r>
          </a:p>
          <a:p>
            <a:r>
              <a:rPr lang="en-US" dirty="0"/>
              <a:t>Basis for the continuum lies in the </a:t>
            </a:r>
            <a:r>
              <a:rPr lang="en-US" b="1" dirty="0"/>
              <a:t>content</a:t>
            </a:r>
            <a:r>
              <a:rPr lang="en-US" dirty="0"/>
              <a:t> of the speech</a:t>
            </a:r>
          </a:p>
          <a:p>
            <a:r>
              <a:rPr lang="en-US" b="1" dirty="0"/>
              <a:t>Generally, the court does not allow content-based regulation of speech.</a:t>
            </a:r>
          </a:p>
          <a:p>
            <a:r>
              <a:rPr lang="en-US" b="1" dirty="0"/>
              <a:t> </a:t>
            </a:r>
            <a:r>
              <a:rPr lang="en-US" dirty="0"/>
              <a:t>For example, Court struck down a local ordinance that banned picketing outside of schools except for labor picketing. Ordinance was </a:t>
            </a:r>
            <a:r>
              <a:rPr lang="en-US" b="1" dirty="0"/>
              <a:t>deemed content-based because it favored one type of speech over another.</a:t>
            </a:r>
          </a:p>
          <a:p>
            <a:endParaRPr lang="en-US" dirty="0"/>
          </a:p>
        </p:txBody>
      </p:sp>
    </p:spTree>
    <p:extLst>
      <p:ext uri="{BB962C8B-B14F-4D97-AF65-F5344CB8AC3E}">
        <p14:creationId xmlns:p14="http://schemas.microsoft.com/office/powerpoint/2010/main" val="302450780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Privacy Rights: the Right to Die</a:t>
            </a:r>
          </a:p>
        </p:txBody>
      </p:sp>
      <p:sp>
        <p:nvSpPr>
          <p:cNvPr id="3" name="Content Placeholder 2"/>
          <p:cNvSpPr>
            <a:spLocks noGrp="1"/>
          </p:cNvSpPr>
          <p:nvPr>
            <p:ph idx="1"/>
          </p:nvPr>
        </p:nvSpPr>
        <p:spPr/>
        <p:txBody>
          <a:bodyPr>
            <a:normAutofit/>
          </a:bodyPr>
          <a:lstStyle/>
          <a:p>
            <a:pPr marL="0" indent="0">
              <a:buNone/>
            </a:pPr>
            <a:r>
              <a:rPr lang="en-US" dirty="0"/>
              <a:t>Privacy rights are central in the debate over the right to die. In this debate two issues arise:</a:t>
            </a:r>
          </a:p>
          <a:p>
            <a:r>
              <a:rPr lang="en-US" b="1" dirty="0"/>
              <a:t>The right of a person who is brain dead or in a persistent vegetative state to refuse medical treatment in order to die</a:t>
            </a:r>
          </a:p>
          <a:p>
            <a:r>
              <a:rPr lang="en-US" b="1" dirty="0"/>
              <a:t>May states allow assisted suicide for persons with terminal illnesses, even if that practice conflicts with federal law?</a:t>
            </a:r>
          </a:p>
        </p:txBody>
      </p:sp>
    </p:spTree>
    <p:extLst>
      <p:ext uri="{BB962C8B-B14F-4D97-AF65-F5344CB8AC3E}">
        <p14:creationId xmlns:p14="http://schemas.microsoft.com/office/powerpoint/2010/main" val="93106332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right to die, refusing medical care: The Terri </a:t>
            </a:r>
            <a:r>
              <a:rPr lang="en-US" dirty="0" err="1"/>
              <a:t>Schiavo</a:t>
            </a:r>
            <a:r>
              <a:rPr lang="en-US" dirty="0"/>
              <a:t> case</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Courts have approved living wills in which individuals document their wishes regarding end of life care.</a:t>
            </a:r>
          </a:p>
          <a:p>
            <a:r>
              <a:rPr lang="en-US" dirty="0"/>
              <a:t>More problematic: when a person who has left no instructions is no longer able to communicate. The high profile case of Terri </a:t>
            </a:r>
            <a:r>
              <a:rPr lang="en-US" dirty="0" err="1"/>
              <a:t>Schiavo</a:t>
            </a:r>
            <a:r>
              <a:rPr lang="en-US" dirty="0"/>
              <a:t> illustrates the complexity this type of situation.</a:t>
            </a:r>
          </a:p>
          <a:p>
            <a:r>
              <a:rPr lang="en-US" dirty="0" err="1"/>
              <a:t>Schiavo</a:t>
            </a:r>
            <a:r>
              <a:rPr lang="en-US" dirty="0"/>
              <a:t> case involved 14 appeals and numerous motions, petitions, and hearings in the Florida courts; five suits in federal district court; Florida legislation struck down by the Supreme Court of Florida;  federal legislation (the Palm Sunday Compromise); and four denials of </a:t>
            </a:r>
            <a:r>
              <a:rPr lang="en-US" i="1" dirty="0"/>
              <a:t>certiorari</a:t>
            </a:r>
            <a:r>
              <a:rPr lang="en-US" dirty="0"/>
              <a:t> from the U.S. Supreme Court</a:t>
            </a:r>
          </a:p>
          <a:p>
            <a:r>
              <a:rPr lang="en-US" b="1" dirty="0"/>
              <a:t>Given this precedent, courts are not likely to get involve with matters traditionally resolved between families and their doctors.</a:t>
            </a:r>
          </a:p>
        </p:txBody>
      </p:sp>
    </p:spTree>
    <p:extLst>
      <p:ext uri="{BB962C8B-B14F-4D97-AF65-F5344CB8AC3E}">
        <p14:creationId xmlns:p14="http://schemas.microsoft.com/office/powerpoint/2010/main" val="272343071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right to die: assisted suicide</a:t>
            </a:r>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1994 Oregon passed into law Death with Dignity Act which allows a terminally ill patient to get a doctor’s prescription to end his or her life. In the law’s first 14 years, 596 people ended their lives using this law.</a:t>
            </a:r>
          </a:p>
          <a:p>
            <a:pPr marL="0" indent="0">
              <a:buNone/>
            </a:pPr>
            <a:r>
              <a:rPr lang="en-US" dirty="0"/>
              <a:t>U.S. Attorney General John Ashcroft attempted to revoke the medical licenses of physicians who prescribed drugs for assisted suicide, claiming assisted suicide was not a legitimate medical purpose of the drugs regulated by the Federal Controlled Substances Act.</a:t>
            </a:r>
          </a:p>
          <a:p>
            <a:pPr marL="0" indent="0">
              <a:buNone/>
            </a:pPr>
            <a:r>
              <a:rPr lang="en-US" b="1" dirty="0"/>
              <a:t>In </a:t>
            </a:r>
            <a:r>
              <a:rPr lang="en-US" b="1" i="1" dirty="0"/>
              <a:t>Gonzales v. Oregon (2006) </a:t>
            </a:r>
            <a:r>
              <a:rPr lang="en-US" b="1" dirty="0"/>
              <a:t>the Court upheld the Oregon law, ruled that the U.S. Attorney General could not enforce the federal Controlled Substances Act against Oregon physicians who prescribed drugs in compliance with Oregon state law.</a:t>
            </a:r>
          </a:p>
          <a:p>
            <a:pPr marL="0" indent="0">
              <a:buNone/>
            </a:pPr>
            <a:endParaRPr lang="en-US" b="1" dirty="0"/>
          </a:p>
        </p:txBody>
      </p:sp>
    </p:spTree>
    <p:extLst>
      <p:ext uri="{BB962C8B-B14F-4D97-AF65-F5344CB8AC3E}">
        <p14:creationId xmlns:p14="http://schemas.microsoft.com/office/powerpoint/2010/main" val="46620525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 to Privacy: Gay rights</a:t>
            </a:r>
          </a:p>
        </p:txBody>
      </p:sp>
      <p:sp>
        <p:nvSpPr>
          <p:cNvPr id="3" name="Content Placeholder 2"/>
          <p:cNvSpPr>
            <a:spLocks noGrp="1"/>
          </p:cNvSpPr>
          <p:nvPr>
            <p:ph idx="1"/>
          </p:nvPr>
        </p:nvSpPr>
        <p:spPr/>
        <p:txBody>
          <a:bodyPr>
            <a:normAutofit fontScale="92500"/>
          </a:bodyPr>
          <a:lstStyle/>
          <a:p>
            <a:pPr marL="0" indent="0">
              <a:buNone/>
            </a:pPr>
            <a:r>
              <a:rPr lang="en-US" b="1" i="1" dirty="0"/>
              <a:t>Lawrence v. Texas </a:t>
            </a:r>
            <a:r>
              <a:rPr lang="en-US" b="1" dirty="0"/>
              <a:t>(2003) – Court found Texas anti-sodomy laws unconstitutional.</a:t>
            </a:r>
          </a:p>
          <a:p>
            <a:r>
              <a:rPr lang="en-US" dirty="0"/>
              <a:t>Involved two Houston men who were prosecuted for same-sex sodomy after police entered the apartment of one of the men – upon receiving a false tip of an armed man in the apartment – and found the two men having sex.</a:t>
            </a:r>
          </a:p>
          <a:p>
            <a:r>
              <a:rPr lang="en-US" dirty="0"/>
              <a:t>Under Texas law, sodomy was illegal for homosexuals but not for heterosexuals.</a:t>
            </a:r>
          </a:p>
          <a:p>
            <a:pPr marL="0" indent="0">
              <a:buNone/>
            </a:pPr>
            <a:endParaRPr lang="en-US" b="1" dirty="0"/>
          </a:p>
        </p:txBody>
      </p:sp>
    </p:spTree>
    <p:extLst>
      <p:ext uri="{BB962C8B-B14F-4D97-AF65-F5344CB8AC3E}">
        <p14:creationId xmlns:p14="http://schemas.microsoft.com/office/powerpoint/2010/main" val="423622690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 to Privacy: Gay rights</a:t>
            </a:r>
          </a:p>
        </p:txBody>
      </p:sp>
      <p:sp>
        <p:nvSpPr>
          <p:cNvPr id="3" name="Content Placeholder 2"/>
          <p:cNvSpPr>
            <a:spLocks noGrp="1"/>
          </p:cNvSpPr>
          <p:nvPr>
            <p:ph idx="1"/>
          </p:nvPr>
        </p:nvSpPr>
        <p:spPr/>
        <p:txBody>
          <a:bodyPr>
            <a:normAutofit lnSpcReduction="10000"/>
          </a:bodyPr>
          <a:lstStyle/>
          <a:p>
            <a:r>
              <a:rPr lang="en-US" i="1" dirty="0"/>
              <a:t>Lawrence v. Texas </a:t>
            </a:r>
            <a:r>
              <a:rPr lang="en-US" dirty="0"/>
              <a:t>reversed  </a:t>
            </a:r>
            <a:r>
              <a:rPr lang="en-US" i="1" dirty="0"/>
              <a:t>Bowers v. Hardwick </a:t>
            </a:r>
            <a:r>
              <a:rPr lang="en-US" dirty="0"/>
              <a:t>(1986) which upheld Georgia’s anti-sodomy laws.</a:t>
            </a:r>
          </a:p>
          <a:p>
            <a:r>
              <a:rPr lang="en-US" dirty="0"/>
              <a:t>Using the doctrine known as </a:t>
            </a:r>
            <a:r>
              <a:rPr lang="en-US" i="1" dirty="0"/>
              <a:t>substantive due process,</a:t>
            </a:r>
            <a:r>
              <a:rPr lang="en-US" dirty="0"/>
              <a:t> five justices found that Texas </a:t>
            </a:r>
            <a:r>
              <a:rPr lang="en-US" b="1" dirty="0"/>
              <a:t>statute violated fundamental privacy rights</a:t>
            </a:r>
          </a:p>
          <a:p>
            <a:r>
              <a:rPr lang="en-US" b="1" dirty="0"/>
              <a:t> Justice O’Conner also found that statute violated equal protection clause of the Fourteenth amendment.</a:t>
            </a:r>
          </a:p>
          <a:p>
            <a:endParaRPr lang="en-US" dirty="0"/>
          </a:p>
        </p:txBody>
      </p:sp>
    </p:spTree>
    <p:extLst>
      <p:ext uri="{BB962C8B-B14F-4D97-AF65-F5344CB8AC3E}">
        <p14:creationId xmlns:p14="http://schemas.microsoft.com/office/powerpoint/2010/main" val="3284933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 to Privacy: Gay rights</a:t>
            </a:r>
          </a:p>
        </p:txBody>
      </p:sp>
      <p:sp>
        <p:nvSpPr>
          <p:cNvPr id="3" name="Content Placeholder 2"/>
          <p:cNvSpPr>
            <a:spLocks noGrp="1"/>
          </p:cNvSpPr>
          <p:nvPr>
            <p:ph idx="1"/>
          </p:nvPr>
        </p:nvSpPr>
        <p:spPr/>
        <p:txBody>
          <a:bodyPr>
            <a:normAutofit lnSpcReduction="10000"/>
          </a:bodyPr>
          <a:lstStyle/>
          <a:p>
            <a:r>
              <a:rPr lang="en-US" dirty="0"/>
              <a:t>Late Justice Antonin Scalia dissented: Court has “largely signed onto the so-called homosexual agenda.”</a:t>
            </a:r>
          </a:p>
          <a:p>
            <a:r>
              <a:rPr lang="en-US" dirty="0"/>
              <a:t>Decision “renewed the Court's power to identify individual rights above and beyond those historically protected under the law. ”*</a:t>
            </a:r>
          </a:p>
          <a:p>
            <a:r>
              <a:rPr lang="en-US" dirty="0"/>
              <a:t>At the time of the decision, </a:t>
            </a:r>
            <a:r>
              <a:rPr lang="en-US" i="1" dirty="0"/>
              <a:t>Lawrence was </a:t>
            </a:r>
            <a:r>
              <a:rPr lang="en-US" dirty="0"/>
              <a:t>expected to </a:t>
            </a:r>
            <a:r>
              <a:rPr lang="en-US" b="1" dirty="0"/>
              <a:t>pave the way for proving constitutionality of same-sex marriage.</a:t>
            </a:r>
          </a:p>
          <a:p>
            <a:pPr marL="0" indent="0">
              <a:buNone/>
            </a:pPr>
            <a:endParaRPr lang="en-US" b="1" dirty="0"/>
          </a:p>
          <a:p>
            <a:endParaRPr lang="en-US" dirty="0"/>
          </a:p>
        </p:txBody>
      </p:sp>
    </p:spTree>
    <p:extLst>
      <p:ext uri="{BB962C8B-B14F-4D97-AF65-F5344CB8AC3E}">
        <p14:creationId xmlns:p14="http://schemas.microsoft.com/office/powerpoint/2010/main" val="974640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Generally protected expression: standards for protection</a:t>
            </a:r>
          </a:p>
        </p:txBody>
      </p:sp>
      <p:sp>
        <p:nvSpPr>
          <p:cNvPr id="3" name="Content Placeholder 2"/>
          <p:cNvSpPr>
            <a:spLocks noGrp="1"/>
          </p:cNvSpPr>
          <p:nvPr>
            <p:ph idx="1"/>
          </p:nvPr>
        </p:nvSpPr>
        <p:spPr/>
        <p:txBody>
          <a:bodyPr>
            <a:normAutofit fontScale="92500" lnSpcReduction="20000"/>
          </a:bodyPr>
          <a:lstStyle/>
          <a:p>
            <a:r>
              <a:rPr lang="en-US" i="1" dirty="0" err="1"/>
              <a:t>McCullen</a:t>
            </a:r>
            <a:r>
              <a:rPr lang="en-US" i="1" dirty="0"/>
              <a:t> v. Coakley </a:t>
            </a:r>
            <a:r>
              <a:rPr lang="en-US" dirty="0"/>
              <a:t>(2013) Supreme Court ruled that buffer zones around abortion clinics in Massachusetts violated the First Amendment, that the ban infringed on the protesters’ free speech rights.</a:t>
            </a:r>
          </a:p>
          <a:p>
            <a:r>
              <a:rPr lang="en-US" dirty="0"/>
              <a:t> Chief Justice Roberts rejected plaintiffs’ assertion that the law was aimed at </a:t>
            </a:r>
            <a:r>
              <a:rPr lang="en-US" i="1" dirty="0"/>
              <a:t>speech based on its content.</a:t>
            </a:r>
            <a:r>
              <a:rPr lang="en-US" dirty="0"/>
              <a:t> </a:t>
            </a:r>
          </a:p>
          <a:p>
            <a:r>
              <a:rPr lang="en-US" dirty="0"/>
              <a:t>Court said that states have other laws to punish protesters who go beyond their free speech rights to assault clinic patients or employees.</a:t>
            </a:r>
          </a:p>
          <a:p>
            <a:endParaRPr lang="en-US" dirty="0"/>
          </a:p>
        </p:txBody>
      </p:sp>
    </p:spTree>
    <p:extLst>
      <p:ext uri="{BB962C8B-B14F-4D97-AF65-F5344CB8AC3E}">
        <p14:creationId xmlns:p14="http://schemas.microsoft.com/office/powerpoint/2010/main" val="3587425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Political speech</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Alien and Sedition Acts of 1798. Act made it a crime “to write, print, utter or publish…any false, scandalous or malicious writing or writings against the government of the United States.</a:t>
            </a:r>
          </a:p>
          <a:p>
            <a:r>
              <a:rPr lang="en-US" dirty="0"/>
              <a:t>Act was an attempt by the governing Federalist party to neutralize the opposing Democratic-Republican Party. </a:t>
            </a:r>
          </a:p>
          <a:p>
            <a:r>
              <a:rPr lang="en-US" dirty="0"/>
              <a:t>Outcry against the law helped Democratic-Republican candidate Thomas Jefferson win the Presidency in 1802.</a:t>
            </a:r>
          </a:p>
          <a:p>
            <a:endParaRPr lang="en-US" dirty="0"/>
          </a:p>
        </p:txBody>
      </p:sp>
    </p:spTree>
    <p:extLst>
      <p:ext uri="{BB962C8B-B14F-4D97-AF65-F5344CB8AC3E}">
        <p14:creationId xmlns:p14="http://schemas.microsoft.com/office/powerpoint/2010/main" val="85007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Political speech</a:t>
            </a:r>
          </a:p>
        </p:txBody>
      </p:sp>
      <p:sp>
        <p:nvSpPr>
          <p:cNvPr id="3" name="Content Placeholder 2"/>
          <p:cNvSpPr>
            <a:spLocks noGrp="1"/>
          </p:cNvSpPr>
          <p:nvPr>
            <p:ph idx="1"/>
          </p:nvPr>
        </p:nvSpPr>
        <p:spPr/>
        <p:txBody>
          <a:bodyPr>
            <a:normAutofit fontScale="92500"/>
          </a:bodyPr>
          <a:lstStyle/>
          <a:p>
            <a:pPr marL="0" indent="0">
              <a:buNone/>
            </a:pPr>
            <a:r>
              <a:rPr lang="en-US" dirty="0"/>
              <a:t>Congress repealed one of the Acts and others were allowed to expire before the Supreme Court had a chance to rule them unconstitutional.</a:t>
            </a:r>
          </a:p>
          <a:p>
            <a:r>
              <a:rPr lang="en-US" dirty="0"/>
              <a:t>During Civil War northern states outlawed positive statements about slavery;</a:t>
            </a:r>
          </a:p>
          <a:p>
            <a:r>
              <a:rPr lang="en-US" dirty="0"/>
              <a:t> Southern states prohibited criticism of slavery. </a:t>
            </a:r>
          </a:p>
          <a:p>
            <a:r>
              <a:rPr lang="en-US" dirty="0"/>
              <a:t>(First Amendment at this time did not apply to actions by the states).</a:t>
            </a:r>
          </a:p>
          <a:p>
            <a:endParaRPr lang="en-US" dirty="0"/>
          </a:p>
        </p:txBody>
      </p:sp>
    </p:spTree>
    <p:extLst>
      <p:ext uri="{BB962C8B-B14F-4D97-AF65-F5344CB8AC3E}">
        <p14:creationId xmlns:p14="http://schemas.microsoft.com/office/powerpoint/2010/main" val="3354064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Political speech: clear and present danger test</a:t>
            </a:r>
          </a:p>
        </p:txBody>
      </p:sp>
      <p:sp>
        <p:nvSpPr>
          <p:cNvPr id="3" name="Content Placeholder 2"/>
          <p:cNvSpPr>
            <a:spLocks noGrp="1"/>
          </p:cNvSpPr>
          <p:nvPr>
            <p:ph idx="1"/>
          </p:nvPr>
        </p:nvSpPr>
        <p:spPr/>
        <p:txBody>
          <a:bodyPr>
            <a:normAutofit fontScale="92500" lnSpcReduction="20000"/>
          </a:bodyPr>
          <a:lstStyle/>
          <a:p>
            <a:r>
              <a:rPr lang="en-US" dirty="0"/>
              <a:t>20</a:t>
            </a:r>
            <a:r>
              <a:rPr lang="en-US" baseline="30000" dirty="0"/>
              <a:t>th</a:t>
            </a:r>
            <a:r>
              <a:rPr lang="en-US" dirty="0"/>
              <a:t> century, World War I prompted harshest crackdown on free speech since Sedition Acts of 1798.</a:t>
            </a:r>
          </a:p>
          <a:p>
            <a:r>
              <a:rPr lang="en-US" dirty="0"/>
              <a:t>General Secretary of the Socialist Party, Charles </a:t>
            </a:r>
            <a:r>
              <a:rPr lang="en-US" dirty="0" err="1"/>
              <a:t>Schenck</a:t>
            </a:r>
            <a:r>
              <a:rPr lang="en-US" dirty="0"/>
              <a:t> arrested for violating the Espionage Act of 1917: published a pamphlet urging young men to resist the draft.</a:t>
            </a:r>
          </a:p>
          <a:p>
            <a:r>
              <a:rPr lang="en-US" b="1" i="1" dirty="0" err="1"/>
              <a:t>Schenck</a:t>
            </a:r>
            <a:r>
              <a:rPr lang="en-US" b="1" i="1" dirty="0"/>
              <a:t> v. U.S. </a:t>
            </a:r>
            <a:r>
              <a:rPr lang="en-US" dirty="0"/>
              <a:t>(1919) – Supreme Court upheld </a:t>
            </a:r>
            <a:r>
              <a:rPr lang="en-US" dirty="0" err="1"/>
              <a:t>Schenck’s</a:t>
            </a:r>
            <a:r>
              <a:rPr lang="en-US" dirty="0"/>
              <a:t> conviction, but noted that </a:t>
            </a:r>
            <a:r>
              <a:rPr lang="en-US" b="1" dirty="0"/>
              <a:t>free speech is not an absolute right</a:t>
            </a:r>
          </a:p>
          <a:p>
            <a:pPr marL="0" indent="0">
              <a:buNone/>
            </a:pPr>
            <a:r>
              <a:rPr lang="en-US" dirty="0"/>
              <a:t> </a:t>
            </a:r>
          </a:p>
        </p:txBody>
      </p:sp>
    </p:spTree>
    <p:extLst>
      <p:ext uri="{BB962C8B-B14F-4D97-AF65-F5344CB8AC3E}">
        <p14:creationId xmlns:p14="http://schemas.microsoft.com/office/powerpoint/2010/main" val="1854263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Political speech: clear and present danger test</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a:t>Court said Congress had right to </a:t>
            </a:r>
            <a:r>
              <a:rPr lang="en-US" b="1" dirty="0"/>
              <a:t>restrict speech of such a nature as to create a clear and present danger </a:t>
            </a:r>
            <a:r>
              <a:rPr lang="en-US" dirty="0"/>
              <a:t>that will bring about evils that Congress has the right to prevent</a:t>
            </a:r>
          </a:p>
          <a:p>
            <a:r>
              <a:rPr lang="en-US" b="1" dirty="0"/>
              <a:t>Clear and present danger test: articulated in </a:t>
            </a:r>
            <a:r>
              <a:rPr lang="en-US" b="1" dirty="0" err="1"/>
              <a:t>Schenck</a:t>
            </a:r>
            <a:r>
              <a:rPr lang="en-US" b="1" dirty="0"/>
              <a:t> draws the line between protected and unprotected speech, </a:t>
            </a:r>
            <a:r>
              <a:rPr lang="en-US" b="1" i="1" dirty="0"/>
              <a:t>allows the government to restrict certain types of speech deemed dangerous.</a:t>
            </a:r>
          </a:p>
          <a:p>
            <a:r>
              <a:rPr lang="en-US" dirty="0" err="1"/>
              <a:t>Schenck</a:t>
            </a:r>
            <a:r>
              <a:rPr lang="en-US" dirty="0"/>
              <a:t> is famous for Judge Oliver </a:t>
            </a:r>
            <a:r>
              <a:rPr lang="en-US" dirty="0" err="1"/>
              <a:t>Wendall</a:t>
            </a:r>
            <a:r>
              <a:rPr lang="en-US" dirty="0"/>
              <a:t> Holmes’ comment that </a:t>
            </a:r>
            <a:r>
              <a:rPr lang="en-US" b="1" dirty="0"/>
              <a:t>the false cry of “Fire” in a crowded theatre would not be protected speech </a:t>
            </a:r>
            <a:endParaRPr lang="en-US" dirty="0"/>
          </a:p>
          <a:p>
            <a:endParaRPr lang="en-US" dirty="0"/>
          </a:p>
          <a:p>
            <a:endParaRPr lang="en-US" dirty="0"/>
          </a:p>
        </p:txBody>
      </p:sp>
    </p:spTree>
    <p:extLst>
      <p:ext uri="{BB962C8B-B14F-4D97-AF65-F5344CB8AC3E}">
        <p14:creationId xmlns:p14="http://schemas.microsoft.com/office/powerpoint/2010/main" val="3575368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Political speech: </a:t>
            </a:r>
            <a:r>
              <a:rPr lang="en-US" b="1" dirty="0"/>
              <a:t>the</a:t>
            </a:r>
            <a:br>
              <a:rPr lang="en-US" b="1" dirty="0"/>
            </a:br>
            <a:r>
              <a:rPr lang="en-US" b="1" dirty="0"/>
              <a:t> direct incitement test</a:t>
            </a:r>
          </a:p>
        </p:txBody>
      </p:sp>
      <p:sp>
        <p:nvSpPr>
          <p:cNvPr id="3" name="Content Placeholder 2"/>
          <p:cNvSpPr>
            <a:spLocks noGrp="1"/>
          </p:cNvSpPr>
          <p:nvPr>
            <p:ph idx="1"/>
          </p:nvPr>
        </p:nvSpPr>
        <p:spPr/>
        <p:txBody>
          <a:bodyPr>
            <a:normAutofit/>
          </a:bodyPr>
          <a:lstStyle/>
          <a:p>
            <a:pPr marL="0" indent="0">
              <a:buNone/>
            </a:pPr>
            <a:r>
              <a:rPr lang="en-US" dirty="0"/>
              <a:t>Over next several decades, Court struggled to draw line between speech that was </a:t>
            </a:r>
            <a:r>
              <a:rPr lang="en-US" b="1" dirty="0"/>
              <a:t>dangerous</a:t>
            </a:r>
            <a:r>
              <a:rPr lang="en-US" dirty="0"/>
              <a:t> and speech that was just </a:t>
            </a:r>
            <a:r>
              <a:rPr lang="en-US" b="1" dirty="0"/>
              <a:t>unpopular</a:t>
            </a:r>
            <a:r>
              <a:rPr lang="en-US" dirty="0"/>
              <a:t>.</a:t>
            </a:r>
          </a:p>
          <a:p>
            <a:pPr marL="0" indent="0">
              <a:buNone/>
            </a:pPr>
            <a:r>
              <a:rPr lang="en-US" b="1" i="1" dirty="0"/>
              <a:t>Brandenburg</a:t>
            </a:r>
            <a:r>
              <a:rPr lang="en-US" b="1" dirty="0"/>
              <a:t> </a:t>
            </a:r>
            <a:r>
              <a:rPr lang="en-US" b="1" i="1" dirty="0"/>
              <a:t>v</a:t>
            </a:r>
            <a:r>
              <a:rPr lang="en-US" b="1" dirty="0"/>
              <a:t>. </a:t>
            </a:r>
            <a:r>
              <a:rPr lang="en-US" b="1" i="1" dirty="0"/>
              <a:t>Ohio</a:t>
            </a:r>
            <a:r>
              <a:rPr lang="en-US" b="1" dirty="0"/>
              <a:t> (1969) court created </a:t>
            </a:r>
            <a:r>
              <a:rPr lang="en-US" b="1" i="1" dirty="0"/>
              <a:t>Direct Incitement Test</a:t>
            </a:r>
            <a:r>
              <a:rPr lang="en-US" b="1" dirty="0"/>
              <a:t>, a new test for what kinds of speech should be protected by First Amendment that still holds today.</a:t>
            </a:r>
          </a:p>
        </p:txBody>
      </p:sp>
    </p:spTree>
    <p:extLst>
      <p:ext uri="{BB962C8B-B14F-4D97-AF65-F5344CB8AC3E}">
        <p14:creationId xmlns:p14="http://schemas.microsoft.com/office/powerpoint/2010/main" val="897812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Political speech: </a:t>
            </a:r>
            <a:r>
              <a:rPr lang="en-US" b="1" dirty="0"/>
              <a:t>the</a:t>
            </a:r>
            <a:br>
              <a:rPr lang="en-US" b="1" dirty="0"/>
            </a:br>
            <a:r>
              <a:rPr lang="en-US" b="1" dirty="0"/>
              <a:t> direct incitement test</a:t>
            </a:r>
            <a:endParaRPr lang="en-US" dirty="0"/>
          </a:p>
        </p:txBody>
      </p:sp>
      <p:sp>
        <p:nvSpPr>
          <p:cNvPr id="3" name="Content Placeholder 2"/>
          <p:cNvSpPr>
            <a:spLocks noGrp="1"/>
          </p:cNvSpPr>
          <p:nvPr>
            <p:ph idx="1"/>
          </p:nvPr>
        </p:nvSpPr>
        <p:spPr/>
        <p:txBody>
          <a:bodyPr>
            <a:normAutofit fontScale="85000" lnSpcReduction="20000"/>
          </a:bodyPr>
          <a:lstStyle/>
          <a:p>
            <a:r>
              <a:rPr lang="en-US" i="1" dirty="0"/>
              <a:t>Brandenburg</a:t>
            </a:r>
            <a:r>
              <a:rPr lang="en-US" dirty="0"/>
              <a:t> involved a Ku Klux Klan leader in Ohio who made a threatening speech that was shown on television. Twelve hooded figures were shown, many with weapons. </a:t>
            </a:r>
          </a:p>
          <a:p>
            <a:r>
              <a:rPr lang="en-US" dirty="0"/>
              <a:t>Clarence </a:t>
            </a:r>
            <a:r>
              <a:rPr lang="en-US" dirty="0" err="1"/>
              <a:t>Bradenburg</a:t>
            </a:r>
            <a:r>
              <a:rPr lang="en-US" dirty="0"/>
              <a:t>, Klan leader, said revenge might be taken on the President, Congress and the Supreme Court; 4,000 members of his group planned to march on Washington on July 4</a:t>
            </a:r>
            <a:r>
              <a:rPr lang="en-US" baseline="30000" dirty="0"/>
              <a:t>th</a:t>
            </a:r>
            <a:r>
              <a:rPr lang="en-US" dirty="0"/>
              <a:t>.</a:t>
            </a:r>
          </a:p>
          <a:p>
            <a:r>
              <a:rPr lang="en-US" dirty="0" err="1"/>
              <a:t>Bradenburg</a:t>
            </a:r>
            <a:r>
              <a:rPr lang="en-US" dirty="0"/>
              <a:t> convicted under Ohio law banning “sabotage, violence, or unlawful methods of terrorism as a means of accomplishing industrial or political reform.”</a:t>
            </a:r>
          </a:p>
          <a:p>
            <a:endParaRPr lang="en-US" dirty="0"/>
          </a:p>
        </p:txBody>
      </p:sp>
    </p:spTree>
    <p:extLst>
      <p:ext uri="{BB962C8B-B14F-4D97-AF65-F5344CB8AC3E}">
        <p14:creationId xmlns:p14="http://schemas.microsoft.com/office/powerpoint/2010/main" val="1619253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Political speech: the direct incitement test</a:t>
            </a:r>
          </a:p>
        </p:txBody>
      </p:sp>
      <p:sp>
        <p:nvSpPr>
          <p:cNvPr id="3" name="Content Placeholder 2"/>
          <p:cNvSpPr>
            <a:spLocks noGrp="1"/>
          </p:cNvSpPr>
          <p:nvPr>
            <p:ph idx="1"/>
          </p:nvPr>
        </p:nvSpPr>
        <p:spPr/>
        <p:txBody>
          <a:bodyPr>
            <a:normAutofit/>
          </a:bodyPr>
          <a:lstStyle/>
          <a:p>
            <a:pPr marL="0" indent="0">
              <a:buNone/>
            </a:pPr>
            <a:r>
              <a:rPr lang="en-US" dirty="0"/>
              <a:t>The Court reversed </a:t>
            </a:r>
            <a:r>
              <a:rPr lang="en-US" dirty="0" err="1"/>
              <a:t>Bradenburg’s</a:t>
            </a:r>
            <a:r>
              <a:rPr lang="en-US" dirty="0"/>
              <a:t> conviction arguing threatening speech could not be suppressed just because it </a:t>
            </a:r>
            <a:r>
              <a:rPr lang="en-US" i="1" dirty="0"/>
              <a:t>sounded dangerous.</a:t>
            </a:r>
          </a:p>
          <a:p>
            <a:pPr marL="0" indent="0">
              <a:buNone/>
            </a:pPr>
            <a:r>
              <a:rPr lang="en-US" b="1" dirty="0"/>
              <a:t>Direct Incitement Test </a:t>
            </a:r>
            <a:r>
              <a:rPr lang="en-US" dirty="0"/>
              <a:t>(articulated by the Supreme Court in Brandenburg)</a:t>
            </a:r>
            <a:r>
              <a:rPr lang="en-US" b="1" dirty="0"/>
              <a:t>: threatening speech is protected under the First Amendment unless that speech aims to and is likely to cause “imminent lawless action.”</a:t>
            </a:r>
          </a:p>
          <a:p>
            <a:endParaRPr lang="en-US" dirty="0"/>
          </a:p>
          <a:p>
            <a:endParaRPr lang="en-US" dirty="0"/>
          </a:p>
          <a:p>
            <a:endParaRPr lang="en-US" dirty="0"/>
          </a:p>
        </p:txBody>
      </p:sp>
    </p:spTree>
    <p:extLst>
      <p:ext uri="{BB962C8B-B14F-4D97-AF65-F5344CB8AC3E}">
        <p14:creationId xmlns:p14="http://schemas.microsoft.com/office/powerpoint/2010/main" val="654005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Defining Civil Liberties and Civil Rights</a:t>
            </a:r>
          </a:p>
        </p:txBody>
      </p:sp>
      <p:sp>
        <p:nvSpPr>
          <p:cNvPr id="3" name="Content Placeholder 2"/>
          <p:cNvSpPr>
            <a:spLocks noGrp="1"/>
          </p:cNvSpPr>
          <p:nvPr>
            <p:ph idx="1"/>
          </p:nvPr>
        </p:nvSpPr>
        <p:spPr/>
        <p:txBody>
          <a:bodyPr>
            <a:normAutofit fontScale="92500"/>
          </a:bodyPr>
          <a:lstStyle/>
          <a:p>
            <a:r>
              <a:rPr lang="en-US" b="1" dirty="0"/>
              <a:t>Civil</a:t>
            </a:r>
            <a:r>
              <a:rPr lang="en-US" dirty="0"/>
              <a:t> </a:t>
            </a:r>
            <a:r>
              <a:rPr lang="en-US" b="1" dirty="0"/>
              <a:t>liberties</a:t>
            </a:r>
            <a:r>
              <a:rPr lang="en-US" dirty="0"/>
              <a:t> are about </a:t>
            </a:r>
            <a:r>
              <a:rPr lang="en-US" b="1"/>
              <a:t>freedom</a:t>
            </a:r>
            <a:r>
              <a:rPr lang="en-US"/>
              <a:t>;</a:t>
            </a:r>
          </a:p>
          <a:p>
            <a:r>
              <a:rPr lang="en-US"/>
              <a:t> </a:t>
            </a:r>
            <a:r>
              <a:rPr lang="en-US" b="1" dirty="0"/>
              <a:t>civil</a:t>
            </a:r>
            <a:r>
              <a:rPr lang="en-US" dirty="0"/>
              <a:t> </a:t>
            </a:r>
            <a:r>
              <a:rPr lang="en-US" b="1" dirty="0"/>
              <a:t>rights</a:t>
            </a:r>
            <a:r>
              <a:rPr lang="en-US" dirty="0"/>
              <a:t> are about </a:t>
            </a:r>
            <a:r>
              <a:rPr lang="en-US" b="1" dirty="0"/>
              <a:t>equality</a:t>
            </a:r>
            <a:r>
              <a:rPr lang="en-US" dirty="0"/>
              <a:t>.</a:t>
            </a:r>
          </a:p>
          <a:p>
            <a:r>
              <a:rPr lang="en-US" b="1" dirty="0"/>
              <a:t>Civil Liberties</a:t>
            </a:r>
            <a:r>
              <a:rPr lang="en-US" dirty="0"/>
              <a:t> – </a:t>
            </a:r>
            <a:r>
              <a:rPr lang="en-US" b="1" dirty="0"/>
              <a:t>The personal guarantees and freedoms that the government cannot abridge by law, constitution, or judicial interpretation.</a:t>
            </a:r>
          </a:p>
          <a:p>
            <a:r>
              <a:rPr lang="en-US" b="1" dirty="0"/>
              <a:t>Civil Rights -- </a:t>
            </a:r>
            <a:r>
              <a:rPr lang="en-US" dirty="0"/>
              <a:t> </a:t>
            </a:r>
            <a:r>
              <a:rPr lang="en-US" b="1" dirty="0"/>
              <a:t>The</a:t>
            </a:r>
            <a:r>
              <a:rPr lang="en-US" dirty="0"/>
              <a:t> </a:t>
            </a:r>
            <a:r>
              <a:rPr lang="en-US" b="1" dirty="0"/>
              <a:t>government protected rights of individuals against arbitrary or discriminatory treatment by governments or individuals.</a:t>
            </a:r>
          </a:p>
          <a:p>
            <a:endParaRPr lang="en-US" dirty="0"/>
          </a:p>
        </p:txBody>
      </p:sp>
    </p:spTree>
    <p:extLst>
      <p:ext uri="{BB962C8B-B14F-4D97-AF65-F5344CB8AC3E}">
        <p14:creationId xmlns:p14="http://schemas.microsoft.com/office/powerpoint/2010/main" val="2977862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Symbolic Speech</a:t>
            </a:r>
          </a:p>
        </p:txBody>
      </p:sp>
      <p:sp>
        <p:nvSpPr>
          <p:cNvPr id="3" name="Content Placeholder 2"/>
          <p:cNvSpPr>
            <a:spLocks noGrp="1"/>
          </p:cNvSpPr>
          <p:nvPr>
            <p:ph idx="1"/>
          </p:nvPr>
        </p:nvSpPr>
        <p:spPr/>
        <p:txBody>
          <a:bodyPr>
            <a:normAutofit/>
          </a:bodyPr>
          <a:lstStyle/>
          <a:p>
            <a:r>
              <a:rPr lang="en-US" b="1" dirty="0"/>
              <a:t>Symbolic speech: Nonverbal expressions, such as the use of signs or symbols. </a:t>
            </a:r>
          </a:p>
          <a:p>
            <a:r>
              <a:rPr lang="en-US" b="1" dirty="0"/>
              <a:t>Symbolic speech benefits from many of the same protections as verbal speech.</a:t>
            </a:r>
          </a:p>
          <a:p>
            <a:pPr marL="0" indent="0">
              <a:buNone/>
            </a:pPr>
            <a:endParaRPr lang="en-US" dirty="0"/>
          </a:p>
          <a:p>
            <a:endParaRPr lang="en-US" dirty="0"/>
          </a:p>
        </p:txBody>
      </p:sp>
    </p:spTree>
    <p:extLst>
      <p:ext uri="{BB962C8B-B14F-4D97-AF65-F5344CB8AC3E}">
        <p14:creationId xmlns:p14="http://schemas.microsoft.com/office/powerpoint/2010/main" val="31710458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Symbolic Speech</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During Vietnam era, the Court protected</a:t>
            </a:r>
          </a:p>
          <a:p>
            <a:r>
              <a:rPr lang="en-US" dirty="0"/>
              <a:t> the First Amendment right of a protester to wear an American flag patch sewn on the seat of his pants. </a:t>
            </a:r>
            <a:r>
              <a:rPr lang="en-US" i="1" dirty="0"/>
              <a:t>Smith v. </a:t>
            </a:r>
            <a:r>
              <a:rPr lang="en-US" i="1" dirty="0" err="1"/>
              <a:t>Goguen</a:t>
            </a:r>
            <a:r>
              <a:rPr lang="en-US" i="1" dirty="0"/>
              <a:t> </a:t>
            </a:r>
            <a:r>
              <a:rPr lang="en-US" dirty="0"/>
              <a:t>(1974)</a:t>
            </a:r>
          </a:p>
          <a:p>
            <a:r>
              <a:rPr lang="en-US" dirty="0"/>
              <a:t>A high school student’s right to wear an armband to protest the war. </a:t>
            </a:r>
            <a:r>
              <a:rPr lang="en-US" i="1" dirty="0"/>
              <a:t>Tinker v. Des Moines School District (1969)</a:t>
            </a:r>
          </a:p>
          <a:p>
            <a:r>
              <a:rPr lang="en-US" dirty="0"/>
              <a:t>an individual’s right to tape a peace symbol on the flag and fly it upside down outside an apartment window. </a:t>
            </a:r>
            <a:r>
              <a:rPr lang="en-US" i="1" dirty="0"/>
              <a:t>Spence v. Washington (1974)</a:t>
            </a:r>
          </a:p>
          <a:p>
            <a:endParaRPr lang="en-US" dirty="0"/>
          </a:p>
        </p:txBody>
      </p:sp>
    </p:spTree>
    <p:extLst>
      <p:ext uri="{BB962C8B-B14F-4D97-AF65-F5344CB8AC3E}">
        <p14:creationId xmlns:p14="http://schemas.microsoft.com/office/powerpoint/2010/main" val="8015088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Symbolic speech</a:t>
            </a:r>
          </a:p>
        </p:txBody>
      </p:sp>
      <p:sp>
        <p:nvSpPr>
          <p:cNvPr id="3" name="Content Placeholder 2"/>
          <p:cNvSpPr>
            <a:spLocks noGrp="1"/>
          </p:cNvSpPr>
          <p:nvPr>
            <p:ph idx="1"/>
          </p:nvPr>
        </p:nvSpPr>
        <p:spPr/>
        <p:txBody>
          <a:bodyPr>
            <a:normAutofit lnSpcReduction="10000"/>
          </a:bodyPr>
          <a:lstStyle/>
          <a:p>
            <a:pPr marL="0" indent="0">
              <a:buNone/>
            </a:pPr>
            <a:r>
              <a:rPr lang="en-US" dirty="0"/>
              <a:t>Court has not always decided in favor of upholding the right of symbolic speech: </a:t>
            </a:r>
          </a:p>
          <a:p>
            <a:r>
              <a:rPr lang="en-US" dirty="0"/>
              <a:t>2007 case known as  </a:t>
            </a:r>
            <a:r>
              <a:rPr lang="en-US" b="1" dirty="0"/>
              <a:t>“Bong Hits for Jesus” </a:t>
            </a:r>
            <a:r>
              <a:rPr lang="en-US" dirty="0"/>
              <a:t>–</a:t>
            </a:r>
          </a:p>
          <a:p>
            <a:r>
              <a:rPr lang="en-US" dirty="0"/>
              <a:t>Student’s rights were </a:t>
            </a:r>
            <a:r>
              <a:rPr lang="en-US" b="1" dirty="0"/>
              <a:t>not violated </a:t>
            </a:r>
            <a:r>
              <a:rPr lang="en-US" dirty="0"/>
              <a:t>when he was suspended for displaying off school property a “sophomoric” banner promoting illegal drug use. Morse v. Fredrick (2007)</a:t>
            </a:r>
          </a:p>
          <a:p>
            <a:r>
              <a:rPr lang="en-US" sz="2400" dirty="0">
                <a:hlinkClick r:id="rId2"/>
              </a:rPr>
              <a:t>http://media.photobucket.com/user/Poot420/media/bonghits.jpg.html?filters[term]=bong%20hits%20for%20jesus&amp;filters[primary]=images&amp;filters[secondary]=videos&amp;sort=1&amp;o=10</a:t>
            </a:r>
            <a:endParaRPr lang="en-US" sz="2400" dirty="0"/>
          </a:p>
          <a:p>
            <a:endParaRPr lang="en-US" sz="2400" dirty="0"/>
          </a:p>
        </p:txBody>
      </p:sp>
    </p:spTree>
    <p:extLst>
      <p:ext uri="{BB962C8B-B14F-4D97-AF65-F5344CB8AC3E}">
        <p14:creationId xmlns:p14="http://schemas.microsoft.com/office/powerpoint/2010/main" val="8478244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Symbolic Speech: </a:t>
            </a:r>
            <a:r>
              <a:rPr lang="en-US" i="1" dirty="0"/>
              <a:t>Johnson v. Texas (1989) – burning the American flag</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b="1" i="1" dirty="0"/>
              <a:t>Johnson v. Texas (1989) </a:t>
            </a:r>
            <a:r>
              <a:rPr lang="en-US" b="1" dirty="0"/>
              <a:t>provided strongest protection for symbolic speech, overturning a Texas flag desecration law on grounds that symbolic speech is protected by First Amendment and flag burning is a form of symbolic speech</a:t>
            </a:r>
          </a:p>
          <a:p>
            <a:r>
              <a:rPr lang="en-US" dirty="0"/>
              <a:t>In response, Congress passed </a:t>
            </a:r>
            <a:r>
              <a:rPr lang="en-US" b="1" dirty="0"/>
              <a:t>Flag</a:t>
            </a:r>
            <a:r>
              <a:rPr lang="en-US" dirty="0"/>
              <a:t> </a:t>
            </a:r>
            <a:r>
              <a:rPr lang="en-US" b="1" dirty="0"/>
              <a:t>Protection Act</a:t>
            </a:r>
            <a:r>
              <a:rPr lang="en-US" dirty="0"/>
              <a:t> of 1989: Court struck down as an </a:t>
            </a:r>
            <a:r>
              <a:rPr lang="en-US" b="1" dirty="0"/>
              <a:t>unconstitutional infringement on political expression</a:t>
            </a:r>
          </a:p>
          <a:p>
            <a:r>
              <a:rPr lang="en-US" dirty="0"/>
              <a:t>Six attempts to pass a constitutional amendment protecting American flag; each time measure has failed in the Senate</a:t>
            </a:r>
          </a:p>
        </p:txBody>
      </p:sp>
    </p:spTree>
    <p:extLst>
      <p:ext uri="{BB962C8B-B14F-4D97-AF65-F5344CB8AC3E}">
        <p14:creationId xmlns:p14="http://schemas.microsoft.com/office/powerpoint/2010/main" val="22031631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Symbolic  speech: </a:t>
            </a:r>
            <a:r>
              <a:rPr lang="en-US" i="1" dirty="0"/>
              <a:t>Citizens United</a:t>
            </a:r>
          </a:p>
        </p:txBody>
      </p:sp>
      <p:sp>
        <p:nvSpPr>
          <p:cNvPr id="3" name="Content Placeholder 2"/>
          <p:cNvSpPr>
            <a:spLocks noGrp="1"/>
          </p:cNvSpPr>
          <p:nvPr>
            <p:ph idx="1"/>
          </p:nvPr>
        </p:nvSpPr>
        <p:spPr/>
        <p:txBody>
          <a:bodyPr>
            <a:normAutofit lnSpcReduction="10000"/>
          </a:bodyPr>
          <a:lstStyle/>
          <a:p>
            <a:pPr marL="0" indent="0">
              <a:buNone/>
            </a:pPr>
            <a:r>
              <a:rPr lang="en-US" i="1" dirty="0"/>
              <a:t>Citizens United v. Federal Election Commission (</a:t>
            </a:r>
            <a:r>
              <a:rPr lang="en-US" dirty="0"/>
              <a:t>2010), Supreme Court grappled with issue of campaign financing: </a:t>
            </a:r>
          </a:p>
          <a:p>
            <a:r>
              <a:rPr lang="en-US" dirty="0"/>
              <a:t>do placing limits on donations to political campaigns serve a public purpose such as controlling corruption </a:t>
            </a:r>
          </a:p>
          <a:p>
            <a:r>
              <a:rPr lang="en-US" dirty="0"/>
              <a:t>or does putting controls on donations violate First Amendment rights of candidates and their supporters?</a:t>
            </a:r>
          </a:p>
        </p:txBody>
      </p:sp>
    </p:spTree>
    <p:extLst>
      <p:ext uri="{BB962C8B-B14F-4D97-AF65-F5344CB8AC3E}">
        <p14:creationId xmlns:p14="http://schemas.microsoft.com/office/powerpoint/2010/main" val="40036900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Symbolic  speech: </a:t>
            </a:r>
            <a:r>
              <a:rPr lang="en-US" i="1" dirty="0"/>
              <a:t>Citizens United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In </a:t>
            </a:r>
            <a:r>
              <a:rPr lang="en-US" i="1" dirty="0"/>
              <a:t>Citizens United v. Federal Election Commission,</a:t>
            </a:r>
            <a:r>
              <a:rPr lang="en-US" dirty="0"/>
              <a:t> </a:t>
            </a:r>
            <a:r>
              <a:rPr lang="en-US" b="1" dirty="0"/>
              <a:t>Court extended </a:t>
            </a:r>
            <a:r>
              <a:rPr lang="en-US" b="1" i="1" dirty="0"/>
              <a:t>First Amendment protections to corporations</a:t>
            </a:r>
          </a:p>
          <a:p>
            <a:r>
              <a:rPr lang="en-US" dirty="0"/>
              <a:t>ruled that</a:t>
            </a:r>
            <a:r>
              <a:rPr lang="en-US" i="1" dirty="0"/>
              <a:t> placing limits on campaign contributions made by corporations and labor unions would violate their First Amendment rights</a:t>
            </a:r>
          </a:p>
          <a:p>
            <a:r>
              <a:rPr lang="en-US" b="1" dirty="0"/>
              <a:t>saying essentially that a corporation is a person and has the same rights as a person</a:t>
            </a:r>
          </a:p>
          <a:p>
            <a:endParaRPr lang="en-US" b="1" i="1" dirty="0"/>
          </a:p>
          <a:p>
            <a:endParaRPr lang="en-US" dirty="0"/>
          </a:p>
        </p:txBody>
      </p:sp>
    </p:spTree>
    <p:extLst>
      <p:ext uri="{BB962C8B-B14F-4D97-AF65-F5344CB8AC3E}">
        <p14:creationId xmlns:p14="http://schemas.microsoft.com/office/powerpoint/2010/main" val="39257981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Hate speech</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Hate speech: Expression that is offensive or abusive, particularly in terms of race, gender, or sexual orientation. </a:t>
            </a:r>
          </a:p>
          <a:p>
            <a:pPr marL="0" indent="0">
              <a:buNone/>
            </a:pPr>
            <a:r>
              <a:rPr lang="en-US" b="1" dirty="0"/>
              <a:t>Hate speech: currently protected under the First Amendment.</a:t>
            </a:r>
          </a:p>
          <a:p>
            <a:r>
              <a:rPr lang="en-US" dirty="0"/>
              <a:t>St. Paul, MN, had city ordinance that prohibited conduct “arousing anger, alarm or resentment in others on the basis of race, creed, religion, or gender.”</a:t>
            </a:r>
          </a:p>
          <a:p>
            <a:r>
              <a:rPr lang="en-US" dirty="0"/>
              <a:t>teenager who burned a cross on lawn of African American family was convicted under ordinance</a:t>
            </a:r>
          </a:p>
        </p:txBody>
      </p:sp>
    </p:spTree>
    <p:extLst>
      <p:ext uri="{BB962C8B-B14F-4D97-AF65-F5344CB8AC3E}">
        <p14:creationId xmlns:p14="http://schemas.microsoft.com/office/powerpoint/2010/main" val="17347174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Hate Speech</a:t>
            </a:r>
          </a:p>
        </p:txBody>
      </p:sp>
      <p:sp>
        <p:nvSpPr>
          <p:cNvPr id="3" name="Content Placeholder 2"/>
          <p:cNvSpPr>
            <a:spLocks noGrp="1"/>
          </p:cNvSpPr>
          <p:nvPr>
            <p:ph idx="1"/>
          </p:nvPr>
        </p:nvSpPr>
        <p:spPr/>
        <p:txBody>
          <a:bodyPr/>
          <a:lstStyle/>
          <a:p>
            <a:r>
              <a:rPr lang="en-US" dirty="0"/>
              <a:t>Court said that cross burner could be punished for arson, terrorism, trespassing or other violations of the law</a:t>
            </a:r>
          </a:p>
          <a:p>
            <a:r>
              <a:rPr lang="en-US" dirty="0"/>
              <a:t> but could not be convicted under St. Paul ordinance because overly broad and vague. </a:t>
            </a:r>
            <a:r>
              <a:rPr lang="en-US" i="1" dirty="0"/>
              <a:t>City of St. Paul v. RAV </a:t>
            </a:r>
            <a:r>
              <a:rPr lang="en-US" dirty="0"/>
              <a:t>(1992)</a:t>
            </a:r>
          </a:p>
          <a:p>
            <a:r>
              <a:rPr lang="en-US" dirty="0"/>
              <a:t>Court has since upheld more carefully worded bans of cross burning</a:t>
            </a:r>
          </a:p>
          <a:p>
            <a:endParaRPr lang="en-US" dirty="0"/>
          </a:p>
        </p:txBody>
      </p:sp>
    </p:spTree>
    <p:extLst>
      <p:ext uri="{BB962C8B-B14F-4D97-AF65-F5344CB8AC3E}">
        <p14:creationId xmlns:p14="http://schemas.microsoft.com/office/powerpoint/2010/main" val="40463414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Freedom of Assembly</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Most famous case relating to the First Amendment protection for freedom of assembly involved a march planned in 1977 by a neo-Nazi group in Skokie, IL, a Chicago suburb that at the time was 60% Jewish and whose Jewish population included many Holocaust survivors.</a:t>
            </a:r>
          </a:p>
          <a:p>
            <a:r>
              <a:rPr lang="en-US" dirty="0"/>
              <a:t>The village of Skokie passed an ordinance that banned the group from marching, arguing that residents </a:t>
            </a:r>
            <a:r>
              <a:rPr lang="en-US" b="1" dirty="0"/>
              <a:t>would become so upset by the marchers that they would become violent</a:t>
            </a:r>
          </a:p>
        </p:txBody>
      </p:sp>
    </p:spTree>
    <p:extLst>
      <p:ext uri="{BB962C8B-B14F-4D97-AF65-F5344CB8AC3E}">
        <p14:creationId xmlns:p14="http://schemas.microsoft.com/office/powerpoint/2010/main" val="22934537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Freedom of Assembly</a:t>
            </a:r>
          </a:p>
        </p:txBody>
      </p:sp>
      <p:sp>
        <p:nvSpPr>
          <p:cNvPr id="3" name="Content Placeholder 2"/>
          <p:cNvSpPr>
            <a:spLocks noGrp="1"/>
          </p:cNvSpPr>
          <p:nvPr>
            <p:ph idx="1"/>
          </p:nvPr>
        </p:nvSpPr>
        <p:spPr/>
        <p:txBody>
          <a:bodyPr>
            <a:normAutofit lnSpcReduction="10000"/>
          </a:bodyPr>
          <a:lstStyle/>
          <a:p>
            <a:r>
              <a:rPr lang="en-US" dirty="0"/>
              <a:t>Lower federal courts did not accept this ordinance arguing that if audience of march became disorderly, it was </a:t>
            </a:r>
            <a:r>
              <a:rPr lang="en-US" b="1" dirty="0"/>
              <a:t>“the duty of the police to protect the speaker, not to silence his speech.”</a:t>
            </a:r>
          </a:p>
          <a:p>
            <a:r>
              <a:rPr lang="en-US" b="1" dirty="0"/>
              <a:t>On appeal Supreme Court upheld the right of the Neo-Nazis to March in Skokie </a:t>
            </a:r>
            <a:endParaRPr lang="en-US" dirty="0"/>
          </a:p>
          <a:p>
            <a:r>
              <a:rPr lang="en-US" i="1" dirty="0"/>
              <a:t>Nationalist Socialist Party of America v. Village of Skokie </a:t>
            </a:r>
            <a:r>
              <a:rPr lang="en-US" dirty="0"/>
              <a:t>(1977)</a:t>
            </a:r>
          </a:p>
        </p:txBody>
      </p:sp>
    </p:spTree>
    <p:extLst>
      <p:ext uri="{BB962C8B-B14F-4D97-AF65-F5344CB8AC3E}">
        <p14:creationId xmlns:p14="http://schemas.microsoft.com/office/powerpoint/2010/main" val="530939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Origins of the Bill of Rights</a:t>
            </a:r>
          </a:p>
        </p:txBody>
      </p:sp>
      <p:sp>
        <p:nvSpPr>
          <p:cNvPr id="3" name="Content Placeholder 2"/>
          <p:cNvSpPr>
            <a:spLocks noGrp="1"/>
          </p:cNvSpPr>
          <p:nvPr>
            <p:ph idx="1"/>
          </p:nvPr>
        </p:nvSpPr>
        <p:spPr/>
        <p:txBody>
          <a:bodyPr>
            <a:normAutofit/>
          </a:bodyPr>
          <a:lstStyle/>
          <a:p>
            <a:r>
              <a:rPr lang="en-US" dirty="0"/>
              <a:t>Originally, the Constitution had limited protection of civil liberties:</a:t>
            </a:r>
          </a:p>
          <a:p>
            <a:r>
              <a:rPr lang="en-US" b="1" dirty="0"/>
              <a:t>Guarantee of </a:t>
            </a:r>
            <a:r>
              <a:rPr lang="en-US" b="1" i="1" dirty="0" err="1"/>
              <a:t>habeus</a:t>
            </a:r>
            <a:r>
              <a:rPr lang="en-US" b="1" dirty="0"/>
              <a:t> </a:t>
            </a:r>
            <a:r>
              <a:rPr lang="en-US" b="1" i="1" dirty="0"/>
              <a:t>corpus</a:t>
            </a:r>
            <a:r>
              <a:rPr lang="en-US" b="1" dirty="0"/>
              <a:t> rights – protection against illegal incarceration; </a:t>
            </a:r>
            <a:r>
              <a:rPr lang="en-US" dirty="0"/>
              <a:t>implies that prisoners have a </a:t>
            </a:r>
            <a:r>
              <a:rPr lang="en-US" b="1" dirty="0"/>
              <a:t>right to know what charges are being made against them.</a:t>
            </a:r>
          </a:p>
        </p:txBody>
      </p:sp>
    </p:spTree>
    <p:extLst>
      <p:ext uri="{BB962C8B-B14F-4D97-AF65-F5344CB8AC3E}">
        <p14:creationId xmlns:p14="http://schemas.microsoft.com/office/powerpoint/2010/main" val="3374042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Freedom of the Press</a:t>
            </a:r>
          </a:p>
        </p:txBody>
      </p:sp>
      <p:sp>
        <p:nvSpPr>
          <p:cNvPr id="3" name="Content Placeholder 2"/>
          <p:cNvSpPr>
            <a:spLocks noGrp="1"/>
          </p:cNvSpPr>
          <p:nvPr>
            <p:ph idx="1"/>
          </p:nvPr>
        </p:nvSpPr>
        <p:spPr/>
        <p:txBody>
          <a:bodyPr>
            <a:normAutofit fontScale="92500"/>
          </a:bodyPr>
          <a:lstStyle/>
          <a:p>
            <a:pPr marL="0" indent="0">
              <a:buNone/>
            </a:pPr>
            <a:r>
              <a:rPr lang="en-US" dirty="0"/>
              <a:t>Central issue in guarantee of freedom of the press is the issue of </a:t>
            </a:r>
            <a:r>
              <a:rPr lang="en-US" b="1" dirty="0"/>
              <a:t>prior restraint: a limit on freedom of the press that allows the government to prohibit the media from publishing certain materials.</a:t>
            </a:r>
          </a:p>
          <a:p>
            <a:r>
              <a:rPr lang="en-US" b="1" dirty="0"/>
              <a:t>Prior restraint is generally held to be in violation of the First Amendment</a:t>
            </a:r>
          </a:p>
          <a:p>
            <a:r>
              <a:rPr lang="en-US" dirty="0"/>
              <a:t>Prior restraint never been clearly defined by the Court; several cases have set high standard for applying it</a:t>
            </a:r>
          </a:p>
        </p:txBody>
      </p:sp>
    </p:spTree>
    <p:extLst>
      <p:ext uri="{BB962C8B-B14F-4D97-AF65-F5344CB8AC3E}">
        <p14:creationId xmlns:p14="http://schemas.microsoft.com/office/powerpoint/2010/main" val="41334908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Freedom of the Press</a:t>
            </a:r>
          </a:p>
        </p:txBody>
      </p:sp>
      <p:sp>
        <p:nvSpPr>
          <p:cNvPr id="3" name="Content Placeholder 2"/>
          <p:cNvSpPr>
            <a:spLocks noGrp="1"/>
          </p:cNvSpPr>
          <p:nvPr>
            <p:ph idx="1"/>
          </p:nvPr>
        </p:nvSpPr>
        <p:spPr/>
        <p:txBody>
          <a:bodyPr>
            <a:normAutofit/>
          </a:bodyPr>
          <a:lstStyle/>
          <a:p>
            <a:pPr marL="0" indent="0">
              <a:buNone/>
            </a:pPr>
            <a:r>
              <a:rPr lang="en-US" b="1" i="1" dirty="0"/>
              <a:t>New York Times v. U.S. </a:t>
            </a:r>
            <a:r>
              <a:rPr lang="en-US" b="1" dirty="0"/>
              <a:t>(1971): Supreme Court held that the Federal government could not block publication by </a:t>
            </a:r>
            <a:r>
              <a:rPr lang="en-US" b="1" i="1" dirty="0"/>
              <a:t>The New York Times </a:t>
            </a:r>
            <a:r>
              <a:rPr lang="en-US" b="1" dirty="0"/>
              <a:t>of the “</a:t>
            </a:r>
            <a:r>
              <a:rPr lang="en-US" b="1" i="1" dirty="0"/>
              <a:t>Pentagon Papers</a:t>
            </a:r>
            <a:r>
              <a:rPr lang="en-US" b="1" dirty="0"/>
              <a:t>”</a:t>
            </a:r>
          </a:p>
          <a:p>
            <a:pPr marL="0" indent="0">
              <a:buNone/>
            </a:pPr>
            <a:r>
              <a:rPr lang="en-US" b="1" dirty="0"/>
              <a:t> </a:t>
            </a:r>
            <a:r>
              <a:rPr lang="en-US" dirty="0"/>
              <a:t>(a set of documents that revealed top-secret planning for the Viet Nam war)</a:t>
            </a:r>
          </a:p>
          <a:p>
            <a:endParaRPr lang="en-US" dirty="0"/>
          </a:p>
        </p:txBody>
      </p:sp>
    </p:spTree>
    <p:extLst>
      <p:ext uri="{BB962C8B-B14F-4D97-AF65-F5344CB8AC3E}">
        <p14:creationId xmlns:p14="http://schemas.microsoft.com/office/powerpoint/2010/main" val="23041077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Less Protected Speech and Publications</a:t>
            </a:r>
          </a:p>
        </p:txBody>
      </p:sp>
      <p:sp>
        <p:nvSpPr>
          <p:cNvPr id="3" name="Content Placeholder 2"/>
          <p:cNvSpPr>
            <a:spLocks noGrp="1"/>
          </p:cNvSpPr>
          <p:nvPr>
            <p:ph idx="1"/>
          </p:nvPr>
        </p:nvSpPr>
        <p:spPr/>
        <p:txBody>
          <a:bodyPr>
            <a:normAutofit lnSpcReduction="10000"/>
          </a:bodyPr>
          <a:lstStyle/>
          <a:p>
            <a:pPr marL="0" indent="0">
              <a:buNone/>
            </a:pPr>
            <a:r>
              <a:rPr lang="en-US" dirty="0"/>
              <a:t>Four categories of speech have </a:t>
            </a:r>
            <a:r>
              <a:rPr lang="en-US" i="1" dirty="0"/>
              <a:t>fewer protections </a:t>
            </a:r>
            <a:r>
              <a:rPr lang="en-US" dirty="0"/>
              <a:t>and </a:t>
            </a:r>
            <a:r>
              <a:rPr lang="en-US" b="1" dirty="0"/>
              <a:t>may be regulated by the government </a:t>
            </a:r>
            <a:r>
              <a:rPr lang="en-US" dirty="0"/>
              <a:t>as they are deemed </a:t>
            </a:r>
            <a:r>
              <a:rPr lang="en-US" i="1" dirty="0"/>
              <a:t>not to contribute to public debate or express ideas that have important social value. </a:t>
            </a:r>
            <a:endParaRPr lang="en-US" dirty="0"/>
          </a:p>
          <a:p>
            <a:r>
              <a:rPr lang="en-US" b="1" dirty="0"/>
              <a:t>fighting words</a:t>
            </a:r>
          </a:p>
          <a:p>
            <a:r>
              <a:rPr lang="en-US" b="1" dirty="0"/>
              <a:t>slander and libel </a:t>
            </a:r>
          </a:p>
          <a:p>
            <a:r>
              <a:rPr lang="en-US" b="1" dirty="0"/>
              <a:t>commercial speech</a:t>
            </a:r>
          </a:p>
          <a:p>
            <a:r>
              <a:rPr lang="en-US" b="1" dirty="0"/>
              <a:t>obscenity</a:t>
            </a:r>
          </a:p>
        </p:txBody>
      </p:sp>
    </p:spTree>
    <p:extLst>
      <p:ext uri="{BB962C8B-B14F-4D97-AF65-F5344CB8AC3E}">
        <p14:creationId xmlns:p14="http://schemas.microsoft.com/office/powerpoint/2010/main" val="14538903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Less protected speech: Fighting words</a:t>
            </a:r>
          </a:p>
        </p:txBody>
      </p:sp>
      <p:sp>
        <p:nvSpPr>
          <p:cNvPr id="3" name="Content Placeholder 2"/>
          <p:cNvSpPr>
            <a:spLocks noGrp="1"/>
          </p:cNvSpPr>
          <p:nvPr>
            <p:ph idx="1"/>
          </p:nvPr>
        </p:nvSpPr>
        <p:spPr/>
        <p:txBody>
          <a:bodyPr>
            <a:normAutofit/>
          </a:bodyPr>
          <a:lstStyle/>
          <a:p>
            <a:pPr marL="0" indent="0">
              <a:buNone/>
            </a:pPr>
            <a:r>
              <a:rPr lang="en-US" b="1" dirty="0"/>
              <a:t>Fighting words: forms of expression that “by their very utterance” can incite violence.</a:t>
            </a:r>
          </a:p>
          <a:p>
            <a:r>
              <a:rPr lang="en-US" dirty="0"/>
              <a:t>Fighting words </a:t>
            </a:r>
            <a:r>
              <a:rPr lang="en-US" b="1" dirty="0"/>
              <a:t>can be regulated by the government</a:t>
            </a:r>
            <a:r>
              <a:rPr lang="en-US" dirty="0"/>
              <a:t> but are often </a:t>
            </a:r>
            <a:r>
              <a:rPr lang="en-US" i="1" dirty="0"/>
              <a:t>difficult to define.</a:t>
            </a:r>
          </a:p>
          <a:p>
            <a:r>
              <a:rPr lang="en-US" dirty="0"/>
              <a:t>Fighting words are </a:t>
            </a:r>
            <a:r>
              <a:rPr lang="en-US" b="1" i="1" dirty="0"/>
              <a:t>not protected </a:t>
            </a:r>
            <a:r>
              <a:rPr lang="en-US" dirty="0"/>
              <a:t>under the First Amendment.</a:t>
            </a:r>
          </a:p>
          <a:p>
            <a:pPr marL="0" indent="0">
              <a:buNone/>
            </a:pPr>
            <a:endParaRPr lang="en-US" dirty="0"/>
          </a:p>
          <a:p>
            <a:endParaRPr lang="en-US" b="1" dirty="0"/>
          </a:p>
        </p:txBody>
      </p:sp>
    </p:spTree>
    <p:extLst>
      <p:ext uri="{BB962C8B-B14F-4D97-AF65-F5344CB8AC3E}">
        <p14:creationId xmlns:p14="http://schemas.microsoft.com/office/powerpoint/2010/main" val="11837093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Less protected speech: Fighting words</a:t>
            </a:r>
          </a:p>
        </p:txBody>
      </p:sp>
      <p:sp>
        <p:nvSpPr>
          <p:cNvPr id="3" name="Content Placeholder 2"/>
          <p:cNvSpPr>
            <a:spLocks noGrp="1"/>
          </p:cNvSpPr>
          <p:nvPr>
            <p:ph idx="1"/>
          </p:nvPr>
        </p:nvSpPr>
        <p:spPr/>
        <p:txBody>
          <a:bodyPr>
            <a:normAutofit fontScale="85000" lnSpcReduction="20000"/>
          </a:bodyPr>
          <a:lstStyle/>
          <a:p>
            <a:pPr marL="0" indent="0">
              <a:buNone/>
            </a:pPr>
            <a:r>
              <a:rPr lang="en-US" i="1" dirty="0" err="1"/>
              <a:t>Chaplinsky</a:t>
            </a:r>
            <a:r>
              <a:rPr lang="en-US" i="1" dirty="0"/>
              <a:t> v. New Hampshire</a:t>
            </a:r>
            <a:r>
              <a:rPr lang="en-US" b="1" dirty="0"/>
              <a:t> </a:t>
            </a:r>
            <a:r>
              <a:rPr lang="en-US" dirty="0"/>
              <a:t>(1942) </a:t>
            </a:r>
            <a:r>
              <a:rPr lang="en-US" dirty="0" err="1"/>
              <a:t>Chaplinsky</a:t>
            </a:r>
            <a:r>
              <a:rPr lang="en-US" dirty="0"/>
              <a:t>, a Jehovah's Witness, called a city marshal a "God-damned racketeer" and "a damned fascist" in a public place.</a:t>
            </a:r>
          </a:p>
          <a:p>
            <a:pPr marL="0" indent="0">
              <a:buNone/>
            </a:pPr>
            <a:r>
              <a:rPr lang="en-US" dirty="0"/>
              <a:t> He was arrested and convicted under a New Hampshire state law for violating a breach of the peace.</a:t>
            </a:r>
          </a:p>
          <a:p>
            <a:r>
              <a:rPr lang="en-US" dirty="0"/>
              <a:t>Court concluded that some forms of expression--among them obscenity and fighting words--</a:t>
            </a:r>
            <a:r>
              <a:rPr lang="en-US" b="1" i="1" dirty="0"/>
              <a:t>do not convey ideas </a:t>
            </a:r>
            <a:r>
              <a:rPr lang="en-US" b="1" dirty="0"/>
              <a:t>and thus are not subject to First Amendment protection. </a:t>
            </a:r>
          </a:p>
          <a:p>
            <a:r>
              <a:rPr lang="en-US" dirty="0"/>
              <a:t>In this case, </a:t>
            </a:r>
            <a:r>
              <a:rPr lang="en-US" dirty="0" err="1"/>
              <a:t>Chaplinsky</a:t>
            </a:r>
            <a:r>
              <a:rPr lang="en-US" dirty="0"/>
              <a:t> uttered fighting words, i.e., words that </a:t>
            </a:r>
            <a:r>
              <a:rPr lang="en-US" b="1" dirty="0"/>
              <a:t>"inflict injury or tend to incite an immediate breach of the peace."</a:t>
            </a:r>
          </a:p>
          <a:p>
            <a:endParaRPr lang="en-US" dirty="0"/>
          </a:p>
        </p:txBody>
      </p:sp>
    </p:spTree>
    <p:extLst>
      <p:ext uri="{BB962C8B-B14F-4D97-AF65-F5344CB8AC3E}">
        <p14:creationId xmlns:p14="http://schemas.microsoft.com/office/powerpoint/2010/main" val="1151825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Less protected speech: Fighting words</a:t>
            </a:r>
          </a:p>
        </p:txBody>
      </p:sp>
      <p:sp>
        <p:nvSpPr>
          <p:cNvPr id="3" name="Content Placeholder 2"/>
          <p:cNvSpPr>
            <a:spLocks noGrp="1"/>
          </p:cNvSpPr>
          <p:nvPr>
            <p:ph idx="1"/>
          </p:nvPr>
        </p:nvSpPr>
        <p:spPr/>
        <p:txBody>
          <a:bodyPr>
            <a:normAutofit fontScale="85000" lnSpcReduction="20000"/>
          </a:bodyPr>
          <a:lstStyle/>
          <a:p>
            <a:r>
              <a:rPr lang="en-US" dirty="0"/>
              <a:t>Fighting words do not have to be spoken </a:t>
            </a:r>
          </a:p>
          <a:p>
            <a:r>
              <a:rPr lang="en-US" dirty="0"/>
              <a:t>Can be a form of protected symbolic expression</a:t>
            </a:r>
          </a:p>
          <a:p>
            <a:r>
              <a:rPr lang="en-US" i="1" dirty="0"/>
              <a:t>Cohen v. California (1971): </a:t>
            </a:r>
            <a:r>
              <a:rPr lang="en-US" dirty="0"/>
              <a:t>“Fuck the Draft; Stop the War” printed on jacket</a:t>
            </a:r>
          </a:p>
          <a:p>
            <a:r>
              <a:rPr lang="en-US" dirty="0"/>
              <a:t>Cohen wore his jacket into a Los Angeles courthouse and was arrested under a California state law</a:t>
            </a:r>
          </a:p>
          <a:p>
            <a:r>
              <a:rPr lang="en-US" dirty="0"/>
              <a:t>The U.S. Supreme Court overturned his conviction and ruled that the words on the jacket did not fit the category of fighting words, and were protected speech.</a:t>
            </a:r>
          </a:p>
          <a:p>
            <a:r>
              <a:rPr lang="en-US" dirty="0"/>
              <a:t> Court ruled that </a:t>
            </a:r>
            <a:r>
              <a:rPr lang="en-US" b="1" dirty="0"/>
              <a:t>forbidding use of certain words amounted to little more than a censorship of ideas</a:t>
            </a:r>
            <a:endParaRPr lang="en-US" dirty="0"/>
          </a:p>
        </p:txBody>
      </p:sp>
    </p:spTree>
    <p:extLst>
      <p:ext uri="{BB962C8B-B14F-4D97-AF65-F5344CB8AC3E}">
        <p14:creationId xmlns:p14="http://schemas.microsoft.com/office/powerpoint/2010/main" val="29261701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Less protected speech: slander and libel</a:t>
            </a:r>
          </a:p>
        </p:txBody>
      </p:sp>
      <p:sp>
        <p:nvSpPr>
          <p:cNvPr id="3" name="Content Placeholder 2"/>
          <p:cNvSpPr>
            <a:spLocks noGrp="1"/>
          </p:cNvSpPr>
          <p:nvPr>
            <p:ph idx="1"/>
          </p:nvPr>
        </p:nvSpPr>
        <p:spPr/>
        <p:txBody>
          <a:bodyPr>
            <a:normAutofit/>
          </a:bodyPr>
          <a:lstStyle/>
          <a:p>
            <a:pPr marL="0" indent="0">
              <a:buNone/>
            </a:pPr>
            <a:r>
              <a:rPr lang="en-US" b="1" dirty="0"/>
              <a:t>Slander: spoken false statements that damage a person’s reputation</a:t>
            </a:r>
          </a:p>
          <a:p>
            <a:pPr marL="0" indent="0">
              <a:buNone/>
            </a:pPr>
            <a:r>
              <a:rPr lang="en-US" b="1" dirty="0"/>
              <a:t>Libel: written false statements that damage a person’s reputation</a:t>
            </a:r>
          </a:p>
          <a:p>
            <a:r>
              <a:rPr lang="en-US" i="1" dirty="0"/>
              <a:t>can be regulated </a:t>
            </a:r>
            <a:r>
              <a:rPr lang="en-US" dirty="0"/>
              <a:t>by the government</a:t>
            </a:r>
          </a:p>
          <a:p>
            <a:r>
              <a:rPr lang="en-US" dirty="0"/>
              <a:t>do </a:t>
            </a:r>
            <a:r>
              <a:rPr lang="en-US" i="1" dirty="0"/>
              <a:t>not</a:t>
            </a:r>
            <a:r>
              <a:rPr lang="en-US" dirty="0"/>
              <a:t> </a:t>
            </a:r>
            <a:r>
              <a:rPr lang="en-US" i="1" dirty="0"/>
              <a:t>have </a:t>
            </a:r>
            <a:r>
              <a:rPr lang="en-US" dirty="0"/>
              <a:t>First Amendment Protections</a:t>
            </a:r>
          </a:p>
        </p:txBody>
      </p:sp>
    </p:spTree>
    <p:extLst>
      <p:ext uri="{BB962C8B-B14F-4D97-AF65-F5344CB8AC3E}">
        <p14:creationId xmlns:p14="http://schemas.microsoft.com/office/powerpoint/2010/main" val="4841548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Less protected speech: slander and libel</a:t>
            </a:r>
          </a:p>
        </p:txBody>
      </p:sp>
      <p:sp>
        <p:nvSpPr>
          <p:cNvPr id="3" name="Content Placeholder 2"/>
          <p:cNvSpPr>
            <a:spLocks noGrp="1"/>
          </p:cNvSpPr>
          <p:nvPr>
            <p:ph idx="1"/>
          </p:nvPr>
        </p:nvSpPr>
        <p:spPr/>
        <p:txBody>
          <a:bodyPr>
            <a:normAutofit fontScale="92500"/>
          </a:bodyPr>
          <a:lstStyle/>
          <a:p>
            <a:pPr marL="0" indent="0">
              <a:buNone/>
            </a:pPr>
            <a:r>
              <a:rPr lang="en-US" dirty="0"/>
              <a:t>Often difficult to draw the line between slander and libel and permissible speech.</a:t>
            </a:r>
          </a:p>
          <a:p>
            <a:r>
              <a:rPr lang="en-US" i="1" dirty="0"/>
              <a:t>Hustler v. Falwell (</a:t>
            </a:r>
            <a:r>
              <a:rPr lang="en-US" dirty="0"/>
              <a:t>1988): Rev. Jerry Falwell sued </a:t>
            </a:r>
            <a:r>
              <a:rPr lang="en-US" i="1" dirty="0"/>
              <a:t>Hustler </a:t>
            </a:r>
            <a:r>
              <a:rPr lang="en-US" dirty="0"/>
              <a:t>magazine for libel and emotional distress over a cartoon the magazine published </a:t>
            </a:r>
          </a:p>
          <a:p>
            <a:r>
              <a:rPr lang="en-US" dirty="0"/>
              <a:t>Court ruled </a:t>
            </a:r>
            <a:r>
              <a:rPr lang="en-US" b="1" dirty="0"/>
              <a:t>against </a:t>
            </a:r>
            <a:r>
              <a:rPr lang="en-US" dirty="0"/>
              <a:t>Falwell, saying he was a public figure and compared the magazine’s parody to political cartoons: always have had First Amendment protection.</a:t>
            </a:r>
          </a:p>
          <a:p>
            <a:endParaRPr lang="en-US" dirty="0"/>
          </a:p>
        </p:txBody>
      </p:sp>
    </p:spTree>
    <p:extLst>
      <p:ext uri="{BB962C8B-B14F-4D97-AF65-F5344CB8AC3E}">
        <p14:creationId xmlns:p14="http://schemas.microsoft.com/office/powerpoint/2010/main" val="37605231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Less protected speech: commercial speech</a:t>
            </a:r>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Commercial speech: Public expression with the aim of making a profit. </a:t>
            </a:r>
            <a:r>
              <a:rPr lang="en-US" dirty="0"/>
              <a:t>(generally: advertising)</a:t>
            </a:r>
            <a:endParaRPr lang="en-US" b="1" dirty="0"/>
          </a:p>
          <a:p>
            <a:pPr marL="0" indent="0">
              <a:buNone/>
            </a:pPr>
            <a:r>
              <a:rPr lang="en-US" b="1" dirty="0"/>
              <a:t>Less protected than political speech.</a:t>
            </a:r>
          </a:p>
          <a:p>
            <a:r>
              <a:rPr lang="en-US" dirty="0"/>
              <a:t>Recent years, commercial speech has received greater protection:</a:t>
            </a:r>
          </a:p>
          <a:p>
            <a:r>
              <a:rPr lang="en-US" dirty="0"/>
              <a:t>Court struck down a law banning advertising prescription drug prices.</a:t>
            </a:r>
          </a:p>
          <a:p>
            <a:r>
              <a:rPr lang="en-US" dirty="0"/>
              <a:t>Struck down a law prohibiting placing newspaper racks on city streets to distribute real estate guides.</a:t>
            </a:r>
          </a:p>
          <a:p>
            <a:pPr marL="0" indent="0">
              <a:buNone/>
            </a:pPr>
            <a:r>
              <a:rPr lang="en-US" b="1" dirty="0"/>
              <a:t>Commercial speech may be regulated but the government </a:t>
            </a:r>
            <a:r>
              <a:rPr lang="en-US" b="1" i="1" dirty="0"/>
              <a:t>has to have a good reason to do it.</a:t>
            </a:r>
          </a:p>
        </p:txBody>
      </p:sp>
    </p:spTree>
    <p:extLst>
      <p:ext uri="{BB962C8B-B14F-4D97-AF65-F5344CB8AC3E}">
        <p14:creationId xmlns:p14="http://schemas.microsoft.com/office/powerpoint/2010/main" val="18137123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 protected speech: obscenity</a:t>
            </a:r>
          </a:p>
        </p:txBody>
      </p:sp>
      <p:sp>
        <p:nvSpPr>
          <p:cNvPr id="3" name="Content Placeholder 2"/>
          <p:cNvSpPr>
            <a:spLocks noGrp="1"/>
          </p:cNvSpPr>
          <p:nvPr>
            <p:ph idx="1"/>
          </p:nvPr>
        </p:nvSpPr>
        <p:spPr/>
        <p:txBody>
          <a:bodyPr>
            <a:normAutofit/>
          </a:bodyPr>
          <a:lstStyle/>
          <a:p>
            <a:pPr marL="0" indent="0">
              <a:buNone/>
            </a:pPr>
            <a:r>
              <a:rPr lang="en-US" dirty="0"/>
              <a:t>Press never been allowed complete freedom when publication involved pornography and material considered obscene.</a:t>
            </a:r>
          </a:p>
          <a:p>
            <a:pPr marL="0" indent="0">
              <a:buNone/>
            </a:pPr>
            <a:r>
              <a:rPr lang="en-US" dirty="0"/>
              <a:t>Difficulty is where to draw the line</a:t>
            </a:r>
          </a:p>
          <a:p>
            <a:pPr marL="0" indent="0">
              <a:buNone/>
            </a:pPr>
            <a:r>
              <a:rPr lang="en-US" b="1" dirty="0"/>
              <a:t>Justice Potter Stewart wrote that he could not define obscenity but “I know it when I see it.”</a:t>
            </a:r>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2827249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Origins of the Bill of Rights</a:t>
            </a:r>
          </a:p>
        </p:txBody>
      </p:sp>
      <p:sp>
        <p:nvSpPr>
          <p:cNvPr id="3" name="Content Placeholder 2"/>
          <p:cNvSpPr>
            <a:spLocks noGrp="1"/>
          </p:cNvSpPr>
          <p:nvPr>
            <p:ph idx="1"/>
          </p:nvPr>
        </p:nvSpPr>
        <p:spPr/>
        <p:txBody>
          <a:bodyPr/>
          <a:lstStyle/>
          <a:p>
            <a:r>
              <a:rPr lang="en-US" b="1" dirty="0"/>
              <a:t>Prohibition of bills of attainder – legislation punishing someone without benefit of a trial</a:t>
            </a:r>
          </a:p>
          <a:p>
            <a:r>
              <a:rPr lang="en-US" b="1" dirty="0"/>
              <a:t>Prohibition of </a:t>
            </a:r>
            <a:r>
              <a:rPr lang="en-US" b="1" i="1" dirty="0"/>
              <a:t>ex post facto </a:t>
            </a:r>
            <a:r>
              <a:rPr lang="en-US" b="1" dirty="0"/>
              <a:t>laws – laws that make an act punishable as a crime even if the act was legal at the time it was committed.</a:t>
            </a:r>
          </a:p>
          <a:p>
            <a:r>
              <a:rPr lang="en-US" b="1" dirty="0"/>
              <a:t>The right to trial by jury also was part of the Constitution.</a:t>
            </a:r>
          </a:p>
        </p:txBody>
      </p:sp>
    </p:spTree>
    <p:extLst>
      <p:ext uri="{BB962C8B-B14F-4D97-AF65-F5344CB8AC3E}">
        <p14:creationId xmlns:p14="http://schemas.microsoft.com/office/powerpoint/2010/main" val="29166365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 protected speech: obscenity</a:t>
            </a:r>
          </a:p>
        </p:txBody>
      </p:sp>
      <p:sp>
        <p:nvSpPr>
          <p:cNvPr id="3" name="Content Placeholder 2"/>
          <p:cNvSpPr>
            <a:spLocks noGrp="1"/>
          </p:cNvSpPr>
          <p:nvPr>
            <p:ph idx="1"/>
          </p:nvPr>
        </p:nvSpPr>
        <p:spPr/>
        <p:txBody>
          <a:bodyPr>
            <a:normAutofit fontScale="92500" lnSpcReduction="20000"/>
          </a:bodyPr>
          <a:lstStyle/>
          <a:p>
            <a:pPr marL="0" indent="0">
              <a:buNone/>
            </a:pPr>
            <a:r>
              <a:rPr lang="en-US" i="1" dirty="0"/>
              <a:t>Miller v. California (1973) </a:t>
            </a:r>
            <a:r>
              <a:rPr lang="en-US" dirty="0"/>
              <a:t>Court established </a:t>
            </a:r>
            <a:r>
              <a:rPr lang="en-US" b="1" dirty="0"/>
              <a:t>Miller test: a three-part test used to determine whether speech meets the criteria for obscenity. If so, it can be restricted by the government.</a:t>
            </a:r>
          </a:p>
          <a:p>
            <a:pPr marL="0" indent="0">
              <a:buNone/>
            </a:pPr>
            <a:r>
              <a:rPr lang="en-US" dirty="0"/>
              <a:t>Three standards must be met for material to be banned as obscene: </a:t>
            </a:r>
          </a:p>
          <a:p>
            <a:pPr marL="514350" indent="-514350">
              <a:buAutoNum type="arabicPeriod"/>
            </a:pPr>
            <a:r>
              <a:rPr lang="en-US" dirty="0"/>
              <a:t>if it appeals to prurient interests </a:t>
            </a:r>
          </a:p>
          <a:p>
            <a:pPr marL="514350" indent="-514350">
              <a:buAutoNum type="arabicPeriod"/>
            </a:pPr>
            <a:r>
              <a:rPr lang="en-US" dirty="0"/>
              <a:t>if it is “patently offensive” and</a:t>
            </a:r>
          </a:p>
          <a:p>
            <a:pPr marL="0" indent="0">
              <a:buNone/>
            </a:pPr>
            <a:r>
              <a:rPr lang="en-US" dirty="0"/>
              <a:t>3.   if the work as a whole lacks serious literary, artistic, political or scientific value.</a:t>
            </a:r>
          </a:p>
          <a:p>
            <a:endParaRPr lang="en-US" dirty="0"/>
          </a:p>
        </p:txBody>
      </p:sp>
    </p:spTree>
    <p:extLst>
      <p:ext uri="{BB962C8B-B14F-4D97-AF65-F5344CB8AC3E}">
        <p14:creationId xmlns:p14="http://schemas.microsoft.com/office/powerpoint/2010/main" val="42230548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 protected speech: obscenity</a:t>
            </a:r>
          </a:p>
        </p:txBody>
      </p:sp>
      <p:sp>
        <p:nvSpPr>
          <p:cNvPr id="3" name="Content Placeholder 2"/>
          <p:cNvSpPr>
            <a:spLocks noGrp="1"/>
          </p:cNvSpPr>
          <p:nvPr>
            <p:ph idx="1"/>
          </p:nvPr>
        </p:nvSpPr>
        <p:spPr/>
        <p:txBody>
          <a:bodyPr/>
          <a:lstStyle/>
          <a:p>
            <a:r>
              <a:rPr lang="en-US" dirty="0"/>
              <a:t>material must be </a:t>
            </a:r>
            <a:r>
              <a:rPr lang="en-US" i="1" dirty="0"/>
              <a:t>judged by </a:t>
            </a:r>
            <a:r>
              <a:rPr lang="en-US" b="1" i="1" dirty="0"/>
              <a:t>local community standards</a:t>
            </a:r>
            <a:r>
              <a:rPr lang="en-US" i="1" dirty="0"/>
              <a:t> rather than a single national standard.</a:t>
            </a:r>
          </a:p>
          <a:p>
            <a:r>
              <a:rPr lang="en-US" dirty="0"/>
              <a:t>1997 ruling by the Court gave the </a:t>
            </a:r>
            <a:r>
              <a:rPr lang="en-US" b="1" dirty="0"/>
              <a:t>Internet the same free speech protection as print media</a:t>
            </a:r>
          </a:p>
          <a:p>
            <a:endParaRPr lang="en-US" dirty="0"/>
          </a:p>
        </p:txBody>
      </p:sp>
    </p:spTree>
    <p:extLst>
      <p:ext uri="{BB962C8B-B14F-4D97-AF65-F5344CB8AC3E}">
        <p14:creationId xmlns:p14="http://schemas.microsoft.com/office/powerpoint/2010/main" val="42676323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First Amendment: Freedom of Religion</a:t>
            </a:r>
          </a:p>
        </p:txBody>
      </p:sp>
      <p:sp>
        <p:nvSpPr>
          <p:cNvPr id="3" name="Content Placeholder 2"/>
          <p:cNvSpPr>
            <a:spLocks noGrp="1"/>
          </p:cNvSpPr>
          <p:nvPr>
            <p:ph idx="1"/>
          </p:nvPr>
        </p:nvSpPr>
        <p:spPr/>
        <p:txBody>
          <a:bodyPr>
            <a:normAutofit lnSpcReduction="10000"/>
          </a:bodyPr>
          <a:lstStyle/>
          <a:p>
            <a:pPr marL="0" indent="0">
              <a:buNone/>
            </a:pPr>
            <a:r>
              <a:rPr lang="en-US" b="1" dirty="0"/>
              <a:t>“Congress shall make no law respecting an establishment of religion, or prohibiting the free exercise thereof” </a:t>
            </a:r>
          </a:p>
          <a:p>
            <a:pPr marL="0" indent="0">
              <a:buNone/>
            </a:pPr>
            <a:r>
              <a:rPr lang="en-US" dirty="0"/>
              <a:t>1802 Thomas Jefferson in Letter to the Danbury Baptists said the First Amendment provides a “wall of separation between church and state,” language which continued to be cited in court cases. </a:t>
            </a:r>
            <a:r>
              <a:rPr lang="en-US" dirty="0">
                <a:hlinkClick r:id="rId2"/>
              </a:rPr>
              <a:t>http://www.loc.gov/loc/lcib/9806/danpre.html</a:t>
            </a:r>
            <a:endParaRPr lang="en-US" b="1" dirty="0"/>
          </a:p>
          <a:p>
            <a:endParaRPr lang="en-US" b="1" dirty="0"/>
          </a:p>
        </p:txBody>
      </p:sp>
    </p:spTree>
    <p:extLst>
      <p:ext uri="{BB962C8B-B14F-4D97-AF65-F5344CB8AC3E}">
        <p14:creationId xmlns:p14="http://schemas.microsoft.com/office/powerpoint/2010/main" val="30876612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First Amendment: Freedom of Religion</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First Amendment contains two clauses guaranteeing freedom of religion:</a:t>
            </a:r>
          </a:p>
          <a:p>
            <a:r>
              <a:rPr lang="en-US" b="1" dirty="0"/>
              <a:t>Establishment clause: “Congress shall make no law respecting an establishment of religion,” </a:t>
            </a:r>
          </a:p>
          <a:p>
            <a:r>
              <a:rPr lang="en-US" dirty="0"/>
              <a:t>interpreted to mean that Congress </a:t>
            </a:r>
            <a:r>
              <a:rPr lang="en-US" i="1" dirty="0"/>
              <a:t>cannot</a:t>
            </a:r>
            <a:r>
              <a:rPr lang="en-US" dirty="0"/>
              <a:t> </a:t>
            </a:r>
            <a:r>
              <a:rPr lang="en-US" i="1" dirty="0"/>
              <a:t>sponsor or favor any religion</a:t>
            </a:r>
          </a:p>
          <a:p>
            <a:r>
              <a:rPr lang="en-US" b="1" dirty="0"/>
              <a:t>Free exercise clause: “or prohibiting the free exercise thereof”</a:t>
            </a:r>
          </a:p>
          <a:p>
            <a:r>
              <a:rPr lang="en-US" dirty="0"/>
              <a:t>Congress cannot prohibit or interfere with</a:t>
            </a:r>
            <a:r>
              <a:rPr lang="en-US" i="1" dirty="0"/>
              <a:t> the practice of religion</a:t>
            </a:r>
          </a:p>
          <a:p>
            <a:endParaRPr lang="en-US" dirty="0"/>
          </a:p>
        </p:txBody>
      </p:sp>
    </p:spTree>
    <p:extLst>
      <p:ext uri="{BB962C8B-B14F-4D97-AF65-F5344CB8AC3E}">
        <p14:creationId xmlns:p14="http://schemas.microsoft.com/office/powerpoint/2010/main" val="5261763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establishment clause and the separation of church and state</a:t>
            </a:r>
          </a:p>
        </p:txBody>
      </p:sp>
      <p:sp>
        <p:nvSpPr>
          <p:cNvPr id="3" name="Content Placeholder 2"/>
          <p:cNvSpPr>
            <a:spLocks noGrp="1"/>
          </p:cNvSpPr>
          <p:nvPr>
            <p:ph idx="1"/>
          </p:nvPr>
        </p:nvSpPr>
        <p:spPr/>
        <p:txBody>
          <a:bodyPr>
            <a:normAutofit fontScale="92500" lnSpcReduction="10000"/>
          </a:bodyPr>
          <a:lstStyle/>
          <a:p>
            <a:pPr marL="0" indent="0">
              <a:buNone/>
            </a:pPr>
            <a:r>
              <a:rPr lang="en-US" i="1" dirty="0"/>
              <a:t>Engel v. Vitale (1962) </a:t>
            </a:r>
            <a:r>
              <a:rPr lang="en-US" dirty="0"/>
              <a:t>Court ruled that a </a:t>
            </a:r>
            <a:r>
              <a:rPr lang="en-US" b="1" dirty="0"/>
              <a:t>prayer written by the New York Board of Regents and read every day in the state’s public schools violated the separation of church and state.</a:t>
            </a:r>
          </a:p>
          <a:p>
            <a:pPr marL="0" indent="0">
              <a:buNone/>
            </a:pPr>
            <a:r>
              <a:rPr lang="en-US" i="1" dirty="0"/>
              <a:t>Abington School District v. </a:t>
            </a:r>
            <a:r>
              <a:rPr lang="en-US" i="1" dirty="0" err="1"/>
              <a:t>Schemp</a:t>
            </a:r>
            <a:r>
              <a:rPr lang="en-US" i="1" dirty="0"/>
              <a:t> (1963), </a:t>
            </a:r>
            <a:r>
              <a:rPr lang="en-US" dirty="0"/>
              <a:t>Court </a:t>
            </a:r>
            <a:r>
              <a:rPr lang="en-US" b="1" dirty="0"/>
              <a:t>struck down Bible readings in public schools.</a:t>
            </a:r>
            <a:endParaRPr lang="en-US" b="1" i="1" dirty="0"/>
          </a:p>
          <a:p>
            <a:r>
              <a:rPr lang="en-US" dirty="0"/>
              <a:t>Court’s decisions were perceived as an attack on religion. </a:t>
            </a:r>
          </a:p>
          <a:p>
            <a:r>
              <a:rPr lang="en-US" dirty="0"/>
              <a:t>Many attempts over 50 years to amend the Constitution to allow school prayer.</a:t>
            </a:r>
          </a:p>
        </p:txBody>
      </p:sp>
    </p:spTree>
    <p:extLst>
      <p:ext uri="{BB962C8B-B14F-4D97-AF65-F5344CB8AC3E}">
        <p14:creationId xmlns:p14="http://schemas.microsoft.com/office/powerpoint/2010/main" val="18013412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establishment clause and the separation of church and state</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Court struck down the practice of a one-minute moment of silence for “meditation and voluntary prayer” Alabama public schools; </a:t>
            </a:r>
            <a:r>
              <a:rPr lang="en-US" i="1" dirty="0"/>
              <a:t>Wallace v. Jeffries (1985). </a:t>
            </a:r>
          </a:p>
          <a:p>
            <a:pPr marL="0" indent="0">
              <a:buNone/>
            </a:pPr>
            <a:r>
              <a:rPr lang="en-US" dirty="0"/>
              <a:t>Court’s ruling said that </a:t>
            </a:r>
            <a:r>
              <a:rPr lang="en-US" b="1" dirty="0"/>
              <a:t>“government must pursue a course of complete neutrality toward religion.”</a:t>
            </a:r>
          </a:p>
          <a:p>
            <a:r>
              <a:rPr lang="en-US" dirty="0"/>
              <a:t>Court also has ruled </a:t>
            </a:r>
            <a:r>
              <a:rPr lang="en-US" b="1" dirty="0"/>
              <a:t>against prayers at public school graduations</a:t>
            </a:r>
            <a:r>
              <a:rPr lang="en-US" dirty="0"/>
              <a:t> </a:t>
            </a:r>
            <a:r>
              <a:rPr lang="en-US" sz="2800" dirty="0"/>
              <a:t>(</a:t>
            </a:r>
            <a:r>
              <a:rPr lang="en-US" sz="2800" i="1" dirty="0"/>
              <a:t>Lee v. Weisman</a:t>
            </a:r>
            <a:r>
              <a:rPr lang="en-US" sz="2800" dirty="0"/>
              <a:t>, 1992)</a:t>
            </a:r>
            <a:r>
              <a:rPr lang="en-US" dirty="0"/>
              <a:t> and </a:t>
            </a:r>
            <a:r>
              <a:rPr lang="en-US" b="1" dirty="0"/>
              <a:t>student-led prayer at football games</a:t>
            </a:r>
            <a:r>
              <a:rPr lang="en-US" dirty="0"/>
              <a:t> </a:t>
            </a:r>
            <a:r>
              <a:rPr lang="en-US" sz="2800" i="1" dirty="0" err="1"/>
              <a:t>Sante</a:t>
            </a:r>
            <a:r>
              <a:rPr lang="en-US" sz="2800" i="1" dirty="0"/>
              <a:t> Fe Independent School District v. Doe (2000)</a:t>
            </a:r>
          </a:p>
          <a:p>
            <a:r>
              <a:rPr lang="en-US" b="1" dirty="0"/>
              <a:t>Upheld a student-led prayer </a:t>
            </a:r>
            <a:r>
              <a:rPr lang="en-US" dirty="0"/>
              <a:t>– not part of school policy – at a high school graduation</a:t>
            </a:r>
          </a:p>
          <a:p>
            <a:r>
              <a:rPr lang="en-US" b="1" dirty="0">
                <a:hlinkClick r:id="rId2"/>
              </a:rPr>
              <a:t>http://www.aclu-tn.org/pdfs/briefer_religion_in_public_schools.pdf</a:t>
            </a:r>
            <a:endParaRPr lang="en-US" b="1" dirty="0"/>
          </a:p>
          <a:p>
            <a:endParaRPr lang="en-US" dirty="0"/>
          </a:p>
        </p:txBody>
      </p:sp>
    </p:spTree>
    <p:extLst>
      <p:ext uri="{BB962C8B-B14F-4D97-AF65-F5344CB8AC3E}">
        <p14:creationId xmlns:p14="http://schemas.microsoft.com/office/powerpoint/2010/main" val="14610682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Establishment clause</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a:t>The Court has been less stringent in keeping religion out of venues other than schools:</a:t>
            </a:r>
          </a:p>
          <a:p>
            <a:pPr marL="0" indent="0">
              <a:buNone/>
            </a:pPr>
            <a:r>
              <a:rPr lang="en-US" dirty="0"/>
              <a:t>Congress and state legislatures may open sessions with a prayer; Court has upheld these practices as long-standing traditions.</a:t>
            </a:r>
          </a:p>
          <a:p>
            <a:r>
              <a:rPr lang="en-US" b="1" i="1" dirty="0"/>
              <a:t>Town of Greece v. Galloway (2014)</a:t>
            </a:r>
            <a:r>
              <a:rPr lang="en-US" b="1" dirty="0"/>
              <a:t>, Court upheld a New York town’s practice of opening its town board meetings with a prayer. </a:t>
            </a:r>
          </a:p>
          <a:p>
            <a:r>
              <a:rPr lang="en-US" dirty="0"/>
              <a:t>The Court said prayer is permissible as long as it does not discriminate against minority religions and does not require those present to join in prayer.</a:t>
            </a:r>
            <a:endParaRPr lang="en-US" i="1" dirty="0"/>
          </a:p>
        </p:txBody>
      </p:sp>
    </p:spTree>
    <p:extLst>
      <p:ext uri="{BB962C8B-B14F-4D97-AF65-F5344CB8AC3E}">
        <p14:creationId xmlns:p14="http://schemas.microsoft.com/office/powerpoint/2010/main" val="32361048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Establishment clause</a:t>
            </a:r>
          </a:p>
        </p:txBody>
      </p:sp>
      <p:sp>
        <p:nvSpPr>
          <p:cNvPr id="3" name="Content Placeholder 2"/>
          <p:cNvSpPr>
            <a:spLocks noGrp="1"/>
          </p:cNvSpPr>
          <p:nvPr>
            <p:ph idx="1"/>
          </p:nvPr>
        </p:nvSpPr>
        <p:spPr/>
        <p:txBody>
          <a:bodyPr>
            <a:normAutofit/>
          </a:bodyPr>
          <a:lstStyle/>
          <a:p>
            <a:pPr marL="0" indent="0">
              <a:buNone/>
            </a:pPr>
            <a:r>
              <a:rPr lang="en-US" dirty="0"/>
              <a:t>Because religion is prominent in American life, many public buildings display religious symbols. </a:t>
            </a:r>
          </a:p>
          <a:p>
            <a:pPr marL="0" indent="0">
              <a:buNone/>
            </a:pPr>
            <a:r>
              <a:rPr lang="en-US" dirty="0"/>
              <a:t>statue of Moses has stood in the Library of Congress since 1897. </a:t>
            </a:r>
          </a:p>
          <a:p>
            <a:pPr marL="0" indent="0">
              <a:buNone/>
            </a:pPr>
            <a:r>
              <a:rPr lang="en-US" dirty="0"/>
              <a:t>Court has taken tradition into account to determine if religious displays can be allowed on public property</a:t>
            </a:r>
          </a:p>
        </p:txBody>
      </p:sp>
    </p:spTree>
    <p:extLst>
      <p:ext uri="{BB962C8B-B14F-4D97-AF65-F5344CB8AC3E}">
        <p14:creationId xmlns:p14="http://schemas.microsoft.com/office/powerpoint/2010/main" val="7842674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Establishment clause</a:t>
            </a:r>
          </a:p>
        </p:txBody>
      </p:sp>
      <p:sp>
        <p:nvSpPr>
          <p:cNvPr id="3" name="Content Placeholder 2"/>
          <p:cNvSpPr>
            <a:spLocks noGrp="1"/>
          </p:cNvSpPr>
          <p:nvPr>
            <p:ph idx="1"/>
          </p:nvPr>
        </p:nvSpPr>
        <p:spPr/>
        <p:txBody>
          <a:bodyPr>
            <a:normAutofit/>
          </a:bodyPr>
          <a:lstStyle/>
          <a:p>
            <a:pPr marL="0" indent="0">
              <a:buNone/>
            </a:pPr>
            <a:r>
              <a:rPr lang="en-US" dirty="0"/>
              <a:t>Court has upheld display of nativity scenes on public property if displays conform to what has been labeled the </a:t>
            </a:r>
            <a:r>
              <a:rPr lang="en-US" b="1" dirty="0"/>
              <a:t>“three  plastic animals rule”</a:t>
            </a:r>
          </a:p>
          <a:p>
            <a:pPr marL="0" indent="0">
              <a:buNone/>
            </a:pPr>
            <a:r>
              <a:rPr lang="en-US" b="1" dirty="0"/>
              <a:t> </a:t>
            </a:r>
            <a:r>
              <a:rPr lang="en-US" dirty="0"/>
              <a:t>– if the Baby Jesus is surrounded by Rudolph the red-nosed reindeer and other secular symbols, the </a:t>
            </a:r>
            <a:r>
              <a:rPr lang="en-US" b="1" dirty="0"/>
              <a:t>overall display is considered sufficiently non-religious to pass constitutional muster.</a:t>
            </a:r>
            <a:endParaRPr lang="en-US" dirty="0"/>
          </a:p>
          <a:p>
            <a:endParaRPr lang="en-US" dirty="0"/>
          </a:p>
        </p:txBody>
      </p:sp>
    </p:spTree>
    <p:extLst>
      <p:ext uri="{BB962C8B-B14F-4D97-AF65-F5344CB8AC3E}">
        <p14:creationId xmlns:p14="http://schemas.microsoft.com/office/powerpoint/2010/main" val="35650838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Establishment clause</a:t>
            </a:r>
          </a:p>
        </p:txBody>
      </p:sp>
      <p:sp>
        <p:nvSpPr>
          <p:cNvPr id="3" name="Content Placeholder 2"/>
          <p:cNvSpPr>
            <a:spLocks noGrp="1"/>
          </p:cNvSpPr>
          <p:nvPr>
            <p:ph idx="1"/>
          </p:nvPr>
        </p:nvSpPr>
        <p:spPr/>
        <p:txBody>
          <a:bodyPr/>
          <a:lstStyle/>
          <a:p>
            <a:pPr marL="0" indent="0">
              <a:buNone/>
            </a:pPr>
            <a:r>
              <a:rPr lang="en-US" dirty="0"/>
              <a:t>The Court ruled that the Ten Commandments could be displayed on a monument outside the capitol in Austin, TX</a:t>
            </a:r>
          </a:p>
          <a:p>
            <a:pPr marL="0" indent="0">
              <a:buNone/>
            </a:pPr>
            <a:r>
              <a:rPr lang="en-US" dirty="0"/>
              <a:t>Austin’s monument was one of 40 on capitol grounds so the display was deemed to serve a “mixed but primarily non-religious purpose.”</a:t>
            </a:r>
          </a:p>
          <a:p>
            <a:endParaRPr lang="en-US" dirty="0"/>
          </a:p>
        </p:txBody>
      </p:sp>
    </p:spTree>
    <p:extLst>
      <p:ext uri="{BB962C8B-B14F-4D97-AF65-F5344CB8AC3E}">
        <p14:creationId xmlns:p14="http://schemas.microsoft.com/office/powerpoint/2010/main" val="846773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Origins of the Bill of Rights</a:t>
            </a:r>
          </a:p>
        </p:txBody>
      </p:sp>
      <p:sp>
        <p:nvSpPr>
          <p:cNvPr id="3" name="Content Placeholder 2"/>
          <p:cNvSpPr>
            <a:spLocks noGrp="1"/>
          </p:cNvSpPr>
          <p:nvPr>
            <p:ph idx="1"/>
          </p:nvPr>
        </p:nvSpPr>
        <p:spPr/>
        <p:txBody>
          <a:bodyPr>
            <a:normAutofit fontScale="92500"/>
          </a:bodyPr>
          <a:lstStyle/>
          <a:p>
            <a:r>
              <a:rPr lang="en-US" dirty="0"/>
              <a:t>Antifederalists urged Congress to draft specific protections for individuals’ and states’ rights from federal action.</a:t>
            </a:r>
          </a:p>
          <a:p>
            <a:r>
              <a:rPr lang="en-US" dirty="0"/>
              <a:t>1791 first states ratified </a:t>
            </a:r>
            <a:r>
              <a:rPr lang="en-US" b="1" dirty="0"/>
              <a:t>10 amendments </a:t>
            </a:r>
            <a:r>
              <a:rPr lang="en-US" dirty="0"/>
              <a:t>drafted by the first Congress that became the </a:t>
            </a:r>
            <a:r>
              <a:rPr lang="en-US" b="1" dirty="0"/>
              <a:t>Bill of Rights.</a:t>
            </a:r>
          </a:p>
          <a:p>
            <a:r>
              <a:rPr lang="en-US" b="1" dirty="0"/>
              <a:t>reach of Bill of Rights applied only to protections of freedom from actions by  </a:t>
            </a:r>
            <a:r>
              <a:rPr lang="en-US" b="1" i="1" dirty="0"/>
              <a:t>federal government</a:t>
            </a:r>
            <a:r>
              <a:rPr lang="en-US" b="1" dirty="0"/>
              <a:t>, not actions by the states.</a:t>
            </a:r>
          </a:p>
        </p:txBody>
      </p:sp>
    </p:spTree>
    <p:extLst>
      <p:ext uri="{BB962C8B-B14F-4D97-AF65-F5344CB8AC3E}">
        <p14:creationId xmlns:p14="http://schemas.microsoft.com/office/powerpoint/2010/main" val="41793936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Establishment clause</a:t>
            </a:r>
          </a:p>
        </p:txBody>
      </p:sp>
      <p:sp>
        <p:nvSpPr>
          <p:cNvPr id="3" name="Content Placeholder 2"/>
          <p:cNvSpPr>
            <a:spLocks noGrp="1"/>
          </p:cNvSpPr>
          <p:nvPr>
            <p:ph idx="1"/>
          </p:nvPr>
        </p:nvSpPr>
        <p:spPr/>
        <p:txBody>
          <a:bodyPr>
            <a:normAutofit fontScale="92500"/>
          </a:bodyPr>
          <a:lstStyle/>
          <a:p>
            <a:r>
              <a:rPr lang="en-US" i="1" dirty="0"/>
              <a:t>McCready County v. ACLU </a:t>
            </a:r>
            <a:r>
              <a:rPr lang="en-US" dirty="0"/>
              <a:t>(2005) Court ordered removal of displays of the Ten Commandments at two Kentucky courthouses. </a:t>
            </a:r>
          </a:p>
          <a:p>
            <a:r>
              <a:rPr lang="en-US" dirty="0"/>
              <a:t>The displays had been recently put up and only after county officials were sued did they add a few historical displays around religious ones. </a:t>
            </a:r>
          </a:p>
          <a:p>
            <a:r>
              <a:rPr lang="en-US" dirty="0"/>
              <a:t>Court ruled that officials had religious purposes in mind and displays </a:t>
            </a:r>
            <a:r>
              <a:rPr lang="en-US" b="1" dirty="0"/>
              <a:t>did not meet the standards of the establishment clause</a:t>
            </a:r>
          </a:p>
          <a:p>
            <a:endParaRPr lang="en-US" dirty="0"/>
          </a:p>
        </p:txBody>
      </p:sp>
    </p:spTree>
    <p:extLst>
      <p:ext uri="{BB962C8B-B14F-4D97-AF65-F5344CB8AC3E}">
        <p14:creationId xmlns:p14="http://schemas.microsoft.com/office/powerpoint/2010/main" val="18890749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 Exercise Clause</a:t>
            </a:r>
          </a:p>
        </p:txBody>
      </p:sp>
      <p:sp>
        <p:nvSpPr>
          <p:cNvPr id="3" name="Content Placeholder 2"/>
          <p:cNvSpPr>
            <a:spLocks noGrp="1"/>
          </p:cNvSpPr>
          <p:nvPr>
            <p:ph idx="1"/>
          </p:nvPr>
        </p:nvSpPr>
        <p:spPr/>
        <p:txBody>
          <a:bodyPr>
            <a:normAutofit/>
          </a:bodyPr>
          <a:lstStyle/>
          <a:p>
            <a:pPr marL="0" indent="0">
              <a:buNone/>
            </a:pPr>
            <a:r>
              <a:rPr lang="en-US" b="1" dirty="0"/>
              <a:t>Freedom of belief is absolute</a:t>
            </a:r>
            <a:r>
              <a:rPr lang="en-US" dirty="0"/>
              <a:t>: You can </a:t>
            </a:r>
            <a:r>
              <a:rPr lang="en-US" i="1" dirty="0"/>
              <a:t>believe </a:t>
            </a:r>
            <a:r>
              <a:rPr lang="en-US" dirty="0"/>
              <a:t>in whatever you want, without government interference, </a:t>
            </a:r>
            <a:r>
              <a:rPr lang="en-US" b="1" dirty="0"/>
              <a:t>but when you </a:t>
            </a:r>
            <a:r>
              <a:rPr lang="en-US" b="1" i="1" dirty="0"/>
              <a:t>act </a:t>
            </a:r>
            <a:r>
              <a:rPr lang="en-US" b="1" dirty="0"/>
              <a:t>on those beliefs the government may regulate your behavior.</a:t>
            </a:r>
          </a:p>
          <a:p>
            <a:pPr marL="0" indent="0">
              <a:buNone/>
            </a:pPr>
            <a:r>
              <a:rPr lang="en-US" b="1" dirty="0"/>
              <a:t>Freedom of religion has been the most consistently protected of civil liberties</a:t>
            </a:r>
            <a:endParaRPr lang="en-US" dirty="0"/>
          </a:p>
        </p:txBody>
      </p:sp>
    </p:spTree>
    <p:extLst>
      <p:ext uri="{BB962C8B-B14F-4D97-AF65-F5344CB8AC3E}">
        <p14:creationId xmlns:p14="http://schemas.microsoft.com/office/powerpoint/2010/main" val="18543538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 exercise clause</a:t>
            </a:r>
          </a:p>
        </p:txBody>
      </p:sp>
      <p:sp>
        <p:nvSpPr>
          <p:cNvPr id="3" name="Content Placeholder 2"/>
          <p:cNvSpPr>
            <a:spLocks noGrp="1"/>
          </p:cNvSpPr>
          <p:nvPr>
            <p:ph idx="1"/>
          </p:nvPr>
        </p:nvSpPr>
        <p:spPr/>
        <p:txBody>
          <a:bodyPr>
            <a:normAutofit fontScale="77500" lnSpcReduction="20000"/>
          </a:bodyPr>
          <a:lstStyle/>
          <a:p>
            <a:r>
              <a:rPr lang="en-US" b="1" dirty="0"/>
              <a:t>Some questions  involving the free exercise clause that have come before the Court:</a:t>
            </a:r>
          </a:p>
          <a:p>
            <a:r>
              <a:rPr lang="en-US" dirty="0"/>
              <a:t>May Amish parents be forced to send their children to school beyond 8</a:t>
            </a:r>
            <a:r>
              <a:rPr lang="en-US" baseline="30000" dirty="0"/>
              <a:t>th</a:t>
            </a:r>
            <a:r>
              <a:rPr lang="en-US" dirty="0"/>
              <a:t> grade? No.</a:t>
            </a:r>
          </a:p>
          <a:p>
            <a:r>
              <a:rPr lang="en-US" dirty="0"/>
              <a:t>Is animal sacrifice as part of a religious ceremony protected by the First Amendment? Generally, yes.</a:t>
            </a:r>
          </a:p>
          <a:p>
            <a:r>
              <a:rPr lang="en-US" dirty="0"/>
              <a:t>May Mormons have multiple wives? No.</a:t>
            </a:r>
          </a:p>
          <a:p>
            <a:r>
              <a:rPr lang="en-US" dirty="0"/>
              <a:t>May the Amish be compelled to follow traffic laws and put license plates on their buggies? Yes.</a:t>
            </a:r>
          </a:p>
          <a:p>
            <a:r>
              <a:rPr lang="en-US" dirty="0"/>
              <a:t>May people be forced to work on Friday nights and Saturdays if those are their days of worship? No.</a:t>
            </a:r>
          </a:p>
          <a:p>
            <a:r>
              <a:rPr lang="en-US" dirty="0"/>
              <a:t>May religious dress be regulated? Generally, no, but in some contexts, such as the military, yes.</a:t>
            </a:r>
          </a:p>
          <a:p>
            <a:endParaRPr lang="en-US" dirty="0"/>
          </a:p>
        </p:txBody>
      </p:sp>
    </p:spTree>
    <p:extLst>
      <p:ext uri="{BB962C8B-B14F-4D97-AF65-F5344CB8AC3E}">
        <p14:creationId xmlns:p14="http://schemas.microsoft.com/office/powerpoint/2010/main" val="41057346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 exercise clause</a:t>
            </a:r>
          </a:p>
        </p:txBody>
      </p:sp>
      <p:sp>
        <p:nvSpPr>
          <p:cNvPr id="3" name="Content Placeholder 2"/>
          <p:cNvSpPr>
            <a:spLocks noGrp="1"/>
          </p:cNvSpPr>
          <p:nvPr>
            <p:ph idx="1"/>
          </p:nvPr>
        </p:nvSpPr>
        <p:spPr/>
        <p:txBody>
          <a:bodyPr>
            <a:normAutofit lnSpcReduction="10000"/>
          </a:bodyPr>
          <a:lstStyle/>
          <a:p>
            <a:pPr marL="0" indent="0">
              <a:buNone/>
            </a:pPr>
            <a:r>
              <a:rPr lang="en-US" dirty="0"/>
              <a:t>In some cases conflict between establishment clause and free exercise clause, forcing the Court to choose between the two.</a:t>
            </a:r>
          </a:p>
          <a:p>
            <a:r>
              <a:rPr lang="en-US" i="1" dirty="0"/>
              <a:t>Edwards v. </a:t>
            </a:r>
            <a:r>
              <a:rPr lang="en-US" i="1" dirty="0" err="1"/>
              <a:t>Aguillard</a:t>
            </a:r>
            <a:r>
              <a:rPr lang="en-US" i="1" dirty="0"/>
              <a:t> </a:t>
            </a:r>
            <a:r>
              <a:rPr lang="en-US" dirty="0"/>
              <a:t>(1987), the Court </a:t>
            </a:r>
            <a:r>
              <a:rPr lang="en-US" b="1" dirty="0"/>
              <a:t>overturned a Louisiana law that required creationism (the biblical account of how the world was created in seven days) to be taught along with the theory of evolution in public school science courses.</a:t>
            </a:r>
          </a:p>
          <a:p>
            <a:endParaRPr lang="en-US" dirty="0"/>
          </a:p>
        </p:txBody>
      </p:sp>
    </p:spTree>
    <p:extLst>
      <p:ext uri="{BB962C8B-B14F-4D97-AF65-F5344CB8AC3E}">
        <p14:creationId xmlns:p14="http://schemas.microsoft.com/office/powerpoint/2010/main" val="39615290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 exercise clause</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Court concluded that </a:t>
            </a:r>
            <a:r>
              <a:rPr lang="en-US" b="1" dirty="0"/>
              <a:t>Creationism is a religious doctrine, not a scientific theory. </a:t>
            </a:r>
          </a:p>
          <a:p>
            <a:r>
              <a:rPr lang="en-US" dirty="0"/>
              <a:t>inclusion of creationism in public school curricula </a:t>
            </a:r>
            <a:r>
              <a:rPr lang="en-US" b="1" dirty="0"/>
              <a:t>violates the establishment clause because teaching creationism promotes a religious belief.</a:t>
            </a:r>
          </a:p>
          <a:p>
            <a:r>
              <a:rPr lang="en-US" dirty="0"/>
              <a:t>Those who object to the Court’s ruling in </a:t>
            </a:r>
            <a:r>
              <a:rPr lang="en-US" i="1" dirty="0"/>
              <a:t>Edwards, </a:t>
            </a:r>
            <a:r>
              <a:rPr lang="en-US" dirty="0"/>
              <a:t>maintain that ruling violates free exercise clause because it forces students who believe in creationism to study evolution – a version of creation that conflicts with their religious beliefs.</a:t>
            </a:r>
          </a:p>
          <a:p>
            <a:endParaRPr lang="en-US" dirty="0"/>
          </a:p>
        </p:txBody>
      </p:sp>
    </p:spTree>
    <p:extLst>
      <p:ext uri="{BB962C8B-B14F-4D97-AF65-F5344CB8AC3E}">
        <p14:creationId xmlns:p14="http://schemas.microsoft.com/office/powerpoint/2010/main" val="13653307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 exercise clause</a:t>
            </a:r>
          </a:p>
        </p:txBody>
      </p:sp>
      <p:sp>
        <p:nvSpPr>
          <p:cNvPr id="3" name="Content Placeholder 2"/>
          <p:cNvSpPr>
            <a:spLocks noGrp="1"/>
          </p:cNvSpPr>
          <p:nvPr>
            <p:ph idx="1"/>
          </p:nvPr>
        </p:nvSpPr>
        <p:spPr/>
        <p:txBody>
          <a:bodyPr>
            <a:normAutofit fontScale="85000" lnSpcReduction="20000"/>
          </a:bodyPr>
          <a:lstStyle/>
          <a:p>
            <a:r>
              <a:rPr lang="en-US" dirty="0"/>
              <a:t>In 1990, the Court was asked: could a state deny unemployment benefits to someone who was fired for taking illegal drugs as part of a religious ceremony?</a:t>
            </a:r>
          </a:p>
          <a:p>
            <a:r>
              <a:rPr lang="en-US" dirty="0"/>
              <a:t>The Court ruled that </a:t>
            </a:r>
            <a:r>
              <a:rPr lang="en-US" b="1" dirty="0"/>
              <a:t>Oregon had not violated the free exercise clause in denying unemployment benefits to an individual who was fired from his job in a drug rehab clinic for using peyote.</a:t>
            </a:r>
          </a:p>
          <a:p>
            <a:r>
              <a:rPr lang="en-US" b="1" dirty="0"/>
              <a:t>Significance of the ruling on this case, was that the Court announced a new interpretation of the free exercise clause: </a:t>
            </a:r>
          </a:p>
          <a:p>
            <a:r>
              <a:rPr lang="en-US" b="1" dirty="0"/>
              <a:t>The government does not need a “</a:t>
            </a:r>
            <a:r>
              <a:rPr lang="en-US" b="1" i="1" dirty="0"/>
              <a:t>compelling interest” </a:t>
            </a:r>
            <a:r>
              <a:rPr lang="en-US" b="1" dirty="0"/>
              <a:t>to justify a law that limits religious practice. </a:t>
            </a:r>
          </a:p>
        </p:txBody>
      </p:sp>
    </p:spTree>
    <p:extLst>
      <p:ext uri="{BB962C8B-B14F-4D97-AF65-F5344CB8AC3E}">
        <p14:creationId xmlns:p14="http://schemas.microsoft.com/office/powerpoint/2010/main" val="106685528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 exercise clause</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Standard of </a:t>
            </a:r>
            <a:r>
              <a:rPr lang="en-US" b="1" dirty="0"/>
              <a:t>“compelling state interest” </a:t>
            </a:r>
            <a:r>
              <a:rPr lang="en-US" dirty="0"/>
              <a:t>with regard to freedom of religion was established by the Court in </a:t>
            </a:r>
            <a:r>
              <a:rPr lang="en-US" i="1" dirty="0"/>
              <a:t>Wisconsin v. Yoder </a:t>
            </a:r>
            <a:r>
              <a:rPr lang="en-US" dirty="0"/>
              <a:t>(1972) in which the Court found that </a:t>
            </a:r>
            <a:r>
              <a:rPr lang="en-US" b="1" dirty="0"/>
              <a:t>Amish children could not be placed under compulsory education past 8th grade. </a:t>
            </a:r>
          </a:p>
          <a:p>
            <a:r>
              <a:rPr lang="en-US" b="1" dirty="0"/>
              <a:t>The parents' fundamental right to freedom of religion, </a:t>
            </a:r>
            <a:r>
              <a:rPr lang="en-US" dirty="0"/>
              <a:t>Court said,</a:t>
            </a:r>
            <a:r>
              <a:rPr lang="en-US" b="1" dirty="0"/>
              <a:t> outweighed the state's interest in educating its children.</a:t>
            </a:r>
            <a:r>
              <a:rPr lang="en-US" dirty="0"/>
              <a:t> </a:t>
            </a:r>
          </a:p>
          <a:p>
            <a:r>
              <a:rPr lang="en-US" dirty="0"/>
              <a:t>After Oregon</a:t>
            </a:r>
            <a:r>
              <a:rPr lang="en-US" i="1" dirty="0"/>
              <a:t> </a:t>
            </a:r>
            <a:r>
              <a:rPr lang="en-US" dirty="0"/>
              <a:t>decision, it was made </a:t>
            </a:r>
            <a:r>
              <a:rPr lang="en-US" b="1" dirty="0"/>
              <a:t>easier</a:t>
            </a:r>
            <a:r>
              <a:rPr lang="en-US" dirty="0"/>
              <a:t> for government to limit the exercise of religion because they would </a:t>
            </a:r>
            <a:r>
              <a:rPr lang="en-US" b="1" dirty="0"/>
              <a:t>no longer need to show a “compelling” interest, just a good one.</a:t>
            </a:r>
          </a:p>
          <a:p>
            <a:endParaRPr lang="en-US" dirty="0"/>
          </a:p>
        </p:txBody>
      </p:sp>
    </p:spTree>
    <p:extLst>
      <p:ext uri="{BB962C8B-B14F-4D97-AF65-F5344CB8AC3E}">
        <p14:creationId xmlns:p14="http://schemas.microsoft.com/office/powerpoint/2010/main" val="15955905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 exercise clause</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Some members of Congress were unhappy that the decision of the Court in the Oregon case now made it easier for the government to regulate the free exercise of religion.</a:t>
            </a:r>
          </a:p>
          <a:p>
            <a:r>
              <a:rPr lang="en-US" b="1" dirty="0"/>
              <a:t>Congress responded with the Religious Freedom Restoration Act of 1993 –reinstated standard of demonstrating a compelling state interest before limiting religious freedoms.</a:t>
            </a:r>
          </a:p>
          <a:p>
            <a:r>
              <a:rPr lang="en-US" dirty="0"/>
              <a:t>1997 (</a:t>
            </a:r>
            <a:r>
              <a:rPr lang="en-US" i="1" dirty="0"/>
              <a:t>City of Boerne v. Flores) </a:t>
            </a:r>
            <a:r>
              <a:rPr lang="en-US" dirty="0"/>
              <a:t>Court ruled that </a:t>
            </a:r>
            <a:r>
              <a:rPr lang="en-US" b="1" dirty="0"/>
              <a:t>Congress had overstepped its boundaries and that the 1993 Act did not apply to the states.</a:t>
            </a:r>
          </a:p>
        </p:txBody>
      </p:sp>
    </p:spTree>
    <p:extLst>
      <p:ext uri="{BB962C8B-B14F-4D97-AF65-F5344CB8AC3E}">
        <p14:creationId xmlns:p14="http://schemas.microsoft.com/office/powerpoint/2010/main" val="25318146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 exercise clause</a:t>
            </a:r>
          </a:p>
        </p:txBody>
      </p:sp>
      <p:sp>
        <p:nvSpPr>
          <p:cNvPr id="3" name="Content Placeholder 2"/>
          <p:cNvSpPr>
            <a:spLocks noGrp="1"/>
          </p:cNvSpPr>
          <p:nvPr>
            <p:ph idx="1"/>
          </p:nvPr>
        </p:nvSpPr>
        <p:spPr/>
        <p:txBody>
          <a:bodyPr>
            <a:normAutofit fontScale="85000" lnSpcReduction="20000"/>
          </a:bodyPr>
          <a:lstStyle/>
          <a:p>
            <a:r>
              <a:rPr lang="en-US" dirty="0"/>
              <a:t>2000 Congress passed a narrowly written </a:t>
            </a:r>
            <a:r>
              <a:rPr lang="en-US" b="1" dirty="0"/>
              <a:t>law (Religious Land Use and Institutionalized Persons Act) </a:t>
            </a:r>
            <a:r>
              <a:rPr lang="en-US" dirty="0"/>
              <a:t>that only concerned zoning and the religious rights of people in prisons and state-run mental institutions. </a:t>
            </a:r>
          </a:p>
          <a:p>
            <a:r>
              <a:rPr lang="en-US" dirty="0"/>
              <a:t>With this law Congress told the states that if they accepted federal tax dollars they would have to reinstate the “compelling interest” standard when restricting religious practices in these two areas.</a:t>
            </a:r>
          </a:p>
          <a:p>
            <a:r>
              <a:rPr lang="en-US" dirty="0"/>
              <a:t>The Court gave partial support to this law when deciding in favor of five prison inmates in Ohio. </a:t>
            </a:r>
            <a:br>
              <a:rPr lang="en-US" dirty="0"/>
            </a:br>
            <a:br>
              <a:rPr lang="en-US" dirty="0"/>
            </a:br>
            <a:endParaRPr lang="en-US" dirty="0"/>
          </a:p>
        </p:txBody>
      </p:sp>
    </p:spTree>
    <p:extLst>
      <p:ext uri="{BB962C8B-B14F-4D97-AF65-F5344CB8AC3E}">
        <p14:creationId xmlns:p14="http://schemas.microsoft.com/office/powerpoint/2010/main" val="169066032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Cutter v. Wilkinson (2005)</a:t>
            </a:r>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The Religious Land Use and Institutionalized Persons Act (RLUIPA) prohibited the federal government from imposing a substantial burden on prisoners' freedom of religion. </a:t>
            </a:r>
          </a:p>
          <a:p>
            <a:r>
              <a:rPr lang="en-US" dirty="0"/>
              <a:t>Five residents of an Ohio prison, which included two adherents of </a:t>
            </a:r>
            <a:r>
              <a:rPr lang="en-US" dirty="0" err="1"/>
              <a:t>Asatru</a:t>
            </a:r>
            <a:r>
              <a:rPr lang="en-US" dirty="0"/>
              <a:t> (a Germanic </a:t>
            </a:r>
            <a:r>
              <a:rPr lang="en-US" dirty="0" err="1"/>
              <a:t>neopagan</a:t>
            </a:r>
            <a:r>
              <a:rPr lang="en-US" dirty="0"/>
              <a:t> religion), a minister of the white supremacist Church of Jesus Christ Christian, a Wiccan and a Satanist filed suit.</a:t>
            </a:r>
            <a:endParaRPr lang="en-US" baseline="30000" dirty="0"/>
          </a:p>
          <a:p>
            <a:r>
              <a:rPr lang="en-US" dirty="0"/>
              <a:t>Prisoners stated in federal district court that prison officials violated RLUIPA by failing to accommodate the inmates' exercise of their "nonmainstream" religions.</a:t>
            </a:r>
          </a:p>
          <a:p>
            <a:r>
              <a:rPr lang="en-US" b="1" dirty="0"/>
              <a:t>The U.S. Supreme Court returned a unanimous opinion ruling in favor of the inmates.</a:t>
            </a:r>
          </a:p>
          <a:p>
            <a:pPr marL="0" indent="0">
              <a:buNone/>
            </a:pPr>
            <a:endParaRPr lang="en-US" dirty="0"/>
          </a:p>
        </p:txBody>
      </p:sp>
    </p:spTree>
    <p:extLst>
      <p:ext uri="{BB962C8B-B14F-4D97-AF65-F5344CB8AC3E}">
        <p14:creationId xmlns:p14="http://schemas.microsoft.com/office/powerpoint/2010/main" val="2915789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Selective incorporation and the Fourteenth Amendment</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Civil War Amendments: </a:t>
            </a:r>
          </a:p>
          <a:p>
            <a:r>
              <a:rPr lang="en-US" dirty="0"/>
              <a:t>Thirteenth abolished slavery (1865)</a:t>
            </a:r>
          </a:p>
          <a:p>
            <a:r>
              <a:rPr lang="en-US" dirty="0"/>
              <a:t>Fourteenth guaranteed newly freed slaves equal rights as citizens (1868)</a:t>
            </a:r>
          </a:p>
          <a:p>
            <a:r>
              <a:rPr lang="en-US" dirty="0"/>
              <a:t>Fifteenth gave male former slaves the right to vote. (1870)</a:t>
            </a:r>
          </a:p>
          <a:p>
            <a:pPr marL="0" indent="0">
              <a:buNone/>
            </a:pPr>
            <a:r>
              <a:rPr lang="en-US" b="1" dirty="0"/>
              <a:t>Due process clause of the Fourteenth Amendment forbids </a:t>
            </a:r>
            <a:r>
              <a:rPr lang="en-US" b="1" i="1" dirty="0"/>
              <a:t>states</a:t>
            </a:r>
            <a:r>
              <a:rPr lang="en-US" b="1" dirty="0"/>
              <a:t> from denying “life, liberty, or property” to any person without </a:t>
            </a:r>
            <a:r>
              <a:rPr lang="en-US" b="1" i="1" dirty="0"/>
              <a:t>due process of law.</a:t>
            </a:r>
          </a:p>
        </p:txBody>
      </p:sp>
    </p:spTree>
    <p:extLst>
      <p:ext uri="{BB962C8B-B14F-4D97-AF65-F5344CB8AC3E}">
        <p14:creationId xmlns:p14="http://schemas.microsoft.com/office/powerpoint/2010/main" val="303005278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Hobby Lobby and the free exercise clause</a:t>
            </a:r>
          </a:p>
        </p:txBody>
      </p:sp>
      <p:sp>
        <p:nvSpPr>
          <p:cNvPr id="3" name="Content Placeholder 2"/>
          <p:cNvSpPr>
            <a:spLocks noGrp="1"/>
          </p:cNvSpPr>
          <p:nvPr>
            <p:ph idx="1"/>
          </p:nvPr>
        </p:nvSpPr>
        <p:spPr/>
        <p:txBody>
          <a:bodyPr>
            <a:normAutofit fontScale="77500" lnSpcReduction="20000"/>
          </a:bodyPr>
          <a:lstStyle/>
          <a:p>
            <a:r>
              <a:rPr lang="en-US" dirty="0">
                <a:hlinkClick r:id="rId2"/>
              </a:rPr>
              <a:t>http://www.oyez.org/cases/2010-2019/2013/2013_13_354</a:t>
            </a:r>
            <a:endParaRPr lang="en-US" dirty="0"/>
          </a:p>
          <a:p>
            <a:r>
              <a:rPr lang="en-US" dirty="0"/>
              <a:t>Question in </a:t>
            </a:r>
            <a:r>
              <a:rPr lang="en-US" i="1" dirty="0"/>
              <a:t>Burwell v. Hobby Lobby Stores (2013): </a:t>
            </a:r>
            <a:r>
              <a:rPr lang="en-US" dirty="0"/>
              <a:t>Does the Religious Freedom Restoration Act of 1993 allow a for-profit company to deny its employees health coverage of contraception to which the employees would otherwise be entitled based on the religious objections of the company’s owners?</a:t>
            </a:r>
          </a:p>
          <a:p>
            <a:r>
              <a:rPr lang="en-US" dirty="0"/>
              <a:t>Yes. Justice Samuel A. Alito, Jr. delivered the opinion for the 5-4 majority. </a:t>
            </a:r>
          </a:p>
          <a:p>
            <a:r>
              <a:rPr lang="en-US" dirty="0"/>
              <a:t>The Court held that Congress intended for the RFRA to be read as applying to </a:t>
            </a:r>
            <a:r>
              <a:rPr lang="en-US" b="1" dirty="0"/>
              <a:t>corporations since they are composed of individuals who use them to achieve desired ends.</a:t>
            </a:r>
          </a:p>
          <a:p>
            <a:endParaRPr lang="en-US" dirty="0"/>
          </a:p>
        </p:txBody>
      </p:sp>
    </p:spTree>
    <p:extLst>
      <p:ext uri="{BB962C8B-B14F-4D97-AF65-F5344CB8AC3E}">
        <p14:creationId xmlns:p14="http://schemas.microsoft.com/office/powerpoint/2010/main" val="68238231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Hobby Lobby and the free exercise clause</a:t>
            </a:r>
          </a:p>
        </p:txBody>
      </p:sp>
      <p:sp>
        <p:nvSpPr>
          <p:cNvPr id="3" name="Content Placeholder 2"/>
          <p:cNvSpPr>
            <a:spLocks noGrp="1"/>
          </p:cNvSpPr>
          <p:nvPr>
            <p:ph idx="1"/>
          </p:nvPr>
        </p:nvSpPr>
        <p:spPr/>
        <p:txBody>
          <a:bodyPr>
            <a:normAutofit/>
          </a:bodyPr>
          <a:lstStyle/>
          <a:p>
            <a:r>
              <a:rPr lang="en-US" dirty="0"/>
              <a:t> Justice Ruth Bader Ginsberg wrote the </a:t>
            </a:r>
            <a:r>
              <a:rPr lang="en-US" b="1" dirty="0"/>
              <a:t>dissenting opinion </a:t>
            </a:r>
            <a:r>
              <a:rPr lang="en-US" dirty="0"/>
              <a:t>in which she asserted that for-profit corporations such as Hobby Lobby Stores </a:t>
            </a:r>
            <a:r>
              <a:rPr lang="en-US" b="1" dirty="0"/>
              <a:t>cannot be considered religious entities.</a:t>
            </a:r>
          </a:p>
          <a:p>
            <a:pPr marL="0" indent="0">
              <a:buNone/>
            </a:pPr>
            <a:endParaRPr lang="en-US" b="1" dirty="0"/>
          </a:p>
        </p:txBody>
      </p:sp>
    </p:spTree>
    <p:extLst>
      <p:ext uri="{BB962C8B-B14F-4D97-AF65-F5344CB8AC3E}">
        <p14:creationId xmlns:p14="http://schemas.microsoft.com/office/powerpoint/2010/main" val="363024863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Second Amendment: The Right to Bear Arms</a:t>
            </a:r>
          </a:p>
        </p:txBody>
      </p:sp>
      <p:sp>
        <p:nvSpPr>
          <p:cNvPr id="3" name="Content Placeholder 2"/>
          <p:cNvSpPr>
            <a:spLocks noGrp="1"/>
          </p:cNvSpPr>
          <p:nvPr>
            <p:ph idx="1"/>
          </p:nvPr>
        </p:nvSpPr>
        <p:spPr/>
        <p:txBody>
          <a:bodyPr>
            <a:normAutofit fontScale="92500"/>
          </a:bodyPr>
          <a:lstStyle/>
          <a:p>
            <a:r>
              <a:rPr lang="en-US" b="1" dirty="0"/>
              <a:t>“A well-regulated Militia, being necessary to the security of a free State, the right of the people to keep and  bear Arms, shall not be infringed.” – Second Amendment.</a:t>
            </a:r>
          </a:p>
          <a:p>
            <a:r>
              <a:rPr lang="en-US" dirty="0"/>
              <a:t>Between 1791 and 2007, the federal courts had always interpreted the Second Amendment’s awkward phrasing as a right to bear arms </a:t>
            </a:r>
            <a:r>
              <a:rPr lang="en-US" b="1" dirty="0"/>
              <a:t>within the context of serving in a militia, rather than as an individual right to own a gun.</a:t>
            </a:r>
          </a:p>
          <a:p>
            <a:pPr marL="0" indent="0">
              <a:buNone/>
            </a:pPr>
            <a:endParaRPr lang="en-US" b="1" dirty="0"/>
          </a:p>
        </p:txBody>
      </p:sp>
    </p:spTree>
    <p:extLst>
      <p:ext uri="{BB962C8B-B14F-4D97-AF65-F5344CB8AC3E}">
        <p14:creationId xmlns:p14="http://schemas.microsoft.com/office/powerpoint/2010/main" val="104527800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Second Amendment: The Right to Bear Arms</a:t>
            </a:r>
          </a:p>
        </p:txBody>
      </p:sp>
      <p:sp>
        <p:nvSpPr>
          <p:cNvPr id="3" name="Content Placeholder 2"/>
          <p:cNvSpPr>
            <a:spLocks noGrp="1"/>
          </p:cNvSpPr>
          <p:nvPr>
            <p:ph idx="1"/>
          </p:nvPr>
        </p:nvSpPr>
        <p:spPr/>
        <p:txBody>
          <a:bodyPr>
            <a:normAutofit fontScale="85000" lnSpcReduction="10000"/>
          </a:bodyPr>
          <a:lstStyle/>
          <a:p>
            <a:r>
              <a:rPr lang="en-US" dirty="0"/>
              <a:t>Interest groups such as the National Rifle Association (NRA) have long asserted that the Second Amendment guarantees an individual right to bear arms.</a:t>
            </a:r>
          </a:p>
          <a:p>
            <a:r>
              <a:rPr lang="en-US" dirty="0"/>
              <a:t>Critics of this view emphasize the first clause of the Second Amendment and point to frequent mentions of state militias in congressional debates at the time the Bill of Rights was adopted.</a:t>
            </a:r>
          </a:p>
          <a:p>
            <a:r>
              <a:rPr lang="en-US" dirty="0"/>
              <a:t>These critics argued that the </a:t>
            </a:r>
            <a:r>
              <a:rPr lang="en-US" b="1" dirty="0"/>
              <a:t>Second Amendment was adopted to reassure the Anti-federalists advocates of states’ rights that state militias, not a national standing army, would provide domestic security.</a:t>
            </a:r>
          </a:p>
          <a:p>
            <a:endParaRPr lang="en-US" dirty="0"/>
          </a:p>
        </p:txBody>
      </p:sp>
    </p:spTree>
    <p:extLst>
      <p:ext uri="{BB962C8B-B14F-4D97-AF65-F5344CB8AC3E}">
        <p14:creationId xmlns:p14="http://schemas.microsoft.com/office/powerpoint/2010/main" val="24686892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Second Amendment: The Right to Bear Arms</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Gun ownership and carrying rights have varied widely among the states.</a:t>
            </a:r>
          </a:p>
          <a:p>
            <a:r>
              <a:rPr lang="en-US" dirty="0"/>
              <a:t>Wyoming and Montana have almost no regulations on guns; California and Connecticut have many.</a:t>
            </a:r>
          </a:p>
          <a:p>
            <a:r>
              <a:rPr lang="en-US" dirty="0"/>
              <a:t>Following an assassination attempt on Ronald Reagan in 1981, a push for stronger gun laws intensified.</a:t>
            </a:r>
          </a:p>
          <a:p>
            <a:r>
              <a:rPr lang="en-US" b="1" dirty="0"/>
              <a:t>Congress in 1993 passed the Brady Bill which mandates a background check and five-day waiting period for any handgun purchase.</a:t>
            </a:r>
          </a:p>
        </p:txBody>
      </p:sp>
    </p:spTree>
    <p:extLst>
      <p:ext uri="{BB962C8B-B14F-4D97-AF65-F5344CB8AC3E}">
        <p14:creationId xmlns:p14="http://schemas.microsoft.com/office/powerpoint/2010/main" val="401749413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Second Amendment: The Right to Bear Arms</a:t>
            </a:r>
          </a:p>
        </p:txBody>
      </p:sp>
      <p:sp>
        <p:nvSpPr>
          <p:cNvPr id="3" name="Content Placeholder 2"/>
          <p:cNvSpPr>
            <a:spLocks noGrp="1"/>
          </p:cNvSpPr>
          <p:nvPr>
            <p:ph idx="1"/>
          </p:nvPr>
        </p:nvSpPr>
        <p:spPr/>
        <p:txBody>
          <a:bodyPr>
            <a:normAutofit fontScale="92500" lnSpcReduction="20000"/>
          </a:bodyPr>
          <a:lstStyle/>
          <a:p>
            <a:pPr marL="0" indent="0">
              <a:buNone/>
            </a:pPr>
            <a:r>
              <a:rPr lang="en-US" i="1" dirty="0"/>
              <a:t>District of Columbia v. Heller </a:t>
            </a:r>
            <a:r>
              <a:rPr lang="en-US" dirty="0"/>
              <a:t>(2008)recognized for the first time </a:t>
            </a:r>
            <a:r>
              <a:rPr lang="en-US" b="1" dirty="0"/>
              <a:t>an individual right to bear arms.</a:t>
            </a:r>
          </a:p>
          <a:p>
            <a:pPr marL="0" indent="0">
              <a:buNone/>
            </a:pPr>
            <a:r>
              <a:rPr lang="en-US" dirty="0"/>
              <a:t>The case struck down a District of Columbia law that banned the possession of handguns, but not rifles or shotguns within the District’s boundaries.</a:t>
            </a:r>
          </a:p>
          <a:p>
            <a:r>
              <a:rPr lang="en-US" dirty="0"/>
              <a:t>In </a:t>
            </a:r>
            <a:r>
              <a:rPr lang="en-US" i="1" dirty="0"/>
              <a:t>Heller, </a:t>
            </a:r>
            <a:r>
              <a:rPr lang="en-US" dirty="0"/>
              <a:t>the Court said that “the Second Amendment protects an individual right to possess a firearm unconnected with service in the military, and to use that arm for traditionally lawful purposes, such as self-defense within the home.”</a:t>
            </a:r>
          </a:p>
          <a:p>
            <a:endParaRPr lang="en-US" dirty="0"/>
          </a:p>
        </p:txBody>
      </p:sp>
    </p:spTree>
    <p:extLst>
      <p:ext uri="{BB962C8B-B14F-4D97-AF65-F5344CB8AC3E}">
        <p14:creationId xmlns:p14="http://schemas.microsoft.com/office/powerpoint/2010/main" val="319374893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 to bear arms</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a:t>The Court did not apply the Second Amendment to the states in </a:t>
            </a:r>
            <a:r>
              <a:rPr lang="en-US" i="1" dirty="0"/>
              <a:t>Heller. </a:t>
            </a:r>
            <a:r>
              <a:rPr lang="en-US" dirty="0"/>
              <a:t>The decision was binding only on the federal government as D.C. is a federal territory.</a:t>
            </a:r>
            <a:endParaRPr lang="en-US" i="1" dirty="0"/>
          </a:p>
          <a:p>
            <a:pPr marL="0" indent="0">
              <a:buNone/>
            </a:pPr>
            <a:r>
              <a:rPr lang="en-US" i="1" dirty="0"/>
              <a:t>McDonald v. Chicago </a:t>
            </a:r>
            <a:r>
              <a:rPr lang="en-US" dirty="0"/>
              <a:t>(2010)</a:t>
            </a:r>
            <a:r>
              <a:rPr lang="en-US" i="1" dirty="0"/>
              <a:t>, </a:t>
            </a:r>
            <a:r>
              <a:rPr lang="en-US" dirty="0"/>
              <a:t>the court struck down a gun ordinance in the city of Chicago and, through the doctrine of </a:t>
            </a:r>
            <a:r>
              <a:rPr lang="en-US" b="1" dirty="0"/>
              <a:t>selective incorporation</a:t>
            </a:r>
            <a:r>
              <a:rPr lang="en-US" dirty="0"/>
              <a:t>, applied the Second Amendment right to bear arms to the states, thereby </a:t>
            </a:r>
          </a:p>
          <a:p>
            <a:r>
              <a:rPr lang="en-US" b="1" dirty="0"/>
              <a:t>incorporating the Second Amendment and </a:t>
            </a:r>
          </a:p>
          <a:p>
            <a:r>
              <a:rPr lang="en-US" b="1" dirty="0"/>
              <a:t>establishing </a:t>
            </a:r>
            <a:r>
              <a:rPr lang="en-US" b="1" i="1" dirty="0"/>
              <a:t>an individual’s constitutional right to gun ownership.</a:t>
            </a:r>
          </a:p>
          <a:p>
            <a:endParaRPr lang="en-US" dirty="0"/>
          </a:p>
        </p:txBody>
      </p:sp>
    </p:spTree>
    <p:extLst>
      <p:ext uri="{BB962C8B-B14F-4D97-AF65-F5344CB8AC3E}">
        <p14:creationId xmlns:p14="http://schemas.microsoft.com/office/powerpoint/2010/main" val="404162520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Right to Bear Arms since Newtown</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On December 14, 2012, 20-year-old Adam Lanza fatally shot twenty children and six adult staff members at Sandy Hook Elementary School in the village of Sandy Hook in Newtown, Connecticut. </a:t>
            </a:r>
          </a:p>
          <a:p>
            <a:pPr marL="0" indent="0">
              <a:buNone/>
            </a:pPr>
            <a:r>
              <a:rPr lang="en-US" dirty="0"/>
              <a:t>Before driving to the school, Lanza shot and killed his mother at their Newtown home. </a:t>
            </a:r>
          </a:p>
          <a:p>
            <a:pPr marL="0" indent="0">
              <a:buNone/>
            </a:pPr>
            <a:r>
              <a:rPr lang="en-US" dirty="0"/>
              <a:t>As first responders arrived, he committed suicide by shooting himself in the head.</a:t>
            </a:r>
          </a:p>
          <a:p>
            <a:pPr marL="0" indent="0">
              <a:buNone/>
            </a:pPr>
            <a:r>
              <a:rPr lang="en-US" dirty="0"/>
              <a:t>Newtown was the second deadliest mass shooting by a single person in American history, after the 2007 Virginia Tech massacre, and the second deadliest mass murder at a U.S. elementary school, after the 1927 Bath School bombings in Michigan. </a:t>
            </a:r>
          </a:p>
        </p:txBody>
      </p:sp>
    </p:spTree>
    <p:extLst>
      <p:ext uri="{BB962C8B-B14F-4D97-AF65-F5344CB8AC3E}">
        <p14:creationId xmlns:p14="http://schemas.microsoft.com/office/powerpoint/2010/main" val="2787483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Right to Bear Arms since Newtown</a:t>
            </a:r>
          </a:p>
        </p:txBody>
      </p:sp>
      <p:sp>
        <p:nvSpPr>
          <p:cNvPr id="3" name="Content Placeholder 2"/>
          <p:cNvSpPr>
            <a:spLocks noGrp="1"/>
          </p:cNvSpPr>
          <p:nvPr>
            <p:ph idx="1"/>
          </p:nvPr>
        </p:nvSpPr>
        <p:spPr/>
        <p:txBody>
          <a:bodyPr>
            <a:normAutofit fontScale="77500" lnSpcReduction="20000"/>
          </a:bodyPr>
          <a:lstStyle/>
          <a:p>
            <a:r>
              <a:rPr lang="en-US" dirty="0"/>
              <a:t>In his speech at the December 16, 2012, Newtown vigil, President Obama called for using "whatever power this office holds", to prevent similar tragedies in the future.</a:t>
            </a:r>
            <a:endParaRPr lang="en-US" baseline="30000" dirty="0"/>
          </a:p>
          <a:p>
            <a:r>
              <a:rPr lang="en-US" dirty="0"/>
              <a:t> One month after Newtown shootings, President Obama  signed 23 executive orders and proposed 12 congressional actions regarding gun control, one month after the shooting.</a:t>
            </a:r>
            <a:endParaRPr lang="en-US" baseline="30000" dirty="0"/>
          </a:p>
          <a:p>
            <a:r>
              <a:rPr lang="en-US" dirty="0"/>
              <a:t>The President formed a Gun Violence Task Force to be led by Vice President Joe Biden to address the causes of gun violence in U.S.</a:t>
            </a:r>
            <a:endParaRPr lang="en-US" baseline="30000" dirty="0"/>
          </a:p>
          <a:p>
            <a:r>
              <a:rPr lang="en-US" dirty="0"/>
              <a:t>Fear of future restrictions on firearms led to a </a:t>
            </a:r>
            <a:r>
              <a:rPr lang="en-US" b="1" dirty="0"/>
              <a:t>spike in sales of guns, ammunition, and magazines in the weeks following the shooting.</a:t>
            </a:r>
          </a:p>
          <a:p>
            <a:endParaRPr lang="en-US" dirty="0"/>
          </a:p>
        </p:txBody>
      </p:sp>
    </p:spTree>
    <p:extLst>
      <p:ext uri="{BB962C8B-B14F-4D97-AF65-F5344CB8AC3E}">
        <p14:creationId xmlns:p14="http://schemas.microsoft.com/office/powerpoint/2010/main" val="7341979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Right to Bear Arms since Newtown</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April 17, 2013, a bill that would have placed further restrictions on gun sales, primarily by closing the “gun show loophole,” the Manchin-Toomey Background Checks Bill, </a:t>
            </a:r>
            <a:r>
              <a:rPr lang="en-US" b="1" dirty="0"/>
              <a:t>failed to pass the U.S. Senate by six votes, </a:t>
            </a:r>
          </a:p>
          <a:p>
            <a:r>
              <a:rPr lang="en-US" dirty="0"/>
              <a:t>48 Democrats and 4 Republicans voted for the bill; </a:t>
            </a:r>
          </a:p>
          <a:p>
            <a:r>
              <a:rPr lang="en-US" dirty="0"/>
              <a:t>5 Democrats and 41 Republicans voted against.</a:t>
            </a:r>
            <a:r>
              <a:rPr lang="en-US" baseline="30000" dirty="0"/>
              <a:t> </a:t>
            </a:r>
          </a:p>
          <a:p>
            <a:endParaRPr lang="en-US" baseline="30000" dirty="0"/>
          </a:p>
          <a:p>
            <a:pPr marL="0" indent="0">
              <a:buNone/>
            </a:pPr>
            <a:endParaRPr lang="en-US" baseline="30000" dirty="0"/>
          </a:p>
          <a:p>
            <a:pPr marL="0" indent="0">
              <a:buNone/>
            </a:pPr>
            <a:r>
              <a:rPr lang="en-US" sz="2800" dirty="0">
                <a:hlinkClick r:id="rId2"/>
              </a:rPr>
              <a:t>http://www.politifact.com/truth-o-meter/article/2013/apr/30/summary-manchin-toomey-gun-proposal/</a:t>
            </a:r>
            <a:endParaRPr lang="en-US" sz="2800" dirty="0"/>
          </a:p>
          <a:p>
            <a:pPr marL="0" indent="0">
              <a:buNone/>
            </a:pPr>
            <a:endParaRPr lang="en-US" sz="2800" dirty="0"/>
          </a:p>
          <a:p>
            <a:pPr marL="0" indent="0">
              <a:buNone/>
            </a:pPr>
            <a:br>
              <a:rPr lang="en-US" dirty="0"/>
            </a:br>
            <a:endParaRPr lang="en-US" dirty="0"/>
          </a:p>
          <a:p>
            <a:endParaRPr lang="en-US" dirty="0"/>
          </a:p>
        </p:txBody>
      </p:sp>
    </p:spTree>
    <p:extLst>
      <p:ext uri="{BB962C8B-B14F-4D97-AF65-F5344CB8AC3E}">
        <p14:creationId xmlns:p14="http://schemas.microsoft.com/office/powerpoint/2010/main" val="3578914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Selective incorporation and the Fourteenth Amendment</a:t>
            </a:r>
          </a:p>
        </p:txBody>
      </p:sp>
      <p:sp>
        <p:nvSpPr>
          <p:cNvPr id="3" name="Content Placeholder 2"/>
          <p:cNvSpPr>
            <a:spLocks noGrp="1"/>
          </p:cNvSpPr>
          <p:nvPr>
            <p:ph idx="1"/>
          </p:nvPr>
        </p:nvSpPr>
        <p:spPr/>
        <p:txBody>
          <a:bodyPr>
            <a:normAutofit lnSpcReduction="10000"/>
          </a:bodyPr>
          <a:lstStyle/>
          <a:p>
            <a:pPr marL="0" indent="0">
              <a:buNone/>
            </a:pPr>
            <a:r>
              <a:rPr lang="en-US" dirty="0"/>
              <a:t>Fourteenth Amendment led to an expansion of civil liberties </a:t>
            </a:r>
          </a:p>
          <a:p>
            <a:pPr marL="0" indent="0">
              <a:buNone/>
            </a:pPr>
            <a:r>
              <a:rPr lang="en-US" dirty="0"/>
              <a:t>nearly identical clause in the Fifth Amendment had been interpreted by the Supreme Court as applying only to the </a:t>
            </a:r>
            <a:r>
              <a:rPr lang="en-US" i="1" dirty="0"/>
              <a:t>national government</a:t>
            </a:r>
            <a:r>
              <a:rPr lang="en-US" dirty="0"/>
              <a:t>.</a:t>
            </a:r>
          </a:p>
          <a:p>
            <a:r>
              <a:rPr lang="en-US" dirty="0"/>
              <a:t>The 1925 </a:t>
            </a:r>
            <a:r>
              <a:rPr lang="en-US" dirty="0" err="1"/>
              <a:t>Gitlow</a:t>
            </a:r>
            <a:r>
              <a:rPr lang="en-US" dirty="0"/>
              <a:t> v. New York: the first time Court looked to Fourteenth Amendment to incorporate an amendment of the Bill of rights and </a:t>
            </a:r>
            <a:r>
              <a:rPr lang="en-US" i="1" dirty="0"/>
              <a:t>apply it to the states.</a:t>
            </a:r>
          </a:p>
          <a:p>
            <a:endParaRPr lang="en-US" dirty="0"/>
          </a:p>
        </p:txBody>
      </p:sp>
    </p:spTree>
    <p:extLst>
      <p:ext uri="{BB962C8B-B14F-4D97-AF65-F5344CB8AC3E}">
        <p14:creationId xmlns:p14="http://schemas.microsoft.com/office/powerpoint/2010/main" val="41038067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Law and Order and the Rights of Criminal Defendants</a:t>
            </a:r>
          </a:p>
        </p:txBody>
      </p:sp>
      <p:sp>
        <p:nvSpPr>
          <p:cNvPr id="3" name="Content Placeholder 2"/>
          <p:cNvSpPr>
            <a:spLocks noGrp="1"/>
          </p:cNvSpPr>
          <p:nvPr>
            <p:ph idx="1"/>
          </p:nvPr>
        </p:nvSpPr>
        <p:spPr/>
        <p:txBody>
          <a:bodyPr>
            <a:normAutofit/>
          </a:bodyPr>
          <a:lstStyle/>
          <a:p>
            <a:pPr marL="0" indent="0">
              <a:buNone/>
            </a:pPr>
            <a:r>
              <a:rPr lang="en-US" b="1" dirty="0"/>
              <a:t>Due process rights: the idea that laws and legal proceedings must be fair.</a:t>
            </a:r>
          </a:p>
          <a:p>
            <a:r>
              <a:rPr lang="en-US" dirty="0"/>
              <a:t>The Constitution guarantees that the government cannot take away a person’s “life, liberty, or property, without due process of law.”</a:t>
            </a:r>
          </a:p>
        </p:txBody>
      </p:sp>
    </p:spTree>
    <p:extLst>
      <p:ext uri="{BB962C8B-B14F-4D97-AF65-F5344CB8AC3E}">
        <p14:creationId xmlns:p14="http://schemas.microsoft.com/office/powerpoint/2010/main" val="140668460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Law and Order and the Rights of Criminal Defendants</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Other specific due process rights are found in the Fourth, Fifth, Sixth, and Eighth Amendments– </a:t>
            </a:r>
          </a:p>
          <a:p>
            <a:r>
              <a:rPr lang="en-US" dirty="0"/>
              <a:t>the right to a fair trial,  </a:t>
            </a:r>
          </a:p>
          <a:p>
            <a:r>
              <a:rPr lang="en-US" dirty="0"/>
              <a:t>the right to consult a lawyer, </a:t>
            </a:r>
          </a:p>
          <a:p>
            <a:r>
              <a:rPr lang="en-US" dirty="0"/>
              <a:t>the right to a jury trial, </a:t>
            </a:r>
          </a:p>
          <a:p>
            <a:r>
              <a:rPr lang="en-US" dirty="0"/>
              <a:t>freedom from self-incrimination;</a:t>
            </a:r>
          </a:p>
          <a:p>
            <a:r>
              <a:rPr lang="en-US" dirty="0"/>
              <a:t>protection from double jeopardy; </a:t>
            </a:r>
          </a:p>
          <a:p>
            <a:r>
              <a:rPr lang="en-US" dirty="0"/>
              <a:t>protection against “cruel and unusual punishment;”</a:t>
            </a:r>
          </a:p>
          <a:p>
            <a:r>
              <a:rPr lang="en-US" dirty="0"/>
              <a:t>the right to know what crime you are accused of; </a:t>
            </a:r>
          </a:p>
          <a:p>
            <a:r>
              <a:rPr lang="en-US" dirty="0"/>
              <a:t>the right to confront your accuser in court;</a:t>
            </a:r>
          </a:p>
          <a:p>
            <a:r>
              <a:rPr lang="en-US" dirty="0"/>
              <a:t>freedom from unreasonable police searches.</a:t>
            </a:r>
          </a:p>
          <a:p>
            <a:endParaRPr lang="en-US" dirty="0"/>
          </a:p>
        </p:txBody>
      </p:sp>
    </p:spTree>
    <p:extLst>
      <p:ext uri="{BB962C8B-B14F-4D97-AF65-F5344CB8AC3E}">
        <p14:creationId xmlns:p14="http://schemas.microsoft.com/office/powerpoint/2010/main" val="26595499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Fourth Amendment: unreasonable searches and seizures</a:t>
            </a:r>
          </a:p>
        </p:txBody>
      </p:sp>
      <p:sp>
        <p:nvSpPr>
          <p:cNvPr id="3" name="Content Placeholder 2"/>
          <p:cNvSpPr>
            <a:spLocks noGrp="1"/>
          </p:cNvSpPr>
          <p:nvPr>
            <p:ph idx="1"/>
          </p:nvPr>
        </p:nvSpPr>
        <p:spPr/>
        <p:txBody>
          <a:bodyPr>
            <a:normAutofit fontScale="92500" lnSpcReduction="10000"/>
          </a:bodyPr>
          <a:lstStyle/>
          <a:p>
            <a:r>
              <a:rPr lang="en-US" b="1" dirty="0"/>
              <a:t>“The right of the people to be secure in their persons, houses, papers, and effects, against unreasonable searches and seizures shall not be violated.” – Fourth Amendment</a:t>
            </a:r>
          </a:p>
          <a:p>
            <a:r>
              <a:rPr lang="en-US" dirty="0"/>
              <a:t>Under most circumstances a law enforcement official seeking a search warrant must provide a court with “personal knowledge” or “probable cause”  of specific criminal activity and outline the evidence that is the target of the search. “Fishing expeditions” are not allowed.</a:t>
            </a:r>
          </a:p>
        </p:txBody>
      </p:sp>
    </p:spTree>
    <p:extLst>
      <p:ext uri="{BB962C8B-B14F-4D97-AF65-F5344CB8AC3E}">
        <p14:creationId xmlns:p14="http://schemas.microsoft.com/office/powerpoint/2010/main" val="390970239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Fourth Amendment: unreasonable searches and seizures</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Police may conduct a search </a:t>
            </a:r>
            <a:r>
              <a:rPr lang="en-US" b="1" dirty="0"/>
              <a:t>without a warrant </a:t>
            </a:r>
            <a:r>
              <a:rPr lang="en-US" dirty="0"/>
              <a:t>under certain circumstances:</a:t>
            </a:r>
          </a:p>
          <a:p>
            <a:r>
              <a:rPr lang="en-US" b="1" dirty="0"/>
              <a:t>if the suspect gives consent or if the search happens at the time of an arrest and the search is “confined to the immediate vicinity” of the arrest. (Police are not required to inform the suspect that they may refuse the search or request a warrant.)</a:t>
            </a:r>
          </a:p>
          <a:p>
            <a:r>
              <a:rPr lang="en-US" b="1" dirty="0"/>
              <a:t>Police may collect evidence not included in a warrant if the evidence is out in plain view;</a:t>
            </a:r>
          </a:p>
          <a:p>
            <a:r>
              <a:rPr lang="en-US" b="1" dirty="0"/>
              <a:t> Police may search a car  without having a warrant if the driver has been stopped for a traffic offense and</a:t>
            </a:r>
          </a:p>
          <a:p>
            <a:r>
              <a:rPr lang="en-US" b="1" dirty="0"/>
              <a:t>they may search school lockers with probable cause.</a:t>
            </a:r>
          </a:p>
          <a:p>
            <a:endParaRPr lang="en-US" dirty="0"/>
          </a:p>
        </p:txBody>
      </p:sp>
    </p:spTree>
    <p:extLst>
      <p:ext uri="{BB962C8B-B14F-4D97-AF65-F5344CB8AC3E}">
        <p14:creationId xmlns:p14="http://schemas.microsoft.com/office/powerpoint/2010/main" val="105776419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Fourth Amendment: unreasonable searches and seizures</a:t>
            </a:r>
          </a:p>
        </p:txBody>
      </p:sp>
      <p:sp>
        <p:nvSpPr>
          <p:cNvPr id="3" name="Content Placeholder 2"/>
          <p:cNvSpPr>
            <a:spLocks noGrp="1"/>
          </p:cNvSpPr>
          <p:nvPr>
            <p:ph idx="1"/>
          </p:nvPr>
        </p:nvSpPr>
        <p:spPr/>
        <p:txBody>
          <a:bodyPr>
            <a:normAutofit fontScale="92500" lnSpcReduction="20000"/>
          </a:bodyPr>
          <a:lstStyle/>
          <a:p>
            <a:r>
              <a:rPr lang="en-US" dirty="0"/>
              <a:t>FBI suspected Antoine Jones of selling cocaine. Without obtaining a warrant, they placed a GPS on his vehicle and monitored him for four weeks. Evidence from the GPS was used the convict him.</a:t>
            </a:r>
          </a:p>
          <a:p>
            <a:r>
              <a:rPr lang="en-US" dirty="0"/>
              <a:t>His appeal reached the Supreme Court who </a:t>
            </a:r>
            <a:r>
              <a:rPr lang="en-US" b="1" dirty="0"/>
              <a:t>ruled that placement of the device was a “physical trespass” and the lengthy monitoring of Jones constituted an illegal search.</a:t>
            </a:r>
          </a:p>
          <a:p>
            <a:r>
              <a:rPr lang="en-US" dirty="0"/>
              <a:t>The court’s decision </a:t>
            </a:r>
            <a:r>
              <a:rPr lang="en-US" b="1" dirty="0"/>
              <a:t>cannot be inferred to mean that all remote GPS monitoring will require a warrant.</a:t>
            </a:r>
          </a:p>
        </p:txBody>
      </p:sp>
    </p:spTree>
    <p:extLst>
      <p:ext uri="{BB962C8B-B14F-4D97-AF65-F5344CB8AC3E}">
        <p14:creationId xmlns:p14="http://schemas.microsoft.com/office/powerpoint/2010/main" val="110501530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exclusionary rule</a:t>
            </a:r>
          </a:p>
        </p:txBody>
      </p:sp>
      <p:sp>
        <p:nvSpPr>
          <p:cNvPr id="3" name="Content Placeholder 2"/>
          <p:cNvSpPr>
            <a:spLocks noGrp="1"/>
          </p:cNvSpPr>
          <p:nvPr>
            <p:ph idx="1"/>
          </p:nvPr>
        </p:nvSpPr>
        <p:spPr/>
        <p:txBody>
          <a:bodyPr>
            <a:normAutofit/>
          </a:bodyPr>
          <a:lstStyle/>
          <a:p>
            <a:pPr marL="0" indent="0">
              <a:buNone/>
            </a:pPr>
            <a:r>
              <a:rPr lang="en-US" b="1" dirty="0"/>
              <a:t>The exclusionary rule: The principle that illegally or unconstitutionally acquired evidence cannot be used in a criminal trial.</a:t>
            </a:r>
          </a:p>
          <a:p>
            <a:r>
              <a:rPr lang="en-US" dirty="0"/>
              <a:t>In 1961 the Fourth Amendment was incorporated (applied to the states through the Fourteenth Amendment) in a case that established the </a:t>
            </a:r>
            <a:r>
              <a:rPr lang="en-US" b="1" dirty="0"/>
              <a:t>exclusionary rule </a:t>
            </a:r>
            <a:r>
              <a:rPr lang="en-US" dirty="0"/>
              <a:t>for all courts.</a:t>
            </a:r>
          </a:p>
          <a:p>
            <a:endParaRPr lang="en-US" b="1" dirty="0"/>
          </a:p>
        </p:txBody>
      </p:sp>
    </p:spTree>
    <p:extLst>
      <p:ext uri="{BB962C8B-B14F-4D97-AF65-F5344CB8AC3E}">
        <p14:creationId xmlns:p14="http://schemas.microsoft.com/office/powerpoint/2010/main" val="105323593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exclusionary rule</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Prior to </a:t>
            </a:r>
            <a:r>
              <a:rPr lang="en-US" i="1" dirty="0"/>
              <a:t> Mapp v. Ohio (1961), </a:t>
            </a:r>
            <a:r>
              <a:rPr lang="en-US" dirty="0"/>
              <a:t>the rule only applied at the national level.</a:t>
            </a:r>
          </a:p>
          <a:p>
            <a:r>
              <a:rPr lang="en-US" dirty="0"/>
              <a:t>The case involved police breaking into the home of a woman, </a:t>
            </a:r>
            <a:r>
              <a:rPr lang="en-US" dirty="0" err="1"/>
              <a:t>Dollree</a:t>
            </a:r>
            <a:r>
              <a:rPr lang="en-US" dirty="0"/>
              <a:t> Mapp without a warrant looking for a suspect thought to be hiding there. </a:t>
            </a:r>
          </a:p>
          <a:p>
            <a:r>
              <a:rPr lang="en-US" dirty="0"/>
              <a:t>Police did not find the suspect but did find pornographic material.</a:t>
            </a:r>
          </a:p>
          <a:p>
            <a:r>
              <a:rPr lang="en-US" dirty="0"/>
              <a:t> Mapp was arrested and later convicted for possession of pornographic material.</a:t>
            </a:r>
          </a:p>
          <a:p>
            <a:r>
              <a:rPr lang="en-US" dirty="0"/>
              <a:t>In the </a:t>
            </a:r>
            <a:r>
              <a:rPr lang="en-US" i="1" dirty="0"/>
              <a:t>Mapp </a:t>
            </a:r>
            <a:r>
              <a:rPr lang="en-US" dirty="0"/>
              <a:t>decision, the </a:t>
            </a:r>
            <a:r>
              <a:rPr lang="en-US" b="1" dirty="0"/>
              <a:t>Court ruled that that evidence seized unlawfully, without a search warrant, could not be used in criminal prosecutions in state courts.</a:t>
            </a:r>
          </a:p>
          <a:p>
            <a:endParaRPr lang="en-US" dirty="0"/>
          </a:p>
        </p:txBody>
      </p:sp>
    </p:spTree>
    <p:extLst>
      <p:ext uri="{BB962C8B-B14F-4D97-AF65-F5344CB8AC3E}">
        <p14:creationId xmlns:p14="http://schemas.microsoft.com/office/powerpoint/2010/main" val="230177024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Cell phones and the Fourth Amendment</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Supreme Court  unanimously ruled in </a:t>
            </a:r>
            <a:r>
              <a:rPr lang="en-US" i="1" dirty="0"/>
              <a:t>Riley v. California </a:t>
            </a:r>
            <a:r>
              <a:rPr lang="en-US" dirty="0"/>
              <a:t>(2014</a:t>
            </a:r>
            <a:r>
              <a:rPr lang="en-US" i="1" dirty="0"/>
              <a:t>)</a:t>
            </a:r>
            <a:r>
              <a:rPr lang="en-US" dirty="0"/>
              <a:t> that the </a:t>
            </a:r>
            <a:r>
              <a:rPr lang="en-US" b="1" dirty="0"/>
              <a:t>police need warrants to search the cellphones of people they arrest.</a:t>
            </a:r>
          </a:p>
          <a:p>
            <a:r>
              <a:rPr lang="en-US" dirty="0"/>
              <a:t>The ruling almost certainly also applies to searches of tablet and laptop computers</a:t>
            </a:r>
          </a:p>
          <a:p>
            <a:r>
              <a:rPr lang="en-US" dirty="0"/>
              <a:t>Chief Justice John G. Roberts Jr. writing the majority opinion said that cell phones are  “ such a pervasive and insistent part of daily life that the proverbial visitor from Mars might conclude they were an important feature of human anatomy.”</a:t>
            </a:r>
          </a:p>
        </p:txBody>
      </p:sp>
    </p:spTree>
    <p:extLst>
      <p:ext uri="{BB962C8B-B14F-4D97-AF65-F5344CB8AC3E}">
        <p14:creationId xmlns:p14="http://schemas.microsoft.com/office/powerpoint/2010/main" val="110576716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Exclusionary rule</a:t>
            </a:r>
          </a:p>
        </p:txBody>
      </p:sp>
      <p:sp>
        <p:nvSpPr>
          <p:cNvPr id="3" name="Content Placeholder 2"/>
          <p:cNvSpPr>
            <a:spLocks noGrp="1"/>
          </p:cNvSpPr>
          <p:nvPr>
            <p:ph idx="1"/>
          </p:nvPr>
        </p:nvSpPr>
        <p:spPr/>
        <p:txBody>
          <a:bodyPr>
            <a:normAutofit fontScale="92500"/>
          </a:bodyPr>
          <a:lstStyle/>
          <a:p>
            <a:r>
              <a:rPr lang="en-US" dirty="0"/>
              <a:t>1974 the Court allowed the use of </a:t>
            </a:r>
            <a:r>
              <a:rPr lang="en-US" b="1" dirty="0"/>
              <a:t>illegally obtained evidence in grand jury testimony.</a:t>
            </a:r>
          </a:p>
          <a:p>
            <a:r>
              <a:rPr lang="en-US" dirty="0"/>
              <a:t>In 2009 the Court established a “good faith exception” to the exclusionary rule, allowing evidence to be used as long as </a:t>
            </a:r>
            <a:r>
              <a:rPr lang="en-US" b="1" dirty="0"/>
              <a:t>the police officer believed he/she had conducted a legal search.</a:t>
            </a:r>
          </a:p>
          <a:p>
            <a:r>
              <a:rPr lang="en-US" dirty="0"/>
              <a:t>In recent years it has become easier for prosecutors to use evidence that has been obtained under questionable circumstances.</a:t>
            </a:r>
          </a:p>
          <a:p>
            <a:endParaRPr lang="en-US" dirty="0"/>
          </a:p>
        </p:txBody>
      </p:sp>
    </p:spTree>
    <p:extLst>
      <p:ext uri="{BB962C8B-B14F-4D97-AF65-F5344CB8AC3E}">
        <p14:creationId xmlns:p14="http://schemas.microsoft.com/office/powerpoint/2010/main" val="97023309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Drug testing</a:t>
            </a:r>
          </a:p>
        </p:txBody>
      </p:sp>
      <p:sp>
        <p:nvSpPr>
          <p:cNvPr id="3" name="Content Placeholder 2"/>
          <p:cNvSpPr>
            <a:spLocks noGrp="1"/>
          </p:cNvSpPr>
          <p:nvPr>
            <p:ph idx="1"/>
          </p:nvPr>
        </p:nvSpPr>
        <p:spPr/>
        <p:txBody>
          <a:bodyPr>
            <a:normAutofit/>
          </a:bodyPr>
          <a:lstStyle/>
          <a:p>
            <a:pPr marL="0" indent="0">
              <a:buNone/>
            </a:pPr>
            <a:r>
              <a:rPr lang="en-US" dirty="0"/>
              <a:t>The clause of the Fourth Amendment granting people the right “to be secure in their persons” would seemingly apply to drug testing.</a:t>
            </a:r>
          </a:p>
          <a:p>
            <a:r>
              <a:rPr lang="en-US" b="1" dirty="0"/>
              <a:t>Court has upheld random drug testing for high school athletes (1995) and mandatory testing for any junior high or high school students involved in extra-curricular activities (2002).</a:t>
            </a:r>
          </a:p>
        </p:txBody>
      </p:sp>
    </p:spTree>
    <p:extLst>
      <p:ext uri="{BB962C8B-B14F-4D97-AF65-F5344CB8AC3E}">
        <p14:creationId xmlns:p14="http://schemas.microsoft.com/office/powerpoint/2010/main" val="2310977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Gitlow</a:t>
            </a:r>
            <a:r>
              <a:rPr lang="en-US" i="1" dirty="0"/>
              <a:t> v. New York </a:t>
            </a:r>
            <a:r>
              <a:rPr lang="en-US" dirty="0"/>
              <a:t>(1925)</a:t>
            </a:r>
          </a:p>
        </p:txBody>
      </p:sp>
      <p:sp>
        <p:nvSpPr>
          <p:cNvPr id="3" name="Content Placeholder 2"/>
          <p:cNvSpPr>
            <a:spLocks noGrp="1"/>
          </p:cNvSpPr>
          <p:nvPr>
            <p:ph idx="1"/>
          </p:nvPr>
        </p:nvSpPr>
        <p:spPr/>
        <p:txBody>
          <a:bodyPr>
            <a:normAutofit fontScale="92500" lnSpcReduction="20000"/>
          </a:bodyPr>
          <a:lstStyle/>
          <a:p>
            <a:r>
              <a:rPr lang="en-US" dirty="0"/>
              <a:t>Involved Benjamin </a:t>
            </a:r>
            <a:r>
              <a:rPr lang="en-US" dirty="0" err="1"/>
              <a:t>Gitlow</a:t>
            </a:r>
            <a:r>
              <a:rPr lang="en-US" dirty="0"/>
              <a:t>, a radical Socialist convicted under New York’s Criminal Anarchy Act of 1902 for advocating overthrow of the government.</a:t>
            </a:r>
          </a:p>
          <a:p>
            <a:r>
              <a:rPr lang="en-US" dirty="0"/>
              <a:t>U.S. Supreme Court upheld his conviction arguing that his writings did not have the protection of the first amendment guarantee of freedom of speech because they expressed “the language of direct incitement” </a:t>
            </a:r>
          </a:p>
          <a:p>
            <a:r>
              <a:rPr lang="en-US" dirty="0"/>
              <a:t>also </a:t>
            </a:r>
            <a:r>
              <a:rPr lang="en-US" b="1" dirty="0"/>
              <a:t>warned state governments that there were limits on suppressions of free speech.</a:t>
            </a:r>
          </a:p>
          <a:p>
            <a:endParaRPr lang="en-US" b="1" dirty="0"/>
          </a:p>
          <a:p>
            <a:endParaRPr lang="en-US" b="1" i="1" dirty="0"/>
          </a:p>
        </p:txBody>
      </p:sp>
    </p:spTree>
    <p:extLst>
      <p:ext uri="{BB962C8B-B14F-4D97-AF65-F5344CB8AC3E}">
        <p14:creationId xmlns:p14="http://schemas.microsoft.com/office/powerpoint/2010/main" val="344457439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Domestic surveillance Post 9/11</a:t>
            </a:r>
          </a:p>
        </p:txBody>
      </p:sp>
      <p:sp>
        <p:nvSpPr>
          <p:cNvPr id="3" name="Content Placeholder 2"/>
          <p:cNvSpPr>
            <a:spLocks noGrp="1"/>
          </p:cNvSpPr>
          <p:nvPr>
            <p:ph idx="1"/>
          </p:nvPr>
        </p:nvSpPr>
        <p:spPr/>
        <p:txBody>
          <a:bodyPr>
            <a:normAutofit fontScale="85000" lnSpcReduction="10000"/>
          </a:bodyPr>
          <a:lstStyle/>
          <a:p>
            <a:r>
              <a:rPr lang="en-US" dirty="0"/>
              <a:t>In 2005, it was revealed that the National Security Agency (NSA) has been monitoring the phone calls of many U.S. citizens who had contact with suspected terrorists overseas.</a:t>
            </a:r>
          </a:p>
          <a:p>
            <a:r>
              <a:rPr lang="en-US" dirty="0"/>
              <a:t>These calls were intercepted by the NSA without approval of the Foreign Intelligence Surveillance Court (FISA) which Congress created in 1978 for approving the interception of phone calls.</a:t>
            </a:r>
          </a:p>
          <a:p>
            <a:r>
              <a:rPr lang="en-US" dirty="0"/>
              <a:t>Later in 2005 it was revealed that AT&amp;T, Verizon and Bell South had turned over records of millions of customers’ phone calls to the government.</a:t>
            </a:r>
          </a:p>
          <a:p>
            <a:endParaRPr lang="en-US" dirty="0"/>
          </a:p>
        </p:txBody>
      </p:sp>
    </p:spTree>
    <p:extLst>
      <p:ext uri="{BB962C8B-B14F-4D97-AF65-F5344CB8AC3E}">
        <p14:creationId xmlns:p14="http://schemas.microsoft.com/office/powerpoint/2010/main" val="300216780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Domestic surveillance, Post 9/11</a:t>
            </a:r>
          </a:p>
        </p:txBody>
      </p:sp>
      <p:sp>
        <p:nvSpPr>
          <p:cNvPr id="3" name="Content Placeholder 2"/>
          <p:cNvSpPr>
            <a:spLocks noGrp="1"/>
          </p:cNvSpPr>
          <p:nvPr>
            <p:ph idx="1"/>
          </p:nvPr>
        </p:nvSpPr>
        <p:spPr/>
        <p:txBody>
          <a:bodyPr>
            <a:normAutofit fontScale="70000" lnSpcReduction="20000"/>
          </a:bodyPr>
          <a:lstStyle/>
          <a:p>
            <a:r>
              <a:rPr lang="en-US" dirty="0"/>
              <a:t>While employed as an NSA contractor Edward Snowden leaked information to the British newspaper, </a:t>
            </a:r>
            <a:r>
              <a:rPr lang="en-US" i="1" dirty="0"/>
              <a:t>The Guardian.</a:t>
            </a:r>
            <a:r>
              <a:rPr lang="en-US" dirty="0"/>
              <a:t> In May, 2013, the </a:t>
            </a:r>
            <a:r>
              <a:rPr lang="en-US" i="1" dirty="0" err="1"/>
              <a:t>The</a:t>
            </a:r>
            <a:r>
              <a:rPr lang="en-US" i="1" dirty="0"/>
              <a:t> Guardian </a:t>
            </a:r>
            <a:r>
              <a:rPr lang="en-US" dirty="0"/>
              <a:t>published a series of exposés that revealed programs such as the interception of US and European telephone metadata and the PRISM, </a:t>
            </a:r>
            <a:r>
              <a:rPr lang="en-US" dirty="0" err="1"/>
              <a:t>Xkeyscore</a:t>
            </a:r>
            <a:r>
              <a:rPr lang="en-US" dirty="0"/>
              <a:t>, and </a:t>
            </a:r>
            <a:r>
              <a:rPr lang="en-US" dirty="0" err="1"/>
              <a:t>Tempora</a:t>
            </a:r>
            <a:r>
              <a:rPr lang="en-US" dirty="0"/>
              <a:t> Internet surveillance programs. </a:t>
            </a:r>
          </a:p>
          <a:p>
            <a:r>
              <a:rPr lang="en-US" dirty="0"/>
              <a:t>Snowden's release of NSA material was called the most significant leak in U.S. history since the  Pentagon Papers were passed to </a:t>
            </a:r>
            <a:r>
              <a:rPr lang="en-US" i="1" dirty="0"/>
              <a:t>The New York Times </a:t>
            </a:r>
            <a:r>
              <a:rPr lang="en-US" dirty="0"/>
              <a:t>by Daniel Ellsberg.</a:t>
            </a:r>
          </a:p>
          <a:p>
            <a:r>
              <a:rPr lang="en-US" dirty="0"/>
              <a:t>According to a publication in </a:t>
            </a:r>
            <a:r>
              <a:rPr lang="en-US" i="1" dirty="0"/>
              <a:t>The Guardian</a:t>
            </a:r>
            <a:r>
              <a:rPr lang="en-US" dirty="0"/>
              <a:t> in early June 2013 that referred to Snowden's "note accompanying the first set of documents he provided", his "sole motive", in his words, was "to inform the public as to that which is done in their name and that which is done against them.“ </a:t>
            </a:r>
          </a:p>
          <a:p>
            <a:endParaRPr lang="en-US" dirty="0"/>
          </a:p>
        </p:txBody>
      </p:sp>
    </p:spTree>
    <p:extLst>
      <p:ext uri="{BB962C8B-B14F-4D97-AF65-F5344CB8AC3E}">
        <p14:creationId xmlns:p14="http://schemas.microsoft.com/office/powerpoint/2010/main" val="236811427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Domestic surveillance, Post 9/11</a:t>
            </a:r>
          </a:p>
        </p:txBody>
      </p:sp>
      <p:sp>
        <p:nvSpPr>
          <p:cNvPr id="3" name="Content Placeholder 2"/>
          <p:cNvSpPr>
            <a:spLocks noGrp="1"/>
          </p:cNvSpPr>
          <p:nvPr>
            <p:ph idx="1"/>
          </p:nvPr>
        </p:nvSpPr>
        <p:spPr/>
        <p:txBody>
          <a:bodyPr>
            <a:normAutofit fontScale="85000" lnSpcReduction="20000"/>
          </a:bodyPr>
          <a:lstStyle/>
          <a:p>
            <a:r>
              <a:rPr lang="en-US" dirty="0"/>
              <a:t>Some U.S. officials condemned his actions as having done "grave damage" to the U.S. intelligence capabilities while others, such as former president Jimmy Carter, have applauded his actions. </a:t>
            </a:r>
          </a:p>
          <a:p>
            <a:r>
              <a:rPr lang="en-US" dirty="0"/>
              <a:t>Meanwhile, the media disclosures have renewed debates both inside and outside the United States over mass surveillance, government secrecy, and the balance between national security and information privacy.</a:t>
            </a:r>
          </a:p>
          <a:p>
            <a:r>
              <a:rPr lang="en-US" dirty="0"/>
              <a:t>In June 2013, US federal prosecutors charged  the fugitive Snowden with espionage and theft of government property. </a:t>
            </a:r>
          </a:p>
        </p:txBody>
      </p:sp>
    </p:spTree>
    <p:extLst>
      <p:ext uri="{BB962C8B-B14F-4D97-AF65-F5344CB8AC3E}">
        <p14:creationId xmlns:p14="http://schemas.microsoft.com/office/powerpoint/2010/main" val="286946341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Fifth Amendment: Self-incrimination</a:t>
            </a:r>
          </a:p>
        </p:txBody>
      </p:sp>
      <p:sp>
        <p:nvSpPr>
          <p:cNvPr id="3" name="Content Placeholder 2"/>
          <p:cNvSpPr>
            <a:spLocks noGrp="1"/>
          </p:cNvSpPr>
          <p:nvPr>
            <p:ph idx="1"/>
          </p:nvPr>
        </p:nvSpPr>
        <p:spPr/>
        <p:txBody>
          <a:bodyPr>
            <a:normAutofit lnSpcReduction="10000"/>
          </a:bodyPr>
          <a:lstStyle/>
          <a:p>
            <a:pPr marL="0" indent="0">
              <a:buNone/>
            </a:pPr>
            <a:r>
              <a:rPr lang="en-US" b="1" dirty="0"/>
              <a:t>Miranda rights: The list of civil liberties described in the Fifth Amendment that must be read to a suspect before anything the suspect says can be used at trial. </a:t>
            </a:r>
            <a:endParaRPr lang="en-US" dirty="0"/>
          </a:p>
          <a:p>
            <a:r>
              <a:rPr lang="en-US" i="1" dirty="0"/>
              <a:t>Miranda v. Arizona </a:t>
            </a:r>
            <a:r>
              <a:rPr lang="en-US" dirty="0"/>
              <a:t>(1966): Ernesto Miranda was convicted in Arizona court of kidnapping and rape, on the basis of a confession extracted after two hours of questioning during which he was not read his rights.</a:t>
            </a:r>
          </a:p>
        </p:txBody>
      </p:sp>
    </p:spTree>
    <p:extLst>
      <p:ext uri="{BB962C8B-B14F-4D97-AF65-F5344CB8AC3E}">
        <p14:creationId xmlns:p14="http://schemas.microsoft.com/office/powerpoint/2010/main" val="10188591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Fifth Amendment: Self-incrimination</a:t>
            </a:r>
          </a:p>
        </p:txBody>
      </p:sp>
      <p:sp>
        <p:nvSpPr>
          <p:cNvPr id="3" name="Content Placeholder 2"/>
          <p:cNvSpPr>
            <a:spLocks noGrp="1"/>
          </p:cNvSpPr>
          <p:nvPr>
            <p:ph idx="1"/>
          </p:nvPr>
        </p:nvSpPr>
        <p:spPr/>
        <p:txBody>
          <a:bodyPr>
            <a:normAutofit fontScale="92500"/>
          </a:bodyPr>
          <a:lstStyle/>
          <a:p>
            <a:r>
              <a:rPr lang="en-US" dirty="0"/>
              <a:t>The Court overturned Miranda’s confession saying that police interrogation is “inherently intimidating” and “no statement obtained from the defendant can be truly the product of his free choice.”</a:t>
            </a:r>
          </a:p>
          <a:p>
            <a:r>
              <a:rPr lang="en-US" b="1" dirty="0"/>
              <a:t>To ensure a confession is truly a free choice, the Court established </a:t>
            </a:r>
            <a:r>
              <a:rPr lang="en-US" b="1" i="1" dirty="0"/>
              <a:t>Miranda </a:t>
            </a:r>
            <a:r>
              <a:rPr lang="en-US" b="1" dirty="0"/>
              <a:t>rights: If police do not read a suspect his rights, nothing the suspect says can be held against him.</a:t>
            </a:r>
          </a:p>
          <a:p>
            <a:endParaRPr lang="en-US" dirty="0"/>
          </a:p>
        </p:txBody>
      </p:sp>
    </p:spTree>
    <p:extLst>
      <p:ext uri="{BB962C8B-B14F-4D97-AF65-F5344CB8AC3E}">
        <p14:creationId xmlns:p14="http://schemas.microsoft.com/office/powerpoint/2010/main" val="76136703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Fifth Amendment: Self-incrimination</a:t>
            </a:r>
          </a:p>
        </p:txBody>
      </p:sp>
      <p:sp>
        <p:nvSpPr>
          <p:cNvPr id="3" name="Content Placeholder 2"/>
          <p:cNvSpPr>
            <a:spLocks noGrp="1"/>
          </p:cNvSpPr>
          <p:nvPr>
            <p:ph idx="1"/>
          </p:nvPr>
        </p:nvSpPr>
        <p:spPr/>
        <p:txBody>
          <a:bodyPr/>
          <a:lstStyle/>
          <a:p>
            <a:pPr marL="0" indent="0">
              <a:buNone/>
            </a:pPr>
            <a:r>
              <a:rPr lang="en-US" dirty="0"/>
              <a:t>2000, Court rejected an attempt by Congress to overturn Miranda by designating </a:t>
            </a:r>
            <a:r>
              <a:rPr lang="en-US" b="1" dirty="0"/>
              <a:t>all voluntary confessions as admissible.</a:t>
            </a:r>
          </a:p>
          <a:p>
            <a:r>
              <a:rPr lang="en-US" dirty="0"/>
              <a:t>The justices affirmed their intent to protect the Miranda rule saying, “Miranda has become embedded in routine police practice to the point where the warning has become part of our national culture.” </a:t>
            </a:r>
          </a:p>
          <a:p>
            <a:pPr marL="0" indent="0">
              <a:buNone/>
            </a:pPr>
            <a:endParaRPr lang="en-US" dirty="0"/>
          </a:p>
          <a:p>
            <a:endParaRPr lang="en-US" dirty="0"/>
          </a:p>
        </p:txBody>
      </p:sp>
    </p:spTree>
    <p:extLst>
      <p:ext uri="{BB962C8B-B14F-4D97-AF65-F5344CB8AC3E}">
        <p14:creationId xmlns:p14="http://schemas.microsoft.com/office/powerpoint/2010/main" val="397319730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Double jeopardy</a:t>
            </a:r>
          </a:p>
        </p:txBody>
      </p:sp>
      <p:sp>
        <p:nvSpPr>
          <p:cNvPr id="3" name="Content Placeholder 2"/>
          <p:cNvSpPr>
            <a:spLocks noGrp="1"/>
          </p:cNvSpPr>
          <p:nvPr>
            <p:ph idx="1"/>
          </p:nvPr>
        </p:nvSpPr>
        <p:spPr/>
        <p:txBody>
          <a:bodyPr>
            <a:normAutofit fontScale="85000" lnSpcReduction="10000"/>
          </a:bodyPr>
          <a:lstStyle/>
          <a:p>
            <a:pPr marL="0" indent="0">
              <a:buNone/>
            </a:pPr>
            <a:r>
              <a:rPr lang="en-US" b="1" dirty="0"/>
              <a:t>Double jeopardy: Being tried twice for the same crime. Double jeopardy is prevented by the Fifth Amendment.</a:t>
            </a:r>
          </a:p>
          <a:p>
            <a:r>
              <a:rPr lang="en-US" b="1" dirty="0"/>
              <a:t>The prohibition of double jeopardy was incorporated (applied to the states) in 1969.</a:t>
            </a:r>
          </a:p>
          <a:p>
            <a:pPr marL="0" indent="0">
              <a:buNone/>
            </a:pPr>
            <a:r>
              <a:rPr lang="en-US" dirty="0"/>
              <a:t>Prosecutors can exploit two loopholes:</a:t>
            </a:r>
          </a:p>
          <a:p>
            <a:r>
              <a:rPr lang="en-US" dirty="0"/>
              <a:t>A suspect may be tried in </a:t>
            </a:r>
            <a:r>
              <a:rPr lang="en-US" b="1" dirty="0"/>
              <a:t>state court </a:t>
            </a:r>
            <a:r>
              <a:rPr lang="en-US" dirty="0"/>
              <a:t>and </a:t>
            </a:r>
            <a:r>
              <a:rPr lang="en-US" b="1" dirty="0"/>
              <a:t>federal court </a:t>
            </a:r>
            <a:r>
              <a:rPr lang="en-US" dirty="0"/>
              <a:t>for the same crime.</a:t>
            </a:r>
          </a:p>
          <a:p>
            <a:r>
              <a:rPr lang="en-US" dirty="0"/>
              <a:t>If a suspect is found innocent of one set of criminal charges brought by the state, he or she may be found guilty of the same or similar offenses based on </a:t>
            </a:r>
            <a:r>
              <a:rPr lang="en-US" b="1" dirty="0"/>
              <a:t>civil charges brought by a private individual.</a:t>
            </a:r>
          </a:p>
        </p:txBody>
      </p:sp>
    </p:spTree>
    <p:extLst>
      <p:ext uri="{BB962C8B-B14F-4D97-AF65-F5344CB8AC3E}">
        <p14:creationId xmlns:p14="http://schemas.microsoft.com/office/powerpoint/2010/main" val="233101973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Sixth Amendment: right to legal counsel and a jury trial</a:t>
            </a:r>
          </a:p>
        </p:txBody>
      </p:sp>
      <p:sp>
        <p:nvSpPr>
          <p:cNvPr id="3" name="Content Placeholder 2"/>
          <p:cNvSpPr>
            <a:spLocks noGrp="1"/>
          </p:cNvSpPr>
          <p:nvPr>
            <p:ph idx="1"/>
          </p:nvPr>
        </p:nvSpPr>
        <p:spPr/>
        <p:txBody>
          <a:bodyPr>
            <a:normAutofit fontScale="77500" lnSpcReduction="20000"/>
          </a:bodyPr>
          <a:lstStyle/>
          <a:p>
            <a:pPr marL="0" indent="0">
              <a:buNone/>
            </a:pPr>
            <a:r>
              <a:rPr lang="en-US" i="1" dirty="0"/>
              <a:t>Gideon v. Wainwright (</a:t>
            </a:r>
            <a:r>
              <a:rPr lang="en-US" dirty="0"/>
              <a:t>1963</a:t>
            </a:r>
            <a:r>
              <a:rPr lang="en-US" i="1" dirty="0"/>
              <a:t>)</a:t>
            </a:r>
            <a:r>
              <a:rPr lang="en-US" dirty="0"/>
              <a:t>, the Supreme Court overturned the conviction of Clarence Earl Gideon who had been accused of breaking into a pool hall to steal beer, wine and money.</a:t>
            </a:r>
          </a:p>
          <a:p>
            <a:r>
              <a:rPr lang="en-US" dirty="0"/>
              <a:t>Unable to afford a lawyer, Gideon defended himself, but the false testimony of the actual guilty party brought a conviction for Gideon.</a:t>
            </a:r>
          </a:p>
          <a:p>
            <a:r>
              <a:rPr lang="en-US" dirty="0"/>
              <a:t>Overturning his conviction, the Court said, “In our adversary system of criminal justice, any person hauled into court who is too poor to hire a lawyer cannot be assured a fair trial unless counsel is appointed for him.”</a:t>
            </a:r>
          </a:p>
          <a:p>
            <a:r>
              <a:rPr lang="en-US" b="1" i="1" dirty="0"/>
              <a:t>Gideon v. Wainwright  </a:t>
            </a:r>
            <a:r>
              <a:rPr lang="en-US" b="1" dirty="0"/>
              <a:t>incorporated the Sixth Amendment protection of the right to counsel in all felony cases.</a:t>
            </a:r>
          </a:p>
          <a:p>
            <a:endParaRPr lang="en-US" dirty="0"/>
          </a:p>
        </p:txBody>
      </p:sp>
    </p:spTree>
    <p:extLst>
      <p:ext uri="{BB962C8B-B14F-4D97-AF65-F5344CB8AC3E}">
        <p14:creationId xmlns:p14="http://schemas.microsoft.com/office/powerpoint/2010/main" val="402263557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Sixth Amendment: right to legal counsel and a jury trial</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The right to counsel has been strengthened since </a:t>
            </a:r>
            <a:r>
              <a:rPr lang="en-US" i="1" dirty="0"/>
              <a:t>Gideon v. </a:t>
            </a:r>
            <a:r>
              <a:rPr lang="en-US" i="1" dirty="0" err="1"/>
              <a:t>Wainright</a:t>
            </a:r>
            <a:r>
              <a:rPr lang="en-US" i="1" dirty="0"/>
              <a:t> </a:t>
            </a:r>
            <a:r>
              <a:rPr lang="en-US" dirty="0"/>
              <a:t> by both legislation and subsequent Court rulings.</a:t>
            </a:r>
          </a:p>
          <a:p>
            <a:r>
              <a:rPr lang="en-US" dirty="0"/>
              <a:t>In 1967, Congress passed the Criminal Justice Act which provided better representation for criminal defendants in federal court. </a:t>
            </a:r>
          </a:p>
          <a:p>
            <a:r>
              <a:rPr lang="en-US" dirty="0"/>
              <a:t>Similar legislation was passed by 23 states.</a:t>
            </a:r>
          </a:p>
          <a:p>
            <a:r>
              <a:rPr lang="en-US" dirty="0"/>
              <a:t>The Court also has defined a general right to </a:t>
            </a:r>
            <a:r>
              <a:rPr lang="en-US" i="1" dirty="0"/>
              <a:t>effective </a:t>
            </a:r>
            <a:r>
              <a:rPr lang="en-US" dirty="0"/>
              <a:t>counsel, though the bar is set low in defining “effective.”</a:t>
            </a:r>
          </a:p>
          <a:p>
            <a:endParaRPr lang="en-US" dirty="0"/>
          </a:p>
        </p:txBody>
      </p:sp>
    </p:spTree>
    <p:extLst>
      <p:ext uri="{BB962C8B-B14F-4D97-AF65-F5344CB8AC3E}">
        <p14:creationId xmlns:p14="http://schemas.microsoft.com/office/powerpoint/2010/main" val="146632667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 to trial by jury</a:t>
            </a:r>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The Sixth Amendment also protects an individual’s right to a speedy and public trial by an impartial jury in criminal cases.</a:t>
            </a:r>
          </a:p>
          <a:p>
            <a:r>
              <a:rPr lang="en-US" dirty="0"/>
              <a:t>Under the </a:t>
            </a:r>
            <a:r>
              <a:rPr lang="en-US" b="1" dirty="0"/>
              <a:t>Federal Speedy Trial Act,</a:t>
            </a:r>
            <a:r>
              <a:rPr lang="en-US" dirty="0"/>
              <a:t> a trial must begin within </a:t>
            </a:r>
            <a:r>
              <a:rPr lang="en-US" b="1" dirty="0"/>
              <a:t>70 days </a:t>
            </a:r>
            <a:r>
              <a:rPr lang="en-US" dirty="0"/>
              <a:t>of the defendant’s arrest or first appearance in Court.</a:t>
            </a:r>
          </a:p>
          <a:p>
            <a:r>
              <a:rPr lang="en-US" dirty="0"/>
              <a:t>A defendant may not waive the right to a speedy trial.</a:t>
            </a:r>
          </a:p>
          <a:p>
            <a:r>
              <a:rPr lang="en-US" dirty="0"/>
              <a:t>Main issues of an impartial jury relate to jury selection and peremptory challenges. (Peremptory challenge: process by which lawyers may eliminate certain people from the jury pool without providing any reason.)</a:t>
            </a:r>
          </a:p>
          <a:p>
            <a:r>
              <a:rPr lang="en-US" dirty="0"/>
              <a:t>Race and gender may not be the basis for a peremptory challenge.</a:t>
            </a:r>
          </a:p>
        </p:txBody>
      </p:sp>
    </p:spTree>
    <p:extLst>
      <p:ext uri="{BB962C8B-B14F-4D97-AF65-F5344CB8AC3E}">
        <p14:creationId xmlns:p14="http://schemas.microsoft.com/office/powerpoint/2010/main" val="1421203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Gitlow</a:t>
            </a:r>
            <a:r>
              <a:rPr lang="en-US" i="1" dirty="0"/>
              <a:t> </a:t>
            </a:r>
            <a:r>
              <a:rPr lang="en-US" dirty="0"/>
              <a:t> and Selective Incorporation</a:t>
            </a:r>
          </a:p>
        </p:txBody>
      </p:sp>
      <p:sp>
        <p:nvSpPr>
          <p:cNvPr id="3" name="Content Placeholder 2"/>
          <p:cNvSpPr>
            <a:spLocks noGrp="1"/>
          </p:cNvSpPr>
          <p:nvPr>
            <p:ph idx="1"/>
          </p:nvPr>
        </p:nvSpPr>
        <p:spPr/>
        <p:txBody>
          <a:bodyPr>
            <a:normAutofit fontScale="85000" lnSpcReduction="10000"/>
          </a:bodyPr>
          <a:lstStyle/>
          <a:p>
            <a:pPr marL="0" indent="0">
              <a:buNone/>
            </a:pPr>
            <a:r>
              <a:rPr lang="en-US" b="1" i="1" dirty="0" err="1"/>
              <a:t>Gitlow</a:t>
            </a:r>
            <a:r>
              <a:rPr lang="en-US" b="1" dirty="0"/>
              <a:t> </a:t>
            </a:r>
            <a:r>
              <a:rPr lang="en-US" b="1" i="1" dirty="0"/>
              <a:t>v</a:t>
            </a:r>
            <a:r>
              <a:rPr lang="en-US" b="1" dirty="0"/>
              <a:t>. </a:t>
            </a:r>
            <a:r>
              <a:rPr lang="en-US" b="1" i="1" dirty="0"/>
              <a:t>New</a:t>
            </a:r>
            <a:r>
              <a:rPr lang="en-US" b="1" dirty="0"/>
              <a:t> </a:t>
            </a:r>
            <a:r>
              <a:rPr lang="en-US" b="1" i="1" dirty="0"/>
              <a:t>York</a:t>
            </a:r>
            <a:r>
              <a:rPr lang="en-US" b="1" dirty="0"/>
              <a:t>, the First Amendment guarantee of freedom of speech was </a:t>
            </a:r>
            <a:r>
              <a:rPr lang="en-US" b="1" i="1" dirty="0"/>
              <a:t>incorporated </a:t>
            </a:r>
            <a:r>
              <a:rPr lang="en-US" b="1" dirty="0"/>
              <a:t>(made applicable to the states)</a:t>
            </a:r>
          </a:p>
          <a:p>
            <a:r>
              <a:rPr lang="en-US" dirty="0" err="1"/>
              <a:t>Gitlow</a:t>
            </a:r>
            <a:r>
              <a:rPr lang="en-US" dirty="0"/>
              <a:t> began process of </a:t>
            </a:r>
            <a:r>
              <a:rPr lang="en-US" b="1" i="1" dirty="0"/>
              <a:t>selective incorporation: </a:t>
            </a:r>
            <a:r>
              <a:rPr lang="en-US" dirty="0"/>
              <a:t>progressed in surges up to 2010 when Second Amendment right to bear arms was incorporated in </a:t>
            </a:r>
            <a:r>
              <a:rPr lang="en-US" i="1" dirty="0"/>
              <a:t>McDonald</a:t>
            </a:r>
            <a:r>
              <a:rPr lang="en-US" dirty="0"/>
              <a:t> </a:t>
            </a:r>
            <a:r>
              <a:rPr lang="en-US" i="1" dirty="0"/>
              <a:t>v.</a:t>
            </a:r>
            <a:r>
              <a:rPr lang="en-US" dirty="0"/>
              <a:t> </a:t>
            </a:r>
            <a:r>
              <a:rPr lang="en-US" i="1" dirty="0"/>
              <a:t>Chicago.</a:t>
            </a:r>
          </a:p>
          <a:p>
            <a:r>
              <a:rPr lang="en-US" b="1" dirty="0"/>
              <a:t>Selective incorporation</a:t>
            </a:r>
            <a:r>
              <a:rPr lang="en-US" dirty="0"/>
              <a:t>: </a:t>
            </a:r>
            <a:r>
              <a:rPr lang="en-US" b="1" dirty="0"/>
              <a:t>A judicial doctrine whereby most </a:t>
            </a:r>
            <a:r>
              <a:rPr lang="en-US" b="1" i="1" dirty="0"/>
              <a:t>but not all </a:t>
            </a:r>
            <a:r>
              <a:rPr lang="en-US" b="1" dirty="0"/>
              <a:t>of the protections found in the Bill of Rights are made applicable to the states on a case by case basis via the 14</a:t>
            </a:r>
            <a:r>
              <a:rPr lang="en-US" b="1" baseline="30000" dirty="0"/>
              <a:t>th</a:t>
            </a:r>
            <a:r>
              <a:rPr lang="en-US" b="1" dirty="0"/>
              <a:t> Amendment. </a:t>
            </a:r>
          </a:p>
          <a:p>
            <a:endParaRPr lang="en-US" dirty="0"/>
          </a:p>
        </p:txBody>
      </p:sp>
    </p:spTree>
    <p:extLst>
      <p:ext uri="{BB962C8B-B14F-4D97-AF65-F5344CB8AC3E}">
        <p14:creationId xmlns:p14="http://schemas.microsoft.com/office/powerpoint/2010/main" val="112873484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Eighth Amendment: Cruel and Unusual Punishment</a:t>
            </a:r>
          </a:p>
        </p:txBody>
      </p:sp>
      <p:sp>
        <p:nvSpPr>
          <p:cNvPr id="3" name="Content Placeholder 2"/>
          <p:cNvSpPr>
            <a:spLocks noGrp="1"/>
          </p:cNvSpPr>
          <p:nvPr>
            <p:ph idx="1"/>
          </p:nvPr>
        </p:nvSpPr>
        <p:spPr/>
        <p:txBody>
          <a:bodyPr>
            <a:normAutofit fontScale="92500"/>
          </a:bodyPr>
          <a:lstStyle/>
          <a:p>
            <a:pPr marL="0" indent="0">
              <a:buNone/>
            </a:pPr>
            <a:r>
              <a:rPr lang="en-US" b="1" dirty="0"/>
              <a:t>Both the Fifth and Fourteenth Amendments say that a person cannot be deprived of “life, liberty or property, without due process of law.”</a:t>
            </a:r>
          </a:p>
          <a:p>
            <a:pPr marL="0" indent="0">
              <a:buNone/>
            </a:pPr>
            <a:r>
              <a:rPr lang="en-US" dirty="0"/>
              <a:t>Implied in both of these amendments that a person </a:t>
            </a:r>
            <a:r>
              <a:rPr lang="en-US" b="1" i="1" dirty="0"/>
              <a:t>can </a:t>
            </a:r>
            <a:r>
              <a:rPr lang="en-US" b="1" dirty="0"/>
              <a:t>be deprived of life by the government </a:t>
            </a:r>
            <a:r>
              <a:rPr lang="en-US" dirty="0"/>
              <a:t>as long as the </a:t>
            </a:r>
            <a:r>
              <a:rPr lang="en-US" b="1" dirty="0"/>
              <a:t>national government and the states follow due process.</a:t>
            </a:r>
          </a:p>
          <a:p>
            <a:r>
              <a:rPr lang="en-US" dirty="0"/>
              <a:t>In the United States, 33 states allow capital punishment (death penalty)</a:t>
            </a:r>
          </a:p>
          <a:p>
            <a:endParaRPr lang="en-US" i="1" dirty="0"/>
          </a:p>
        </p:txBody>
      </p:sp>
    </p:spTree>
    <p:extLst>
      <p:ext uri="{BB962C8B-B14F-4D97-AF65-F5344CB8AC3E}">
        <p14:creationId xmlns:p14="http://schemas.microsoft.com/office/powerpoint/2010/main" val="371053518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Eighth Amendment: Cruel and Unusual Punishment</a:t>
            </a:r>
          </a:p>
        </p:txBody>
      </p:sp>
      <p:sp>
        <p:nvSpPr>
          <p:cNvPr id="3" name="Content Placeholder 2"/>
          <p:cNvSpPr>
            <a:spLocks noGrp="1"/>
          </p:cNvSpPr>
          <p:nvPr>
            <p:ph idx="1"/>
          </p:nvPr>
        </p:nvSpPr>
        <p:spPr/>
        <p:txBody>
          <a:bodyPr>
            <a:normAutofit fontScale="92500" lnSpcReduction="10000"/>
          </a:bodyPr>
          <a:lstStyle/>
          <a:p>
            <a:pPr marL="0" indent="0">
              <a:buNone/>
            </a:pPr>
            <a:r>
              <a:rPr lang="en-US" i="1" dirty="0"/>
              <a:t>Furman v. Georgia (</a:t>
            </a:r>
            <a:r>
              <a:rPr lang="en-US" dirty="0"/>
              <a:t>1972), the Supreme Court ruled that the death penalty was unconstitutional because it was being </a:t>
            </a:r>
            <a:r>
              <a:rPr lang="en-US" i="1" dirty="0"/>
              <a:t>applied inconsistently. </a:t>
            </a:r>
          </a:p>
          <a:p>
            <a:r>
              <a:rPr lang="en-US" dirty="0"/>
              <a:t>For nearly four years in U.S. there was a moratorium on the death penalty as Congress and the 35 states sought to make their laws compliant with the </a:t>
            </a:r>
            <a:r>
              <a:rPr lang="en-US" i="1" dirty="0"/>
              <a:t>Furman </a:t>
            </a:r>
            <a:r>
              <a:rPr lang="en-US" dirty="0"/>
              <a:t>decision. (moratorium – suspension of an activity)</a:t>
            </a:r>
          </a:p>
          <a:p>
            <a:r>
              <a:rPr lang="en-US" i="1" dirty="0"/>
              <a:t>Gregg v. Georgia (1976), </a:t>
            </a:r>
            <a:r>
              <a:rPr lang="en-US" dirty="0"/>
              <a:t>the Court allowed states to bring back the death penalty.</a:t>
            </a:r>
          </a:p>
          <a:p>
            <a:endParaRPr lang="en-US" dirty="0"/>
          </a:p>
        </p:txBody>
      </p:sp>
    </p:spTree>
    <p:extLst>
      <p:ext uri="{BB962C8B-B14F-4D97-AF65-F5344CB8AC3E}">
        <p14:creationId xmlns:p14="http://schemas.microsoft.com/office/powerpoint/2010/main" val="375847419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Eighth Amendment: Cruel and Unusual Punishment</a:t>
            </a:r>
          </a:p>
        </p:txBody>
      </p:sp>
      <p:sp>
        <p:nvSpPr>
          <p:cNvPr id="3" name="Content Placeholder 2"/>
          <p:cNvSpPr>
            <a:spLocks noGrp="1"/>
          </p:cNvSpPr>
          <p:nvPr>
            <p:ph idx="1"/>
          </p:nvPr>
        </p:nvSpPr>
        <p:spPr/>
        <p:txBody>
          <a:bodyPr>
            <a:normAutofit lnSpcReduction="10000"/>
          </a:bodyPr>
          <a:lstStyle/>
          <a:p>
            <a:r>
              <a:rPr lang="en-US" dirty="0"/>
              <a:t>For two decades the court has placed limits on the death penalty:</a:t>
            </a:r>
          </a:p>
          <a:p>
            <a:r>
              <a:rPr lang="en-US" b="1" dirty="0"/>
              <a:t>The Court struck down a state law mandating the death penalty in murder cases and another in rape cases.</a:t>
            </a:r>
          </a:p>
          <a:p>
            <a:r>
              <a:rPr lang="en-US" b="1" dirty="0"/>
              <a:t>The court has prohibited the death penalty for persons whose mental illness renders them incompetent at the time of his or her execution. </a:t>
            </a:r>
            <a:r>
              <a:rPr lang="en-US" i="1" dirty="0"/>
              <a:t>Ford v. Wainwright</a:t>
            </a:r>
            <a:r>
              <a:rPr lang="en-US" dirty="0"/>
              <a:t>, (1986). </a:t>
            </a:r>
          </a:p>
          <a:p>
            <a:pPr marL="0" indent="0">
              <a:buNone/>
            </a:pPr>
            <a:endParaRPr lang="en-US" dirty="0"/>
          </a:p>
        </p:txBody>
      </p:sp>
    </p:spTree>
    <p:extLst>
      <p:ext uri="{BB962C8B-B14F-4D97-AF65-F5344CB8AC3E}">
        <p14:creationId xmlns:p14="http://schemas.microsoft.com/office/powerpoint/2010/main" val="402458373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Eighth Amendment: Cruel and Unusual Punishment</a:t>
            </a:r>
          </a:p>
        </p:txBody>
      </p:sp>
      <p:sp>
        <p:nvSpPr>
          <p:cNvPr id="3" name="Content Placeholder 2"/>
          <p:cNvSpPr>
            <a:spLocks noGrp="1"/>
          </p:cNvSpPr>
          <p:nvPr>
            <p:ph idx="1"/>
          </p:nvPr>
        </p:nvSpPr>
        <p:spPr/>
        <p:txBody>
          <a:bodyPr>
            <a:normAutofit fontScale="92500" lnSpcReduction="10000"/>
          </a:bodyPr>
          <a:lstStyle/>
          <a:p>
            <a:pPr marL="0" indent="0">
              <a:buNone/>
            </a:pPr>
            <a:r>
              <a:rPr lang="it-IT" i="1" dirty="0"/>
              <a:t>Panetti v. Quarterman,</a:t>
            </a:r>
            <a:r>
              <a:rPr lang="it-IT" dirty="0"/>
              <a:t>(2007), Court reaffirmed Ford v. Wainwright and clarified </a:t>
            </a:r>
            <a:r>
              <a:rPr lang="en-US" dirty="0"/>
              <a:t>what it means to be competent to be executed and held that a defendant must have a "rational understanding of the reason for the execution.“</a:t>
            </a:r>
          </a:p>
          <a:p>
            <a:pPr marL="0" indent="0">
              <a:buNone/>
            </a:pPr>
            <a:r>
              <a:rPr lang="en-US" dirty="0"/>
              <a:t> In its decision, the Court explained that if a defendant is suffering from </a:t>
            </a:r>
            <a:r>
              <a:rPr lang="en-US" b="1" dirty="0"/>
              <a:t>such a serious delusion that he does not understand the link between his crime and the execution, "the punishment can serve no proper purpose.</a:t>
            </a:r>
          </a:p>
        </p:txBody>
      </p:sp>
    </p:spTree>
    <p:extLst>
      <p:ext uri="{BB962C8B-B14F-4D97-AF65-F5344CB8AC3E}">
        <p14:creationId xmlns:p14="http://schemas.microsoft.com/office/powerpoint/2010/main" val="400229449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Eighth Amendment: Cruel and Unusual Punishment</a:t>
            </a:r>
          </a:p>
        </p:txBody>
      </p:sp>
      <p:sp>
        <p:nvSpPr>
          <p:cNvPr id="3" name="Content Placeholder 2"/>
          <p:cNvSpPr>
            <a:spLocks noGrp="1"/>
          </p:cNvSpPr>
          <p:nvPr>
            <p:ph idx="1"/>
          </p:nvPr>
        </p:nvSpPr>
        <p:spPr/>
        <p:txBody>
          <a:bodyPr>
            <a:normAutofit lnSpcReduction="10000"/>
          </a:bodyPr>
          <a:lstStyle/>
          <a:p>
            <a:r>
              <a:rPr lang="en-US" dirty="0"/>
              <a:t>However, despite the </a:t>
            </a:r>
            <a:r>
              <a:rPr lang="en-US" i="1" dirty="0"/>
              <a:t>Ford</a:t>
            </a:r>
            <a:r>
              <a:rPr lang="en-US" dirty="0"/>
              <a:t> and </a:t>
            </a:r>
            <a:r>
              <a:rPr lang="en-US" i="1" dirty="0" err="1"/>
              <a:t>Panetti</a:t>
            </a:r>
            <a:r>
              <a:rPr lang="en-US" dirty="0"/>
              <a:t> rulings, the Court has not yet ruled that it is unconstitutional to execute someone </a:t>
            </a:r>
            <a:r>
              <a:rPr lang="en-US" b="1" dirty="0"/>
              <a:t>who suffered from a serious mental illness at the time of the crime</a:t>
            </a:r>
            <a:r>
              <a:rPr lang="en-US" sz="2600" b="1" dirty="0"/>
              <a:t>. </a:t>
            </a:r>
            <a:r>
              <a:rPr lang="en-US" sz="2600" dirty="0">
                <a:hlinkClick r:id="rId2"/>
              </a:rPr>
              <a:t>https://www.aclu.org/capital-punishment/mental-illness-and-death-penalty</a:t>
            </a:r>
            <a:endParaRPr lang="en-US" sz="2600" dirty="0"/>
          </a:p>
          <a:p>
            <a:r>
              <a:rPr lang="en-US" dirty="0"/>
              <a:t>The court has abolished the </a:t>
            </a:r>
            <a:r>
              <a:rPr lang="en-US" b="1" dirty="0"/>
              <a:t>death penalty for the mentally disabled, for juveniles, and for the rape of a child</a:t>
            </a:r>
            <a:r>
              <a:rPr lang="en-US" dirty="0"/>
              <a:t> (</a:t>
            </a:r>
            <a:r>
              <a:rPr lang="en-US" i="1" dirty="0"/>
              <a:t>Kennedy v. Louisiana (</a:t>
            </a:r>
            <a:r>
              <a:rPr lang="en-US" dirty="0"/>
              <a:t>2008)).</a:t>
            </a:r>
            <a:endParaRPr lang="en-US" b="1" dirty="0"/>
          </a:p>
          <a:p>
            <a:endParaRPr lang="en-US" dirty="0"/>
          </a:p>
        </p:txBody>
      </p:sp>
    </p:spTree>
    <p:extLst>
      <p:ext uri="{BB962C8B-B14F-4D97-AF65-F5344CB8AC3E}">
        <p14:creationId xmlns:p14="http://schemas.microsoft.com/office/powerpoint/2010/main" val="325502145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Cruel and unusual punishment</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One area not settled by the Court is the issue of “</a:t>
            </a:r>
            <a:r>
              <a:rPr lang="en-US" b="1" dirty="0"/>
              <a:t>proportionality” – the idea that some punishments may be so disproportionate to the crime that they constitute “cruel and unusual punishment.”</a:t>
            </a:r>
          </a:p>
          <a:p>
            <a:pPr marL="0" indent="0">
              <a:buNone/>
            </a:pPr>
            <a:r>
              <a:rPr lang="en-US" dirty="0"/>
              <a:t>Recently the court has applied proportionality (disallowed these punishments) in the following situations:</a:t>
            </a:r>
          </a:p>
          <a:p>
            <a:r>
              <a:rPr lang="en-US" dirty="0"/>
              <a:t>Taking away citizenship as punishment for a crime</a:t>
            </a:r>
          </a:p>
          <a:p>
            <a:r>
              <a:rPr lang="en-US" dirty="0"/>
              <a:t>Incarceration for drug addiction</a:t>
            </a:r>
          </a:p>
          <a:p>
            <a:r>
              <a:rPr lang="en-US" dirty="0"/>
              <a:t>Beating of prison inmates</a:t>
            </a:r>
          </a:p>
          <a:p>
            <a:r>
              <a:rPr lang="en-US" dirty="0"/>
              <a:t>Issuing a disproportionate prison sentence (in a case where an individual had been sentenced to life in prison for a seventh nonviolent felony – cashing a $100 check on a closed account)</a:t>
            </a:r>
          </a:p>
        </p:txBody>
      </p:sp>
    </p:spTree>
    <p:extLst>
      <p:ext uri="{BB962C8B-B14F-4D97-AF65-F5344CB8AC3E}">
        <p14:creationId xmlns:p14="http://schemas.microsoft.com/office/powerpoint/2010/main" val="228958445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Cruel and unusual punishment</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1991, Court began saying that the Eighth Amendment </a:t>
            </a:r>
            <a:r>
              <a:rPr lang="en-US" b="1" dirty="0"/>
              <a:t>carries no proportionality guarantee.</a:t>
            </a:r>
          </a:p>
          <a:p>
            <a:pPr marL="0" indent="0">
              <a:buNone/>
            </a:pPr>
            <a:r>
              <a:rPr lang="en-US" dirty="0"/>
              <a:t>In two cases in California, the Court ruled that California’s “three strikes and you’re out” law did not violate the Eighth Amendment.</a:t>
            </a:r>
          </a:p>
          <a:p>
            <a:r>
              <a:rPr lang="en-US" dirty="0"/>
              <a:t>In the first case, a man stole three golf clubs each valued at $399 and was sentenced to 25 years to life.</a:t>
            </a:r>
          </a:p>
          <a:p>
            <a:r>
              <a:rPr lang="en-US" dirty="0"/>
              <a:t>In the second case, a man stole nine videotapes valued at $150 from two different K-Marts and was sentenced to 25 years to life.</a:t>
            </a:r>
          </a:p>
          <a:p>
            <a:r>
              <a:rPr lang="en-US" dirty="0"/>
              <a:t>In each of these cases, the defendants’ previous crimes were nonviolent offenses.</a:t>
            </a:r>
          </a:p>
        </p:txBody>
      </p:sp>
    </p:spTree>
    <p:extLst>
      <p:ext uri="{BB962C8B-B14F-4D97-AF65-F5344CB8AC3E}">
        <p14:creationId xmlns:p14="http://schemas.microsoft.com/office/powerpoint/2010/main" val="43772670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dirty="0"/>
              <a:t> Cruel and unusual punishment</a:t>
            </a:r>
          </a:p>
        </p:txBody>
      </p:sp>
      <p:sp>
        <p:nvSpPr>
          <p:cNvPr id="3" name="Content Placeholder 2"/>
          <p:cNvSpPr>
            <a:spLocks noGrp="1"/>
          </p:cNvSpPr>
          <p:nvPr>
            <p:ph idx="1"/>
          </p:nvPr>
        </p:nvSpPr>
        <p:spPr/>
        <p:txBody>
          <a:bodyPr>
            <a:normAutofit fontScale="92500"/>
          </a:bodyPr>
          <a:lstStyle/>
          <a:p>
            <a:pPr marL="0" indent="0">
              <a:buNone/>
            </a:pPr>
            <a:r>
              <a:rPr lang="en-US" b="1" dirty="0"/>
              <a:t>2012, Court ruled that sentencing juveniles under age 18 who had committed homicide to life in prison without the possibility of parole violates the Eighth Amendment. </a:t>
            </a:r>
            <a:r>
              <a:rPr lang="en-US" sz="2400" dirty="0">
                <a:hlinkClick r:id="rId2"/>
              </a:rPr>
              <a:t>http://articles.latimes.com/2012/jun/25/news/la-pn-supreme-court-rules-juvenile-life-without-parole-cruel-and-unusual-20120625</a:t>
            </a:r>
            <a:endParaRPr lang="en-US" sz="2400" dirty="0"/>
          </a:p>
          <a:p>
            <a:pPr marL="0" indent="0">
              <a:buNone/>
            </a:pPr>
            <a:r>
              <a:rPr lang="en-US" dirty="0"/>
              <a:t>January, 2016 Court made the 2012 decision retroactive allowing many release of many from prison. </a:t>
            </a:r>
            <a:r>
              <a:rPr lang="en-US" sz="2600" dirty="0">
                <a:hlinkClick r:id="rId3"/>
              </a:rPr>
              <a:t>http://www.npr.org/2016/01/25/464338364/supreme-court-opens-door-to-parole-for-juvenile-lifers</a:t>
            </a:r>
            <a:endParaRPr lang="en-US" sz="2600" dirty="0"/>
          </a:p>
          <a:p>
            <a:pPr marL="0" indent="0">
              <a:buNone/>
            </a:pPr>
            <a:endParaRPr lang="en-US" sz="2600" dirty="0"/>
          </a:p>
        </p:txBody>
      </p:sp>
    </p:spTree>
    <p:extLst>
      <p:ext uri="{BB962C8B-B14F-4D97-AF65-F5344CB8AC3E}">
        <p14:creationId xmlns:p14="http://schemas.microsoft.com/office/powerpoint/2010/main" val="330253886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Privacy rights and the Right to Privacy</a:t>
            </a:r>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Privacy rights: Liberties protected by several amendments in the Bill of Rights that shield certain personal aspects of citizens lives from governmental interference, such as the Fourth Amendment’s protection against unreasonable searches and seizures.</a:t>
            </a:r>
          </a:p>
          <a:p>
            <a:pPr marL="0" indent="0">
              <a:buNone/>
            </a:pPr>
            <a:r>
              <a:rPr lang="en-US" b="1" dirty="0"/>
              <a:t>Right to Privacy: Judicially-created principle encompassing a variety of individual actions protected by the penumbras cast by several amendments</a:t>
            </a:r>
          </a:p>
          <a:p>
            <a:r>
              <a:rPr lang="en-US" dirty="0"/>
              <a:t>Not explicitly found in the Constitution</a:t>
            </a:r>
          </a:p>
          <a:p>
            <a:r>
              <a:rPr lang="en-US" dirty="0"/>
              <a:t>Bill of Rights contains many indications that the Framers expected that some areas of life were to be off limits to government regulation such as the right to private religious beliefs and the right to be secure in one’s home.</a:t>
            </a:r>
          </a:p>
          <a:p>
            <a:endParaRPr lang="en-US" b="1" dirty="0"/>
          </a:p>
        </p:txBody>
      </p:sp>
    </p:spTree>
    <p:extLst>
      <p:ext uri="{BB962C8B-B14F-4D97-AF65-F5344CB8AC3E}">
        <p14:creationId xmlns:p14="http://schemas.microsoft.com/office/powerpoint/2010/main" val="103124946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Right to Privacy: contraceptives (birth control)</a:t>
            </a:r>
            <a:endParaRPr lang="en-US" i="1"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Many states once barred sale of contraceptives to minors, prohibited their display or banned the sale of contraceptives altogether.</a:t>
            </a:r>
          </a:p>
          <a:p>
            <a:pPr marL="0" indent="0">
              <a:buNone/>
            </a:pPr>
            <a:r>
              <a:rPr lang="en-US" dirty="0"/>
              <a:t>Connecticut was one of last states to do away with these laws; that state has also banned doctors from discussing birth control with their patients.</a:t>
            </a:r>
          </a:p>
          <a:p>
            <a:pPr marL="0" indent="0">
              <a:buNone/>
            </a:pPr>
            <a:r>
              <a:rPr lang="en-US" dirty="0"/>
              <a:t>Estelle Griswold, the director of Planned Parenthood in Connecticut, was arrested after opening a clinic that dispenses contraceptives. </a:t>
            </a:r>
          </a:p>
          <a:p>
            <a:pPr marL="0" indent="0">
              <a:buNone/>
            </a:pPr>
            <a:r>
              <a:rPr lang="en-US" dirty="0"/>
              <a:t>She was fined $100 and appealed her conviction all the way up to the Supreme Court.</a:t>
            </a:r>
          </a:p>
          <a:p>
            <a:endParaRPr lang="en-US" b="1" dirty="0"/>
          </a:p>
          <a:p>
            <a:endParaRPr lang="en-US" dirty="0"/>
          </a:p>
        </p:txBody>
      </p:sp>
    </p:spTree>
    <p:extLst>
      <p:ext uri="{BB962C8B-B14F-4D97-AF65-F5344CB8AC3E}">
        <p14:creationId xmlns:p14="http://schemas.microsoft.com/office/powerpoint/2010/main" val="32891986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20515</TotalTime>
  <Words>8923</Words>
  <Application>Microsoft Office PowerPoint</Application>
  <PresentationFormat>On-screen Show (4:3)</PresentationFormat>
  <Paragraphs>537</Paragraphs>
  <Slides>115</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115</vt:i4>
      </vt:variant>
    </vt:vector>
  </HeadingPairs>
  <TitlesOfParts>
    <vt:vector size="118" baseType="lpstr">
      <vt:lpstr>Arial</vt:lpstr>
      <vt:lpstr>Calibri</vt:lpstr>
      <vt:lpstr>Office Theme</vt:lpstr>
      <vt:lpstr>Chapter 4</vt:lpstr>
      <vt:lpstr> Defining Civil Liberties and Civil Rights</vt:lpstr>
      <vt:lpstr>Origins of the Bill of Rights</vt:lpstr>
      <vt:lpstr>Origins of the Bill of Rights</vt:lpstr>
      <vt:lpstr>Origins of the Bill of Rights</vt:lpstr>
      <vt:lpstr>Selective incorporation and the Fourteenth Amendment</vt:lpstr>
      <vt:lpstr>Selective incorporation and the Fourteenth Amendment</vt:lpstr>
      <vt:lpstr>Gitlow v. New York (1925)</vt:lpstr>
      <vt:lpstr>Gitlow  and Selective Incorporation</vt:lpstr>
      <vt:lpstr>Freedom of Speech, Assembly and  the Press</vt:lpstr>
      <vt:lpstr>Generally protected expression: standards for protection</vt:lpstr>
      <vt:lpstr>Generally protected expression: standards for protection</vt:lpstr>
      <vt:lpstr>Political speech</vt:lpstr>
      <vt:lpstr>Political speech</vt:lpstr>
      <vt:lpstr>Political speech: clear and present danger test</vt:lpstr>
      <vt:lpstr>Political speech: clear and present danger test</vt:lpstr>
      <vt:lpstr>Political speech: the  direct incitement test</vt:lpstr>
      <vt:lpstr>Political speech: the  direct incitement test</vt:lpstr>
      <vt:lpstr>Political speech: the direct incitement test</vt:lpstr>
      <vt:lpstr>Symbolic Speech</vt:lpstr>
      <vt:lpstr>Symbolic Speech</vt:lpstr>
      <vt:lpstr>Symbolic speech</vt:lpstr>
      <vt:lpstr>Symbolic Speech: Johnson v. Texas (1989) – burning the American flag</vt:lpstr>
      <vt:lpstr>Symbolic  speech: Citizens United</vt:lpstr>
      <vt:lpstr>Symbolic  speech: Citizens United</vt:lpstr>
      <vt:lpstr>Hate speech</vt:lpstr>
      <vt:lpstr>Hate Speech</vt:lpstr>
      <vt:lpstr>Freedom of Assembly</vt:lpstr>
      <vt:lpstr>Freedom of Assembly</vt:lpstr>
      <vt:lpstr>Freedom of the Press</vt:lpstr>
      <vt:lpstr>Freedom of the Press</vt:lpstr>
      <vt:lpstr>Less Protected Speech and Publications</vt:lpstr>
      <vt:lpstr>Less protected speech: Fighting words</vt:lpstr>
      <vt:lpstr>Less protected speech: Fighting words</vt:lpstr>
      <vt:lpstr>Less protected speech: Fighting words</vt:lpstr>
      <vt:lpstr>Less protected speech: slander and libel</vt:lpstr>
      <vt:lpstr>Less protected speech: slander and libel</vt:lpstr>
      <vt:lpstr>Less protected speech: commercial speech</vt:lpstr>
      <vt:lpstr>Less protected speech: obscenity</vt:lpstr>
      <vt:lpstr>Less protected speech: obscenity</vt:lpstr>
      <vt:lpstr>Less protected speech: obscenity</vt:lpstr>
      <vt:lpstr>First Amendment: Freedom of Religion</vt:lpstr>
      <vt:lpstr>First Amendment: Freedom of Religion</vt:lpstr>
      <vt:lpstr>The establishment clause and the separation of church and state</vt:lpstr>
      <vt:lpstr>The establishment clause and the separation of church and state</vt:lpstr>
      <vt:lpstr>Establishment clause</vt:lpstr>
      <vt:lpstr>Establishment clause</vt:lpstr>
      <vt:lpstr>Establishment clause</vt:lpstr>
      <vt:lpstr>Establishment clause</vt:lpstr>
      <vt:lpstr>Establishment clause</vt:lpstr>
      <vt:lpstr>Free Exercise Clause</vt:lpstr>
      <vt:lpstr>Free exercise clause</vt:lpstr>
      <vt:lpstr>Free exercise clause</vt:lpstr>
      <vt:lpstr>Free exercise clause</vt:lpstr>
      <vt:lpstr>Free exercise clause</vt:lpstr>
      <vt:lpstr>Free exercise clause</vt:lpstr>
      <vt:lpstr>Free exercise clause</vt:lpstr>
      <vt:lpstr>Free exercise clause</vt:lpstr>
      <vt:lpstr>Cutter v. Wilkinson (2005)</vt:lpstr>
      <vt:lpstr>Hobby Lobby and the free exercise clause</vt:lpstr>
      <vt:lpstr>Hobby Lobby and the free exercise clause</vt:lpstr>
      <vt:lpstr>The Second Amendment: The Right to Bear Arms</vt:lpstr>
      <vt:lpstr>Second Amendment: The Right to Bear Arms</vt:lpstr>
      <vt:lpstr>Second Amendment: The Right to Bear Arms</vt:lpstr>
      <vt:lpstr>Second Amendment: The Right to Bear Arms</vt:lpstr>
      <vt:lpstr>Right to bear arms</vt:lpstr>
      <vt:lpstr>The Right to Bear Arms since Newtown</vt:lpstr>
      <vt:lpstr>The Right to Bear Arms since Newtown</vt:lpstr>
      <vt:lpstr>The Right to Bear Arms since Newtown</vt:lpstr>
      <vt:lpstr>Law and Order and the Rights of Criminal Defendants</vt:lpstr>
      <vt:lpstr>Law and Order and the Rights of Criminal Defendants</vt:lpstr>
      <vt:lpstr>The Fourth Amendment: unreasonable searches and seizures</vt:lpstr>
      <vt:lpstr>The Fourth Amendment: unreasonable searches and seizures</vt:lpstr>
      <vt:lpstr>The Fourth Amendment: unreasonable searches and seizures</vt:lpstr>
      <vt:lpstr>The exclusionary rule</vt:lpstr>
      <vt:lpstr>The exclusionary rule</vt:lpstr>
      <vt:lpstr>Cell phones and the Fourth Amendment</vt:lpstr>
      <vt:lpstr>Exclusionary rule</vt:lpstr>
      <vt:lpstr>Drug testing</vt:lpstr>
      <vt:lpstr>Domestic surveillance Post 9/11</vt:lpstr>
      <vt:lpstr>Domestic surveillance, Post 9/11</vt:lpstr>
      <vt:lpstr>Domestic surveillance, Post 9/11</vt:lpstr>
      <vt:lpstr>The Fifth Amendment: Self-incrimination</vt:lpstr>
      <vt:lpstr>The Fifth Amendment: Self-incrimination</vt:lpstr>
      <vt:lpstr>The Fifth Amendment: Self-incrimination</vt:lpstr>
      <vt:lpstr>Double jeopardy</vt:lpstr>
      <vt:lpstr>Sixth Amendment: right to legal counsel and a jury trial</vt:lpstr>
      <vt:lpstr>Sixth Amendment: right to legal counsel and a jury trial</vt:lpstr>
      <vt:lpstr>Right to trial by jury</vt:lpstr>
      <vt:lpstr>The Eighth Amendment: Cruel and Unusual Punishment</vt:lpstr>
      <vt:lpstr>The Eighth Amendment: Cruel and Unusual Punishment</vt:lpstr>
      <vt:lpstr>The Eighth Amendment: Cruel and Unusual Punishment</vt:lpstr>
      <vt:lpstr>The Eighth Amendment: Cruel and Unusual Punishment</vt:lpstr>
      <vt:lpstr>The Eighth Amendment: Cruel and Unusual Punishment</vt:lpstr>
      <vt:lpstr>Cruel and unusual punishment</vt:lpstr>
      <vt:lpstr>Cruel and unusual punishment</vt:lpstr>
      <vt:lpstr> Cruel and unusual punishment</vt:lpstr>
      <vt:lpstr>Privacy rights and the Right to Privacy</vt:lpstr>
      <vt:lpstr>the Right to Privacy: contraceptives (birth control)</vt:lpstr>
      <vt:lpstr>the Right to Privacy: contraceptives (birth control)</vt:lpstr>
      <vt:lpstr>the Right to Privacy: abortion</vt:lpstr>
      <vt:lpstr>the Right to Privacy: abortion</vt:lpstr>
      <vt:lpstr>the Right to Privacy: abortion</vt:lpstr>
      <vt:lpstr>the Right to Privacy: abortion</vt:lpstr>
      <vt:lpstr>the Right to Privacy: abortion</vt:lpstr>
      <vt:lpstr>the Right to Privacy: abortion</vt:lpstr>
      <vt:lpstr>The Right to Privacy: abortion</vt:lpstr>
      <vt:lpstr>Whole Women’s Health v. Hellerstedt ; Court strikes down Texas abortion law</vt:lpstr>
      <vt:lpstr>right to abortion: Whole Women’s Health v. Hellerstedt </vt:lpstr>
      <vt:lpstr>Privacy Rights: the Right to Die</vt:lpstr>
      <vt:lpstr>The right to die, refusing medical care: The Terri Schiavo case</vt:lpstr>
      <vt:lpstr>The right to die: assisted suicide</vt:lpstr>
      <vt:lpstr>Right to Privacy: Gay rights</vt:lpstr>
      <vt:lpstr>Right to Privacy: Gay rights</vt:lpstr>
      <vt:lpstr>Right to Privacy: Gay rights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dc:title>
  <dc:creator>Clack</dc:creator>
  <cp:lastModifiedBy>Belinda Wilson</cp:lastModifiedBy>
  <cp:revision>385</cp:revision>
  <dcterms:created xsi:type="dcterms:W3CDTF">2013-10-05T18:56:29Z</dcterms:created>
  <dcterms:modified xsi:type="dcterms:W3CDTF">2017-10-19T01:09:10Z</dcterms:modified>
</cp:coreProperties>
</file>