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handoutMasterIdLst>
    <p:handoutMasterId r:id="rId91"/>
  </p:handoutMasterIdLst>
  <p:sldIdLst>
    <p:sldId id="256" r:id="rId2"/>
    <p:sldId id="317" r:id="rId3"/>
    <p:sldId id="257" r:id="rId4"/>
    <p:sldId id="258" r:id="rId5"/>
    <p:sldId id="328" r:id="rId6"/>
    <p:sldId id="320" r:id="rId7"/>
    <p:sldId id="259" r:id="rId8"/>
    <p:sldId id="329" r:id="rId9"/>
    <p:sldId id="330" r:id="rId10"/>
    <p:sldId id="266" r:id="rId11"/>
    <p:sldId id="270" r:id="rId12"/>
    <p:sldId id="331" r:id="rId13"/>
    <p:sldId id="271" r:id="rId14"/>
    <p:sldId id="321" r:id="rId15"/>
    <p:sldId id="273" r:id="rId16"/>
    <p:sldId id="274" r:id="rId17"/>
    <p:sldId id="337" r:id="rId18"/>
    <p:sldId id="275" r:id="rId19"/>
    <p:sldId id="339" r:id="rId20"/>
    <p:sldId id="276" r:id="rId21"/>
    <p:sldId id="343" r:id="rId22"/>
    <p:sldId id="340" r:id="rId23"/>
    <p:sldId id="341" r:id="rId24"/>
    <p:sldId id="345" r:id="rId25"/>
    <p:sldId id="344" r:id="rId26"/>
    <p:sldId id="279" r:id="rId27"/>
    <p:sldId id="283" r:id="rId28"/>
    <p:sldId id="324" r:id="rId29"/>
    <p:sldId id="347" r:id="rId30"/>
    <p:sldId id="284" r:id="rId31"/>
    <p:sldId id="348" r:id="rId32"/>
    <p:sldId id="375" r:id="rId33"/>
    <p:sldId id="287" r:id="rId34"/>
    <p:sldId id="350" r:id="rId35"/>
    <p:sldId id="288" r:id="rId36"/>
    <p:sldId id="322" r:id="rId37"/>
    <p:sldId id="326" r:id="rId38"/>
    <p:sldId id="351" r:id="rId39"/>
    <p:sldId id="289" r:id="rId40"/>
    <p:sldId id="290" r:id="rId41"/>
    <p:sldId id="291" r:id="rId42"/>
    <p:sldId id="323" r:id="rId43"/>
    <p:sldId id="292" r:id="rId44"/>
    <p:sldId id="352" r:id="rId45"/>
    <p:sldId id="294" r:id="rId46"/>
    <p:sldId id="295" r:id="rId47"/>
    <p:sldId id="293" r:id="rId48"/>
    <p:sldId id="354" r:id="rId49"/>
    <p:sldId id="327" r:id="rId50"/>
    <p:sldId id="296" r:id="rId51"/>
    <p:sldId id="355" r:id="rId52"/>
    <p:sldId id="300" r:id="rId53"/>
    <p:sldId id="356" r:id="rId54"/>
    <p:sldId id="302" r:id="rId55"/>
    <p:sldId id="376" r:id="rId56"/>
    <p:sldId id="298" r:id="rId57"/>
    <p:sldId id="358" r:id="rId58"/>
    <p:sldId id="357" r:id="rId59"/>
    <p:sldId id="359" r:id="rId60"/>
    <p:sldId id="377" r:id="rId61"/>
    <p:sldId id="303" r:id="rId62"/>
    <p:sldId id="360" r:id="rId63"/>
    <p:sldId id="306" r:id="rId64"/>
    <p:sldId id="307" r:id="rId65"/>
    <p:sldId id="362" r:id="rId66"/>
    <p:sldId id="308" r:id="rId67"/>
    <p:sldId id="367" r:id="rId68"/>
    <p:sldId id="363" r:id="rId69"/>
    <p:sldId id="364" r:id="rId70"/>
    <p:sldId id="309" r:id="rId71"/>
    <p:sldId id="368" r:id="rId72"/>
    <p:sldId id="310" r:id="rId73"/>
    <p:sldId id="365" r:id="rId74"/>
    <p:sldId id="366" r:id="rId75"/>
    <p:sldId id="311" r:id="rId76"/>
    <p:sldId id="312" r:id="rId77"/>
    <p:sldId id="370" r:id="rId78"/>
    <p:sldId id="369" r:id="rId79"/>
    <p:sldId id="313" r:id="rId80"/>
    <p:sldId id="315" r:id="rId81"/>
    <p:sldId id="371" r:id="rId82"/>
    <p:sldId id="372" r:id="rId83"/>
    <p:sldId id="316" r:id="rId84"/>
    <p:sldId id="318" r:id="rId85"/>
    <p:sldId id="319" r:id="rId86"/>
    <p:sldId id="373" r:id="rId87"/>
    <p:sldId id="374" r:id="rId88"/>
    <p:sldId id="272" r:id="rId8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9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AD7D292-820C-463E-9C00-D1A0AB453635}" type="datetimeFigureOut">
              <a:rPr lang="en-US" smtClean="0"/>
              <a:t>11/28/2017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1B422E1-4D93-475D-92B2-7F3DDAE33E7A}" type="slidenum">
              <a:rPr lang="en-US" smtClean="0"/>
              <a:t>‹#›</a:t>
            </a:fld>
            <a:endParaRPr lang="en-US"/>
          </a:p>
        </p:txBody>
      </p:sp>
    </p:spTree>
    <p:extLst>
      <p:ext uri="{BB962C8B-B14F-4D97-AF65-F5344CB8AC3E}">
        <p14:creationId xmlns:p14="http://schemas.microsoft.com/office/powerpoint/2010/main" val="2151493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98BCBE3-22D9-4DD7-9362-F3BE9959A1D9}" type="datetimeFigureOut">
              <a:rPr lang="en-US" smtClean="0"/>
              <a:t>11/28/2017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80D9D82-1286-4EBC-B4C3-3466EA7B367C}" type="slidenum">
              <a:rPr lang="en-US" smtClean="0"/>
              <a:t>‹#›</a:t>
            </a:fld>
            <a:endParaRPr lang="en-US"/>
          </a:p>
        </p:txBody>
      </p:sp>
    </p:spTree>
    <p:extLst>
      <p:ext uri="{BB962C8B-B14F-4D97-AF65-F5344CB8AC3E}">
        <p14:creationId xmlns:p14="http://schemas.microsoft.com/office/powerpoint/2010/main" val="145854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Elbridge_Gerry#mediaviewer/File:The_Gerry-Mander_Edit.png"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hlinkClick r:id="rId3"/>
              </a:rPr>
              <a:t>http://en.wikipedia.org/wiki/Elbridge_Gerry#mediaviewer/File:The_Gerry-Mander_Edit.png</a:t>
            </a:r>
            <a:r>
              <a:rPr lang="en-US" dirty="0"/>
              <a:t> The term is named after </a:t>
            </a:r>
            <a:r>
              <a:rPr lang="en-US" b="1" dirty="0"/>
              <a:t>Elbridge Gerry</a:t>
            </a:r>
            <a:r>
              <a:rPr lang="en-US" dirty="0"/>
              <a:t>, an early House member, governor of Massachusetts and vice-president under James Madison. Gerry was the author of the original partisan redistricting plan that included a district shaped like a </a:t>
            </a:r>
            <a:r>
              <a:rPr lang="en-US" b="1" dirty="0"/>
              <a:t>salamander</a:t>
            </a:r>
            <a:r>
              <a:rPr lang="en-US" dirty="0"/>
              <a:t>. </a:t>
            </a:r>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C80D9D82-1286-4EBC-B4C3-3466EA7B367C}" type="slidenum">
              <a:rPr lang="en-US" smtClean="0"/>
              <a:t>22</a:t>
            </a:fld>
            <a:endParaRPr lang="en-US"/>
          </a:p>
        </p:txBody>
      </p:sp>
    </p:spTree>
    <p:extLst>
      <p:ext uri="{BB962C8B-B14F-4D97-AF65-F5344CB8AC3E}">
        <p14:creationId xmlns:p14="http://schemas.microsoft.com/office/powerpoint/2010/main" val="633194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Strict scrutiny</a:t>
            </a:r>
            <a:r>
              <a:rPr lang="en-US" dirty="0"/>
              <a:t> is a form of judicial review that courts use to determine the constitutionality of certain laws. To pass </a:t>
            </a:r>
            <a:r>
              <a:rPr lang="en-US" b="1" dirty="0"/>
              <a:t>strict scrutiny</a:t>
            </a:r>
            <a:r>
              <a:rPr lang="en-US" dirty="0"/>
              <a:t>, the legislature must have passed the law to further a "compelling governmental interest," and must have narrowly tailored the law to achieve that interest. https://www.law.cornell.edu/wex/strict_scrutiny</a:t>
            </a:r>
          </a:p>
          <a:p>
            <a:endParaRPr lang="en-US" dirty="0"/>
          </a:p>
        </p:txBody>
      </p:sp>
      <p:sp>
        <p:nvSpPr>
          <p:cNvPr id="4" name="Slide Number Placeholder 3"/>
          <p:cNvSpPr>
            <a:spLocks noGrp="1"/>
          </p:cNvSpPr>
          <p:nvPr>
            <p:ph type="sldNum" sz="quarter" idx="10"/>
          </p:nvPr>
        </p:nvSpPr>
        <p:spPr/>
        <p:txBody>
          <a:bodyPr/>
          <a:lstStyle/>
          <a:p>
            <a:fld id="{C80D9D82-1286-4EBC-B4C3-3466EA7B367C}" type="slidenum">
              <a:rPr lang="en-US" smtClean="0"/>
              <a:t>25</a:t>
            </a:fld>
            <a:endParaRPr lang="en-US"/>
          </a:p>
        </p:txBody>
      </p:sp>
    </p:spTree>
    <p:extLst>
      <p:ext uri="{BB962C8B-B14F-4D97-AF65-F5344CB8AC3E}">
        <p14:creationId xmlns:p14="http://schemas.microsoft.com/office/powerpoint/2010/main" val="104191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Members of Congress have immunity for their legislative acts under Article I, Section 6, </a:t>
            </a:r>
            <a:r>
              <a:rPr lang="en-US" b="1" dirty="0"/>
              <a:t>clause</a:t>
            </a:r>
            <a:r>
              <a:rPr lang="en-US" dirty="0"/>
              <a:t> 1, of the </a:t>
            </a:r>
            <a:r>
              <a:rPr lang="en-US" b="1" dirty="0"/>
              <a:t>Constitution</a:t>
            </a:r>
            <a:r>
              <a:rPr lang="en-US" dirty="0"/>
              <a:t>, which provides in part that “for any </a:t>
            </a:r>
            <a:r>
              <a:rPr lang="en-US" b="1" dirty="0"/>
              <a:t>speech or debate</a:t>
            </a:r>
            <a:r>
              <a:rPr lang="en-US" dirty="0"/>
              <a:t> in either House, [Senators and Representatives] shall not be questioned in any other place.</a:t>
            </a:r>
          </a:p>
        </p:txBody>
      </p:sp>
      <p:sp>
        <p:nvSpPr>
          <p:cNvPr id="4" name="Slide Number Placeholder 3"/>
          <p:cNvSpPr>
            <a:spLocks noGrp="1"/>
          </p:cNvSpPr>
          <p:nvPr>
            <p:ph type="sldNum" sz="quarter" idx="10"/>
          </p:nvPr>
        </p:nvSpPr>
        <p:spPr/>
        <p:txBody>
          <a:bodyPr/>
          <a:lstStyle/>
          <a:p>
            <a:fld id="{C80D9D82-1286-4EBC-B4C3-3466EA7B367C}" type="slidenum">
              <a:rPr lang="en-US" smtClean="0"/>
              <a:t>54</a:t>
            </a:fld>
            <a:endParaRPr lang="en-US"/>
          </a:p>
        </p:txBody>
      </p:sp>
    </p:spTree>
    <p:extLst>
      <p:ext uri="{BB962C8B-B14F-4D97-AF65-F5344CB8AC3E}">
        <p14:creationId xmlns:p14="http://schemas.microsoft.com/office/powerpoint/2010/main" val="3103085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D9D82-1286-4EBC-B4C3-3466EA7B367C}" type="slidenum">
              <a:rPr lang="en-US" smtClean="0"/>
              <a:t>63</a:t>
            </a:fld>
            <a:endParaRPr lang="en-US"/>
          </a:p>
        </p:txBody>
      </p:sp>
    </p:spTree>
    <p:extLst>
      <p:ext uri="{BB962C8B-B14F-4D97-AF65-F5344CB8AC3E}">
        <p14:creationId xmlns:p14="http://schemas.microsoft.com/office/powerpoint/2010/main" val="1591259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(data for staff size: O’Connor and </a:t>
            </a:r>
            <a:r>
              <a:rPr lang="en-US" dirty="0" err="1"/>
              <a:t>Sabato</a:t>
            </a:r>
            <a:r>
              <a:rPr lang="en-US" dirty="0"/>
              <a:t>: </a:t>
            </a:r>
            <a:r>
              <a:rPr lang="en-US" i="1" dirty="0"/>
              <a:t>American Government: Roots and Reform)</a:t>
            </a:r>
          </a:p>
          <a:p>
            <a:endParaRPr lang="en-US" dirty="0"/>
          </a:p>
        </p:txBody>
      </p:sp>
      <p:sp>
        <p:nvSpPr>
          <p:cNvPr id="4" name="Slide Number Placeholder 3"/>
          <p:cNvSpPr>
            <a:spLocks noGrp="1"/>
          </p:cNvSpPr>
          <p:nvPr>
            <p:ph type="sldNum" sz="quarter" idx="10"/>
          </p:nvPr>
        </p:nvSpPr>
        <p:spPr/>
        <p:txBody>
          <a:bodyPr/>
          <a:lstStyle/>
          <a:p>
            <a:fld id="{C80D9D82-1286-4EBC-B4C3-3466EA7B367C}" type="slidenum">
              <a:rPr lang="en-US" smtClean="0"/>
              <a:t>65</a:t>
            </a:fld>
            <a:endParaRPr lang="en-US"/>
          </a:p>
        </p:txBody>
      </p:sp>
    </p:spTree>
    <p:extLst>
      <p:ext uri="{BB962C8B-B14F-4D97-AF65-F5344CB8AC3E}">
        <p14:creationId xmlns:p14="http://schemas.microsoft.com/office/powerpoint/2010/main" val="1927018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D9D82-1286-4EBC-B4C3-3466EA7B367C}" type="slidenum">
              <a:rPr lang="en-US" smtClean="0"/>
              <a:t>77</a:t>
            </a:fld>
            <a:endParaRPr lang="en-US"/>
          </a:p>
        </p:txBody>
      </p:sp>
    </p:spTree>
    <p:extLst>
      <p:ext uri="{BB962C8B-B14F-4D97-AF65-F5344CB8AC3E}">
        <p14:creationId xmlns:p14="http://schemas.microsoft.com/office/powerpoint/2010/main" val="3022517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http://www.history.com/this-day-in-history/senate-hears-impeachment-charges-against-andrew-Johnson</a:t>
            </a:r>
          </a:p>
          <a:p>
            <a:endParaRPr lang="en-US"/>
          </a:p>
        </p:txBody>
      </p:sp>
      <p:sp>
        <p:nvSpPr>
          <p:cNvPr id="4" name="Slide Number Placeholder 3"/>
          <p:cNvSpPr>
            <a:spLocks noGrp="1"/>
          </p:cNvSpPr>
          <p:nvPr>
            <p:ph type="sldNum" sz="quarter" idx="10"/>
          </p:nvPr>
        </p:nvSpPr>
        <p:spPr/>
        <p:txBody>
          <a:bodyPr/>
          <a:lstStyle/>
          <a:p>
            <a:fld id="{C80D9D82-1286-4EBC-B4C3-3466EA7B367C}" type="slidenum">
              <a:rPr lang="en-US" smtClean="0"/>
              <a:t>87</a:t>
            </a:fld>
            <a:endParaRPr lang="en-US"/>
          </a:p>
        </p:txBody>
      </p:sp>
    </p:spTree>
    <p:extLst>
      <p:ext uri="{BB962C8B-B14F-4D97-AF65-F5344CB8AC3E}">
        <p14:creationId xmlns:p14="http://schemas.microsoft.com/office/powerpoint/2010/main" val="1983050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F1929D-0B63-4B40-B729-B8677184D2FF}"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416759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F1929D-0B63-4B40-B729-B8677184D2FF}"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209427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F1929D-0B63-4B40-B729-B8677184D2FF}"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105453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F1929D-0B63-4B40-B729-B8677184D2FF}"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3270470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F1929D-0B63-4B40-B729-B8677184D2FF}"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45286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F1929D-0B63-4B40-B729-B8677184D2FF}"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409817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F1929D-0B63-4B40-B729-B8677184D2FF}" type="datetimeFigureOut">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406011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F1929D-0B63-4B40-B729-B8677184D2FF}" type="datetimeFigureOut">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278830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1929D-0B63-4B40-B729-B8677184D2FF}" type="datetimeFigureOut">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236445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F1929D-0B63-4B40-B729-B8677184D2FF}"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43978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F1929D-0B63-4B40-B729-B8677184D2FF}"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2F839-E8C8-46DF-9A44-B61F93DA6423}" type="slidenum">
              <a:rPr lang="en-US" smtClean="0"/>
              <a:t>‹#›</a:t>
            </a:fld>
            <a:endParaRPr lang="en-US"/>
          </a:p>
        </p:txBody>
      </p:sp>
    </p:spTree>
    <p:extLst>
      <p:ext uri="{BB962C8B-B14F-4D97-AF65-F5344CB8AC3E}">
        <p14:creationId xmlns:p14="http://schemas.microsoft.com/office/powerpoint/2010/main" val="528898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1929D-0B63-4B40-B729-B8677184D2FF}" type="datetimeFigureOut">
              <a:rPr lang="en-US" smtClean="0"/>
              <a:t>11/28/2017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2F839-E8C8-46DF-9A44-B61F93DA6423}" type="slidenum">
              <a:rPr lang="en-US" smtClean="0"/>
              <a:t>‹#›</a:t>
            </a:fld>
            <a:endParaRPr lang="en-US"/>
          </a:p>
        </p:txBody>
      </p:sp>
    </p:spTree>
    <p:extLst>
      <p:ext uri="{BB962C8B-B14F-4D97-AF65-F5344CB8AC3E}">
        <p14:creationId xmlns:p14="http://schemas.microsoft.com/office/powerpoint/2010/main" val="224741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lc.state.tx.us/redist/pdf/congress/map.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tlc.state.tx.us/redist/districts/congres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Mky11UJb9A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enate.leg.state.mn.us/departments/scr/redist/redsum/ncsum.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law.cornell.edu/wex/strict_scrutin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texastribune.org/2017/07/10/brief-and-were-texas-redistricting-case-starts-today/"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www.gallup.com/poll/210104/americans-approval-congress-unchanged-may.asp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opensecrets.org/overview/incumbs.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opensecrets.org/bigpicture/elec_stats.php"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nytimes.com/interactive/2017/06/20/us/politics/georgia-6th-most-expensive-house-election.html?_r=0"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latimes.com/opinion/op-ed/la-oe-frost-earmark-spending-20150209-story.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cnn.com/2015/10/29/politics/paul-ryan-house-speaker-vote/" TargetMode="External"/><Relationship Id="rId2" Type="http://schemas.openxmlformats.org/officeDocument/2006/relationships/hyperlink" Target="http://www.house.gov/leadership/"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senate.gov/senators/leadership.ht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www.theatlantic.com/politics/archive/2010/12/how-to-get-kicked-out-of-congress/67462/"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senate.gov/pagelayout/committees/d_three_sections_with_teasers/committees_home.htm" TargetMode="External"/><Relationship Id="rId2" Type="http://schemas.openxmlformats.org/officeDocument/2006/relationships/hyperlink" Target="http://www.house.gov/committees/" TargetMode="External"/><Relationship Id="rId1" Type="http://schemas.openxmlformats.org/officeDocument/2006/relationships/slideLayout" Target="../slideLayouts/slideLayout2.xml"/><Relationship Id="rId4" Type="http://schemas.openxmlformats.org/officeDocument/2006/relationships/hyperlink" Target="https://www.house.gov/representatives/#state_tn"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thehill.com/homenews/administration/335594-trump-calls-for-end-to-filibuster" TargetMode="External"/><Relationship Id="rId2" Type="http://schemas.openxmlformats.org/officeDocument/2006/relationships/hyperlink" Target="http://www.cnn.com/2016/06/15/politics/gun-filibuster-senate-democrat/"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www.nytimes.com/2016/01/09/us/politics/obama-vetoes-bill-to-repeal-health-law-and-end-planned-parenthood-funding.html?_r=0" TargetMode="External"/><Relationship Id="rId2" Type="http://schemas.openxmlformats.org/officeDocument/2006/relationships/hyperlink" Target="http://history.house.gov/Institution/Presidential-Vetoes/Presidential-Vetoes/"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www.nytimes.com/1998/12/20/us/impeachment-overview-clinton-impeached-he-faces-senate-trial-2d-history-vows-job.html?pagewanted=al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9</a:t>
            </a:r>
          </a:p>
        </p:txBody>
      </p:sp>
      <p:sp>
        <p:nvSpPr>
          <p:cNvPr id="3" name="Subtitle 2"/>
          <p:cNvSpPr>
            <a:spLocks noGrp="1"/>
          </p:cNvSpPr>
          <p:nvPr>
            <p:ph type="subTitle" idx="1"/>
          </p:nvPr>
        </p:nvSpPr>
        <p:spPr/>
        <p:txBody>
          <a:bodyPr/>
          <a:lstStyle/>
          <a:p>
            <a:r>
              <a:rPr lang="en-US" dirty="0"/>
              <a:t>Congress</a:t>
            </a:r>
          </a:p>
        </p:txBody>
      </p:sp>
    </p:spTree>
    <p:extLst>
      <p:ext uri="{BB962C8B-B14F-4D97-AF65-F5344CB8AC3E}">
        <p14:creationId xmlns:p14="http://schemas.microsoft.com/office/powerpoint/2010/main" val="458592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electoral connection</a:t>
            </a:r>
          </a:p>
        </p:txBody>
      </p:sp>
      <p:sp>
        <p:nvSpPr>
          <p:cNvPr id="3" name="Content Placeholder 2"/>
          <p:cNvSpPr>
            <a:spLocks noGrp="1"/>
          </p:cNvSpPr>
          <p:nvPr>
            <p:ph idx="1"/>
          </p:nvPr>
        </p:nvSpPr>
        <p:spPr/>
        <p:txBody>
          <a:bodyPr>
            <a:normAutofit fontScale="92500"/>
          </a:bodyPr>
          <a:lstStyle/>
          <a:p>
            <a:r>
              <a:rPr lang="en-US" b="1" dirty="0"/>
              <a:t>A politician’s first priority is to get elected – or re-elected.</a:t>
            </a:r>
          </a:p>
          <a:p>
            <a:r>
              <a:rPr lang="en-US" dirty="0"/>
              <a:t>Members of Congress may have making good policy as their central goal, but to do so they must first hold onto their seat in the House or the Senate.</a:t>
            </a:r>
          </a:p>
          <a:p>
            <a:r>
              <a:rPr lang="en-US" dirty="0"/>
              <a:t>The term </a:t>
            </a:r>
            <a:r>
              <a:rPr lang="en-US" b="1" dirty="0"/>
              <a:t>electoral connection</a:t>
            </a:r>
            <a:r>
              <a:rPr lang="en-US" dirty="0"/>
              <a:t> refers to the idea that </a:t>
            </a:r>
            <a:r>
              <a:rPr lang="en-US" b="1" dirty="0"/>
              <a:t>congressional behavior is centrally motivated by members’ desire for re-election.</a:t>
            </a:r>
            <a:endParaRPr lang="en-US" dirty="0"/>
          </a:p>
        </p:txBody>
      </p:sp>
    </p:spTree>
    <p:extLst>
      <p:ext uri="{BB962C8B-B14F-4D97-AF65-F5344CB8AC3E}">
        <p14:creationId xmlns:p14="http://schemas.microsoft.com/office/powerpoint/2010/main" val="233049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Redistricting</a:t>
            </a:r>
          </a:p>
        </p:txBody>
      </p:sp>
      <p:sp>
        <p:nvSpPr>
          <p:cNvPr id="3" name="Content Placeholder 2"/>
          <p:cNvSpPr>
            <a:spLocks noGrp="1"/>
          </p:cNvSpPr>
          <p:nvPr>
            <p:ph idx="1"/>
          </p:nvPr>
        </p:nvSpPr>
        <p:spPr/>
        <p:txBody>
          <a:bodyPr>
            <a:normAutofit/>
          </a:bodyPr>
          <a:lstStyle/>
          <a:p>
            <a:r>
              <a:rPr lang="en-US" b="1" dirty="0"/>
              <a:t>District boundaries for members of the U.S. House of Representatives are redrawn every 10 years after each national census.</a:t>
            </a:r>
          </a:p>
          <a:p>
            <a:r>
              <a:rPr lang="en-US" b="1" dirty="0"/>
              <a:t>State legislatures are authorized to perform the task of redistricting.</a:t>
            </a:r>
          </a:p>
          <a:p>
            <a:r>
              <a:rPr lang="en-US" b="1" dirty="0"/>
              <a:t>Map of Texas’ 36 congressional districts:</a:t>
            </a:r>
          </a:p>
          <a:p>
            <a:r>
              <a:rPr lang="en-US" dirty="0">
                <a:hlinkClick r:id="rId2"/>
              </a:rPr>
              <a:t>http://www.tlc.state.tx.us/redist/pdf/congress/map.pdf</a:t>
            </a:r>
            <a:endParaRPr lang="en-US" dirty="0"/>
          </a:p>
          <a:p>
            <a:pPr marL="0" indent="0">
              <a:buNone/>
            </a:pPr>
            <a:endParaRPr lang="en-US" dirty="0"/>
          </a:p>
          <a:p>
            <a:pPr marL="0" indent="0">
              <a:buNone/>
            </a:pPr>
            <a:endParaRPr lang="en-US" b="1" dirty="0"/>
          </a:p>
          <a:p>
            <a:endParaRPr lang="en-US" b="1" dirty="0"/>
          </a:p>
        </p:txBody>
      </p:sp>
    </p:spTree>
    <p:extLst>
      <p:ext uri="{BB962C8B-B14F-4D97-AF65-F5344CB8AC3E}">
        <p14:creationId xmlns:p14="http://schemas.microsoft.com/office/powerpoint/2010/main" val="3961591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Redistricting</a:t>
            </a:r>
          </a:p>
        </p:txBody>
      </p:sp>
      <p:sp>
        <p:nvSpPr>
          <p:cNvPr id="3" name="Content Placeholder 2"/>
          <p:cNvSpPr>
            <a:spLocks noGrp="1"/>
          </p:cNvSpPr>
          <p:nvPr>
            <p:ph idx="1"/>
          </p:nvPr>
        </p:nvSpPr>
        <p:spPr/>
        <p:txBody>
          <a:bodyPr>
            <a:normAutofit lnSpcReduction="10000"/>
          </a:bodyPr>
          <a:lstStyle/>
          <a:p>
            <a:r>
              <a:rPr lang="en-US" b="1" dirty="0"/>
              <a:t>The official purpose of redistricting is to ensure that districts are roughly equal in population</a:t>
            </a:r>
          </a:p>
          <a:p>
            <a:r>
              <a:rPr lang="en-US" b="1" dirty="0"/>
              <a:t>doctrine of </a:t>
            </a:r>
            <a:r>
              <a:rPr lang="en-US" b="1" i="1" dirty="0"/>
              <a:t>one-person, one vote</a:t>
            </a:r>
            <a:r>
              <a:rPr lang="en-US" b="1" dirty="0"/>
              <a:t>: </a:t>
            </a:r>
          </a:p>
          <a:p>
            <a:r>
              <a:rPr lang="en-US" b="1" i="1" dirty="0"/>
              <a:t>every citizen in the United States is entitled to equal representation in Congress.</a:t>
            </a:r>
          </a:p>
          <a:p>
            <a:r>
              <a:rPr lang="en-US" b="1" dirty="0"/>
              <a:t>Each member in the House of Representatives represents about 700,000 people. </a:t>
            </a:r>
            <a:r>
              <a:rPr lang="en-US" dirty="0"/>
              <a:t>(people, not voters)</a:t>
            </a:r>
          </a:p>
          <a:p>
            <a:endParaRPr lang="en-US" dirty="0"/>
          </a:p>
        </p:txBody>
      </p:sp>
    </p:spTree>
    <p:extLst>
      <p:ext uri="{BB962C8B-B14F-4D97-AF65-F5344CB8AC3E}">
        <p14:creationId xmlns:p14="http://schemas.microsoft.com/office/powerpoint/2010/main" val="3994351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Redistricting</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Apportionment: The process of assigning the 435 seats in the House of Representatives to the states based on increases and decreases in state population.</a:t>
            </a:r>
          </a:p>
          <a:p>
            <a:r>
              <a:rPr lang="en-US" dirty="0"/>
              <a:t>District populations vary over time due to deaths, births, people moving from one state to another or from one part of a state to another.</a:t>
            </a:r>
          </a:p>
          <a:p>
            <a:r>
              <a:rPr lang="en-US" b="1" dirty="0"/>
              <a:t>Through the process of apportionment states gain or lose seats in the House of Representatives. </a:t>
            </a:r>
          </a:p>
        </p:txBody>
      </p:sp>
    </p:spTree>
    <p:extLst>
      <p:ext uri="{BB962C8B-B14F-4D97-AF65-F5344CB8AC3E}">
        <p14:creationId xmlns:p14="http://schemas.microsoft.com/office/powerpoint/2010/main" val="3446378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Redistricting</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Following the 2010 Census, Texas gained 4 seats in the House of Representatives, more than any other state. Texas’ population increased by 21% between 2000 and 2010. </a:t>
            </a:r>
          </a:p>
          <a:p>
            <a:r>
              <a:rPr lang="en-US" dirty="0"/>
              <a:t>Ten states lost representation in the House due to declining population from 2000 to 2010 with New York and Ohio losing two seats each. </a:t>
            </a:r>
          </a:p>
          <a:p>
            <a:r>
              <a:rPr lang="en-US" b="1" dirty="0"/>
              <a:t>The U.S. Senate is not redistricted as this chamber allots two senators per state, thus giving small states equal influence with large states. </a:t>
            </a:r>
            <a:endParaRPr lang="en-US" dirty="0"/>
          </a:p>
        </p:txBody>
      </p:sp>
    </p:spTree>
    <p:extLst>
      <p:ext uri="{BB962C8B-B14F-4D97-AF65-F5344CB8AC3E}">
        <p14:creationId xmlns:p14="http://schemas.microsoft.com/office/powerpoint/2010/main" val="4108999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redistricting</a:t>
            </a:r>
          </a:p>
        </p:txBody>
      </p:sp>
      <p:sp>
        <p:nvSpPr>
          <p:cNvPr id="3" name="Content Placeholder 2"/>
          <p:cNvSpPr>
            <a:spLocks noGrp="1"/>
          </p:cNvSpPr>
          <p:nvPr>
            <p:ph idx="1"/>
          </p:nvPr>
        </p:nvSpPr>
        <p:spPr/>
        <p:txBody>
          <a:bodyPr>
            <a:normAutofit fontScale="85000" lnSpcReduction="10000"/>
          </a:bodyPr>
          <a:lstStyle/>
          <a:p>
            <a:r>
              <a:rPr lang="en-US" b="1" dirty="0"/>
              <a:t>The first criterion for redistricting is that districts should be roughly equal in population.</a:t>
            </a:r>
          </a:p>
          <a:p>
            <a:r>
              <a:rPr lang="en-US" dirty="0"/>
              <a:t>Based</a:t>
            </a:r>
            <a:r>
              <a:rPr lang="en-US" b="1" dirty="0"/>
              <a:t> </a:t>
            </a:r>
            <a:r>
              <a:rPr lang="en-US" dirty="0"/>
              <a:t>on the 2010 Census apportionment, the state with the largest average district size is Montana (994,416 – One member in the House), and the state with the smallest average district size is Rhode Island (527,624– two members in the House). </a:t>
            </a:r>
          </a:p>
          <a:p>
            <a:r>
              <a:rPr lang="en-US" dirty="0"/>
              <a:t>Each House District for Texas has an “ideal population” of 698,488.</a:t>
            </a:r>
          </a:p>
          <a:p>
            <a:r>
              <a:rPr lang="en-US" dirty="0">
                <a:hlinkClick r:id="rId2"/>
              </a:rPr>
              <a:t>http://www.tlc.state.tx.us/redist/districts/congress.html</a:t>
            </a:r>
            <a:endParaRPr lang="en-US" dirty="0"/>
          </a:p>
        </p:txBody>
      </p:sp>
    </p:spTree>
    <p:extLst>
      <p:ext uri="{BB962C8B-B14F-4D97-AF65-F5344CB8AC3E}">
        <p14:creationId xmlns:p14="http://schemas.microsoft.com/office/powerpoint/2010/main" val="974730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redistricting</a:t>
            </a:r>
          </a:p>
        </p:txBody>
      </p:sp>
      <p:sp>
        <p:nvSpPr>
          <p:cNvPr id="3" name="Content Placeholder 2"/>
          <p:cNvSpPr>
            <a:spLocks noGrp="1"/>
          </p:cNvSpPr>
          <p:nvPr>
            <p:ph idx="1"/>
          </p:nvPr>
        </p:nvSpPr>
        <p:spPr/>
        <p:txBody>
          <a:bodyPr>
            <a:normAutofit lnSpcReduction="10000"/>
          </a:bodyPr>
          <a:lstStyle/>
          <a:p>
            <a:pPr marL="0" indent="0">
              <a:buNone/>
            </a:pPr>
            <a:r>
              <a:rPr lang="en-US" dirty="0"/>
              <a:t>Other criteria for redistricting:</a:t>
            </a:r>
          </a:p>
          <a:p>
            <a:r>
              <a:rPr lang="en-US" b="1" dirty="0"/>
              <a:t>Districts should capture “communities of interest” by grouping like-minded voters in the same district.</a:t>
            </a:r>
          </a:p>
          <a:p>
            <a:r>
              <a:rPr lang="en-US" b="1" dirty="0"/>
              <a:t>Districts should have “compactness” – not have extremely bizarre shapes</a:t>
            </a:r>
          </a:p>
          <a:p>
            <a:r>
              <a:rPr lang="en-US" b="1" dirty="0"/>
              <a:t>Districts should have “contiguity” – one part of a district should not be completely separated from the rest of the district.</a:t>
            </a:r>
          </a:p>
          <a:p>
            <a:endParaRPr lang="en-US" dirty="0"/>
          </a:p>
        </p:txBody>
      </p:sp>
    </p:spTree>
    <p:extLst>
      <p:ext uri="{BB962C8B-B14F-4D97-AF65-F5344CB8AC3E}">
        <p14:creationId xmlns:p14="http://schemas.microsoft.com/office/powerpoint/2010/main" val="3344642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redistricting</a:t>
            </a:r>
          </a:p>
        </p:txBody>
      </p:sp>
      <p:sp>
        <p:nvSpPr>
          <p:cNvPr id="3" name="Content Placeholder 2"/>
          <p:cNvSpPr>
            <a:spLocks noGrp="1"/>
          </p:cNvSpPr>
          <p:nvPr>
            <p:ph idx="1"/>
          </p:nvPr>
        </p:nvSpPr>
        <p:spPr/>
        <p:txBody>
          <a:bodyPr/>
          <a:lstStyle/>
          <a:p>
            <a:r>
              <a:rPr lang="en-US" b="1" dirty="0"/>
              <a:t>Districts as much as possible should respect natural boundaries, avoid splitting municipalities, preserve existing districts, and avoid diluting the power of racial minorities.</a:t>
            </a:r>
          </a:p>
          <a:p>
            <a:endParaRPr lang="en-US" dirty="0"/>
          </a:p>
        </p:txBody>
      </p:sp>
    </p:spTree>
    <p:extLst>
      <p:ext uri="{BB962C8B-B14F-4D97-AF65-F5344CB8AC3E}">
        <p14:creationId xmlns:p14="http://schemas.microsoft.com/office/powerpoint/2010/main" val="2568394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Partisan redistricting</a:t>
            </a:r>
          </a:p>
        </p:txBody>
      </p:sp>
      <p:sp>
        <p:nvSpPr>
          <p:cNvPr id="3" name="Content Placeholder 2"/>
          <p:cNvSpPr>
            <a:spLocks noGrp="1"/>
          </p:cNvSpPr>
          <p:nvPr>
            <p:ph idx="1"/>
          </p:nvPr>
        </p:nvSpPr>
        <p:spPr/>
        <p:txBody>
          <a:bodyPr>
            <a:normAutofit/>
          </a:bodyPr>
          <a:lstStyle/>
          <a:p>
            <a:r>
              <a:rPr lang="en-US" dirty="0"/>
              <a:t>Political reality of redistricting is that the </a:t>
            </a:r>
            <a:r>
              <a:rPr lang="en-US" b="1" dirty="0"/>
              <a:t>majority party in the state legislature is the driving force of the redistricting process.</a:t>
            </a:r>
          </a:p>
          <a:p>
            <a:r>
              <a:rPr lang="en-US" b="1" dirty="0"/>
              <a:t>The majority party tries to draw districts that will give the greatest advantage to candidates from their party.</a:t>
            </a:r>
          </a:p>
        </p:txBody>
      </p:sp>
    </p:spTree>
    <p:extLst>
      <p:ext uri="{BB962C8B-B14F-4D97-AF65-F5344CB8AC3E}">
        <p14:creationId xmlns:p14="http://schemas.microsoft.com/office/powerpoint/2010/main" val="579910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Partisan redistricting</a:t>
            </a:r>
          </a:p>
        </p:txBody>
      </p:sp>
      <p:sp>
        <p:nvSpPr>
          <p:cNvPr id="3" name="Content Placeholder 2"/>
          <p:cNvSpPr>
            <a:spLocks noGrp="1"/>
          </p:cNvSpPr>
          <p:nvPr>
            <p:ph idx="1"/>
          </p:nvPr>
        </p:nvSpPr>
        <p:spPr/>
        <p:txBody>
          <a:bodyPr>
            <a:normAutofit lnSpcReduction="10000"/>
          </a:bodyPr>
          <a:lstStyle/>
          <a:p>
            <a:r>
              <a:rPr lang="en-US" dirty="0"/>
              <a:t>A reduction in the number of seats allocated to a state can lead to a districting plan that puts two incumbents in the same district, forcing them to run against each other.</a:t>
            </a:r>
          </a:p>
          <a:p>
            <a:r>
              <a:rPr lang="en-US" dirty="0"/>
              <a:t>Redistricting can also create a district in which an incumbent loses an area where he or she had enjoyed electoral support</a:t>
            </a:r>
          </a:p>
          <a:p>
            <a:r>
              <a:rPr lang="en-US" dirty="0"/>
              <a:t>Or in which an incumbent gains an area that offers electoral opposition</a:t>
            </a:r>
          </a:p>
          <a:p>
            <a:endParaRPr lang="en-US" dirty="0"/>
          </a:p>
        </p:txBody>
      </p:sp>
    </p:spTree>
    <p:extLst>
      <p:ext uri="{BB962C8B-B14F-4D97-AF65-F5344CB8AC3E}">
        <p14:creationId xmlns:p14="http://schemas.microsoft.com/office/powerpoint/2010/main" val="2028152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for Congress</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specified in Article I of the Constitution: </a:t>
            </a:r>
          </a:p>
          <a:p>
            <a:r>
              <a:rPr lang="en-US" b="1" dirty="0"/>
              <a:t>Members of the House of Representatives must be at least 25 years old</a:t>
            </a:r>
          </a:p>
          <a:p>
            <a:r>
              <a:rPr lang="en-US" b="1" dirty="0"/>
              <a:t>Members of the Senate must be 30 years old.</a:t>
            </a:r>
          </a:p>
          <a:p>
            <a:r>
              <a:rPr lang="en-US" dirty="0"/>
              <a:t>Unlike Constitutional requirements for President of the United States, members of Congress </a:t>
            </a:r>
            <a:r>
              <a:rPr lang="en-US" b="1" dirty="0"/>
              <a:t>do not have to be born in the U.S.</a:t>
            </a:r>
          </a:p>
          <a:p>
            <a:r>
              <a:rPr lang="en-US" b="1" dirty="0"/>
              <a:t>House members </a:t>
            </a:r>
            <a:r>
              <a:rPr lang="en-US" dirty="0"/>
              <a:t>must have been </a:t>
            </a:r>
            <a:r>
              <a:rPr lang="en-US" b="1" dirty="0"/>
              <a:t>U.S. citizens for seven years.</a:t>
            </a:r>
          </a:p>
          <a:p>
            <a:r>
              <a:rPr lang="en-US" b="1" dirty="0"/>
              <a:t>Senators </a:t>
            </a:r>
            <a:r>
              <a:rPr lang="en-US" dirty="0"/>
              <a:t>must have been </a:t>
            </a:r>
            <a:r>
              <a:rPr lang="en-US" b="1" dirty="0"/>
              <a:t>U.S. citizens for nine years.</a:t>
            </a:r>
          </a:p>
          <a:p>
            <a:pPr marL="0" indent="0">
              <a:buNone/>
            </a:pPr>
            <a:endParaRPr lang="en-US" dirty="0"/>
          </a:p>
          <a:p>
            <a:endParaRPr lang="en-US" dirty="0"/>
          </a:p>
        </p:txBody>
      </p:sp>
    </p:spTree>
    <p:extLst>
      <p:ext uri="{BB962C8B-B14F-4D97-AF65-F5344CB8AC3E}">
        <p14:creationId xmlns:p14="http://schemas.microsoft.com/office/powerpoint/2010/main" val="649832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Partisan redistricting</a:t>
            </a:r>
          </a:p>
        </p:txBody>
      </p:sp>
      <p:sp>
        <p:nvSpPr>
          <p:cNvPr id="3" name="Content Placeholder 2"/>
          <p:cNvSpPr>
            <a:spLocks noGrp="1"/>
          </p:cNvSpPr>
          <p:nvPr>
            <p:ph idx="1"/>
          </p:nvPr>
        </p:nvSpPr>
        <p:spPr/>
        <p:txBody>
          <a:bodyPr>
            <a:normAutofit fontScale="92500" lnSpcReduction="20000"/>
          </a:bodyPr>
          <a:lstStyle/>
          <a:p>
            <a:r>
              <a:rPr lang="en-US" b="1" dirty="0"/>
              <a:t>In the 2002 elections, Republicans won control of the Texas legislature for the first time in 130 years.</a:t>
            </a:r>
          </a:p>
          <a:p>
            <a:r>
              <a:rPr lang="en-US" dirty="0"/>
              <a:t>In 2003, the Texas legislature, guided by Congressional House Majority Leader Tom De Lay (R. - Sugarland), voted to redistrict boundaries that had only been in effect for one election (2002 following the 2000 Census). </a:t>
            </a:r>
          </a:p>
          <a:p>
            <a:r>
              <a:rPr lang="en-US" dirty="0"/>
              <a:t>Democratic legislators – the “Killer D’s” -- fled the state and holed up in a Holiday Inn in Ardmore, OK in an attempt to thwart the special session.</a:t>
            </a:r>
          </a:p>
        </p:txBody>
      </p:sp>
    </p:spTree>
    <p:extLst>
      <p:ext uri="{BB962C8B-B14F-4D97-AF65-F5344CB8AC3E}">
        <p14:creationId xmlns:p14="http://schemas.microsoft.com/office/powerpoint/2010/main" val="2371463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Partisan redistricting</a:t>
            </a:r>
          </a:p>
        </p:txBody>
      </p:sp>
      <p:sp>
        <p:nvSpPr>
          <p:cNvPr id="3" name="Content Placeholder 2"/>
          <p:cNvSpPr>
            <a:spLocks noGrp="1"/>
          </p:cNvSpPr>
          <p:nvPr>
            <p:ph idx="1"/>
          </p:nvPr>
        </p:nvSpPr>
        <p:spPr/>
        <p:txBody>
          <a:bodyPr>
            <a:normAutofit fontScale="85000" lnSpcReduction="10000"/>
          </a:bodyPr>
          <a:lstStyle/>
          <a:p>
            <a:r>
              <a:rPr lang="en-US" dirty="0"/>
              <a:t>Eventually, the Republicans prevailed and their redistricting added five Republicans to the U.S. House of Representatives in the 2004 election. </a:t>
            </a:r>
          </a:p>
          <a:p>
            <a:r>
              <a:rPr lang="en-US" dirty="0"/>
              <a:t>The Texas redistricting plan thus won the Republicans a majority in the U.S. House of Representatives for the first time since Reconstruction.</a:t>
            </a:r>
          </a:p>
          <a:p>
            <a:r>
              <a:rPr lang="en-US" dirty="0"/>
              <a:t>The Supreme Court upheld the re-districting </a:t>
            </a:r>
            <a:r>
              <a:rPr lang="en-US" b="1" dirty="0"/>
              <a:t>saying that even when partisan advantage is the only motive for redistricting, this does not make the resulting plan unconstitutional. </a:t>
            </a:r>
            <a:r>
              <a:rPr lang="en-US" i="1" dirty="0"/>
              <a:t>League of United Latin American Citizens v. Perry. (2006)</a:t>
            </a:r>
          </a:p>
          <a:p>
            <a:endParaRPr lang="en-US" dirty="0"/>
          </a:p>
        </p:txBody>
      </p:sp>
    </p:spTree>
    <p:extLst>
      <p:ext uri="{BB962C8B-B14F-4D97-AF65-F5344CB8AC3E}">
        <p14:creationId xmlns:p14="http://schemas.microsoft.com/office/powerpoint/2010/main" val="1774217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Partisan redistricting</a:t>
            </a:r>
          </a:p>
        </p:txBody>
      </p:sp>
      <p:sp>
        <p:nvSpPr>
          <p:cNvPr id="3" name="Content Placeholder 2"/>
          <p:cNvSpPr>
            <a:spLocks noGrp="1"/>
          </p:cNvSpPr>
          <p:nvPr>
            <p:ph idx="1"/>
          </p:nvPr>
        </p:nvSpPr>
        <p:spPr/>
        <p:txBody>
          <a:bodyPr>
            <a:normAutofit fontScale="92500"/>
          </a:bodyPr>
          <a:lstStyle/>
          <a:p>
            <a:pPr marL="0" indent="0">
              <a:buNone/>
            </a:pPr>
            <a:r>
              <a:rPr lang="en-US" b="1" dirty="0"/>
              <a:t>The Texas 2003 redistricting episode is an example of gerrymandering</a:t>
            </a:r>
            <a:r>
              <a:rPr lang="en-US" dirty="0"/>
              <a:t> – </a:t>
            </a:r>
            <a:r>
              <a:rPr lang="en-US" b="1" dirty="0"/>
              <a:t>the use of the redistricting process for political advantage.</a:t>
            </a:r>
          </a:p>
          <a:p>
            <a:r>
              <a:rPr lang="en-US" b="1" dirty="0"/>
              <a:t>Gerrymandering: Attempting to use the process of redrawing district boundaries to benefit a political party, protect incumbents, or change the proportion of minority voters in a district.</a:t>
            </a:r>
          </a:p>
          <a:p>
            <a:r>
              <a:rPr lang="en-US" b="1" dirty="0">
                <a:hlinkClick r:id="rId3"/>
              </a:rPr>
              <a:t>https://www.youtube.com/watch?v=Mky11UJb9AY</a:t>
            </a:r>
            <a:endParaRPr lang="en-US" b="1" dirty="0"/>
          </a:p>
          <a:p>
            <a:endParaRPr lang="en-US" b="1" dirty="0"/>
          </a:p>
        </p:txBody>
      </p:sp>
    </p:spTree>
    <p:extLst>
      <p:ext uri="{BB962C8B-B14F-4D97-AF65-F5344CB8AC3E}">
        <p14:creationId xmlns:p14="http://schemas.microsoft.com/office/powerpoint/2010/main" val="2476457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Racial redistricting</a:t>
            </a:r>
          </a:p>
        </p:txBody>
      </p:sp>
      <p:sp>
        <p:nvSpPr>
          <p:cNvPr id="3" name="Content Placeholder 2"/>
          <p:cNvSpPr>
            <a:spLocks noGrp="1"/>
          </p:cNvSpPr>
          <p:nvPr>
            <p:ph idx="1"/>
          </p:nvPr>
        </p:nvSpPr>
        <p:spPr/>
        <p:txBody>
          <a:bodyPr>
            <a:normAutofit fontScale="92500" lnSpcReduction="20000"/>
          </a:bodyPr>
          <a:lstStyle/>
          <a:p>
            <a:r>
              <a:rPr lang="en-US" b="1" dirty="0"/>
              <a:t>Redistricting influences who gets elected; it is </a:t>
            </a:r>
            <a:r>
              <a:rPr lang="en-US" b="1" i="1" dirty="0"/>
              <a:t>politics in its most fundamental form.</a:t>
            </a:r>
          </a:p>
          <a:p>
            <a:r>
              <a:rPr lang="en-US" dirty="0"/>
              <a:t>Census databases enable the creators of district maps to divide voters as closely as they want, neighborhood by neighborhood or even house by house.</a:t>
            </a:r>
          </a:p>
          <a:p>
            <a:r>
              <a:rPr lang="en-US" dirty="0"/>
              <a:t>In 1992, the Justice Department told North Carolina state legislators that they needed to create two districts with </a:t>
            </a:r>
            <a:r>
              <a:rPr lang="en-US" b="1" dirty="0"/>
              <a:t>majority populations of minority voters, called majority-minority districts.</a:t>
            </a:r>
          </a:p>
          <a:p>
            <a:pPr marL="0" indent="0">
              <a:buNone/>
            </a:pPr>
            <a:endParaRPr lang="en-US" dirty="0"/>
          </a:p>
        </p:txBody>
      </p:sp>
    </p:spTree>
    <p:extLst>
      <p:ext uri="{BB962C8B-B14F-4D97-AF65-F5344CB8AC3E}">
        <p14:creationId xmlns:p14="http://schemas.microsoft.com/office/powerpoint/2010/main" val="1407306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Racial redistricting</a:t>
            </a:r>
          </a:p>
        </p:txBody>
      </p:sp>
      <p:sp>
        <p:nvSpPr>
          <p:cNvPr id="3" name="Content Placeholder 2"/>
          <p:cNvSpPr>
            <a:spLocks noGrp="1"/>
          </p:cNvSpPr>
          <p:nvPr>
            <p:ph idx="1"/>
          </p:nvPr>
        </p:nvSpPr>
        <p:spPr/>
        <p:txBody>
          <a:bodyPr/>
          <a:lstStyle/>
          <a:p>
            <a:r>
              <a:rPr lang="en-US" dirty="0"/>
              <a:t>The plan that resulted looked like a pattern of spider webs and ink blots. </a:t>
            </a:r>
            <a:r>
              <a:rPr lang="en-US" dirty="0">
                <a:hlinkClick r:id="rId2"/>
              </a:rPr>
              <a:t>http://www.senate.leg.state.mn.us/departments/scr/redist/redsum/ncsum.htm</a:t>
            </a:r>
            <a:endParaRPr lang="en-US" dirty="0"/>
          </a:p>
          <a:p>
            <a:r>
              <a:rPr lang="en-US" dirty="0"/>
              <a:t>It was ultimately declared unconstitutional by the U.S. Supreme Court.</a:t>
            </a:r>
          </a:p>
          <a:p>
            <a:pPr marL="0" indent="0">
              <a:buNone/>
            </a:pPr>
            <a:endParaRPr lang="en-US" dirty="0"/>
          </a:p>
          <a:p>
            <a:endParaRPr lang="en-US" dirty="0"/>
          </a:p>
        </p:txBody>
      </p:sp>
    </p:spTree>
    <p:extLst>
      <p:ext uri="{BB962C8B-B14F-4D97-AF65-F5344CB8AC3E}">
        <p14:creationId xmlns:p14="http://schemas.microsoft.com/office/powerpoint/2010/main" val="3219170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Racial redistricting</a:t>
            </a:r>
          </a:p>
        </p:txBody>
      </p:sp>
      <p:sp>
        <p:nvSpPr>
          <p:cNvPr id="3" name="Content Placeholder 2"/>
          <p:cNvSpPr>
            <a:spLocks noGrp="1"/>
          </p:cNvSpPr>
          <p:nvPr>
            <p:ph idx="1"/>
          </p:nvPr>
        </p:nvSpPr>
        <p:spPr/>
        <p:txBody>
          <a:bodyPr>
            <a:normAutofit fontScale="85000" lnSpcReduction="20000"/>
          </a:bodyPr>
          <a:lstStyle/>
          <a:p>
            <a:r>
              <a:rPr lang="en-US" dirty="0"/>
              <a:t>Justice Sandra Day O'Connor described the shape of the new district as "bizarre." </a:t>
            </a:r>
          </a:p>
          <a:p>
            <a:r>
              <a:rPr lang="en-US" dirty="0"/>
              <a:t>The court found that if a redistricting map is "so bizarre on its face that it is 'unexplainable on grounds other than race'," it must be held to the standard of strict scrutiny.  </a:t>
            </a:r>
            <a:r>
              <a:rPr lang="en-US" i="1" dirty="0"/>
              <a:t>Shaw v. Reno </a:t>
            </a:r>
            <a:r>
              <a:rPr lang="en-US" dirty="0"/>
              <a:t>(1993)</a:t>
            </a:r>
          </a:p>
          <a:p>
            <a:r>
              <a:rPr lang="en-US" sz="1800" dirty="0"/>
              <a:t>Strict scrutiny: </a:t>
            </a:r>
            <a:r>
              <a:rPr lang="en-US" sz="1800" dirty="0">
                <a:hlinkClick r:id="rId3"/>
              </a:rPr>
              <a:t>https://www.law.cornell.edu/wex/strict_scrutiny</a:t>
            </a:r>
            <a:endParaRPr lang="en-US" sz="1800" dirty="0"/>
          </a:p>
          <a:p>
            <a:r>
              <a:rPr lang="en-US" b="1" dirty="0"/>
              <a:t>The current legal standard is that </a:t>
            </a:r>
            <a:r>
              <a:rPr lang="en-US" b="1" i="1" dirty="0"/>
              <a:t>race cannot be the predominant factor in drawing congressional district lines, but it may still be a factor.</a:t>
            </a:r>
          </a:p>
          <a:p>
            <a:r>
              <a:rPr lang="en-US" dirty="0">
                <a:hlinkClick r:id="rId4"/>
              </a:rPr>
              <a:t>https://www.texastribune.org/2017/07/10/brief-and-were-texas-redistricting-case-starts-today/</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074132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Congress’ image problem</a:t>
            </a:r>
          </a:p>
        </p:txBody>
      </p:sp>
      <p:sp>
        <p:nvSpPr>
          <p:cNvPr id="3" name="Content Placeholder 2"/>
          <p:cNvSpPr>
            <a:spLocks noGrp="1"/>
          </p:cNvSpPr>
          <p:nvPr>
            <p:ph idx="1"/>
          </p:nvPr>
        </p:nvSpPr>
        <p:spPr/>
        <p:txBody>
          <a:bodyPr>
            <a:normAutofit fontScale="92500" lnSpcReduction="10000"/>
          </a:bodyPr>
          <a:lstStyle/>
          <a:p>
            <a:r>
              <a:rPr lang="en-US" dirty="0"/>
              <a:t>In November, 2013 --- on the heels of the government shutdown that lasted almost two weeks in October – </a:t>
            </a:r>
            <a:r>
              <a:rPr lang="en-US" b="1" dirty="0"/>
              <a:t>the approval rating given to Congress by the American public hit an all-time low: 9%. </a:t>
            </a:r>
          </a:p>
          <a:p>
            <a:r>
              <a:rPr lang="en-US" b="1" dirty="0"/>
              <a:t>Congress’s approval rating was highest in the month following the 9/11 attacks on the World Trade Center when it hit 84%.</a:t>
            </a:r>
          </a:p>
          <a:p>
            <a:r>
              <a:rPr lang="en-US" dirty="0">
                <a:hlinkClick r:id="rId2"/>
              </a:rPr>
              <a:t>http://www.gallup.com/poll/210104/americans-approval-congress-unchanged-may.aspx</a:t>
            </a:r>
            <a:endParaRPr lang="en-US" dirty="0"/>
          </a:p>
          <a:p>
            <a:endParaRPr lang="en-US" dirty="0"/>
          </a:p>
          <a:p>
            <a:pPr marL="0" indent="0">
              <a:buNone/>
            </a:pPr>
            <a:endParaRPr lang="en-US" dirty="0"/>
          </a:p>
        </p:txBody>
      </p:sp>
    </p:spTree>
    <p:extLst>
      <p:ext uri="{BB962C8B-B14F-4D97-AF65-F5344CB8AC3E}">
        <p14:creationId xmlns:p14="http://schemas.microsoft.com/office/powerpoint/2010/main" val="4148939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incumbency advantage</a:t>
            </a:r>
          </a:p>
        </p:txBody>
      </p:sp>
      <p:sp>
        <p:nvSpPr>
          <p:cNvPr id="3" name="Content Placeholder 2"/>
          <p:cNvSpPr>
            <a:spLocks noGrp="1"/>
          </p:cNvSpPr>
          <p:nvPr>
            <p:ph idx="1"/>
          </p:nvPr>
        </p:nvSpPr>
        <p:spPr/>
        <p:txBody>
          <a:bodyPr>
            <a:normAutofit/>
          </a:bodyPr>
          <a:lstStyle/>
          <a:p>
            <a:pPr marL="0" indent="0">
              <a:buNone/>
            </a:pPr>
            <a:r>
              <a:rPr lang="en-US" dirty="0"/>
              <a:t>In the past two decades</a:t>
            </a:r>
            <a:r>
              <a:rPr lang="en-US" b="1" dirty="0"/>
              <a:t>, </a:t>
            </a:r>
            <a:r>
              <a:rPr lang="en-US" dirty="0"/>
              <a:t>incumbent re-election has been at an all time high</a:t>
            </a:r>
          </a:p>
          <a:p>
            <a:r>
              <a:rPr lang="en-US" b="1" dirty="0"/>
              <a:t>95 to 98% of House incumbents win re-election.</a:t>
            </a:r>
          </a:p>
          <a:p>
            <a:r>
              <a:rPr lang="en-US" dirty="0"/>
              <a:t>The </a:t>
            </a:r>
            <a:r>
              <a:rPr lang="en-US" b="1" dirty="0"/>
              <a:t>incumbency advantage </a:t>
            </a:r>
            <a:r>
              <a:rPr lang="en-US" dirty="0"/>
              <a:t>refers to the </a:t>
            </a:r>
            <a:r>
              <a:rPr lang="en-US" b="1" dirty="0"/>
              <a:t>relative infrequency with which members of Congress are defeated in their attempts at re-election.</a:t>
            </a:r>
          </a:p>
        </p:txBody>
      </p:sp>
    </p:spTree>
    <p:extLst>
      <p:ext uri="{BB962C8B-B14F-4D97-AF65-F5344CB8AC3E}">
        <p14:creationId xmlns:p14="http://schemas.microsoft.com/office/powerpoint/2010/main" val="2852093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Incumbency advantages</a:t>
            </a:r>
          </a:p>
        </p:txBody>
      </p:sp>
      <p:sp>
        <p:nvSpPr>
          <p:cNvPr id="3" name="Content Placeholder 2"/>
          <p:cNvSpPr>
            <a:spLocks noGrp="1"/>
          </p:cNvSpPr>
          <p:nvPr>
            <p:ph idx="1"/>
          </p:nvPr>
        </p:nvSpPr>
        <p:spPr/>
        <p:txBody>
          <a:bodyPr>
            <a:normAutofit lnSpcReduction="10000"/>
          </a:bodyPr>
          <a:lstStyle/>
          <a:p>
            <a:pPr marL="0" indent="0">
              <a:buNone/>
            </a:pPr>
            <a:r>
              <a:rPr lang="en-US" b="1" dirty="0"/>
              <a:t>When it comes time for re-election, incumbents  benefit from the following advantages:</a:t>
            </a:r>
          </a:p>
          <a:p>
            <a:r>
              <a:rPr lang="en-US" b="1" dirty="0"/>
              <a:t>Constituency services: </a:t>
            </a:r>
            <a:r>
              <a:rPr lang="en-US" dirty="0"/>
              <a:t>Members of Congress, by virtue of their position and their staffs can help constituents who have problems with a government agency or program.</a:t>
            </a:r>
          </a:p>
          <a:p>
            <a:r>
              <a:rPr lang="en-US" b="1" dirty="0"/>
              <a:t>Media attention: </a:t>
            </a:r>
            <a:r>
              <a:rPr lang="en-US" dirty="0"/>
              <a:t>Members attract media attention because of their actions in office.</a:t>
            </a:r>
          </a:p>
          <a:p>
            <a:endParaRPr lang="en-US" dirty="0"/>
          </a:p>
        </p:txBody>
      </p:sp>
    </p:spTree>
    <p:extLst>
      <p:ext uri="{BB962C8B-B14F-4D97-AF65-F5344CB8AC3E}">
        <p14:creationId xmlns:p14="http://schemas.microsoft.com/office/powerpoint/2010/main" val="2960326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Incumbency advantages</a:t>
            </a:r>
          </a:p>
        </p:txBody>
      </p:sp>
      <p:sp>
        <p:nvSpPr>
          <p:cNvPr id="3" name="Content Placeholder 2"/>
          <p:cNvSpPr>
            <a:spLocks noGrp="1"/>
          </p:cNvSpPr>
          <p:nvPr>
            <p:ph idx="1"/>
          </p:nvPr>
        </p:nvSpPr>
        <p:spPr/>
        <p:txBody>
          <a:bodyPr>
            <a:normAutofit fontScale="92500" lnSpcReduction="10000"/>
          </a:bodyPr>
          <a:lstStyle/>
          <a:p>
            <a:r>
              <a:rPr lang="en-US" b="1" dirty="0"/>
              <a:t>Ability to raise large amounts of campaign money: </a:t>
            </a:r>
            <a:r>
              <a:rPr lang="en-US" dirty="0"/>
              <a:t>Members use their official position to raise large amounts of money to fund their campaigns. </a:t>
            </a:r>
            <a:r>
              <a:rPr lang="en-US" dirty="0">
                <a:hlinkClick r:id="rId2"/>
              </a:rPr>
              <a:t>https://www.opensecrets.org/overview/incumbs.php</a:t>
            </a:r>
            <a:endParaRPr lang="en-US" dirty="0"/>
          </a:p>
          <a:p>
            <a:r>
              <a:rPr lang="en-US" b="1" dirty="0"/>
              <a:t>Favorable partisan balance: </a:t>
            </a:r>
            <a:r>
              <a:rPr lang="en-US" dirty="0"/>
              <a:t>Most incumbents represent a district or state where the partisan balance is in their favor: that’s how they got elected in the first place.</a:t>
            </a:r>
          </a:p>
          <a:p>
            <a:endParaRPr lang="en-US" dirty="0"/>
          </a:p>
        </p:txBody>
      </p:sp>
    </p:spTree>
    <p:extLst>
      <p:ext uri="{BB962C8B-B14F-4D97-AF65-F5344CB8AC3E}">
        <p14:creationId xmlns:p14="http://schemas.microsoft.com/office/powerpoint/2010/main" val="15281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Congress’ place in our constitutional system</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Article I of the Constitution is devoted to the legislative branch of government.</a:t>
            </a:r>
          </a:p>
          <a:p>
            <a:r>
              <a:rPr lang="en-US" dirty="0"/>
              <a:t>Constitution assigns to Congress a large array of </a:t>
            </a:r>
            <a:r>
              <a:rPr lang="en-US" b="1" dirty="0"/>
              <a:t>enumerated powers </a:t>
            </a:r>
            <a:r>
              <a:rPr lang="en-US" dirty="0"/>
              <a:t>(Article I, Sec. 8) – coining money, regulating commerce, declaring war, raising taxes, etc.</a:t>
            </a:r>
          </a:p>
          <a:p>
            <a:r>
              <a:rPr lang="en-US" dirty="0"/>
              <a:t>assigns Congress extensive but undefined “</a:t>
            </a:r>
            <a:r>
              <a:rPr lang="en-US" b="1" dirty="0"/>
              <a:t>implied” powers </a:t>
            </a:r>
            <a:r>
              <a:rPr lang="en-US" dirty="0"/>
              <a:t>under the </a:t>
            </a:r>
            <a:r>
              <a:rPr lang="en-US" b="1" dirty="0"/>
              <a:t>elastic clause of Article I, Sec. 8., </a:t>
            </a:r>
            <a:r>
              <a:rPr lang="en-US" dirty="0"/>
              <a:t>also called the </a:t>
            </a:r>
            <a:r>
              <a:rPr lang="en-US" b="1" dirty="0"/>
              <a:t>“necessary and proper” clause.</a:t>
            </a:r>
          </a:p>
          <a:p>
            <a:endParaRPr lang="en-US" dirty="0"/>
          </a:p>
        </p:txBody>
      </p:sp>
    </p:spTree>
    <p:extLst>
      <p:ext uri="{BB962C8B-B14F-4D97-AF65-F5344CB8AC3E}">
        <p14:creationId xmlns:p14="http://schemas.microsoft.com/office/powerpoint/2010/main" val="66609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Incumbency advantage: campaign fund-raising</a:t>
            </a:r>
          </a:p>
        </p:txBody>
      </p:sp>
      <p:sp>
        <p:nvSpPr>
          <p:cNvPr id="3" name="Content Placeholder 2"/>
          <p:cNvSpPr>
            <a:spLocks noGrp="1"/>
          </p:cNvSpPr>
          <p:nvPr>
            <p:ph idx="1"/>
          </p:nvPr>
        </p:nvSpPr>
        <p:spPr/>
        <p:txBody>
          <a:bodyPr>
            <a:normAutofit lnSpcReduction="10000"/>
          </a:bodyPr>
          <a:lstStyle/>
          <a:p>
            <a:pPr marL="0" indent="0">
              <a:buNone/>
            </a:pPr>
            <a:r>
              <a:rPr lang="en-US" b="1" dirty="0"/>
              <a:t>Money is an important part of the incumbency advantage.</a:t>
            </a:r>
          </a:p>
          <a:p>
            <a:r>
              <a:rPr lang="en-US" dirty="0"/>
              <a:t>In most congressional districts, it takes $1 million to launch a credible challenge to an incumbent. </a:t>
            </a:r>
          </a:p>
          <a:p>
            <a:r>
              <a:rPr lang="en-US" dirty="0"/>
              <a:t>In districts with an especially expensive media market, this figure rises to $2 million or more.</a:t>
            </a:r>
          </a:p>
          <a:p>
            <a:r>
              <a:rPr lang="en-US" dirty="0">
                <a:hlinkClick r:id="rId2"/>
              </a:rPr>
              <a:t>https://www.opensecrets.org/bigpicture/elec_stats.php</a:t>
            </a:r>
            <a:endParaRPr lang="en-US" dirty="0"/>
          </a:p>
          <a:p>
            <a:endParaRPr lang="en-US" dirty="0"/>
          </a:p>
        </p:txBody>
      </p:sp>
    </p:spTree>
    <p:extLst>
      <p:ext uri="{BB962C8B-B14F-4D97-AF65-F5344CB8AC3E}">
        <p14:creationId xmlns:p14="http://schemas.microsoft.com/office/powerpoint/2010/main" val="4290030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Incumbency advantage, campaign fund-raising</a:t>
            </a:r>
          </a:p>
        </p:txBody>
      </p:sp>
      <p:sp>
        <p:nvSpPr>
          <p:cNvPr id="3" name="Content Placeholder 2"/>
          <p:cNvSpPr>
            <a:spLocks noGrp="1"/>
          </p:cNvSpPr>
          <p:nvPr>
            <p:ph idx="1"/>
          </p:nvPr>
        </p:nvSpPr>
        <p:spPr/>
        <p:txBody>
          <a:bodyPr>
            <a:normAutofit fontScale="92500" lnSpcReduction="10000"/>
          </a:bodyPr>
          <a:lstStyle/>
          <a:p>
            <a:r>
              <a:rPr lang="en-US" dirty="0"/>
              <a:t>Because of political action committees (PACs), incumbents have far greater potential to raise vast sums of money. </a:t>
            </a:r>
          </a:p>
          <a:p>
            <a:r>
              <a:rPr lang="en-US" dirty="0"/>
              <a:t>A PAC is unlikely to risk alienating an incumbent by donating to a challenger.</a:t>
            </a:r>
          </a:p>
          <a:p>
            <a:r>
              <a:rPr lang="en-US" dirty="0"/>
              <a:t>Incumbent with a large campaign war chest signals to potential challengers that she knows how to run a campaign – </a:t>
            </a:r>
          </a:p>
          <a:p>
            <a:r>
              <a:rPr lang="en-US" dirty="0"/>
              <a:t>and signals to contributors that there is no point in supporting a challenger.</a:t>
            </a:r>
          </a:p>
          <a:p>
            <a:endParaRPr lang="en-US" dirty="0"/>
          </a:p>
        </p:txBody>
      </p:sp>
    </p:spTree>
    <p:extLst>
      <p:ext uri="{BB962C8B-B14F-4D97-AF65-F5344CB8AC3E}">
        <p14:creationId xmlns:p14="http://schemas.microsoft.com/office/powerpoint/2010/main" val="2401096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incumbent—open seat</a:t>
            </a:r>
          </a:p>
        </p:txBody>
      </p:sp>
      <p:sp>
        <p:nvSpPr>
          <p:cNvPr id="3" name="Content Placeholder 2"/>
          <p:cNvSpPr>
            <a:spLocks noGrp="1"/>
          </p:cNvSpPr>
          <p:nvPr>
            <p:ph idx="1"/>
          </p:nvPr>
        </p:nvSpPr>
        <p:spPr/>
        <p:txBody>
          <a:bodyPr>
            <a:normAutofit lnSpcReduction="10000"/>
          </a:bodyPr>
          <a:lstStyle/>
          <a:p>
            <a:r>
              <a:rPr lang="en-US" dirty="0"/>
              <a:t>Incumbent resigns, retires, dies or is removed from office</a:t>
            </a:r>
          </a:p>
          <a:p>
            <a:r>
              <a:rPr lang="en-US" dirty="0"/>
              <a:t>Open seat: election with no incumbent in the race.</a:t>
            </a:r>
          </a:p>
          <a:p>
            <a:r>
              <a:rPr lang="en-US" dirty="0"/>
              <a:t>Most expensive congressional race in U.S. History: open seat in Georgia </a:t>
            </a:r>
            <a:r>
              <a:rPr lang="en-US" dirty="0">
                <a:hlinkClick r:id="rId2"/>
              </a:rPr>
              <a:t>https://www.nytimes.com/interactive/2017/06/20/us/politics/georgia-6th-most-expensive-house-election.html?_r=0</a:t>
            </a:r>
            <a:endParaRPr lang="en-US" dirty="0"/>
          </a:p>
          <a:p>
            <a:endParaRPr lang="en-US" dirty="0"/>
          </a:p>
        </p:txBody>
      </p:sp>
    </p:spTree>
    <p:extLst>
      <p:ext uri="{BB962C8B-B14F-4D97-AF65-F5344CB8AC3E}">
        <p14:creationId xmlns:p14="http://schemas.microsoft.com/office/powerpoint/2010/main" val="253185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Structures of Congress: informal structures</a:t>
            </a:r>
          </a:p>
        </p:txBody>
      </p:sp>
      <p:sp>
        <p:nvSpPr>
          <p:cNvPr id="3" name="Content Placeholder 2"/>
          <p:cNvSpPr>
            <a:spLocks noGrp="1"/>
          </p:cNvSpPr>
          <p:nvPr>
            <p:ph idx="1"/>
          </p:nvPr>
        </p:nvSpPr>
        <p:spPr/>
        <p:txBody>
          <a:bodyPr>
            <a:normAutofit fontScale="85000" lnSpcReduction="20000"/>
          </a:bodyPr>
          <a:lstStyle/>
          <a:p>
            <a:r>
              <a:rPr lang="en-US" dirty="0"/>
              <a:t>Various norms provide an informal structure for the way Congress works. </a:t>
            </a:r>
          </a:p>
          <a:p>
            <a:r>
              <a:rPr lang="en-US" dirty="0"/>
              <a:t>(</a:t>
            </a:r>
            <a:r>
              <a:rPr lang="en-US" b="1" dirty="0"/>
              <a:t>Norm:  a widespread or usual practice, procedure, or custom</a:t>
            </a:r>
            <a:r>
              <a:rPr lang="en-US" dirty="0"/>
              <a:t>). </a:t>
            </a:r>
          </a:p>
          <a:p>
            <a:r>
              <a:rPr lang="en-US" b="1" dirty="0"/>
              <a:t>The norms that create the informal structure of Congress are:</a:t>
            </a:r>
          </a:p>
          <a:p>
            <a:r>
              <a:rPr lang="en-US" b="1" dirty="0"/>
              <a:t>Universalism</a:t>
            </a:r>
          </a:p>
          <a:p>
            <a:r>
              <a:rPr lang="en-US" b="1" dirty="0"/>
              <a:t>Reciprocity</a:t>
            </a:r>
          </a:p>
          <a:p>
            <a:r>
              <a:rPr lang="en-US" b="1" dirty="0"/>
              <a:t>Earmarks</a:t>
            </a:r>
          </a:p>
          <a:p>
            <a:r>
              <a:rPr lang="en-US" b="1" dirty="0"/>
              <a:t>Specialization</a:t>
            </a:r>
          </a:p>
          <a:p>
            <a:r>
              <a:rPr lang="en-US" b="1" dirty="0"/>
              <a:t>Seniority</a:t>
            </a:r>
          </a:p>
          <a:p>
            <a:endParaRPr lang="en-US" b="1" dirty="0"/>
          </a:p>
        </p:txBody>
      </p:sp>
    </p:spTree>
    <p:extLst>
      <p:ext uri="{BB962C8B-B14F-4D97-AF65-F5344CB8AC3E}">
        <p14:creationId xmlns:p14="http://schemas.microsoft.com/office/powerpoint/2010/main" val="42507649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Structures of Congress: informal structures: Universalism</a:t>
            </a:r>
          </a:p>
        </p:txBody>
      </p:sp>
      <p:sp>
        <p:nvSpPr>
          <p:cNvPr id="3" name="Content Placeholder 2"/>
          <p:cNvSpPr>
            <a:spLocks noGrp="1"/>
          </p:cNvSpPr>
          <p:nvPr>
            <p:ph idx="1"/>
          </p:nvPr>
        </p:nvSpPr>
        <p:spPr/>
        <p:txBody>
          <a:bodyPr/>
          <a:lstStyle/>
          <a:p>
            <a:r>
              <a:rPr lang="en-US" b="1" dirty="0"/>
              <a:t>Universalism: when benefits are divided up, as many districts as possible should benefit. </a:t>
            </a:r>
            <a:r>
              <a:rPr lang="en-US" dirty="0"/>
              <a:t>Federal highway dollars, for example, should be broadly distributed across the entire country.</a:t>
            </a:r>
          </a:p>
          <a:p>
            <a:endParaRPr lang="en-US" b="1" dirty="0"/>
          </a:p>
          <a:p>
            <a:endParaRPr lang="en-US" dirty="0"/>
          </a:p>
        </p:txBody>
      </p:sp>
    </p:spTree>
    <p:extLst>
      <p:ext uri="{BB962C8B-B14F-4D97-AF65-F5344CB8AC3E}">
        <p14:creationId xmlns:p14="http://schemas.microsoft.com/office/powerpoint/2010/main" val="240977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structures: reciprocity</a:t>
            </a:r>
          </a:p>
        </p:txBody>
      </p:sp>
      <p:sp>
        <p:nvSpPr>
          <p:cNvPr id="3" name="Content Placeholder 2"/>
          <p:cNvSpPr>
            <a:spLocks noGrp="1"/>
          </p:cNvSpPr>
          <p:nvPr>
            <p:ph idx="1"/>
          </p:nvPr>
        </p:nvSpPr>
        <p:spPr/>
        <p:txBody>
          <a:bodyPr>
            <a:normAutofit fontScale="92500"/>
          </a:bodyPr>
          <a:lstStyle/>
          <a:p>
            <a:pPr marL="0" indent="0">
              <a:buNone/>
            </a:pPr>
            <a:r>
              <a:rPr lang="en-US" b="1" dirty="0"/>
              <a:t>Reciprocity: </a:t>
            </a:r>
            <a:r>
              <a:rPr lang="en-US" dirty="0"/>
              <a:t>(“you scratch my back; I’ll scratch yours.”) </a:t>
            </a:r>
            <a:r>
              <a:rPr lang="en-US" b="1" dirty="0"/>
              <a:t>Norm of reciprocity is known as </a:t>
            </a:r>
            <a:r>
              <a:rPr lang="en-US" b="1" i="1" dirty="0"/>
              <a:t>logrolling: members of Congress will support bills they might otherwise not support in exchange for another member’s vote on a bill that is important to them.</a:t>
            </a:r>
          </a:p>
          <a:p>
            <a:r>
              <a:rPr lang="en-US" b="1" i="1" dirty="0"/>
              <a:t> </a:t>
            </a:r>
            <a:r>
              <a:rPr lang="en-US" dirty="0"/>
              <a:t>A house member from a dairy state might vote for tobacco price supports and in return he would expect a member from a tobacco state to vote for the dairy price support bill.</a:t>
            </a:r>
          </a:p>
        </p:txBody>
      </p:sp>
    </p:spTree>
    <p:extLst>
      <p:ext uri="{BB962C8B-B14F-4D97-AF65-F5344CB8AC3E}">
        <p14:creationId xmlns:p14="http://schemas.microsoft.com/office/powerpoint/2010/main" val="4180352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Informal structures: reciprocity, pork barrel and earmarks</a:t>
            </a:r>
          </a:p>
        </p:txBody>
      </p:sp>
      <p:sp>
        <p:nvSpPr>
          <p:cNvPr id="3" name="Content Placeholder 2"/>
          <p:cNvSpPr>
            <a:spLocks noGrp="1"/>
          </p:cNvSpPr>
          <p:nvPr>
            <p:ph idx="1"/>
          </p:nvPr>
        </p:nvSpPr>
        <p:spPr/>
        <p:txBody>
          <a:bodyPr>
            <a:normAutofit fontScale="92500" lnSpcReduction="20000"/>
          </a:bodyPr>
          <a:lstStyle/>
          <a:p>
            <a:r>
              <a:rPr lang="en-US" dirty="0"/>
              <a:t>To understand the norm of reciprocity, one must first understand the concepts of </a:t>
            </a:r>
            <a:r>
              <a:rPr lang="en-US" b="1" dirty="0"/>
              <a:t>pork barrel spending and earmarks.</a:t>
            </a:r>
          </a:p>
          <a:p>
            <a:r>
              <a:rPr lang="en-US" dirty="0"/>
              <a:t>The reciprocity norm can produce wasteful, </a:t>
            </a:r>
            <a:r>
              <a:rPr lang="en-US" b="1" dirty="0"/>
              <a:t>pork-barrel spending – legislative appropriations that benefit specific constituents, created with the aim of helping representatives win re-election.</a:t>
            </a:r>
            <a:r>
              <a:rPr lang="en-US" b="1" i="1" dirty="0"/>
              <a:t> </a:t>
            </a:r>
          </a:p>
          <a:p>
            <a:r>
              <a:rPr lang="en-US" b="1" dirty="0"/>
              <a:t>Earmarks: federally funded local projects attached to bills passed through Congress. </a:t>
            </a:r>
          </a:p>
          <a:p>
            <a:r>
              <a:rPr lang="en-US" b="1" dirty="0"/>
              <a:t>Pork-barrel spending </a:t>
            </a:r>
            <a:r>
              <a:rPr lang="en-US" dirty="0"/>
              <a:t>typically shows up in legislation in the form of an </a:t>
            </a:r>
            <a:r>
              <a:rPr lang="en-US" b="1" dirty="0"/>
              <a:t>earmark.</a:t>
            </a:r>
          </a:p>
          <a:p>
            <a:endParaRPr lang="en-US" dirty="0"/>
          </a:p>
          <a:p>
            <a:endParaRPr lang="en-US" dirty="0"/>
          </a:p>
        </p:txBody>
      </p:sp>
    </p:spTree>
    <p:extLst>
      <p:ext uri="{BB962C8B-B14F-4D97-AF65-F5344CB8AC3E}">
        <p14:creationId xmlns:p14="http://schemas.microsoft.com/office/powerpoint/2010/main" val="13874326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Informal structures: reciprocity, pork barrel and earmarks</a:t>
            </a:r>
          </a:p>
        </p:txBody>
      </p:sp>
      <p:sp>
        <p:nvSpPr>
          <p:cNvPr id="3" name="Content Placeholder 2"/>
          <p:cNvSpPr>
            <a:spLocks noGrp="1"/>
          </p:cNvSpPr>
          <p:nvPr>
            <p:ph idx="1"/>
          </p:nvPr>
        </p:nvSpPr>
        <p:spPr/>
        <p:txBody>
          <a:bodyPr>
            <a:normAutofit fontScale="92500" lnSpcReduction="20000"/>
          </a:bodyPr>
          <a:lstStyle/>
          <a:p>
            <a:r>
              <a:rPr lang="en-US" dirty="0"/>
              <a:t>In 2011, a $1.1 trillion omnibus appropriations bill contained more than 6,488 </a:t>
            </a:r>
            <a:r>
              <a:rPr lang="en-US" b="1" dirty="0"/>
              <a:t>earmarks</a:t>
            </a:r>
            <a:r>
              <a:rPr lang="en-US" dirty="0"/>
              <a:t> worth $8.3 billion, so nearly every member of Congress gained something by passing it.</a:t>
            </a:r>
          </a:p>
          <a:p>
            <a:r>
              <a:rPr lang="en-US" b="1" dirty="0"/>
              <a:t>Congressional Republicans imposed a ban on earmarks and so the 2012 Omnibus Appropriations Bill did not include traditional earmarks.</a:t>
            </a:r>
          </a:p>
          <a:p>
            <a:r>
              <a:rPr lang="en-US" dirty="0"/>
              <a:t>Congressional observers say that </a:t>
            </a:r>
            <a:r>
              <a:rPr lang="en-US" b="1" dirty="0"/>
              <a:t>eliminating earmarks contributes greatly to the current polarization in Congress. </a:t>
            </a:r>
          </a:p>
        </p:txBody>
      </p:sp>
    </p:spTree>
    <p:extLst>
      <p:ext uri="{BB962C8B-B14F-4D97-AF65-F5344CB8AC3E}">
        <p14:creationId xmlns:p14="http://schemas.microsoft.com/office/powerpoint/2010/main" val="7469951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Informal structures: reciprocity, pork barrel and earmarks</a:t>
            </a:r>
          </a:p>
        </p:txBody>
      </p:sp>
      <p:sp>
        <p:nvSpPr>
          <p:cNvPr id="3" name="Content Placeholder 2"/>
          <p:cNvSpPr>
            <a:spLocks noGrp="1"/>
          </p:cNvSpPr>
          <p:nvPr>
            <p:ph idx="1"/>
          </p:nvPr>
        </p:nvSpPr>
        <p:spPr/>
        <p:txBody>
          <a:bodyPr>
            <a:normAutofit fontScale="92500" lnSpcReduction="20000"/>
          </a:bodyPr>
          <a:lstStyle/>
          <a:p>
            <a:r>
              <a:rPr lang="en-US" dirty="0"/>
              <a:t>“…eliminating earmarks takes away the incentive for the parties to cooperate to pass appropriations bills on time. </a:t>
            </a:r>
          </a:p>
          <a:p>
            <a:r>
              <a:rPr lang="en-US" dirty="0"/>
              <a:t>“Instead, for weeks and months after the start of each fiscal year on Oct. 1, much of the government is left operating on a continuing resolution. </a:t>
            </a:r>
          </a:p>
          <a:p>
            <a:r>
              <a:rPr lang="en-US" dirty="0"/>
              <a:t>“When a number of representatives and senators have “skin in the game,” they'll make sure a spending bill gets passed.” </a:t>
            </a:r>
          </a:p>
          <a:p>
            <a:r>
              <a:rPr lang="en-US" sz="2100" dirty="0">
                <a:hlinkClick r:id="rId2"/>
              </a:rPr>
              <a:t>http://www.latimes.com/opinion/op-ed/la-oe-frost-earmark-spending-20150209-story.html</a:t>
            </a:r>
            <a:endParaRPr lang="en-US" sz="21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07496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structures: specialization</a:t>
            </a:r>
          </a:p>
        </p:txBody>
      </p:sp>
      <p:sp>
        <p:nvSpPr>
          <p:cNvPr id="3" name="Content Placeholder 2"/>
          <p:cNvSpPr>
            <a:spLocks noGrp="1"/>
          </p:cNvSpPr>
          <p:nvPr>
            <p:ph idx="1"/>
          </p:nvPr>
        </p:nvSpPr>
        <p:spPr/>
        <p:txBody>
          <a:bodyPr>
            <a:normAutofit fontScale="85000" lnSpcReduction="10000"/>
          </a:bodyPr>
          <a:lstStyle/>
          <a:p>
            <a:r>
              <a:rPr lang="en-US" b="1" dirty="0"/>
              <a:t>Specialization</a:t>
            </a:r>
            <a:r>
              <a:rPr lang="en-US" dirty="0"/>
              <a:t> is a norm that works both for the efficient operation of Congress and for the reelection of its members.</a:t>
            </a:r>
          </a:p>
          <a:p>
            <a:r>
              <a:rPr lang="en-US" b="1" dirty="0"/>
              <a:t>Members of Congress specialize and become experts on a given issue, thus acquiring the capability to provide valuable information to Congress as whole while also gaining a basis for credit claiming.</a:t>
            </a:r>
          </a:p>
          <a:p>
            <a:r>
              <a:rPr lang="en-US" dirty="0"/>
              <a:t>The norm of </a:t>
            </a:r>
            <a:r>
              <a:rPr lang="en-US" b="1" dirty="0"/>
              <a:t>specialization</a:t>
            </a:r>
            <a:r>
              <a:rPr lang="en-US" dirty="0"/>
              <a:t> is </a:t>
            </a:r>
            <a:r>
              <a:rPr lang="en-US" b="1" dirty="0"/>
              <a:t>stronger in the House </a:t>
            </a:r>
            <a:r>
              <a:rPr lang="en-US" dirty="0"/>
              <a:t>where members tend to develop a few areas of expertise. </a:t>
            </a:r>
          </a:p>
          <a:p>
            <a:r>
              <a:rPr lang="en-US" dirty="0"/>
              <a:t>In the </a:t>
            </a:r>
            <a:r>
              <a:rPr lang="en-US" b="1" dirty="0"/>
              <a:t>Senate</a:t>
            </a:r>
            <a:r>
              <a:rPr lang="en-US" dirty="0"/>
              <a:t> members tend to be </a:t>
            </a:r>
            <a:r>
              <a:rPr lang="en-US" b="1" dirty="0"/>
              <a:t>policy generalists.</a:t>
            </a:r>
          </a:p>
        </p:txBody>
      </p:sp>
    </p:spTree>
    <p:extLst>
      <p:ext uri="{BB962C8B-B14F-4D97-AF65-F5344CB8AC3E}">
        <p14:creationId xmlns:p14="http://schemas.microsoft.com/office/powerpoint/2010/main" val="370880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Congress’ place in our constitutional system</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Compromise made to balance the interests of the large states v. small states created the bicameral – two chamber – legislature: </a:t>
            </a:r>
          </a:p>
          <a:p>
            <a:r>
              <a:rPr lang="en-US" b="1" dirty="0"/>
              <a:t>popularly elected House of Representatives </a:t>
            </a:r>
          </a:p>
          <a:p>
            <a:r>
              <a:rPr lang="en-US" b="1" dirty="0"/>
              <a:t>Senate, elected by state legislatures. </a:t>
            </a:r>
            <a:r>
              <a:rPr lang="en-US" dirty="0"/>
              <a:t>(changed to popular election with the Seventeenth Amendment ratified by the states in 1913.)</a:t>
            </a:r>
          </a:p>
          <a:p>
            <a:r>
              <a:rPr lang="en-US" dirty="0"/>
              <a:t>States have </a:t>
            </a:r>
            <a:r>
              <a:rPr lang="en-US" b="1" dirty="0"/>
              <a:t>equal representation in the Senate: </a:t>
            </a:r>
            <a:r>
              <a:rPr lang="en-US" dirty="0"/>
              <a:t>each state has </a:t>
            </a:r>
            <a:r>
              <a:rPr lang="en-US" b="1" dirty="0"/>
              <a:t>two</a:t>
            </a:r>
            <a:r>
              <a:rPr lang="en-US" dirty="0"/>
              <a:t> Senators</a:t>
            </a:r>
          </a:p>
          <a:p>
            <a:r>
              <a:rPr lang="en-US" b="1" dirty="0"/>
              <a:t>Representation in the House of Representatives is based on a state’s population. </a:t>
            </a:r>
          </a:p>
        </p:txBody>
      </p:sp>
    </p:spTree>
    <p:extLst>
      <p:ext uri="{BB962C8B-B14F-4D97-AF65-F5344CB8AC3E}">
        <p14:creationId xmlns:p14="http://schemas.microsoft.com/office/powerpoint/2010/main" val="98769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structures: seniority</a:t>
            </a:r>
          </a:p>
        </p:txBody>
      </p:sp>
      <p:sp>
        <p:nvSpPr>
          <p:cNvPr id="3" name="Content Placeholder 2"/>
          <p:cNvSpPr>
            <a:spLocks noGrp="1"/>
          </p:cNvSpPr>
          <p:nvPr>
            <p:ph idx="1"/>
          </p:nvPr>
        </p:nvSpPr>
        <p:spPr/>
        <p:txBody>
          <a:bodyPr>
            <a:normAutofit fontScale="92500"/>
          </a:bodyPr>
          <a:lstStyle/>
          <a:p>
            <a:r>
              <a:rPr lang="en-US" dirty="0"/>
              <a:t>The norm of </a:t>
            </a:r>
            <a:r>
              <a:rPr lang="en-US" i="1" dirty="0"/>
              <a:t>seniority</a:t>
            </a:r>
            <a:r>
              <a:rPr lang="en-US" dirty="0"/>
              <a:t> holds that a member with the </a:t>
            </a:r>
            <a:r>
              <a:rPr lang="en-US" b="1" dirty="0"/>
              <a:t>longest service on a committee will chair the committee.</a:t>
            </a:r>
          </a:p>
          <a:p>
            <a:r>
              <a:rPr lang="en-US" dirty="0"/>
              <a:t>This norm benefits the institution by providing an </a:t>
            </a:r>
            <a:r>
              <a:rPr lang="en-US" b="1" dirty="0"/>
              <a:t>orderly method of succession for committee leadership ---</a:t>
            </a:r>
          </a:p>
          <a:p>
            <a:r>
              <a:rPr lang="en-US" dirty="0"/>
              <a:t>And provides an individual benefit by providing voters a tangible </a:t>
            </a:r>
            <a:r>
              <a:rPr lang="en-US" b="1" dirty="0"/>
              <a:t>reason why they should return a member to Congress year after year.</a:t>
            </a:r>
          </a:p>
        </p:txBody>
      </p:sp>
    </p:spTree>
    <p:extLst>
      <p:ext uri="{BB962C8B-B14F-4D97-AF65-F5344CB8AC3E}">
        <p14:creationId xmlns:p14="http://schemas.microsoft.com/office/powerpoint/2010/main" val="2059305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Formal Structures</a:t>
            </a:r>
          </a:p>
        </p:txBody>
      </p:sp>
      <p:sp>
        <p:nvSpPr>
          <p:cNvPr id="3" name="Content Placeholder 2"/>
          <p:cNvSpPr>
            <a:spLocks noGrp="1"/>
          </p:cNvSpPr>
          <p:nvPr>
            <p:ph idx="1"/>
          </p:nvPr>
        </p:nvSpPr>
        <p:spPr/>
        <p:txBody>
          <a:bodyPr>
            <a:normAutofit/>
          </a:bodyPr>
          <a:lstStyle/>
          <a:p>
            <a:pPr marL="0" indent="0">
              <a:buNone/>
            </a:pPr>
            <a:r>
              <a:rPr lang="en-US" dirty="0"/>
              <a:t>The </a:t>
            </a:r>
            <a:r>
              <a:rPr lang="en-US" b="1" dirty="0"/>
              <a:t>formal structures </a:t>
            </a:r>
            <a:r>
              <a:rPr lang="en-US" dirty="0"/>
              <a:t>that shape members’ behavior in Congress include:</a:t>
            </a:r>
          </a:p>
          <a:p>
            <a:r>
              <a:rPr lang="en-US" b="1" dirty="0"/>
              <a:t>Political parties</a:t>
            </a:r>
          </a:p>
          <a:p>
            <a:r>
              <a:rPr lang="en-US" b="1" dirty="0"/>
              <a:t>Party leadership</a:t>
            </a:r>
          </a:p>
          <a:p>
            <a:r>
              <a:rPr lang="en-US" b="1" dirty="0"/>
              <a:t>The committee system</a:t>
            </a:r>
          </a:p>
          <a:p>
            <a:r>
              <a:rPr lang="en-US" b="1" dirty="0"/>
              <a:t>Congressional staffs</a:t>
            </a:r>
          </a:p>
        </p:txBody>
      </p:sp>
    </p:spTree>
    <p:extLst>
      <p:ext uri="{BB962C8B-B14F-4D97-AF65-F5344CB8AC3E}">
        <p14:creationId xmlns:p14="http://schemas.microsoft.com/office/powerpoint/2010/main" val="12380131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structures: political parties</a:t>
            </a:r>
          </a:p>
        </p:txBody>
      </p:sp>
      <p:sp>
        <p:nvSpPr>
          <p:cNvPr id="3" name="Content Placeholder 2"/>
          <p:cNvSpPr>
            <a:spLocks noGrp="1"/>
          </p:cNvSpPr>
          <p:nvPr>
            <p:ph idx="1"/>
          </p:nvPr>
        </p:nvSpPr>
        <p:spPr/>
        <p:txBody>
          <a:bodyPr>
            <a:normAutofit fontScale="92500" lnSpcReduction="10000"/>
          </a:bodyPr>
          <a:lstStyle/>
          <a:p>
            <a:r>
              <a:rPr lang="en-US" b="1" dirty="0"/>
              <a:t>Political parties allocate power in Congress. </a:t>
            </a:r>
          </a:p>
          <a:p>
            <a:r>
              <a:rPr lang="en-US" b="1" dirty="0"/>
              <a:t>Party leaders are elected on party line votes the membership on committees and allocation of committee resources are determined by the majority party.</a:t>
            </a:r>
          </a:p>
          <a:p>
            <a:r>
              <a:rPr lang="en-US" dirty="0"/>
              <a:t>Political parties in Congress provide a </a:t>
            </a:r>
            <a:r>
              <a:rPr lang="en-US" b="1" dirty="0"/>
              <a:t>team framework </a:t>
            </a:r>
            <a:r>
              <a:rPr lang="en-US" dirty="0"/>
              <a:t>that allows members to work together.</a:t>
            </a:r>
          </a:p>
          <a:p>
            <a:r>
              <a:rPr lang="en-US" dirty="0"/>
              <a:t>Parties provide a </a:t>
            </a:r>
            <a:r>
              <a:rPr lang="en-US" b="1" dirty="0"/>
              <a:t>solid base </a:t>
            </a:r>
            <a:r>
              <a:rPr lang="en-US" dirty="0"/>
              <a:t>for building the type of </a:t>
            </a:r>
            <a:r>
              <a:rPr lang="en-US" b="1" dirty="0"/>
              <a:t>coalitions</a:t>
            </a:r>
            <a:r>
              <a:rPr lang="en-US" dirty="0"/>
              <a:t> needed to pass legislation. </a:t>
            </a:r>
          </a:p>
          <a:p>
            <a:pPr marL="0" indent="0">
              <a:buNone/>
            </a:pPr>
            <a:endParaRPr lang="en-US" b="1" dirty="0"/>
          </a:p>
          <a:p>
            <a:endParaRPr lang="en-US" dirty="0"/>
          </a:p>
        </p:txBody>
      </p:sp>
    </p:spTree>
    <p:extLst>
      <p:ext uri="{BB962C8B-B14F-4D97-AF65-F5344CB8AC3E}">
        <p14:creationId xmlns:p14="http://schemas.microsoft.com/office/powerpoint/2010/main" val="3846060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Formal structures: party leadership in the House</a:t>
            </a:r>
          </a:p>
        </p:txBody>
      </p:sp>
      <p:sp>
        <p:nvSpPr>
          <p:cNvPr id="3" name="Content Placeholder 2"/>
          <p:cNvSpPr>
            <a:spLocks noGrp="1"/>
          </p:cNvSpPr>
          <p:nvPr>
            <p:ph idx="1"/>
          </p:nvPr>
        </p:nvSpPr>
        <p:spPr/>
        <p:txBody>
          <a:bodyPr>
            <a:normAutofit lnSpcReduction="10000"/>
          </a:bodyPr>
          <a:lstStyle/>
          <a:p>
            <a:pPr marL="0" indent="0">
              <a:buNone/>
            </a:pPr>
            <a:r>
              <a:rPr lang="en-US" b="1" dirty="0"/>
              <a:t>Party leadership: </a:t>
            </a:r>
            <a:r>
              <a:rPr lang="en-US" b="1" dirty="0">
                <a:hlinkClick r:id="rId2"/>
              </a:rPr>
              <a:t>h</a:t>
            </a:r>
            <a:r>
              <a:rPr lang="en-US" dirty="0">
                <a:hlinkClick r:id="rId2"/>
              </a:rPr>
              <a:t>ttp://www.house.gov/leadership/</a:t>
            </a:r>
            <a:endParaRPr lang="en-US" dirty="0"/>
          </a:p>
          <a:p>
            <a:r>
              <a:rPr lang="en-US" b="1" dirty="0"/>
              <a:t>Speaker of the House: The elected leader of the House of Representatives. </a:t>
            </a:r>
          </a:p>
          <a:p>
            <a:r>
              <a:rPr lang="en-US" b="1" dirty="0"/>
              <a:t>The Speaker is elected by vote of the whole House.</a:t>
            </a:r>
          </a:p>
          <a:p>
            <a:r>
              <a:rPr lang="en-US" b="1" dirty="0"/>
              <a:t>Paul Ryan is the current Speaker of the House </a:t>
            </a:r>
            <a:r>
              <a:rPr lang="en-US" b="1" dirty="0">
                <a:hlinkClick r:id="rId3"/>
              </a:rPr>
              <a:t>http://www.cnn.com/2015/10/29/politics/paul-ryan-house-speaker-vote/</a:t>
            </a:r>
            <a:endParaRPr lang="en-US" b="1" dirty="0"/>
          </a:p>
        </p:txBody>
      </p:sp>
    </p:spTree>
    <p:extLst>
      <p:ext uri="{BB962C8B-B14F-4D97-AF65-F5344CB8AC3E}">
        <p14:creationId xmlns:p14="http://schemas.microsoft.com/office/powerpoint/2010/main" val="3490536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Formal structures: party leadership in the House</a:t>
            </a:r>
          </a:p>
        </p:txBody>
      </p:sp>
      <p:sp>
        <p:nvSpPr>
          <p:cNvPr id="3" name="Content Placeholder 2"/>
          <p:cNvSpPr>
            <a:spLocks noGrp="1"/>
          </p:cNvSpPr>
          <p:nvPr>
            <p:ph idx="1"/>
          </p:nvPr>
        </p:nvSpPr>
        <p:spPr/>
        <p:txBody>
          <a:bodyPr>
            <a:normAutofit lnSpcReduction="10000"/>
          </a:bodyPr>
          <a:lstStyle/>
          <a:p>
            <a:r>
              <a:rPr lang="en-US" b="1" dirty="0"/>
              <a:t>The Speaker of the House is the only House leader mentioned in the Constitution. </a:t>
            </a:r>
          </a:p>
          <a:p>
            <a:r>
              <a:rPr lang="en-US" dirty="0"/>
              <a:t>The Speaker is head of the majority party and influences the legislative agenda, committee assignments, scheduling and overall party strategy.</a:t>
            </a:r>
          </a:p>
          <a:p>
            <a:r>
              <a:rPr lang="en-US" dirty="0"/>
              <a:t>The Speaker is assisted by the House </a:t>
            </a:r>
            <a:r>
              <a:rPr lang="en-US" b="1" dirty="0"/>
              <a:t>Majority Leader, the Majority Whip and the Caucus Chair.</a:t>
            </a:r>
          </a:p>
          <a:p>
            <a:endParaRPr lang="en-US" dirty="0"/>
          </a:p>
        </p:txBody>
      </p:sp>
    </p:spTree>
    <p:extLst>
      <p:ext uri="{BB962C8B-B14F-4D97-AF65-F5344CB8AC3E}">
        <p14:creationId xmlns:p14="http://schemas.microsoft.com/office/powerpoint/2010/main" val="15294457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structures: party leadership</a:t>
            </a:r>
          </a:p>
        </p:txBody>
      </p:sp>
      <p:sp>
        <p:nvSpPr>
          <p:cNvPr id="3" name="Content Placeholder 2"/>
          <p:cNvSpPr>
            <a:spLocks noGrp="1"/>
          </p:cNvSpPr>
          <p:nvPr>
            <p:ph idx="1"/>
          </p:nvPr>
        </p:nvSpPr>
        <p:spPr/>
        <p:txBody>
          <a:bodyPr>
            <a:normAutofit lnSpcReduction="10000"/>
          </a:bodyPr>
          <a:lstStyle/>
          <a:p>
            <a:pPr marL="0" indent="0">
              <a:buNone/>
            </a:pPr>
            <a:r>
              <a:rPr lang="en-US" b="1" dirty="0"/>
              <a:t>Majority leader: The elected head of the party holding the majority of seats in the House or the Senate. </a:t>
            </a:r>
          </a:p>
          <a:p>
            <a:r>
              <a:rPr lang="en-US" dirty="0"/>
              <a:t>The majority leader is the </a:t>
            </a:r>
            <a:r>
              <a:rPr lang="en-US" b="1" dirty="0"/>
              <a:t>national spokesperson for the party and </a:t>
            </a:r>
            <a:r>
              <a:rPr lang="en-US" dirty="0"/>
              <a:t>helps with the </a:t>
            </a:r>
            <a:r>
              <a:rPr lang="en-US" b="1" dirty="0"/>
              <a:t>day-to-day operations of the legislative process. </a:t>
            </a:r>
          </a:p>
          <a:p>
            <a:r>
              <a:rPr lang="en-US" dirty="0"/>
              <a:t>The counterpart of the majority leader in the </a:t>
            </a:r>
            <a:r>
              <a:rPr lang="en-US" b="1" dirty="0"/>
              <a:t>opposing party is the minority leader.</a:t>
            </a:r>
          </a:p>
          <a:p>
            <a:endParaRPr lang="en-US" b="1" dirty="0"/>
          </a:p>
          <a:p>
            <a:endParaRPr lang="en-US" dirty="0"/>
          </a:p>
          <a:p>
            <a:endParaRPr lang="en-US" dirty="0"/>
          </a:p>
        </p:txBody>
      </p:sp>
    </p:spTree>
    <p:extLst>
      <p:ext uri="{BB962C8B-B14F-4D97-AF65-F5344CB8AC3E}">
        <p14:creationId xmlns:p14="http://schemas.microsoft.com/office/powerpoint/2010/main" val="13347490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Party leadership </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Whip system: an organization of House leaders who work to disseminate information and promote party unity in voting on legislation.</a:t>
            </a:r>
          </a:p>
          <a:p>
            <a:r>
              <a:rPr lang="en-US" dirty="0"/>
              <a:t>Both the majority and the minority party use the whip system.</a:t>
            </a:r>
          </a:p>
          <a:p>
            <a:r>
              <a:rPr lang="en-US" dirty="0"/>
              <a:t>The whips meet regularly and pass along information to indicate their party’s position on a given bill. </a:t>
            </a:r>
          </a:p>
          <a:p>
            <a:r>
              <a:rPr lang="en-US" dirty="0"/>
              <a:t>Whips work the membership of their party to martial the votes needed to pass (or defeat) a bill.</a:t>
            </a:r>
          </a:p>
        </p:txBody>
      </p:sp>
    </p:spTree>
    <p:extLst>
      <p:ext uri="{BB962C8B-B14F-4D97-AF65-F5344CB8AC3E}">
        <p14:creationId xmlns:p14="http://schemas.microsoft.com/office/powerpoint/2010/main" val="7607221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Party leadership in the Senate</a:t>
            </a:r>
          </a:p>
        </p:txBody>
      </p:sp>
      <p:sp>
        <p:nvSpPr>
          <p:cNvPr id="3" name="Content Placeholder 2"/>
          <p:cNvSpPr>
            <a:spLocks noGrp="1"/>
          </p:cNvSpPr>
          <p:nvPr>
            <p:ph idx="1"/>
          </p:nvPr>
        </p:nvSpPr>
        <p:spPr/>
        <p:txBody>
          <a:bodyPr>
            <a:normAutofit/>
          </a:bodyPr>
          <a:lstStyle/>
          <a:p>
            <a:pPr marL="0" indent="0">
              <a:buNone/>
            </a:pPr>
            <a:r>
              <a:rPr lang="en-US" b="1" dirty="0"/>
              <a:t>Individual members of the Senate have more power than individual House members </a:t>
            </a:r>
            <a:r>
              <a:rPr lang="en-US" dirty="0"/>
              <a:t>because of the Senate’s rule on unlimited debate </a:t>
            </a:r>
          </a:p>
          <a:p>
            <a:pPr marL="0" indent="0">
              <a:buNone/>
            </a:pPr>
            <a:r>
              <a:rPr lang="en-US" dirty="0"/>
              <a:t>Senate leadership does not have as much power as the leadership in the House.</a:t>
            </a:r>
          </a:p>
        </p:txBody>
      </p:sp>
    </p:spTree>
    <p:extLst>
      <p:ext uri="{BB962C8B-B14F-4D97-AF65-F5344CB8AC3E}">
        <p14:creationId xmlns:p14="http://schemas.microsoft.com/office/powerpoint/2010/main" val="34694162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Party leadership in the Senate</a:t>
            </a:r>
          </a:p>
        </p:txBody>
      </p:sp>
      <p:sp>
        <p:nvSpPr>
          <p:cNvPr id="3" name="Content Placeholder 2"/>
          <p:cNvSpPr>
            <a:spLocks noGrp="1"/>
          </p:cNvSpPr>
          <p:nvPr>
            <p:ph idx="1"/>
          </p:nvPr>
        </p:nvSpPr>
        <p:spPr/>
        <p:txBody>
          <a:bodyPr/>
          <a:lstStyle/>
          <a:p>
            <a:r>
              <a:rPr lang="en-US" dirty="0"/>
              <a:t>The Senate Majority Leader and Minority Leader are the leaders in the senate; </a:t>
            </a:r>
          </a:p>
          <a:p>
            <a:r>
              <a:rPr lang="en-US" b="1" dirty="0"/>
              <a:t>The Vice-President of the United States </a:t>
            </a:r>
            <a:r>
              <a:rPr lang="en-US" dirty="0"/>
              <a:t>is designated by the Constitution as the </a:t>
            </a:r>
            <a:r>
              <a:rPr lang="en-US" b="1" dirty="0"/>
              <a:t>President of the Senate, </a:t>
            </a:r>
            <a:r>
              <a:rPr lang="en-US" dirty="0"/>
              <a:t>but he typically appears there only to break a tie-vote.</a:t>
            </a:r>
          </a:p>
          <a:p>
            <a:r>
              <a:rPr lang="en-US" dirty="0">
                <a:hlinkClick r:id="rId2"/>
              </a:rPr>
              <a:t>http://www.senate.gov/senators/leadership.htm</a:t>
            </a:r>
            <a:endParaRPr lang="en-US" b="1" dirty="0"/>
          </a:p>
          <a:p>
            <a:endParaRPr lang="en-US" dirty="0"/>
          </a:p>
          <a:p>
            <a:pPr marL="0" indent="0">
              <a:buNone/>
            </a:pPr>
            <a:endParaRPr lang="en-US" dirty="0"/>
          </a:p>
        </p:txBody>
      </p:sp>
    </p:spTree>
    <p:extLst>
      <p:ext uri="{BB962C8B-B14F-4D97-AF65-F5344CB8AC3E}">
        <p14:creationId xmlns:p14="http://schemas.microsoft.com/office/powerpoint/2010/main" val="974307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Party leadership in the Senate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Constitution also provides for the </a:t>
            </a:r>
            <a:r>
              <a:rPr lang="en-US" b="1" dirty="0"/>
              <a:t>President Pro Tempore: A largely symbolic position usually help by the most senior member of the majority party in the Senate. </a:t>
            </a:r>
          </a:p>
          <a:p>
            <a:r>
              <a:rPr lang="en-US" dirty="0"/>
              <a:t>In practice neither the Vice-President nor the President Pro tempore regularly preside over the senate</a:t>
            </a:r>
          </a:p>
          <a:p>
            <a:r>
              <a:rPr lang="en-US" dirty="0"/>
              <a:t>duty is typically assigned to a junior senator.</a:t>
            </a:r>
          </a:p>
          <a:p>
            <a:r>
              <a:rPr lang="en-US" dirty="0"/>
              <a:t>The Senate also has a whip system but it is not as extensive as the House Whip system.</a:t>
            </a:r>
          </a:p>
          <a:p>
            <a:endParaRPr lang="en-US" dirty="0"/>
          </a:p>
          <a:p>
            <a:endParaRPr lang="en-US" dirty="0"/>
          </a:p>
        </p:txBody>
      </p:sp>
    </p:spTree>
    <p:extLst>
      <p:ext uri="{BB962C8B-B14F-4D97-AF65-F5344CB8AC3E}">
        <p14:creationId xmlns:p14="http://schemas.microsoft.com/office/powerpoint/2010/main" val="193619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Congress’ place in our constitutional system</a:t>
            </a:r>
          </a:p>
        </p:txBody>
      </p:sp>
      <p:sp>
        <p:nvSpPr>
          <p:cNvPr id="3" name="Content Placeholder 2"/>
          <p:cNvSpPr>
            <a:spLocks noGrp="1"/>
          </p:cNvSpPr>
          <p:nvPr>
            <p:ph idx="1"/>
          </p:nvPr>
        </p:nvSpPr>
        <p:spPr/>
        <p:txBody>
          <a:bodyPr/>
          <a:lstStyle/>
          <a:p>
            <a:r>
              <a:rPr lang="en-US" dirty="0"/>
              <a:t>California, the most populous state as of 2010 census has 53 representatives in the House. </a:t>
            </a:r>
          </a:p>
          <a:p>
            <a:r>
              <a:rPr lang="en-US" dirty="0"/>
              <a:t>Montana, Wyoming, Vermont, Alaska, Delaware, North Dakota, South Dakota each have only 1.</a:t>
            </a:r>
          </a:p>
          <a:p>
            <a:r>
              <a:rPr lang="en-US" b="1" dirty="0"/>
              <a:t>Texas as of the 2010 census has 36 representatives in the U.S. House of Representatives.</a:t>
            </a:r>
          </a:p>
          <a:p>
            <a:endParaRPr lang="en-US" dirty="0"/>
          </a:p>
        </p:txBody>
      </p:sp>
    </p:spTree>
    <p:extLst>
      <p:ext uri="{BB962C8B-B14F-4D97-AF65-F5344CB8AC3E}">
        <p14:creationId xmlns:p14="http://schemas.microsoft.com/office/powerpoint/2010/main" val="8021488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Parties in Congress</a:t>
            </a:r>
          </a:p>
        </p:txBody>
      </p:sp>
      <p:sp>
        <p:nvSpPr>
          <p:cNvPr id="3" name="Content Placeholder 2"/>
          <p:cNvSpPr>
            <a:spLocks noGrp="1"/>
          </p:cNvSpPr>
          <p:nvPr>
            <p:ph idx="1"/>
          </p:nvPr>
        </p:nvSpPr>
        <p:spPr/>
        <p:txBody>
          <a:bodyPr>
            <a:normAutofit fontScale="92500" lnSpcReduction="10000"/>
          </a:bodyPr>
          <a:lstStyle/>
          <a:p>
            <a:r>
              <a:rPr lang="en-US" dirty="0"/>
              <a:t>Despite the significant differences in philosophy and goals of the two parties in the United States, on about half of all </a:t>
            </a:r>
            <a:r>
              <a:rPr lang="en-US" b="1" dirty="0"/>
              <a:t>roll call votes, </a:t>
            </a:r>
            <a:r>
              <a:rPr lang="en-US" dirty="0"/>
              <a:t>the vote does not split along party lines; majorities of both parties vote on the same side.</a:t>
            </a:r>
          </a:p>
          <a:p>
            <a:r>
              <a:rPr lang="en-US" b="1" dirty="0"/>
              <a:t>Roll call votes: A recorded vote on legislation; members may vote yes, no, abstain, or present.</a:t>
            </a:r>
          </a:p>
          <a:p>
            <a:r>
              <a:rPr lang="en-US" b="1" dirty="0"/>
              <a:t>Party votes: A vote in which the majority of one party opposes the position of the majority of the other party. Also called a party-line vote.</a:t>
            </a:r>
          </a:p>
          <a:p>
            <a:endParaRPr lang="en-US" dirty="0"/>
          </a:p>
          <a:p>
            <a:endParaRPr lang="en-US" b="1" dirty="0"/>
          </a:p>
        </p:txBody>
      </p:sp>
    </p:spTree>
    <p:extLst>
      <p:ext uri="{BB962C8B-B14F-4D97-AF65-F5344CB8AC3E}">
        <p14:creationId xmlns:p14="http://schemas.microsoft.com/office/powerpoint/2010/main" val="663865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Parties in Congress</a:t>
            </a:r>
          </a:p>
        </p:txBody>
      </p:sp>
      <p:sp>
        <p:nvSpPr>
          <p:cNvPr id="3" name="Content Placeholder 2"/>
          <p:cNvSpPr>
            <a:spLocks noGrp="1"/>
          </p:cNvSpPr>
          <p:nvPr>
            <p:ph idx="1"/>
          </p:nvPr>
        </p:nvSpPr>
        <p:spPr/>
        <p:txBody>
          <a:bodyPr/>
          <a:lstStyle/>
          <a:p>
            <a:r>
              <a:rPr lang="en-US" b="1" dirty="0"/>
              <a:t>Party unity: The extent to which members of Congress in the same party vote together on party votes.</a:t>
            </a:r>
          </a:p>
          <a:p>
            <a:r>
              <a:rPr lang="en-US" dirty="0"/>
              <a:t>According to OpenCongress.org, the average Republican Senator votes with his party 94% of the time</a:t>
            </a:r>
          </a:p>
          <a:p>
            <a:r>
              <a:rPr lang="en-US" dirty="0"/>
              <a:t>the average Democrat votes with his party 95% of the time.</a:t>
            </a:r>
          </a:p>
          <a:p>
            <a:endParaRPr lang="en-US" dirty="0"/>
          </a:p>
        </p:txBody>
      </p:sp>
    </p:spTree>
    <p:extLst>
      <p:ext uri="{BB962C8B-B14F-4D97-AF65-F5344CB8AC3E}">
        <p14:creationId xmlns:p14="http://schemas.microsoft.com/office/powerpoint/2010/main" val="37828127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Parties in Congress</a:t>
            </a:r>
          </a:p>
        </p:txBody>
      </p:sp>
      <p:sp>
        <p:nvSpPr>
          <p:cNvPr id="3" name="Content Placeholder 2"/>
          <p:cNvSpPr>
            <a:spLocks noGrp="1"/>
          </p:cNvSpPr>
          <p:nvPr>
            <p:ph idx="1"/>
          </p:nvPr>
        </p:nvSpPr>
        <p:spPr/>
        <p:txBody>
          <a:bodyPr>
            <a:normAutofit/>
          </a:bodyPr>
          <a:lstStyle/>
          <a:p>
            <a:pPr marL="0" indent="0">
              <a:buNone/>
            </a:pPr>
            <a:r>
              <a:rPr lang="en-US" b="1" dirty="0"/>
              <a:t>The desire for re-election by a member of Congress always comes before the concerns of the party.</a:t>
            </a:r>
          </a:p>
          <a:p>
            <a:r>
              <a:rPr lang="en-US" dirty="0"/>
              <a:t>Example: A Democrat from a rural area where most constituents support gun ownership and many are hunters would not be expected to vote against a gun control bill.</a:t>
            </a:r>
          </a:p>
        </p:txBody>
      </p:sp>
    </p:spTree>
    <p:extLst>
      <p:ext uri="{BB962C8B-B14F-4D97-AF65-F5344CB8AC3E}">
        <p14:creationId xmlns:p14="http://schemas.microsoft.com/office/powerpoint/2010/main" val="26121990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Parties in Congress</a:t>
            </a:r>
          </a:p>
        </p:txBody>
      </p:sp>
      <p:sp>
        <p:nvSpPr>
          <p:cNvPr id="3" name="Content Placeholder 2"/>
          <p:cNvSpPr>
            <a:spLocks noGrp="1"/>
          </p:cNvSpPr>
          <p:nvPr>
            <p:ph idx="1"/>
          </p:nvPr>
        </p:nvSpPr>
        <p:spPr/>
        <p:txBody>
          <a:bodyPr>
            <a:normAutofit lnSpcReduction="10000"/>
          </a:bodyPr>
          <a:lstStyle/>
          <a:p>
            <a:r>
              <a:rPr lang="en-US" dirty="0"/>
              <a:t>Though the role of party leadership is to enforce party discipline, to actually be disciplined by a party requires a member to do something much more extreme than simply not voting with the party on a roll call vote.</a:t>
            </a:r>
          </a:p>
          <a:p>
            <a:r>
              <a:rPr lang="en-US" b="1" dirty="0"/>
              <a:t>Extreme actions calling for real discipline might be supporting the opposing party’s candidate for Speaker or passing strategic information to the opposition.</a:t>
            </a:r>
          </a:p>
          <a:p>
            <a:endParaRPr lang="en-US" b="1" dirty="0"/>
          </a:p>
          <a:p>
            <a:endParaRPr lang="en-US" dirty="0"/>
          </a:p>
        </p:txBody>
      </p:sp>
    </p:spTree>
    <p:extLst>
      <p:ext uri="{BB962C8B-B14F-4D97-AF65-F5344CB8AC3E}">
        <p14:creationId xmlns:p14="http://schemas.microsoft.com/office/powerpoint/2010/main" val="24451473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Parties in Congress</a:t>
            </a:r>
          </a:p>
        </p:txBody>
      </p:sp>
      <p:sp>
        <p:nvSpPr>
          <p:cNvPr id="3" name="Content Placeholder 2"/>
          <p:cNvSpPr>
            <a:spLocks noGrp="1"/>
          </p:cNvSpPr>
          <p:nvPr>
            <p:ph idx="1"/>
          </p:nvPr>
        </p:nvSpPr>
        <p:spPr/>
        <p:txBody>
          <a:bodyPr>
            <a:normAutofit fontScale="92500"/>
          </a:bodyPr>
          <a:lstStyle/>
          <a:p>
            <a:r>
              <a:rPr lang="en-US" b="1" dirty="0"/>
              <a:t>Disciplinary measures might involve stripping a member of all committee assignments or, much more seriously, expelling him or her from his seat.</a:t>
            </a:r>
          </a:p>
          <a:p>
            <a:r>
              <a:rPr lang="en-US" dirty="0"/>
              <a:t>Only 20 members of Congress have been expelled since Congress began: 5 in the House and 15 in the Senate; most during Civil War years.</a:t>
            </a:r>
          </a:p>
          <a:p>
            <a:r>
              <a:rPr lang="en-US" dirty="0"/>
              <a:t>no member of the Senate has been expelled since the Civil War years</a:t>
            </a:r>
          </a:p>
          <a:p>
            <a:endParaRPr lang="en-US" dirty="0"/>
          </a:p>
          <a:p>
            <a:endParaRPr lang="en-US" sz="2100" dirty="0"/>
          </a:p>
        </p:txBody>
      </p:sp>
    </p:spTree>
    <p:extLst>
      <p:ext uri="{BB962C8B-B14F-4D97-AF65-F5344CB8AC3E}">
        <p14:creationId xmlns:p14="http://schemas.microsoft.com/office/powerpoint/2010/main" val="19562616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role of parties in Congress: expulsion</a:t>
            </a:r>
          </a:p>
        </p:txBody>
      </p:sp>
      <p:sp>
        <p:nvSpPr>
          <p:cNvPr id="3" name="Content Placeholder 2"/>
          <p:cNvSpPr>
            <a:spLocks noGrp="1"/>
          </p:cNvSpPr>
          <p:nvPr>
            <p:ph idx="1"/>
          </p:nvPr>
        </p:nvSpPr>
        <p:spPr/>
        <p:txBody>
          <a:bodyPr>
            <a:normAutofit lnSpcReduction="10000"/>
          </a:bodyPr>
          <a:lstStyle/>
          <a:p>
            <a:r>
              <a:rPr lang="en-US" dirty="0"/>
              <a:t>Michael Myers (D-PA) was expelled from the House in 1980 for his involvement in the </a:t>
            </a:r>
            <a:r>
              <a:rPr lang="en-US" dirty="0" err="1"/>
              <a:t>Abscam</a:t>
            </a:r>
            <a:r>
              <a:rPr lang="en-US" dirty="0"/>
              <a:t> scandal: he was videotaped accepting a $50,000 bribe from an undercover FBI agent. The 2014 movie </a:t>
            </a:r>
            <a:r>
              <a:rPr lang="en-US" i="1" dirty="0"/>
              <a:t>American Hustle </a:t>
            </a:r>
            <a:r>
              <a:rPr lang="en-US" dirty="0"/>
              <a:t>was based on the </a:t>
            </a:r>
            <a:r>
              <a:rPr lang="en-US" dirty="0" err="1"/>
              <a:t>Abscam</a:t>
            </a:r>
            <a:r>
              <a:rPr lang="en-US" dirty="0"/>
              <a:t> scandal.</a:t>
            </a:r>
          </a:p>
          <a:p>
            <a:r>
              <a:rPr lang="en-US" dirty="0">
                <a:hlinkClick r:id="rId2"/>
              </a:rPr>
              <a:t>https://www.theatlantic.com/politics/archive/2010/12/how-to-get-kicked-out-of-congress/67462/</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072646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Formal Structure of Congress: The Committee System</a:t>
            </a:r>
          </a:p>
        </p:txBody>
      </p:sp>
      <p:sp>
        <p:nvSpPr>
          <p:cNvPr id="3" name="Content Placeholder 2"/>
          <p:cNvSpPr>
            <a:spLocks noGrp="1"/>
          </p:cNvSpPr>
          <p:nvPr>
            <p:ph idx="1"/>
          </p:nvPr>
        </p:nvSpPr>
        <p:spPr/>
        <p:txBody>
          <a:bodyPr>
            <a:normAutofit fontScale="92500"/>
          </a:bodyPr>
          <a:lstStyle/>
          <a:p>
            <a:pPr marL="0" indent="0">
              <a:buNone/>
            </a:pPr>
            <a:r>
              <a:rPr lang="en-US" dirty="0"/>
              <a:t>Almost all work done in Congress occurs in committees. There are four types of congressional committees</a:t>
            </a:r>
          </a:p>
          <a:p>
            <a:pPr marL="514350" indent="-514350">
              <a:buFont typeface="+mj-lt"/>
              <a:buAutoNum type="arabicPeriod"/>
            </a:pPr>
            <a:r>
              <a:rPr lang="en-US" b="1" dirty="0"/>
              <a:t>Standing committees: Permanent part of the House or Senate structure: continues from one Congress to the next. </a:t>
            </a:r>
          </a:p>
          <a:p>
            <a:r>
              <a:rPr lang="en-US" b="1" dirty="0"/>
              <a:t>Committee to which proposed bills are referred. </a:t>
            </a:r>
          </a:p>
          <a:p>
            <a:r>
              <a:rPr lang="en-US" dirty="0"/>
              <a:t>Hold more importance and authority than any other committees.</a:t>
            </a:r>
          </a:p>
        </p:txBody>
      </p:sp>
    </p:spTree>
    <p:extLst>
      <p:ext uri="{BB962C8B-B14F-4D97-AF65-F5344CB8AC3E}">
        <p14:creationId xmlns:p14="http://schemas.microsoft.com/office/powerpoint/2010/main" val="1251834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Formal Structure of Congress: The Committee System</a:t>
            </a:r>
          </a:p>
        </p:txBody>
      </p:sp>
      <p:sp>
        <p:nvSpPr>
          <p:cNvPr id="3" name="Content Placeholder 2"/>
          <p:cNvSpPr>
            <a:spLocks noGrp="1"/>
          </p:cNvSpPr>
          <p:nvPr>
            <p:ph idx="1"/>
          </p:nvPr>
        </p:nvSpPr>
        <p:spPr/>
        <p:txBody>
          <a:bodyPr/>
          <a:lstStyle/>
          <a:p>
            <a:pPr marL="0" indent="0">
              <a:buNone/>
            </a:pPr>
            <a:r>
              <a:rPr lang="en-US" b="1" dirty="0"/>
              <a:t>2. Joint Committee: Contain members from both houses of Congress set up to conduct investigations or special studies; have limited authority.</a:t>
            </a:r>
          </a:p>
          <a:p>
            <a:endParaRPr lang="en-US" dirty="0"/>
          </a:p>
          <a:p>
            <a:endParaRPr lang="en-US" dirty="0"/>
          </a:p>
        </p:txBody>
      </p:sp>
    </p:spTree>
    <p:extLst>
      <p:ext uri="{BB962C8B-B14F-4D97-AF65-F5344CB8AC3E}">
        <p14:creationId xmlns:p14="http://schemas.microsoft.com/office/powerpoint/2010/main" val="14740439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Formal Structure of Congress: The Committee System</a:t>
            </a:r>
          </a:p>
        </p:txBody>
      </p:sp>
      <p:sp>
        <p:nvSpPr>
          <p:cNvPr id="3" name="Content Placeholder 2"/>
          <p:cNvSpPr>
            <a:spLocks noGrp="1"/>
          </p:cNvSpPr>
          <p:nvPr>
            <p:ph idx="1"/>
          </p:nvPr>
        </p:nvSpPr>
        <p:spPr/>
        <p:txBody>
          <a:bodyPr>
            <a:normAutofit/>
          </a:bodyPr>
          <a:lstStyle/>
          <a:p>
            <a:pPr marL="0" indent="0">
              <a:buNone/>
            </a:pPr>
            <a:r>
              <a:rPr lang="en-US" b="1" dirty="0"/>
              <a:t>3. Conference Committees: Temporary committees created to reconcile differences in bills passed by the House and Senate. </a:t>
            </a:r>
          </a:p>
          <a:p>
            <a:r>
              <a:rPr lang="en-US" dirty="0"/>
              <a:t>Comprised of standing committee members from both the House and the Senate who worked on the bill. </a:t>
            </a:r>
          </a:p>
          <a:p>
            <a:endParaRPr lang="en-US" dirty="0"/>
          </a:p>
          <a:p>
            <a:endParaRPr lang="en-US" dirty="0"/>
          </a:p>
        </p:txBody>
      </p:sp>
    </p:spTree>
    <p:extLst>
      <p:ext uri="{BB962C8B-B14F-4D97-AF65-F5344CB8AC3E}">
        <p14:creationId xmlns:p14="http://schemas.microsoft.com/office/powerpoint/2010/main" val="27481067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Formal Structure of Congress: The Committee System</a:t>
            </a:r>
          </a:p>
        </p:txBody>
      </p:sp>
      <p:sp>
        <p:nvSpPr>
          <p:cNvPr id="3" name="Content Placeholder 2"/>
          <p:cNvSpPr>
            <a:spLocks noGrp="1"/>
          </p:cNvSpPr>
          <p:nvPr>
            <p:ph idx="1"/>
          </p:nvPr>
        </p:nvSpPr>
        <p:spPr/>
        <p:txBody>
          <a:bodyPr>
            <a:normAutofit/>
          </a:bodyPr>
          <a:lstStyle/>
          <a:p>
            <a:pPr marL="0" indent="0">
              <a:buNone/>
            </a:pPr>
            <a:r>
              <a:rPr lang="en-US" b="1" dirty="0"/>
              <a:t>4. Select (or special) Committees – Temporary committee appointed in the House or the Senate for a specific purpose for one or two terms. </a:t>
            </a:r>
          </a:p>
        </p:txBody>
      </p:sp>
    </p:spTree>
    <p:extLst>
      <p:ext uri="{BB962C8B-B14F-4D97-AF65-F5344CB8AC3E}">
        <p14:creationId xmlns:p14="http://schemas.microsoft.com/office/powerpoint/2010/main" val="33744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Congress’ place in our constitutional system</a:t>
            </a:r>
          </a:p>
        </p:txBody>
      </p:sp>
      <p:sp>
        <p:nvSpPr>
          <p:cNvPr id="3" name="Content Placeholder 2"/>
          <p:cNvSpPr>
            <a:spLocks noGrp="1"/>
          </p:cNvSpPr>
          <p:nvPr>
            <p:ph idx="1"/>
          </p:nvPr>
        </p:nvSpPr>
        <p:spPr/>
        <p:txBody>
          <a:bodyPr>
            <a:normAutofit/>
          </a:bodyPr>
          <a:lstStyle/>
          <a:p>
            <a:r>
              <a:rPr lang="en-US" b="1" dirty="0"/>
              <a:t>Senators serve a six-year term: </a:t>
            </a:r>
            <a:r>
              <a:rPr lang="en-US" dirty="0"/>
              <a:t>one third of the Senate is elected every two years.</a:t>
            </a:r>
          </a:p>
          <a:p>
            <a:r>
              <a:rPr lang="en-US" b="1" dirty="0"/>
              <a:t>Members of the House of Representatives serve a two-year term.</a:t>
            </a:r>
          </a:p>
          <a:p>
            <a:r>
              <a:rPr lang="en-US" dirty="0"/>
              <a:t>By virtue of its longer term, the Senate is more insulated from the election cycle</a:t>
            </a:r>
          </a:p>
        </p:txBody>
      </p:sp>
    </p:spTree>
    <p:extLst>
      <p:ext uri="{BB962C8B-B14F-4D97-AF65-F5344CB8AC3E}">
        <p14:creationId xmlns:p14="http://schemas.microsoft.com/office/powerpoint/2010/main" val="40698823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Formal Structure of Congress: The Committee System</a:t>
            </a:r>
          </a:p>
        </p:txBody>
      </p:sp>
      <p:sp>
        <p:nvSpPr>
          <p:cNvPr id="3" name="Content Placeholder 2"/>
          <p:cNvSpPr>
            <a:spLocks noGrp="1"/>
          </p:cNvSpPr>
          <p:nvPr>
            <p:ph idx="1"/>
          </p:nvPr>
        </p:nvSpPr>
        <p:spPr/>
        <p:txBody>
          <a:bodyPr/>
          <a:lstStyle/>
          <a:p>
            <a:r>
              <a:rPr lang="en-US" dirty="0">
                <a:hlinkClick r:id="rId2"/>
              </a:rPr>
              <a:t>http://www.house.gov/committees/</a:t>
            </a:r>
            <a:r>
              <a:rPr lang="en-US" dirty="0"/>
              <a:t> </a:t>
            </a:r>
          </a:p>
          <a:p>
            <a:r>
              <a:rPr lang="en-US" dirty="0">
                <a:hlinkClick r:id="rId3"/>
              </a:rPr>
              <a:t>http://www.senate.gov/pagelayout/committees/d_three_sections_with_teasers/committees_home.htm</a:t>
            </a:r>
            <a:endParaRPr lang="en-US" dirty="0"/>
          </a:p>
          <a:p>
            <a:r>
              <a:rPr lang="en-US" dirty="0">
                <a:hlinkClick r:id="rId4"/>
              </a:rPr>
              <a:t>https://www.house.gov/representatives/#state_tn</a:t>
            </a:r>
            <a:endParaRPr lang="en-US" dirty="0"/>
          </a:p>
          <a:p>
            <a:endParaRPr lang="en-US" b="1" dirty="0"/>
          </a:p>
          <a:p>
            <a:pPr marL="0" indent="0">
              <a:buNone/>
            </a:pPr>
            <a:endParaRPr lang="en-US" dirty="0"/>
          </a:p>
          <a:p>
            <a:endParaRPr lang="en-US" dirty="0"/>
          </a:p>
        </p:txBody>
      </p:sp>
    </p:spTree>
    <p:extLst>
      <p:ext uri="{BB962C8B-B14F-4D97-AF65-F5344CB8AC3E}">
        <p14:creationId xmlns:p14="http://schemas.microsoft.com/office/powerpoint/2010/main" val="8696973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Committee system: committee chairs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In both House and Senate chairpersons enjoy tremendous prestige. </a:t>
            </a:r>
          </a:p>
          <a:p>
            <a:pPr marL="0" indent="0">
              <a:buNone/>
            </a:pPr>
            <a:r>
              <a:rPr lang="en-US" b="1" dirty="0"/>
              <a:t>Chairperson have the following functions and authority: </a:t>
            </a:r>
          </a:p>
          <a:p>
            <a:r>
              <a:rPr lang="en-US" dirty="0"/>
              <a:t>Select all subcommittee chairs</a:t>
            </a:r>
          </a:p>
          <a:p>
            <a:r>
              <a:rPr lang="en-US" dirty="0"/>
              <a:t>Call meetings</a:t>
            </a:r>
          </a:p>
          <a:p>
            <a:r>
              <a:rPr lang="en-US" dirty="0"/>
              <a:t>Recommend members to sit on conference committees</a:t>
            </a:r>
          </a:p>
          <a:p>
            <a:r>
              <a:rPr lang="en-US" dirty="0"/>
              <a:t>Can kill a bill by refusing to schedule hearings on it.</a:t>
            </a:r>
          </a:p>
        </p:txBody>
      </p:sp>
    </p:spTree>
    <p:extLst>
      <p:ext uri="{BB962C8B-B14F-4D97-AF65-F5344CB8AC3E}">
        <p14:creationId xmlns:p14="http://schemas.microsoft.com/office/powerpoint/2010/main" val="27361661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Committee system</a:t>
            </a:r>
          </a:p>
        </p:txBody>
      </p:sp>
      <p:sp>
        <p:nvSpPr>
          <p:cNvPr id="3" name="Content Placeholder 2"/>
          <p:cNvSpPr>
            <a:spLocks noGrp="1"/>
          </p:cNvSpPr>
          <p:nvPr>
            <p:ph idx="1"/>
          </p:nvPr>
        </p:nvSpPr>
        <p:spPr/>
        <p:txBody>
          <a:bodyPr>
            <a:normAutofit lnSpcReduction="10000"/>
          </a:bodyPr>
          <a:lstStyle/>
          <a:p>
            <a:r>
              <a:rPr lang="en-US" dirty="0"/>
              <a:t>Committee chairs in the </a:t>
            </a:r>
            <a:r>
              <a:rPr lang="en-US" b="1" dirty="0"/>
              <a:t>House</a:t>
            </a:r>
            <a:r>
              <a:rPr lang="en-US" dirty="0"/>
              <a:t> are chosen by the </a:t>
            </a:r>
            <a:r>
              <a:rPr lang="en-US" b="1" dirty="0"/>
              <a:t>Party</a:t>
            </a:r>
            <a:r>
              <a:rPr lang="en-US" dirty="0"/>
              <a:t> </a:t>
            </a:r>
            <a:r>
              <a:rPr lang="en-US" b="1" dirty="0"/>
              <a:t>leadership</a:t>
            </a:r>
            <a:r>
              <a:rPr lang="en-US" dirty="0"/>
              <a:t>; </a:t>
            </a:r>
          </a:p>
          <a:p>
            <a:r>
              <a:rPr lang="en-US" dirty="0"/>
              <a:t>Committee chairs in the </a:t>
            </a:r>
            <a:r>
              <a:rPr lang="en-US" b="1" dirty="0"/>
              <a:t>Senate</a:t>
            </a:r>
            <a:r>
              <a:rPr lang="en-US" dirty="0"/>
              <a:t> are chosen by </a:t>
            </a:r>
            <a:r>
              <a:rPr lang="en-US" b="1" dirty="0"/>
              <a:t>seniority</a:t>
            </a:r>
            <a:r>
              <a:rPr lang="en-US" dirty="0"/>
              <a:t> – </a:t>
            </a:r>
            <a:r>
              <a:rPr lang="en-US" b="1" dirty="0"/>
              <a:t>time of continuous service on a committee.</a:t>
            </a:r>
          </a:p>
          <a:p>
            <a:r>
              <a:rPr lang="en-US" b="1" dirty="0"/>
              <a:t>Members in both the House and Senate seek committee assignments that will benefit constituencies in their home districts and states.</a:t>
            </a:r>
          </a:p>
          <a:p>
            <a:pPr marL="0" indent="0">
              <a:buNone/>
            </a:pPr>
            <a:endParaRPr lang="en-US" b="1" dirty="0"/>
          </a:p>
          <a:p>
            <a:endParaRPr lang="en-US" dirty="0"/>
          </a:p>
        </p:txBody>
      </p:sp>
    </p:spTree>
    <p:extLst>
      <p:ext uri="{BB962C8B-B14F-4D97-AF65-F5344CB8AC3E}">
        <p14:creationId xmlns:p14="http://schemas.microsoft.com/office/powerpoint/2010/main" val="20377158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Committee system</a:t>
            </a:r>
          </a:p>
        </p:txBody>
      </p:sp>
      <p:sp>
        <p:nvSpPr>
          <p:cNvPr id="3" name="Content Placeholder 2"/>
          <p:cNvSpPr>
            <a:spLocks noGrp="1"/>
          </p:cNvSpPr>
          <p:nvPr>
            <p:ph idx="1"/>
          </p:nvPr>
        </p:nvSpPr>
        <p:spPr/>
        <p:txBody>
          <a:bodyPr>
            <a:normAutofit/>
          </a:bodyPr>
          <a:lstStyle/>
          <a:p>
            <a:r>
              <a:rPr lang="en-US" dirty="0"/>
              <a:t>Members from farm states will want to be on the agricultural committees, </a:t>
            </a:r>
          </a:p>
          <a:p>
            <a:r>
              <a:rPr lang="en-US" dirty="0"/>
              <a:t>members with a lot of military bases or defense contractors in their districts will want to be on the Armed Services Committee.</a:t>
            </a:r>
          </a:p>
          <a:p>
            <a:pPr marL="0" indent="0">
              <a:buNone/>
            </a:pPr>
            <a:endParaRPr lang="en-US" dirty="0"/>
          </a:p>
          <a:p>
            <a:endParaRPr lang="en-US" dirty="0"/>
          </a:p>
        </p:txBody>
      </p:sp>
    </p:spTree>
    <p:extLst>
      <p:ext uri="{BB962C8B-B14F-4D97-AF65-F5344CB8AC3E}">
        <p14:creationId xmlns:p14="http://schemas.microsoft.com/office/powerpoint/2010/main" val="14192545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Formal Structure: Congressional Staffs</a:t>
            </a:r>
          </a:p>
        </p:txBody>
      </p:sp>
      <p:sp>
        <p:nvSpPr>
          <p:cNvPr id="3" name="Content Placeholder 2"/>
          <p:cNvSpPr>
            <a:spLocks noGrp="1"/>
          </p:cNvSpPr>
          <p:nvPr>
            <p:ph idx="1"/>
          </p:nvPr>
        </p:nvSpPr>
        <p:spPr/>
        <p:txBody>
          <a:bodyPr>
            <a:normAutofit fontScale="92500" lnSpcReduction="10000"/>
          </a:bodyPr>
          <a:lstStyle/>
          <a:p>
            <a:r>
              <a:rPr lang="en-US" dirty="0"/>
              <a:t>The size of Congressional Staffs is more than four times larger than it was 50 years ago.</a:t>
            </a:r>
          </a:p>
          <a:p>
            <a:r>
              <a:rPr lang="en-US" b="1" dirty="0"/>
              <a:t>Larger committee staffs give members of Congress independent sources of information they can use to challenge the President.</a:t>
            </a:r>
          </a:p>
          <a:p>
            <a:r>
              <a:rPr lang="en-US" b="1" dirty="0"/>
              <a:t>Another motivation for larger staffs is electoral: by increasing the size of their staff, members are able to open multiple district offices and expand their opportunities for casework (constituent services</a:t>
            </a:r>
            <a:r>
              <a:rPr lang="en-US" dirty="0"/>
              <a:t>).</a:t>
            </a:r>
          </a:p>
        </p:txBody>
      </p:sp>
    </p:spTree>
    <p:extLst>
      <p:ext uri="{BB962C8B-B14F-4D97-AF65-F5344CB8AC3E}">
        <p14:creationId xmlns:p14="http://schemas.microsoft.com/office/powerpoint/2010/main" val="36996773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Congressional Staffs</a:t>
            </a:r>
          </a:p>
        </p:txBody>
      </p:sp>
      <p:sp>
        <p:nvSpPr>
          <p:cNvPr id="3" name="Content Placeholder 2"/>
          <p:cNvSpPr>
            <a:spLocks noGrp="1"/>
          </p:cNvSpPr>
          <p:nvPr>
            <p:ph idx="1"/>
          </p:nvPr>
        </p:nvSpPr>
        <p:spPr/>
        <p:txBody>
          <a:bodyPr>
            <a:normAutofit lnSpcReduction="10000"/>
          </a:bodyPr>
          <a:lstStyle/>
          <a:p>
            <a:r>
              <a:rPr lang="en-US" b="1" dirty="0"/>
              <a:t>Today’s House member has an average staff of 17. </a:t>
            </a:r>
          </a:p>
          <a:p>
            <a:r>
              <a:rPr lang="en-US" b="1" dirty="0"/>
              <a:t>Senators have an average staff size of 30. </a:t>
            </a:r>
          </a:p>
          <a:p>
            <a:r>
              <a:rPr lang="en-US" dirty="0"/>
              <a:t>According to C-Span.org, the average </a:t>
            </a:r>
            <a:r>
              <a:rPr lang="en-US" b="1" dirty="0"/>
              <a:t>House committee had a staff of 68 in 2000 and the average Senate committee had a staff of 46.</a:t>
            </a:r>
          </a:p>
          <a:p>
            <a:r>
              <a:rPr lang="en-US" dirty="0"/>
              <a:t>According to Senate.gov about </a:t>
            </a:r>
            <a:r>
              <a:rPr lang="en-US" b="1" dirty="0"/>
              <a:t>1,000 professional and clerical staff are employed by Senate Committees and subcommittees.</a:t>
            </a:r>
          </a:p>
          <a:p>
            <a:endParaRPr lang="en-US" dirty="0"/>
          </a:p>
        </p:txBody>
      </p:sp>
    </p:spTree>
    <p:extLst>
      <p:ext uri="{BB962C8B-B14F-4D97-AF65-F5344CB8AC3E}">
        <p14:creationId xmlns:p14="http://schemas.microsoft.com/office/powerpoint/2010/main" val="11233639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 Bill Becomes a Law</a:t>
            </a:r>
          </a:p>
        </p:txBody>
      </p:sp>
      <p:sp>
        <p:nvSpPr>
          <p:cNvPr id="3" name="Content Placeholder 2"/>
          <p:cNvSpPr>
            <a:spLocks noGrp="1"/>
          </p:cNvSpPr>
          <p:nvPr>
            <p:ph idx="1"/>
          </p:nvPr>
        </p:nvSpPr>
        <p:spPr/>
        <p:txBody>
          <a:bodyPr>
            <a:normAutofit/>
          </a:bodyPr>
          <a:lstStyle/>
          <a:p>
            <a:pPr marL="0" indent="0">
              <a:buNone/>
            </a:pPr>
            <a:r>
              <a:rPr lang="en-US" dirty="0"/>
              <a:t>The most important thing to understand about the process that occurs before a piece of legislation becomes a law is that it </a:t>
            </a:r>
            <a:r>
              <a:rPr lang="en-US" b="1" dirty="0"/>
              <a:t>must be passed in identical form by both the House and the Senate and be signed by the President.</a:t>
            </a:r>
          </a:p>
          <a:p>
            <a:pPr marL="0" indent="0">
              <a:buNone/>
            </a:pPr>
            <a:r>
              <a:rPr lang="en-US" b="1" dirty="0"/>
              <a:t> If the President vetoes the bill, it can still be passed by a two-thirds vote in each chamber. </a:t>
            </a:r>
          </a:p>
          <a:p>
            <a:pPr marL="0" indent="0">
              <a:buNone/>
            </a:pPr>
            <a:endParaRPr lang="en-US" b="1" dirty="0"/>
          </a:p>
          <a:p>
            <a:pPr marL="0" indent="0">
              <a:buNone/>
            </a:pPr>
            <a:endParaRPr lang="en-US" b="1" dirty="0"/>
          </a:p>
          <a:p>
            <a:endParaRPr lang="en-US" b="1" dirty="0"/>
          </a:p>
        </p:txBody>
      </p:sp>
    </p:spTree>
    <p:extLst>
      <p:ext uri="{BB962C8B-B14F-4D97-AF65-F5344CB8AC3E}">
        <p14:creationId xmlns:p14="http://schemas.microsoft.com/office/powerpoint/2010/main" val="27454072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 Bill Becomes a Law</a:t>
            </a:r>
          </a:p>
        </p:txBody>
      </p:sp>
      <p:sp>
        <p:nvSpPr>
          <p:cNvPr id="3" name="Content Placeholder 2"/>
          <p:cNvSpPr>
            <a:spLocks noGrp="1"/>
          </p:cNvSpPr>
          <p:nvPr>
            <p:ph idx="1"/>
          </p:nvPr>
        </p:nvSpPr>
        <p:spPr/>
        <p:txBody>
          <a:bodyPr/>
          <a:lstStyle/>
          <a:p>
            <a:pPr marL="0" indent="0">
              <a:buNone/>
            </a:pPr>
            <a:r>
              <a:rPr lang="en-US" dirty="0"/>
              <a:t>The basic steps of the process are:</a:t>
            </a:r>
          </a:p>
          <a:p>
            <a:pPr marL="514350" indent="-514350">
              <a:buFont typeface="+mj-lt"/>
              <a:buAutoNum type="arabicPeriod"/>
            </a:pPr>
            <a:r>
              <a:rPr lang="en-US" b="1" dirty="0"/>
              <a:t>A member of Congress introduces the bill.</a:t>
            </a:r>
          </a:p>
          <a:p>
            <a:pPr marL="514350" indent="-514350">
              <a:buFont typeface="+mj-lt"/>
              <a:buAutoNum type="arabicPeriod"/>
            </a:pPr>
            <a:r>
              <a:rPr lang="en-US" b="1" dirty="0"/>
              <a:t>A subcommittee and committee craft the bill.</a:t>
            </a:r>
          </a:p>
          <a:p>
            <a:pPr marL="514350" indent="-514350">
              <a:buFont typeface="+mj-lt"/>
              <a:buAutoNum type="arabicPeriod"/>
            </a:pPr>
            <a:r>
              <a:rPr lang="en-US" b="1" dirty="0"/>
              <a:t>Floor action on the bill takes place in the first chamber. (the house where the bill was introduced)</a:t>
            </a:r>
          </a:p>
          <a:p>
            <a:pPr marL="0" indent="0">
              <a:buNone/>
            </a:pPr>
            <a:endParaRPr lang="en-US" b="1" dirty="0"/>
          </a:p>
          <a:p>
            <a:endParaRPr lang="en-US" dirty="0"/>
          </a:p>
        </p:txBody>
      </p:sp>
    </p:spTree>
    <p:extLst>
      <p:ext uri="{BB962C8B-B14F-4D97-AF65-F5344CB8AC3E}">
        <p14:creationId xmlns:p14="http://schemas.microsoft.com/office/powerpoint/2010/main" val="15600601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 Bill Becomes a Law</a:t>
            </a:r>
          </a:p>
        </p:txBody>
      </p:sp>
      <p:sp>
        <p:nvSpPr>
          <p:cNvPr id="3" name="Content Placeholder 2"/>
          <p:cNvSpPr>
            <a:spLocks noGrp="1"/>
          </p:cNvSpPr>
          <p:nvPr>
            <p:ph idx="1"/>
          </p:nvPr>
        </p:nvSpPr>
        <p:spPr/>
        <p:txBody>
          <a:bodyPr>
            <a:normAutofit/>
          </a:bodyPr>
          <a:lstStyle/>
          <a:p>
            <a:pPr marL="0" indent="0">
              <a:buNone/>
            </a:pPr>
            <a:r>
              <a:rPr lang="en-US" b="1" dirty="0"/>
              <a:t>4.  Committee and floor action take place in the second chamber.</a:t>
            </a:r>
          </a:p>
          <a:p>
            <a:pPr marL="0" indent="0">
              <a:buNone/>
            </a:pPr>
            <a:r>
              <a:rPr lang="en-US" b="1" dirty="0"/>
              <a:t>5. The Conference Committee works out any differences between the House and the Senate versions of the bill. (If the two chambers pass the same version, steps 5 and 6 are not necessary.)</a:t>
            </a:r>
          </a:p>
          <a:p>
            <a:pPr marL="0" indent="0">
              <a:buNone/>
            </a:pPr>
            <a:endParaRPr lang="en-US" dirty="0"/>
          </a:p>
        </p:txBody>
      </p:sp>
    </p:spTree>
    <p:extLst>
      <p:ext uri="{BB962C8B-B14F-4D97-AF65-F5344CB8AC3E}">
        <p14:creationId xmlns:p14="http://schemas.microsoft.com/office/powerpoint/2010/main" val="23448586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 Bill Becomes a Law</a:t>
            </a:r>
          </a:p>
        </p:txBody>
      </p:sp>
      <p:sp>
        <p:nvSpPr>
          <p:cNvPr id="3" name="Content Placeholder 2"/>
          <p:cNvSpPr>
            <a:spLocks noGrp="1"/>
          </p:cNvSpPr>
          <p:nvPr>
            <p:ph idx="1"/>
          </p:nvPr>
        </p:nvSpPr>
        <p:spPr/>
        <p:txBody>
          <a:bodyPr/>
          <a:lstStyle/>
          <a:p>
            <a:pPr marL="0" indent="0">
              <a:buNone/>
            </a:pPr>
            <a:r>
              <a:rPr lang="en-US" b="1" dirty="0"/>
              <a:t>6. The floor of each chamber passes the final conference committee version.</a:t>
            </a:r>
          </a:p>
          <a:p>
            <a:pPr marL="0" indent="0">
              <a:buNone/>
            </a:pPr>
            <a:r>
              <a:rPr lang="en-US" b="1" dirty="0"/>
              <a:t>7. The president either signs or vetoes the final version.</a:t>
            </a:r>
          </a:p>
          <a:p>
            <a:pPr marL="0" indent="0">
              <a:buNone/>
            </a:pPr>
            <a:r>
              <a:rPr lang="en-US" b="1" dirty="0"/>
              <a:t>8. If the bill is vetoed, both chambers can override the veto.</a:t>
            </a:r>
          </a:p>
          <a:p>
            <a:endParaRPr lang="en-US" dirty="0"/>
          </a:p>
        </p:txBody>
      </p:sp>
    </p:spTree>
    <p:extLst>
      <p:ext uri="{BB962C8B-B14F-4D97-AF65-F5344CB8AC3E}">
        <p14:creationId xmlns:p14="http://schemas.microsoft.com/office/powerpoint/2010/main" val="113393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Congress’ place in our constitutional system</a:t>
            </a:r>
          </a:p>
        </p:txBody>
      </p:sp>
      <p:sp>
        <p:nvSpPr>
          <p:cNvPr id="3" name="Content Placeholder 2"/>
          <p:cNvSpPr>
            <a:spLocks noGrp="1"/>
          </p:cNvSpPr>
          <p:nvPr>
            <p:ph idx="1"/>
          </p:nvPr>
        </p:nvSpPr>
        <p:spPr/>
        <p:txBody>
          <a:bodyPr>
            <a:normAutofit/>
          </a:bodyPr>
          <a:lstStyle/>
          <a:p>
            <a:pPr marL="0" indent="0">
              <a:buNone/>
            </a:pPr>
            <a:r>
              <a:rPr lang="en-US" dirty="0"/>
              <a:t>Members of Congress have </a:t>
            </a:r>
            <a:r>
              <a:rPr lang="en-US" b="1" dirty="0"/>
              <a:t>split loyalties:</a:t>
            </a:r>
          </a:p>
          <a:p>
            <a:r>
              <a:rPr lang="en-US" b="1" dirty="0"/>
              <a:t>Loyalty to their local constituencies </a:t>
            </a:r>
            <a:r>
              <a:rPr lang="en-US" dirty="0"/>
              <a:t>(Constituency:  voters in their home district or state who put them in office)</a:t>
            </a:r>
          </a:p>
          <a:p>
            <a:r>
              <a:rPr lang="en-US" b="1" dirty="0"/>
              <a:t>Loyalty to the best interests of the nation.</a:t>
            </a:r>
          </a:p>
          <a:p>
            <a:pPr marL="0" indent="0">
              <a:buNone/>
            </a:pPr>
            <a:endParaRPr lang="en-US" dirty="0"/>
          </a:p>
        </p:txBody>
      </p:sp>
    </p:spTree>
    <p:extLst>
      <p:ext uri="{BB962C8B-B14F-4D97-AF65-F5344CB8AC3E}">
        <p14:creationId xmlns:p14="http://schemas.microsoft.com/office/powerpoint/2010/main" val="1017001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a bill becomes a law</a:t>
            </a:r>
          </a:p>
        </p:txBody>
      </p:sp>
      <p:sp>
        <p:nvSpPr>
          <p:cNvPr id="3" name="Content Placeholder 2"/>
          <p:cNvSpPr>
            <a:spLocks noGrp="1"/>
          </p:cNvSpPr>
          <p:nvPr>
            <p:ph idx="1"/>
          </p:nvPr>
        </p:nvSpPr>
        <p:spPr/>
        <p:txBody>
          <a:bodyPr>
            <a:normAutofit/>
          </a:bodyPr>
          <a:lstStyle/>
          <a:p>
            <a:r>
              <a:rPr lang="en-US" b="1" dirty="0"/>
              <a:t>Only members of Congress can introduce a bill.</a:t>
            </a:r>
          </a:p>
          <a:p>
            <a:r>
              <a:rPr lang="en-US" b="1" dirty="0"/>
              <a:t>Even the President would need to have a House member of a senator introduce his bill.</a:t>
            </a:r>
          </a:p>
          <a:p>
            <a:r>
              <a:rPr lang="en-US" b="1" dirty="0"/>
              <a:t>Each bill has one or more sponsors and often many co-sponsors.</a:t>
            </a:r>
          </a:p>
        </p:txBody>
      </p:sp>
    </p:spTree>
    <p:extLst>
      <p:ext uri="{BB962C8B-B14F-4D97-AF65-F5344CB8AC3E}">
        <p14:creationId xmlns:p14="http://schemas.microsoft.com/office/powerpoint/2010/main" val="29955202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 bill becomes a law</a:t>
            </a:r>
          </a:p>
        </p:txBody>
      </p:sp>
      <p:sp>
        <p:nvSpPr>
          <p:cNvPr id="3" name="Content Placeholder 2"/>
          <p:cNvSpPr>
            <a:spLocks noGrp="1"/>
          </p:cNvSpPr>
          <p:nvPr>
            <p:ph idx="1"/>
          </p:nvPr>
        </p:nvSpPr>
        <p:spPr/>
        <p:txBody>
          <a:bodyPr>
            <a:normAutofit lnSpcReduction="10000"/>
          </a:bodyPr>
          <a:lstStyle/>
          <a:p>
            <a:r>
              <a:rPr lang="en-US" b="1" dirty="0"/>
              <a:t>House and senate rules specify committee jurisdictions and the bill is sent to the committee that best fits it subject matter.</a:t>
            </a:r>
          </a:p>
          <a:p>
            <a:r>
              <a:rPr lang="en-US" b="1" dirty="0"/>
              <a:t>The committee chair refers the bill to the relevant subcommittee where much of the legislative work occurs.</a:t>
            </a:r>
          </a:p>
          <a:p>
            <a:r>
              <a:rPr lang="en-US" b="1" dirty="0"/>
              <a:t>The subcommittee holds hearings, calls witnesses, and gathers information to rewrite, amend and edit the bill.</a:t>
            </a:r>
          </a:p>
          <a:p>
            <a:endParaRPr lang="en-US" dirty="0"/>
          </a:p>
        </p:txBody>
      </p:sp>
    </p:spTree>
    <p:extLst>
      <p:ext uri="{BB962C8B-B14F-4D97-AF65-F5344CB8AC3E}">
        <p14:creationId xmlns:p14="http://schemas.microsoft.com/office/powerpoint/2010/main" val="5664749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a bill becomes a law</a:t>
            </a:r>
          </a:p>
        </p:txBody>
      </p:sp>
      <p:sp>
        <p:nvSpPr>
          <p:cNvPr id="3" name="Content Placeholder 2"/>
          <p:cNvSpPr>
            <a:spLocks noGrp="1"/>
          </p:cNvSpPr>
          <p:nvPr>
            <p:ph idx="1"/>
          </p:nvPr>
        </p:nvSpPr>
        <p:spPr/>
        <p:txBody>
          <a:bodyPr>
            <a:normAutofit lnSpcReduction="10000"/>
          </a:bodyPr>
          <a:lstStyle/>
          <a:p>
            <a:pPr marL="0" indent="0">
              <a:buNone/>
            </a:pPr>
            <a:r>
              <a:rPr lang="en-US" dirty="0"/>
              <a:t>The final language of the bill is known as </a:t>
            </a:r>
            <a:r>
              <a:rPr lang="en-US" b="1" dirty="0"/>
              <a:t>mark-up.</a:t>
            </a:r>
          </a:p>
          <a:p>
            <a:pPr marL="0" indent="0">
              <a:buNone/>
            </a:pPr>
            <a:r>
              <a:rPr lang="en-US" b="1" dirty="0"/>
              <a:t>Mark-up: One of the steps through which a bill becomes law, in which the final wording of the bill is determined.</a:t>
            </a:r>
          </a:p>
          <a:p>
            <a:r>
              <a:rPr lang="en-US" dirty="0"/>
              <a:t>During mark-up, subcommittee members debate aspects of the issue and offer amendments to change the language or content of the bill.</a:t>
            </a:r>
          </a:p>
          <a:p>
            <a:endParaRPr lang="en-US" dirty="0"/>
          </a:p>
        </p:txBody>
      </p:sp>
    </p:spTree>
    <p:extLst>
      <p:ext uri="{BB962C8B-B14F-4D97-AF65-F5344CB8AC3E}">
        <p14:creationId xmlns:p14="http://schemas.microsoft.com/office/powerpoint/2010/main" val="7551994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 bill becomes a law</a:t>
            </a:r>
          </a:p>
        </p:txBody>
      </p:sp>
      <p:sp>
        <p:nvSpPr>
          <p:cNvPr id="3" name="Content Placeholder 2"/>
          <p:cNvSpPr>
            <a:spLocks noGrp="1"/>
          </p:cNvSpPr>
          <p:nvPr>
            <p:ph idx="1"/>
          </p:nvPr>
        </p:nvSpPr>
        <p:spPr/>
        <p:txBody>
          <a:bodyPr>
            <a:normAutofit/>
          </a:bodyPr>
          <a:lstStyle/>
          <a:p>
            <a:r>
              <a:rPr lang="en-US" dirty="0"/>
              <a:t>After all amendments have been considered, a final vote is taken on whether to send the bill to the full committee. </a:t>
            </a:r>
          </a:p>
          <a:p>
            <a:r>
              <a:rPr lang="en-US" dirty="0"/>
              <a:t>The full committee then considers whether to pass the bill along to the floor. </a:t>
            </a:r>
          </a:p>
          <a:p>
            <a:r>
              <a:rPr lang="en-US" dirty="0"/>
              <a:t>The full committee has the option of amending the bill, passing it as is or tabling it, which kills the bill.</a:t>
            </a:r>
          </a:p>
          <a:p>
            <a:endParaRPr lang="en-US" dirty="0"/>
          </a:p>
        </p:txBody>
      </p:sp>
    </p:spTree>
    <p:extLst>
      <p:ext uri="{BB962C8B-B14F-4D97-AF65-F5344CB8AC3E}">
        <p14:creationId xmlns:p14="http://schemas.microsoft.com/office/powerpoint/2010/main" val="29266226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 bill becomes a law</a:t>
            </a:r>
          </a:p>
        </p:txBody>
      </p:sp>
      <p:sp>
        <p:nvSpPr>
          <p:cNvPr id="3" name="Content Placeholder 2"/>
          <p:cNvSpPr>
            <a:spLocks noGrp="1"/>
          </p:cNvSpPr>
          <p:nvPr>
            <p:ph idx="1"/>
          </p:nvPr>
        </p:nvSpPr>
        <p:spPr/>
        <p:txBody>
          <a:bodyPr/>
          <a:lstStyle/>
          <a:p>
            <a:r>
              <a:rPr lang="en-US" dirty="0"/>
              <a:t>Every bill sent to the floor is accompanied by a report and full documentation of all hearings.</a:t>
            </a:r>
          </a:p>
          <a:p>
            <a:r>
              <a:rPr lang="en-US" dirty="0"/>
              <a:t>These documents constitute </a:t>
            </a:r>
            <a:r>
              <a:rPr lang="en-US" b="1" dirty="0"/>
              <a:t>the bill’s legislative history which can be used later to determine the purpose and meaning of the law by the courts, executive departments and the public.</a:t>
            </a:r>
          </a:p>
          <a:p>
            <a:pPr marL="0" indent="0">
              <a:buNone/>
            </a:pPr>
            <a:endParaRPr lang="en-US" b="1" dirty="0"/>
          </a:p>
        </p:txBody>
      </p:sp>
    </p:spTree>
    <p:extLst>
      <p:ext uri="{BB962C8B-B14F-4D97-AF65-F5344CB8AC3E}">
        <p14:creationId xmlns:p14="http://schemas.microsoft.com/office/powerpoint/2010/main" val="21170897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a bill becomes a law</a:t>
            </a:r>
          </a:p>
        </p:txBody>
      </p:sp>
      <p:sp>
        <p:nvSpPr>
          <p:cNvPr id="3" name="Content Placeholder 2"/>
          <p:cNvSpPr>
            <a:spLocks noGrp="1"/>
          </p:cNvSpPr>
          <p:nvPr>
            <p:ph idx="1"/>
          </p:nvPr>
        </p:nvSpPr>
        <p:spPr/>
        <p:txBody>
          <a:bodyPr>
            <a:normAutofit lnSpcReduction="10000"/>
          </a:bodyPr>
          <a:lstStyle/>
          <a:p>
            <a:r>
              <a:rPr lang="en-US" dirty="0"/>
              <a:t>When the bill reaches the floor, the majority party and the minority party each designate a </a:t>
            </a:r>
            <a:r>
              <a:rPr lang="en-US" b="1" dirty="0"/>
              <a:t>bill manager who is responsible for guiding debate on the floor.</a:t>
            </a:r>
          </a:p>
          <a:p>
            <a:r>
              <a:rPr lang="en-US" b="1" dirty="0"/>
              <a:t>Debate in the House proceeds according to tight time limits established by House rules.</a:t>
            </a:r>
          </a:p>
          <a:p>
            <a:r>
              <a:rPr lang="en-US" b="1" dirty="0"/>
              <a:t>Debate in the Senate is open and unlimited unless in some circumstances when all Senators agree to a limit.</a:t>
            </a:r>
          </a:p>
          <a:p>
            <a:endParaRPr lang="en-US" b="1" dirty="0"/>
          </a:p>
        </p:txBody>
      </p:sp>
    </p:spTree>
    <p:extLst>
      <p:ext uri="{BB962C8B-B14F-4D97-AF65-F5344CB8AC3E}">
        <p14:creationId xmlns:p14="http://schemas.microsoft.com/office/powerpoint/2010/main" val="8788178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a bill becomes a law</a:t>
            </a:r>
          </a:p>
        </p:txBody>
      </p:sp>
      <p:sp>
        <p:nvSpPr>
          <p:cNvPr id="3" name="Content Placeholder 2"/>
          <p:cNvSpPr>
            <a:spLocks noGrp="1"/>
          </p:cNvSpPr>
          <p:nvPr>
            <p:ph idx="1"/>
          </p:nvPr>
        </p:nvSpPr>
        <p:spPr/>
        <p:txBody>
          <a:bodyPr>
            <a:normAutofit lnSpcReduction="10000"/>
          </a:bodyPr>
          <a:lstStyle/>
          <a:p>
            <a:pPr marL="0" indent="0">
              <a:buNone/>
            </a:pPr>
            <a:r>
              <a:rPr lang="en-US" dirty="0"/>
              <a:t>Debate in the Senate:</a:t>
            </a:r>
          </a:p>
          <a:p>
            <a:r>
              <a:rPr lang="en-US" dirty="0"/>
              <a:t>Unless restricted by unanimous consent, Senators can speak as long as they want and offer any amendments to a bill even if the amendment is not germane (directly related to the subject matter of the bill).</a:t>
            </a:r>
          </a:p>
          <a:p>
            <a:r>
              <a:rPr lang="en-US" dirty="0"/>
              <a:t>Debate can be cut off only by a </a:t>
            </a:r>
            <a:r>
              <a:rPr lang="en-US" b="1" dirty="0"/>
              <a:t>supermajority vote of 60 senators in a process known as invoking cloture.</a:t>
            </a:r>
          </a:p>
        </p:txBody>
      </p:sp>
    </p:spTree>
    <p:extLst>
      <p:ext uri="{BB962C8B-B14F-4D97-AF65-F5344CB8AC3E}">
        <p14:creationId xmlns:p14="http://schemas.microsoft.com/office/powerpoint/2010/main" val="22014019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 bill becomes a law</a:t>
            </a:r>
          </a:p>
        </p:txBody>
      </p:sp>
      <p:sp>
        <p:nvSpPr>
          <p:cNvPr id="3" name="Content Placeholder 2"/>
          <p:cNvSpPr>
            <a:spLocks noGrp="1"/>
          </p:cNvSpPr>
          <p:nvPr>
            <p:ph idx="1"/>
          </p:nvPr>
        </p:nvSpPr>
        <p:spPr/>
        <p:txBody>
          <a:bodyPr>
            <a:normAutofit fontScale="92500" lnSpcReduction="10000"/>
          </a:bodyPr>
          <a:lstStyle/>
          <a:p>
            <a:r>
              <a:rPr lang="en-US" dirty="0"/>
              <a:t>Cloture is also required to stop a </a:t>
            </a:r>
          </a:p>
          <a:p>
            <a:r>
              <a:rPr lang="en-US" b="1" dirty="0"/>
              <a:t>Filibuster: a tactic used by senators to block a bill by continuing to hold the floor and speak– under the senate rule of unlimited debate – until the bill’s supporters back down.</a:t>
            </a:r>
          </a:p>
          <a:p>
            <a:r>
              <a:rPr lang="en-US" dirty="0"/>
              <a:t>The </a:t>
            </a:r>
            <a:r>
              <a:rPr lang="en-US" b="1" dirty="0"/>
              <a:t>filibuster strengthens the power of the minority party </a:t>
            </a:r>
            <a:r>
              <a:rPr lang="en-US" dirty="0"/>
              <a:t>in the Senate giving it veto power over legislation unless the majority party has 60 Senators who unanimously support a bill and invoke cloture to stop the filibuster.</a:t>
            </a:r>
          </a:p>
          <a:p>
            <a:endParaRPr lang="en-US" b="1" dirty="0"/>
          </a:p>
          <a:p>
            <a:endParaRPr lang="en-US" dirty="0"/>
          </a:p>
        </p:txBody>
      </p:sp>
    </p:spTree>
    <p:extLst>
      <p:ext uri="{BB962C8B-B14F-4D97-AF65-F5344CB8AC3E}">
        <p14:creationId xmlns:p14="http://schemas.microsoft.com/office/powerpoint/2010/main" val="35053122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 bill becomes a law</a:t>
            </a:r>
          </a:p>
        </p:txBody>
      </p:sp>
      <p:sp>
        <p:nvSpPr>
          <p:cNvPr id="3" name="Content Placeholder 2"/>
          <p:cNvSpPr>
            <a:spLocks noGrp="1"/>
          </p:cNvSpPr>
          <p:nvPr>
            <p:ph idx="1"/>
          </p:nvPr>
        </p:nvSpPr>
        <p:spPr/>
        <p:txBody>
          <a:bodyPr>
            <a:normAutofit fontScale="92500" lnSpcReduction="20000"/>
          </a:bodyPr>
          <a:lstStyle/>
          <a:p>
            <a:r>
              <a:rPr lang="en-US" dirty="0"/>
              <a:t>The record for the longest filibuster in the history of the U.S. Senate is held by the late South Carolina Senator Strom Thurmond, who in opposition to the 1957 Civil Rights Bill spoke for 24 hours and 18 minutes.</a:t>
            </a:r>
          </a:p>
          <a:p>
            <a:r>
              <a:rPr lang="en-US" dirty="0"/>
              <a:t>Christopher Murphy (D-CT) filibustered gun safety legislation: </a:t>
            </a:r>
            <a:r>
              <a:rPr lang="en-US" dirty="0">
                <a:hlinkClick r:id="rId2"/>
              </a:rPr>
              <a:t>http://www.cnn.com/2016/06/15/politics/gun-filibuster-senate-democrat/</a:t>
            </a:r>
            <a:endParaRPr lang="en-US" dirty="0"/>
          </a:p>
          <a:p>
            <a:r>
              <a:rPr lang="en-US" dirty="0">
                <a:hlinkClick r:id="rId3"/>
              </a:rPr>
              <a:t>http://thehill.com/homenews/administration/335594-trump-calls-for-end-to-filibuster</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741751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a bill becomes a law</a:t>
            </a:r>
          </a:p>
        </p:txBody>
      </p:sp>
      <p:sp>
        <p:nvSpPr>
          <p:cNvPr id="3" name="Content Placeholder 2"/>
          <p:cNvSpPr>
            <a:spLocks noGrp="1"/>
          </p:cNvSpPr>
          <p:nvPr>
            <p:ph idx="1"/>
          </p:nvPr>
        </p:nvSpPr>
        <p:spPr/>
        <p:txBody>
          <a:bodyPr>
            <a:normAutofit fontScale="77500" lnSpcReduction="20000"/>
          </a:bodyPr>
          <a:lstStyle/>
          <a:p>
            <a:r>
              <a:rPr lang="en-US" dirty="0"/>
              <a:t>When debate is completed and all amendments have been considered, the presiding officer calls for a</a:t>
            </a:r>
            <a:r>
              <a:rPr lang="en-US" b="1" dirty="0"/>
              <a:t> voice vote.</a:t>
            </a:r>
          </a:p>
          <a:p>
            <a:r>
              <a:rPr lang="en-US" dirty="0"/>
              <a:t>If it is not apparent  which side has won, any member may call for a </a:t>
            </a:r>
            <a:r>
              <a:rPr lang="en-US" b="1" dirty="0"/>
              <a:t>“division vote” which requires members on each side to stand and be counted.</a:t>
            </a:r>
          </a:p>
          <a:p>
            <a:r>
              <a:rPr lang="en-US" dirty="0"/>
              <a:t>At that point, any member may call for a </a:t>
            </a:r>
            <a:r>
              <a:rPr lang="en-US" b="1" dirty="0"/>
              <a:t>recorded vote</a:t>
            </a:r>
            <a:r>
              <a:rPr lang="en-US" dirty="0"/>
              <a:t>.</a:t>
            </a:r>
          </a:p>
          <a:p>
            <a:r>
              <a:rPr lang="en-US" dirty="0"/>
              <a:t> If 25 members support the need for a recorded vote, a buzzer goes off in the office buildings and committee rooms calling members to the floor for a vote.</a:t>
            </a:r>
          </a:p>
          <a:p>
            <a:r>
              <a:rPr lang="en-US" dirty="0"/>
              <a:t>Once they reach the floor, the members vote using an </a:t>
            </a:r>
            <a:r>
              <a:rPr lang="en-US" b="1" dirty="0"/>
              <a:t>electronic voting system </a:t>
            </a:r>
            <a:r>
              <a:rPr lang="en-US" dirty="0"/>
              <a:t>in which they insert ATM-like cards into slots and each vote is recorded on a big board at the front of the chamber.</a:t>
            </a:r>
          </a:p>
        </p:txBody>
      </p:sp>
    </p:spTree>
    <p:extLst>
      <p:ext uri="{BB962C8B-B14F-4D97-AF65-F5344CB8AC3E}">
        <p14:creationId xmlns:p14="http://schemas.microsoft.com/office/powerpoint/2010/main" val="233716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Congress’ place in our constitutional system</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Framers hoped that members of Congress would favor national good over local interest but also realized the importance of local constituencies.</a:t>
            </a:r>
          </a:p>
          <a:p>
            <a:r>
              <a:rPr lang="en-US" b="1" dirty="0"/>
              <a:t>two-year House term was intended to tie legislators to the interests of their local constituencies </a:t>
            </a:r>
          </a:p>
          <a:p>
            <a:r>
              <a:rPr lang="en-US" b="1" dirty="0"/>
              <a:t>Senate was expected to safeguard national interests: to check the more local (and passionate) interests of the House of Representatives.</a:t>
            </a:r>
          </a:p>
          <a:p>
            <a:endParaRPr lang="en-US" dirty="0"/>
          </a:p>
        </p:txBody>
      </p:sp>
    </p:spTree>
    <p:extLst>
      <p:ext uri="{BB962C8B-B14F-4D97-AF65-F5344CB8AC3E}">
        <p14:creationId xmlns:p14="http://schemas.microsoft.com/office/powerpoint/2010/main" val="329373665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 bill becomes a law: role of the President</a:t>
            </a:r>
          </a:p>
        </p:txBody>
      </p:sp>
      <p:sp>
        <p:nvSpPr>
          <p:cNvPr id="3" name="Content Placeholder 2"/>
          <p:cNvSpPr>
            <a:spLocks noGrp="1"/>
          </p:cNvSpPr>
          <p:nvPr>
            <p:ph idx="1"/>
          </p:nvPr>
        </p:nvSpPr>
        <p:spPr/>
        <p:txBody>
          <a:bodyPr>
            <a:normAutofit fontScale="92500" lnSpcReduction="20000"/>
          </a:bodyPr>
          <a:lstStyle/>
          <a:p>
            <a:r>
              <a:rPr lang="en-US" dirty="0"/>
              <a:t>When the bill is passed in identical form by both houses it is sent to the President to sign.</a:t>
            </a:r>
          </a:p>
          <a:p>
            <a:r>
              <a:rPr lang="en-US" b="1" dirty="0"/>
              <a:t>If he approves and signs the measure within 10 days (not counting Sundays) it becomes law.</a:t>
            </a:r>
          </a:p>
          <a:p>
            <a:r>
              <a:rPr lang="en-US" dirty="0"/>
              <a:t>If the president objects to a bill, </a:t>
            </a:r>
            <a:r>
              <a:rPr lang="en-US" b="1" dirty="0"/>
              <a:t>he may veto it within 10 days</a:t>
            </a:r>
            <a:r>
              <a:rPr lang="en-US" dirty="0"/>
              <a:t>, </a:t>
            </a:r>
            <a:r>
              <a:rPr lang="en-US" b="1" dirty="0"/>
              <a:t>sending it back to the chamber where it originated along with a statement of objections.</a:t>
            </a:r>
          </a:p>
          <a:p>
            <a:r>
              <a:rPr lang="en-US" b="1" dirty="0"/>
              <a:t>Unless the House and the Senate vote with a two-thirds majority in each chamber to over-ride the President’s veto, the bill dies.</a:t>
            </a:r>
          </a:p>
        </p:txBody>
      </p:sp>
    </p:spTree>
    <p:extLst>
      <p:ext uri="{BB962C8B-B14F-4D97-AF65-F5344CB8AC3E}">
        <p14:creationId xmlns:p14="http://schemas.microsoft.com/office/powerpoint/2010/main" val="28600174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 bill becomes a law: role of the President</a:t>
            </a:r>
          </a:p>
        </p:txBody>
      </p:sp>
      <p:sp>
        <p:nvSpPr>
          <p:cNvPr id="3" name="Content Placeholder 2"/>
          <p:cNvSpPr>
            <a:spLocks noGrp="1"/>
          </p:cNvSpPr>
          <p:nvPr>
            <p:ph idx="1"/>
          </p:nvPr>
        </p:nvSpPr>
        <p:spPr/>
        <p:txBody>
          <a:bodyPr>
            <a:normAutofit fontScale="92500" lnSpcReduction="10000"/>
          </a:bodyPr>
          <a:lstStyle/>
          <a:p>
            <a:r>
              <a:rPr lang="en-US" dirty="0"/>
              <a:t>If the president </a:t>
            </a:r>
            <a:r>
              <a:rPr lang="en-US" b="1" dirty="0"/>
              <a:t>does not sign the bill within 10 days and Congress is in session, the bill becomes law without the president’s signature.</a:t>
            </a:r>
          </a:p>
          <a:p>
            <a:r>
              <a:rPr lang="en-US" dirty="0"/>
              <a:t>If the president does not sign the bill and Congress is not in session, the measure dies through a </a:t>
            </a:r>
          </a:p>
          <a:p>
            <a:r>
              <a:rPr lang="en-US" b="1" dirty="0"/>
              <a:t>pocket veto: The automatic death of a bill passed by the House and the Senate when the President fails to sign the bill in the last 10 days of a legislative session.</a:t>
            </a:r>
          </a:p>
        </p:txBody>
      </p:sp>
    </p:spTree>
    <p:extLst>
      <p:ext uri="{BB962C8B-B14F-4D97-AF65-F5344CB8AC3E}">
        <p14:creationId xmlns:p14="http://schemas.microsoft.com/office/powerpoint/2010/main" val="9024004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 bill becomes a law: role of the President</a:t>
            </a:r>
          </a:p>
        </p:txBody>
      </p:sp>
      <p:sp>
        <p:nvSpPr>
          <p:cNvPr id="3" name="Content Placeholder 2"/>
          <p:cNvSpPr>
            <a:spLocks noGrp="1"/>
          </p:cNvSpPr>
          <p:nvPr>
            <p:ph idx="1"/>
          </p:nvPr>
        </p:nvSpPr>
        <p:spPr/>
        <p:txBody>
          <a:bodyPr>
            <a:normAutofit lnSpcReduction="10000"/>
          </a:bodyPr>
          <a:lstStyle/>
          <a:p>
            <a:r>
              <a:rPr lang="en-US" b="1" dirty="0"/>
              <a:t>In the history of the United States, there have been 2,563 presidential vetoes but only 109 have been overridden by Congress. </a:t>
            </a:r>
            <a:r>
              <a:rPr lang="en-US" dirty="0">
                <a:hlinkClick r:id="rId2"/>
              </a:rPr>
              <a:t>http://history.house.gov/Institution/Presidential-Vetoes/Presidential-Vetoes/</a:t>
            </a:r>
            <a:endParaRPr lang="en-US" dirty="0"/>
          </a:p>
          <a:p>
            <a:r>
              <a:rPr lang="en-US" dirty="0">
                <a:hlinkClick r:id="rId3"/>
              </a:rPr>
              <a:t>http://www.nytimes.com/2016/01/09/us/politics/obama-vetoes-bill-to-repeal-health-law-and-end-planned-parenthood-funding.html?_r=0</a:t>
            </a:r>
            <a:endParaRPr lang="en-US" dirty="0"/>
          </a:p>
          <a:p>
            <a:endParaRPr lang="en-US" dirty="0"/>
          </a:p>
          <a:p>
            <a:endParaRPr lang="en-US" dirty="0"/>
          </a:p>
        </p:txBody>
      </p:sp>
    </p:spTree>
    <p:extLst>
      <p:ext uri="{BB962C8B-B14F-4D97-AF65-F5344CB8AC3E}">
        <p14:creationId xmlns:p14="http://schemas.microsoft.com/office/powerpoint/2010/main" val="34124795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Congress oversight function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Four oversight functions of Congress include:</a:t>
            </a:r>
          </a:p>
          <a:p>
            <a:pPr marL="0" indent="0">
              <a:buNone/>
            </a:pPr>
            <a:r>
              <a:rPr lang="en-US" b="1" dirty="0"/>
              <a:t>1. War Powers Act: </a:t>
            </a:r>
            <a:r>
              <a:rPr lang="en-US" dirty="0"/>
              <a:t>Passed by Congress in 1973; the president is limited in the deployment of troops overseas to a 60-day period in peacetime(which can be extended for an extra 30 days to permit withdrawal) unless Congress explicitly gives its approval for a longer period.</a:t>
            </a:r>
          </a:p>
          <a:p>
            <a:pPr marL="0" indent="0">
              <a:buNone/>
            </a:pPr>
            <a:r>
              <a:rPr lang="en-US" b="1" dirty="0"/>
              <a:t>2. Congressional Review – </a:t>
            </a:r>
            <a:r>
              <a:rPr lang="en-US" dirty="0"/>
              <a:t>A process by which Congress can nullify agency regulations by joint resolution of legislative disapproval.</a:t>
            </a:r>
          </a:p>
          <a:p>
            <a:pPr marL="0" indent="0">
              <a:buNone/>
            </a:pPr>
            <a:endParaRPr lang="en-US" dirty="0"/>
          </a:p>
        </p:txBody>
      </p:sp>
    </p:spTree>
    <p:extLst>
      <p:ext uri="{BB962C8B-B14F-4D97-AF65-F5344CB8AC3E}">
        <p14:creationId xmlns:p14="http://schemas.microsoft.com/office/powerpoint/2010/main" val="13467175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Congress’s Oversight Functions</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3. Senate Confirmation of presidential appointments, key members of the executive branch (Cabinet) as well as federal judges. </a:t>
            </a:r>
          </a:p>
          <a:p>
            <a:r>
              <a:rPr lang="en-US" b="1" dirty="0"/>
              <a:t>Stated in the constitution as “advise and consent,” the Senate must vote with a two-thirds majority to confirm a presidential appointment.</a:t>
            </a:r>
          </a:p>
          <a:p>
            <a:r>
              <a:rPr lang="en-US" dirty="0"/>
              <a:t>The confirmation process involves a tradition known as </a:t>
            </a:r>
            <a:r>
              <a:rPr lang="en-US" b="1" dirty="0"/>
              <a:t>Senatorial courtesy: a process by which presidents when selecting district court judges defer to the senators  in whose state the vacancy occurs.</a:t>
            </a:r>
          </a:p>
          <a:p>
            <a:pPr marL="0" indent="0">
              <a:buNone/>
            </a:pPr>
            <a:r>
              <a:rPr lang="en-US" b="1" dirty="0"/>
              <a:t>4. Impeachment </a:t>
            </a:r>
          </a:p>
          <a:p>
            <a:pPr marL="0" indent="0">
              <a:buNone/>
            </a:pPr>
            <a:endParaRPr lang="en-US" dirty="0"/>
          </a:p>
        </p:txBody>
      </p:sp>
    </p:spTree>
    <p:extLst>
      <p:ext uri="{BB962C8B-B14F-4D97-AF65-F5344CB8AC3E}">
        <p14:creationId xmlns:p14="http://schemas.microsoft.com/office/powerpoint/2010/main" val="42560956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Impeachment</a:t>
            </a:r>
          </a:p>
        </p:txBody>
      </p:sp>
      <p:sp>
        <p:nvSpPr>
          <p:cNvPr id="3" name="Content Placeholder 2"/>
          <p:cNvSpPr>
            <a:spLocks noGrp="1"/>
          </p:cNvSpPr>
          <p:nvPr>
            <p:ph idx="1"/>
          </p:nvPr>
        </p:nvSpPr>
        <p:spPr/>
        <p:txBody>
          <a:bodyPr>
            <a:normAutofit fontScale="92500" lnSpcReduction="20000"/>
          </a:bodyPr>
          <a:lstStyle/>
          <a:p>
            <a:r>
              <a:rPr lang="en-US" b="1" dirty="0"/>
              <a:t>The ultimate in Congressional oversight is given to Congress by powers outlined in the Constitution. Congress may remove the president, vice-president, federal judges or certain other civil officers through impeachment for “Treason, Bribery, or other high Crimes and Misdemeanors.” </a:t>
            </a:r>
          </a:p>
          <a:p>
            <a:r>
              <a:rPr lang="en-US" b="1" dirty="0"/>
              <a:t>The House and the Senate share this function.</a:t>
            </a:r>
          </a:p>
          <a:p>
            <a:r>
              <a:rPr lang="en-US" b="1" dirty="0"/>
              <a:t>The House issues “articles of impeachment” which outline the charges against an official. A simple majority vote is required for each article.</a:t>
            </a:r>
          </a:p>
        </p:txBody>
      </p:sp>
    </p:spTree>
    <p:extLst>
      <p:ext uri="{BB962C8B-B14F-4D97-AF65-F5344CB8AC3E}">
        <p14:creationId xmlns:p14="http://schemas.microsoft.com/office/powerpoint/2010/main" val="40975544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Impeachment</a:t>
            </a:r>
          </a:p>
        </p:txBody>
      </p:sp>
      <p:sp>
        <p:nvSpPr>
          <p:cNvPr id="3" name="Content Placeholder 2"/>
          <p:cNvSpPr>
            <a:spLocks noGrp="1"/>
          </p:cNvSpPr>
          <p:nvPr>
            <p:ph idx="1"/>
          </p:nvPr>
        </p:nvSpPr>
        <p:spPr/>
        <p:txBody>
          <a:bodyPr>
            <a:normAutofit lnSpcReduction="10000"/>
          </a:bodyPr>
          <a:lstStyle/>
          <a:p>
            <a:r>
              <a:rPr lang="en-US" b="1" dirty="0"/>
              <a:t>A trial of the impeached officer is then conducted by the Senate, and if it is the President who is being impeached, presided over by the Chief Justice of the Supreme Court.</a:t>
            </a:r>
          </a:p>
          <a:p>
            <a:r>
              <a:rPr lang="en-US" b="1" dirty="0"/>
              <a:t>A two-third majority of the Senate must vote to convict on at least one article of impeachment for a President or other officer to be removed from office.</a:t>
            </a:r>
          </a:p>
          <a:p>
            <a:pPr marL="0" indent="0">
              <a:buNone/>
            </a:pPr>
            <a:endParaRPr lang="en-US" dirty="0"/>
          </a:p>
        </p:txBody>
      </p:sp>
    </p:spTree>
    <p:extLst>
      <p:ext uri="{BB962C8B-B14F-4D97-AF65-F5344CB8AC3E}">
        <p14:creationId xmlns:p14="http://schemas.microsoft.com/office/powerpoint/2010/main" val="400646442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Impeachment</a:t>
            </a:r>
          </a:p>
        </p:txBody>
      </p:sp>
      <p:sp>
        <p:nvSpPr>
          <p:cNvPr id="3" name="Content Placeholder 2"/>
          <p:cNvSpPr>
            <a:spLocks noGrp="1"/>
          </p:cNvSpPr>
          <p:nvPr>
            <p:ph idx="1"/>
          </p:nvPr>
        </p:nvSpPr>
        <p:spPr/>
        <p:txBody>
          <a:bodyPr>
            <a:normAutofit fontScale="85000" lnSpcReduction="20000"/>
          </a:bodyPr>
          <a:lstStyle/>
          <a:p>
            <a:r>
              <a:rPr lang="en-US" dirty="0"/>
              <a:t>Two presidents in U.S. history have been impeached: </a:t>
            </a:r>
            <a:r>
              <a:rPr lang="en-US" b="1" dirty="0"/>
              <a:t>Andrew Johnson </a:t>
            </a:r>
            <a:r>
              <a:rPr lang="en-US" dirty="0"/>
              <a:t>on charges related to the controversy over Reconstruction following the Civil War and </a:t>
            </a:r>
            <a:r>
              <a:rPr lang="en-US" b="1" dirty="0"/>
              <a:t>Bill Clinton </a:t>
            </a:r>
            <a:r>
              <a:rPr lang="en-US" dirty="0"/>
              <a:t>over the scandal involving his affair with Monica Lewinsky, a White House intern. </a:t>
            </a:r>
          </a:p>
          <a:p>
            <a:r>
              <a:rPr lang="en-US" b="1" dirty="0"/>
              <a:t>Neither was convicted and removed by the Senate</a:t>
            </a:r>
            <a:r>
              <a:rPr lang="en-US" dirty="0"/>
              <a:t>. </a:t>
            </a:r>
          </a:p>
          <a:p>
            <a:r>
              <a:rPr lang="en-US" b="1" dirty="0"/>
              <a:t>Richard Nixon</a:t>
            </a:r>
            <a:r>
              <a:rPr lang="en-US" dirty="0"/>
              <a:t>, in the wake of the scandal known as Watergate, </a:t>
            </a:r>
            <a:r>
              <a:rPr lang="en-US" b="1" dirty="0"/>
              <a:t>resigned</a:t>
            </a:r>
            <a:r>
              <a:rPr lang="en-US" dirty="0"/>
              <a:t> from the presidency before the House could initiate impeachment proceedings.</a:t>
            </a:r>
          </a:p>
          <a:p>
            <a:r>
              <a:rPr lang="en-US" dirty="0">
                <a:hlinkClick r:id="rId3"/>
              </a:rPr>
              <a:t>http://www.nytimes.com/1998/12/20/us/impeachment-overview-clinton-impeached-he-faces-senate-trial-2d-history-vows-job.html?pagewanted=all</a:t>
            </a:r>
            <a:endParaRPr lang="en-US" dirty="0"/>
          </a:p>
          <a:p>
            <a:endParaRPr lang="en-US" dirty="0"/>
          </a:p>
        </p:txBody>
      </p:sp>
    </p:spTree>
    <p:extLst>
      <p:ext uri="{BB962C8B-B14F-4D97-AF65-F5344CB8AC3E}">
        <p14:creationId xmlns:p14="http://schemas.microsoft.com/office/powerpoint/2010/main" val="6674732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Congress by the numbers</a:t>
            </a:r>
          </a:p>
        </p:txBody>
      </p:sp>
      <p:sp>
        <p:nvSpPr>
          <p:cNvPr id="3" name="Content Placeholder 2"/>
          <p:cNvSpPr>
            <a:spLocks noGrp="1"/>
          </p:cNvSpPr>
          <p:nvPr>
            <p:ph idx="1"/>
          </p:nvPr>
        </p:nvSpPr>
        <p:spPr/>
        <p:txBody>
          <a:bodyPr>
            <a:normAutofit fontScale="92500" lnSpcReduction="20000"/>
          </a:bodyPr>
          <a:lstStyle/>
          <a:p>
            <a:r>
              <a:rPr lang="en-US" dirty="0"/>
              <a:t>100 Senators: 2 from each state</a:t>
            </a:r>
          </a:p>
          <a:p>
            <a:r>
              <a:rPr lang="en-US" dirty="0"/>
              <a:t>435 members of the House of Representatives</a:t>
            </a:r>
          </a:p>
          <a:p>
            <a:r>
              <a:rPr lang="en-US" dirty="0"/>
              <a:t>Each member of the </a:t>
            </a:r>
            <a:r>
              <a:rPr lang="en-US"/>
              <a:t>House represents about </a:t>
            </a:r>
            <a:r>
              <a:rPr lang="en-US" dirty="0"/>
              <a:t>700,000 people.</a:t>
            </a:r>
          </a:p>
          <a:p>
            <a:r>
              <a:rPr lang="en-US" dirty="0"/>
              <a:t>Senators are elected for a term of 6 years</a:t>
            </a:r>
          </a:p>
          <a:p>
            <a:r>
              <a:rPr lang="en-US" dirty="0"/>
              <a:t>Representatives are elected for a term of 2 years.</a:t>
            </a:r>
          </a:p>
          <a:p>
            <a:r>
              <a:rPr lang="en-US" dirty="0"/>
              <a:t>Senators must be 30 years of age.</a:t>
            </a:r>
          </a:p>
          <a:p>
            <a:r>
              <a:rPr lang="en-US" dirty="0"/>
              <a:t>Representatives must be 25 years of age.</a:t>
            </a:r>
          </a:p>
          <a:p>
            <a:r>
              <a:rPr lang="en-US" dirty="0"/>
              <a:t>Texas has 36 members in the House of Representatives.</a:t>
            </a:r>
          </a:p>
        </p:txBody>
      </p:sp>
    </p:spTree>
    <p:extLst>
      <p:ext uri="{BB962C8B-B14F-4D97-AF65-F5344CB8AC3E}">
        <p14:creationId xmlns:p14="http://schemas.microsoft.com/office/powerpoint/2010/main" val="3197276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 constituency </a:t>
            </a:r>
          </a:p>
        </p:txBody>
      </p:sp>
      <p:sp>
        <p:nvSpPr>
          <p:cNvPr id="3" name="Content Placeholder 2"/>
          <p:cNvSpPr>
            <a:spLocks noGrp="1"/>
          </p:cNvSpPr>
          <p:nvPr>
            <p:ph idx="1"/>
          </p:nvPr>
        </p:nvSpPr>
        <p:spPr/>
        <p:txBody>
          <a:bodyPr>
            <a:normAutofit/>
          </a:bodyPr>
          <a:lstStyle/>
          <a:p>
            <a:r>
              <a:rPr lang="en-US" dirty="0"/>
              <a:t>Citizens feel strongly that their representatives in Congress should do </a:t>
            </a:r>
            <a:r>
              <a:rPr lang="en-US" b="1" dirty="0"/>
              <a:t>casework </a:t>
            </a:r>
            <a:r>
              <a:rPr lang="en-US" dirty="0"/>
              <a:t>for the district: </a:t>
            </a:r>
          </a:p>
          <a:p>
            <a:r>
              <a:rPr lang="en-US" b="1" dirty="0"/>
              <a:t>Casework:</a:t>
            </a:r>
            <a:r>
              <a:rPr lang="en-US" dirty="0"/>
              <a:t>  </a:t>
            </a:r>
            <a:r>
              <a:rPr lang="en-US" b="1" dirty="0"/>
              <a:t>assist constituents who are having problems with the government or other specific concerns, </a:t>
            </a:r>
            <a:r>
              <a:rPr lang="en-US" dirty="0" err="1"/>
              <a:t>eg</a:t>
            </a:r>
            <a:r>
              <a:rPr lang="en-US" dirty="0"/>
              <a:t>, expediting a passport, advocating for a problem with Social Security, assisting with an immigration case.</a:t>
            </a:r>
          </a:p>
          <a:p>
            <a:endParaRPr lang="en-US" dirty="0"/>
          </a:p>
        </p:txBody>
      </p:sp>
    </p:spTree>
    <p:extLst>
      <p:ext uri="{BB962C8B-B14F-4D97-AF65-F5344CB8AC3E}">
        <p14:creationId xmlns:p14="http://schemas.microsoft.com/office/powerpoint/2010/main" val="460673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11422</TotalTime>
  <Words>5919</Words>
  <Application>Microsoft Office PowerPoint</Application>
  <PresentationFormat>On-screen Show (4:3)</PresentationFormat>
  <Paragraphs>388</Paragraphs>
  <Slides>88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88</vt:i4>
      </vt:variant>
    </vt:vector>
  </HeadingPairs>
  <TitlesOfParts>
    <vt:vector size="91" baseType="lpstr">
      <vt:lpstr>Arial</vt:lpstr>
      <vt:lpstr>Calibri</vt:lpstr>
      <vt:lpstr>Office Theme</vt:lpstr>
      <vt:lpstr>Chapter 9</vt:lpstr>
      <vt:lpstr>Requirements for Congress</vt:lpstr>
      <vt:lpstr>Congress’ place in our constitutional system</vt:lpstr>
      <vt:lpstr>Congress’ place in our constitutional system</vt:lpstr>
      <vt:lpstr>Congress’ place in our constitutional system</vt:lpstr>
      <vt:lpstr>Congress’ place in our constitutional system</vt:lpstr>
      <vt:lpstr>Congress’ place in our constitutional system</vt:lpstr>
      <vt:lpstr>Congress’ place in our constitutional system</vt:lpstr>
      <vt:lpstr>Role of the constituency </vt:lpstr>
      <vt:lpstr>The electoral connection</vt:lpstr>
      <vt:lpstr>Redistricting</vt:lpstr>
      <vt:lpstr>Redistricting</vt:lpstr>
      <vt:lpstr>Redistricting</vt:lpstr>
      <vt:lpstr>Redistricting</vt:lpstr>
      <vt:lpstr>Criteria for redistricting</vt:lpstr>
      <vt:lpstr>Criteria for redistricting</vt:lpstr>
      <vt:lpstr>Criteria for redistricting</vt:lpstr>
      <vt:lpstr>Partisan redistricting</vt:lpstr>
      <vt:lpstr>Partisan redistricting</vt:lpstr>
      <vt:lpstr>Partisan redistricting</vt:lpstr>
      <vt:lpstr>Partisan redistricting</vt:lpstr>
      <vt:lpstr>Partisan redistricting</vt:lpstr>
      <vt:lpstr>Racial redistricting</vt:lpstr>
      <vt:lpstr>Racial redistricting</vt:lpstr>
      <vt:lpstr>Racial redistricting</vt:lpstr>
      <vt:lpstr>Congress’ image problem</vt:lpstr>
      <vt:lpstr>The incumbency advantage</vt:lpstr>
      <vt:lpstr>Incumbency advantages</vt:lpstr>
      <vt:lpstr>Incumbency advantages</vt:lpstr>
      <vt:lpstr>Incumbency advantage: campaign fund-raising</vt:lpstr>
      <vt:lpstr>Incumbency advantage, campaign fund-raising</vt:lpstr>
      <vt:lpstr>No incumbent—open seat</vt:lpstr>
      <vt:lpstr>Structures of Congress: informal structures</vt:lpstr>
      <vt:lpstr>Structures of Congress: informal structures: Universalism</vt:lpstr>
      <vt:lpstr>Informal structures: reciprocity</vt:lpstr>
      <vt:lpstr>Informal structures: reciprocity, pork barrel and earmarks</vt:lpstr>
      <vt:lpstr>Informal structures: reciprocity, pork barrel and earmarks</vt:lpstr>
      <vt:lpstr>Informal structures: reciprocity, pork barrel and earmarks</vt:lpstr>
      <vt:lpstr>Informal structures: specialization</vt:lpstr>
      <vt:lpstr>Informal structures: seniority</vt:lpstr>
      <vt:lpstr>Formal Structures</vt:lpstr>
      <vt:lpstr>Formal structures: political parties</vt:lpstr>
      <vt:lpstr>Formal structures: party leadership in the House</vt:lpstr>
      <vt:lpstr>Formal structures: party leadership in the House</vt:lpstr>
      <vt:lpstr>Formal structures: party leadership</vt:lpstr>
      <vt:lpstr>Party leadership </vt:lpstr>
      <vt:lpstr>Party leadership in the Senate</vt:lpstr>
      <vt:lpstr>Party leadership in the Senate</vt:lpstr>
      <vt:lpstr>Party leadership in the Senate</vt:lpstr>
      <vt:lpstr>The Role of Parties in Congress</vt:lpstr>
      <vt:lpstr>The Role of Parties in Congress</vt:lpstr>
      <vt:lpstr>The Role of Parties in Congress</vt:lpstr>
      <vt:lpstr>The Role of Parties in Congress</vt:lpstr>
      <vt:lpstr>The Role of Parties in Congress</vt:lpstr>
      <vt:lpstr>The role of parties in Congress: expulsion</vt:lpstr>
      <vt:lpstr>Formal Structure of Congress: The Committee System</vt:lpstr>
      <vt:lpstr>Formal Structure of Congress: The Committee System</vt:lpstr>
      <vt:lpstr>Formal Structure of Congress: The Committee System</vt:lpstr>
      <vt:lpstr>Formal Structure of Congress: The Committee System</vt:lpstr>
      <vt:lpstr>Formal Structure of Congress: The Committee System</vt:lpstr>
      <vt:lpstr>Committee system: committee chairs</vt:lpstr>
      <vt:lpstr>Committee system</vt:lpstr>
      <vt:lpstr>Committee system</vt:lpstr>
      <vt:lpstr>Formal Structure: Congressional Staffs</vt:lpstr>
      <vt:lpstr>Congressional Staffs</vt:lpstr>
      <vt:lpstr>How a Bill Becomes a Law</vt:lpstr>
      <vt:lpstr>How a Bill Becomes a Law</vt:lpstr>
      <vt:lpstr>How a Bill Becomes a Law</vt:lpstr>
      <vt:lpstr>How a Bill Becomes a Law</vt:lpstr>
      <vt:lpstr>How a bill becomes a law</vt:lpstr>
      <vt:lpstr>How a bill becomes a law</vt:lpstr>
      <vt:lpstr>How a bill becomes a law</vt:lpstr>
      <vt:lpstr>How a bill becomes a law</vt:lpstr>
      <vt:lpstr>How a bill becomes a law</vt:lpstr>
      <vt:lpstr>How a bill becomes a law</vt:lpstr>
      <vt:lpstr>How a bill becomes a law</vt:lpstr>
      <vt:lpstr>How a bill becomes a law</vt:lpstr>
      <vt:lpstr>How a bill becomes a law</vt:lpstr>
      <vt:lpstr>How a bill becomes a law</vt:lpstr>
      <vt:lpstr>How a bill becomes a law: role of the President</vt:lpstr>
      <vt:lpstr>How a bill becomes a law: role of the President</vt:lpstr>
      <vt:lpstr>How a bill becomes a law: role of the President</vt:lpstr>
      <vt:lpstr>Congress oversight function</vt:lpstr>
      <vt:lpstr>Congress’s Oversight Functions</vt:lpstr>
      <vt:lpstr>Impeachment</vt:lpstr>
      <vt:lpstr>Impeachment</vt:lpstr>
      <vt:lpstr>Impeachment</vt:lpstr>
      <vt:lpstr>Congress by the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Clack</dc:creator>
  <cp:lastModifiedBy>Belinda Wilson</cp:lastModifiedBy>
  <cp:revision>274</cp:revision>
  <cp:lastPrinted>2017-08-07T19:42:33Z</cp:lastPrinted>
  <dcterms:created xsi:type="dcterms:W3CDTF">2013-11-16T20:54:10Z</dcterms:created>
  <dcterms:modified xsi:type="dcterms:W3CDTF">2017-11-28T12:22:07Z</dcterms:modified>
</cp:coreProperties>
</file>