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56" r:id="rId2"/>
    <p:sldId id="258" r:id="rId3"/>
    <p:sldId id="305" r:id="rId4"/>
    <p:sldId id="270" r:id="rId5"/>
    <p:sldId id="312" r:id="rId6"/>
    <p:sldId id="275" r:id="rId7"/>
    <p:sldId id="314" r:id="rId8"/>
    <p:sldId id="274" r:id="rId9"/>
    <p:sldId id="327" r:id="rId10"/>
    <p:sldId id="276" r:id="rId11"/>
    <p:sldId id="315" r:id="rId12"/>
    <p:sldId id="277" r:id="rId13"/>
    <p:sldId id="316" r:id="rId14"/>
    <p:sldId id="278" r:id="rId15"/>
    <p:sldId id="328" r:id="rId16"/>
    <p:sldId id="329" r:id="rId17"/>
    <p:sldId id="330" r:id="rId18"/>
    <p:sldId id="331" r:id="rId19"/>
    <p:sldId id="332" r:id="rId20"/>
    <p:sldId id="333" r:id="rId21"/>
    <p:sldId id="334" r:id="rId22"/>
    <p:sldId id="279" r:id="rId23"/>
    <p:sldId id="317" r:id="rId24"/>
    <p:sldId id="283" r:id="rId25"/>
    <p:sldId id="286" r:id="rId26"/>
    <p:sldId id="291" r:id="rId27"/>
    <p:sldId id="322" r:id="rId28"/>
    <p:sldId id="297" r:id="rId2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87" autoAdjust="0"/>
  </p:normalViewPr>
  <p:slideViewPr>
    <p:cSldViewPr>
      <p:cViewPr varScale="1">
        <p:scale>
          <a:sx n="70" d="100"/>
          <a:sy n="70" d="100"/>
        </p:scale>
        <p:origin x="1386"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74" d="100"/>
          <a:sy n="74" d="100"/>
        </p:scale>
        <p:origin x="-2676"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F65B9415-2457-4CEB-903E-24B96D337B3E}" type="datetimeFigureOut">
              <a:rPr lang="en-US" smtClean="0"/>
              <a:t>7/25/2017</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5728850B-82D4-458D-9370-1CDFAE158919}" type="slidenum">
              <a:rPr lang="en-US" smtClean="0"/>
              <a:t>‹#›</a:t>
            </a:fld>
            <a:endParaRPr lang="en-US"/>
          </a:p>
        </p:txBody>
      </p:sp>
    </p:spTree>
    <p:extLst>
      <p:ext uri="{BB962C8B-B14F-4D97-AF65-F5344CB8AC3E}">
        <p14:creationId xmlns:p14="http://schemas.microsoft.com/office/powerpoint/2010/main" val="11583268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88B378C4-BF8B-452F-A49F-C50DF78A9355}" type="datetimeFigureOut">
              <a:rPr lang="en-US" smtClean="0"/>
              <a:t>7/25/2017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C9838BF7-278B-4F0C-ABEE-EAD4858F3E9F}" type="slidenum">
              <a:rPr lang="en-US" smtClean="0"/>
              <a:t>‹#›</a:t>
            </a:fld>
            <a:endParaRPr lang="en-US"/>
          </a:p>
        </p:txBody>
      </p:sp>
    </p:spTree>
    <p:extLst>
      <p:ext uri="{BB962C8B-B14F-4D97-AF65-F5344CB8AC3E}">
        <p14:creationId xmlns:p14="http://schemas.microsoft.com/office/powerpoint/2010/main" val="42218375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B03EE00-2E2E-4ED9-8838-D2B362A0B6CE}" type="datetimeFigureOut">
              <a:rPr lang="en-US" smtClean="0"/>
              <a:t>7/25/2017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8E177C-F219-417B-950B-DF43FF3C302A}" type="slidenum">
              <a:rPr lang="en-US" smtClean="0"/>
              <a:t>‹#›</a:t>
            </a:fld>
            <a:endParaRPr lang="en-US"/>
          </a:p>
        </p:txBody>
      </p:sp>
    </p:spTree>
    <p:extLst>
      <p:ext uri="{BB962C8B-B14F-4D97-AF65-F5344CB8AC3E}">
        <p14:creationId xmlns:p14="http://schemas.microsoft.com/office/powerpoint/2010/main" val="2805210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03EE00-2E2E-4ED9-8838-D2B362A0B6CE}" type="datetimeFigureOut">
              <a:rPr lang="en-US" smtClean="0"/>
              <a:t>7/25/2017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8E177C-F219-417B-950B-DF43FF3C302A}" type="slidenum">
              <a:rPr lang="en-US" smtClean="0"/>
              <a:t>‹#›</a:t>
            </a:fld>
            <a:endParaRPr lang="en-US"/>
          </a:p>
        </p:txBody>
      </p:sp>
    </p:spTree>
    <p:extLst>
      <p:ext uri="{BB962C8B-B14F-4D97-AF65-F5344CB8AC3E}">
        <p14:creationId xmlns:p14="http://schemas.microsoft.com/office/powerpoint/2010/main" val="25325798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03EE00-2E2E-4ED9-8838-D2B362A0B6CE}" type="datetimeFigureOut">
              <a:rPr lang="en-US" smtClean="0"/>
              <a:t>7/25/2017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8E177C-F219-417B-950B-DF43FF3C302A}" type="slidenum">
              <a:rPr lang="en-US" smtClean="0"/>
              <a:t>‹#›</a:t>
            </a:fld>
            <a:endParaRPr lang="en-US"/>
          </a:p>
        </p:txBody>
      </p:sp>
    </p:spTree>
    <p:extLst>
      <p:ext uri="{BB962C8B-B14F-4D97-AF65-F5344CB8AC3E}">
        <p14:creationId xmlns:p14="http://schemas.microsoft.com/office/powerpoint/2010/main" val="2803541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03EE00-2E2E-4ED9-8838-D2B362A0B6CE}" type="datetimeFigureOut">
              <a:rPr lang="en-US" smtClean="0"/>
              <a:t>7/25/2017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8E177C-F219-417B-950B-DF43FF3C302A}" type="slidenum">
              <a:rPr lang="en-US" smtClean="0"/>
              <a:t>‹#›</a:t>
            </a:fld>
            <a:endParaRPr lang="en-US"/>
          </a:p>
        </p:txBody>
      </p:sp>
    </p:spTree>
    <p:extLst>
      <p:ext uri="{BB962C8B-B14F-4D97-AF65-F5344CB8AC3E}">
        <p14:creationId xmlns:p14="http://schemas.microsoft.com/office/powerpoint/2010/main" val="216297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03EE00-2E2E-4ED9-8838-D2B362A0B6CE}" type="datetimeFigureOut">
              <a:rPr lang="en-US" smtClean="0"/>
              <a:t>7/25/2017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8E177C-F219-417B-950B-DF43FF3C302A}" type="slidenum">
              <a:rPr lang="en-US" smtClean="0"/>
              <a:t>‹#›</a:t>
            </a:fld>
            <a:endParaRPr lang="en-US"/>
          </a:p>
        </p:txBody>
      </p:sp>
    </p:spTree>
    <p:extLst>
      <p:ext uri="{BB962C8B-B14F-4D97-AF65-F5344CB8AC3E}">
        <p14:creationId xmlns:p14="http://schemas.microsoft.com/office/powerpoint/2010/main" val="64882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B03EE00-2E2E-4ED9-8838-D2B362A0B6CE}" type="datetimeFigureOut">
              <a:rPr lang="en-US" smtClean="0"/>
              <a:t>7/25/2017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8E177C-F219-417B-950B-DF43FF3C302A}" type="slidenum">
              <a:rPr lang="en-US" smtClean="0"/>
              <a:t>‹#›</a:t>
            </a:fld>
            <a:endParaRPr lang="en-US"/>
          </a:p>
        </p:txBody>
      </p:sp>
    </p:spTree>
    <p:extLst>
      <p:ext uri="{BB962C8B-B14F-4D97-AF65-F5344CB8AC3E}">
        <p14:creationId xmlns:p14="http://schemas.microsoft.com/office/powerpoint/2010/main" val="1250253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B03EE00-2E2E-4ED9-8838-D2B362A0B6CE}" type="datetimeFigureOut">
              <a:rPr lang="en-US" smtClean="0"/>
              <a:t>7/25/2017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8E177C-F219-417B-950B-DF43FF3C302A}" type="slidenum">
              <a:rPr lang="en-US" smtClean="0"/>
              <a:t>‹#›</a:t>
            </a:fld>
            <a:endParaRPr lang="en-US"/>
          </a:p>
        </p:txBody>
      </p:sp>
    </p:spTree>
    <p:extLst>
      <p:ext uri="{BB962C8B-B14F-4D97-AF65-F5344CB8AC3E}">
        <p14:creationId xmlns:p14="http://schemas.microsoft.com/office/powerpoint/2010/main" val="1700385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B03EE00-2E2E-4ED9-8838-D2B362A0B6CE}" type="datetimeFigureOut">
              <a:rPr lang="en-US" smtClean="0"/>
              <a:t>7/25/2017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8E177C-F219-417B-950B-DF43FF3C302A}" type="slidenum">
              <a:rPr lang="en-US" smtClean="0"/>
              <a:t>‹#›</a:t>
            </a:fld>
            <a:endParaRPr lang="en-US"/>
          </a:p>
        </p:txBody>
      </p:sp>
    </p:spTree>
    <p:extLst>
      <p:ext uri="{BB962C8B-B14F-4D97-AF65-F5344CB8AC3E}">
        <p14:creationId xmlns:p14="http://schemas.microsoft.com/office/powerpoint/2010/main" val="3078297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03EE00-2E2E-4ED9-8838-D2B362A0B6CE}" type="datetimeFigureOut">
              <a:rPr lang="en-US" smtClean="0"/>
              <a:t>7/25/2017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8E177C-F219-417B-950B-DF43FF3C302A}" type="slidenum">
              <a:rPr lang="en-US" smtClean="0"/>
              <a:t>‹#›</a:t>
            </a:fld>
            <a:endParaRPr lang="en-US"/>
          </a:p>
        </p:txBody>
      </p:sp>
    </p:spTree>
    <p:extLst>
      <p:ext uri="{BB962C8B-B14F-4D97-AF65-F5344CB8AC3E}">
        <p14:creationId xmlns:p14="http://schemas.microsoft.com/office/powerpoint/2010/main" val="21873937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03EE00-2E2E-4ED9-8838-D2B362A0B6CE}" type="datetimeFigureOut">
              <a:rPr lang="en-US" smtClean="0"/>
              <a:t>7/25/2017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8E177C-F219-417B-950B-DF43FF3C302A}" type="slidenum">
              <a:rPr lang="en-US" smtClean="0"/>
              <a:t>‹#›</a:t>
            </a:fld>
            <a:endParaRPr lang="en-US"/>
          </a:p>
        </p:txBody>
      </p:sp>
    </p:spTree>
    <p:extLst>
      <p:ext uri="{BB962C8B-B14F-4D97-AF65-F5344CB8AC3E}">
        <p14:creationId xmlns:p14="http://schemas.microsoft.com/office/powerpoint/2010/main" val="3230508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03EE00-2E2E-4ED9-8838-D2B362A0B6CE}" type="datetimeFigureOut">
              <a:rPr lang="en-US" smtClean="0"/>
              <a:t>7/25/2017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8E177C-F219-417B-950B-DF43FF3C302A}" type="slidenum">
              <a:rPr lang="en-US" smtClean="0"/>
              <a:t>‹#›</a:t>
            </a:fld>
            <a:endParaRPr lang="en-US"/>
          </a:p>
        </p:txBody>
      </p:sp>
    </p:spTree>
    <p:extLst>
      <p:ext uri="{BB962C8B-B14F-4D97-AF65-F5344CB8AC3E}">
        <p14:creationId xmlns:p14="http://schemas.microsoft.com/office/powerpoint/2010/main" val="905236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03EE00-2E2E-4ED9-8838-D2B362A0B6CE}" type="datetimeFigureOut">
              <a:rPr lang="en-US" smtClean="0"/>
              <a:t>7/25/2017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8E177C-F219-417B-950B-DF43FF3C302A}" type="slidenum">
              <a:rPr lang="en-US" smtClean="0"/>
              <a:t>‹#›</a:t>
            </a:fld>
            <a:endParaRPr lang="en-US"/>
          </a:p>
        </p:txBody>
      </p:sp>
    </p:spTree>
    <p:extLst>
      <p:ext uri="{BB962C8B-B14F-4D97-AF65-F5344CB8AC3E}">
        <p14:creationId xmlns:p14="http://schemas.microsoft.com/office/powerpoint/2010/main" val="40584445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nytimes.com/2016/06/28/us/supreme-court-texas-abortion.html?_r=0"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supremecourt.gov/"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uscourts.gov/about-federal-courts/court-role-and-structur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12</a:t>
            </a:r>
            <a:endParaRPr lang="en-US" dirty="0"/>
          </a:p>
        </p:txBody>
      </p:sp>
      <p:sp>
        <p:nvSpPr>
          <p:cNvPr id="3" name="Subtitle 2"/>
          <p:cNvSpPr>
            <a:spLocks noGrp="1"/>
          </p:cNvSpPr>
          <p:nvPr>
            <p:ph type="subTitle" idx="1"/>
          </p:nvPr>
        </p:nvSpPr>
        <p:spPr/>
        <p:txBody>
          <a:bodyPr/>
          <a:lstStyle/>
          <a:p>
            <a:r>
              <a:rPr lang="en-US" dirty="0" smtClean="0"/>
              <a:t>The Courts</a:t>
            </a:r>
            <a:endParaRPr lang="en-US" dirty="0"/>
          </a:p>
        </p:txBody>
      </p:sp>
    </p:spTree>
    <p:extLst>
      <p:ext uri="{BB962C8B-B14F-4D97-AF65-F5344CB8AC3E}">
        <p14:creationId xmlns:p14="http://schemas.microsoft.com/office/powerpoint/2010/main" val="22137466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Structure of the Court: district courts</a:t>
            </a:r>
            <a:endParaRPr lang="en-US" dirty="0"/>
          </a:p>
        </p:txBody>
      </p:sp>
      <p:sp>
        <p:nvSpPr>
          <p:cNvPr id="3" name="Content Placeholder 2"/>
          <p:cNvSpPr>
            <a:spLocks noGrp="1"/>
          </p:cNvSpPr>
          <p:nvPr>
            <p:ph idx="1"/>
          </p:nvPr>
        </p:nvSpPr>
        <p:spPr/>
        <p:txBody>
          <a:bodyPr>
            <a:normAutofit/>
          </a:bodyPr>
          <a:lstStyle/>
          <a:p>
            <a:pPr marL="0" indent="0">
              <a:buNone/>
            </a:pPr>
            <a:r>
              <a:rPr lang="en-US" b="1" dirty="0"/>
              <a:t>District courts: Lower-level trial courts of the federal judicial system that handle most U.S. federal cases.</a:t>
            </a:r>
          </a:p>
          <a:p>
            <a:r>
              <a:rPr lang="en-US" dirty="0" smtClean="0"/>
              <a:t>There are </a:t>
            </a:r>
            <a:r>
              <a:rPr lang="en-US" b="1" dirty="0" smtClean="0"/>
              <a:t>94 federal district courts</a:t>
            </a:r>
          </a:p>
          <a:p>
            <a:r>
              <a:rPr lang="en-US" dirty="0" smtClean="0"/>
              <a:t> </a:t>
            </a:r>
            <a:r>
              <a:rPr lang="en-US" dirty="0"/>
              <a:t>N</a:t>
            </a:r>
            <a:r>
              <a:rPr lang="en-US" dirty="0" smtClean="0"/>
              <a:t>o </a:t>
            </a:r>
            <a:r>
              <a:rPr lang="en-US" dirty="0"/>
              <a:t>district cuts across state lines</a:t>
            </a:r>
            <a:r>
              <a:rPr lang="en-US" dirty="0" smtClean="0"/>
              <a:t>;</a:t>
            </a:r>
          </a:p>
          <a:p>
            <a:r>
              <a:rPr lang="en-US" dirty="0" smtClean="0"/>
              <a:t> </a:t>
            </a:r>
            <a:r>
              <a:rPr lang="en-US" b="1" dirty="0"/>
              <a:t>E</a:t>
            </a:r>
            <a:r>
              <a:rPr lang="en-US" b="1" dirty="0" smtClean="0"/>
              <a:t>ach </a:t>
            </a:r>
            <a:r>
              <a:rPr lang="en-US" b="1" dirty="0"/>
              <a:t>state has at least </a:t>
            </a:r>
            <a:r>
              <a:rPr lang="en-US" b="1" dirty="0" smtClean="0"/>
              <a:t>one.</a:t>
            </a:r>
            <a:r>
              <a:rPr lang="en-US" dirty="0" smtClean="0"/>
              <a:t> </a:t>
            </a:r>
          </a:p>
          <a:p>
            <a:r>
              <a:rPr lang="en-US" b="1" dirty="0" smtClean="0"/>
              <a:t>CA</a:t>
            </a:r>
            <a:r>
              <a:rPr lang="en-US" b="1" dirty="0"/>
              <a:t>, TX, NY, FL each have </a:t>
            </a:r>
            <a:r>
              <a:rPr lang="en-US" b="1" dirty="0" smtClean="0"/>
              <a:t>four.</a:t>
            </a:r>
            <a:endParaRPr lang="en-US" b="1" dirty="0"/>
          </a:p>
        </p:txBody>
      </p:sp>
    </p:spTree>
    <p:extLst>
      <p:ext uri="{BB962C8B-B14F-4D97-AF65-F5344CB8AC3E}">
        <p14:creationId xmlns:p14="http://schemas.microsoft.com/office/powerpoint/2010/main" val="30115996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 district courts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District courts hear </a:t>
            </a:r>
            <a:r>
              <a:rPr lang="en-US" dirty="0"/>
              <a:t>cases in 3 categories:</a:t>
            </a:r>
          </a:p>
          <a:p>
            <a:pPr marL="514350" indent="-514350">
              <a:buFont typeface="+mj-lt"/>
              <a:buAutoNum type="arabicPeriod"/>
            </a:pPr>
            <a:r>
              <a:rPr lang="en-US" dirty="0"/>
              <a:t>Cases that involve the </a:t>
            </a:r>
            <a:r>
              <a:rPr lang="en-US" b="1" dirty="0"/>
              <a:t>federal government as a party</a:t>
            </a:r>
          </a:p>
          <a:p>
            <a:pPr marL="514350" indent="-514350">
              <a:buFont typeface="+mj-lt"/>
              <a:buAutoNum type="arabicPeriod"/>
            </a:pPr>
            <a:r>
              <a:rPr lang="en-US" dirty="0"/>
              <a:t>Cases that present a </a:t>
            </a:r>
            <a:r>
              <a:rPr lang="en-US" i="1" dirty="0"/>
              <a:t>federal question </a:t>
            </a:r>
            <a:r>
              <a:rPr lang="en-US" dirty="0"/>
              <a:t>based on a claim of </a:t>
            </a:r>
            <a:r>
              <a:rPr lang="en-US" b="1" dirty="0"/>
              <a:t>the U.S. Constitution, a treaty with another nation, or a federal </a:t>
            </a:r>
            <a:r>
              <a:rPr lang="en-US" b="1" dirty="0" smtClean="0"/>
              <a:t>statute</a:t>
            </a:r>
          </a:p>
          <a:p>
            <a:pPr marL="514350" indent="-514350">
              <a:buFont typeface="+mj-lt"/>
              <a:buAutoNum type="arabicPeriod"/>
            </a:pPr>
            <a:r>
              <a:rPr lang="en-US" dirty="0" smtClean="0"/>
              <a:t>Cases </a:t>
            </a:r>
            <a:r>
              <a:rPr lang="en-US" dirty="0"/>
              <a:t>that involve civil suits in which </a:t>
            </a:r>
            <a:r>
              <a:rPr lang="en-US" b="1" dirty="0"/>
              <a:t>citizens are from different states and the amount of money at issue is more than $75,000.</a:t>
            </a:r>
          </a:p>
          <a:p>
            <a:endParaRPr lang="en-US" b="1" dirty="0"/>
          </a:p>
          <a:p>
            <a:endParaRPr lang="en-US" dirty="0"/>
          </a:p>
        </p:txBody>
      </p:sp>
    </p:spTree>
    <p:extLst>
      <p:ext uri="{BB962C8B-B14F-4D97-AF65-F5344CB8AC3E}">
        <p14:creationId xmlns:p14="http://schemas.microsoft.com/office/powerpoint/2010/main" val="31510944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Structure of the courts: appeals courts</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t>Losing </a:t>
            </a:r>
            <a:r>
              <a:rPr lang="en-US" b="1" dirty="0"/>
              <a:t>party in federal District Court can appeal to appropriate Court of </a:t>
            </a:r>
            <a:r>
              <a:rPr lang="en-US" b="1" dirty="0" smtClean="0"/>
              <a:t>Appeal</a:t>
            </a:r>
          </a:p>
          <a:p>
            <a:r>
              <a:rPr lang="en-US" dirty="0" smtClean="0"/>
              <a:t> Appeals courts are the </a:t>
            </a:r>
            <a:r>
              <a:rPr lang="en-US" b="1" dirty="0"/>
              <a:t>i</a:t>
            </a:r>
            <a:r>
              <a:rPr lang="en-US" b="1" dirty="0" smtClean="0"/>
              <a:t>ntermediate </a:t>
            </a:r>
            <a:r>
              <a:rPr lang="en-US" b="1" dirty="0"/>
              <a:t>level </a:t>
            </a:r>
            <a:r>
              <a:rPr lang="en-US" dirty="0"/>
              <a:t>of the federal court </a:t>
            </a:r>
            <a:r>
              <a:rPr lang="en-US" dirty="0" smtClean="0"/>
              <a:t>system.</a:t>
            </a:r>
          </a:p>
          <a:p>
            <a:pPr marL="0" indent="0">
              <a:buNone/>
            </a:pPr>
            <a:endParaRPr lang="en-US" dirty="0" smtClean="0"/>
          </a:p>
        </p:txBody>
      </p:sp>
    </p:spTree>
    <p:extLst>
      <p:ext uri="{BB962C8B-B14F-4D97-AF65-F5344CB8AC3E}">
        <p14:creationId xmlns:p14="http://schemas.microsoft.com/office/powerpoint/2010/main" val="22187281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 Courts of Appeals</a:t>
            </a:r>
            <a:endParaRPr lang="en-US" dirty="0"/>
          </a:p>
        </p:txBody>
      </p:sp>
      <p:sp>
        <p:nvSpPr>
          <p:cNvPr id="3" name="Content Placeholder 2"/>
          <p:cNvSpPr>
            <a:spLocks noGrp="1"/>
          </p:cNvSpPr>
          <p:nvPr>
            <p:ph idx="1"/>
          </p:nvPr>
        </p:nvSpPr>
        <p:spPr/>
        <p:txBody>
          <a:bodyPr>
            <a:normAutofit/>
          </a:bodyPr>
          <a:lstStyle/>
          <a:p>
            <a:r>
              <a:rPr lang="en-US" dirty="0"/>
              <a:t>There are </a:t>
            </a:r>
            <a:r>
              <a:rPr lang="en-US" b="1" dirty="0"/>
              <a:t>13 Courts of </a:t>
            </a:r>
            <a:r>
              <a:rPr lang="en-US" b="1" dirty="0" smtClean="0"/>
              <a:t>Appeals </a:t>
            </a:r>
            <a:r>
              <a:rPr lang="en-US" dirty="0"/>
              <a:t>that include:</a:t>
            </a:r>
          </a:p>
          <a:p>
            <a:r>
              <a:rPr lang="en-US" b="1" dirty="0"/>
              <a:t>12 numbered Courts of </a:t>
            </a:r>
            <a:r>
              <a:rPr lang="en-US" b="1" dirty="0" smtClean="0"/>
              <a:t>Appeals;</a:t>
            </a:r>
            <a:r>
              <a:rPr lang="en-US" dirty="0" smtClean="0"/>
              <a:t> </a:t>
            </a:r>
            <a:r>
              <a:rPr lang="en-US" b="1" dirty="0"/>
              <a:t>12</a:t>
            </a:r>
            <a:r>
              <a:rPr lang="en-US" b="1" baseline="30000" dirty="0"/>
              <a:t>th</a:t>
            </a:r>
            <a:r>
              <a:rPr lang="en-US" b="1" dirty="0"/>
              <a:t> is the U.S. Court of Appeals for the D.C. Circuit;</a:t>
            </a:r>
          </a:p>
          <a:p>
            <a:r>
              <a:rPr lang="en-US" dirty="0"/>
              <a:t>A </a:t>
            </a:r>
            <a:r>
              <a:rPr lang="en-US" b="1" dirty="0"/>
              <a:t>thirteenth</a:t>
            </a:r>
            <a:r>
              <a:rPr lang="en-US" dirty="0"/>
              <a:t> is the </a:t>
            </a:r>
            <a:r>
              <a:rPr lang="en-US" b="1" dirty="0"/>
              <a:t>U.S. Court of Appeals for the Federal Circuit </a:t>
            </a:r>
            <a:r>
              <a:rPr lang="en-US" dirty="0"/>
              <a:t>which deals with </a:t>
            </a:r>
            <a:r>
              <a:rPr lang="en-US" b="1" dirty="0"/>
              <a:t>patents and contract claims against the U.S. Government.</a:t>
            </a:r>
            <a:endParaRPr lang="en-US" dirty="0"/>
          </a:p>
          <a:p>
            <a:pPr marL="0" indent="0">
              <a:buNone/>
            </a:pPr>
            <a:endParaRPr lang="en-US" dirty="0"/>
          </a:p>
        </p:txBody>
      </p:sp>
    </p:spTree>
    <p:extLst>
      <p:ext uri="{BB962C8B-B14F-4D97-AF65-F5344CB8AC3E}">
        <p14:creationId xmlns:p14="http://schemas.microsoft.com/office/powerpoint/2010/main" val="21182429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Courts of Appeals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dirty="0" smtClean="0"/>
              <a:t>Courts of Appeals have </a:t>
            </a:r>
            <a:r>
              <a:rPr lang="en-US" b="1" i="1" dirty="0" smtClean="0"/>
              <a:t>no original jurisdiction.</a:t>
            </a:r>
            <a:endParaRPr lang="en-US" b="1" i="1" dirty="0"/>
          </a:p>
          <a:p>
            <a:r>
              <a:rPr lang="en-US" dirty="0"/>
              <a:t>Hear only </a:t>
            </a:r>
            <a:r>
              <a:rPr lang="en-US" b="1" dirty="0"/>
              <a:t>appeals from district courts in civil and criminal cases </a:t>
            </a:r>
            <a:r>
              <a:rPr lang="en-US" dirty="0"/>
              <a:t>and appeals from an administrative agencies. (latter only 10% of cases)</a:t>
            </a:r>
          </a:p>
          <a:p>
            <a:r>
              <a:rPr lang="en-US" dirty="0"/>
              <a:t>Once </a:t>
            </a:r>
            <a:r>
              <a:rPr lang="en-US" dirty="0" smtClean="0"/>
              <a:t>a Court </a:t>
            </a:r>
            <a:r>
              <a:rPr lang="en-US" dirty="0"/>
              <a:t>of Appeals has made its decision, </a:t>
            </a:r>
            <a:r>
              <a:rPr lang="en-US" b="1" dirty="0"/>
              <a:t>litigants no longer have a right to appeal</a:t>
            </a:r>
            <a:r>
              <a:rPr lang="en-US" b="1" dirty="0" smtClean="0"/>
              <a:t>. </a:t>
            </a:r>
          </a:p>
          <a:p>
            <a:r>
              <a:rPr lang="en-US" dirty="0" smtClean="0"/>
              <a:t>(litigant: one who is a party to a  lawsuit)</a:t>
            </a:r>
            <a:endParaRPr lang="en-US" dirty="0"/>
          </a:p>
          <a:p>
            <a:pPr marL="0" indent="0">
              <a:buNone/>
            </a:pPr>
            <a:endParaRPr lang="en-US" b="1" dirty="0"/>
          </a:p>
        </p:txBody>
      </p:sp>
    </p:spTree>
    <p:extLst>
      <p:ext uri="{BB962C8B-B14F-4D97-AF65-F5344CB8AC3E}">
        <p14:creationId xmlns:p14="http://schemas.microsoft.com/office/powerpoint/2010/main" val="32050762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Courts of Appeals</a:t>
            </a:r>
            <a:endParaRPr lang="en-US" dirty="0"/>
          </a:p>
        </p:txBody>
      </p:sp>
      <p:sp>
        <p:nvSpPr>
          <p:cNvPr id="3" name="Content Placeholder 2"/>
          <p:cNvSpPr>
            <a:spLocks noGrp="1"/>
          </p:cNvSpPr>
          <p:nvPr>
            <p:ph idx="1"/>
          </p:nvPr>
        </p:nvSpPr>
        <p:spPr/>
        <p:txBody>
          <a:bodyPr/>
          <a:lstStyle/>
          <a:p>
            <a:r>
              <a:rPr lang="en-US" b="1" dirty="0"/>
              <a:t>Litigant may submit a petition to U.S. Supreme Court </a:t>
            </a:r>
            <a:r>
              <a:rPr lang="en-US" b="1" dirty="0" smtClean="0"/>
              <a:t>(known as a </a:t>
            </a:r>
            <a:r>
              <a:rPr lang="en-US" b="1" i="1" dirty="0" smtClean="0"/>
              <a:t>writ </a:t>
            </a:r>
            <a:r>
              <a:rPr lang="en-US" b="1" i="1" dirty="0"/>
              <a:t>of certiorari</a:t>
            </a:r>
            <a:r>
              <a:rPr lang="en-US" b="1" dirty="0"/>
              <a:t>) but Supreme Court grants few of these. </a:t>
            </a:r>
          </a:p>
          <a:p>
            <a:r>
              <a:rPr lang="en-US" b="1" dirty="0"/>
              <a:t>Thus, Appeals Courts are courts of last resort for almost all federal cases.</a:t>
            </a:r>
          </a:p>
          <a:p>
            <a:endParaRPr lang="en-US" dirty="0"/>
          </a:p>
        </p:txBody>
      </p:sp>
    </p:spTree>
    <p:extLst>
      <p:ext uri="{BB962C8B-B14F-4D97-AF65-F5344CB8AC3E}">
        <p14:creationId xmlns:p14="http://schemas.microsoft.com/office/powerpoint/2010/main" val="40180785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Supreme Court: Judicial Review</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a:t>A landmark case in 1803 established </a:t>
            </a:r>
            <a:r>
              <a:rPr lang="en-US" b="1" dirty="0"/>
              <a:t>judicial review</a:t>
            </a:r>
            <a:r>
              <a:rPr lang="en-US" dirty="0"/>
              <a:t>, a critical doctrine in American jurisprudence not found in the Constitution nor envisioned by the framers. The facts of that case:</a:t>
            </a:r>
          </a:p>
          <a:p>
            <a:r>
              <a:rPr lang="en-US" dirty="0"/>
              <a:t>Wm. Marbury was appointed to be a justice of the peace in the final hours of the administration of President John Adams.</a:t>
            </a:r>
          </a:p>
          <a:p>
            <a:r>
              <a:rPr lang="en-US" dirty="0"/>
              <a:t>Adams’ Secretary of State, failed to deliver the commission of Marbury and other Adams’ appointees.</a:t>
            </a:r>
          </a:p>
          <a:p>
            <a:endParaRPr lang="en-US" dirty="0"/>
          </a:p>
        </p:txBody>
      </p:sp>
    </p:spTree>
    <p:extLst>
      <p:ext uri="{BB962C8B-B14F-4D97-AF65-F5344CB8AC3E}">
        <p14:creationId xmlns:p14="http://schemas.microsoft.com/office/powerpoint/2010/main" val="19241830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Supreme Court: Judicial Review</a:t>
            </a:r>
          </a:p>
        </p:txBody>
      </p:sp>
      <p:sp>
        <p:nvSpPr>
          <p:cNvPr id="3" name="Content Placeholder 2"/>
          <p:cNvSpPr>
            <a:spLocks noGrp="1"/>
          </p:cNvSpPr>
          <p:nvPr>
            <p:ph idx="1"/>
          </p:nvPr>
        </p:nvSpPr>
        <p:spPr/>
        <p:txBody>
          <a:bodyPr/>
          <a:lstStyle/>
          <a:p>
            <a:r>
              <a:rPr lang="en-US" dirty="0"/>
              <a:t>James Madison, Secretary of State for incoming President Thomas Jefferson, refused Marbury’s request to deliver his commission.</a:t>
            </a:r>
          </a:p>
          <a:p>
            <a:r>
              <a:rPr lang="en-US" dirty="0"/>
              <a:t>Marbury and other appointees filed a </a:t>
            </a:r>
            <a:r>
              <a:rPr lang="en-US" b="1" i="1" dirty="0"/>
              <a:t>writ of mandamus –</a:t>
            </a:r>
            <a:r>
              <a:rPr lang="en-US" dirty="0"/>
              <a:t> a legal motion asking Supreme Court to force Madison to deliver the commissions</a:t>
            </a:r>
          </a:p>
          <a:p>
            <a:endParaRPr lang="en-US" dirty="0"/>
          </a:p>
        </p:txBody>
      </p:sp>
    </p:spTree>
    <p:extLst>
      <p:ext uri="{BB962C8B-B14F-4D97-AF65-F5344CB8AC3E}">
        <p14:creationId xmlns:p14="http://schemas.microsoft.com/office/powerpoint/2010/main" val="33408383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The Supreme Court: Judicial Review</a:t>
            </a:r>
            <a:endParaRPr lang="en-US" dirty="0"/>
          </a:p>
        </p:txBody>
      </p:sp>
      <p:sp>
        <p:nvSpPr>
          <p:cNvPr id="3" name="Content Placeholder 2"/>
          <p:cNvSpPr>
            <a:spLocks noGrp="1"/>
          </p:cNvSpPr>
          <p:nvPr>
            <p:ph idx="1"/>
          </p:nvPr>
        </p:nvSpPr>
        <p:spPr/>
        <p:txBody>
          <a:bodyPr>
            <a:normAutofit fontScale="85000" lnSpcReduction="20000"/>
          </a:bodyPr>
          <a:lstStyle/>
          <a:p>
            <a:r>
              <a:rPr lang="en-US" dirty="0"/>
              <a:t>Chief Justice John Marshall concluded in his opinion that though Marbury and the others were entitled to their commissions, </a:t>
            </a:r>
            <a:r>
              <a:rPr lang="en-US" b="1" dirty="0"/>
              <a:t>the Supreme Court lacked the power to issue writs of mandamus and that parts of the Judiciary Act of 1789 (Section 13) which gave the Court original jurisdiction to issue these writs were </a:t>
            </a:r>
            <a:r>
              <a:rPr lang="en-US" b="1" i="1" dirty="0"/>
              <a:t>unconstitutional.</a:t>
            </a:r>
          </a:p>
          <a:p>
            <a:pPr marL="0" indent="0">
              <a:buNone/>
            </a:pPr>
            <a:r>
              <a:rPr lang="en-US" dirty="0"/>
              <a:t>Opinion of the Court in </a:t>
            </a:r>
            <a:r>
              <a:rPr lang="en-US" i="1" dirty="0"/>
              <a:t>Marbury v. Madison</a:t>
            </a:r>
            <a:r>
              <a:rPr lang="en-US" dirty="0"/>
              <a:t> established doctrine of</a:t>
            </a:r>
          </a:p>
          <a:p>
            <a:r>
              <a:rPr lang="en-US" dirty="0"/>
              <a:t> </a:t>
            </a:r>
            <a:r>
              <a:rPr lang="en-US" b="1" dirty="0"/>
              <a:t>judicial review: The Supreme Court’s power to strike down a law or executive branch action that it finds unconstitutional.</a:t>
            </a:r>
            <a:endParaRPr lang="en-US" dirty="0"/>
          </a:p>
          <a:p>
            <a:endParaRPr lang="en-US" dirty="0"/>
          </a:p>
        </p:txBody>
      </p:sp>
    </p:spTree>
    <p:extLst>
      <p:ext uri="{BB962C8B-B14F-4D97-AF65-F5344CB8AC3E}">
        <p14:creationId xmlns:p14="http://schemas.microsoft.com/office/powerpoint/2010/main" val="26378998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Judicial Review in Practice</a:t>
            </a:r>
          </a:p>
        </p:txBody>
      </p:sp>
      <p:sp>
        <p:nvSpPr>
          <p:cNvPr id="3" name="Content Placeholder 2"/>
          <p:cNvSpPr>
            <a:spLocks noGrp="1"/>
          </p:cNvSpPr>
          <p:nvPr>
            <p:ph idx="1"/>
          </p:nvPr>
        </p:nvSpPr>
        <p:spPr/>
        <p:txBody>
          <a:bodyPr>
            <a:normAutofit fontScale="85000" lnSpcReduction="10000"/>
          </a:bodyPr>
          <a:lstStyle/>
          <a:p>
            <a:r>
              <a:rPr lang="en-US" b="1" dirty="0"/>
              <a:t>With its decision in </a:t>
            </a:r>
            <a:r>
              <a:rPr lang="en-US" b="1" i="1" dirty="0"/>
              <a:t>Marbury v. Madison </a:t>
            </a:r>
            <a:r>
              <a:rPr lang="en-US" b="1" dirty="0"/>
              <a:t>the Court asserted its power to review the constitutionality of  laws passed by Congress, </a:t>
            </a:r>
          </a:p>
          <a:p>
            <a:r>
              <a:rPr lang="en-US" b="1" dirty="0"/>
              <a:t>the Supreme Court became an equal partner in the balance of power among the three branches of government.</a:t>
            </a:r>
          </a:p>
          <a:p>
            <a:r>
              <a:rPr lang="en-US" b="1" dirty="0"/>
              <a:t>It would be more than 50 years before the Supreme Court would use judicial review to strike down a law passed by Congress: </a:t>
            </a:r>
            <a:r>
              <a:rPr lang="en-US" b="1" i="1" dirty="0"/>
              <a:t>Dred Scott v. </a:t>
            </a:r>
            <a:r>
              <a:rPr lang="en-US" b="1" i="1" dirty="0" err="1"/>
              <a:t>Sandford</a:t>
            </a:r>
            <a:r>
              <a:rPr lang="en-US" b="1" i="1" dirty="0"/>
              <a:t> </a:t>
            </a:r>
            <a:r>
              <a:rPr lang="en-US" b="1" dirty="0"/>
              <a:t>in which the court ruled that parts of the Missouri Compromise  were unconstitutional</a:t>
            </a:r>
            <a:r>
              <a:rPr lang="en-US" dirty="0"/>
              <a:t>.</a:t>
            </a:r>
          </a:p>
          <a:p>
            <a:endParaRPr lang="en-US" dirty="0"/>
          </a:p>
        </p:txBody>
      </p:sp>
    </p:spTree>
    <p:extLst>
      <p:ext uri="{BB962C8B-B14F-4D97-AF65-F5344CB8AC3E}">
        <p14:creationId xmlns:p14="http://schemas.microsoft.com/office/powerpoint/2010/main" val="5642035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founders view of the courts</a:t>
            </a:r>
            <a:endParaRPr lang="en-US" dirty="0"/>
          </a:p>
        </p:txBody>
      </p:sp>
      <p:sp>
        <p:nvSpPr>
          <p:cNvPr id="3" name="Content Placeholder 2"/>
          <p:cNvSpPr>
            <a:spLocks noGrp="1"/>
          </p:cNvSpPr>
          <p:nvPr>
            <p:ph idx="1"/>
          </p:nvPr>
        </p:nvSpPr>
        <p:spPr/>
        <p:txBody>
          <a:bodyPr>
            <a:normAutofit/>
          </a:bodyPr>
          <a:lstStyle/>
          <a:p>
            <a:r>
              <a:rPr lang="en-US" b="1" dirty="0" smtClean="0"/>
              <a:t>Article III of the Constitution created one Supreme Court and gave courts independence by providing judges with lifetime terms (assuming “good behavior”).</a:t>
            </a:r>
          </a:p>
          <a:p>
            <a:r>
              <a:rPr lang="en-US" dirty="0" smtClean="0"/>
              <a:t>Many details of the Supreme Court as well as what system of lower federal courts would be established were left up to Congress.</a:t>
            </a:r>
          </a:p>
        </p:txBody>
      </p:sp>
    </p:spTree>
    <p:extLst>
      <p:ext uri="{BB962C8B-B14F-4D97-AF65-F5344CB8AC3E}">
        <p14:creationId xmlns:p14="http://schemas.microsoft.com/office/powerpoint/2010/main" val="26993081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Judicial Review in Practice</a:t>
            </a:r>
          </a:p>
        </p:txBody>
      </p:sp>
      <p:sp>
        <p:nvSpPr>
          <p:cNvPr id="3" name="Content Placeholder 2"/>
          <p:cNvSpPr>
            <a:spLocks noGrp="1"/>
          </p:cNvSpPr>
          <p:nvPr>
            <p:ph idx="1"/>
          </p:nvPr>
        </p:nvSpPr>
        <p:spPr/>
        <p:txBody>
          <a:bodyPr/>
          <a:lstStyle/>
          <a:p>
            <a:r>
              <a:rPr lang="en-US" dirty="0"/>
              <a:t>The National Supremacy clause requires that national law takes precedence over state constitutions and state laws.</a:t>
            </a:r>
          </a:p>
          <a:p>
            <a:r>
              <a:rPr lang="en-US" dirty="0"/>
              <a:t> </a:t>
            </a:r>
            <a:r>
              <a:rPr lang="en-US" b="1" dirty="0"/>
              <a:t>The national supremacy clause along with the Judiciary Act of 1789 and the doctrine of judicial review make clear that the Supreme Court has the authority to rule on state laws as well as federal laws.</a:t>
            </a:r>
          </a:p>
        </p:txBody>
      </p:sp>
    </p:spTree>
    <p:extLst>
      <p:ext uri="{BB962C8B-B14F-4D97-AF65-F5344CB8AC3E}">
        <p14:creationId xmlns:p14="http://schemas.microsoft.com/office/powerpoint/2010/main" val="40030765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Judicial Review in Practice</a:t>
            </a:r>
            <a:endParaRPr lang="en-US" dirty="0"/>
          </a:p>
        </p:txBody>
      </p:sp>
      <p:sp>
        <p:nvSpPr>
          <p:cNvPr id="3" name="Content Placeholder 2"/>
          <p:cNvSpPr>
            <a:spLocks noGrp="1"/>
          </p:cNvSpPr>
          <p:nvPr>
            <p:ph idx="1"/>
          </p:nvPr>
        </p:nvSpPr>
        <p:spPr/>
        <p:txBody>
          <a:bodyPr>
            <a:normAutofit fontScale="92500"/>
          </a:bodyPr>
          <a:lstStyle/>
          <a:p>
            <a:r>
              <a:rPr lang="en-US" b="1" dirty="0"/>
              <a:t>the Supreme Court has struck down more than 170 acts of Congress and about 1400 state laws.</a:t>
            </a:r>
          </a:p>
          <a:p>
            <a:r>
              <a:rPr lang="en-US" dirty="0"/>
              <a:t>The court has ruled on state laws in many areas including civil liberties, desegregation and civil rights, abortion, privacy, redistricting, labor laws, employment and discrimination and business and environmental legislation.</a:t>
            </a:r>
          </a:p>
          <a:p>
            <a:r>
              <a:rPr lang="en-US" dirty="0">
                <a:hlinkClick r:id="rId2"/>
              </a:rPr>
              <a:t>http://www.nytimes.com/2016/06/28/us/supreme-court-texas-abortion.html?_r=0</a:t>
            </a:r>
            <a:endParaRPr lang="en-US" dirty="0"/>
          </a:p>
          <a:p>
            <a:endParaRPr lang="en-US" dirty="0"/>
          </a:p>
        </p:txBody>
      </p:sp>
    </p:spTree>
    <p:extLst>
      <p:ext uri="{BB962C8B-B14F-4D97-AF65-F5344CB8AC3E}">
        <p14:creationId xmlns:p14="http://schemas.microsoft.com/office/powerpoint/2010/main" val="1832113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U.S. Supreme Court</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a:hlinkClick r:id="rId2"/>
              </a:rPr>
              <a:t>http://</a:t>
            </a:r>
            <a:r>
              <a:rPr lang="en-US" dirty="0" smtClean="0">
                <a:hlinkClick r:id="rId2"/>
              </a:rPr>
              <a:t>www.supremecourt.gov/</a:t>
            </a:r>
            <a:endParaRPr lang="en-US" dirty="0" smtClean="0"/>
          </a:p>
          <a:p>
            <a:pPr marL="0" indent="0">
              <a:buNone/>
            </a:pPr>
            <a:r>
              <a:rPr lang="en-US" dirty="0" smtClean="0"/>
              <a:t>The U.S. Supreme Court consists of the </a:t>
            </a:r>
            <a:r>
              <a:rPr lang="en-US" b="1" dirty="0" smtClean="0"/>
              <a:t>Chief Justice and eight Associate Justices.</a:t>
            </a:r>
          </a:p>
          <a:p>
            <a:pPr marL="0" indent="0">
              <a:buNone/>
            </a:pPr>
            <a:r>
              <a:rPr lang="en-US" dirty="0" smtClean="0"/>
              <a:t>The U.S. Supreme Court reviews </a:t>
            </a:r>
            <a:r>
              <a:rPr lang="en-US" dirty="0"/>
              <a:t>cases from U.S. </a:t>
            </a:r>
            <a:r>
              <a:rPr lang="en-US" b="1" dirty="0"/>
              <a:t>Courts of Appeals and from </a:t>
            </a:r>
            <a:r>
              <a:rPr lang="en-US" b="1" dirty="0" smtClean="0"/>
              <a:t>state </a:t>
            </a:r>
            <a:r>
              <a:rPr lang="en-US" b="1" dirty="0"/>
              <a:t>s</a:t>
            </a:r>
            <a:r>
              <a:rPr lang="en-US" b="1" dirty="0" smtClean="0"/>
              <a:t>upreme </a:t>
            </a:r>
            <a:r>
              <a:rPr lang="en-US" b="1" dirty="0"/>
              <a:t>c</a:t>
            </a:r>
            <a:r>
              <a:rPr lang="en-US" b="1" dirty="0" smtClean="0"/>
              <a:t>ourts</a:t>
            </a:r>
            <a:endParaRPr lang="en-US" b="1" dirty="0"/>
          </a:p>
          <a:p>
            <a:r>
              <a:rPr lang="en-US" dirty="0"/>
              <a:t>Acts as a </a:t>
            </a:r>
            <a:r>
              <a:rPr lang="en-US" b="1" dirty="0"/>
              <a:t>final interpreter </a:t>
            </a:r>
            <a:r>
              <a:rPr lang="en-US" dirty="0"/>
              <a:t>of the U.S. </a:t>
            </a:r>
            <a:r>
              <a:rPr lang="en-US" b="1" dirty="0"/>
              <a:t>Constitution</a:t>
            </a:r>
          </a:p>
          <a:p>
            <a:r>
              <a:rPr lang="en-US" dirty="0"/>
              <a:t>Ensures </a:t>
            </a:r>
            <a:r>
              <a:rPr lang="en-US" b="1" dirty="0"/>
              <a:t>uniformity</a:t>
            </a:r>
            <a:r>
              <a:rPr lang="en-US" dirty="0"/>
              <a:t> in the interpretation of national laws and the Constitution.</a:t>
            </a:r>
          </a:p>
          <a:p>
            <a:r>
              <a:rPr lang="en-US" b="1" dirty="0"/>
              <a:t>Resolves conflicts </a:t>
            </a:r>
            <a:r>
              <a:rPr lang="en-US" b="1" dirty="0" smtClean="0"/>
              <a:t>between lower courts, between the states, or between a state law and a federal law.</a:t>
            </a:r>
          </a:p>
        </p:txBody>
      </p:sp>
    </p:spTree>
    <p:extLst>
      <p:ext uri="{BB962C8B-B14F-4D97-AF65-F5344CB8AC3E}">
        <p14:creationId xmlns:p14="http://schemas.microsoft.com/office/powerpoint/2010/main" val="19572664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Supreme Court</a:t>
            </a:r>
            <a:endParaRPr lang="en-US" dirty="0"/>
          </a:p>
        </p:txBody>
      </p:sp>
      <p:sp>
        <p:nvSpPr>
          <p:cNvPr id="3" name="Content Placeholder 2"/>
          <p:cNvSpPr>
            <a:spLocks noGrp="1"/>
          </p:cNvSpPr>
          <p:nvPr>
            <p:ph idx="1"/>
          </p:nvPr>
        </p:nvSpPr>
        <p:spPr/>
        <p:txBody>
          <a:bodyPr>
            <a:normAutofit fontScale="92500" lnSpcReduction="20000"/>
          </a:bodyPr>
          <a:lstStyle/>
          <a:p>
            <a:r>
              <a:rPr lang="en-US" dirty="0"/>
              <a:t>Decisions of the lower courts are binding only within their geographic boundaries</a:t>
            </a:r>
          </a:p>
          <a:p>
            <a:r>
              <a:rPr lang="en-US" dirty="0"/>
              <a:t>Decisions of the U.S. Supreme Court are binding nationally and set precedents –</a:t>
            </a:r>
          </a:p>
          <a:p>
            <a:r>
              <a:rPr lang="en-US" dirty="0"/>
              <a:t>Thus, </a:t>
            </a:r>
            <a:r>
              <a:rPr lang="en-US" b="1" dirty="0"/>
              <a:t>the U.S. Supreme Court maintains the supremacy of national laws in the federal system</a:t>
            </a:r>
            <a:r>
              <a:rPr lang="en-US" b="1" dirty="0" smtClean="0"/>
              <a:t>.</a:t>
            </a:r>
          </a:p>
          <a:p>
            <a:r>
              <a:rPr lang="en-US" dirty="0" smtClean="0"/>
              <a:t>The Supreme Court receives about 8,000 petitions per year requesting that cases be heard by them – but hears only about </a:t>
            </a:r>
            <a:r>
              <a:rPr lang="en-US" b="1" dirty="0" smtClean="0"/>
              <a:t>75-80 cases per year.</a:t>
            </a:r>
            <a:endParaRPr lang="en-US" b="1" dirty="0"/>
          </a:p>
          <a:p>
            <a:endParaRPr lang="en-US" dirty="0"/>
          </a:p>
          <a:p>
            <a:endParaRPr lang="en-US" dirty="0"/>
          </a:p>
        </p:txBody>
      </p:sp>
    </p:spTree>
    <p:extLst>
      <p:ext uri="{BB962C8B-B14F-4D97-AF65-F5344CB8AC3E}">
        <p14:creationId xmlns:p14="http://schemas.microsoft.com/office/powerpoint/2010/main" val="603910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 judges</a:t>
            </a:r>
            <a:endParaRPr lang="en-US" dirty="0"/>
          </a:p>
        </p:txBody>
      </p:sp>
      <p:sp>
        <p:nvSpPr>
          <p:cNvPr id="3" name="Content Placeholder 2"/>
          <p:cNvSpPr>
            <a:spLocks noGrp="1"/>
          </p:cNvSpPr>
          <p:nvPr>
            <p:ph idx="1"/>
          </p:nvPr>
        </p:nvSpPr>
        <p:spPr/>
        <p:txBody>
          <a:bodyPr>
            <a:normAutofit/>
          </a:bodyPr>
          <a:lstStyle/>
          <a:p>
            <a:r>
              <a:rPr lang="en-US" b="1" dirty="0" smtClean="0"/>
              <a:t>All federal judges </a:t>
            </a:r>
            <a:r>
              <a:rPr lang="en-US" dirty="0" smtClean="0"/>
              <a:t>(district courts, appeals courts, Supreme Court) </a:t>
            </a:r>
            <a:r>
              <a:rPr lang="en-US" b="1" dirty="0" smtClean="0"/>
              <a:t>are appointed by the President </a:t>
            </a:r>
          </a:p>
          <a:p>
            <a:r>
              <a:rPr lang="en-US" b="1" dirty="0" smtClean="0"/>
              <a:t>“with the advise and consent” of the Senate</a:t>
            </a:r>
          </a:p>
          <a:p>
            <a:r>
              <a:rPr lang="en-US" dirty="0" smtClean="0"/>
              <a:t>The Senate must confirm (approve) the nominees with a two-thirds majority vote.</a:t>
            </a:r>
          </a:p>
          <a:p>
            <a:pPr marL="0" indent="0">
              <a:buNone/>
            </a:pPr>
            <a:endParaRPr lang="en-US" dirty="0" smtClean="0"/>
          </a:p>
        </p:txBody>
      </p:sp>
    </p:spTree>
    <p:extLst>
      <p:ext uri="{BB962C8B-B14F-4D97-AF65-F5344CB8AC3E}">
        <p14:creationId xmlns:p14="http://schemas.microsoft.com/office/powerpoint/2010/main" val="8759615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Federal judges: the role of the Senate</a:t>
            </a:r>
            <a:endParaRPr lang="en-US" dirty="0"/>
          </a:p>
        </p:txBody>
      </p:sp>
      <p:sp>
        <p:nvSpPr>
          <p:cNvPr id="3" name="Content Placeholder 2"/>
          <p:cNvSpPr>
            <a:spLocks noGrp="1"/>
          </p:cNvSpPr>
          <p:nvPr>
            <p:ph idx="1"/>
          </p:nvPr>
        </p:nvSpPr>
        <p:spPr/>
        <p:txBody>
          <a:bodyPr>
            <a:normAutofit lnSpcReduction="10000"/>
          </a:bodyPr>
          <a:lstStyle/>
          <a:p>
            <a:r>
              <a:rPr lang="en-US" dirty="0" smtClean="0"/>
              <a:t>A tradition called </a:t>
            </a:r>
            <a:r>
              <a:rPr lang="en-US" b="1" dirty="0" smtClean="0"/>
              <a:t>senatorial courtesy </a:t>
            </a:r>
            <a:r>
              <a:rPr lang="en-US" dirty="0" smtClean="0"/>
              <a:t>has been the norm for appointing judges to the district courts.</a:t>
            </a:r>
          </a:p>
          <a:p>
            <a:r>
              <a:rPr lang="en-US" dirty="0" smtClean="0"/>
              <a:t>With this practice, the </a:t>
            </a:r>
            <a:r>
              <a:rPr lang="en-US" b="1" dirty="0" smtClean="0"/>
              <a:t>President consults with his party’s senators from the relevant state in choosing a nominee.</a:t>
            </a:r>
          </a:p>
          <a:p>
            <a:r>
              <a:rPr lang="en-US" b="1" dirty="0" smtClean="0"/>
              <a:t> If there are no senators of his party, the President would consult House members or high-ranking state party members.</a:t>
            </a:r>
            <a:endParaRPr lang="en-US" b="1" dirty="0"/>
          </a:p>
        </p:txBody>
      </p:sp>
    </p:spTree>
    <p:extLst>
      <p:ext uri="{BB962C8B-B14F-4D97-AF65-F5344CB8AC3E}">
        <p14:creationId xmlns:p14="http://schemas.microsoft.com/office/powerpoint/2010/main" val="26775106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Access to the Supreme Court: </a:t>
            </a:r>
            <a:r>
              <a:rPr lang="en-US" i="1" dirty="0" smtClean="0"/>
              <a:t>writ of certiorari</a:t>
            </a:r>
            <a:endParaRPr lang="en-US" i="1" dirty="0"/>
          </a:p>
        </p:txBody>
      </p:sp>
      <p:sp>
        <p:nvSpPr>
          <p:cNvPr id="3" name="Content Placeholder 2"/>
          <p:cNvSpPr>
            <a:spLocks noGrp="1"/>
          </p:cNvSpPr>
          <p:nvPr>
            <p:ph idx="1"/>
          </p:nvPr>
        </p:nvSpPr>
        <p:spPr/>
        <p:txBody>
          <a:bodyPr>
            <a:normAutofit fontScale="92500"/>
          </a:bodyPr>
          <a:lstStyle/>
          <a:p>
            <a:pPr marL="0" indent="0">
              <a:buNone/>
            </a:pPr>
            <a:r>
              <a:rPr lang="en-US" b="1" dirty="0" smtClean="0"/>
              <a:t>The route to the Supreme Court through a </a:t>
            </a:r>
            <a:r>
              <a:rPr lang="en-US" b="1" i="1" dirty="0" smtClean="0"/>
              <a:t>writ of certiorari  (Latin: to be informed) </a:t>
            </a:r>
            <a:r>
              <a:rPr lang="en-US" b="1" dirty="0" smtClean="0"/>
              <a:t>is the most common way for a case to reach the Supreme Court. </a:t>
            </a:r>
          </a:p>
          <a:p>
            <a:r>
              <a:rPr lang="en-US" dirty="0" smtClean="0"/>
              <a:t>95</a:t>
            </a:r>
            <a:r>
              <a:rPr lang="en-US" dirty="0"/>
              <a:t>% of cases reach the court through this route</a:t>
            </a:r>
            <a:r>
              <a:rPr lang="en-US" dirty="0" smtClean="0"/>
              <a:t>.</a:t>
            </a:r>
          </a:p>
          <a:p>
            <a:r>
              <a:rPr lang="en-US" dirty="0" smtClean="0"/>
              <a:t>Four of the nine justices (Rule of Four) must agree to hear a case that has reached them through an appeal from the losing party in a lower court’s ruling. </a:t>
            </a:r>
          </a:p>
        </p:txBody>
      </p:sp>
    </p:spTree>
    <p:extLst>
      <p:ext uri="{BB962C8B-B14F-4D97-AF65-F5344CB8AC3E}">
        <p14:creationId xmlns:p14="http://schemas.microsoft.com/office/powerpoint/2010/main" val="11963429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Access: writ of certiorari</a:t>
            </a:r>
          </a:p>
        </p:txBody>
      </p:sp>
      <p:sp>
        <p:nvSpPr>
          <p:cNvPr id="3" name="Content Placeholder 2"/>
          <p:cNvSpPr>
            <a:spLocks noGrp="1"/>
          </p:cNvSpPr>
          <p:nvPr>
            <p:ph idx="1"/>
          </p:nvPr>
        </p:nvSpPr>
        <p:spPr/>
        <p:txBody>
          <a:bodyPr>
            <a:normAutofit/>
          </a:bodyPr>
          <a:lstStyle/>
          <a:p>
            <a:r>
              <a:rPr lang="en-US" b="1" dirty="0"/>
              <a:t>A litigant who lost in lower court can file a petition (the </a:t>
            </a:r>
            <a:r>
              <a:rPr lang="en-US" b="1" i="1" dirty="0"/>
              <a:t>writ of certiorari</a:t>
            </a:r>
            <a:r>
              <a:rPr lang="en-US" b="1" dirty="0"/>
              <a:t>) explaining why the Court should hear his/her case.</a:t>
            </a:r>
          </a:p>
          <a:p>
            <a:r>
              <a:rPr lang="en-US" dirty="0"/>
              <a:t>The Court sifts through some 8,000 of these petitions in order to determine which 85 it will hear. </a:t>
            </a:r>
            <a:endParaRPr lang="en-US" dirty="0" smtClean="0"/>
          </a:p>
          <a:p>
            <a:pPr marL="0" indent="0">
              <a:buNone/>
            </a:pPr>
            <a:endParaRPr lang="en-US" dirty="0"/>
          </a:p>
        </p:txBody>
      </p:sp>
    </p:spTree>
    <p:extLst>
      <p:ext uri="{BB962C8B-B14F-4D97-AF65-F5344CB8AC3E}">
        <p14:creationId xmlns:p14="http://schemas.microsoft.com/office/powerpoint/2010/main" val="19003697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Amicus curiae “</a:t>
            </a:r>
            <a:r>
              <a:rPr lang="en-US" dirty="0" smtClean="0"/>
              <a:t>friend of </a:t>
            </a:r>
            <a:br>
              <a:rPr lang="en-US" dirty="0" smtClean="0"/>
            </a:br>
            <a:r>
              <a:rPr lang="en-US" dirty="0" smtClean="0"/>
              <a:t>the court” briefs</a:t>
            </a:r>
            <a:endParaRPr lang="en-US" i="1" dirty="0"/>
          </a:p>
        </p:txBody>
      </p:sp>
      <p:sp>
        <p:nvSpPr>
          <p:cNvPr id="3" name="Content Placeholder 2"/>
          <p:cNvSpPr>
            <a:spLocks noGrp="1"/>
          </p:cNvSpPr>
          <p:nvPr>
            <p:ph idx="1"/>
          </p:nvPr>
        </p:nvSpPr>
        <p:spPr/>
        <p:txBody>
          <a:bodyPr>
            <a:normAutofit fontScale="85000" lnSpcReduction="20000"/>
          </a:bodyPr>
          <a:lstStyle/>
          <a:p>
            <a:r>
              <a:rPr lang="en-US" b="1" dirty="0"/>
              <a:t>Interest groups often submit </a:t>
            </a:r>
            <a:r>
              <a:rPr lang="en-US" b="1" i="1" dirty="0"/>
              <a:t>amicus </a:t>
            </a:r>
            <a:r>
              <a:rPr lang="en-US" b="1" i="1" dirty="0" smtClean="0"/>
              <a:t>curiae </a:t>
            </a:r>
            <a:r>
              <a:rPr lang="en-US" b="1" dirty="0" smtClean="0"/>
              <a:t>briefs</a:t>
            </a:r>
            <a:r>
              <a:rPr lang="en-US" b="1" i="1" dirty="0" smtClean="0"/>
              <a:t> </a:t>
            </a:r>
            <a:r>
              <a:rPr lang="en-US" b="1" dirty="0" smtClean="0"/>
              <a:t>(Latin </a:t>
            </a:r>
            <a:r>
              <a:rPr lang="en-US" b="1" dirty="0"/>
              <a:t>for “friend of the court” </a:t>
            </a:r>
            <a:r>
              <a:rPr lang="en-US" b="1" dirty="0" smtClean="0"/>
              <a:t>) to the Supreme Court when a case is of interest to them.</a:t>
            </a:r>
            <a:endParaRPr lang="en-US" b="1" dirty="0"/>
          </a:p>
          <a:p>
            <a:r>
              <a:rPr lang="en-US" dirty="0" smtClean="0"/>
              <a:t>these </a:t>
            </a:r>
            <a:r>
              <a:rPr lang="en-US" dirty="0"/>
              <a:t>briefs provide the court with relevant information about a case which the interest group hopes will help the Court reach a decision.</a:t>
            </a:r>
          </a:p>
          <a:p>
            <a:r>
              <a:rPr lang="en-US" dirty="0"/>
              <a:t>85% of cases before the Court have at least one </a:t>
            </a:r>
            <a:r>
              <a:rPr lang="en-US" i="1" dirty="0"/>
              <a:t>amicus</a:t>
            </a:r>
            <a:r>
              <a:rPr lang="en-US" dirty="0"/>
              <a:t> brief.</a:t>
            </a:r>
          </a:p>
          <a:p>
            <a:r>
              <a:rPr lang="en-US" dirty="0" smtClean="0"/>
              <a:t>The federal government also files </a:t>
            </a:r>
            <a:r>
              <a:rPr lang="en-US" i="1" dirty="0" smtClean="0"/>
              <a:t>amicus </a:t>
            </a:r>
            <a:r>
              <a:rPr lang="en-US" dirty="0" smtClean="0"/>
              <a:t>briefs on important issues such as school prayers, busing, abortion, redistricting of legislative districts, gender discrimination and affirmative action.</a:t>
            </a:r>
            <a:endParaRPr lang="en-US" i="1" dirty="0"/>
          </a:p>
          <a:p>
            <a:endParaRPr lang="en-US" dirty="0"/>
          </a:p>
        </p:txBody>
      </p:sp>
    </p:spTree>
    <p:extLst>
      <p:ext uri="{BB962C8B-B14F-4D97-AF65-F5344CB8AC3E}">
        <p14:creationId xmlns:p14="http://schemas.microsoft.com/office/powerpoint/2010/main" val="33160952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founders view of the courts</a:t>
            </a:r>
          </a:p>
        </p:txBody>
      </p:sp>
      <p:sp>
        <p:nvSpPr>
          <p:cNvPr id="3" name="Content Placeholder 2"/>
          <p:cNvSpPr>
            <a:spLocks noGrp="1"/>
          </p:cNvSpPr>
          <p:nvPr>
            <p:ph idx="1"/>
          </p:nvPr>
        </p:nvSpPr>
        <p:spPr/>
        <p:txBody>
          <a:bodyPr/>
          <a:lstStyle/>
          <a:p>
            <a:pPr marL="0" indent="0">
              <a:buNone/>
            </a:pPr>
            <a:r>
              <a:rPr lang="en-US" dirty="0"/>
              <a:t>Congress addressed these issues in</a:t>
            </a:r>
          </a:p>
          <a:p>
            <a:r>
              <a:rPr lang="en-US" b="1" dirty="0"/>
              <a:t> the Judiciary Act of 1789: the law in which Congress laid out the organization of the federal judiciary. </a:t>
            </a:r>
            <a:endParaRPr lang="en-US" b="1" dirty="0" smtClean="0"/>
          </a:p>
          <a:p>
            <a:r>
              <a:rPr lang="en-US" b="1" dirty="0" smtClean="0"/>
              <a:t>The </a:t>
            </a:r>
            <a:r>
              <a:rPr lang="en-US" b="1" dirty="0"/>
              <a:t>law also created the Department of Justice and established the lower federal courts.</a:t>
            </a:r>
          </a:p>
          <a:p>
            <a:endParaRPr lang="en-US" dirty="0"/>
          </a:p>
        </p:txBody>
      </p:sp>
    </p:spTree>
    <p:extLst>
      <p:ext uri="{BB962C8B-B14F-4D97-AF65-F5344CB8AC3E}">
        <p14:creationId xmlns:p14="http://schemas.microsoft.com/office/powerpoint/2010/main" val="522419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Court fundamentals: common law and precedent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Forty-nine of the 50 states and the federal courts operate under a system of </a:t>
            </a:r>
          </a:p>
          <a:p>
            <a:r>
              <a:rPr lang="en-US" b="1" dirty="0" smtClean="0"/>
              <a:t>Common law: Law based on the precedent of previous court rulings rather than on legislation.</a:t>
            </a:r>
          </a:p>
          <a:p>
            <a:r>
              <a:rPr lang="en-US" b="1" dirty="0" smtClean="0"/>
              <a:t>Precedent is based on the doctrine of </a:t>
            </a:r>
            <a:r>
              <a:rPr lang="en-US" b="1" i="1" dirty="0" smtClean="0"/>
              <a:t>stare decisis: let the decision stand.</a:t>
            </a:r>
          </a:p>
          <a:p>
            <a:r>
              <a:rPr lang="en-US" b="1" dirty="0" smtClean="0"/>
              <a:t>Precedent refers to: a legal norm established in a previously decided case or set of cases that is then applied to future cases dealing with the same legal question.</a:t>
            </a:r>
          </a:p>
          <a:p>
            <a:endParaRPr lang="en-US" b="1" dirty="0"/>
          </a:p>
        </p:txBody>
      </p:sp>
    </p:spTree>
    <p:extLst>
      <p:ext uri="{BB962C8B-B14F-4D97-AF65-F5344CB8AC3E}">
        <p14:creationId xmlns:p14="http://schemas.microsoft.com/office/powerpoint/2010/main" val="3835807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law and precedent</a:t>
            </a:r>
            <a:endParaRPr lang="en-US" dirty="0"/>
          </a:p>
        </p:txBody>
      </p:sp>
      <p:sp>
        <p:nvSpPr>
          <p:cNvPr id="3" name="Content Placeholder 2"/>
          <p:cNvSpPr>
            <a:spLocks noGrp="1"/>
          </p:cNvSpPr>
          <p:nvPr>
            <p:ph idx="1"/>
          </p:nvPr>
        </p:nvSpPr>
        <p:spPr/>
        <p:txBody>
          <a:bodyPr>
            <a:normAutofit/>
          </a:bodyPr>
          <a:lstStyle/>
          <a:p>
            <a:r>
              <a:rPr lang="en-US" dirty="0" smtClean="0"/>
              <a:t>Louisiana is the only state in the U.S. that does not follow the system of common law.</a:t>
            </a:r>
          </a:p>
          <a:p>
            <a:r>
              <a:rPr lang="en-US" dirty="0" smtClean="0"/>
              <a:t>In </a:t>
            </a:r>
            <a:r>
              <a:rPr lang="en-US" dirty="0"/>
              <a:t>Louisiana, the tradition of civil </a:t>
            </a:r>
            <a:r>
              <a:rPr lang="en-US" dirty="0" smtClean="0"/>
              <a:t>code </a:t>
            </a:r>
            <a:r>
              <a:rPr lang="en-US" dirty="0"/>
              <a:t>is practiced – based on detailed </a:t>
            </a:r>
            <a:r>
              <a:rPr lang="en-US" b="1" dirty="0"/>
              <a:t>codification of law that is applied to each case</a:t>
            </a:r>
            <a:r>
              <a:rPr lang="en-US" b="1" dirty="0" smtClean="0"/>
              <a:t>.</a:t>
            </a:r>
          </a:p>
          <a:p>
            <a:pPr marL="0" indent="0">
              <a:buNone/>
            </a:pPr>
            <a:r>
              <a:rPr lang="en-US" dirty="0" smtClean="0"/>
              <a:t>Louisiana’s use of civil code shows the influence of the state’s French heritage in its adoption of a modern version of Napoleonic code.</a:t>
            </a:r>
            <a:endParaRPr lang="en-US" dirty="0"/>
          </a:p>
          <a:p>
            <a:pPr marL="0" indent="0">
              <a:buNone/>
            </a:pPr>
            <a:endParaRPr lang="en-US" dirty="0"/>
          </a:p>
        </p:txBody>
      </p:sp>
    </p:spTree>
    <p:extLst>
      <p:ext uri="{BB962C8B-B14F-4D97-AF65-F5344CB8AC3E}">
        <p14:creationId xmlns:p14="http://schemas.microsoft.com/office/powerpoint/2010/main" val="3545624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Jurisdiction: original and appellate</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t>Jurisdiction</a:t>
            </a:r>
            <a:r>
              <a:rPr lang="en-US" dirty="0" smtClean="0"/>
              <a:t> applies to whether</a:t>
            </a:r>
            <a:r>
              <a:rPr lang="en-US" b="1" dirty="0" smtClean="0"/>
              <a:t> </a:t>
            </a:r>
            <a:r>
              <a:rPr lang="en-US" dirty="0" smtClean="0"/>
              <a:t>the court </a:t>
            </a:r>
            <a:r>
              <a:rPr lang="en-US" b="1" dirty="0" smtClean="0"/>
              <a:t>hears a case as a trial court </a:t>
            </a:r>
            <a:r>
              <a:rPr lang="en-US" dirty="0" smtClean="0"/>
              <a:t>or if a court </a:t>
            </a:r>
            <a:r>
              <a:rPr lang="en-US" b="1" dirty="0" smtClean="0"/>
              <a:t>hears a case on </a:t>
            </a:r>
            <a:r>
              <a:rPr lang="en-US" b="1" i="1" dirty="0" smtClean="0"/>
              <a:t>appeal</a:t>
            </a:r>
            <a:r>
              <a:rPr lang="en-US" b="1" dirty="0" smtClean="0"/>
              <a:t> from a lower court:</a:t>
            </a:r>
          </a:p>
          <a:p>
            <a:r>
              <a:rPr lang="en-US" b="1" dirty="0" smtClean="0"/>
              <a:t>Original </a:t>
            </a:r>
            <a:r>
              <a:rPr lang="en-US" b="1" dirty="0"/>
              <a:t>jurisdiction – court’s authority to hear a case as a trial court to determine the facts of a case.</a:t>
            </a:r>
          </a:p>
          <a:p>
            <a:r>
              <a:rPr lang="en-US" b="1" dirty="0" smtClean="0"/>
              <a:t>Appellate </a:t>
            </a:r>
            <a:r>
              <a:rPr lang="en-US" b="1" dirty="0"/>
              <a:t>jurisdiction –court’s ability to review/revise the decision of a </a:t>
            </a:r>
            <a:r>
              <a:rPr lang="en-US" b="1" dirty="0" smtClean="0"/>
              <a:t>lower </a:t>
            </a:r>
            <a:r>
              <a:rPr lang="en-US" b="1" dirty="0"/>
              <a:t>court.</a:t>
            </a:r>
          </a:p>
          <a:p>
            <a:endParaRPr lang="en-US" dirty="0"/>
          </a:p>
        </p:txBody>
      </p:sp>
    </p:spTree>
    <p:extLst>
      <p:ext uri="{BB962C8B-B14F-4D97-AF65-F5344CB8AC3E}">
        <p14:creationId xmlns:p14="http://schemas.microsoft.com/office/powerpoint/2010/main" val="948571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Appellate jurisdiction</a:t>
            </a:r>
            <a:endParaRPr lang="en-US" dirty="0"/>
          </a:p>
        </p:txBody>
      </p:sp>
      <p:sp>
        <p:nvSpPr>
          <p:cNvPr id="3" name="Content Placeholder 2"/>
          <p:cNvSpPr>
            <a:spLocks noGrp="1"/>
          </p:cNvSpPr>
          <p:nvPr>
            <p:ph idx="1"/>
          </p:nvPr>
        </p:nvSpPr>
        <p:spPr/>
        <p:txBody>
          <a:bodyPr/>
          <a:lstStyle/>
          <a:p>
            <a:r>
              <a:rPr lang="en-US" dirty="0"/>
              <a:t>Courts with appellate jurisdiction </a:t>
            </a:r>
            <a:r>
              <a:rPr lang="en-US" b="1" dirty="0"/>
              <a:t>do not review facts of a </a:t>
            </a:r>
            <a:r>
              <a:rPr lang="en-US" b="1" dirty="0" smtClean="0"/>
              <a:t>case</a:t>
            </a:r>
            <a:r>
              <a:rPr lang="en-US" b="1" dirty="0"/>
              <a:t> </a:t>
            </a:r>
            <a:r>
              <a:rPr lang="en-US" b="1" dirty="0" smtClean="0"/>
              <a:t>to determine innocence or guilt.</a:t>
            </a:r>
          </a:p>
          <a:p>
            <a:r>
              <a:rPr lang="en-US" dirty="0" smtClean="0"/>
              <a:t>instead</a:t>
            </a:r>
            <a:r>
              <a:rPr lang="en-US" dirty="0"/>
              <a:t>, they review legal procedures </a:t>
            </a:r>
            <a:r>
              <a:rPr lang="en-US" b="1" dirty="0"/>
              <a:t>to assure that laws were applied properly. </a:t>
            </a:r>
          </a:p>
          <a:p>
            <a:pPr marL="0" indent="0">
              <a:buNone/>
            </a:pPr>
            <a:endParaRPr lang="en-US" dirty="0"/>
          </a:p>
        </p:txBody>
      </p:sp>
    </p:spTree>
    <p:extLst>
      <p:ext uri="{BB962C8B-B14F-4D97-AF65-F5344CB8AC3E}">
        <p14:creationId xmlns:p14="http://schemas.microsoft.com/office/powerpoint/2010/main" val="2494038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Structure of the court and federalism</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dirty="0" smtClean="0"/>
              <a:t>The court system in the United States operated on two parallel tracks: </a:t>
            </a:r>
          </a:p>
          <a:p>
            <a:pPr marL="0" indent="0">
              <a:buNone/>
            </a:pPr>
            <a:r>
              <a:rPr lang="en-US" b="1" dirty="0" smtClean="0"/>
              <a:t>1. The state and local courts</a:t>
            </a:r>
          </a:p>
          <a:p>
            <a:pPr marL="0" indent="0">
              <a:buNone/>
            </a:pPr>
            <a:r>
              <a:rPr lang="en-US" b="1" dirty="0" smtClean="0"/>
              <a:t>2. The federal courts</a:t>
            </a:r>
          </a:p>
          <a:p>
            <a:pPr marL="0" indent="0">
              <a:buNone/>
            </a:pPr>
            <a:r>
              <a:rPr lang="en-US" dirty="0" smtClean="0"/>
              <a:t>State and local courts are different from and operate independently of federal courts.</a:t>
            </a:r>
          </a:p>
          <a:p>
            <a:pPr marL="0" indent="0">
              <a:buNone/>
            </a:pPr>
            <a:r>
              <a:rPr lang="en-US" dirty="0" smtClean="0"/>
              <a:t>However, the losing party in a case before a state supreme court may appeal their case to the U.S. Supreme Court.</a:t>
            </a:r>
          </a:p>
          <a:p>
            <a:pPr marL="0" indent="0">
              <a:buNone/>
            </a:pPr>
            <a:endParaRPr lang="en-US" b="1" dirty="0" smtClean="0"/>
          </a:p>
        </p:txBody>
      </p:sp>
    </p:spTree>
    <p:extLst>
      <p:ext uri="{BB962C8B-B14F-4D97-AF65-F5344CB8AC3E}">
        <p14:creationId xmlns:p14="http://schemas.microsoft.com/office/powerpoint/2010/main" val="2265284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federal court structure</a:t>
            </a:r>
            <a:endParaRPr lang="en-US" dirty="0"/>
          </a:p>
        </p:txBody>
      </p:sp>
      <p:sp>
        <p:nvSpPr>
          <p:cNvPr id="3" name="Content Placeholder 2"/>
          <p:cNvSpPr>
            <a:spLocks noGrp="1"/>
          </p:cNvSpPr>
          <p:nvPr>
            <p:ph idx="1"/>
          </p:nvPr>
        </p:nvSpPr>
        <p:spPr/>
        <p:txBody>
          <a:bodyPr/>
          <a:lstStyle/>
          <a:p>
            <a:pPr marL="0" indent="0">
              <a:buNone/>
            </a:pPr>
            <a:r>
              <a:rPr lang="en-US" b="1" dirty="0"/>
              <a:t>There are three levels of courts in the federal court system</a:t>
            </a:r>
            <a:r>
              <a:rPr lang="en-US" b="1" dirty="0" smtClean="0"/>
              <a:t>:</a:t>
            </a:r>
          </a:p>
          <a:p>
            <a:r>
              <a:rPr lang="en-US" b="1" dirty="0" smtClean="0"/>
              <a:t>1. Lowest level: District courts</a:t>
            </a:r>
          </a:p>
          <a:p>
            <a:r>
              <a:rPr lang="en-US" b="1" dirty="0" smtClean="0"/>
              <a:t>2. Intermediate level: Courts of Appeal</a:t>
            </a:r>
          </a:p>
          <a:p>
            <a:r>
              <a:rPr lang="en-US" b="1" dirty="0" smtClean="0"/>
              <a:t>3. Highest level: U.S. Supreme Court</a:t>
            </a:r>
          </a:p>
          <a:p>
            <a:r>
              <a:rPr lang="en-US" dirty="0">
                <a:hlinkClick r:id="rId2"/>
              </a:rPr>
              <a:t>http://</a:t>
            </a:r>
            <a:r>
              <a:rPr lang="en-US" dirty="0" smtClean="0">
                <a:hlinkClick r:id="rId2"/>
              </a:rPr>
              <a:t>www.uscourts.gov/about-federal-courts/court-role-and-structure</a:t>
            </a:r>
            <a:endParaRPr lang="en-US" dirty="0" smtClean="0"/>
          </a:p>
          <a:p>
            <a:pPr marL="0" indent="0">
              <a:buNone/>
            </a:pPr>
            <a:endParaRPr lang="en-US" dirty="0"/>
          </a:p>
          <a:p>
            <a:endParaRPr lang="en-US" dirty="0"/>
          </a:p>
        </p:txBody>
      </p:sp>
    </p:spTree>
    <p:extLst>
      <p:ext uri="{BB962C8B-B14F-4D97-AF65-F5344CB8AC3E}">
        <p14:creationId xmlns:p14="http://schemas.microsoft.com/office/powerpoint/2010/main" val="3297652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9745</TotalTime>
  <Words>1754</Words>
  <Application>Microsoft Office PowerPoint</Application>
  <PresentationFormat>On-screen Show (4:3)</PresentationFormat>
  <Paragraphs>117</Paragraphs>
  <Slides>28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28</vt:i4>
      </vt:variant>
    </vt:vector>
  </HeadingPairs>
  <TitlesOfParts>
    <vt:vector size="31" baseType="lpstr">
      <vt:lpstr>Arial</vt:lpstr>
      <vt:lpstr>Calibri</vt:lpstr>
      <vt:lpstr>Office Theme</vt:lpstr>
      <vt:lpstr>Chapter 12</vt:lpstr>
      <vt:lpstr>The founders view of the courts</vt:lpstr>
      <vt:lpstr>The founders view of the courts</vt:lpstr>
      <vt:lpstr>Court fundamentals: common law and precedent</vt:lpstr>
      <vt:lpstr>Common law and precedent</vt:lpstr>
      <vt:lpstr>Jurisdiction: original and appellate</vt:lpstr>
      <vt:lpstr>Appellate jurisdiction</vt:lpstr>
      <vt:lpstr>Structure of the court and federalism</vt:lpstr>
      <vt:lpstr>The federal court structure</vt:lpstr>
      <vt:lpstr>Structure of the Court: district courts</vt:lpstr>
      <vt:lpstr>Federal district courts</vt:lpstr>
      <vt:lpstr>Structure of the courts: appeals courts</vt:lpstr>
      <vt:lpstr>Federal Courts of Appeals</vt:lpstr>
      <vt:lpstr>Courts of Appeals</vt:lpstr>
      <vt:lpstr>Courts of Appeals</vt:lpstr>
      <vt:lpstr>The Supreme Court: Judicial Review</vt:lpstr>
      <vt:lpstr>The Supreme Court: Judicial Review</vt:lpstr>
      <vt:lpstr>The Supreme Court: Judicial Review</vt:lpstr>
      <vt:lpstr>Judicial Review in Practice</vt:lpstr>
      <vt:lpstr>Judicial Review in Practice</vt:lpstr>
      <vt:lpstr>Judicial Review in Practice</vt:lpstr>
      <vt:lpstr>The U.S. Supreme Court</vt:lpstr>
      <vt:lpstr>U.S. Supreme Court</vt:lpstr>
      <vt:lpstr>Federal judges</vt:lpstr>
      <vt:lpstr>Federal judges: the role of the Senate</vt:lpstr>
      <vt:lpstr>Access to the Supreme Court: writ of certiorari</vt:lpstr>
      <vt:lpstr>Access: writ of certiorari</vt:lpstr>
      <vt:lpstr>Amicus curiae “friend of  the court” briefs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Clack</dc:creator>
  <cp:lastModifiedBy>Belinda</cp:lastModifiedBy>
  <cp:revision>177</cp:revision>
  <cp:lastPrinted>2017-07-18T20:43:50Z</cp:lastPrinted>
  <dcterms:created xsi:type="dcterms:W3CDTF">2013-10-21T19:37:22Z</dcterms:created>
  <dcterms:modified xsi:type="dcterms:W3CDTF">2017-07-25T18:53:58Z</dcterms:modified>
</cp:coreProperties>
</file>