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8" r:id="rId3"/>
    <p:sldId id="291" r:id="rId4"/>
    <p:sldId id="261" r:id="rId5"/>
    <p:sldId id="321" r:id="rId6"/>
    <p:sldId id="285" r:id="rId7"/>
    <p:sldId id="295" r:id="rId8"/>
    <p:sldId id="293" r:id="rId9"/>
    <p:sldId id="263" r:id="rId10"/>
    <p:sldId id="265" r:id="rId11"/>
    <p:sldId id="287" r:id="rId12"/>
    <p:sldId id="266" r:id="rId13"/>
    <p:sldId id="297" r:id="rId14"/>
    <p:sldId id="298" r:id="rId15"/>
    <p:sldId id="267" r:id="rId16"/>
    <p:sldId id="288" r:id="rId17"/>
    <p:sldId id="302" r:id="rId18"/>
    <p:sldId id="274" r:id="rId19"/>
    <p:sldId id="303" r:id="rId20"/>
    <p:sldId id="268" r:id="rId21"/>
    <p:sldId id="269" r:id="rId22"/>
    <p:sldId id="305" r:id="rId23"/>
    <p:sldId id="311" r:id="rId24"/>
    <p:sldId id="270" r:id="rId25"/>
    <p:sldId id="306" r:id="rId26"/>
    <p:sldId id="289" r:id="rId27"/>
    <p:sldId id="307" r:id="rId28"/>
    <p:sldId id="309" r:id="rId29"/>
    <p:sldId id="271" r:id="rId30"/>
    <p:sldId id="272" r:id="rId31"/>
    <p:sldId id="310" r:id="rId32"/>
    <p:sldId id="290" r:id="rId33"/>
    <p:sldId id="273" r:id="rId34"/>
    <p:sldId id="264" r:id="rId35"/>
    <p:sldId id="312" r:id="rId36"/>
    <p:sldId id="284" r:id="rId37"/>
    <p:sldId id="313" r:id="rId38"/>
    <p:sldId id="276" r:id="rId39"/>
    <p:sldId id="314" r:id="rId40"/>
    <p:sldId id="277" r:id="rId41"/>
    <p:sldId id="315" r:id="rId42"/>
    <p:sldId id="316" r:id="rId43"/>
    <p:sldId id="280" r:id="rId44"/>
    <p:sldId id="323" r:id="rId45"/>
    <p:sldId id="317" r:id="rId46"/>
    <p:sldId id="282" r:id="rId47"/>
    <p:sldId id="318" r:id="rId48"/>
    <p:sldId id="283" r:id="rId49"/>
    <p:sldId id="324" r:id="rId50"/>
    <p:sldId id="257" r:id="rId51"/>
    <p:sldId id="319" r:id="rId52"/>
    <p:sldId id="32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23" autoAdjust="0"/>
  </p:normalViewPr>
  <p:slideViewPr>
    <p:cSldViewPr>
      <p:cViewPr varScale="1">
        <p:scale>
          <a:sx n="66" d="100"/>
          <a:sy n="66" d="100"/>
        </p:scale>
        <p:origin x="150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BF2D8-F7B3-4653-A2E4-A1E507749467}" type="datetimeFigureOut">
              <a:rPr lang="en-US" smtClean="0"/>
              <a:t>12/5/2017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369207-9A5D-407C-80E7-F4AABE3E17D1}" type="slidenum">
              <a:rPr lang="en-US" smtClean="0"/>
              <a:t>‹#›</a:t>
            </a:fld>
            <a:endParaRPr lang="en-US"/>
          </a:p>
        </p:txBody>
      </p:sp>
    </p:spTree>
    <p:extLst>
      <p:ext uri="{BB962C8B-B14F-4D97-AF65-F5344CB8AC3E}">
        <p14:creationId xmlns:p14="http://schemas.microsoft.com/office/powerpoint/2010/main" val="1088513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washingtonpost.com/politics/senate-democrats-vastly-outspent-by-right-in-gorsuch-fight/2017/03/18/1c42c3e2-0b39-11e7-93dc-00f9bdd74ed1_story.html?utm_term=.1c3460f02ab2"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hlinkClick r:id="rId3"/>
              </a:rPr>
              <a:t>https://www.washingtonpost.com/politics/senate-democrats-vastly-outspent-by-right-in-gorsuch-fight/2017/03/18/1c42c3e2-0b39-11e7-93dc-00f9bdd74ed1_story.html?utm_term=.1c3460f02ab2</a:t>
            </a:r>
            <a:endParaRPr lang="en-US" sz="1200"/>
          </a:p>
          <a:p>
            <a:endParaRPr lang="en-US"/>
          </a:p>
        </p:txBody>
      </p:sp>
      <p:sp>
        <p:nvSpPr>
          <p:cNvPr id="4" name="Slide Number Placeholder 3"/>
          <p:cNvSpPr>
            <a:spLocks noGrp="1"/>
          </p:cNvSpPr>
          <p:nvPr>
            <p:ph type="sldNum" sz="quarter" idx="10"/>
          </p:nvPr>
        </p:nvSpPr>
        <p:spPr/>
        <p:txBody>
          <a:bodyPr/>
          <a:lstStyle/>
          <a:p>
            <a:fld id="{A6369207-9A5D-407C-80E7-F4AABE3E17D1}" type="slidenum">
              <a:rPr lang="en-US" smtClean="0"/>
              <a:t>8</a:t>
            </a:fld>
            <a:endParaRPr lang="en-US"/>
          </a:p>
        </p:txBody>
      </p:sp>
    </p:spTree>
    <p:extLst>
      <p:ext uri="{BB962C8B-B14F-4D97-AF65-F5344CB8AC3E}">
        <p14:creationId xmlns:p14="http://schemas.microsoft.com/office/powerpoint/2010/main" val="177325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A6369207-9A5D-407C-80E7-F4AABE3E17D1}" type="slidenum">
              <a:rPr lang="en-US" smtClean="0"/>
              <a:t>22</a:t>
            </a:fld>
            <a:endParaRPr lang="en-US"/>
          </a:p>
        </p:txBody>
      </p:sp>
    </p:spTree>
    <p:extLst>
      <p:ext uri="{BB962C8B-B14F-4D97-AF65-F5344CB8AC3E}">
        <p14:creationId xmlns:p14="http://schemas.microsoft.com/office/powerpoint/2010/main" val="1113053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369207-9A5D-407C-80E7-F4AABE3E17D1}" type="slidenum">
              <a:rPr lang="en-US" smtClean="0"/>
              <a:t>32</a:t>
            </a:fld>
            <a:endParaRPr lang="en-US"/>
          </a:p>
        </p:txBody>
      </p:sp>
    </p:spTree>
    <p:extLst>
      <p:ext uri="{BB962C8B-B14F-4D97-AF65-F5344CB8AC3E}">
        <p14:creationId xmlns:p14="http://schemas.microsoft.com/office/powerpoint/2010/main" val="367173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 2007, George W. Bush said that he would veto any legislation that included a timetable for troop withdrawal from Iraq. The funding bill that Congress eventually passed for the war did not include any kind of timetable. </a:t>
            </a:r>
          </a:p>
          <a:p>
            <a:endParaRPr lang="en-US" dirty="0"/>
          </a:p>
        </p:txBody>
      </p:sp>
      <p:sp>
        <p:nvSpPr>
          <p:cNvPr id="4" name="Slide Number Placeholder 3"/>
          <p:cNvSpPr>
            <a:spLocks noGrp="1"/>
          </p:cNvSpPr>
          <p:nvPr>
            <p:ph type="sldNum" sz="quarter" idx="10"/>
          </p:nvPr>
        </p:nvSpPr>
        <p:spPr/>
        <p:txBody>
          <a:bodyPr/>
          <a:lstStyle/>
          <a:p>
            <a:fld id="{A6369207-9A5D-407C-80E7-F4AABE3E17D1}" type="slidenum">
              <a:rPr lang="en-US" smtClean="0"/>
              <a:t>33</a:t>
            </a:fld>
            <a:endParaRPr lang="en-US"/>
          </a:p>
        </p:txBody>
      </p:sp>
    </p:spTree>
    <p:extLst>
      <p:ext uri="{BB962C8B-B14F-4D97-AF65-F5344CB8AC3E}">
        <p14:creationId xmlns:p14="http://schemas.microsoft.com/office/powerpoint/2010/main" val="1821668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The designated survivor for the 2016 State of the Union address was </a:t>
            </a:r>
            <a:r>
              <a:rPr lang="en-US" b="1" dirty="0" err="1"/>
              <a:t>Jeh</a:t>
            </a:r>
            <a:r>
              <a:rPr lang="en-US" b="1" dirty="0"/>
              <a:t> Johnson, Secretary of Homeland Security. </a:t>
            </a:r>
          </a:p>
          <a:p>
            <a:endParaRPr lang="en-US" b="1" dirty="0"/>
          </a:p>
          <a:p>
            <a:endParaRPr lang="en-US" dirty="0"/>
          </a:p>
        </p:txBody>
      </p:sp>
      <p:sp>
        <p:nvSpPr>
          <p:cNvPr id="4" name="Slide Number Placeholder 3"/>
          <p:cNvSpPr>
            <a:spLocks noGrp="1"/>
          </p:cNvSpPr>
          <p:nvPr>
            <p:ph type="sldNum" sz="quarter" idx="10"/>
          </p:nvPr>
        </p:nvSpPr>
        <p:spPr/>
        <p:txBody>
          <a:bodyPr/>
          <a:lstStyle/>
          <a:p>
            <a:fld id="{A6369207-9A5D-407C-80E7-F4AABE3E17D1}" type="slidenum">
              <a:rPr lang="en-US" smtClean="0"/>
              <a:t>37</a:t>
            </a:fld>
            <a:endParaRPr lang="en-US"/>
          </a:p>
        </p:txBody>
      </p:sp>
    </p:spTree>
    <p:extLst>
      <p:ext uri="{BB962C8B-B14F-4D97-AF65-F5344CB8AC3E}">
        <p14:creationId xmlns:p14="http://schemas.microsoft.com/office/powerpoint/2010/main" val="3588871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88BAF8-6CA1-41C8-B5F6-FC99BE8AD85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2479980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88BAF8-6CA1-41C8-B5F6-FC99BE8AD85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373193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88BAF8-6CA1-41C8-B5F6-FC99BE8AD85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176458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88BAF8-6CA1-41C8-B5F6-FC99BE8AD85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53175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88BAF8-6CA1-41C8-B5F6-FC99BE8AD85A}"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380439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88BAF8-6CA1-41C8-B5F6-FC99BE8AD85A}"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286606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88BAF8-6CA1-41C8-B5F6-FC99BE8AD85A}"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284838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88BAF8-6CA1-41C8-B5F6-FC99BE8AD85A}"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190572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8BAF8-6CA1-41C8-B5F6-FC99BE8AD85A}"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54776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88BAF8-6CA1-41C8-B5F6-FC99BE8AD85A}"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355798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88BAF8-6CA1-41C8-B5F6-FC99BE8AD85A}"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C92CA-B61B-429C-A48A-3722BC331C85}" type="slidenum">
              <a:rPr lang="en-US" smtClean="0"/>
              <a:t>‹#›</a:t>
            </a:fld>
            <a:endParaRPr lang="en-US"/>
          </a:p>
        </p:txBody>
      </p:sp>
    </p:spTree>
    <p:extLst>
      <p:ext uri="{BB962C8B-B14F-4D97-AF65-F5344CB8AC3E}">
        <p14:creationId xmlns:p14="http://schemas.microsoft.com/office/powerpoint/2010/main" val="385123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8BAF8-6CA1-41C8-B5F6-FC99BE8AD85A}" type="datetimeFigureOut">
              <a:rPr lang="en-US" smtClean="0"/>
              <a:t>12/5/2017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C92CA-B61B-429C-A48A-3722BC331C85}" type="slidenum">
              <a:rPr lang="en-US" smtClean="0"/>
              <a:t>‹#›</a:t>
            </a:fld>
            <a:endParaRPr lang="en-US"/>
          </a:p>
        </p:txBody>
      </p:sp>
    </p:spTree>
    <p:extLst>
      <p:ext uri="{BB962C8B-B14F-4D97-AF65-F5344CB8AC3E}">
        <p14:creationId xmlns:p14="http://schemas.microsoft.com/office/powerpoint/2010/main" val="2052822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go.org/index2.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mnestyusa.org/" TargetMode="External"/><Relationship Id="rId7" Type="http://schemas.openxmlformats.org/officeDocument/2006/relationships/hyperlink" Target="http://www.greenpeace.org/usa/" TargetMode="External"/><Relationship Id="rId2" Type="http://schemas.openxmlformats.org/officeDocument/2006/relationships/hyperlink" Target="http://www.heifer.org/about-heifer/index.html" TargetMode="External"/><Relationship Id="rId1" Type="http://schemas.openxmlformats.org/officeDocument/2006/relationships/slideLayout" Target="../slideLayouts/slideLayout2.xml"/><Relationship Id="rId6" Type="http://schemas.openxmlformats.org/officeDocument/2006/relationships/hyperlink" Target="http://www.crs.org/" TargetMode="External"/><Relationship Id="rId5" Type="http://schemas.openxmlformats.org/officeDocument/2006/relationships/hyperlink" Target="https://www.oxfam.org/en/about" TargetMode="External"/><Relationship Id="rId4" Type="http://schemas.openxmlformats.org/officeDocument/2006/relationships/hyperlink" Target="http://redcross.or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senate.gov/artandhistory/history/minute/Presidential_Succession_Act.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abcnews.go.com/Politics/state-union-designated-survivor/story?id=2832958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ustr.gov/" TargetMode="External"/><Relationship Id="rId2" Type="http://schemas.openxmlformats.org/officeDocument/2006/relationships/hyperlink" Target="http://www.whitehouse.gov/om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whitehouse.gov/administration/cabinet"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buzzfeed.com/jessicamisener/21-shocking-facts-about-us-president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youtube.com/watch?v=0CCwxMvXPZo" TargetMode="External"/><Relationship Id="rId2" Type="http://schemas.openxmlformats.org/officeDocument/2006/relationships/hyperlink" Target="https://www.youtube.com/watch?v=LVd5xiA8_Q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The Presidency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955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executive orders</a:t>
            </a:r>
          </a:p>
        </p:txBody>
      </p:sp>
      <p:sp>
        <p:nvSpPr>
          <p:cNvPr id="3" name="Content Placeholder 2"/>
          <p:cNvSpPr>
            <a:spLocks noGrp="1"/>
          </p:cNvSpPr>
          <p:nvPr>
            <p:ph idx="1"/>
          </p:nvPr>
        </p:nvSpPr>
        <p:spPr/>
        <p:txBody>
          <a:bodyPr>
            <a:normAutofit fontScale="85000" lnSpcReduction="20000"/>
          </a:bodyPr>
          <a:lstStyle/>
          <a:p>
            <a:r>
              <a:rPr lang="en-US" b="1" dirty="0"/>
              <a:t>Executive orders: Proclamations made by the president that change government policy without congressional approval.</a:t>
            </a:r>
          </a:p>
          <a:p>
            <a:r>
              <a:rPr lang="en-US" dirty="0"/>
              <a:t>Most famous:</a:t>
            </a:r>
          </a:p>
          <a:p>
            <a:r>
              <a:rPr lang="en-US" dirty="0"/>
              <a:t> </a:t>
            </a:r>
            <a:r>
              <a:rPr lang="en-US" b="1" dirty="0"/>
              <a:t>Abraham</a:t>
            </a:r>
            <a:r>
              <a:rPr lang="en-US" dirty="0"/>
              <a:t> </a:t>
            </a:r>
            <a:r>
              <a:rPr lang="en-US" b="1" dirty="0"/>
              <a:t>Lincoln’s Emancipation Proclamation </a:t>
            </a:r>
            <a:r>
              <a:rPr lang="en-US" dirty="0"/>
              <a:t>was an executive order that</a:t>
            </a:r>
            <a:r>
              <a:rPr lang="en-US" b="1" dirty="0"/>
              <a:t> </a:t>
            </a:r>
            <a:r>
              <a:rPr lang="en-US" dirty="0"/>
              <a:t>freed all slaves living in the Confederate States.</a:t>
            </a:r>
          </a:p>
          <a:p>
            <a:r>
              <a:rPr lang="en-US" b="1" dirty="0"/>
              <a:t>FDR created the Works Progress Administration</a:t>
            </a:r>
            <a:r>
              <a:rPr lang="en-US" dirty="0"/>
              <a:t>, the centerpiece of his New Deal Recovery program, by executive order in 1935.</a:t>
            </a:r>
          </a:p>
          <a:p>
            <a:r>
              <a:rPr lang="en-US" b="1" dirty="0"/>
              <a:t>Harry Truman integrated the U.S. military </a:t>
            </a:r>
            <a:r>
              <a:rPr lang="en-US" dirty="0"/>
              <a:t>by executive order in 1948.</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06806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executive orders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President’s power to issue an executive order has limits. </a:t>
            </a:r>
          </a:p>
          <a:p>
            <a:r>
              <a:rPr lang="en-US" dirty="0"/>
              <a:t>Congress may pass a law authorizing the president to issue an executive order </a:t>
            </a:r>
          </a:p>
          <a:p>
            <a:r>
              <a:rPr lang="en-US" dirty="0"/>
              <a:t>Congress can also pass a law that overturns an executive order issued by the President.</a:t>
            </a:r>
          </a:p>
          <a:p>
            <a:r>
              <a:rPr lang="en-US" dirty="0"/>
              <a:t>Though Congress could anticipate the President would veto a law overturning an executive order and thus would need a two-thirds majority support in each house to override the President’s veto.</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00644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commander in chief</a:t>
            </a:r>
          </a:p>
        </p:txBody>
      </p:sp>
      <p:sp>
        <p:nvSpPr>
          <p:cNvPr id="3" name="Content Placeholder 2"/>
          <p:cNvSpPr>
            <a:spLocks noGrp="1"/>
          </p:cNvSpPr>
          <p:nvPr>
            <p:ph idx="1"/>
          </p:nvPr>
        </p:nvSpPr>
        <p:spPr/>
        <p:txBody>
          <a:bodyPr>
            <a:normAutofit/>
          </a:bodyPr>
          <a:lstStyle/>
          <a:p>
            <a:pPr marL="0" indent="0">
              <a:buNone/>
            </a:pPr>
            <a:r>
              <a:rPr lang="en-US" b="1" dirty="0"/>
              <a:t>The Constitution makes the President the Commander in Chief of the Armed Forces but gives Congress the power to declare war.</a:t>
            </a:r>
          </a:p>
          <a:p>
            <a:r>
              <a:rPr lang="en-US" dirty="0"/>
              <a:t>In practice, the President controls the day-to-day operations of the U.S. military through the Department of Defense</a:t>
            </a:r>
          </a:p>
          <a:p>
            <a:r>
              <a:rPr lang="en-US" dirty="0"/>
              <a:t> and has the power to order troops into action without explicit approval of Congress</a:t>
            </a:r>
            <a:endParaRPr lang="en-US" b="1" dirty="0"/>
          </a:p>
        </p:txBody>
      </p:sp>
    </p:spTree>
    <p:extLst>
      <p:ext uri="{BB962C8B-B14F-4D97-AF65-F5344CB8AC3E}">
        <p14:creationId xmlns:p14="http://schemas.microsoft.com/office/powerpoint/2010/main" val="373630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commander in chief</a:t>
            </a:r>
          </a:p>
        </p:txBody>
      </p:sp>
      <p:sp>
        <p:nvSpPr>
          <p:cNvPr id="3" name="Content Placeholder 2"/>
          <p:cNvSpPr>
            <a:spLocks noGrp="1"/>
          </p:cNvSpPr>
          <p:nvPr>
            <p:ph idx="1"/>
          </p:nvPr>
        </p:nvSpPr>
        <p:spPr/>
        <p:txBody>
          <a:bodyPr/>
          <a:lstStyle/>
          <a:p>
            <a:r>
              <a:rPr lang="en-US" dirty="0"/>
              <a:t>In 2002, President George W. Bush deployed 100,000 troops into Iraq, though Congress eventually passed a resolution authorizing combat operations against Iraq after the deployment had occurred.</a:t>
            </a:r>
          </a:p>
          <a:p>
            <a:r>
              <a:rPr lang="en-US" dirty="0"/>
              <a:t>Subsequent deployment of troops into Iraq and Afghanistan occurred without Congressional approval.</a:t>
            </a:r>
          </a:p>
          <a:p>
            <a:endParaRPr lang="en-US" dirty="0"/>
          </a:p>
        </p:txBody>
      </p:sp>
    </p:spTree>
    <p:extLst>
      <p:ext uri="{BB962C8B-B14F-4D97-AF65-F5344CB8AC3E}">
        <p14:creationId xmlns:p14="http://schemas.microsoft.com/office/powerpoint/2010/main" val="2380173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commander in chief</a:t>
            </a:r>
          </a:p>
        </p:txBody>
      </p:sp>
      <p:sp>
        <p:nvSpPr>
          <p:cNvPr id="3" name="Content Placeholder 2"/>
          <p:cNvSpPr>
            <a:spLocks noGrp="1"/>
          </p:cNvSpPr>
          <p:nvPr>
            <p:ph idx="1"/>
          </p:nvPr>
        </p:nvSpPr>
        <p:spPr/>
        <p:txBody>
          <a:bodyPr/>
          <a:lstStyle/>
          <a:p>
            <a:pPr marL="0" indent="0">
              <a:buNone/>
            </a:pPr>
            <a:r>
              <a:rPr lang="en-US" b="1" dirty="0"/>
              <a:t>Though the U.S. has been involved in hundreds of foreign military operations, Congress has declared war only five times:</a:t>
            </a:r>
          </a:p>
          <a:p>
            <a:r>
              <a:rPr lang="en-US" b="1" dirty="0"/>
              <a:t> the War of 1812</a:t>
            </a:r>
          </a:p>
          <a:p>
            <a:r>
              <a:rPr lang="en-US" b="1" dirty="0"/>
              <a:t> the Mexican-American War in 1846</a:t>
            </a:r>
          </a:p>
          <a:p>
            <a:r>
              <a:rPr lang="en-US" b="1" dirty="0"/>
              <a:t> the Spanish-American War in 1898 </a:t>
            </a:r>
          </a:p>
          <a:p>
            <a:r>
              <a:rPr lang="en-US" b="1" dirty="0"/>
              <a:t>World War I in 1917</a:t>
            </a:r>
          </a:p>
          <a:p>
            <a:r>
              <a:rPr lang="en-US" b="1" dirty="0"/>
              <a:t>World War II in 1941</a:t>
            </a:r>
          </a:p>
          <a:p>
            <a:endParaRPr lang="en-US" dirty="0"/>
          </a:p>
        </p:txBody>
      </p:sp>
    </p:spTree>
    <p:extLst>
      <p:ext uri="{BB962C8B-B14F-4D97-AF65-F5344CB8AC3E}">
        <p14:creationId xmlns:p14="http://schemas.microsoft.com/office/powerpoint/2010/main" val="70711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Commander in chief: </a:t>
            </a:r>
            <a:br>
              <a:rPr lang="en-US" dirty="0"/>
            </a:br>
            <a:r>
              <a:rPr lang="en-US" dirty="0"/>
              <a:t>the War Powers Act</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Congress enacted the War Powers Resolution in 1973 because Congress felt that the President had too much power. </a:t>
            </a:r>
          </a:p>
          <a:p>
            <a:r>
              <a:rPr lang="en-US" dirty="0"/>
              <a:t>The conflicts in Korea and Vietnam had kept the U.S. involved in foreign military operations for more than 20 years with no declaration by Congress. </a:t>
            </a:r>
          </a:p>
          <a:p>
            <a:r>
              <a:rPr lang="en-US" dirty="0"/>
              <a:t>In 1970-71, President Nixon had conducted operations in Cambodia in secret without informing Congress. </a:t>
            </a:r>
          </a:p>
          <a:p>
            <a:endParaRPr lang="en-US" dirty="0"/>
          </a:p>
        </p:txBody>
      </p:sp>
    </p:spTree>
    <p:extLst>
      <p:ext uri="{BB962C8B-B14F-4D97-AF65-F5344CB8AC3E}">
        <p14:creationId xmlns:p14="http://schemas.microsoft.com/office/powerpoint/2010/main" val="2788431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Commander in chief: </a:t>
            </a:r>
            <a:br>
              <a:rPr lang="en-US" dirty="0"/>
            </a:br>
            <a:r>
              <a:rPr lang="en-US" dirty="0"/>
              <a:t>the War Powers Act</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The War Powers Resolution places specific limits on how the president may engage U.S. forces without consulting with Congress. </a:t>
            </a:r>
          </a:p>
          <a:p>
            <a:pPr marL="0" indent="0">
              <a:buNone/>
            </a:pPr>
            <a:r>
              <a:rPr lang="en-US" dirty="0"/>
              <a:t>In summary, the</a:t>
            </a:r>
            <a:r>
              <a:rPr lang="en-US" b="1" dirty="0"/>
              <a:t> War Powers Resolution</a:t>
            </a:r>
          </a:p>
          <a:p>
            <a:r>
              <a:rPr lang="en-US" dirty="0"/>
              <a:t>requires that the President, upon sending troops into military action, must notify Congress within 48 hours that he has done so. </a:t>
            </a:r>
          </a:p>
          <a:p>
            <a:r>
              <a:rPr lang="en-US" dirty="0"/>
              <a:t>The Resolution also forbids military personnel from remaining in a state of conflict for more than 60 days, including an additional 30 days for safe troop withdrawal. </a:t>
            </a:r>
          </a:p>
          <a:p>
            <a:endParaRPr lang="en-US" dirty="0"/>
          </a:p>
          <a:p>
            <a:endParaRPr lang="en-US" dirty="0"/>
          </a:p>
        </p:txBody>
      </p:sp>
    </p:spTree>
    <p:extLst>
      <p:ext uri="{BB962C8B-B14F-4D97-AF65-F5344CB8AC3E}">
        <p14:creationId xmlns:p14="http://schemas.microsoft.com/office/powerpoint/2010/main" val="44346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Commander in chief: </a:t>
            </a:r>
            <a:br>
              <a:rPr lang="en-US" dirty="0"/>
            </a:br>
            <a:r>
              <a:rPr lang="en-US" dirty="0"/>
              <a:t>the War Powers Act</a:t>
            </a:r>
          </a:p>
        </p:txBody>
      </p:sp>
      <p:sp>
        <p:nvSpPr>
          <p:cNvPr id="3" name="Content Placeholder 2"/>
          <p:cNvSpPr>
            <a:spLocks noGrp="1"/>
          </p:cNvSpPr>
          <p:nvPr>
            <p:ph idx="1"/>
          </p:nvPr>
        </p:nvSpPr>
        <p:spPr/>
        <p:txBody>
          <a:bodyPr>
            <a:normAutofit fontScale="92500" lnSpcReduction="10000"/>
          </a:bodyPr>
          <a:lstStyle/>
          <a:p>
            <a:r>
              <a:rPr lang="en-US" dirty="0"/>
              <a:t>After that, the President must seek an additional authorization from Congress or a formal declaration of war.</a:t>
            </a:r>
            <a:endParaRPr lang="en-US" b="1" dirty="0"/>
          </a:p>
          <a:p>
            <a:pPr marL="0" indent="0">
              <a:buNone/>
            </a:pPr>
            <a:r>
              <a:rPr lang="en-US" b="1" dirty="0"/>
              <a:t>Despite being in effect for 40 years, the War Powers resolution has been invoked only once: </a:t>
            </a:r>
          </a:p>
          <a:p>
            <a:r>
              <a:rPr lang="en-US" dirty="0"/>
              <a:t>the </a:t>
            </a:r>
            <a:r>
              <a:rPr lang="en-US" i="1" dirty="0" err="1"/>
              <a:t>Mayagüez</a:t>
            </a:r>
            <a:r>
              <a:rPr lang="en-US" dirty="0"/>
              <a:t> incident in 1975, considered the last official battle of the Vietnam war and involving the seizure at sea of the crew of a U.S. merchant marine ship, the </a:t>
            </a:r>
            <a:r>
              <a:rPr lang="en-US" i="1" dirty="0"/>
              <a:t>Mayaguez, </a:t>
            </a:r>
            <a:r>
              <a:rPr lang="en-US" dirty="0"/>
              <a:t>by the Cambodian Khmer Rouge.</a:t>
            </a:r>
          </a:p>
          <a:p>
            <a:endParaRPr lang="en-US" dirty="0"/>
          </a:p>
        </p:txBody>
      </p:sp>
    </p:spTree>
    <p:extLst>
      <p:ext uri="{BB962C8B-B14F-4D97-AF65-F5344CB8AC3E}">
        <p14:creationId xmlns:p14="http://schemas.microsoft.com/office/powerpoint/2010/main" val="3011798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Commander in chief: </a:t>
            </a:r>
            <a:br>
              <a:rPr lang="en-US" dirty="0"/>
            </a:br>
            <a:r>
              <a:rPr lang="en-US" dirty="0"/>
              <a:t>the War Powers Act</a:t>
            </a:r>
          </a:p>
        </p:txBody>
      </p:sp>
      <p:sp>
        <p:nvSpPr>
          <p:cNvPr id="3" name="Content Placeholder 2"/>
          <p:cNvSpPr>
            <a:spLocks noGrp="1"/>
          </p:cNvSpPr>
          <p:nvPr>
            <p:ph idx="1"/>
          </p:nvPr>
        </p:nvSpPr>
        <p:spPr/>
        <p:txBody>
          <a:bodyPr>
            <a:normAutofit/>
          </a:bodyPr>
          <a:lstStyle/>
          <a:p>
            <a:r>
              <a:rPr lang="en-US" dirty="0"/>
              <a:t>Some scholars argue that the War Powers Resolution </a:t>
            </a:r>
            <a:r>
              <a:rPr lang="en-US" b="1" dirty="0"/>
              <a:t>expands presidential power </a:t>
            </a:r>
            <a:r>
              <a:rPr lang="en-US" dirty="0"/>
              <a:t>by giving the president </a:t>
            </a:r>
            <a:r>
              <a:rPr lang="en-US" b="1" dirty="0"/>
              <a:t>unlimited control for the first 90 days </a:t>
            </a:r>
            <a:r>
              <a:rPr lang="en-US" dirty="0"/>
              <a:t>of a military operation.</a:t>
            </a:r>
          </a:p>
          <a:p>
            <a:r>
              <a:rPr lang="en-US" dirty="0"/>
              <a:t>The War Powers Resolution has never been reviewed by the Supreme Court  and some </a:t>
            </a:r>
            <a:r>
              <a:rPr lang="en-US" b="1" dirty="0"/>
              <a:t>scholars also argue that the it would not withstand a test of its constitutionality.</a:t>
            </a:r>
          </a:p>
          <a:p>
            <a:endParaRPr lang="en-US" b="1" dirty="0"/>
          </a:p>
          <a:p>
            <a:endParaRPr lang="en-US" dirty="0"/>
          </a:p>
        </p:txBody>
      </p:sp>
    </p:spTree>
    <p:extLst>
      <p:ext uri="{BB962C8B-B14F-4D97-AF65-F5344CB8AC3E}">
        <p14:creationId xmlns:p14="http://schemas.microsoft.com/office/powerpoint/2010/main" val="1427903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Commander in chief: </a:t>
            </a:r>
            <a:br>
              <a:rPr lang="en-US" dirty="0"/>
            </a:br>
            <a:r>
              <a:rPr lang="en-US" dirty="0"/>
              <a:t>the War Powers Act</a:t>
            </a:r>
          </a:p>
        </p:txBody>
      </p:sp>
      <p:sp>
        <p:nvSpPr>
          <p:cNvPr id="3" name="Content Placeholder 2"/>
          <p:cNvSpPr>
            <a:spLocks noGrp="1"/>
          </p:cNvSpPr>
          <p:nvPr>
            <p:ph idx="1"/>
          </p:nvPr>
        </p:nvSpPr>
        <p:spPr/>
        <p:txBody>
          <a:bodyPr/>
          <a:lstStyle/>
          <a:p>
            <a:pPr marL="0" indent="0">
              <a:buNone/>
            </a:pPr>
            <a:r>
              <a:rPr lang="en-US" b="1" dirty="0"/>
              <a:t>Congress also can curb a president’s war-making powers through </a:t>
            </a:r>
          </a:p>
          <a:p>
            <a:r>
              <a:rPr lang="en-US" dirty="0"/>
              <a:t>funding restrictions</a:t>
            </a:r>
          </a:p>
          <a:p>
            <a:r>
              <a:rPr lang="en-US" dirty="0"/>
              <a:t>legislative prohibitions and ultimately </a:t>
            </a:r>
          </a:p>
          <a:p>
            <a:r>
              <a:rPr lang="en-US" dirty="0"/>
              <a:t>impeachment</a:t>
            </a:r>
          </a:p>
          <a:p>
            <a:endParaRPr lang="en-US" dirty="0"/>
          </a:p>
        </p:txBody>
      </p:sp>
    </p:spTree>
    <p:extLst>
      <p:ext uri="{BB962C8B-B14F-4D97-AF65-F5344CB8AC3E}">
        <p14:creationId xmlns:p14="http://schemas.microsoft.com/office/powerpoint/2010/main" val="153923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President’s job description: head of the executive branch</a:t>
            </a:r>
          </a:p>
        </p:txBody>
      </p:sp>
      <p:sp>
        <p:nvSpPr>
          <p:cNvPr id="3" name="Content Placeholder 2"/>
          <p:cNvSpPr>
            <a:spLocks noGrp="1"/>
          </p:cNvSpPr>
          <p:nvPr>
            <p:ph idx="1"/>
          </p:nvPr>
        </p:nvSpPr>
        <p:spPr/>
        <p:txBody>
          <a:bodyPr>
            <a:normAutofit fontScale="92500"/>
          </a:bodyPr>
          <a:lstStyle/>
          <a:p>
            <a:r>
              <a:rPr lang="en-US" dirty="0"/>
              <a:t>The President’s job description begins in Article II, sec. 1 of the U.S. Constitution with the</a:t>
            </a:r>
          </a:p>
          <a:p>
            <a:r>
              <a:rPr lang="en-US" b="1" dirty="0"/>
              <a:t>Vesting clause: “ executive Power shall be vested in a President of the United States of America,”</a:t>
            </a:r>
          </a:p>
          <a:p>
            <a:r>
              <a:rPr lang="en-US" dirty="0"/>
              <a:t>The vesting clause makes the president the </a:t>
            </a:r>
            <a:r>
              <a:rPr lang="en-US" b="1" i="1" dirty="0"/>
              <a:t>head of government</a:t>
            </a:r>
            <a:r>
              <a:rPr lang="en-US" b="1" dirty="0"/>
              <a:t> with authority over the executive branch </a:t>
            </a:r>
            <a:r>
              <a:rPr lang="en-US" dirty="0"/>
              <a:t>and </a:t>
            </a:r>
            <a:r>
              <a:rPr lang="en-US" b="1" i="1" dirty="0"/>
              <a:t>head of state</a:t>
            </a:r>
            <a:r>
              <a:rPr lang="en-US" dirty="0"/>
              <a:t>, </a:t>
            </a:r>
            <a:r>
              <a:rPr lang="en-US" b="1" dirty="0"/>
              <a:t>the symbolic and political representative of the country.</a:t>
            </a:r>
          </a:p>
          <a:p>
            <a:endParaRPr lang="en-US" b="1" dirty="0"/>
          </a:p>
        </p:txBody>
      </p:sp>
    </p:spTree>
    <p:extLst>
      <p:ext uri="{BB962C8B-B14F-4D97-AF65-F5344CB8AC3E}">
        <p14:creationId xmlns:p14="http://schemas.microsoft.com/office/powerpoint/2010/main" val="1367178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treaty making and foreign policy</a:t>
            </a:r>
          </a:p>
        </p:txBody>
      </p:sp>
      <p:sp>
        <p:nvSpPr>
          <p:cNvPr id="3" name="Content Placeholder 2"/>
          <p:cNvSpPr>
            <a:spLocks noGrp="1"/>
          </p:cNvSpPr>
          <p:nvPr>
            <p:ph idx="1"/>
          </p:nvPr>
        </p:nvSpPr>
        <p:spPr/>
        <p:txBody>
          <a:bodyPr>
            <a:normAutofit lnSpcReduction="10000"/>
          </a:bodyPr>
          <a:lstStyle/>
          <a:p>
            <a:pPr marL="0" indent="0">
              <a:buNone/>
            </a:pPr>
            <a:r>
              <a:rPr lang="en-US" b="1" dirty="0"/>
              <a:t>Treaty making is shared between the President and Congress.</a:t>
            </a:r>
          </a:p>
          <a:p>
            <a:r>
              <a:rPr lang="en-US" dirty="0"/>
              <a:t>The President and his staff negotiate treaties that are then </a:t>
            </a:r>
            <a:r>
              <a:rPr lang="en-US" b="1" dirty="0"/>
              <a:t>sent to the Senate for approval by a two-thirds vote.</a:t>
            </a:r>
          </a:p>
          <a:p>
            <a:r>
              <a:rPr lang="en-US" dirty="0"/>
              <a:t>Congress considers treaties only </a:t>
            </a:r>
            <a:r>
              <a:rPr lang="en-US" b="1" dirty="0"/>
              <a:t>after they are negotiated. </a:t>
            </a:r>
          </a:p>
          <a:p>
            <a:r>
              <a:rPr lang="en-US" dirty="0"/>
              <a:t>There is no Constitutional way for Congress to </a:t>
            </a:r>
            <a:r>
              <a:rPr lang="en-US" b="1" dirty="0"/>
              <a:t>force the president to negotiate a treaty.</a:t>
            </a:r>
          </a:p>
        </p:txBody>
      </p:sp>
    </p:spTree>
    <p:extLst>
      <p:ext uri="{BB962C8B-B14F-4D97-AF65-F5344CB8AC3E}">
        <p14:creationId xmlns:p14="http://schemas.microsoft.com/office/powerpoint/2010/main" val="1295081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treaty making and foreign policy</a:t>
            </a:r>
          </a:p>
        </p:txBody>
      </p:sp>
      <p:sp>
        <p:nvSpPr>
          <p:cNvPr id="3" name="Content Placeholder 2"/>
          <p:cNvSpPr>
            <a:spLocks noGrp="1"/>
          </p:cNvSpPr>
          <p:nvPr>
            <p:ph idx="1"/>
          </p:nvPr>
        </p:nvSpPr>
        <p:spPr/>
        <p:txBody>
          <a:bodyPr>
            <a:normAutofit/>
          </a:bodyPr>
          <a:lstStyle/>
          <a:p>
            <a:pPr marL="0" indent="0">
              <a:buNone/>
            </a:pPr>
            <a:r>
              <a:rPr lang="en-US" b="1" dirty="0"/>
              <a:t>The president may avoid a senate vote on a treaty by one of two ways:</a:t>
            </a:r>
          </a:p>
          <a:p>
            <a:pPr marL="0" indent="0">
              <a:buNone/>
            </a:pPr>
            <a:r>
              <a:rPr lang="en-US" b="1" dirty="0"/>
              <a:t>1. The president can simply announce that the United States will abide by a treaty without ratifying it (voluntary compliance)</a:t>
            </a:r>
          </a:p>
          <a:p>
            <a:r>
              <a:rPr lang="en-US" dirty="0"/>
              <a:t>Bill Clinton did this to signal U.S. agreement with the international 1997 Kyoto Protocols that set limits on carbon monoxide emissions.</a:t>
            </a:r>
          </a:p>
          <a:p>
            <a:endParaRPr lang="en-US" dirty="0"/>
          </a:p>
          <a:p>
            <a:endParaRPr lang="en-US" dirty="0"/>
          </a:p>
          <a:p>
            <a:endParaRPr lang="en-US" b="1" dirty="0"/>
          </a:p>
          <a:p>
            <a:endParaRPr lang="en-US" b="1" dirty="0"/>
          </a:p>
          <a:p>
            <a:endParaRPr lang="en-US" dirty="0"/>
          </a:p>
        </p:txBody>
      </p:sp>
    </p:spTree>
    <p:extLst>
      <p:ext uri="{BB962C8B-B14F-4D97-AF65-F5344CB8AC3E}">
        <p14:creationId xmlns:p14="http://schemas.microsoft.com/office/powerpoint/2010/main" val="2017727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treaty making and foreign policy</a:t>
            </a:r>
          </a:p>
        </p:txBody>
      </p:sp>
      <p:sp>
        <p:nvSpPr>
          <p:cNvPr id="3" name="Content Placeholder 2"/>
          <p:cNvSpPr>
            <a:spLocks noGrp="1"/>
          </p:cNvSpPr>
          <p:nvPr>
            <p:ph idx="1"/>
          </p:nvPr>
        </p:nvSpPr>
        <p:spPr/>
        <p:txBody>
          <a:bodyPr>
            <a:normAutofit/>
          </a:bodyPr>
          <a:lstStyle/>
          <a:p>
            <a:pPr marL="0" indent="0">
              <a:buNone/>
            </a:pPr>
            <a:r>
              <a:rPr lang="en-US" b="1" dirty="0"/>
              <a:t>2</a:t>
            </a:r>
            <a:r>
              <a:rPr lang="en-US" dirty="0"/>
              <a:t>. A second strategy is to structure an </a:t>
            </a:r>
            <a:r>
              <a:rPr lang="en-US" b="1" dirty="0"/>
              <a:t>executive agreement – </a:t>
            </a:r>
            <a:r>
              <a:rPr lang="en-US" dirty="0"/>
              <a:t>an agreement between the executive branch of the U.S. and a foreign government which acts as a treaty but does not require senate approval.</a:t>
            </a:r>
          </a:p>
          <a:p>
            <a:endParaRPr lang="en-US" b="1" dirty="0"/>
          </a:p>
          <a:p>
            <a:endParaRPr lang="en-US" dirty="0"/>
          </a:p>
        </p:txBody>
      </p:sp>
    </p:spTree>
    <p:extLst>
      <p:ext uri="{BB962C8B-B14F-4D97-AF65-F5344CB8AC3E}">
        <p14:creationId xmlns:p14="http://schemas.microsoft.com/office/powerpoint/2010/main" val="3813177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treaty making and foreign policy</a:t>
            </a:r>
          </a:p>
        </p:txBody>
      </p:sp>
      <p:sp>
        <p:nvSpPr>
          <p:cNvPr id="3" name="Content Placeholder 2"/>
          <p:cNvSpPr>
            <a:spLocks noGrp="1"/>
          </p:cNvSpPr>
          <p:nvPr>
            <p:ph idx="1"/>
          </p:nvPr>
        </p:nvSpPr>
        <p:spPr/>
        <p:txBody>
          <a:bodyPr/>
          <a:lstStyle/>
          <a:p>
            <a:r>
              <a:rPr lang="en-US" b="1" dirty="0"/>
              <a:t>A treaty remains in force after the President who negotiated it leaves office; </a:t>
            </a:r>
          </a:p>
          <a:p>
            <a:r>
              <a:rPr lang="en-US" b="1" dirty="0"/>
              <a:t>voluntary compliance and executive agreements can be undone by a subsequent president, </a:t>
            </a:r>
            <a:r>
              <a:rPr lang="en-US" dirty="0"/>
              <a:t>as was done by George W. Bush with the Kyoto Protocols.</a:t>
            </a:r>
          </a:p>
          <a:p>
            <a:endParaRPr lang="en-US" dirty="0"/>
          </a:p>
        </p:txBody>
      </p:sp>
    </p:spTree>
    <p:extLst>
      <p:ext uri="{BB962C8B-B14F-4D97-AF65-F5344CB8AC3E}">
        <p14:creationId xmlns:p14="http://schemas.microsoft.com/office/powerpoint/2010/main" val="3900566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Treaty making and foreign policy</a:t>
            </a:r>
          </a:p>
        </p:txBody>
      </p:sp>
      <p:sp>
        <p:nvSpPr>
          <p:cNvPr id="3" name="Content Placeholder 2"/>
          <p:cNvSpPr>
            <a:spLocks noGrp="1"/>
          </p:cNvSpPr>
          <p:nvPr>
            <p:ph idx="1"/>
          </p:nvPr>
        </p:nvSpPr>
        <p:spPr/>
        <p:txBody>
          <a:bodyPr>
            <a:normAutofit/>
          </a:bodyPr>
          <a:lstStyle/>
          <a:p>
            <a:pPr marL="0" indent="0">
              <a:buNone/>
            </a:pPr>
            <a:r>
              <a:rPr lang="en-US" dirty="0"/>
              <a:t>The President also serves as the </a:t>
            </a:r>
            <a:r>
              <a:rPr lang="en-US" b="1" dirty="0"/>
              <a:t>representative of the United States in foreign affairs, </a:t>
            </a:r>
            <a:r>
              <a:rPr lang="en-US" dirty="0"/>
              <a:t>including communicating with </a:t>
            </a:r>
          </a:p>
          <a:p>
            <a:r>
              <a:rPr lang="en-US" dirty="0"/>
              <a:t>foreign leaders </a:t>
            </a:r>
          </a:p>
          <a:p>
            <a:r>
              <a:rPr lang="en-US" dirty="0"/>
              <a:t>with nongovernmental organizations (NGOs)</a:t>
            </a:r>
          </a:p>
          <a:p>
            <a:r>
              <a:rPr lang="en-US" dirty="0"/>
              <a:t>with ordinary citizens of other countries to persuade them to act in the best interests of the United States.</a:t>
            </a:r>
          </a:p>
        </p:txBody>
      </p:sp>
    </p:spTree>
    <p:extLst>
      <p:ext uri="{BB962C8B-B14F-4D97-AF65-F5344CB8AC3E}">
        <p14:creationId xmlns:p14="http://schemas.microsoft.com/office/powerpoint/2010/main" val="169477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Treaty making and foreign policy</a:t>
            </a:r>
          </a:p>
        </p:txBody>
      </p:sp>
      <p:sp>
        <p:nvSpPr>
          <p:cNvPr id="3" name="Content Placeholder 2"/>
          <p:cNvSpPr>
            <a:spLocks noGrp="1"/>
          </p:cNvSpPr>
          <p:nvPr>
            <p:ph idx="1"/>
          </p:nvPr>
        </p:nvSpPr>
        <p:spPr/>
        <p:txBody>
          <a:bodyPr>
            <a:normAutofit/>
          </a:bodyPr>
          <a:lstStyle/>
          <a:p>
            <a:r>
              <a:rPr lang="en-US" dirty="0"/>
              <a:t>Presidents typically campaign largely on </a:t>
            </a:r>
            <a:r>
              <a:rPr lang="en-US" b="1" dirty="0"/>
              <a:t>domestic issues </a:t>
            </a:r>
          </a:p>
          <a:p>
            <a:r>
              <a:rPr lang="en-US" dirty="0"/>
              <a:t>the </a:t>
            </a:r>
            <a:r>
              <a:rPr lang="en-US" b="1" dirty="0"/>
              <a:t>time a president spends on foreign affairs </a:t>
            </a:r>
            <a:r>
              <a:rPr lang="en-US" dirty="0"/>
              <a:t>while in office is dependent on world events and is largely </a:t>
            </a:r>
            <a:r>
              <a:rPr lang="en-US" b="1" dirty="0"/>
              <a:t>beyond his control.</a:t>
            </a:r>
          </a:p>
          <a:p>
            <a:r>
              <a:rPr lang="en-US" dirty="0"/>
              <a:t>(</a:t>
            </a:r>
            <a:r>
              <a:rPr lang="en-US" b="1" dirty="0"/>
              <a:t>domestic</a:t>
            </a:r>
            <a:r>
              <a:rPr lang="en-US" dirty="0"/>
              <a:t>: existing or occurring inside a particular country; not foreign or international)</a:t>
            </a:r>
          </a:p>
          <a:p>
            <a:endParaRPr lang="en-US" dirty="0"/>
          </a:p>
        </p:txBody>
      </p:sp>
    </p:spTree>
    <p:extLst>
      <p:ext uri="{BB962C8B-B14F-4D97-AF65-F5344CB8AC3E}">
        <p14:creationId xmlns:p14="http://schemas.microsoft.com/office/powerpoint/2010/main" val="720660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Treaty making and foreign policy: What is an NGO?</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A non-governmental organization (NGO) is any non-profit, voluntary citizens' group which is organized on a local, national or international level. NGOs</a:t>
            </a:r>
          </a:p>
          <a:p>
            <a:r>
              <a:rPr lang="en-US" dirty="0"/>
              <a:t>perform a variety of service and humanitarian functions</a:t>
            </a:r>
          </a:p>
          <a:p>
            <a:r>
              <a:rPr lang="en-US" dirty="0"/>
              <a:t> bring citizen concerns to governments </a:t>
            </a:r>
          </a:p>
          <a:p>
            <a:r>
              <a:rPr lang="en-US" dirty="0"/>
              <a:t>advocate and monitor policies </a:t>
            </a:r>
          </a:p>
          <a:p>
            <a:r>
              <a:rPr lang="en-US" dirty="0"/>
              <a:t>encourage political participation through provision of information. </a:t>
            </a:r>
          </a:p>
        </p:txBody>
      </p:sp>
    </p:spTree>
    <p:extLst>
      <p:ext uri="{BB962C8B-B14F-4D97-AF65-F5344CB8AC3E}">
        <p14:creationId xmlns:p14="http://schemas.microsoft.com/office/powerpoint/2010/main" val="4091394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NGO?</a:t>
            </a:r>
          </a:p>
        </p:txBody>
      </p:sp>
      <p:sp>
        <p:nvSpPr>
          <p:cNvPr id="3" name="Content Placeholder 2"/>
          <p:cNvSpPr>
            <a:spLocks noGrp="1"/>
          </p:cNvSpPr>
          <p:nvPr>
            <p:ph idx="1"/>
          </p:nvPr>
        </p:nvSpPr>
        <p:spPr/>
        <p:txBody>
          <a:bodyPr>
            <a:normAutofit/>
          </a:bodyPr>
          <a:lstStyle/>
          <a:p>
            <a:pPr marL="0" indent="0">
              <a:buNone/>
            </a:pPr>
            <a:r>
              <a:rPr lang="en-US" dirty="0"/>
              <a:t>The World Bank defines NGOs as “private organizations that pursue activities to relieve suffering, promote the interests of the poor, protect the environment, provide basic social services, or undertake community development.” </a:t>
            </a:r>
          </a:p>
          <a:p>
            <a:pPr marL="0" indent="0">
              <a:buNone/>
            </a:pPr>
            <a:r>
              <a:rPr lang="en-US" dirty="0">
                <a:hlinkClick r:id="rId2"/>
              </a:rPr>
              <a:t>http://www.ngo.org/index2.htm</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01821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NGO?</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Some examples of NGOs:</a:t>
            </a:r>
          </a:p>
          <a:p>
            <a:r>
              <a:rPr lang="en-US" dirty="0"/>
              <a:t>International Campaign to Ban Landmines</a:t>
            </a:r>
          </a:p>
          <a:p>
            <a:r>
              <a:rPr lang="en-US" dirty="0" err="1"/>
              <a:t>Medecins</a:t>
            </a:r>
            <a:r>
              <a:rPr lang="en-US" dirty="0"/>
              <a:t> Sans </a:t>
            </a:r>
            <a:r>
              <a:rPr lang="en-US" dirty="0" err="1"/>
              <a:t>Frontiere</a:t>
            </a:r>
            <a:r>
              <a:rPr lang="en-US" dirty="0"/>
              <a:t> (Doctors without Borders) </a:t>
            </a:r>
          </a:p>
          <a:p>
            <a:r>
              <a:rPr lang="en-US" dirty="0"/>
              <a:t>Heifer International </a:t>
            </a:r>
            <a:r>
              <a:rPr lang="en-US" dirty="0">
                <a:hlinkClick r:id="rId2"/>
              </a:rPr>
              <a:t>http://www.heifer.org/about-heifer/index.html</a:t>
            </a:r>
            <a:endParaRPr lang="en-US" dirty="0"/>
          </a:p>
          <a:p>
            <a:r>
              <a:rPr lang="en-US" dirty="0"/>
              <a:t>Amnesty International </a:t>
            </a:r>
            <a:r>
              <a:rPr lang="en-US" dirty="0">
                <a:hlinkClick r:id="rId3"/>
              </a:rPr>
              <a:t>http://www.amnestyusa.org/</a:t>
            </a:r>
            <a:endParaRPr lang="en-US" dirty="0"/>
          </a:p>
          <a:p>
            <a:r>
              <a:rPr lang="en-US" dirty="0"/>
              <a:t>Red Cross </a:t>
            </a:r>
            <a:r>
              <a:rPr lang="en-US" dirty="0">
                <a:hlinkClick r:id="rId4"/>
              </a:rPr>
              <a:t>http://redcross.org/</a:t>
            </a:r>
            <a:endParaRPr lang="en-US" dirty="0"/>
          </a:p>
          <a:p>
            <a:r>
              <a:rPr lang="en-US" dirty="0"/>
              <a:t>OXFAM </a:t>
            </a:r>
            <a:r>
              <a:rPr lang="en-US" dirty="0">
                <a:hlinkClick r:id="rId5"/>
              </a:rPr>
              <a:t>https://www.oxfam.org/en/about</a:t>
            </a:r>
            <a:endParaRPr lang="en-US" dirty="0"/>
          </a:p>
          <a:p>
            <a:r>
              <a:rPr lang="en-US" dirty="0"/>
              <a:t>Catholic Relief Services </a:t>
            </a:r>
            <a:r>
              <a:rPr lang="en-US" dirty="0">
                <a:hlinkClick r:id="rId6"/>
              </a:rPr>
              <a:t>http://www.crs.org/</a:t>
            </a:r>
            <a:endParaRPr lang="en-US" dirty="0"/>
          </a:p>
          <a:p>
            <a:r>
              <a:rPr lang="en-US" dirty="0"/>
              <a:t> Greenpeace </a:t>
            </a:r>
            <a:r>
              <a:rPr lang="en-US" dirty="0">
                <a:hlinkClick r:id="rId7"/>
              </a:rPr>
              <a:t>http://www.greenpeace.org/usa/</a:t>
            </a:r>
            <a:endParaRPr lang="en-US" dirty="0"/>
          </a:p>
          <a:p>
            <a:endParaRPr lang="en-US" dirty="0"/>
          </a:p>
          <a:p>
            <a:endParaRPr lang="en-US" dirty="0"/>
          </a:p>
        </p:txBody>
      </p:sp>
    </p:spTree>
    <p:extLst>
      <p:ext uri="{BB962C8B-B14F-4D97-AF65-F5344CB8AC3E}">
        <p14:creationId xmlns:p14="http://schemas.microsoft.com/office/powerpoint/2010/main" val="2232135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executive branch: legislative power</a:t>
            </a:r>
          </a:p>
        </p:txBody>
      </p:sp>
      <p:sp>
        <p:nvSpPr>
          <p:cNvPr id="3" name="Content Placeholder 2"/>
          <p:cNvSpPr>
            <a:spLocks noGrp="1"/>
          </p:cNvSpPr>
          <p:nvPr>
            <p:ph idx="1"/>
          </p:nvPr>
        </p:nvSpPr>
        <p:spPr/>
        <p:txBody>
          <a:bodyPr>
            <a:normAutofit/>
          </a:bodyPr>
          <a:lstStyle/>
          <a:p>
            <a:pPr marL="0" indent="0">
              <a:buNone/>
            </a:pPr>
            <a:r>
              <a:rPr lang="en-US" dirty="0"/>
              <a:t>The Constitution establishes </a:t>
            </a:r>
            <a:r>
              <a:rPr lang="en-US" b="1" dirty="0"/>
              <a:t>lawmaking</a:t>
            </a:r>
            <a:r>
              <a:rPr lang="en-US" dirty="0"/>
              <a:t> as a </a:t>
            </a:r>
            <a:r>
              <a:rPr lang="en-US" b="1" dirty="0"/>
              <a:t>shared power between the President and Congress.</a:t>
            </a:r>
          </a:p>
          <a:p>
            <a:r>
              <a:rPr lang="en-US" b="1" dirty="0"/>
              <a:t>The president cannot introduce legislation into Congress</a:t>
            </a:r>
          </a:p>
          <a:p>
            <a:r>
              <a:rPr lang="en-US" b="1" dirty="0"/>
              <a:t> </a:t>
            </a:r>
            <a:r>
              <a:rPr lang="en-US" dirty="0"/>
              <a:t>but it is easy enough for the president to find a </a:t>
            </a:r>
            <a:r>
              <a:rPr lang="en-US" b="1" dirty="0"/>
              <a:t>member of Congress who will sponsor legislation and introduce a bill on his behalf.</a:t>
            </a:r>
          </a:p>
        </p:txBody>
      </p:sp>
    </p:spTree>
    <p:extLst>
      <p:ext uri="{BB962C8B-B14F-4D97-AF65-F5344CB8AC3E}">
        <p14:creationId xmlns:p14="http://schemas.microsoft.com/office/powerpoint/2010/main" val="186476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President’s job description: head of the executive branch</a:t>
            </a:r>
          </a:p>
        </p:txBody>
      </p:sp>
      <p:sp>
        <p:nvSpPr>
          <p:cNvPr id="3" name="Content Placeholder 2"/>
          <p:cNvSpPr>
            <a:spLocks noGrp="1"/>
          </p:cNvSpPr>
          <p:nvPr>
            <p:ph idx="1"/>
          </p:nvPr>
        </p:nvSpPr>
        <p:spPr/>
        <p:txBody>
          <a:bodyPr/>
          <a:lstStyle/>
          <a:p>
            <a:r>
              <a:rPr lang="en-US" dirty="0"/>
              <a:t>The Constitution also makes the president in charge of </a:t>
            </a:r>
            <a:r>
              <a:rPr lang="en-US" b="1" dirty="0"/>
              <a:t>implementing all the laws </a:t>
            </a:r>
            <a:r>
              <a:rPr lang="en-US" dirty="0"/>
              <a:t>of the land saying, </a:t>
            </a:r>
            <a:r>
              <a:rPr lang="en-US" b="1" dirty="0"/>
              <a:t>“he shall take Care that the Laws be faithfully executed.”</a:t>
            </a:r>
          </a:p>
          <a:p>
            <a:r>
              <a:rPr lang="en-US" dirty="0"/>
              <a:t>Known as the “take care clause”</a:t>
            </a:r>
          </a:p>
          <a:p>
            <a:pPr marL="0" indent="0">
              <a:buNone/>
            </a:pPr>
            <a:endParaRPr lang="en-US" dirty="0"/>
          </a:p>
        </p:txBody>
      </p:sp>
    </p:spTree>
    <p:extLst>
      <p:ext uri="{BB962C8B-B14F-4D97-AF65-F5344CB8AC3E}">
        <p14:creationId xmlns:p14="http://schemas.microsoft.com/office/powerpoint/2010/main" val="3993447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power: the veto</a:t>
            </a:r>
          </a:p>
        </p:txBody>
      </p:sp>
      <p:sp>
        <p:nvSpPr>
          <p:cNvPr id="3" name="Content Placeholder 2"/>
          <p:cNvSpPr>
            <a:spLocks noGrp="1"/>
          </p:cNvSpPr>
          <p:nvPr>
            <p:ph idx="1"/>
          </p:nvPr>
        </p:nvSpPr>
        <p:spPr/>
        <p:txBody>
          <a:bodyPr>
            <a:normAutofit/>
          </a:bodyPr>
          <a:lstStyle/>
          <a:p>
            <a:pPr marL="0" indent="0">
              <a:buNone/>
            </a:pPr>
            <a:r>
              <a:rPr lang="en-US" b="1" dirty="0"/>
              <a:t>The president’s legislative power mostly stems from his authority to veto legislation.</a:t>
            </a:r>
          </a:p>
          <a:p>
            <a:r>
              <a:rPr lang="en-US" dirty="0"/>
              <a:t>Once a bill has passed both chambers, it is sent to the president for his signature and he must decide within two weeks whether to sign it or veto it.</a:t>
            </a:r>
          </a:p>
          <a:p>
            <a:r>
              <a:rPr lang="en-US" b="1" dirty="0"/>
              <a:t>A signed bill becomes a law.</a:t>
            </a:r>
          </a:p>
        </p:txBody>
      </p:sp>
    </p:spTree>
    <p:extLst>
      <p:ext uri="{BB962C8B-B14F-4D97-AF65-F5344CB8AC3E}">
        <p14:creationId xmlns:p14="http://schemas.microsoft.com/office/powerpoint/2010/main" val="11911986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power: the veto</a:t>
            </a:r>
          </a:p>
        </p:txBody>
      </p:sp>
      <p:sp>
        <p:nvSpPr>
          <p:cNvPr id="3" name="Content Placeholder 2"/>
          <p:cNvSpPr>
            <a:spLocks noGrp="1"/>
          </p:cNvSpPr>
          <p:nvPr>
            <p:ph idx="1"/>
          </p:nvPr>
        </p:nvSpPr>
        <p:spPr/>
        <p:txBody>
          <a:bodyPr>
            <a:normAutofit/>
          </a:bodyPr>
          <a:lstStyle/>
          <a:p>
            <a:r>
              <a:rPr lang="en-US" dirty="0"/>
              <a:t>A vetoed bill returns to the House and the Senate for a </a:t>
            </a:r>
            <a:r>
              <a:rPr lang="en-US" b="1" dirty="0"/>
              <a:t>vote to override the veto. </a:t>
            </a:r>
          </a:p>
          <a:p>
            <a:r>
              <a:rPr lang="en-US" dirty="0"/>
              <a:t>If </a:t>
            </a:r>
            <a:r>
              <a:rPr lang="en-US" b="1" dirty="0"/>
              <a:t>both chambers pass the bill again with a two-thirds majority, </a:t>
            </a:r>
            <a:r>
              <a:rPr lang="en-US" dirty="0"/>
              <a:t>the veto is overridden and the bill becomes law.</a:t>
            </a:r>
          </a:p>
          <a:p>
            <a:r>
              <a:rPr lang="en-US" dirty="0"/>
              <a:t>If not, the bill is defeated.</a:t>
            </a:r>
          </a:p>
          <a:p>
            <a:pPr marL="0" indent="0">
              <a:buNone/>
            </a:pPr>
            <a:endParaRPr lang="en-US" b="1" dirty="0"/>
          </a:p>
          <a:p>
            <a:endParaRPr lang="en-US" dirty="0"/>
          </a:p>
        </p:txBody>
      </p:sp>
    </p:spTree>
    <p:extLst>
      <p:ext uri="{BB962C8B-B14F-4D97-AF65-F5344CB8AC3E}">
        <p14:creationId xmlns:p14="http://schemas.microsoft.com/office/powerpoint/2010/main" val="1403126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Legislative power: the veto</a:t>
            </a:r>
          </a:p>
        </p:txBody>
      </p:sp>
      <p:sp>
        <p:nvSpPr>
          <p:cNvPr id="3" name="Content Placeholder 2"/>
          <p:cNvSpPr>
            <a:spLocks noGrp="1"/>
          </p:cNvSpPr>
          <p:nvPr>
            <p:ph idx="1"/>
          </p:nvPr>
        </p:nvSpPr>
        <p:spPr/>
        <p:txBody>
          <a:bodyPr>
            <a:normAutofit/>
          </a:bodyPr>
          <a:lstStyle/>
          <a:p>
            <a:pPr marL="0" indent="0">
              <a:buNone/>
            </a:pPr>
            <a:r>
              <a:rPr lang="en-US" dirty="0"/>
              <a:t>If Congress adjourns before the President has made his decision, the President can exercise a </a:t>
            </a:r>
            <a:r>
              <a:rPr lang="en-US" b="1" i="1" dirty="0"/>
              <a:t>pocket veto </a:t>
            </a:r>
            <a:r>
              <a:rPr lang="en-US" dirty="0"/>
              <a:t>by not responding to it. </a:t>
            </a:r>
          </a:p>
          <a:p>
            <a:r>
              <a:rPr lang="en-US" b="1" dirty="0"/>
              <a:t>Pocket vetoes cannot be overridden.</a:t>
            </a:r>
          </a:p>
          <a:p>
            <a:r>
              <a:rPr lang="en-US" dirty="0"/>
              <a:t>Congressional leaders, however, can avoid pocket vetoes by keeping Congress in session for two weeks after a bill is enacted, forcing the President to either sign it or veto it.</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5811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power: the veto</a:t>
            </a:r>
          </a:p>
        </p:txBody>
      </p:sp>
      <p:sp>
        <p:nvSpPr>
          <p:cNvPr id="3" name="Content Placeholder 2"/>
          <p:cNvSpPr>
            <a:spLocks noGrp="1"/>
          </p:cNvSpPr>
          <p:nvPr>
            <p:ph idx="1"/>
          </p:nvPr>
        </p:nvSpPr>
        <p:spPr/>
        <p:txBody>
          <a:bodyPr>
            <a:normAutofit lnSpcReduction="10000"/>
          </a:bodyPr>
          <a:lstStyle/>
          <a:p>
            <a:pPr marL="0" indent="0">
              <a:buNone/>
            </a:pPr>
            <a:r>
              <a:rPr lang="en-US" b="1" dirty="0"/>
              <a:t>The veto, particularly a president’s threat of a veto, is an additional source of power for the President.</a:t>
            </a:r>
          </a:p>
          <a:p>
            <a:r>
              <a:rPr lang="en-US" dirty="0"/>
              <a:t>Such threats signal to Congress what types of legislation he is willing or unwilling to accept.</a:t>
            </a:r>
          </a:p>
          <a:p>
            <a:r>
              <a:rPr lang="en-US" dirty="0"/>
              <a:t>Legislators know that they need to write legislation that will garner two-thirds support in both houses or lose out to the Presidential veto.</a:t>
            </a:r>
          </a:p>
        </p:txBody>
      </p:sp>
    </p:spTree>
    <p:extLst>
      <p:ext uri="{BB962C8B-B14F-4D97-AF65-F5344CB8AC3E}">
        <p14:creationId xmlns:p14="http://schemas.microsoft.com/office/powerpoint/2010/main" val="4055772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Presidential Succession</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Under the Constitution, presidents are term limited to two full terms in office; Amendment XXII, ratified 1951.</a:t>
            </a:r>
          </a:p>
          <a:p>
            <a:r>
              <a:rPr lang="en-US" dirty="0"/>
              <a:t>A Vice-President who becomes president, if re-elected, can serve </a:t>
            </a:r>
            <a:r>
              <a:rPr lang="en-US" b="1" dirty="0"/>
              <a:t>two more full terms </a:t>
            </a:r>
            <a:r>
              <a:rPr lang="en-US" dirty="0"/>
              <a:t>if he or she takes over during the </a:t>
            </a:r>
            <a:r>
              <a:rPr lang="en-US" b="1" dirty="0"/>
              <a:t>second half of his predecessor’s term.</a:t>
            </a:r>
          </a:p>
          <a:p>
            <a:r>
              <a:rPr lang="en-US" dirty="0"/>
              <a:t>Under the XXV Amendment, Section 3, a Vice-President can </a:t>
            </a:r>
            <a:r>
              <a:rPr lang="en-US" b="1" dirty="0"/>
              <a:t>temporarily take over as president. </a:t>
            </a:r>
          </a:p>
        </p:txBody>
      </p:sp>
    </p:spTree>
    <p:extLst>
      <p:ext uri="{BB962C8B-B14F-4D97-AF65-F5344CB8AC3E}">
        <p14:creationId xmlns:p14="http://schemas.microsoft.com/office/powerpoint/2010/main" val="1190956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Presidential Succession</a:t>
            </a:r>
          </a:p>
        </p:txBody>
      </p:sp>
      <p:sp>
        <p:nvSpPr>
          <p:cNvPr id="3" name="Content Placeholder 2"/>
          <p:cNvSpPr>
            <a:spLocks noGrp="1"/>
          </p:cNvSpPr>
          <p:nvPr>
            <p:ph idx="1"/>
          </p:nvPr>
        </p:nvSpPr>
        <p:spPr/>
        <p:txBody>
          <a:bodyPr>
            <a:normAutofit fontScale="92500" lnSpcReduction="20000"/>
          </a:bodyPr>
          <a:lstStyle/>
          <a:p>
            <a:r>
              <a:rPr lang="en-US" dirty="0"/>
              <a:t>Vice-President Dick Cheney assumed the office of President twice in 2002 and again in 2007 when President George W. Bush underwent anesthesia for a colonoscopy.</a:t>
            </a:r>
          </a:p>
          <a:p>
            <a:r>
              <a:rPr lang="en-US" dirty="0"/>
              <a:t>The order of succession for the Presidency as specified in the Constitution  has been altered first by the </a:t>
            </a:r>
            <a:r>
              <a:rPr lang="en-US" b="1" dirty="0"/>
              <a:t>Presidential Succession Act of 1886 </a:t>
            </a:r>
            <a:r>
              <a:rPr lang="en-US" dirty="0"/>
              <a:t>and again by the </a:t>
            </a:r>
            <a:r>
              <a:rPr lang="en-US" b="1" dirty="0"/>
              <a:t>Presidential Succession Act of 1947. </a:t>
            </a:r>
            <a:r>
              <a:rPr lang="en-US" dirty="0">
                <a:hlinkClick r:id="rId2"/>
              </a:rPr>
              <a:t>http://www.senate.gov/artandhistory/history/minute/Presidential_Succession_Act.htm</a:t>
            </a:r>
            <a:endParaRPr lang="en-US" dirty="0"/>
          </a:p>
          <a:p>
            <a:endParaRPr lang="en-US" dirty="0"/>
          </a:p>
          <a:p>
            <a:pPr marL="0" indent="0" fontAlgn="base">
              <a:buNone/>
            </a:pPr>
            <a:endParaRPr lang="en-US" b="1" dirty="0"/>
          </a:p>
          <a:p>
            <a:endParaRPr lang="en-US" dirty="0"/>
          </a:p>
        </p:txBody>
      </p:sp>
    </p:spTree>
    <p:extLst>
      <p:ext uri="{BB962C8B-B14F-4D97-AF65-F5344CB8AC3E}">
        <p14:creationId xmlns:p14="http://schemas.microsoft.com/office/powerpoint/2010/main" val="26980657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Presidential Succession</a:t>
            </a:r>
          </a:p>
        </p:txBody>
      </p:sp>
      <p:sp>
        <p:nvSpPr>
          <p:cNvPr id="3" name="Content Placeholder 2"/>
          <p:cNvSpPr>
            <a:spLocks noGrp="1"/>
          </p:cNvSpPr>
          <p:nvPr>
            <p:ph idx="1"/>
          </p:nvPr>
        </p:nvSpPr>
        <p:spPr/>
        <p:txBody>
          <a:bodyPr>
            <a:normAutofit/>
          </a:bodyPr>
          <a:lstStyle/>
          <a:p>
            <a:pPr marL="0" indent="0" fontAlgn="base">
              <a:buNone/>
            </a:pPr>
            <a:r>
              <a:rPr lang="en-US" dirty="0"/>
              <a:t>If the both the  President and the Vice-President were to die or become incapacitated, the </a:t>
            </a:r>
            <a:r>
              <a:rPr lang="en-US" b="1" dirty="0"/>
              <a:t>Speaker of the House is next in line to become President followed by the President Pro Tempore of the Senate </a:t>
            </a:r>
            <a:r>
              <a:rPr lang="en-US" dirty="0"/>
              <a:t>and the </a:t>
            </a:r>
            <a:r>
              <a:rPr lang="en-US" b="1" dirty="0"/>
              <a:t>cabinet secretaries in the order the cabinet departments were established. </a:t>
            </a:r>
          </a:p>
        </p:txBody>
      </p:sp>
    </p:spTree>
    <p:extLst>
      <p:ext uri="{BB962C8B-B14F-4D97-AF65-F5344CB8AC3E}">
        <p14:creationId xmlns:p14="http://schemas.microsoft.com/office/powerpoint/2010/main" val="41536672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Presidential Succession: the “designated survivor”</a:t>
            </a:r>
          </a:p>
        </p:txBody>
      </p:sp>
      <p:sp>
        <p:nvSpPr>
          <p:cNvPr id="3" name="Content Placeholder 2"/>
          <p:cNvSpPr>
            <a:spLocks noGrp="1"/>
          </p:cNvSpPr>
          <p:nvPr>
            <p:ph idx="1"/>
          </p:nvPr>
        </p:nvSpPr>
        <p:spPr/>
        <p:txBody>
          <a:bodyPr>
            <a:normAutofit fontScale="92500" lnSpcReduction="20000"/>
          </a:bodyPr>
          <a:lstStyle/>
          <a:p>
            <a:pPr fontAlgn="base"/>
            <a:r>
              <a:rPr lang="en-US" dirty="0"/>
              <a:t>Whenever the entire cabinet and Congress gather in one place, such as for the annual State of the Union address, at least one member of the cabinet is assigned to be somewhere else, so that in the event of a catastrophe someone in the line of succession would survive to assume the presidency. </a:t>
            </a:r>
          </a:p>
          <a:p>
            <a:pPr fontAlgn="base"/>
            <a:r>
              <a:rPr lang="en-US" dirty="0"/>
              <a:t>This cabinet member on that day is known as the “designated survivor.”</a:t>
            </a:r>
          </a:p>
          <a:p>
            <a:pPr fontAlgn="base"/>
            <a:r>
              <a:rPr lang="en-US" dirty="0">
                <a:hlinkClick r:id="rId3"/>
              </a:rPr>
              <a:t>http://abcnews.go.com/Politics/state-union-designated-survivor/story?id=28329585</a:t>
            </a:r>
            <a:endParaRPr lang="en-US" dirty="0"/>
          </a:p>
        </p:txBody>
      </p:sp>
    </p:spTree>
    <p:extLst>
      <p:ext uri="{BB962C8B-B14F-4D97-AF65-F5344CB8AC3E}">
        <p14:creationId xmlns:p14="http://schemas.microsoft.com/office/powerpoint/2010/main" val="1549967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Executive Office of the President</a:t>
            </a:r>
          </a:p>
        </p:txBody>
      </p:sp>
      <p:sp>
        <p:nvSpPr>
          <p:cNvPr id="3" name="Content Placeholder 2"/>
          <p:cNvSpPr>
            <a:spLocks noGrp="1"/>
          </p:cNvSpPr>
          <p:nvPr>
            <p:ph idx="1"/>
          </p:nvPr>
        </p:nvSpPr>
        <p:spPr/>
        <p:txBody>
          <a:bodyPr>
            <a:normAutofit/>
          </a:bodyPr>
          <a:lstStyle/>
          <a:p>
            <a:r>
              <a:rPr lang="en-US" dirty="0"/>
              <a:t>The </a:t>
            </a:r>
            <a:r>
              <a:rPr lang="en-US" b="1" dirty="0"/>
              <a:t>Executive Office of the President (EOP) is a group of policy-related offices that serve as support staff to the president.</a:t>
            </a:r>
          </a:p>
          <a:p>
            <a:r>
              <a:rPr lang="en-US" dirty="0"/>
              <a:t>Overseen by the President’s Chief of Staff, the EOP consists of a number of organizations.</a:t>
            </a:r>
          </a:p>
        </p:txBody>
      </p:sp>
    </p:spTree>
    <p:extLst>
      <p:ext uri="{BB962C8B-B14F-4D97-AF65-F5344CB8AC3E}">
        <p14:creationId xmlns:p14="http://schemas.microsoft.com/office/powerpoint/2010/main" val="33847237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Executive Office of the President</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About 1,800  employees work in the offices of the EOP with about one-third of these employed in two offices:</a:t>
            </a:r>
          </a:p>
          <a:p>
            <a:r>
              <a:rPr lang="en-US" dirty="0"/>
              <a:t>The </a:t>
            </a:r>
            <a:r>
              <a:rPr lang="en-US" b="1" dirty="0"/>
              <a:t>Office of Management and Budget (OMB) </a:t>
            </a:r>
            <a:r>
              <a:rPr lang="en-US" dirty="0"/>
              <a:t>which develops the president’s budget proposals and monitors spending by government agencies; </a:t>
            </a:r>
            <a:r>
              <a:rPr lang="en-US" dirty="0">
                <a:hlinkClick r:id="rId2"/>
              </a:rPr>
              <a:t>http://www.whitehouse.gov/omb</a:t>
            </a:r>
            <a:endParaRPr lang="en-US" dirty="0"/>
          </a:p>
          <a:p>
            <a:r>
              <a:rPr lang="en-US" dirty="0"/>
              <a:t>The </a:t>
            </a:r>
            <a:r>
              <a:rPr lang="en-US" b="1" dirty="0"/>
              <a:t>Office of the United States Trade Representative</a:t>
            </a:r>
            <a:r>
              <a:rPr lang="en-US" dirty="0"/>
              <a:t>, which negotiates trade with other countries. </a:t>
            </a:r>
            <a:r>
              <a:rPr lang="en-US" dirty="0">
                <a:hlinkClick r:id="rId3"/>
              </a:rPr>
              <a:t>http://www.ustr.gov/</a:t>
            </a:r>
            <a:endParaRPr lang="en-US" dirty="0"/>
          </a:p>
          <a:p>
            <a:endParaRPr lang="en-US" b="1" dirty="0"/>
          </a:p>
          <a:p>
            <a:endParaRPr lang="en-US" dirty="0"/>
          </a:p>
        </p:txBody>
      </p:sp>
    </p:spTree>
    <p:extLst>
      <p:ext uri="{BB962C8B-B14F-4D97-AF65-F5344CB8AC3E}">
        <p14:creationId xmlns:p14="http://schemas.microsoft.com/office/powerpoint/2010/main" val="187813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the executive branch: appointments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a:t>
            </a:r>
            <a:r>
              <a:rPr lang="en-US" b="1" dirty="0"/>
              <a:t>president appoints</a:t>
            </a:r>
          </a:p>
          <a:p>
            <a:pPr marL="514350" indent="-514350">
              <a:buFont typeface="+mj-lt"/>
              <a:buAutoNum type="arabicPeriod"/>
            </a:pPr>
            <a:r>
              <a:rPr lang="en-US" b="1" dirty="0"/>
              <a:t>Ambassadors (</a:t>
            </a:r>
            <a:r>
              <a:rPr lang="en-US" b="1" dirty="0" err="1"/>
              <a:t>def</a:t>
            </a:r>
            <a:r>
              <a:rPr lang="en-US" b="1" dirty="0"/>
              <a:t>: </a:t>
            </a:r>
            <a:r>
              <a:rPr lang="en-US" dirty="0"/>
              <a:t>an accredited diplomat sent by a country as its official representative to a foreign country.)</a:t>
            </a:r>
            <a:endParaRPr lang="en-US" b="1" dirty="0"/>
          </a:p>
          <a:p>
            <a:pPr marL="514350" indent="-514350">
              <a:buFont typeface="+mj-lt"/>
              <a:buAutoNum type="arabicPeriod"/>
            </a:pPr>
            <a:r>
              <a:rPr lang="en-US" b="1" dirty="0"/>
              <a:t>Senior bureaucrats </a:t>
            </a:r>
            <a:r>
              <a:rPr lang="en-US" dirty="0"/>
              <a:t>(</a:t>
            </a:r>
            <a:r>
              <a:rPr lang="en-US" b="1" dirty="0"/>
              <a:t>bureaucracy:</a:t>
            </a:r>
            <a:r>
              <a:rPr lang="en-US" dirty="0"/>
              <a:t> the system of civil servants and political appointees who implement congressional or presidential decisions)</a:t>
            </a:r>
          </a:p>
          <a:p>
            <a:pPr marL="514350" indent="-514350">
              <a:buFont typeface="+mj-lt"/>
              <a:buAutoNum type="arabicPeriod"/>
            </a:pPr>
            <a:r>
              <a:rPr lang="en-US" b="1" dirty="0"/>
              <a:t>Members of the federal judiciary, including Supreme Court justices. </a:t>
            </a:r>
          </a:p>
        </p:txBody>
      </p:sp>
    </p:spTree>
    <p:extLst>
      <p:ext uri="{BB962C8B-B14F-4D97-AF65-F5344CB8AC3E}">
        <p14:creationId xmlns:p14="http://schemas.microsoft.com/office/powerpoint/2010/main" val="2436704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Executive Office of the President</a:t>
            </a:r>
          </a:p>
        </p:txBody>
      </p:sp>
      <p:sp>
        <p:nvSpPr>
          <p:cNvPr id="3" name="Content Placeholder 2"/>
          <p:cNvSpPr>
            <a:spLocks noGrp="1"/>
          </p:cNvSpPr>
          <p:nvPr>
            <p:ph idx="1"/>
          </p:nvPr>
        </p:nvSpPr>
        <p:spPr/>
        <p:txBody>
          <a:bodyPr>
            <a:normAutofit/>
          </a:bodyPr>
          <a:lstStyle/>
          <a:p>
            <a:r>
              <a:rPr lang="en-US" dirty="0"/>
              <a:t>Among their most important duties, the EOP helps the president and candidates from his party achieve their policy goals and get re-elected.</a:t>
            </a:r>
          </a:p>
          <a:p>
            <a:r>
              <a:rPr lang="en-US" dirty="0"/>
              <a:t>The most influential EOP staff occupy the West Wing of the White House which contains the president’s office, known as the Oval Office.</a:t>
            </a:r>
          </a:p>
        </p:txBody>
      </p:sp>
    </p:spTree>
    <p:extLst>
      <p:ext uri="{BB962C8B-B14F-4D97-AF65-F5344CB8AC3E}">
        <p14:creationId xmlns:p14="http://schemas.microsoft.com/office/powerpoint/2010/main" val="1662543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Executive Office of the President</a:t>
            </a:r>
          </a:p>
        </p:txBody>
      </p:sp>
      <p:sp>
        <p:nvSpPr>
          <p:cNvPr id="3" name="Content Placeholder 2"/>
          <p:cNvSpPr>
            <a:spLocks noGrp="1"/>
          </p:cNvSpPr>
          <p:nvPr>
            <p:ph idx="1"/>
          </p:nvPr>
        </p:nvSpPr>
        <p:spPr/>
        <p:txBody>
          <a:bodyPr>
            <a:normAutofit lnSpcReduction="10000"/>
          </a:bodyPr>
          <a:lstStyle/>
          <a:p>
            <a:r>
              <a:rPr lang="en-US" dirty="0"/>
              <a:t>Most EOP staff are </a:t>
            </a:r>
            <a:r>
              <a:rPr lang="en-US" b="1" dirty="0"/>
              <a:t>presidential appointees </a:t>
            </a:r>
            <a:r>
              <a:rPr lang="en-US" dirty="0"/>
              <a:t>who retain their positions only as long as the president remains in office. </a:t>
            </a:r>
          </a:p>
          <a:p>
            <a:r>
              <a:rPr lang="en-US" dirty="0"/>
              <a:t>Some EOP offices, such as the Office of Management and Budget, the Office of the United States Trade Representative and the National Security Council, </a:t>
            </a:r>
            <a:r>
              <a:rPr lang="en-US" b="1" dirty="0"/>
              <a:t>have a large number of permanent staff analysts and experts.</a:t>
            </a:r>
          </a:p>
          <a:p>
            <a:pPr marL="0" indent="0">
              <a:buNone/>
            </a:pPr>
            <a:endParaRPr lang="en-US" b="1" dirty="0"/>
          </a:p>
          <a:p>
            <a:endParaRPr lang="en-US" dirty="0"/>
          </a:p>
          <a:p>
            <a:endParaRPr lang="en-US" dirty="0"/>
          </a:p>
        </p:txBody>
      </p:sp>
    </p:spTree>
    <p:extLst>
      <p:ext uri="{BB962C8B-B14F-4D97-AF65-F5344CB8AC3E}">
        <p14:creationId xmlns:p14="http://schemas.microsoft.com/office/powerpoint/2010/main" val="849028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Executive Office of the President</a:t>
            </a:r>
          </a:p>
        </p:txBody>
      </p:sp>
      <p:sp>
        <p:nvSpPr>
          <p:cNvPr id="3" name="Content Placeholder 2"/>
          <p:cNvSpPr>
            <a:spLocks noGrp="1"/>
          </p:cNvSpPr>
          <p:nvPr>
            <p:ph idx="1"/>
          </p:nvPr>
        </p:nvSpPr>
        <p:spPr/>
        <p:txBody>
          <a:bodyPr>
            <a:normAutofit fontScale="92500" lnSpcReduction="10000"/>
          </a:bodyPr>
          <a:lstStyle/>
          <a:p>
            <a:r>
              <a:rPr lang="en-US" dirty="0"/>
              <a:t>The president’s primary expectation in his appointments to the EOP is </a:t>
            </a:r>
            <a:r>
              <a:rPr lang="en-US" b="1" i="1" dirty="0"/>
              <a:t>loyalty</a:t>
            </a:r>
            <a:r>
              <a:rPr lang="en-US" b="1" dirty="0"/>
              <a:t> rather than policy expertise. </a:t>
            </a:r>
          </a:p>
          <a:p>
            <a:r>
              <a:rPr lang="en-US" dirty="0"/>
              <a:t>The president needs a staff who understand what he wants the government to do and who will help him in implementing this vision.</a:t>
            </a:r>
          </a:p>
          <a:p>
            <a:r>
              <a:rPr lang="en-US" b="1" dirty="0"/>
              <a:t>The President’s Chief of Staff coordinates White House operations. </a:t>
            </a:r>
            <a:r>
              <a:rPr lang="en-US" dirty="0"/>
              <a:t>Trump’s Chief of Staff is Reince </a:t>
            </a:r>
            <a:r>
              <a:rPr lang="en-US" dirty="0" err="1"/>
              <a:t>Preibus</a:t>
            </a:r>
            <a:r>
              <a:rPr lang="en-US" dirty="0"/>
              <a:t>, former chair of the Republican National Committee.</a:t>
            </a:r>
            <a:endParaRPr lang="en-US" b="1" dirty="0"/>
          </a:p>
          <a:p>
            <a:endParaRPr lang="en-US" dirty="0"/>
          </a:p>
          <a:p>
            <a:endParaRPr lang="en-US" dirty="0"/>
          </a:p>
        </p:txBody>
      </p:sp>
    </p:spTree>
    <p:extLst>
      <p:ext uri="{BB962C8B-B14F-4D97-AF65-F5344CB8AC3E}">
        <p14:creationId xmlns:p14="http://schemas.microsoft.com/office/powerpoint/2010/main" val="314857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Vice President</a:t>
            </a:r>
          </a:p>
        </p:txBody>
      </p:sp>
      <p:sp>
        <p:nvSpPr>
          <p:cNvPr id="3" name="Content Placeholder 2"/>
          <p:cNvSpPr>
            <a:spLocks noGrp="1"/>
          </p:cNvSpPr>
          <p:nvPr>
            <p:ph idx="1"/>
          </p:nvPr>
        </p:nvSpPr>
        <p:spPr/>
        <p:txBody>
          <a:bodyPr>
            <a:normAutofit fontScale="92500"/>
          </a:bodyPr>
          <a:lstStyle/>
          <a:p>
            <a:r>
              <a:rPr lang="en-US" b="1" dirty="0"/>
              <a:t>The Vice-President’s job as specified in the Constitution is to preside over Senate proceedings. </a:t>
            </a:r>
            <a:r>
              <a:rPr lang="en-US" dirty="0"/>
              <a:t>This is a largely ceremonial job.</a:t>
            </a:r>
          </a:p>
          <a:p>
            <a:r>
              <a:rPr lang="en-US" dirty="0"/>
              <a:t> </a:t>
            </a:r>
            <a:r>
              <a:rPr lang="en-US" b="1" dirty="0"/>
              <a:t>The Vice-President typically only appears in the Senate chamber when his vote is needed to break a tie.</a:t>
            </a:r>
          </a:p>
          <a:p>
            <a:r>
              <a:rPr lang="en-US" b="1" dirty="0"/>
              <a:t>The Vice-President’s other constitutional responsibility is to become president if the president dies, is incapacitated or is impeached.</a:t>
            </a:r>
          </a:p>
        </p:txBody>
      </p:sp>
    </p:spTree>
    <p:extLst>
      <p:ext uri="{BB962C8B-B14F-4D97-AF65-F5344CB8AC3E}">
        <p14:creationId xmlns:p14="http://schemas.microsoft.com/office/powerpoint/2010/main" val="39646553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Vice-President</a:t>
            </a:r>
          </a:p>
        </p:txBody>
      </p:sp>
      <p:sp>
        <p:nvSpPr>
          <p:cNvPr id="3" name="Content Placeholder 2"/>
          <p:cNvSpPr>
            <a:spLocks noGrp="1"/>
          </p:cNvSpPr>
          <p:nvPr>
            <p:ph idx="1"/>
          </p:nvPr>
        </p:nvSpPr>
        <p:spPr/>
        <p:txBody>
          <a:bodyPr>
            <a:normAutofit/>
          </a:bodyPr>
          <a:lstStyle/>
          <a:p>
            <a:pPr marL="0" indent="0">
              <a:buNone/>
            </a:pPr>
            <a:r>
              <a:rPr lang="en-US" dirty="0"/>
              <a:t>Recent vice-presidents have played an influential role far beyond the duties assigned to them by the Constitution.</a:t>
            </a:r>
          </a:p>
          <a:p>
            <a:r>
              <a:rPr lang="en-US" dirty="0"/>
              <a:t>Many critics claimed that George W. Bush’s Vice-President, Dick Cheney, had too much power and some even described him as a co-president.</a:t>
            </a:r>
          </a:p>
          <a:p>
            <a:pPr marL="0" indent="0">
              <a:buNone/>
            </a:pPr>
            <a:endParaRPr lang="en-US" dirty="0"/>
          </a:p>
        </p:txBody>
      </p:sp>
    </p:spTree>
    <p:extLst>
      <p:ext uri="{BB962C8B-B14F-4D97-AF65-F5344CB8AC3E}">
        <p14:creationId xmlns:p14="http://schemas.microsoft.com/office/powerpoint/2010/main" val="22650699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Vice President</a:t>
            </a:r>
          </a:p>
        </p:txBody>
      </p:sp>
      <p:sp>
        <p:nvSpPr>
          <p:cNvPr id="3" name="Content Placeholder 2"/>
          <p:cNvSpPr>
            <a:spLocks noGrp="1"/>
          </p:cNvSpPr>
          <p:nvPr>
            <p:ph idx="1"/>
          </p:nvPr>
        </p:nvSpPr>
        <p:spPr/>
        <p:txBody>
          <a:bodyPr>
            <a:normAutofit lnSpcReduction="10000"/>
          </a:bodyPr>
          <a:lstStyle/>
          <a:p>
            <a:r>
              <a:rPr lang="en-US" dirty="0"/>
              <a:t>Of the 44 people who have become president of the United States, </a:t>
            </a:r>
            <a:r>
              <a:rPr lang="en-US" b="1" dirty="0"/>
              <a:t>nine were vice-presidents who became president in midterm. </a:t>
            </a:r>
          </a:p>
          <a:p>
            <a:r>
              <a:rPr lang="en-US" dirty="0"/>
              <a:t>This fact was often pointed out during the presidential election of 2008 when GOP presidential candidate John McCain chose Alaska governor Sarah Palin as his running mate.</a:t>
            </a:r>
          </a:p>
          <a:p>
            <a:pPr marL="0" indent="0">
              <a:buNone/>
            </a:pPr>
            <a:endParaRPr lang="en-US" dirty="0"/>
          </a:p>
        </p:txBody>
      </p:sp>
    </p:spTree>
    <p:extLst>
      <p:ext uri="{BB962C8B-B14F-4D97-AF65-F5344CB8AC3E}">
        <p14:creationId xmlns:p14="http://schemas.microsoft.com/office/powerpoint/2010/main" val="2282442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Vice President</a:t>
            </a:r>
          </a:p>
        </p:txBody>
      </p:sp>
      <p:sp>
        <p:nvSpPr>
          <p:cNvPr id="3" name="Content Placeholder 2"/>
          <p:cNvSpPr>
            <a:spLocks noGrp="1"/>
          </p:cNvSpPr>
          <p:nvPr>
            <p:ph idx="1"/>
          </p:nvPr>
        </p:nvSpPr>
        <p:spPr/>
        <p:txBody>
          <a:bodyPr>
            <a:normAutofit fontScale="77500" lnSpcReduction="20000"/>
          </a:bodyPr>
          <a:lstStyle/>
          <a:p>
            <a:r>
              <a:rPr lang="en-US" b="1" dirty="0"/>
              <a:t>There was a time in American politics when vice-presidents were chosen mainly to “balance the ticket” to provide geographical or political balance as a way of attracting voters.</a:t>
            </a:r>
          </a:p>
          <a:p>
            <a:r>
              <a:rPr lang="en-US" dirty="0"/>
              <a:t> Eisenhower chose Richard Nixon, then a U.S. Senator from California, as a way of appealing to conservative groups within the Republican party. Eisenhower subsequently excluded Nixon from most meetings. </a:t>
            </a:r>
          </a:p>
          <a:p>
            <a:r>
              <a:rPr lang="en-US" dirty="0"/>
              <a:t>New Englander JFK chose Texan LBJ for his Congressional experience and to add geographical balance to the Democratic ticket in 1960 though the Kennedy’s had little respect for Johnson and found him “crude.”</a:t>
            </a:r>
          </a:p>
          <a:p>
            <a:endParaRPr lang="en-US" b="1" dirty="0"/>
          </a:p>
          <a:p>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3081788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Vice President</a:t>
            </a:r>
          </a:p>
        </p:txBody>
      </p:sp>
      <p:sp>
        <p:nvSpPr>
          <p:cNvPr id="3" name="Content Placeholder 2"/>
          <p:cNvSpPr>
            <a:spLocks noGrp="1"/>
          </p:cNvSpPr>
          <p:nvPr>
            <p:ph idx="1"/>
          </p:nvPr>
        </p:nvSpPr>
        <p:spPr/>
        <p:txBody>
          <a:bodyPr>
            <a:normAutofit fontScale="92500" lnSpcReduction="10000"/>
          </a:bodyPr>
          <a:lstStyle/>
          <a:p>
            <a:r>
              <a:rPr lang="en-US" dirty="0"/>
              <a:t>In more recent years, vice-presidents have been chosen because they are like-minded and can be expected to help the president advance policy goals.</a:t>
            </a:r>
          </a:p>
          <a:p>
            <a:r>
              <a:rPr lang="en-US" dirty="0"/>
              <a:t>Barack Obama selected Joe Biden, in part, because Biden, with many years as chairman or ranking member of the Senate’s Foreign Relations Committee brought foreign policy expertise to the ticket, an area in which Obama was relatively inexperienced. </a:t>
            </a:r>
          </a:p>
          <a:p>
            <a:endParaRPr lang="en-US" dirty="0"/>
          </a:p>
          <a:p>
            <a:endParaRPr lang="en-US" dirty="0"/>
          </a:p>
        </p:txBody>
      </p:sp>
    </p:spTree>
    <p:extLst>
      <p:ext uri="{BB962C8B-B14F-4D97-AF65-F5344CB8AC3E}">
        <p14:creationId xmlns:p14="http://schemas.microsoft.com/office/powerpoint/2010/main" val="4548934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President’s Cabinet</a:t>
            </a:r>
          </a:p>
        </p:txBody>
      </p:sp>
      <p:sp>
        <p:nvSpPr>
          <p:cNvPr id="3" name="Content Placeholder 2"/>
          <p:cNvSpPr>
            <a:spLocks noGrp="1"/>
          </p:cNvSpPr>
          <p:nvPr>
            <p:ph idx="1"/>
          </p:nvPr>
        </p:nvSpPr>
        <p:spPr/>
        <p:txBody>
          <a:bodyPr>
            <a:normAutofit/>
          </a:bodyPr>
          <a:lstStyle/>
          <a:p>
            <a:pPr marL="0" indent="0">
              <a:buNone/>
            </a:pPr>
            <a:r>
              <a:rPr lang="en-US" dirty="0"/>
              <a:t>The </a:t>
            </a:r>
            <a:r>
              <a:rPr lang="en-US" b="1" dirty="0"/>
              <a:t>Cabinet is the group of 15 executive departments heads who implement the president’s agenda in their respective positions. </a:t>
            </a:r>
            <a:r>
              <a:rPr lang="en-US" dirty="0">
                <a:hlinkClick r:id="rId2"/>
              </a:rPr>
              <a:t>http://www.whitehouse.gov/administration/cabinet</a:t>
            </a:r>
            <a:endParaRPr lang="en-US" dirty="0"/>
          </a:p>
        </p:txBody>
      </p:sp>
    </p:spTree>
    <p:extLst>
      <p:ext uri="{BB962C8B-B14F-4D97-AF65-F5344CB8AC3E}">
        <p14:creationId xmlns:p14="http://schemas.microsoft.com/office/powerpoint/2010/main" val="1876450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President’s Cabinet</a:t>
            </a:r>
          </a:p>
        </p:txBody>
      </p:sp>
      <p:sp>
        <p:nvSpPr>
          <p:cNvPr id="3" name="Content Placeholder 2"/>
          <p:cNvSpPr>
            <a:spLocks noGrp="1"/>
          </p:cNvSpPr>
          <p:nvPr>
            <p:ph idx="1"/>
          </p:nvPr>
        </p:nvSpPr>
        <p:spPr/>
        <p:txBody>
          <a:bodyPr>
            <a:normAutofit fontScale="92500"/>
          </a:bodyPr>
          <a:lstStyle/>
          <a:p>
            <a:pPr marL="0" indent="0">
              <a:buNone/>
            </a:pPr>
            <a:r>
              <a:rPr lang="en-US" dirty="0"/>
              <a:t>Cabinet members:</a:t>
            </a:r>
          </a:p>
          <a:p>
            <a:r>
              <a:rPr lang="en-US" b="1" dirty="0"/>
              <a:t>are nominated by the President and their nominations are confirmed by the Senate.</a:t>
            </a:r>
          </a:p>
          <a:p>
            <a:r>
              <a:rPr lang="en-US" b="1" dirty="0"/>
              <a:t>monitor the actions of lower-level bureaucrats who retain their jobs regardless of who is president and who are not necessarily sympathetic to the president’s priorities.</a:t>
            </a:r>
          </a:p>
          <a:p>
            <a:r>
              <a:rPr lang="en-US" b="1" dirty="0"/>
              <a:t>are chosen for a combination of loyalty and expertise.</a:t>
            </a:r>
          </a:p>
          <a:p>
            <a:endParaRPr lang="en-US" dirty="0"/>
          </a:p>
        </p:txBody>
      </p:sp>
    </p:spTree>
    <p:extLst>
      <p:ext uri="{BB962C8B-B14F-4D97-AF65-F5344CB8AC3E}">
        <p14:creationId xmlns:p14="http://schemas.microsoft.com/office/powerpoint/2010/main" val="110963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the executive branch: appointments</a:t>
            </a:r>
          </a:p>
        </p:txBody>
      </p:sp>
      <p:sp>
        <p:nvSpPr>
          <p:cNvPr id="3" name="Content Placeholder 2"/>
          <p:cNvSpPr>
            <a:spLocks noGrp="1"/>
          </p:cNvSpPr>
          <p:nvPr>
            <p:ph idx="1"/>
          </p:nvPr>
        </p:nvSpPr>
        <p:spPr/>
        <p:txBody>
          <a:bodyPr>
            <a:normAutofit fontScale="92500"/>
          </a:bodyPr>
          <a:lstStyle/>
          <a:p>
            <a:r>
              <a:rPr lang="en-US" dirty="0"/>
              <a:t>Because federal judges are </a:t>
            </a:r>
            <a:r>
              <a:rPr lang="en-US" b="1" dirty="0"/>
              <a:t>appointed for a lifetime,</a:t>
            </a:r>
            <a:r>
              <a:rPr lang="en-US" dirty="0"/>
              <a:t> these appointments become part of the President’s legacy when he leaves office.</a:t>
            </a:r>
          </a:p>
          <a:p>
            <a:r>
              <a:rPr lang="en-US" dirty="0"/>
              <a:t>Anton Scalia was a conservative justice appointed to the U.S. Supreme Court in 1986 by President Ronald Reagan. Though Reagan left office at the end of his second term in 1989, Scalia’s presence as the most outspoken conservative voice on the Court continued until his death in February, 2016.</a:t>
            </a:r>
          </a:p>
          <a:p>
            <a:endParaRPr lang="en-US" dirty="0"/>
          </a:p>
        </p:txBody>
      </p:sp>
    </p:spTree>
    <p:extLst>
      <p:ext uri="{BB962C8B-B14F-4D97-AF65-F5344CB8AC3E}">
        <p14:creationId xmlns:p14="http://schemas.microsoft.com/office/powerpoint/2010/main" val="3733621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 facts about U.S. Presidents</a:t>
            </a:r>
          </a:p>
        </p:txBody>
      </p:sp>
      <p:sp>
        <p:nvSpPr>
          <p:cNvPr id="3" name="Content Placeholder 2"/>
          <p:cNvSpPr>
            <a:spLocks noGrp="1"/>
          </p:cNvSpPr>
          <p:nvPr>
            <p:ph idx="1"/>
          </p:nvPr>
        </p:nvSpPr>
        <p:spPr/>
        <p:txBody>
          <a:bodyPr>
            <a:normAutofit/>
          </a:bodyPr>
          <a:lstStyle/>
          <a:p>
            <a:r>
              <a:rPr lang="en-US" dirty="0">
                <a:hlinkClick r:id="rId2"/>
              </a:rPr>
              <a:t>http://www.buzzfeed.com/jessicamisener/21-shocking-facts-about-us-presidents</a:t>
            </a:r>
            <a:endParaRPr lang="en-US" dirty="0"/>
          </a:p>
          <a:p>
            <a:r>
              <a:rPr lang="en-US" dirty="0"/>
              <a:t>Gerald Ford is the only person to serve as both Vice-President of the United States and President of the United States without ever being elected by the Electoral College.</a:t>
            </a:r>
          </a:p>
        </p:txBody>
      </p:sp>
    </p:spTree>
    <p:extLst>
      <p:ext uri="{BB962C8B-B14F-4D97-AF65-F5344CB8AC3E}">
        <p14:creationId xmlns:p14="http://schemas.microsoft.com/office/powerpoint/2010/main" val="24463753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 facts about U.S. Presidents</a:t>
            </a:r>
          </a:p>
        </p:txBody>
      </p:sp>
      <p:sp>
        <p:nvSpPr>
          <p:cNvPr id="3" name="Content Placeholder 2"/>
          <p:cNvSpPr>
            <a:spLocks noGrp="1"/>
          </p:cNvSpPr>
          <p:nvPr>
            <p:ph idx="1"/>
          </p:nvPr>
        </p:nvSpPr>
        <p:spPr/>
        <p:txBody>
          <a:bodyPr>
            <a:normAutofit fontScale="85000" lnSpcReduction="10000"/>
          </a:bodyPr>
          <a:lstStyle/>
          <a:p>
            <a:r>
              <a:rPr lang="en-US" b="1" dirty="0"/>
              <a:t>Ronald Reagan – hero of American Conservatives -- was the only president in American history to have belonged to a union, the AFL-CIO affiliated Screen Actors Guild. Reagan served six terms as president of this organized labor group. </a:t>
            </a:r>
          </a:p>
          <a:p>
            <a:r>
              <a:rPr lang="en-US" b="1" dirty="0"/>
              <a:t>Reagan also was the only U.S. President before </a:t>
            </a:r>
            <a:r>
              <a:rPr lang="en-US" b="1"/>
              <a:t>Donald Trump </a:t>
            </a:r>
            <a:r>
              <a:rPr lang="en-US" b="1" dirty="0"/>
              <a:t>who had been divorced. </a:t>
            </a:r>
            <a:r>
              <a:rPr lang="en-US" dirty="0"/>
              <a:t>Reagan had been previously married to actress Jane Wyman with whom he had his two elder children, Maureen and Michael. He had two more children, Patti and Ronald Reagan Jr. with second wife, Nancy.</a:t>
            </a:r>
          </a:p>
          <a:p>
            <a:endParaRPr lang="en-US" dirty="0"/>
          </a:p>
          <a:p>
            <a:endParaRPr lang="en-US" dirty="0"/>
          </a:p>
        </p:txBody>
      </p:sp>
    </p:spTree>
    <p:extLst>
      <p:ext uri="{BB962C8B-B14F-4D97-AF65-F5344CB8AC3E}">
        <p14:creationId xmlns:p14="http://schemas.microsoft.com/office/powerpoint/2010/main" val="37265091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Ronald Reagan’s movie career</a:t>
            </a:r>
          </a:p>
        </p:txBody>
      </p:sp>
      <p:sp>
        <p:nvSpPr>
          <p:cNvPr id="3" name="Content Placeholder 2"/>
          <p:cNvSpPr>
            <a:spLocks noGrp="1"/>
          </p:cNvSpPr>
          <p:nvPr>
            <p:ph idx="1"/>
          </p:nvPr>
        </p:nvSpPr>
        <p:spPr/>
        <p:txBody>
          <a:bodyPr/>
          <a:lstStyle/>
          <a:p>
            <a:r>
              <a:rPr lang="en-US" b="1" dirty="0"/>
              <a:t>Ronald Reagan in </a:t>
            </a:r>
            <a:r>
              <a:rPr lang="en-US" b="1" i="1" dirty="0"/>
              <a:t>Bedtime for </a:t>
            </a:r>
            <a:r>
              <a:rPr lang="en-US" b="1" i="1" dirty="0" err="1"/>
              <a:t>Bonzo</a:t>
            </a:r>
            <a:r>
              <a:rPr lang="en-US" b="1" i="1" dirty="0"/>
              <a:t> </a:t>
            </a:r>
            <a:r>
              <a:rPr lang="en-US" dirty="0">
                <a:hlinkClick r:id="rId2"/>
              </a:rPr>
              <a:t>https://www.youtube.com/watch?v=LVd5xiA8_QY</a:t>
            </a:r>
            <a:endParaRPr lang="en-US" dirty="0"/>
          </a:p>
          <a:p>
            <a:r>
              <a:rPr lang="en-US" dirty="0"/>
              <a:t>“Win one for the </a:t>
            </a:r>
            <a:r>
              <a:rPr lang="en-US" dirty="0" err="1"/>
              <a:t>Gipper</a:t>
            </a:r>
            <a:r>
              <a:rPr lang="en-US" dirty="0"/>
              <a:t>” </a:t>
            </a:r>
            <a:r>
              <a:rPr lang="en-US" dirty="0">
                <a:hlinkClick r:id="rId3"/>
              </a:rPr>
              <a:t>https://www.youtube.com/watch?v=0CCwxMvXPZo</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51030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the executive branch: appointments</a:t>
            </a:r>
          </a:p>
        </p:txBody>
      </p:sp>
      <p:sp>
        <p:nvSpPr>
          <p:cNvPr id="3" name="Content Placeholder 2"/>
          <p:cNvSpPr>
            <a:spLocks noGrp="1"/>
          </p:cNvSpPr>
          <p:nvPr>
            <p:ph idx="1"/>
          </p:nvPr>
        </p:nvSpPr>
        <p:spPr/>
        <p:txBody>
          <a:bodyPr>
            <a:normAutofit/>
          </a:bodyPr>
          <a:lstStyle/>
          <a:p>
            <a:pPr marL="0" indent="0">
              <a:buNone/>
            </a:pPr>
            <a:r>
              <a:rPr lang="en-US" dirty="0"/>
              <a:t>As head of the executive branch, the president controls about 8,000 positions, ranging from the Secretary of State and other members of the president’s cabinet to routine administrative and clerical positions.</a:t>
            </a:r>
          </a:p>
          <a:p>
            <a:r>
              <a:rPr lang="en-US" b="1" dirty="0"/>
              <a:t>About 1200 of these appointments require Senate confirmation. </a:t>
            </a:r>
          </a:p>
          <a:p>
            <a:endParaRPr lang="en-US" dirty="0"/>
          </a:p>
        </p:txBody>
      </p:sp>
    </p:spTree>
    <p:extLst>
      <p:ext uri="{BB962C8B-B14F-4D97-AF65-F5344CB8AC3E}">
        <p14:creationId xmlns:p14="http://schemas.microsoft.com/office/powerpoint/2010/main" val="268342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the executive branch: appointments</a:t>
            </a:r>
          </a:p>
        </p:txBody>
      </p:sp>
      <p:sp>
        <p:nvSpPr>
          <p:cNvPr id="3" name="Content Placeholder 2"/>
          <p:cNvSpPr>
            <a:spLocks noGrp="1"/>
          </p:cNvSpPr>
          <p:nvPr>
            <p:ph idx="1"/>
          </p:nvPr>
        </p:nvSpPr>
        <p:spPr/>
        <p:txBody>
          <a:bodyPr/>
          <a:lstStyle/>
          <a:p>
            <a:pPr marL="0" indent="0">
              <a:buNone/>
            </a:pPr>
            <a:r>
              <a:rPr lang="en-US" b="1" dirty="0"/>
              <a:t>Historically, the need for Senate confirmation has at times limited presidential power. </a:t>
            </a:r>
          </a:p>
          <a:p>
            <a:pPr marL="0" indent="0">
              <a:buNone/>
            </a:pPr>
            <a:r>
              <a:rPr lang="en-US" dirty="0"/>
              <a:t>Presidents have often withdrawn their most controversial nominees and replaced them with candidates the Senate finds more acceptable.</a:t>
            </a:r>
          </a:p>
          <a:p>
            <a:endParaRPr lang="en-US" dirty="0"/>
          </a:p>
          <a:p>
            <a:endParaRPr lang="en-US" dirty="0"/>
          </a:p>
        </p:txBody>
      </p:sp>
    </p:spTree>
    <p:extLst>
      <p:ext uri="{BB962C8B-B14F-4D97-AF65-F5344CB8AC3E}">
        <p14:creationId xmlns:p14="http://schemas.microsoft.com/office/powerpoint/2010/main" val="312794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the executive branch: appointments</a:t>
            </a:r>
          </a:p>
        </p:txBody>
      </p:sp>
      <p:sp>
        <p:nvSpPr>
          <p:cNvPr id="3" name="Content Placeholder 2"/>
          <p:cNvSpPr>
            <a:spLocks noGrp="1"/>
          </p:cNvSpPr>
          <p:nvPr>
            <p:ph idx="1"/>
          </p:nvPr>
        </p:nvSpPr>
        <p:spPr/>
        <p:txBody>
          <a:bodyPr>
            <a:normAutofit fontScale="47500" lnSpcReduction="20000"/>
          </a:bodyPr>
          <a:lstStyle/>
          <a:p>
            <a:r>
              <a:rPr lang="en-US" sz="5900" dirty="0"/>
              <a:t>President Barack Obama appointed justices Elena Kagan (2010) and Sonia </a:t>
            </a:r>
            <a:r>
              <a:rPr lang="en-US" sz="5900" dirty="0" err="1"/>
              <a:t>Sontemayor</a:t>
            </a:r>
            <a:r>
              <a:rPr lang="en-US" sz="5900" dirty="0"/>
              <a:t> (2010) who joined Ruth Bader Ginsberg and Stephen Breyer as the liberals on the Supreme Court.</a:t>
            </a:r>
          </a:p>
          <a:p>
            <a:r>
              <a:rPr lang="en-US" sz="5900" dirty="0"/>
              <a:t>President Donald Trump appointed Neil Gorsuch, a former Court of Appeals judge, to the seat on the court vacated by the death of Anton Scalia. Gorsuch was sworn in in April, 2016</a:t>
            </a:r>
            <a:r>
              <a:rPr lang="en-US" sz="5900"/>
              <a:t>. </a:t>
            </a:r>
          </a:p>
          <a:p>
            <a:r>
              <a:rPr lang="en-US" sz="5900"/>
              <a:t>His </a:t>
            </a:r>
            <a:r>
              <a:rPr lang="en-US" sz="5900" dirty="0"/>
              <a:t>nomination was supported by various conservative groups. (conservative groups spent more than $3 million; liberals: $181,000). </a:t>
            </a:r>
          </a:p>
          <a:p>
            <a:endParaRPr lang="en-US" dirty="0"/>
          </a:p>
          <a:p>
            <a:endParaRPr lang="en-US" dirty="0"/>
          </a:p>
          <a:p>
            <a:endParaRPr lang="en-US" dirty="0"/>
          </a:p>
          <a:p>
            <a:endParaRPr lang="en-US" sz="2600" dirty="0"/>
          </a:p>
          <a:p>
            <a:endParaRPr lang="en-US" sz="7000" dirty="0"/>
          </a:p>
        </p:txBody>
      </p:sp>
    </p:spTree>
    <p:extLst>
      <p:ext uri="{BB962C8B-B14F-4D97-AF65-F5344CB8AC3E}">
        <p14:creationId xmlns:p14="http://schemas.microsoft.com/office/powerpoint/2010/main" val="43888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Head of the executive branch: appointments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A president can bypass Senate approval by making </a:t>
            </a:r>
            <a:r>
              <a:rPr lang="en-US" b="1" i="1" dirty="0"/>
              <a:t>recess appointments</a:t>
            </a:r>
            <a:r>
              <a:rPr lang="en-US" b="1" dirty="0"/>
              <a:t>. </a:t>
            </a:r>
            <a:r>
              <a:rPr lang="en-US" dirty="0"/>
              <a:t>(not used for federal judgeships)</a:t>
            </a:r>
          </a:p>
          <a:p>
            <a:r>
              <a:rPr lang="en-US" dirty="0"/>
              <a:t>By making an appointment for an ambassador or a cabinet head </a:t>
            </a:r>
            <a:r>
              <a:rPr lang="en-US" i="1" dirty="0"/>
              <a:t>when Congress is not in session, </a:t>
            </a:r>
            <a:r>
              <a:rPr lang="en-US" dirty="0"/>
              <a:t>the president can temporarily dodge the confirmation process.</a:t>
            </a:r>
          </a:p>
          <a:p>
            <a:r>
              <a:rPr lang="en-US" dirty="0"/>
              <a:t>These appointments, however, must be confirmed by a Senate vote once Congress is in session. </a:t>
            </a:r>
          </a:p>
          <a:p>
            <a:endParaRPr lang="en-US" dirty="0"/>
          </a:p>
        </p:txBody>
      </p:sp>
    </p:spTree>
    <p:extLst>
      <p:ext uri="{BB962C8B-B14F-4D97-AF65-F5344CB8AC3E}">
        <p14:creationId xmlns:p14="http://schemas.microsoft.com/office/powerpoint/2010/main" val="382339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6687</TotalTime>
  <Words>3268</Words>
  <Application>Microsoft Office PowerPoint</Application>
  <PresentationFormat>On-screen Show (4:3)</PresentationFormat>
  <Paragraphs>225</Paragraphs>
  <Slides>52</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Calibri</vt:lpstr>
      <vt:lpstr>Office Theme</vt:lpstr>
      <vt:lpstr>The Presidency</vt:lpstr>
      <vt:lpstr>The President’s job description: head of the executive branch</vt:lpstr>
      <vt:lpstr>The President’s job description: head of the executive branch</vt:lpstr>
      <vt:lpstr>Head of the executive branch: appointments</vt:lpstr>
      <vt:lpstr>Head of the executive branch: appointments</vt:lpstr>
      <vt:lpstr>Head of the executive branch: appointments</vt:lpstr>
      <vt:lpstr>Head of the executive branch: appointments</vt:lpstr>
      <vt:lpstr>Head of the executive branch: appointments</vt:lpstr>
      <vt:lpstr>Head of the executive branch: appointments</vt:lpstr>
      <vt:lpstr>Head of executive branch: executive orders</vt:lpstr>
      <vt:lpstr>Head of executive branch: executive orders</vt:lpstr>
      <vt:lpstr>Head of executive branch: commander in chief</vt:lpstr>
      <vt:lpstr>Head of executive branch: commander in chief</vt:lpstr>
      <vt:lpstr>Head of executive branch: commander in chief</vt:lpstr>
      <vt:lpstr>Commander in chief:  the War Powers Act</vt:lpstr>
      <vt:lpstr>Commander in chief:  the War Powers Act</vt:lpstr>
      <vt:lpstr>Commander in chief:  the War Powers Act</vt:lpstr>
      <vt:lpstr>Commander in chief:  the War Powers Act</vt:lpstr>
      <vt:lpstr>Commander in chief:  the War Powers Act</vt:lpstr>
      <vt:lpstr>Head of executive branch: treaty making and foreign policy</vt:lpstr>
      <vt:lpstr>Head of executive branch: treaty making and foreign policy</vt:lpstr>
      <vt:lpstr>Head of executive branch: treaty making and foreign policy</vt:lpstr>
      <vt:lpstr>Head of executive branch: treaty making and foreign policy</vt:lpstr>
      <vt:lpstr>Treaty making and foreign policy</vt:lpstr>
      <vt:lpstr>Treaty making and foreign policy</vt:lpstr>
      <vt:lpstr>Treaty making and foreign policy: What is an NGO?</vt:lpstr>
      <vt:lpstr>What is an NGO?</vt:lpstr>
      <vt:lpstr>What is an NGO?</vt:lpstr>
      <vt:lpstr>Head of executive branch: legislative power</vt:lpstr>
      <vt:lpstr>Legislative power: the veto</vt:lpstr>
      <vt:lpstr>Legislative power: the veto</vt:lpstr>
      <vt:lpstr>Legislative power: the veto</vt:lpstr>
      <vt:lpstr>Legislative power: the veto</vt:lpstr>
      <vt:lpstr>Presidential Succession</vt:lpstr>
      <vt:lpstr>Presidential Succession</vt:lpstr>
      <vt:lpstr>Presidential Succession</vt:lpstr>
      <vt:lpstr>Presidential Succession: the “designated survivor”</vt:lpstr>
      <vt:lpstr>The Executive Office of the President</vt:lpstr>
      <vt:lpstr>The Executive Office of the President</vt:lpstr>
      <vt:lpstr>The Executive Office of the President</vt:lpstr>
      <vt:lpstr>The Executive Office of the President</vt:lpstr>
      <vt:lpstr>The Executive Office of the President</vt:lpstr>
      <vt:lpstr>The Vice President</vt:lpstr>
      <vt:lpstr>The Vice-President</vt:lpstr>
      <vt:lpstr>The Vice President</vt:lpstr>
      <vt:lpstr>The Vice President</vt:lpstr>
      <vt:lpstr>The Vice President</vt:lpstr>
      <vt:lpstr>The President’s Cabinet</vt:lpstr>
      <vt:lpstr>The President’s Cabinet</vt:lpstr>
      <vt:lpstr>Fun facts about U.S. Presidents</vt:lpstr>
      <vt:lpstr>Fun facts about U.S. Presidents</vt:lpstr>
      <vt:lpstr>Ronald Reagan’s movie career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Clack</dc:creator>
  <cp:lastModifiedBy>Belinda Wilson</cp:lastModifiedBy>
  <cp:revision>223</cp:revision>
  <dcterms:created xsi:type="dcterms:W3CDTF">2013-11-23T16:52:44Z</dcterms:created>
  <dcterms:modified xsi:type="dcterms:W3CDTF">2017-12-05T23:44:25Z</dcterms:modified>
</cp:coreProperties>
</file>