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56" r:id="rId2"/>
    <p:sldId id="257" r:id="rId3"/>
    <p:sldId id="258" r:id="rId4"/>
    <p:sldId id="321" r:id="rId5"/>
    <p:sldId id="259" r:id="rId6"/>
    <p:sldId id="260" r:id="rId7"/>
    <p:sldId id="322" r:id="rId8"/>
    <p:sldId id="261" r:id="rId9"/>
    <p:sldId id="262" r:id="rId10"/>
    <p:sldId id="323" r:id="rId11"/>
    <p:sldId id="263" r:id="rId12"/>
    <p:sldId id="264" r:id="rId13"/>
    <p:sldId id="266" r:id="rId14"/>
    <p:sldId id="324" r:id="rId15"/>
    <p:sldId id="267" r:id="rId16"/>
    <p:sldId id="327" r:id="rId17"/>
    <p:sldId id="326" r:id="rId18"/>
    <p:sldId id="268" r:id="rId19"/>
    <p:sldId id="328" r:id="rId20"/>
    <p:sldId id="269" r:id="rId21"/>
    <p:sldId id="329" r:id="rId22"/>
    <p:sldId id="270" r:id="rId23"/>
    <p:sldId id="272" r:id="rId24"/>
    <p:sldId id="330" r:id="rId25"/>
    <p:sldId id="332" r:id="rId26"/>
    <p:sldId id="274" r:id="rId27"/>
    <p:sldId id="333" r:id="rId28"/>
    <p:sldId id="275" r:id="rId29"/>
    <p:sldId id="334" r:id="rId30"/>
    <p:sldId id="276" r:id="rId31"/>
    <p:sldId id="277" r:id="rId32"/>
    <p:sldId id="311" r:id="rId33"/>
    <p:sldId id="335" r:id="rId34"/>
    <p:sldId id="309" r:id="rId35"/>
    <p:sldId id="312" r:id="rId36"/>
    <p:sldId id="278" r:id="rId37"/>
    <p:sldId id="313" r:id="rId38"/>
    <p:sldId id="280" r:id="rId39"/>
    <p:sldId id="337" r:id="rId40"/>
    <p:sldId id="338" r:id="rId41"/>
    <p:sldId id="339" r:id="rId42"/>
    <p:sldId id="281" r:id="rId43"/>
    <p:sldId id="314" r:id="rId44"/>
    <p:sldId id="282" r:id="rId45"/>
    <p:sldId id="283" r:id="rId46"/>
    <p:sldId id="284" r:id="rId47"/>
    <p:sldId id="325" r:id="rId48"/>
    <p:sldId id="336" r:id="rId49"/>
    <p:sldId id="285" r:id="rId50"/>
    <p:sldId id="286" r:id="rId51"/>
    <p:sldId id="315" r:id="rId52"/>
    <p:sldId id="287" r:id="rId53"/>
    <p:sldId id="288" r:id="rId54"/>
    <p:sldId id="289" r:id="rId55"/>
    <p:sldId id="291" r:id="rId56"/>
    <p:sldId id="292" r:id="rId57"/>
    <p:sldId id="308" r:id="rId58"/>
    <p:sldId id="295" r:id="rId59"/>
    <p:sldId id="307" r:id="rId60"/>
    <p:sldId id="296" r:id="rId61"/>
    <p:sldId id="297" r:id="rId62"/>
    <p:sldId id="298" r:id="rId63"/>
    <p:sldId id="317" r:id="rId64"/>
    <p:sldId id="299" r:id="rId65"/>
    <p:sldId id="300" r:id="rId66"/>
    <p:sldId id="301" r:id="rId67"/>
    <p:sldId id="318" r:id="rId68"/>
    <p:sldId id="304" r:id="rId69"/>
    <p:sldId id="319" r:id="rId70"/>
    <p:sldId id="306" r:id="rId71"/>
    <p:sldId id="320"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7F6A16-6ED7-4332-BC28-408D047B36FC}" type="datetimeFigureOut">
              <a:rPr lang="en-US" smtClean="0"/>
              <a:t>10/24/2017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42A021-1582-4386-BDEC-570795EF5524}" type="slidenum">
              <a:rPr lang="en-US" smtClean="0"/>
              <a:t>‹#›</a:t>
            </a:fld>
            <a:endParaRPr lang="en-US"/>
          </a:p>
        </p:txBody>
      </p:sp>
    </p:spTree>
    <p:extLst>
      <p:ext uri="{BB962C8B-B14F-4D97-AF65-F5344CB8AC3E}">
        <p14:creationId xmlns:p14="http://schemas.microsoft.com/office/powerpoint/2010/main" val="516327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tpj.org/" TargetMode="External"/><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tpj.org/search/label/Major%20Reports" TargetMode="External"/><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ethics.state.tx.us/opinions/489.html" TargetMode="External"/><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youtube.com/watch?v=epZlsCTNegw" TargetMode="External"/><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tpj.org/1997/01/about-tpj.html"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texastribune.org/2011/03/15/texas-lobbying-directory-details-spending-clients/" TargetMode="External"/><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42A021-1582-4386-BDEC-570795EF5524}" type="slidenum">
              <a:rPr lang="en-US" smtClean="0"/>
              <a:t>1</a:t>
            </a:fld>
            <a:endParaRPr lang="en-US"/>
          </a:p>
        </p:txBody>
      </p:sp>
    </p:spTree>
    <p:extLst>
      <p:ext uri="{BB962C8B-B14F-4D97-AF65-F5344CB8AC3E}">
        <p14:creationId xmlns:p14="http://schemas.microsoft.com/office/powerpoint/2010/main" val="20623148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http://www.tpj.org/</a:t>
            </a:r>
            <a:endParaRPr lang="en-US" dirty="0"/>
          </a:p>
          <a:p>
            <a:endParaRPr lang="en-US" dirty="0"/>
          </a:p>
        </p:txBody>
      </p:sp>
      <p:sp>
        <p:nvSpPr>
          <p:cNvPr id="4" name="Slide Number Placeholder 3"/>
          <p:cNvSpPr>
            <a:spLocks noGrp="1"/>
          </p:cNvSpPr>
          <p:nvPr>
            <p:ph type="sldNum" sz="quarter" idx="10"/>
          </p:nvPr>
        </p:nvSpPr>
        <p:spPr/>
        <p:txBody>
          <a:bodyPr/>
          <a:lstStyle/>
          <a:p>
            <a:fld id="{E042A021-1582-4386-BDEC-570795EF5524}" type="slidenum">
              <a:rPr lang="en-US" smtClean="0"/>
              <a:t>48</a:t>
            </a:fld>
            <a:endParaRPr lang="en-US"/>
          </a:p>
        </p:txBody>
      </p:sp>
    </p:spTree>
    <p:extLst>
      <p:ext uri="{BB962C8B-B14F-4D97-AF65-F5344CB8AC3E}">
        <p14:creationId xmlns:p14="http://schemas.microsoft.com/office/powerpoint/2010/main" val="2402023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Individuals spent years developing relationships with lawmakers, bureaucrats and their staffs</a:t>
            </a:r>
          </a:p>
          <a:p>
            <a:pPr marL="0" indent="0">
              <a:buNone/>
            </a:pPr>
            <a:r>
              <a:rPr lang="en-US" dirty="0"/>
              <a:t>Knowledgeable about formal and informal power in government. </a:t>
            </a:r>
          </a:p>
        </p:txBody>
      </p:sp>
      <p:sp>
        <p:nvSpPr>
          <p:cNvPr id="4" name="Slide Number Placeholder 3"/>
          <p:cNvSpPr>
            <a:spLocks noGrp="1"/>
          </p:cNvSpPr>
          <p:nvPr>
            <p:ph type="sldNum" sz="quarter" idx="10"/>
          </p:nvPr>
        </p:nvSpPr>
        <p:spPr/>
        <p:txBody>
          <a:bodyPr/>
          <a:lstStyle/>
          <a:p>
            <a:fld id="{E042A021-1582-4386-BDEC-570795EF5524}" type="slidenum">
              <a:rPr lang="en-US" smtClean="0"/>
              <a:t>49</a:t>
            </a:fld>
            <a:endParaRPr lang="en-US"/>
          </a:p>
        </p:txBody>
      </p:sp>
    </p:spTree>
    <p:extLst>
      <p:ext uri="{BB962C8B-B14F-4D97-AF65-F5344CB8AC3E}">
        <p14:creationId xmlns:p14="http://schemas.microsoft.com/office/powerpoint/2010/main" val="2718748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record 1,364 active Texas political action committees (PACs) spent $126 million in the two-year 2012 election cycle. </a:t>
            </a:r>
            <a:r>
              <a:rPr lang="en-US" dirty="0">
                <a:hlinkClick r:id="rId3"/>
              </a:rPr>
              <a:t>http://www.tpj.org/search/label/Major%20Reports</a:t>
            </a:r>
            <a:endParaRPr lang="en-US" b="1" dirty="0"/>
          </a:p>
          <a:p>
            <a:endParaRPr lang="en-US" dirty="0"/>
          </a:p>
        </p:txBody>
      </p:sp>
      <p:sp>
        <p:nvSpPr>
          <p:cNvPr id="4" name="Slide Number Placeholder 3"/>
          <p:cNvSpPr>
            <a:spLocks noGrp="1"/>
          </p:cNvSpPr>
          <p:nvPr>
            <p:ph type="sldNum" sz="quarter" idx="10"/>
          </p:nvPr>
        </p:nvSpPr>
        <p:spPr/>
        <p:txBody>
          <a:bodyPr/>
          <a:lstStyle/>
          <a:p>
            <a:fld id="{E042A021-1582-4386-BDEC-570795EF5524}" type="slidenum">
              <a:rPr lang="en-US" smtClean="0"/>
              <a:t>56</a:t>
            </a:fld>
            <a:endParaRPr lang="en-US"/>
          </a:p>
        </p:txBody>
      </p:sp>
    </p:spTree>
    <p:extLst>
      <p:ext uri="{BB962C8B-B14F-4D97-AF65-F5344CB8AC3E}">
        <p14:creationId xmlns:p14="http://schemas.microsoft.com/office/powerpoint/2010/main" val="1937161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http://www.ethics.state.tx.us/opinions/489.html</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042A021-1582-4386-BDEC-570795EF5524}" type="slidenum">
              <a:rPr lang="en-US" smtClean="0"/>
              <a:t>57</a:t>
            </a:fld>
            <a:endParaRPr lang="en-US"/>
          </a:p>
        </p:txBody>
      </p:sp>
    </p:spTree>
    <p:extLst>
      <p:ext uri="{BB962C8B-B14F-4D97-AF65-F5344CB8AC3E}">
        <p14:creationId xmlns:p14="http://schemas.microsoft.com/office/powerpoint/2010/main" val="464505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While free on appeal DeLay appeared as a contestant on Dancing with the Stars. </a:t>
            </a:r>
            <a:r>
              <a:rPr lang="en-US" dirty="0">
                <a:hlinkClick r:id="rId3"/>
              </a:rPr>
              <a:t>http://www.youtube.com/watch?v=epZlsCTNegw</a:t>
            </a:r>
            <a:endParaRPr lang="en-US" dirty="0"/>
          </a:p>
          <a:p>
            <a:endParaRPr lang="en-US" dirty="0"/>
          </a:p>
        </p:txBody>
      </p:sp>
      <p:sp>
        <p:nvSpPr>
          <p:cNvPr id="4" name="Slide Number Placeholder 3"/>
          <p:cNvSpPr>
            <a:spLocks noGrp="1"/>
          </p:cNvSpPr>
          <p:nvPr>
            <p:ph type="sldNum" sz="quarter" idx="10"/>
          </p:nvPr>
        </p:nvSpPr>
        <p:spPr/>
        <p:txBody>
          <a:bodyPr/>
          <a:lstStyle/>
          <a:p>
            <a:fld id="{E042A021-1582-4386-BDEC-570795EF5524}" type="slidenum">
              <a:rPr lang="en-US" smtClean="0"/>
              <a:t>59</a:t>
            </a:fld>
            <a:endParaRPr lang="en-US"/>
          </a:p>
        </p:txBody>
      </p:sp>
    </p:spTree>
    <p:extLst>
      <p:ext uri="{BB962C8B-B14F-4D97-AF65-F5344CB8AC3E}">
        <p14:creationId xmlns:p14="http://schemas.microsoft.com/office/powerpoint/2010/main" val="2388528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http://www.mystatesman.com/news/greg-abbott-looks-2017-for-ethics-reform/J3aTT7dnE4MITLaUNE1d8K</a:t>
            </a:r>
          </a:p>
        </p:txBody>
      </p:sp>
      <p:sp>
        <p:nvSpPr>
          <p:cNvPr id="4" name="Slide Number Placeholder 3"/>
          <p:cNvSpPr>
            <a:spLocks noGrp="1"/>
          </p:cNvSpPr>
          <p:nvPr>
            <p:ph type="sldNum" sz="quarter" idx="10"/>
          </p:nvPr>
        </p:nvSpPr>
        <p:spPr/>
        <p:txBody>
          <a:bodyPr/>
          <a:lstStyle/>
          <a:p>
            <a:fld id="{E042A021-1582-4386-BDEC-570795EF5524}" type="slidenum">
              <a:rPr lang="en-US" smtClean="0"/>
              <a:t>66</a:t>
            </a:fld>
            <a:endParaRPr lang="en-US"/>
          </a:p>
        </p:txBody>
      </p:sp>
    </p:spTree>
    <p:extLst>
      <p:ext uri="{BB962C8B-B14F-4D97-AF65-F5344CB8AC3E}">
        <p14:creationId xmlns:p14="http://schemas.microsoft.com/office/powerpoint/2010/main" val="22149768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a:p>
            <a:endParaRPr lang="en-US" dirty="0"/>
          </a:p>
        </p:txBody>
      </p:sp>
      <p:sp>
        <p:nvSpPr>
          <p:cNvPr id="4" name="Slide Number Placeholder 3"/>
          <p:cNvSpPr>
            <a:spLocks noGrp="1"/>
          </p:cNvSpPr>
          <p:nvPr>
            <p:ph type="sldNum" sz="quarter" idx="10"/>
          </p:nvPr>
        </p:nvSpPr>
        <p:spPr/>
        <p:txBody>
          <a:bodyPr/>
          <a:lstStyle/>
          <a:p>
            <a:fld id="{E042A021-1582-4386-BDEC-570795EF5524}" type="slidenum">
              <a:rPr lang="en-US" smtClean="0"/>
              <a:t>67</a:t>
            </a:fld>
            <a:endParaRPr lang="en-US"/>
          </a:p>
        </p:txBody>
      </p:sp>
    </p:spTree>
    <p:extLst>
      <p:ext uri="{BB962C8B-B14F-4D97-AF65-F5344CB8AC3E}">
        <p14:creationId xmlns:p14="http://schemas.microsoft.com/office/powerpoint/2010/main" val="92575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(separation of powers is more apparent at state and national levels than at local levels).</a:t>
            </a:r>
          </a:p>
          <a:p>
            <a:endParaRPr lang="en-US" dirty="0"/>
          </a:p>
        </p:txBody>
      </p:sp>
      <p:sp>
        <p:nvSpPr>
          <p:cNvPr id="4" name="Slide Number Placeholder 3"/>
          <p:cNvSpPr>
            <a:spLocks noGrp="1"/>
          </p:cNvSpPr>
          <p:nvPr>
            <p:ph type="sldNum" sz="quarter" idx="10"/>
          </p:nvPr>
        </p:nvSpPr>
        <p:spPr/>
        <p:txBody>
          <a:bodyPr/>
          <a:lstStyle/>
          <a:p>
            <a:fld id="{E042A021-1582-4386-BDEC-570795EF5524}" type="slidenum">
              <a:rPr lang="en-US" smtClean="0"/>
              <a:t>6</a:t>
            </a:fld>
            <a:endParaRPr lang="en-US"/>
          </a:p>
        </p:txBody>
      </p:sp>
    </p:spTree>
    <p:extLst>
      <p:ext uri="{BB962C8B-B14F-4D97-AF65-F5344CB8AC3E}">
        <p14:creationId xmlns:p14="http://schemas.microsoft.com/office/powerpoint/2010/main" val="874707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AFL-CIO reports that there are about 1300 unions in Texas.</a:t>
            </a:r>
          </a:p>
        </p:txBody>
      </p:sp>
      <p:sp>
        <p:nvSpPr>
          <p:cNvPr id="4" name="Slide Number Placeholder 3"/>
          <p:cNvSpPr>
            <a:spLocks noGrp="1"/>
          </p:cNvSpPr>
          <p:nvPr>
            <p:ph type="sldNum" sz="quarter" idx="10"/>
          </p:nvPr>
        </p:nvSpPr>
        <p:spPr/>
        <p:txBody>
          <a:bodyPr/>
          <a:lstStyle/>
          <a:p>
            <a:fld id="{E042A021-1582-4386-BDEC-570795EF5524}" type="slidenum">
              <a:rPr lang="en-US" smtClean="0"/>
              <a:t>16</a:t>
            </a:fld>
            <a:endParaRPr lang="en-US"/>
          </a:p>
        </p:txBody>
      </p:sp>
    </p:spTree>
    <p:extLst>
      <p:ext uri="{BB962C8B-B14F-4D97-AF65-F5344CB8AC3E}">
        <p14:creationId xmlns:p14="http://schemas.microsoft.com/office/powerpoint/2010/main" val="1123252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http://www.texasaflcio.org/menu/</a:t>
            </a:r>
          </a:p>
          <a:p>
            <a:endParaRPr lang="en-US" dirty="0"/>
          </a:p>
        </p:txBody>
      </p:sp>
      <p:sp>
        <p:nvSpPr>
          <p:cNvPr id="4" name="Slide Number Placeholder 3"/>
          <p:cNvSpPr>
            <a:spLocks noGrp="1"/>
          </p:cNvSpPr>
          <p:nvPr>
            <p:ph type="sldNum" sz="quarter" idx="10"/>
          </p:nvPr>
        </p:nvSpPr>
        <p:spPr/>
        <p:txBody>
          <a:bodyPr/>
          <a:lstStyle/>
          <a:p>
            <a:fld id="{E042A021-1582-4386-BDEC-570795EF5524}" type="slidenum">
              <a:rPr lang="en-US" smtClean="0"/>
              <a:t>17</a:t>
            </a:fld>
            <a:endParaRPr lang="en-US"/>
          </a:p>
        </p:txBody>
      </p:sp>
    </p:spTree>
    <p:extLst>
      <p:ext uri="{BB962C8B-B14F-4D97-AF65-F5344CB8AC3E}">
        <p14:creationId xmlns:p14="http://schemas.microsoft.com/office/powerpoint/2010/main" val="277776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https://www.bls.gov/regions/southwest/news-release/unionmembership_texas.htm</a:t>
            </a:r>
          </a:p>
        </p:txBody>
      </p:sp>
      <p:sp>
        <p:nvSpPr>
          <p:cNvPr id="4" name="Slide Number Placeholder 3"/>
          <p:cNvSpPr>
            <a:spLocks noGrp="1"/>
          </p:cNvSpPr>
          <p:nvPr>
            <p:ph type="sldNum" sz="quarter" idx="10"/>
          </p:nvPr>
        </p:nvSpPr>
        <p:spPr/>
        <p:txBody>
          <a:bodyPr/>
          <a:lstStyle/>
          <a:p>
            <a:fld id="{E042A021-1582-4386-BDEC-570795EF5524}" type="slidenum">
              <a:rPr lang="en-US" smtClean="0"/>
              <a:t>21</a:t>
            </a:fld>
            <a:endParaRPr lang="en-US"/>
          </a:p>
        </p:txBody>
      </p:sp>
    </p:spTree>
    <p:extLst>
      <p:ext uri="{BB962C8B-B14F-4D97-AF65-F5344CB8AC3E}">
        <p14:creationId xmlns:p14="http://schemas.microsoft.com/office/powerpoint/2010/main" val="3381097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Texans for Public Justice is a public interest group that focuses</a:t>
            </a:r>
            <a:r>
              <a:rPr lang="en-US" baseline="0" dirty="0"/>
              <a:t> on political corruption and corporate abuse in Texas. </a:t>
            </a:r>
            <a:r>
              <a:rPr lang="en-US" dirty="0">
                <a:hlinkClick r:id="rId3"/>
              </a:rPr>
              <a:t>http://www.tpj.org/1997/01/about-tpj.html</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042A021-1582-4386-BDEC-570795EF5524}" type="slidenum">
              <a:rPr lang="en-US" smtClean="0"/>
              <a:t>41</a:t>
            </a:fld>
            <a:endParaRPr lang="en-US"/>
          </a:p>
        </p:txBody>
      </p:sp>
    </p:spTree>
    <p:extLst>
      <p:ext uri="{BB962C8B-B14F-4D97-AF65-F5344CB8AC3E}">
        <p14:creationId xmlns:p14="http://schemas.microsoft.com/office/powerpoint/2010/main" val="2815460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Bureaucrats:</a:t>
            </a:r>
            <a:r>
              <a:rPr lang="en-US" baseline="0" dirty="0"/>
              <a:t> public employees especially those who work bureaus and agencies within the executive branch of government.</a:t>
            </a:r>
            <a:endParaRPr lang="en-US" dirty="0"/>
          </a:p>
        </p:txBody>
      </p:sp>
      <p:sp>
        <p:nvSpPr>
          <p:cNvPr id="4" name="Slide Number Placeholder 3"/>
          <p:cNvSpPr>
            <a:spLocks noGrp="1"/>
          </p:cNvSpPr>
          <p:nvPr>
            <p:ph type="sldNum" sz="quarter" idx="10"/>
          </p:nvPr>
        </p:nvSpPr>
        <p:spPr/>
        <p:txBody>
          <a:bodyPr/>
          <a:lstStyle/>
          <a:p>
            <a:fld id="{E042A021-1582-4386-BDEC-570795EF5524}" type="slidenum">
              <a:rPr lang="en-US" smtClean="0"/>
              <a:t>44</a:t>
            </a:fld>
            <a:endParaRPr lang="en-US"/>
          </a:p>
        </p:txBody>
      </p:sp>
    </p:spTree>
    <p:extLst>
      <p:ext uri="{BB962C8B-B14F-4D97-AF65-F5344CB8AC3E}">
        <p14:creationId xmlns:p14="http://schemas.microsoft.com/office/powerpoint/2010/main" val="2482420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hlinkClick r:id="rId3"/>
              </a:rPr>
              <a:t>https://www.texastribune.org/2011/03/15/texas-lobbying-directory-details-spending-clients/</a:t>
            </a:r>
            <a:endParaRPr lang="en-US" dirty="0"/>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E042A021-1582-4386-BDEC-570795EF5524}" type="slidenum">
              <a:rPr lang="en-US" smtClean="0"/>
              <a:t>46</a:t>
            </a:fld>
            <a:endParaRPr lang="en-US"/>
          </a:p>
        </p:txBody>
      </p:sp>
    </p:spTree>
    <p:extLst>
      <p:ext uri="{BB962C8B-B14F-4D97-AF65-F5344CB8AC3E}">
        <p14:creationId xmlns:p14="http://schemas.microsoft.com/office/powerpoint/2010/main" val="773029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42A021-1582-4386-BDEC-570795EF5524}" type="slidenum">
              <a:rPr lang="en-US" smtClean="0"/>
              <a:t>47</a:t>
            </a:fld>
            <a:endParaRPr lang="en-US"/>
          </a:p>
        </p:txBody>
      </p:sp>
    </p:spTree>
    <p:extLst>
      <p:ext uri="{BB962C8B-B14F-4D97-AF65-F5344CB8AC3E}">
        <p14:creationId xmlns:p14="http://schemas.microsoft.com/office/powerpoint/2010/main" val="233010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5503719-4724-4696-A3CB-0BC361611767}"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A299-FD3D-4B7D-81F4-BDA56E3AB6F3}" type="slidenum">
              <a:rPr lang="en-US" smtClean="0"/>
              <a:t>‹#›</a:t>
            </a:fld>
            <a:endParaRPr lang="en-US"/>
          </a:p>
        </p:txBody>
      </p:sp>
    </p:spTree>
    <p:extLst>
      <p:ext uri="{BB962C8B-B14F-4D97-AF65-F5344CB8AC3E}">
        <p14:creationId xmlns:p14="http://schemas.microsoft.com/office/powerpoint/2010/main" val="320197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503719-4724-4696-A3CB-0BC361611767}"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A299-FD3D-4B7D-81F4-BDA56E3AB6F3}" type="slidenum">
              <a:rPr lang="en-US" smtClean="0"/>
              <a:t>‹#›</a:t>
            </a:fld>
            <a:endParaRPr lang="en-US"/>
          </a:p>
        </p:txBody>
      </p:sp>
    </p:spTree>
    <p:extLst>
      <p:ext uri="{BB962C8B-B14F-4D97-AF65-F5344CB8AC3E}">
        <p14:creationId xmlns:p14="http://schemas.microsoft.com/office/powerpoint/2010/main" val="213090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503719-4724-4696-A3CB-0BC361611767}"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A299-FD3D-4B7D-81F4-BDA56E3AB6F3}" type="slidenum">
              <a:rPr lang="en-US" smtClean="0"/>
              <a:t>‹#›</a:t>
            </a:fld>
            <a:endParaRPr lang="en-US"/>
          </a:p>
        </p:txBody>
      </p:sp>
    </p:spTree>
    <p:extLst>
      <p:ext uri="{BB962C8B-B14F-4D97-AF65-F5344CB8AC3E}">
        <p14:creationId xmlns:p14="http://schemas.microsoft.com/office/powerpoint/2010/main" val="1993163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503719-4724-4696-A3CB-0BC361611767}"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A299-FD3D-4B7D-81F4-BDA56E3AB6F3}" type="slidenum">
              <a:rPr lang="en-US" smtClean="0"/>
              <a:t>‹#›</a:t>
            </a:fld>
            <a:endParaRPr lang="en-US"/>
          </a:p>
        </p:txBody>
      </p:sp>
    </p:spTree>
    <p:extLst>
      <p:ext uri="{BB962C8B-B14F-4D97-AF65-F5344CB8AC3E}">
        <p14:creationId xmlns:p14="http://schemas.microsoft.com/office/powerpoint/2010/main" val="2047507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503719-4724-4696-A3CB-0BC361611767}"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A299-FD3D-4B7D-81F4-BDA56E3AB6F3}" type="slidenum">
              <a:rPr lang="en-US" smtClean="0"/>
              <a:t>‹#›</a:t>
            </a:fld>
            <a:endParaRPr lang="en-US"/>
          </a:p>
        </p:txBody>
      </p:sp>
    </p:spTree>
    <p:extLst>
      <p:ext uri="{BB962C8B-B14F-4D97-AF65-F5344CB8AC3E}">
        <p14:creationId xmlns:p14="http://schemas.microsoft.com/office/powerpoint/2010/main" val="2324099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503719-4724-4696-A3CB-0BC361611767}"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A299-FD3D-4B7D-81F4-BDA56E3AB6F3}" type="slidenum">
              <a:rPr lang="en-US" smtClean="0"/>
              <a:t>‹#›</a:t>
            </a:fld>
            <a:endParaRPr lang="en-US"/>
          </a:p>
        </p:txBody>
      </p:sp>
    </p:spTree>
    <p:extLst>
      <p:ext uri="{BB962C8B-B14F-4D97-AF65-F5344CB8AC3E}">
        <p14:creationId xmlns:p14="http://schemas.microsoft.com/office/powerpoint/2010/main" val="3571744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503719-4724-4696-A3CB-0BC361611767}" type="datetimeFigureOut">
              <a:rPr lang="en-US" smtClean="0"/>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01A299-FD3D-4B7D-81F4-BDA56E3AB6F3}" type="slidenum">
              <a:rPr lang="en-US" smtClean="0"/>
              <a:t>‹#›</a:t>
            </a:fld>
            <a:endParaRPr lang="en-US"/>
          </a:p>
        </p:txBody>
      </p:sp>
    </p:spTree>
    <p:extLst>
      <p:ext uri="{BB962C8B-B14F-4D97-AF65-F5344CB8AC3E}">
        <p14:creationId xmlns:p14="http://schemas.microsoft.com/office/powerpoint/2010/main" val="2118070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5503719-4724-4696-A3CB-0BC361611767}" type="datetimeFigureOut">
              <a:rPr lang="en-US" smtClean="0"/>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01A299-FD3D-4B7D-81F4-BDA56E3AB6F3}" type="slidenum">
              <a:rPr lang="en-US" smtClean="0"/>
              <a:t>‹#›</a:t>
            </a:fld>
            <a:endParaRPr lang="en-US"/>
          </a:p>
        </p:txBody>
      </p:sp>
    </p:spTree>
    <p:extLst>
      <p:ext uri="{BB962C8B-B14F-4D97-AF65-F5344CB8AC3E}">
        <p14:creationId xmlns:p14="http://schemas.microsoft.com/office/powerpoint/2010/main" val="328318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503719-4724-4696-A3CB-0BC361611767}" type="datetimeFigureOut">
              <a:rPr lang="en-US" smtClean="0"/>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01A299-FD3D-4B7D-81F4-BDA56E3AB6F3}" type="slidenum">
              <a:rPr lang="en-US" smtClean="0"/>
              <a:t>‹#›</a:t>
            </a:fld>
            <a:endParaRPr lang="en-US"/>
          </a:p>
        </p:txBody>
      </p:sp>
    </p:spTree>
    <p:extLst>
      <p:ext uri="{BB962C8B-B14F-4D97-AF65-F5344CB8AC3E}">
        <p14:creationId xmlns:p14="http://schemas.microsoft.com/office/powerpoint/2010/main" val="715057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503719-4724-4696-A3CB-0BC361611767}"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A299-FD3D-4B7D-81F4-BDA56E3AB6F3}" type="slidenum">
              <a:rPr lang="en-US" smtClean="0"/>
              <a:t>‹#›</a:t>
            </a:fld>
            <a:endParaRPr lang="en-US"/>
          </a:p>
        </p:txBody>
      </p:sp>
    </p:spTree>
    <p:extLst>
      <p:ext uri="{BB962C8B-B14F-4D97-AF65-F5344CB8AC3E}">
        <p14:creationId xmlns:p14="http://schemas.microsoft.com/office/powerpoint/2010/main" val="2574663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503719-4724-4696-A3CB-0BC361611767}"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A299-FD3D-4B7D-81F4-BDA56E3AB6F3}" type="slidenum">
              <a:rPr lang="en-US" smtClean="0"/>
              <a:t>‹#›</a:t>
            </a:fld>
            <a:endParaRPr lang="en-US"/>
          </a:p>
        </p:txBody>
      </p:sp>
    </p:spTree>
    <p:extLst>
      <p:ext uri="{BB962C8B-B14F-4D97-AF65-F5344CB8AC3E}">
        <p14:creationId xmlns:p14="http://schemas.microsoft.com/office/powerpoint/2010/main" val="2173127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503719-4724-4696-A3CB-0BC361611767}" type="datetimeFigureOut">
              <a:rPr lang="en-US" smtClean="0"/>
              <a:t>10/24/2017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1A299-FD3D-4B7D-81F4-BDA56E3AB6F3}" type="slidenum">
              <a:rPr lang="en-US" smtClean="0"/>
              <a:t>‹#›</a:t>
            </a:fld>
            <a:endParaRPr lang="en-US"/>
          </a:p>
        </p:txBody>
      </p:sp>
    </p:spTree>
    <p:extLst>
      <p:ext uri="{BB962C8B-B14F-4D97-AF65-F5344CB8AC3E}">
        <p14:creationId xmlns:p14="http://schemas.microsoft.com/office/powerpoint/2010/main" val="1085763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eamster.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bls.gov/regions/southwest/news-release/unionmembership_texas.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icut.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txhca.org/" TargetMode="External"/><Relationship Id="rId2" Type="http://schemas.openxmlformats.org/officeDocument/2006/relationships/hyperlink" Target="http://www.texasbar.com/" TargetMode="External"/><Relationship Id="rId1" Type="http://schemas.openxmlformats.org/officeDocument/2006/relationships/slideLayout" Target="../slideLayouts/slideLayout2.xml"/><Relationship Id="rId4" Type="http://schemas.openxmlformats.org/officeDocument/2006/relationships/hyperlink" Target="http://www.texmed.org/"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naacphouston.or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cnn.com/2015/06/18/politics/confederate-flag-license-plate-scotus-supreme-court-cas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lulac.or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maldef.or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a.tfn.org/site/PageServer?pagename=clergy_texas_faith_network"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cc.org/"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tfn.org/"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ierraclub.org/texas/2017-legislative-agenda" TargetMode="External"/><Relationship Id="rId2" Type="http://schemas.openxmlformats.org/officeDocument/2006/relationships/hyperlink" Target="http://www.commoncause.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citizen.org/Texas"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tpj.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texastribune.org/2017/05/29/texas-gov-greg-abbott-signs-measure-creating-statewide-regulations-rid/"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paat.org/"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txlege.texastribune.org/topics/ethics/former-legislators-as-lobbyist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info.tpj.org/reports/pdf/Oldest2013WithCover.pdf"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www.ethics.state.tx.us/"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www.ethics.state.tx.us/"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www.texastribune.org/2017/01/25/texas-senates-ethics-reform-plan-unveiled/"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keranews.org/post/texas-senate-passes-first-bill-2017-legislative-session-ethics-reform"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Interest Groups and Lobbying</a:t>
            </a:r>
          </a:p>
        </p:txBody>
      </p:sp>
      <p:sp>
        <p:nvSpPr>
          <p:cNvPr id="3" name="Subtitle 2"/>
          <p:cNvSpPr>
            <a:spLocks noGrp="1"/>
          </p:cNvSpPr>
          <p:nvPr>
            <p:ph type="subTitle" idx="1"/>
          </p:nvPr>
        </p:nvSpPr>
        <p:spPr/>
        <p:txBody>
          <a:bodyPr/>
          <a:lstStyle/>
          <a:p>
            <a:r>
              <a:rPr lang="en-US" dirty="0"/>
              <a:t>Texas Government</a:t>
            </a:r>
          </a:p>
        </p:txBody>
      </p:sp>
    </p:spTree>
    <p:extLst>
      <p:ext uri="{BB962C8B-B14F-4D97-AF65-F5344CB8AC3E}">
        <p14:creationId xmlns:p14="http://schemas.microsoft.com/office/powerpoint/2010/main" val="4181075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Reasons for interest groups: the party system and political ideologies</a:t>
            </a:r>
          </a:p>
        </p:txBody>
      </p:sp>
      <p:sp>
        <p:nvSpPr>
          <p:cNvPr id="3" name="Content Placeholder 2"/>
          <p:cNvSpPr>
            <a:spLocks noGrp="1"/>
          </p:cNvSpPr>
          <p:nvPr>
            <p:ph idx="1"/>
          </p:nvPr>
        </p:nvSpPr>
        <p:spPr/>
        <p:txBody>
          <a:bodyPr/>
          <a:lstStyle/>
          <a:p>
            <a:r>
              <a:rPr lang="en-US" b="1" dirty="0"/>
              <a:t>Emergence of the Texas Tea Party revealed a lack of unity within the Republican Party.</a:t>
            </a:r>
          </a:p>
          <a:p>
            <a:r>
              <a:rPr lang="en-US" b="1" dirty="0"/>
              <a:t>Ideologies have never been strong in Texas: </a:t>
            </a:r>
            <a:r>
              <a:rPr lang="en-US" dirty="0"/>
              <a:t>public officials rely more on their constituents or on the issues and less on ideology, thus they remain more susceptible to influence from interest groups.</a:t>
            </a:r>
          </a:p>
          <a:p>
            <a:endParaRPr lang="en-US" dirty="0"/>
          </a:p>
        </p:txBody>
      </p:sp>
    </p:spTree>
    <p:extLst>
      <p:ext uri="{BB962C8B-B14F-4D97-AF65-F5344CB8AC3E}">
        <p14:creationId xmlns:p14="http://schemas.microsoft.com/office/powerpoint/2010/main" val="2089654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Types of interest groups: economic groups</a:t>
            </a:r>
          </a:p>
        </p:txBody>
      </p:sp>
      <p:sp>
        <p:nvSpPr>
          <p:cNvPr id="3" name="Content Placeholder 2"/>
          <p:cNvSpPr>
            <a:spLocks noGrp="1"/>
          </p:cNvSpPr>
          <p:nvPr>
            <p:ph idx="1"/>
          </p:nvPr>
        </p:nvSpPr>
        <p:spPr/>
        <p:txBody>
          <a:bodyPr>
            <a:normAutofit/>
          </a:bodyPr>
          <a:lstStyle/>
          <a:p>
            <a:r>
              <a:rPr lang="en-US" b="1" dirty="0"/>
              <a:t>Economic interest groups: trade associations and labor unions are classified as </a:t>
            </a:r>
            <a:r>
              <a:rPr lang="en-US" b="1" i="1" dirty="0"/>
              <a:t>economic interest </a:t>
            </a:r>
            <a:r>
              <a:rPr lang="en-US" b="1" dirty="0"/>
              <a:t>groups </a:t>
            </a:r>
          </a:p>
          <a:p>
            <a:r>
              <a:rPr lang="en-US" b="1" dirty="0"/>
              <a:t>organized to promote policies that will </a:t>
            </a:r>
            <a:r>
              <a:rPr lang="en-US" b="1" i="1" dirty="0"/>
              <a:t>maximize profits (trade associations; business groups) or wages and benefits (labor unions</a:t>
            </a:r>
            <a:r>
              <a:rPr lang="en-US" b="1" dirty="0"/>
              <a:t>).</a:t>
            </a:r>
          </a:p>
        </p:txBody>
      </p:sp>
    </p:spTree>
    <p:extLst>
      <p:ext uri="{BB962C8B-B14F-4D97-AF65-F5344CB8AC3E}">
        <p14:creationId xmlns:p14="http://schemas.microsoft.com/office/powerpoint/2010/main" val="640119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Economic interest groups: business groups</a:t>
            </a:r>
          </a:p>
        </p:txBody>
      </p:sp>
      <p:sp>
        <p:nvSpPr>
          <p:cNvPr id="3" name="Content Placeholder 2"/>
          <p:cNvSpPr>
            <a:spLocks noGrp="1"/>
          </p:cNvSpPr>
          <p:nvPr>
            <p:ph idx="1"/>
          </p:nvPr>
        </p:nvSpPr>
        <p:spPr/>
        <p:txBody>
          <a:bodyPr>
            <a:normAutofit fontScale="92500" lnSpcReduction="20000"/>
          </a:bodyPr>
          <a:lstStyle/>
          <a:p>
            <a:r>
              <a:rPr lang="en-US" b="1" dirty="0"/>
              <a:t>Business groups typically advocate lower taxes, reducing or elimination price and quality controls and minimal concessions to labor unions.</a:t>
            </a:r>
          </a:p>
          <a:p>
            <a:r>
              <a:rPr lang="en-US" dirty="0"/>
              <a:t>At the state level, business groups often take the form of </a:t>
            </a:r>
            <a:r>
              <a:rPr lang="en-US" b="1" dirty="0"/>
              <a:t>trade associations – groups that act on behalf of an industry.</a:t>
            </a:r>
          </a:p>
          <a:p>
            <a:r>
              <a:rPr lang="en-US" b="1" dirty="0"/>
              <a:t>Examples: </a:t>
            </a:r>
            <a:r>
              <a:rPr lang="en-US" dirty="0"/>
              <a:t>The Texas Gaming Association favors the creation of casino resorts in Texas;</a:t>
            </a:r>
          </a:p>
          <a:p>
            <a:r>
              <a:rPr lang="en-US" dirty="0"/>
              <a:t>Amusement and Music Operators of Texas is a trade group that represents bars and taverns.</a:t>
            </a:r>
          </a:p>
        </p:txBody>
      </p:sp>
    </p:spTree>
    <p:extLst>
      <p:ext uri="{BB962C8B-B14F-4D97-AF65-F5344CB8AC3E}">
        <p14:creationId xmlns:p14="http://schemas.microsoft.com/office/powerpoint/2010/main" val="344046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groups</a:t>
            </a:r>
          </a:p>
        </p:txBody>
      </p:sp>
      <p:sp>
        <p:nvSpPr>
          <p:cNvPr id="3" name="Content Placeholder 2"/>
          <p:cNvSpPr>
            <a:spLocks noGrp="1"/>
          </p:cNvSpPr>
          <p:nvPr>
            <p:ph idx="1"/>
          </p:nvPr>
        </p:nvSpPr>
        <p:spPr/>
        <p:txBody>
          <a:bodyPr>
            <a:normAutofit fontScale="92500" lnSpcReduction="10000"/>
          </a:bodyPr>
          <a:lstStyle/>
          <a:p>
            <a:r>
              <a:rPr lang="en-US" dirty="0"/>
              <a:t>Texas Association of Builders along with Texans for Lawsuit Reform donated more than $2.6 million to support Republican candidates in key Republican legislative races in 2002.</a:t>
            </a:r>
          </a:p>
          <a:p>
            <a:r>
              <a:rPr lang="en-US" dirty="0"/>
              <a:t>Republican controlled legislature in 2003 passed several “business friendly” bills. </a:t>
            </a:r>
          </a:p>
          <a:p>
            <a:r>
              <a:rPr lang="en-US" dirty="0"/>
              <a:t>One of the more significant of these limited lawsuits against manufacturers, pharmaceutical companies and retailers placing a $250,000 cap on non-economic damages (pain and suffering).</a:t>
            </a:r>
          </a:p>
          <a:p>
            <a:pPr marL="0" indent="0">
              <a:buNone/>
            </a:pPr>
            <a:endParaRPr lang="en-US" b="1" dirty="0"/>
          </a:p>
          <a:p>
            <a:pPr marL="0" indent="0">
              <a:buNone/>
            </a:pPr>
            <a:endParaRPr lang="en-US" b="1" dirty="0"/>
          </a:p>
          <a:p>
            <a:endParaRPr lang="en-US" dirty="0"/>
          </a:p>
        </p:txBody>
      </p:sp>
    </p:spTree>
    <p:extLst>
      <p:ext uri="{BB962C8B-B14F-4D97-AF65-F5344CB8AC3E}">
        <p14:creationId xmlns:p14="http://schemas.microsoft.com/office/powerpoint/2010/main" val="2157367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Groups</a:t>
            </a:r>
          </a:p>
        </p:txBody>
      </p:sp>
      <p:sp>
        <p:nvSpPr>
          <p:cNvPr id="3" name="Content Placeholder 2"/>
          <p:cNvSpPr>
            <a:spLocks noGrp="1"/>
          </p:cNvSpPr>
          <p:nvPr>
            <p:ph idx="1"/>
          </p:nvPr>
        </p:nvSpPr>
        <p:spPr/>
        <p:txBody>
          <a:bodyPr/>
          <a:lstStyle/>
          <a:p>
            <a:r>
              <a:rPr lang="en-US" dirty="0"/>
              <a:t>In 2009, the tobacco industry successfully defeated a statewide ban on smoking in public places, hiring as many has </a:t>
            </a:r>
            <a:r>
              <a:rPr lang="en-US" b="1" dirty="0"/>
              <a:t>40 lobbyists </a:t>
            </a:r>
            <a:r>
              <a:rPr lang="en-US" dirty="0"/>
              <a:t>during the 2009 legislative session.</a:t>
            </a:r>
          </a:p>
          <a:p>
            <a:endParaRPr lang="en-US" dirty="0"/>
          </a:p>
        </p:txBody>
      </p:sp>
    </p:spTree>
    <p:extLst>
      <p:ext uri="{BB962C8B-B14F-4D97-AF65-F5344CB8AC3E}">
        <p14:creationId xmlns:p14="http://schemas.microsoft.com/office/powerpoint/2010/main" val="2911947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Economic interest groups: labor unions</a:t>
            </a:r>
          </a:p>
        </p:txBody>
      </p:sp>
      <p:sp>
        <p:nvSpPr>
          <p:cNvPr id="3" name="Content Placeholder 2"/>
          <p:cNvSpPr>
            <a:spLocks noGrp="1"/>
          </p:cNvSpPr>
          <p:nvPr>
            <p:ph idx="1"/>
          </p:nvPr>
        </p:nvSpPr>
        <p:spPr/>
        <p:txBody>
          <a:bodyPr>
            <a:normAutofit lnSpcReduction="10000"/>
          </a:bodyPr>
          <a:lstStyle/>
          <a:p>
            <a:r>
              <a:rPr lang="en-US" b="1" dirty="0"/>
              <a:t>Labor organization: A union that supports public policies designed to increase wages, obtain adequate health insurance coverage, provide unemployment insurance, promote safe working conditions and otherwise protect the interests of workers.</a:t>
            </a:r>
          </a:p>
          <a:p>
            <a:r>
              <a:rPr lang="en-US" dirty="0"/>
              <a:t>Unions representing Texas workers are not as numerous or powerful as business-related groups.</a:t>
            </a:r>
          </a:p>
        </p:txBody>
      </p:sp>
    </p:spTree>
    <p:extLst>
      <p:ext uri="{BB962C8B-B14F-4D97-AF65-F5344CB8AC3E}">
        <p14:creationId xmlns:p14="http://schemas.microsoft.com/office/powerpoint/2010/main" val="985051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 Groups</a:t>
            </a:r>
          </a:p>
        </p:txBody>
      </p:sp>
      <p:sp>
        <p:nvSpPr>
          <p:cNvPr id="3" name="Content Placeholder 2"/>
          <p:cNvSpPr>
            <a:spLocks noGrp="1"/>
          </p:cNvSpPr>
          <p:nvPr>
            <p:ph idx="1"/>
          </p:nvPr>
        </p:nvSpPr>
        <p:spPr/>
        <p:txBody>
          <a:bodyPr>
            <a:normAutofit fontScale="92500"/>
          </a:bodyPr>
          <a:lstStyle/>
          <a:p>
            <a:r>
              <a:rPr lang="en-US" dirty="0"/>
              <a:t>According to the Bureau of Labor Statistics, Texas had 462,000 union members in 2016.</a:t>
            </a:r>
          </a:p>
          <a:p>
            <a:r>
              <a:rPr lang="en-US" dirty="0"/>
              <a:t>More than half of these workers belong to a union affiliated with the </a:t>
            </a:r>
            <a:r>
              <a:rPr lang="en-US" b="1" dirty="0"/>
              <a:t>AFL-CIO</a:t>
            </a:r>
            <a:r>
              <a:rPr lang="en-US" dirty="0"/>
              <a:t>, a state federation of labor unions representing 235,000  members in Texas.</a:t>
            </a:r>
          </a:p>
          <a:p>
            <a:r>
              <a:rPr lang="en-US" dirty="0"/>
              <a:t>Another large group of union members in Texas belong to the </a:t>
            </a:r>
            <a:r>
              <a:rPr lang="en-US" b="1" dirty="0"/>
              <a:t>International Brotherhood of Teamsters. </a:t>
            </a:r>
            <a:r>
              <a:rPr lang="en-US" dirty="0">
                <a:hlinkClick r:id="rId3"/>
              </a:rPr>
              <a:t>https://teamster.org/</a:t>
            </a:r>
            <a:endParaRPr lang="en-US" dirty="0"/>
          </a:p>
          <a:p>
            <a:endParaRPr lang="en-US" dirty="0"/>
          </a:p>
        </p:txBody>
      </p:sp>
    </p:spTree>
    <p:extLst>
      <p:ext uri="{BB962C8B-B14F-4D97-AF65-F5344CB8AC3E}">
        <p14:creationId xmlns:p14="http://schemas.microsoft.com/office/powerpoint/2010/main" val="3106517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Economic interest groups: labor unions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The largest Texas AFL-CIO affiliates in Texas (memberships above 5,000) are </a:t>
            </a:r>
          </a:p>
          <a:p>
            <a:r>
              <a:rPr lang="en-US" dirty="0"/>
              <a:t>Texas American Federation of Teachers</a:t>
            </a:r>
          </a:p>
          <a:p>
            <a:r>
              <a:rPr lang="en-US" dirty="0"/>
              <a:t>Communications Workers of America, </a:t>
            </a:r>
          </a:p>
          <a:p>
            <a:r>
              <a:rPr lang="en-US" dirty="0"/>
              <a:t>American Federation of Government Employees, </a:t>
            </a:r>
          </a:p>
          <a:p>
            <a:r>
              <a:rPr lang="en-US" dirty="0"/>
              <a:t>United Steel Workers, </a:t>
            </a:r>
          </a:p>
          <a:p>
            <a:r>
              <a:rPr lang="en-US" dirty="0"/>
              <a:t>International Brotherhood of Electrical Workers, </a:t>
            </a:r>
          </a:p>
          <a:p>
            <a:r>
              <a:rPr lang="en-US" dirty="0"/>
              <a:t>Fire Fighters, </a:t>
            </a:r>
          </a:p>
          <a:p>
            <a:r>
              <a:rPr lang="en-US" dirty="0"/>
              <a:t>United Auto Workers, </a:t>
            </a:r>
          </a:p>
          <a:p>
            <a:r>
              <a:rPr lang="en-US" dirty="0"/>
              <a:t>Transport Workers Union, </a:t>
            </a:r>
          </a:p>
          <a:p>
            <a:r>
              <a:rPr lang="en-US" dirty="0"/>
              <a:t>International Association of Machinists</a:t>
            </a:r>
          </a:p>
          <a:p>
            <a:r>
              <a:rPr lang="en-US" dirty="0"/>
              <a:t>United Transportation Union. </a:t>
            </a:r>
          </a:p>
        </p:txBody>
      </p:sp>
    </p:spTree>
    <p:extLst>
      <p:ext uri="{BB962C8B-B14F-4D97-AF65-F5344CB8AC3E}">
        <p14:creationId xmlns:p14="http://schemas.microsoft.com/office/powerpoint/2010/main" val="183330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 groups</a:t>
            </a:r>
          </a:p>
        </p:txBody>
      </p:sp>
      <p:sp>
        <p:nvSpPr>
          <p:cNvPr id="3" name="Content Placeholder 2"/>
          <p:cNvSpPr>
            <a:spLocks noGrp="1"/>
          </p:cNvSpPr>
          <p:nvPr>
            <p:ph idx="1"/>
          </p:nvPr>
        </p:nvSpPr>
        <p:spPr/>
        <p:txBody>
          <a:bodyPr>
            <a:normAutofit fontScale="92500" lnSpcReduction="10000"/>
          </a:bodyPr>
          <a:lstStyle/>
          <a:p>
            <a:r>
              <a:rPr lang="en-US" b="1" dirty="0"/>
              <a:t>For a highly industrialized state with a large population, union membership in Texas is small compared with that of other states.</a:t>
            </a:r>
          </a:p>
          <a:p>
            <a:r>
              <a:rPr lang="en-US" dirty="0"/>
              <a:t>In 2016, union members accounted for </a:t>
            </a:r>
            <a:r>
              <a:rPr lang="en-US" b="1" dirty="0"/>
              <a:t>4%  of wage and salary workers in Texas, </a:t>
            </a:r>
            <a:r>
              <a:rPr lang="en-US" dirty="0"/>
              <a:t>according to the U.S. Bureau of Labor Statistics, the lowest on record since 1989.</a:t>
            </a:r>
          </a:p>
          <a:p>
            <a:r>
              <a:rPr lang="en-US" dirty="0"/>
              <a:t>2015 union membership was 4.5%</a:t>
            </a:r>
          </a:p>
          <a:p>
            <a:r>
              <a:rPr lang="en-US" dirty="0"/>
              <a:t>Union membership rate in Texas was at its peak in </a:t>
            </a:r>
            <a:r>
              <a:rPr lang="en-US" b="1" dirty="0"/>
              <a:t>1993, when it averaged 7.5 percent. </a:t>
            </a:r>
          </a:p>
        </p:txBody>
      </p:sp>
    </p:spTree>
    <p:extLst>
      <p:ext uri="{BB962C8B-B14F-4D97-AF65-F5344CB8AC3E}">
        <p14:creationId xmlns:p14="http://schemas.microsoft.com/office/powerpoint/2010/main" val="1670005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 groups</a:t>
            </a:r>
          </a:p>
        </p:txBody>
      </p:sp>
      <p:sp>
        <p:nvSpPr>
          <p:cNvPr id="3" name="Content Placeholder 2"/>
          <p:cNvSpPr>
            <a:spLocks noGrp="1"/>
          </p:cNvSpPr>
          <p:nvPr>
            <p:ph idx="1"/>
          </p:nvPr>
        </p:nvSpPr>
        <p:spPr/>
        <p:txBody>
          <a:bodyPr/>
          <a:lstStyle/>
          <a:p>
            <a:r>
              <a:rPr lang="en-US" dirty="0"/>
              <a:t>Nationwide, union members accounted for 10.7% of employed wage and salary workers in 2016, down from 11.1% in 2015.</a:t>
            </a:r>
          </a:p>
          <a:p>
            <a:r>
              <a:rPr lang="en-US" dirty="0"/>
              <a:t>Since 1989, when comparable state data became available, Texas union membership rates have been below the U.S. average.</a:t>
            </a:r>
            <a:endParaRPr lang="en-US" b="1" dirty="0"/>
          </a:p>
          <a:p>
            <a:r>
              <a:rPr lang="en-US" dirty="0">
                <a:hlinkClick r:id="rId2"/>
              </a:rPr>
              <a:t>http://www.bls.gov/regions/southwest/news-release/unionmembership_texas.htm</a:t>
            </a:r>
            <a:endParaRPr lang="en-US" dirty="0"/>
          </a:p>
          <a:p>
            <a:endParaRPr lang="en-US" dirty="0"/>
          </a:p>
        </p:txBody>
      </p:sp>
    </p:spTree>
    <p:extLst>
      <p:ext uri="{BB962C8B-B14F-4D97-AF65-F5344CB8AC3E}">
        <p14:creationId xmlns:p14="http://schemas.microsoft.com/office/powerpoint/2010/main" val="2405281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Interest Group?</a:t>
            </a:r>
          </a:p>
        </p:txBody>
      </p:sp>
      <p:sp>
        <p:nvSpPr>
          <p:cNvPr id="3" name="Content Placeholder 2"/>
          <p:cNvSpPr>
            <a:spLocks noGrp="1"/>
          </p:cNvSpPr>
          <p:nvPr>
            <p:ph idx="1"/>
          </p:nvPr>
        </p:nvSpPr>
        <p:spPr/>
        <p:txBody>
          <a:bodyPr>
            <a:normAutofit fontScale="85000" lnSpcReduction="10000"/>
          </a:bodyPr>
          <a:lstStyle/>
          <a:p>
            <a:r>
              <a:rPr lang="en-US" b="1" dirty="0"/>
              <a:t>Interest group: An organization that seeks to influence government officials and their policies on behalf of members sharing common views and objectives (e.g., labor unions or trade associations)</a:t>
            </a:r>
          </a:p>
          <a:p>
            <a:r>
              <a:rPr lang="en-US" dirty="0"/>
              <a:t>Example of an interest group</a:t>
            </a:r>
            <a:r>
              <a:rPr lang="en-US" b="1" dirty="0"/>
              <a:t>: </a:t>
            </a:r>
            <a:r>
              <a:rPr lang="en-US" dirty="0"/>
              <a:t>Independent Colleges and Universities of Texas is an interest group that lobbies the Texas state legislature against cuts to the Texas Equalization Grants (TEG), a student aid program that provides financial assistance to students who attend private colleges and universities.</a:t>
            </a:r>
          </a:p>
          <a:p>
            <a:r>
              <a:rPr lang="en-US" dirty="0">
                <a:hlinkClick r:id="rId2"/>
              </a:rPr>
              <a:t>http://www.icut.org/</a:t>
            </a:r>
            <a:endParaRPr lang="en-US" dirty="0"/>
          </a:p>
          <a:p>
            <a:endParaRPr lang="en-US" dirty="0"/>
          </a:p>
        </p:txBody>
      </p:sp>
    </p:spTree>
    <p:extLst>
      <p:ext uri="{BB962C8B-B14F-4D97-AF65-F5344CB8AC3E}">
        <p14:creationId xmlns:p14="http://schemas.microsoft.com/office/powerpoint/2010/main" val="2492627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 groups</a:t>
            </a:r>
          </a:p>
        </p:txBody>
      </p:sp>
      <p:sp>
        <p:nvSpPr>
          <p:cNvPr id="3" name="Content Placeholder 2"/>
          <p:cNvSpPr>
            <a:spLocks noGrp="1"/>
          </p:cNvSpPr>
          <p:nvPr>
            <p:ph idx="1"/>
          </p:nvPr>
        </p:nvSpPr>
        <p:spPr/>
        <p:txBody>
          <a:bodyPr>
            <a:normAutofit/>
          </a:bodyPr>
          <a:lstStyle/>
          <a:p>
            <a:r>
              <a:rPr lang="en-US" dirty="0"/>
              <a:t>A significant reason why Texas is not highly unionized is because it is a </a:t>
            </a:r>
            <a:r>
              <a:rPr lang="en-US" b="1" dirty="0"/>
              <a:t>right to work state.</a:t>
            </a:r>
            <a:endParaRPr lang="en-US" dirty="0"/>
          </a:p>
          <a:p>
            <a:r>
              <a:rPr lang="en-US" dirty="0"/>
              <a:t>Texas is one of 24 states in the nation that have </a:t>
            </a:r>
            <a:r>
              <a:rPr lang="en-US" b="1" dirty="0"/>
              <a:t>right to work laws: laws that stipulate that a person cannot be denied employment because of membership or non-membership in a labor union or other labor organization.</a:t>
            </a:r>
          </a:p>
        </p:txBody>
      </p:sp>
    </p:spTree>
    <p:extLst>
      <p:ext uri="{BB962C8B-B14F-4D97-AF65-F5344CB8AC3E}">
        <p14:creationId xmlns:p14="http://schemas.microsoft.com/office/powerpoint/2010/main" val="1628389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 Groups</a:t>
            </a:r>
          </a:p>
        </p:txBody>
      </p:sp>
      <p:sp>
        <p:nvSpPr>
          <p:cNvPr id="3" name="Content Placeholder 2"/>
          <p:cNvSpPr>
            <a:spLocks noGrp="1"/>
          </p:cNvSpPr>
          <p:nvPr>
            <p:ph idx="1"/>
          </p:nvPr>
        </p:nvSpPr>
        <p:spPr/>
        <p:txBody>
          <a:bodyPr/>
          <a:lstStyle/>
          <a:p>
            <a:r>
              <a:rPr lang="en-US" dirty="0"/>
              <a:t>Right to work laws prohibit </a:t>
            </a:r>
            <a:r>
              <a:rPr lang="en-US" b="1" dirty="0"/>
              <a:t>union shops – where workers are required to join the union within 90 days of beginning employment as a condition for keeping their jobs.</a:t>
            </a:r>
            <a:endParaRPr lang="en-US" dirty="0"/>
          </a:p>
          <a:p>
            <a:r>
              <a:rPr lang="en-US" dirty="0"/>
              <a:t>Only eleven states have union membership rates below that of Texas, with South Carolina having the lowest at 1.6%.</a:t>
            </a:r>
          </a:p>
          <a:p>
            <a:endParaRPr lang="en-US" dirty="0"/>
          </a:p>
        </p:txBody>
      </p:sp>
    </p:spTree>
    <p:extLst>
      <p:ext uri="{BB962C8B-B14F-4D97-AF65-F5344CB8AC3E}">
        <p14:creationId xmlns:p14="http://schemas.microsoft.com/office/powerpoint/2010/main" val="39872389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Economic interest groups: professional, career groups</a:t>
            </a:r>
          </a:p>
        </p:txBody>
      </p:sp>
      <p:sp>
        <p:nvSpPr>
          <p:cNvPr id="3" name="Content Placeholder 2"/>
          <p:cNvSpPr>
            <a:spLocks noGrp="1"/>
          </p:cNvSpPr>
          <p:nvPr>
            <p:ph idx="1"/>
          </p:nvPr>
        </p:nvSpPr>
        <p:spPr/>
        <p:txBody>
          <a:bodyPr>
            <a:normAutofit fontScale="85000" lnSpcReduction="20000"/>
          </a:bodyPr>
          <a:lstStyle/>
          <a:p>
            <a:r>
              <a:rPr lang="en-US" b="1" dirty="0"/>
              <a:t>Professional groups: An organization of physicians, lawyers, nurses or other professionals that lobby for policies beneficial to members.</a:t>
            </a:r>
          </a:p>
          <a:p>
            <a:r>
              <a:rPr lang="en-US" dirty="0"/>
              <a:t>Professional groups set standards for admission to a profession and criteria for state-mandated licensing.</a:t>
            </a:r>
          </a:p>
          <a:p>
            <a:r>
              <a:rPr lang="en-US" dirty="0"/>
              <a:t>Examples: </a:t>
            </a:r>
          </a:p>
          <a:p>
            <a:r>
              <a:rPr lang="en-US" dirty="0"/>
              <a:t>Texas Bar Association (lawyers); </a:t>
            </a:r>
            <a:r>
              <a:rPr lang="en-US" dirty="0">
                <a:hlinkClick r:id="rId2"/>
              </a:rPr>
              <a:t>http://www.texasbar.com</a:t>
            </a:r>
            <a:endParaRPr lang="en-US" dirty="0"/>
          </a:p>
          <a:p>
            <a:r>
              <a:rPr lang="en-US" dirty="0"/>
              <a:t> Texas Health Care Association (nursing homes): </a:t>
            </a:r>
            <a:r>
              <a:rPr lang="en-US" dirty="0">
                <a:hlinkClick r:id="rId3"/>
              </a:rPr>
              <a:t>http://www.txhca.org/</a:t>
            </a:r>
            <a:endParaRPr lang="en-US" dirty="0"/>
          </a:p>
          <a:p>
            <a:r>
              <a:rPr lang="en-US" dirty="0"/>
              <a:t>Texas Medical Association (physicians): </a:t>
            </a:r>
            <a:r>
              <a:rPr lang="en-US" dirty="0">
                <a:hlinkClick r:id="rId4"/>
              </a:rPr>
              <a:t>http://www.texmed.org/</a:t>
            </a:r>
            <a:endParaRPr lang="en-US" dirty="0"/>
          </a:p>
        </p:txBody>
      </p:sp>
    </p:spTree>
    <p:extLst>
      <p:ext uri="{BB962C8B-B14F-4D97-AF65-F5344CB8AC3E}">
        <p14:creationId xmlns:p14="http://schemas.microsoft.com/office/powerpoint/2010/main" val="983620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Interest Groups: racial and ethnic groups</a:t>
            </a:r>
          </a:p>
        </p:txBody>
      </p:sp>
      <p:sp>
        <p:nvSpPr>
          <p:cNvPr id="3" name="Content Placeholder 2"/>
          <p:cNvSpPr>
            <a:spLocks noGrp="1"/>
          </p:cNvSpPr>
          <p:nvPr>
            <p:ph idx="1"/>
          </p:nvPr>
        </p:nvSpPr>
        <p:spPr/>
        <p:txBody>
          <a:bodyPr>
            <a:normAutofit/>
          </a:bodyPr>
          <a:lstStyle/>
          <a:p>
            <a:r>
              <a:rPr lang="en-US" b="1" dirty="0"/>
              <a:t>Social interest groups: Include organizations devoted to civil rights, racial and ethnic matters, religion, public interest and protection.</a:t>
            </a:r>
          </a:p>
          <a:p>
            <a:r>
              <a:rPr lang="en-US" b="1" dirty="0"/>
              <a:t>Racial and ethnic interest groups: Organizations that seek to influence governmental decisions that affect a particular racial or ethnic group, such as</a:t>
            </a:r>
          </a:p>
          <a:p>
            <a:endParaRPr lang="en-US" dirty="0"/>
          </a:p>
        </p:txBody>
      </p:sp>
    </p:spTree>
    <p:extLst>
      <p:ext uri="{BB962C8B-B14F-4D97-AF65-F5344CB8AC3E}">
        <p14:creationId xmlns:p14="http://schemas.microsoft.com/office/powerpoint/2010/main" val="706024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Interest Groups: racial and ethnic groups</a:t>
            </a:r>
          </a:p>
        </p:txBody>
      </p:sp>
      <p:sp>
        <p:nvSpPr>
          <p:cNvPr id="3" name="Content Placeholder 2"/>
          <p:cNvSpPr>
            <a:spLocks noGrp="1"/>
          </p:cNvSpPr>
          <p:nvPr>
            <p:ph idx="1"/>
          </p:nvPr>
        </p:nvSpPr>
        <p:spPr/>
        <p:txBody>
          <a:bodyPr>
            <a:normAutofit lnSpcReduction="10000"/>
          </a:bodyPr>
          <a:lstStyle/>
          <a:p>
            <a:pPr marL="0" indent="0">
              <a:buNone/>
            </a:pPr>
            <a:r>
              <a:rPr lang="en-US" dirty="0"/>
              <a:t>Racial and ethnic interest groups typically have goals that include: </a:t>
            </a:r>
          </a:p>
          <a:p>
            <a:r>
              <a:rPr lang="en-US" dirty="0"/>
              <a:t>eliminating racial discrimination in employment, </a:t>
            </a:r>
          </a:p>
          <a:p>
            <a:r>
              <a:rPr lang="en-US" dirty="0"/>
              <a:t>improving public schools,</a:t>
            </a:r>
          </a:p>
          <a:p>
            <a:r>
              <a:rPr lang="en-US" dirty="0"/>
              <a:t> increasing educational opportunities, </a:t>
            </a:r>
          </a:p>
          <a:p>
            <a:r>
              <a:rPr lang="en-US" dirty="0"/>
              <a:t>obtaining greater representation in state legislatures, city councils and other policymaking bodies of government. </a:t>
            </a:r>
          </a:p>
          <a:p>
            <a:endParaRPr lang="en-US" dirty="0"/>
          </a:p>
        </p:txBody>
      </p:sp>
    </p:spTree>
    <p:extLst>
      <p:ext uri="{BB962C8B-B14F-4D97-AF65-F5344CB8AC3E}">
        <p14:creationId xmlns:p14="http://schemas.microsoft.com/office/powerpoint/2010/main" val="2242817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groups: Racial and ethnic groups</a:t>
            </a:r>
          </a:p>
        </p:txBody>
      </p:sp>
      <p:sp>
        <p:nvSpPr>
          <p:cNvPr id="3" name="Content Placeholder 2"/>
          <p:cNvSpPr>
            <a:spLocks noGrp="1"/>
          </p:cNvSpPr>
          <p:nvPr>
            <p:ph idx="1"/>
          </p:nvPr>
        </p:nvSpPr>
        <p:spPr/>
        <p:txBody>
          <a:bodyPr/>
          <a:lstStyle/>
          <a:p>
            <a:r>
              <a:rPr lang="en-US" dirty="0"/>
              <a:t>NAACP has fought for </a:t>
            </a:r>
            <a:r>
              <a:rPr lang="en-US" b="1" dirty="0"/>
              <a:t>hate crimes legislation </a:t>
            </a:r>
            <a:r>
              <a:rPr lang="en-US" dirty="0"/>
              <a:t>that enhances penalties for crimes in which </a:t>
            </a:r>
            <a:r>
              <a:rPr lang="en-US" b="1" dirty="0"/>
              <a:t>race, color, disability, religion, national origin, gender or sexual orientation </a:t>
            </a:r>
            <a:r>
              <a:rPr lang="en-US" dirty="0"/>
              <a:t>were part of the perpetrator’s motivation.</a:t>
            </a:r>
          </a:p>
          <a:p>
            <a:r>
              <a:rPr lang="en-US" b="1" dirty="0">
                <a:hlinkClick r:id="rId2"/>
              </a:rPr>
              <a:t>http://naacphouston.org/</a:t>
            </a:r>
            <a:endParaRPr lang="en-US" b="1" dirty="0"/>
          </a:p>
          <a:p>
            <a:pPr marL="0" indent="0">
              <a:buNone/>
            </a:pPr>
            <a:endParaRPr lang="en-US" dirty="0"/>
          </a:p>
        </p:txBody>
      </p:sp>
    </p:spTree>
    <p:extLst>
      <p:ext uri="{BB962C8B-B14F-4D97-AF65-F5344CB8AC3E}">
        <p14:creationId xmlns:p14="http://schemas.microsoft.com/office/powerpoint/2010/main" val="26976035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groups: Racial and ethnic interest groups</a:t>
            </a:r>
          </a:p>
        </p:txBody>
      </p:sp>
      <p:sp>
        <p:nvSpPr>
          <p:cNvPr id="3" name="Content Placeholder 2"/>
          <p:cNvSpPr>
            <a:spLocks noGrp="1"/>
          </p:cNvSpPr>
          <p:nvPr>
            <p:ph idx="1"/>
          </p:nvPr>
        </p:nvSpPr>
        <p:spPr/>
        <p:txBody>
          <a:bodyPr>
            <a:normAutofit lnSpcReduction="10000"/>
          </a:bodyPr>
          <a:lstStyle/>
          <a:p>
            <a:r>
              <a:rPr lang="en-US" dirty="0"/>
              <a:t>The NAACP also continues to fight against </a:t>
            </a:r>
            <a:r>
              <a:rPr lang="en-US" b="1" dirty="0"/>
              <a:t>racial profiling.</a:t>
            </a:r>
          </a:p>
          <a:p>
            <a:r>
              <a:rPr lang="en-US" dirty="0"/>
              <a:t>Texas law defines </a:t>
            </a:r>
            <a:r>
              <a:rPr lang="en-US" b="1" dirty="0"/>
              <a:t>racial profiling as:</a:t>
            </a:r>
          </a:p>
          <a:p>
            <a:r>
              <a:rPr lang="en-US" b="1" dirty="0"/>
              <a:t> an action by law enforcement personnel on the basis of an individual’s race, ethnicity, or national origin as opposed to the individual’s behavior or information identifying the individual as being involved in criminal activity.</a:t>
            </a:r>
          </a:p>
          <a:p>
            <a:endParaRPr lang="en-US" dirty="0"/>
          </a:p>
          <a:p>
            <a:endParaRPr lang="en-US" dirty="0"/>
          </a:p>
        </p:txBody>
      </p:sp>
    </p:spTree>
    <p:extLst>
      <p:ext uri="{BB962C8B-B14F-4D97-AF65-F5344CB8AC3E}">
        <p14:creationId xmlns:p14="http://schemas.microsoft.com/office/powerpoint/2010/main" val="39617953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groups: Racial and ethnic interest groups</a:t>
            </a:r>
          </a:p>
        </p:txBody>
      </p:sp>
      <p:sp>
        <p:nvSpPr>
          <p:cNvPr id="3" name="Content Placeholder 2"/>
          <p:cNvSpPr>
            <a:spLocks noGrp="1"/>
          </p:cNvSpPr>
          <p:nvPr>
            <p:ph idx="1"/>
          </p:nvPr>
        </p:nvSpPr>
        <p:spPr/>
        <p:txBody>
          <a:bodyPr/>
          <a:lstStyle/>
          <a:p>
            <a:r>
              <a:rPr lang="en-US" dirty="0"/>
              <a:t>In 2011, the NAACP successfully appealed to the Texas Department of Motor Vehicles to prevent making the Confederate Flag image available on a specialty license plate. </a:t>
            </a:r>
            <a:r>
              <a:rPr lang="en-US" dirty="0">
                <a:hlinkClick r:id="rId2"/>
              </a:rPr>
              <a:t>http://www.cnn.com/2015/06/18/politics/confederate-flag-license-plate-scotus-supreme-court-case/#</a:t>
            </a:r>
            <a:endParaRPr lang="en-US" dirty="0"/>
          </a:p>
          <a:p>
            <a:endParaRPr lang="en-US" dirty="0"/>
          </a:p>
        </p:txBody>
      </p:sp>
    </p:spTree>
    <p:extLst>
      <p:ext uri="{BB962C8B-B14F-4D97-AF65-F5344CB8AC3E}">
        <p14:creationId xmlns:p14="http://schemas.microsoft.com/office/powerpoint/2010/main" val="23430700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Racial and ethnic interest groups </a:t>
            </a:r>
          </a:p>
        </p:txBody>
      </p:sp>
      <p:sp>
        <p:nvSpPr>
          <p:cNvPr id="3" name="Content Placeholder 2"/>
          <p:cNvSpPr>
            <a:spLocks noGrp="1"/>
          </p:cNvSpPr>
          <p:nvPr>
            <p:ph idx="1"/>
          </p:nvPr>
        </p:nvSpPr>
        <p:spPr/>
        <p:txBody>
          <a:bodyPr>
            <a:normAutofit lnSpcReduction="10000"/>
          </a:bodyPr>
          <a:lstStyle/>
          <a:p>
            <a:r>
              <a:rPr lang="en-US" dirty="0"/>
              <a:t>In Texas, Mexican American interest groups are more numerous than groups representing African-Americans.</a:t>
            </a:r>
          </a:p>
          <a:p>
            <a:r>
              <a:rPr lang="en-US" b="1" dirty="0"/>
              <a:t>Founded in 1929, the League of United Latin American Citizens is the oldest Latino group. </a:t>
            </a:r>
            <a:r>
              <a:rPr lang="en-US" dirty="0">
                <a:hlinkClick r:id="rId2"/>
              </a:rPr>
              <a:t>http://lulac.org/</a:t>
            </a:r>
            <a:endParaRPr lang="en-US" b="1" dirty="0"/>
          </a:p>
          <a:p>
            <a:r>
              <a:rPr lang="en-US" dirty="0"/>
              <a:t>LULAC has worked for equal educational opportunities for Latinos and for full citizenship rights.</a:t>
            </a:r>
          </a:p>
          <a:p>
            <a:endParaRPr lang="en-US" dirty="0"/>
          </a:p>
        </p:txBody>
      </p:sp>
    </p:spTree>
    <p:extLst>
      <p:ext uri="{BB962C8B-B14F-4D97-AF65-F5344CB8AC3E}">
        <p14:creationId xmlns:p14="http://schemas.microsoft.com/office/powerpoint/2010/main" val="31230878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Racial and ethnic interest groups</a:t>
            </a:r>
          </a:p>
        </p:txBody>
      </p:sp>
      <p:sp>
        <p:nvSpPr>
          <p:cNvPr id="3" name="Content Placeholder 2"/>
          <p:cNvSpPr>
            <a:spLocks noGrp="1"/>
          </p:cNvSpPr>
          <p:nvPr>
            <p:ph idx="1"/>
          </p:nvPr>
        </p:nvSpPr>
        <p:spPr/>
        <p:txBody>
          <a:bodyPr>
            <a:normAutofit/>
          </a:bodyPr>
          <a:lstStyle/>
          <a:p>
            <a:r>
              <a:rPr lang="en-US" dirty="0"/>
              <a:t>It continues to advocate for </a:t>
            </a:r>
            <a:r>
              <a:rPr lang="en-US" b="1" dirty="0"/>
              <a:t>bilingual education</a:t>
            </a:r>
            <a:r>
              <a:rPr lang="en-US" dirty="0"/>
              <a:t>, adequate </a:t>
            </a:r>
            <a:r>
              <a:rPr lang="en-US" b="1" dirty="0"/>
              <a:t>public school funding </a:t>
            </a:r>
            <a:r>
              <a:rPr lang="en-US" dirty="0"/>
              <a:t>and the </a:t>
            </a:r>
            <a:r>
              <a:rPr lang="en-US" b="1" dirty="0"/>
              <a:t>Top Ten Percent Rule</a:t>
            </a:r>
            <a:r>
              <a:rPr lang="en-US" dirty="0"/>
              <a:t>, </a:t>
            </a:r>
            <a:r>
              <a:rPr lang="en-US" b="1" dirty="0"/>
              <a:t>as well as affirmative action to diversify higher education in Texas.</a:t>
            </a:r>
          </a:p>
          <a:p>
            <a:r>
              <a:rPr lang="en-US" dirty="0"/>
              <a:t>LULAC also successfully lobbied for state funding to open a school of pharmacy at Texas A&amp;M, Kingsville.</a:t>
            </a:r>
          </a:p>
          <a:p>
            <a:endParaRPr lang="en-US" dirty="0"/>
          </a:p>
        </p:txBody>
      </p:sp>
    </p:spTree>
    <p:extLst>
      <p:ext uri="{BB962C8B-B14F-4D97-AF65-F5344CB8AC3E}">
        <p14:creationId xmlns:p14="http://schemas.microsoft.com/office/powerpoint/2010/main" val="3867496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an interest group?</a:t>
            </a:r>
          </a:p>
        </p:txBody>
      </p:sp>
      <p:sp>
        <p:nvSpPr>
          <p:cNvPr id="3" name="Content Placeholder 2"/>
          <p:cNvSpPr>
            <a:spLocks noGrp="1"/>
          </p:cNvSpPr>
          <p:nvPr>
            <p:ph idx="1"/>
          </p:nvPr>
        </p:nvSpPr>
        <p:spPr/>
        <p:txBody>
          <a:bodyPr>
            <a:normAutofit/>
          </a:bodyPr>
          <a:lstStyle/>
          <a:p>
            <a:r>
              <a:rPr lang="en-US" dirty="0"/>
              <a:t>Political parties and interest groups differ in the their methods:</a:t>
            </a:r>
          </a:p>
          <a:p>
            <a:r>
              <a:rPr lang="en-US" b="1" dirty="0"/>
              <a:t>Political parties seek to increase the number of their members who are elected or appointed to public office</a:t>
            </a:r>
          </a:p>
          <a:p>
            <a:r>
              <a:rPr lang="en-US" b="1" dirty="0"/>
              <a:t>Interest groups seek to influence government officials (regardless of their party affiliation) to the advantage of the group.</a:t>
            </a:r>
          </a:p>
        </p:txBody>
      </p:sp>
    </p:spTree>
    <p:extLst>
      <p:ext uri="{BB962C8B-B14F-4D97-AF65-F5344CB8AC3E}">
        <p14:creationId xmlns:p14="http://schemas.microsoft.com/office/powerpoint/2010/main" val="18694950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Racial and ethnic interest groups </a:t>
            </a:r>
          </a:p>
        </p:txBody>
      </p:sp>
      <p:sp>
        <p:nvSpPr>
          <p:cNvPr id="3" name="Content Placeholder 2"/>
          <p:cNvSpPr>
            <a:spLocks noGrp="1"/>
          </p:cNvSpPr>
          <p:nvPr>
            <p:ph idx="1"/>
          </p:nvPr>
        </p:nvSpPr>
        <p:spPr/>
        <p:txBody>
          <a:bodyPr>
            <a:normAutofit fontScale="92500" lnSpcReduction="10000"/>
          </a:bodyPr>
          <a:lstStyle/>
          <a:p>
            <a:r>
              <a:rPr lang="en-US" dirty="0"/>
              <a:t>The </a:t>
            </a:r>
            <a:r>
              <a:rPr lang="en-US" b="1" dirty="0"/>
              <a:t>Mexican American Legal Defense Fund (MALDEF) uses court action to obtain political equality, equal education, immigration rights and representation for Latinos. </a:t>
            </a:r>
            <a:r>
              <a:rPr lang="en-US" dirty="0">
                <a:hlinkClick r:id="rId2"/>
              </a:rPr>
              <a:t>http://www.maldef.org/</a:t>
            </a:r>
            <a:r>
              <a:rPr lang="en-US" dirty="0"/>
              <a:t> ; </a:t>
            </a:r>
          </a:p>
          <a:p>
            <a:r>
              <a:rPr lang="en-US" dirty="0"/>
              <a:t>Since 2011, MALDEF has successfully challenged congressional redistricting plans enacted by the Texas legislature as well as Pasadena, TX replacement of two single-member council districts with at large districts.</a:t>
            </a:r>
          </a:p>
          <a:p>
            <a:endParaRPr lang="en-US" dirty="0"/>
          </a:p>
        </p:txBody>
      </p:sp>
    </p:spTree>
    <p:extLst>
      <p:ext uri="{BB962C8B-B14F-4D97-AF65-F5344CB8AC3E}">
        <p14:creationId xmlns:p14="http://schemas.microsoft.com/office/powerpoint/2010/main" val="27196515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Interest groups: Religious-based groups</a:t>
            </a:r>
          </a:p>
        </p:txBody>
      </p:sp>
      <p:sp>
        <p:nvSpPr>
          <p:cNvPr id="3" name="Content Placeholder 2"/>
          <p:cNvSpPr>
            <a:spLocks noGrp="1"/>
          </p:cNvSpPr>
          <p:nvPr>
            <p:ph idx="1"/>
          </p:nvPr>
        </p:nvSpPr>
        <p:spPr/>
        <p:txBody>
          <a:bodyPr>
            <a:normAutofit fontScale="92500"/>
          </a:bodyPr>
          <a:lstStyle/>
          <a:p>
            <a:r>
              <a:rPr lang="en-US" b="1" dirty="0"/>
              <a:t>Religious-based groups: An interest group that lobbies for policies promoting its religious interests.</a:t>
            </a:r>
          </a:p>
          <a:p>
            <a:r>
              <a:rPr lang="en-US" dirty="0"/>
              <a:t>Two religious-based interest groups active in Texas are the </a:t>
            </a:r>
            <a:r>
              <a:rPr lang="en-US" b="1" dirty="0"/>
              <a:t>Texas Faith Network/Texas Freedom Network </a:t>
            </a:r>
            <a:r>
              <a:rPr lang="en-US" dirty="0"/>
              <a:t>and the </a:t>
            </a:r>
            <a:r>
              <a:rPr lang="en-US" b="1" dirty="0"/>
              <a:t>Christian Coalition.</a:t>
            </a:r>
          </a:p>
          <a:p>
            <a:pPr fontAlgn="base"/>
            <a:r>
              <a:rPr lang="en-US" b="1" dirty="0"/>
              <a:t>Texas Faith Network </a:t>
            </a:r>
            <a:r>
              <a:rPr lang="en-US" dirty="0"/>
              <a:t>supports religious freedom, civil liberties and strong public education.</a:t>
            </a:r>
          </a:p>
        </p:txBody>
      </p:sp>
    </p:spTree>
    <p:extLst>
      <p:ext uri="{BB962C8B-B14F-4D97-AF65-F5344CB8AC3E}">
        <p14:creationId xmlns:p14="http://schemas.microsoft.com/office/powerpoint/2010/main" val="3941802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Interest groups: Religious-based groups</a:t>
            </a:r>
          </a:p>
        </p:txBody>
      </p:sp>
      <p:sp>
        <p:nvSpPr>
          <p:cNvPr id="3" name="Content Placeholder 2"/>
          <p:cNvSpPr>
            <a:spLocks noGrp="1"/>
          </p:cNvSpPr>
          <p:nvPr>
            <p:ph idx="1"/>
          </p:nvPr>
        </p:nvSpPr>
        <p:spPr/>
        <p:txBody>
          <a:bodyPr>
            <a:normAutofit fontScale="92500" lnSpcReduction="10000"/>
          </a:bodyPr>
          <a:lstStyle/>
          <a:p>
            <a:pPr marL="0" indent="0" fontAlgn="base">
              <a:buNone/>
            </a:pPr>
            <a:r>
              <a:rPr lang="en-US" dirty="0"/>
              <a:t> Members of the </a:t>
            </a:r>
            <a:r>
              <a:rPr lang="en-US" b="1" dirty="0"/>
              <a:t>Texas Faith Network </a:t>
            </a:r>
            <a:r>
              <a:rPr lang="en-US" dirty="0"/>
              <a:t>seek to promote the positive role of religion in public life through advocacy and community education, including:</a:t>
            </a:r>
            <a:r>
              <a:rPr lang="en-US" b="1" dirty="0"/>
              <a:t> </a:t>
            </a:r>
          </a:p>
          <a:p>
            <a:pPr fontAlgn="base"/>
            <a:r>
              <a:rPr lang="en-US" dirty="0"/>
              <a:t>Involving religious leaders in the political process at the Texas Legislature and the State Board of Education;</a:t>
            </a:r>
          </a:p>
          <a:p>
            <a:pPr fontAlgn="base"/>
            <a:r>
              <a:rPr lang="en-US" dirty="0"/>
              <a:t>Working with the media to ensure that the religious right is not the only representative of people of faith in the news;</a:t>
            </a:r>
          </a:p>
          <a:p>
            <a:endParaRPr lang="en-US" dirty="0"/>
          </a:p>
        </p:txBody>
      </p:sp>
    </p:spTree>
    <p:extLst>
      <p:ext uri="{BB962C8B-B14F-4D97-AF65-F5344CB8AC3E}">
        <p14:creationId xmlns:p14="http://schemas.microsoft.com/office/powerpoint/2010/main" val="20248957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Texas Faith Network, continued</a:t>
            </a:r>
          </a:p>
        </p:txBody>
      </p:sp>
      <p:sp>
        <p:nvSpPr>
          <p:cNvPr id="3" name="Content Placeholder 2"/>
          <p:cNvSpPr>
            <a:spLocks noGrp="1"/>
          </p:cNvSpPr>
          <p:nvPr>
            <p:ph idx="1"/>
          </p:nvPr>
        </p:nvSpPr>
        <p:spPr/>
        <p:txBody>
          <a:bodyPr>
            <a:normAutofit/>
          </a:bodyPr>
          <a:lstStyle/>
          <a:p>
            <a:pPr fontAlgn="base"/>
            <a:r>
              <a:rPr lang="en-US" dirty="0"/>
              <a:t>Organizing and publicizing clergy statements on important political issues of the day; and</a:t>
            </a:r>
          </a:p>
          <a:p>
            <a:pPr fontAlgn="base"/>
            <a:r>
              <a:rPr lang="en-US" dirty="0"/>
              <a:t>Training people of faith to speak with an effective religious voice on issues facing our communities.</a:t>
            </a:r>
          </a:p>
          <a:p>
            <a:r>
              <a:rPr lang="en-US" dirty="0">
                <a:hlinkClick r:id="rId2"/>
              </a:rPr>
              <a:t>http://a.tfn.org/site/PageServer?pagename=clergy_texas_faith_network</a:t>
            </a:r>
            <a:endParaRPr lang="en-US" dirty="0"/>
          </a:p>
          <a:p>
            <a:endParaRPr lang="en-US" dirty="0"/>
          </a:p>
          <a:p>
            <a:endParaRPr lang="en-US" dirty="0"/>
          </a:p>
        </p:txBody>
      </p:sp>
    </p:spTree>
    <p:extLst>
      <p:ext uri="{BB962C8B-B14F-4D97-AF65-F5344CB8AC3E}">
        <p14:creationId xmlns:p14="http://schemas.microsoft.com/office/powerpoint/2010/main" val="8013554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Interest groups: Religious-based groups</a:t>
            </a:r>
          </a:p>
        </p:txBody>
      </p:sp>
      <p:sp>
        <p:nvSpPr>
          <p:cNvPr id="3" name="Content Placeholder 2"/>
          <p:cNvSpPr>
            <a:spLocks noGrp="1"/>
          </p:cNvSpPr>
          <p:nvPr>
            <p:ph idx="1"/>
          </p:nvPr>
        </p:nvSpPr>
        <p:spPr/>
        <p:txBody>
          <a:bodyPr>
            <a:normAutofit/>
          </a:bodyPr>
          <a:lstStyle/>
          <a:p>
            <a:r>
              <a:rPr lang="en-US" b="1" dirty="0"/>
              <a:t>Christian Coalition, founded by televangelist Pat Robertson, continues to be one of Texas’ most influential forces.</a:t>
            </a:r>
          </a:p>
          <a:p>
            <a:r>
              <a:rPr lang="en-US" dirty="0"/>
              <a:t>The </a:t>
            </a:r>
            <a:r>
              <a:rPr lang="en-US" b="1" dirty="0"/>
              <a:t>Christian Coalition </a:t>
            </a:r>
            <a:r>
              <a:rPr lang="en-US" dirty="0"/>
              <a:t>engages in political action, mostly with the </a:t>
            </a:r>
            <a:r>
              <a:rPr lang="en-US" b="1" dirty="0"/>
              <a:t>Republican party</a:t>
            </a:r>
            <a:r>
              <a:rPr lang="en-US" dirty="0"/>
              <a:t>, on such issues as </a:t>
            </a:r>
            <a:r>
              <a:rPr lang="en-US" b="1" dirty="0"/>
              <a:t>abortion, homosexuality, limits on prayer in schools and the decline in the traditional nuclear family.</a:t>
            </a:r>
          </a:p>
          <a:p>
            <a:endParaRPr lang="en-US" dirty="0"/>
          </a:p>
        </p:txBody>
      </p:sp>
    </p:spTree>
    <p:extLst>
      <p:ext uri="{BB962C8B-B14F-4D97-AF65-F5344CB8AC3E}">
        <p14:creationId xmlns:p14="http://schemas.microsoft.com/office/powerpoint/2010/main" val="40142005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Interest groups: Religious-based groups</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According to its website, the mission of the Christian Coalition is:</a:t>
            </a:r>
          </a:p>
          <a:p>
            <a:r>
              <a:rPr lang="en-US" b="1" dirty="0"/>
              <a:t>Represent</a:t>
            </a:r>
            <a:r>
              <a:rPr lang="en-US" dirty="0"/>
              <a:t> the pro-family point of view before local councils, school boards, state legislatures and Congress</a:t>
            </a:r>
          </a:p>
          <a:p>
            <a:r>
              <a:rPr lang="en-US" b="1" dirty="0"/>
              <a:t>Speak out</a:t>
            </a:r>
            <a:r>
              <a:rPr lang="en-US" dirty="0"/>
              <a:t> in the public arena and in the media</a:t>
            </a:r>
          </a:p>
          <a:p>
            <a:r>
              <a:rPr lang="en-US" b="1" dirty="0"/>
              <a:t>Train</a:t>
            </a:r>
            <a:r>
              <a:rPr lang="en-US" dirty="0"/>
              <a:t> leaders for effective social and political action</a:t>
            </a:r>
          </a:p>
          <a:p>
            <a:r>
              <a:rPr lang="en-US" b="1" dirty="0"/>
              <a:t>Inform</a:t>
            </a:r>
            <a:r>
              <a:rPr lang="en-US" dirty="0"/>
              <a:t> pro-family voters about timely issues and legislation</a:t>
            </a:r>
          </a:p>
          <a:p>
            <a:r>
              <a:rPr lang="en-US" b="1" dirty="0"/>
              <a:t>Protest</a:t>
            </a:r>
            <a:r>
              <a:rPr lang="en-US" dirty="0"/>
              <a:t> anti-Christian bigotry and defend the rights of people of faith</a:t>
            </a:r>
            <a:endParaRPr lang="en-US" b="1" dirty="0"/>
          </a:p>
          <a:p>
            <a:r>
              <a:rPr lang="en-US" dirty="0">
                <a:hlinkClick r:id="rId2"/>
              </a:rPr>
              <a:t>http://www.cc.org/</a:t>
            </a:r>
            <a:endParaRPr lang="en-US" b="1" dirty="0"/>
          </a:p>
          <a:p>
            <a:endParaRPr lang="en-US" dirty="0"/>
          </a:p>
        </p:txBody>
      </p:sp>
    </p:spTree>
    <p:extLst>
      <p:ext uri="{BB962C8B-B14F-4D97-AF65-F5344CB8AC3E}">
        <p14:creationId xmlns:p14="http://schemas.microsoft.com/office/powerpoint/2010/main" val="2710498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Interest Groups: Religious interest groups</a:t>
            </a:r>
          </a:p>
        </p:txBody>
      </p:sp>
      <p:sp>
        <p:nvSpPr>
          <p:cNvPr id="3" name="Content Placeholder 2"/>
          <p:cNvSpPr>
            <a:spLocks noGrp="1"/>
          </p:cNvSpPr>
          <p:nvPr>
            <p:ph idx="1"/>
          </p:nvPr>
        </p:nvSpPr>
        <p:spPr/>
        <p:txBody>
          <a:bodyPr>
            <a:normAutofit fontScale="92500" lnSpcReduction="20000"/>
          </a:bodyPr>
          <a:lstStyle/>
          <a:p>
            <a:r>
              <a:rPr lang="en-US" dirty="0"/>
              <a:t>In 1995, Cecile Richards, daughter of former Democratic Texas governor, Ann Richards, played a leading role in organizing the </a:t>
            </a:r>
            <a:r>
              <a:rPr lang="en-US" b="1" dirty="0"/>
              <a:t>Texas Freedom Network to oppose the activities of the Christian Coalition. </a:t>
            </a:r>
            <a:r>
              <a:rPr lang="en-US" dirty="0"/>
              <a:t>(Richards is currently director of Planned Parenthood’s national organization)</a:t>
            </a:r>
            <a:endParaRPr lang="en-US" b="1" dirty="0"/>
          </a:p>
          <a:p>
            <a:r>
              <a:rPr lang="en-US" dirty="0"/>
              <a:t>The organization </a:t>
            </a:r>
            <a:r>
              <a:rPr lang="en-US" b="1" dirty="0"/>
              <a:t>watches the activities of right-wing conservatives, works to get out the vote among liberal and moderate voters and provides an alternative voice to the conservative viewpoint on current issues. </a:t>
            </a:r>
            <a:r>
              <a:rPr lang="en-US" b="1" dirty="0">
                <a:hlinkClick r:id="rId2"/>
              </a:rPr>
              <a:t>http://tfn.org/</a:t>
            </a:r>
            <a:endParaRPr lang="en-US" b="1" dirty="0"/>
          </a:p>
          <a:p>
            <a:endParaRPr lang="en-US" dirty="0"/>
          </a:p>
        </p:txBody>
      </p:sp>
    </p:spTree>
    <p:extLst>
      <p:ext uri="{BB962C8B-B14F-4D97-AF65-F5344CB8AC3E}">
        <p14:creationId xmlns:p14="http://schemas.microsoft.com/office/powerpoint/2010/main" val="17103181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Interest Groups: Religious interest groups</a:t>
            </a:r>
          </a:p>
        </p:txBody>
      </p:sp>
      <p:sp>
        <p:nvSpPr>
          <p:cNvPr id="3" name="Content Placeholder 2"/>
          <p:cNvSpPr>
            <a:spLocks noGrp="1"/>
          </p:cNvSpPr>
          <p:nvPr>
            <p:ph idx="1"/>
          </p:nvPr>
        </p:nvSpPr>
        <p:spPr/>
        <p:txBody>
          <a:bodyPr>
            <a:normAutofit fontScale="85000" lnSpcReduction="10000"/>
          </a:bodyPr>
          <a:lstStyle/>
          <a:p>
            <a:r>
              <a:rPr lang="en-US" b="1" dirty="0"/>
              <a:t>The Texas Faith Network, monitors religious leaders of the religious right across the state who tend to influence conservative, mostly Republican leaders.</a:t>
            </a:r>
          </a:p>
          <a:p>
            <a:r>
              <a:rPr lang="en-US" dirty="0"/>
              <a:t>The Texas Freedom network has opposed school vouchers, the teaching of “intelligent design” and other nonscientific “theories” that compete with evolution, and providing biblical study in schools.</a:t>
            </a:r>
          </a:p>
          <a:p>
            <a:r>
              <a:rPr lang="en-US" b="1" dirty="0"/>
              <a:t>The organization also has opposed social conservatives on the State Board of Education who influence public school curriculum and textbook content. </a:t>
            </a:r>
            <a:endParaRPr lang="en-US" dirty="0"/>
          </a:p>
        </p:txBody>
      </p:sp>
    </p:spTree>
    <p:extLst>
      <p:ext uri="{BB962C8B-B14F-4D97-AF65-F5344CB8AC3E}">
        <p14:creationId xmlns:p14="http://schemas.microsoft.com/office/powerpoint/2010/main" val="21363555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Interest Groups</a:t>
            </a:r>
          </a:p>
        </p:txBody>
      </p:sp>
      <p:sp>
        <p:nvSpPr>
          <p:cNvPr id="3" name="Content Placeholder 2"/>
          <p:cNvSpPr>
            <a:spLocks noGrp="1"/>
          </p:cNvSpPr>
          <p:nvPr>
            <p:ph idx="1"/>
          </p:nvPr>
        </p:nvSpPr>
        <p:spPr/>
        <p:txBody>
          <a:bodyPr>
            <a:normAutofit/>
          </a:bodyPr>
          <a:lstStyle/>
          <a:p>
            <a:pPr marL="0" indent="0">
              <a:buNone/>
            </a:pPr>
            <a:r>
              <a:rPr lang="en-US" b="1" dirty="0"/>
              <a:t>Public Interest Group: An organization claiming to represent a broad public interest  (environmental, consumer, public participation, public morality).</a:t>
            </a:r>
          </a:p>
          <a:p>
            <a:pPr marL="0" indent="0">
              <a:buNone/>
            </a:pPr>
            <a:r>
              <a:rPr lang="en-US" dirty="0"/>
              <a:t>Unlike other interest groups</a:t>
            </a:r>
            <a:r>
              <a:rPr lang="en-US" b="1" dirty="0"/>
              <a:t>, </a:t>
            </a:r>
            <a:r>
              <a:rPr lang="en-US" dirty="0"/>
              <a:t>public interest groups claim to promote the </a:t>
            </a:r>
            <a:r>
              <a:rPr lang="en-US" i="1" dirty="0"/>
              <a:t>general interests of society</a:t>
            </a:r>
            <a:r>
              <a:rPr lang="en-US" dirty="0"/>
              <a:t>, rather than narrower private or corporate interests.</a:t>
            </a:r>
          </a:p>
        </p:txBody>
      </p:sp>
    </p:spTree>
    <p:extLst>
      <p:ext uri="{BB962C8B-B14F-4D97-AF65-F5344CB8AC3E}">
        <p14:creationId xmlns:p14="http://schemas.microsoft.com/office/powerpoint/2010/main" val="19659328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Interest Groups</a:t>
            </a:r>
          </a:p>
        </p:txBody>
      </p:sp>
      <p:sp>
        <p:nvSpPr>
          <p:cNvPr id="3" name="Content Placeholder 2"/>
          <p:cNvSpPr>
            <a:spLocks noGrp="1"/>
          </p:cNvSpPr>
          <p:nvPr>
            <p:ph idx="1"/>
          </p:nvPr>
        </p:nvSpPr>
        <p:spPr/>
        <p:txBody>
          <a:bodyPr>
            <a:normAutofit lnSpcReduction="10000"/>
          </a:bodyPr>
          <a:lstStyle/>
          <a:p>
            <a:r>
              <a:rPr lang="en-US" b="1" dirty="0"/>
              <a:t>Common Cause Texas </a:t>
            </a:r>
            <a:r>
              <a:rPr lang="en-US" dirty="0"/>
              <a:t>focuses on governmental and institutional reform, advocating for open meeting laws and public financing for political campaigns and other reforms. </a:t>
            </a:r>
            <a:r>
              <a:rPr lang="en-US" dirty="0">
                <a:hlinkClick r:id="rId2"/>
              </a:rPr>
              <a:t>http://www.commoncause.org</a:t>
            </a:r>
            <a:endParaRPr lang="en-US" dirty="0"/>
          </a:p>
          <a:p>
            <a:r>
              <a:rPr lang="en-US" b="1" dirty="0"/>
              <a:t>Sierra Club Lone Star Chapter </a:t>
            </a:r>
            <a:r>
              <a:rPr lang="en-US" dirty="0"/>
              <a:t>is the oldest grassroots environmental organization in Texas. </a:t>
            </a:r>
            <a:r>
              <a:rPr lang="en-US" dirty="0">
                <a:hlinkClick r:id="rId3"/>
              </a:rPr>
              <a:t>http://sierraclub.org/texas/2017-legislative-agenda</a:t>
            </a:r>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78131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interest group?</a:t>
            </a:r>
          </a:p>
        </p:txBody>
      </p:sp>
      <p:sp>
        <p:nvSpPr>
          <p:cNvPr id="3" name="Content Placeholder 2"/>
          <p:cNvSpPr>
            <a:spLocks noGrp="1"/>
          </p:cNvSpPr>
          <p:nvPr>
            <p:ph idx="1"/>
          </p:nvPr>
        </p:nvSpPr>
        <p:spPr/>
        <p:txBody>
          <a:bodyPr/>
          <a:lstStyle/>
          <a:p>
            <a:r>
              <a:rPr lang="en-US" dirty="0"/>
              <a:t>In general, interest groups want governments to implement policies that benefit the group, </a:t>
            </a:r>
            <a:r>
              <a:rPr lang="en-US" b="1" dirty="0"/>
              <a:t>without necessarily placing its own members in public office.</a:t>
            </a:r>
          </a:p>
          <a:p>
            <a:r>
              <a:rPr lang="en-US" dirty="0"/>
              <a:t>Interest groups represent the interests of groups such as </a:t>
            </a:r>
            <a:r>
              <a:rPr lang="en-US" b="1" dirty="0"/>
              <a:t>businesspeople, laborers, farmers, religious groups, ethnic groups, teachers and physicians – and many more. </a:t>
            </a:r>
          </a:p>
          <a:p>
            <a:endParaRPr lang="en-US" dirty="0"/>
          </a:p>
        </p:txBody>
      </p:sp>
    </p:spTree>
    <p:extLst>
      <p:ext uri="{BB962C8B-B14F-4D97-AF65-F5344CB8AC3E}">
        <p14:creationId xmlns:p14="http://schemas.microsoft.com/office/powerpoint/2010/main" val="21878874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Interest Groups</a:t>
            </a:r>
          </a:p>
        </p:txBody>
      </p:sp>
      <p:sp>
        <p:nvSpPr>
          <p:cNvPr id="3" name="Content Placeholder 2"/>
          <p:cNvSpPr>
            <a:spLocks noGrp="1"/>
          </p:cNvSpPr>
          <p:nvPr>
            <p:ph idx="1"/>
          </p:nvPr>
        </p:nvSpPr>
        <p:spPr/>
        <p:txBody>
          <a:bodyPr/>
          <a:lstStyle/>
          <a:p>
            <a:r>
              <a:rPr lang="en-US" b="1" dirty="0"/>
              <a:t>Public Citizen's Texas </a:t>
            </a:r>
            <a:r>
              <a:rPr lang="en-US" dirty="0"/>
              <a:t>researches and recommends policy to state government that will lower electric bills, increase clean and renewable sources of energy, and combats greenhouse gas emissions responsible for global climate change. </a:t>
            </a:r>
            <a:r>
              <a:rPr lang="en-US" dirty="0">
                <a:hlinkClick r:id="rId2"/>
              </a:rPr>
              <a:t>http://www.citizen.org/Texas</a:t>
            </a:r>
            <a:r>
              <a:rPr lang="en-US" dirty="0"/>
              <a:t> </a:t>
            </a:r>
          </a:p>
          <a:p>
            <a:endParaRPr lang="en-US" dirty="0"/>
          </a:p>
        </p:txBody>
      </p:sp>
    </p:spTree>
    <p:extLst>
      <p:ext uri="{BB962C8B-B14F-4D97-AF65-F5344CB8AC3E}">
        <p14:creationId xmlns:p14="http://schemas.microsoft.com/office/powerpoint/2010/main" val="40257170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Interest Groups</a:t>
            </a:r>
          </a:p>
        </p:txBody>
      </p:sp>
      <p:sp>
        <p:nvSpPr>
          <p:cNvPr id="3" name="Content Placeholder 2"/>
          <p:cNvSpPr>
            <a:spLocks noGrp="1"/>
          </p:cNvSpPr>
          <p:nvPr>
            <p:ph idx="1"/>
          </p:nvPr>
        </p:nvSpPr>
        <p:spPr/>
        <p:txBody>
          <a:bodyPr/>
          <a:lstStyle/>
          <a:p>
            <a:r>
              <a:rPr lang="en-US" dirty="0"/>
              <a:t>Research compiled by </a:t>
            </a:r>
            <a:r>
              <a:rPr lang="en-US" b="1" dirty="0"/>
              <a:t>Texans for Public Justice, Public Citizen and Sierra Club’s Lone Star Chapter </a:t>
            </a:r>
            <a:r>
              <a:rPr lang="en-US" dirty="0"/>
              <a:t>revealed that “Texas’ three sitting Railroad Commissioners raised more than $11 million in recent years, taking 60 percent of it from the oil and gas industry that they’re elected to regulate”</a:t>
            </a:r>
          </a:p>
          <a:p>
            <a:endParaRPr lang="en-US" dirty="0"/>
          </a:p>
        </p:txBody>
      </p:sp>
    </p:spTree>
    <p:extLst>
      <p:ext uri="{BB962C8B-B14F-4D97-AF65-F5344CB8AC3E}">
        <p14:creationId xmlns:p14="http://schemas.microsoft.com/office/powerpoint/2010/main" val="19372490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Texas power groups</a:t>
            </a:r>
          </a:p>
        </p:txBody>
      </p:sp>
      <p:sp>
        <p:nvSpPr>
          <p:cNvPr id="3" name="Content Placeholder 2"/>
          <p:cNvSpPr>
            <a:spLocks noGrp="1"/>
          </p:cNvSpPr>
          <p:nvPr>
            <p:ph idx="1"/>
          </p:nvPr>
        </p:nvSpPr>
        <p:spPr/>
        <p:txBody>
          <a:bodyPr>
            <a:normAutofit fontScale="92500"/>
          </a:bodyPr>
          <a:lstStyle/>
          <a:p>
            <a:pPr marL="0" indent="0">
              <a:buNone/>
            </a:pPr>
            <a:r>
              <a:rPr lang="en-US" b="1" dirty="0"/>
              <a:t>Texas legislators have identified the interest groups they consider most powerful:</a:t>
            </a:r>
          </a:p>
          <a:p>
            <a:pPr marL="0" indent="0">
              <a:buNone/>
            </a:pPr>
            <a:r>
              <a:rPr lang="en-US" b="1" dirty="0"/>
              <a:t>Business-oriented trade associations representing </a:t>
            </a:r>
          </a:p>
          <a:p>
            <a:r>
              <a:rPr lang="en-US" b="1" dirty="0"/>
              <a:t>Oil and gas industry, </a:t>
            </a:r>
          </a:p>
          <a:p>
            <a:r>
              <a:rPr lang="en-US" b="1" dirty="0"/>
              <a:t>Tobacco, </a:t>
            </a:r>
          </a:p>
          <a:p>
            <a:r>
              <a:rPr lang="en-US" b="1" dirty="0"/>
              <a:t>Chemical manufacturers, </a:t>
            </a:r>
          </a:p>
          <a:p>
            <a:r>
              <a:rPr lang="en-US" b="1" dirty="0"/>
              <a:t>Insurance companies </a:t>
            </a:r>
          </a:p>
          <a:p>
            <a:r>
              <a:rPr lang="en-US" b="1" dirty="0"/>
              <a:t>Railroads</a:t>
            </a:r>
          </a:p>
        </p:txBody>
      </p:sp>
    </p:spTree>
    <p:extLst>
      <p:ext uri="{BB962C8B-B14F-4D97-AF65-F5344CB8AC3E}">
        <p14:creationId xmlns:p14="http://schemas.microsoft.com/office/powerpoint/2010/main" val="24955682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Texas power groups</a:t>
            </a:r>
          </a:p>
        </p:txBody>
      </p:sp>
      <p:sp>
        <p:nvSpPr>
          <p:cNvPr id="3" name="Content Placeholder 2"/>
          <p:cNvSpPr>
            <a:spLocks noGrp="1"/>
          </p:cNvSpPr>
          <p:nvPr>
            <p:ph idx="1"/>
          </p:nvPr>
        </p:nvSpPr>
        <p:spPr/>
        <p:txBody>
          <a:bodyPr/>
          <a:lstStyle/>
          <a:p>
            <a:r>
              <a:rPr lang="en-US" b="1" dirty="0"/>
              <a:t>Labor unions</a:t>
            </a:r>
          </a:p>
          <a:p>
            <a:pPr marL="0" indent="0">
              <a:buNone/>
            </a:pPr>
            <a:r>
              <a:rPr lang="en-US" b="1" dirty="0"/>
              <a:t>Professional associations representing</a:t>
            </a:r>
          </a:p>
          <a:p>
            <a:r>
              <a:rPr lang="en-US" b="1" dirty="0"/>
              <a:t>Physicians,</a:t>
            </a:r>
          </a:p>
          <a:p>
            <a:r>
              <a:rPr lang="en-US" b="1" dirty="0"/>
              <a:t>Lawyers </a:t>
            </a:r>
          </a:p>
          <a:p>
            <a:r>
              <a:rPr lang="en-US" b="1" dirty="0"/>
              <a:t>Teachers</a:t>
            </a:r>
          </a:p>
          <a:p>
            <a:pPr marL="0" indent="0">
              <a:buNone/>
            </a:pPr>
            <a:endParaRPr lang="en-US" dirty="0"/>
          </a:p>
        </p:txBody>
      </p:sp>
    </p:spTree>
    <p:extLst>
      <p:ext uri="{BB962C8B-B14F-4D97-AF65-F5344CB8AC3E}">
        <p14:creationId xmlns:p14="http://schemas.microsoft.com/office/powerpoint/2010/main" val="22342858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Texas power groups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Power groups in Texas have the following in common: </a:t>
            </a:r>
          </a:p>
          <a:p>
            <a:pPr marL="0" indent="0">
              <a:buNone/>
            </a:pPr>
            <a:r>
              <a:rPr lang="en-US" b="1" dirty="0"/>
              <a:t>1. They maintain strong links with both </a:t>
            </a:r>
          </a:p>
          <a:p>
            <a:pPr marL="0" indent="0">
              <a:buNone/>
            </a:pPr>
            <a:r>
              <a:rPr lang="en-US" b="1" dirty="0"/>
              <a:t>legislators (</a:t>
            </a:r>
            <a:r>
              <a:rPr lang="en-US" dirty="0"/>
              <a:t>whose </a:t>
            </a:r>
            <a:r>
              <a:rPr lang="en-US" i="1" dirty="0"/>
              <a:t>policy decisions </a:t>
            </a:r>
            <a:r>
              <a:rPr lang="en-US" dirty="0"/>
              <a:t>affect group members</a:t>
            </a:r>
            <a:r>
              <a:rPr lang="en-US" b="1" dirty="0"/>
              <a:t>) and bureaucrats (</a:t>
            </a:r>
            <a:r>
              <a:rPr lang="en-US" dirty="0"/>
              <a:t>whose </a:t>
            </a:r>
            <a:r>
              <a:rPr lang="en-US" i="1" dirty="0"/>
              <a:t>regulatory authority </a:t>
            </a:r>
            <a:r>
              <a:rPr lang="en-US" dirty="0"/>
              <a:t>affects group members).</a:t>
            </a:r>
          </a:p>
          <a:p>
            <a:pPr marL="0" indent="0">
              <a:buNone/>
            </a:pPr>
            <a:r>
              <a:rPr lang="en-US" b="1" dirty="0"/>
              <a:t>2. They are repeat players in politics: they’ve maintained contacts with officials in government for many years</a:t>
            </a:r>
          </a:p>
          <a:p>
            <a:pPr marL="0" indent="0">
              <a:buNone/>
            </a:pPr>
            <a:r>
              <a:rPr lang="en-US" b="1" dirty="0"/>
              <a:t>3. They have headquarters in Austin.</a:t>
            </a:r>
          </a:p>
          <a:p>
            <a:endParaRPr lang="en-US" dirty="0"/>
          </a:p>
        </p:txBody>
      </p:sp>
    </p:spTree>
    <p:extLst>
      <p:ext uri="{BB962C8B-B14F-4D97-AF65-F5344CB8AC3E}">
        <p14:creationId xmlns:p14="http://schemas.microsoft.com/office/powerpoint/2010/main" val="29066446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group activities</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Interest groups use a wide variety of techniques to influence policy decisions. These techniques include:</a:t>
            </a:r>
          </a:p>
          <a:p>
            <a:r>
              <a:rPr lang="en-US" b="1" dirty="0"/>
              <a:t>Lobbying</a:t>
            </a:r>
          </a:p>
          <a:p>
            <a:r>
              <a:rPr lang="en-US" b="1" dirty="0"/>
              <a:t>Giving favors and gifts</a:t>
            </a:r>
          </a:p>
          <a:p>
            <a:r>
              <a:rPr lang="en-US" b="1" dirty="0"/>
              <a:t>Grassroots activities</a:t>
            </a:r>
          </a:p>
          <a:p>
            <a:r>
              <a:rPr lang="en-US" b="1" dirty="0"/>
              <a:t>Electioneering</a:t>
            </a:r>
          </a:p>
          <a:p>
            <a:r>
              <a:rPr lang="en-US" b="1" dirty="0"/>
              <a:t>Campaign financing</a:t>
            </a:r>
          </a:p>
          <a:p>
            <a:r>
              <a:rPr lang="en-US" b="1" dirty="0"/>
              <a:t>Bribery and other illegal or unethical practices</a:t>
            </a:r>
          </a:p>
        </p:txBody>
      </p:sp>
    </p:spTree>
    <p:extLst>
      <p:ext uri="{BB962C8B-B14F-4D97-AF65-F5344CB8AC3E}">
        <p14:creationId xmlns:p14="http://schemas.microsoft.com/office/powerpoint/2010/main" val="10996167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Lobbying</a:t>
            </a:r>
          </a:p>
        </p:txBody>
      </p:sp>
      <p:sp>
        <p:nvSpPr>
          <p:cNvPr id="3" name="Content Placeholder 2"/>
          <p:cNvSpPr>
            <a:spLocks noGrp="1"/>
          </p:cNvSpPr>
          <p:nvPr>
            <p:ph idx="1"/>
          </p:nvPr>
        </p:nvSpPr>
        <p:spPr/>
        <p:txBody>
          <a:bodyPr>
            <a:normAutofit/>
          </a:bodyPr>
          <a:lstStyle/>
          <a:p>
            <a:pPr marL="0" indent="0">
              <a:buNone/>
            </a:pPr>
            <a:r>
              <a:rPr lang="en-US" b="1" dirty="0"/>
              <a:t>Lobbying – Communicating with legislators or other government officials on behalf of an interest group for the purpose of influencing decision makers.</a:t>
            </a:r>
          </a:p>
          <a:p>
            <a:pPr marL="0" indent="0">
              <a:buNone/>
            </a:pPr>
            <a:endParaRPr lang="en-US" b="1" dirty="0"/>
          </a:p>
          <a:p>
            <a:pPr marL="0" indent="0">
              <a:buNone/>
            </a:pPr>
            <a:endParaRPr lang="en-US" dirty="0"/>
          </a:p>
          <a:p>
            <a:endParaRPr lang="en-US" b="1" dirty="0"/>
          </a:p>
        </p:txBody>
      </p:sp>
    </p:spTree>
    <p:extLst>
      <p:ext uri="{BB962C8B-B14F-4D97-AF65-F5344CB8AC3E}">
        <p14:creationId xmlns:p14="http://schemas.microsoft.com/office/powerpoint/2010/main" val="20600745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Lobbying</a:t>
            </a:r>
          </a:p>
        </p:txBody>
      </p:sp>
      <p:sp>
        <p:nvSpPr>
          <p:cNvPr id="3" name="Content Placeholder 2"/>
          <p:cNvSpPr>
            <a:spLocks noGrp="1"/>
          </p:cNvSpPr>
          <p:nvPr>
            <p:ph idx="1"/>
          </p:nvPr>
        </p:nvSpPr>
        <p:spPr/>
        <p:txBody>
          <a:bodyPr/>
          <a:lstStyle/>
          <a:p>
            <a:r>
              <a:rPr lang="en-US" b="1" dirty="0"/>
              <a:t>Texans for Public Justice</a:t>
            </a:r>
            <a:r>
              <a:rPr lang="en-US" dirty="0"/>
              <a:t> reported that interest groups spent up to $328 million lobbying in the 2013 legislative session.</a:t>
            </a:r>
          </a:p>
          <a:p>
            <a:r>
              <a:rPr lang="en-US" b="1" i="1" dirty="0"/>
              <a:t>According to Texans for Public Justice, “185</a:t>
            </a:r>
            <a:r>
              <a:rPr lang="en-US" dirty="0"/>
              <a:t> contributors spent </a:t>
            </a:r>
            <a:r>
              <a:rPr lang="en-US" b="1" i="1" dirty="0"/>
              <a:t>$131 million </a:t>
            </a:r>
            <a:r>
              <a:rPr lang="en-US" dirty="0"/>
              <a:t>during the two-year 2016 election cycle for non-federal public offices.” </a:t>
            </a:r>
            <a:r>
              <a:rPr lang="en-US" dirty="0">
                <a:hlinkClick r:id="rId3"/>
              </a:rPr>
              <a:t>http://www.tpj.org/</a:t>
            </a:r>
            <a:endParaRPr lang="en-US" dirty="0"/>
          </a:p>
          <a:p>
            <a:pPr marL="0" indent="0">
              <a:buNone/>
            </a:pPr>
            <a:endParaRPr lang="en-US" dirty="0"/>
          </a:p>
          <a:p>
            <a:endParaRPr lang="en-US" dirty="0"/>
          </a:p>
        </p:txBody>
      </p:sp>
    </p:spTree>
    <p:extLst>
      <p:ext uri="{BB962C8B-B14F-4D97-AF65-F5344CB8AC3E}">
        <p14:creationId xmlns:p14="http://schemas.microsoft.com/office/powerpoint/2010/main" val="20365713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Lobbying</a:t>
            </a:r>
          </a:p>
        </p:txBody>
      </p:sp>
      <p:sp>
        <p:nvSpPr>
          <p:cNvPr id="3" name="Content Placeholder 2"/>
          <p:cNvSpPr>
            <a:spLocks noGrp="1"/>
          </p:cNvSpPr>
          <p:nvPr>
            <p:ph idx="1"/>
          </p:nvPr>
        </p:nvSpPr>
        <p:spPr/>
        <p:txBody>
          <a:bodyPr>
            <a:normAutofit fontScale="92500" lnSpcReduction="20000"/>
          </a:bodyPr>
          <a:lstStyle/>
          <a:p>
            <a:r>
              <a:rPr lang="en-US" b="1" dirty="0"/>
              <a:t>Texans for Public Justice </a:t>
            </a:r>
            <a:r>
              <a:rPr lang="en-US" dirty="0"/>
              <a:t>reports that Uber and Lyft are “spending up to $2.3 million on 40 Texas lobbyists in 2017.” In its 2017 session, the legislature passed a state law legalizing ride-sharing companies state-wide. </a:t>
            </a:r>
            <a:r>
              <a:rPr lang="en-US" dirty="0">
                <a:hlinkClick r:id="rId3"/>
              </a:rPr>
              <a:t>https://www.texastribune.org/2017/05/29/texas-gov-greg-abbott-signs-measure-creating-statewide-regulations-rid/</a:t>
            </a:r>
            <a:endParaRPr lang="en-US" dirty="0"/>
          </a:p>
          <a:p>
            <a:endParaRPr lang="en-US" dirty="0"/>
          </a:p>
          <a:p>
            <a:r>
              <a:rPr lang="en-US" dirty="0"/>
              <a:t>Who lobbies for the lobbyists? </a:t>
            </a:r>
            <a:r>
              <a:rPr lang="en-US" dirty="0">
                <a:hlinkClick r:id="rId4"/>
              </a:rPr>
              <a:t>http://www.paat.org/</a:t>
            </a:r>
            <a:endParaRPr lang="en-US" dirty="0"/>
          </a:p>
          <a:p>
            <a:pPr marL="0" indent="0">
              <a:buNone/>
            </a:pPr>
            <a:endParaRPr lang="en-US" dirty="0"/>
          </a:p>
          <a:p>
            <a:endParaRPr lang="en-US" dirty="0"/>
          </a:p>
        </p:txBody>
      </p:sp>
    </p:spTree>
    <p:extLst>
      <p:ext uri="{BB962C8B-B14F-4D97-AF65-F5344CB8AC3E}">
        <p14:creationId xmlns:p14="http://schemas.microsoft.com/office/powerpoint/2010/main" val="38280613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Lobbying</a:t>
            </a:r>
          </a:p>
        </p:txBody>
      </p:sp>
      <p:sp>
        <p:nvSpPr>
          <p:cNvPr id="3" name="Content Placeholder 2"/>
          <p:cNvSpPr>
            <a:spLocks noGrp="1"/>
          </p:cNvSpPr>
          <p:nvPr>
            <p:ph idx="1"/>
          </p:nvPr>
        </p:nvSpPr>
        <p:spPr/>
        <p:txBody>
          <a:bodyPr>
            <a:normAutofit/>
          </a:bodyPr>
          <a:lstStyle/>
          <a:p>
            <a:pPr marL="0" indent="0">
              <a:buNone/>
            </a:pPr>
            <a:r>
              <a:rPr lang="en-US" dirty="0"/>
              <a:t>For some lobbyists, lobbying is their full-time job. For others, this role is part-time.</a:t>
            </a:r>
          </a:p>
          <a:p>
            <a:pPr marL="0" indent="0">
              <a:buNone/>
            </a:pPr>
            <a:r>
              <a:rPr lang="en-US" b="1" dirty="0"/>
              <a:t>The most successful lobbyists tend to be former</a:t>
            </a:r>
          </a:p>
          <a:p>
            <a:r>
              <a:rPr lang="en-US" b="1" dirty="0"/>
              <a:t> state legislators,</a:t>
            </a:r>
          </a:p>
          <a:p>
            <a:r>
              <a:rPr lang="en-US" b="1" dirty="0"/>
              <a:t> legislative aides</a:t>
            </a:r>
          </a:p>
          <a:p>
            <a:r>
              <a:rPr lang="en-US" b="1" dirty="0"/>
              <a:t> gubernatorial aids </a:t>
            </a:r>
          </a:p>
          <a:p>
            <a:pPr marL="0" indent="0">
              <a:buNone/>
            </a:pPr>
            <a:r>
              <a:rPr lang="en-US" dirty="0">
                <a:hlinkClick r:id="rId3"/>
              </a:rPr>
              <a:t>https://txlege.texastribune.org/topics/ethics/former-legislators-as-lobbyists/</a:t>
            </a:r>
            <a:endParaRPr lang="en-US" dirty="0"/>
          </a:p>
          <a:p>
            <a:pPr marL="0" indent="0">
              <a:buNone/>
            </a:pPr>
            <a:endParaRPr lang="en-US" dirty="0"/>
          </a:p>
          <a:p>
            <a:endParaRPr lang="en-US" dirty="0"/>
          </a:p>
        </p:txBody>
      </p:sp>
    </p:spTree>
    <p:extLst>
      <p:ext uri="{BB962C8B-B14F-4D97-AF65-F5344CB8AC3E}">
        <p14:creationId xmlns:p14="http://schemas.microsoft.com/office/powerpoint/2010/main" val="2997445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Reasons for Interest Groups: legal and cultural reasons</a:t>
            </a:r>
          </a:p>
        </p:txBody>
      </p:sp>
      <p:sp>
        <p:nvSpPr>
          <p:cNvPr id="3" name="Content Placeholder 2"/>
          <p:cNvSpPr>
            <a:spLocks noGrp="1"/>
          </p:cNvSpPr>
          <p:nvPr>
            <p:ph idx="1"/>
          </p:nvPr>
        </p:nvSpPr>
        <p:spPr/>
        <p:txBody>
          <a:bodyPr>
            <a:normAutofit fontScale="92500" lnSpcReduction="20000"/>
          </a:bodyPr>
          <a:lstStyle/>
          <a:p>
            <a:r>
              <a:rPr lang="en-US" dirty="0"/>
              <a:t>In </a:t>
            </a:r>
            <a:r>
              <a:rPr lang="en-US" i="1" dirty="0"/>
              <a:t>NAACP v. Alabama (1958), </a:t>
            </a:r>
            <a:r>
              <a:rPr lang="en-US" dirty="0"/>
              <a:t>the U.S. Supreme Court recognized the </a:t>
            </a:r>
            <a:r>
              <a:rPr lang="en-US" b="1" dirty="0"/>
              <a:t>right of association </a:t>
            </a:r>
            <a:r>
              <a:rPr lang="en-US" dirty="0"/>
              <a:t>as part of the </a:t>
            </a:r>
            <a:r>
              <a:rPr lang="en-US" b="1" dirty="0"/>
              <a:t>right of assembly </a:t>
            </a:r>
            <a:r>
              <a:rPr lang="en-US" dirty="0"/>
              <a:t>granted by the </a:t>
            </a:r>
            <a:r>
              <a:rPr lang="en-US" b="1" dirty="0"/>
              <a:t>First Amendment</a:t>
            </a:r>
            <a:r>
              <a:rPr lang="en-US" dirty="0"/>
              <a:t> of the U.S. Constitution.</a:t>
            </a:r>
          </a:p>
          <a:p>
            <a:r>
              <a:rPr lang="en-US" dirty="0"/>
              <a:t>This decision ensured the right of citizens to organize for political, economic, social, and religious purposes.</a:t>
            </a:r>
          </a:p>
          <a:p>
            <a:r>
              <a:rPr lang="en-US" b="1" dirty="0"/>
              <a:t>1960s and 1970s social movements led to the creation of interest group activities on issues such as civil rights, women’s rights, student rights and opposition to the war in Vietnam.</a:t>
            </a:r>
          </a:p>
        </p:txBody>
      </p:sp>
    </p:spTree>
    <p:extLst>
      <p:ext uri="{BB962C8B-B14F-4D97-AF65-F5344CB8AC3E}">
        <p14:creationId xmlns:p14="http://schemas.microsoft.com/office/powerpoint/2010/main" val="9288861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Lobbying</a:t>
            </a:r>
          </a:p>
        </p:txBody>
      </p:sp>
      <p:sp>
        <p:nvSpPr>
          <p:cNvPr id="3" name="Content Placeholder 2"/>
          <p:cNvSpPr>
            <a:spLocks noGrp="1"/>
          </p:cNvSpPr>
          <p:nvPr>
            <p:ph idx="1"/>
          </p:nvPr>
        </p:nvSpPr>
        <p:spPr/>
        <p:txBody>
          <a:bodyPr>
            <a:normAutofit fontScale="92500"/>
          </a:bodyPr>
          <a:lstStyle/>
          <a:p>
            <a:pPr marL="0" indent="0">
              <a:buNone/>
            </a:pPr>
            <a:r>
              <a:rPr lang="en-US" dirty="0"/>
              <a:t>Texas has ranked second behind California in money spent on lobbying state government.</a:t>
            </a:r>
          </a:p>
          <a:p>
            <a:r>
              <a:rPr lang="en-US" dirty="0"/>
              <a:t>According to the Texas Ethics Commission,  there were 1800 registered lobbyists during the 82</a:t>
            </a:r>
            <a:r>
              <a:rPr lang="en-US" baseline="30000" dirty="0"/>
              <a:t>nd</a:t>
            </a:r>
            <a:r>
              <a:rPr lang="en-US" dirty="0"/>
              <a:t> regular session of the Texas Legislature.</a:t>
            </a:r>
          </a:p>
          <a:p>
            <a:r>
              <a:rPr lang="en-US" dirty="0"/>
              <a:t>By late May 2013, 1,663 Texas lobbyists reported that 2,820 clients took out 8,172 paid lobby contracts worth a grand total of $155 million to $328 million. </a:t>
            </a:r>
          </a:p>
          <a:p>
            <a:endParaRPr lang="en-US" b="1" dirty="0"/>
          </a:p>
        </p:txBody>
      </p:sp>
    </p:spTree>
    <p:extLst>
      <p:ext uri="{BB962C8B-B14F-4D97-AF65-F5344CB8AC3E}">
        <p14:creationId xmlns:p14="http://schemas.microsoft.com/office/powerpoint/2010/main" val="25008078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Lobbying</a:t>
            </a:r>
          </a:p>
        </p:txBody>
      </p:sp>
      <p:sp>
        <p:nvSpPr>
          <p:cNvPr id="3" name="Content Placeholder 2"/>
          <p:cNvSpPr>
            <a:spLocks noGrp="1"/>
          </p:cNvSpPr>
          <p:nvPr>
            <p:ph idx="1"/>
          </p:nvPr>
        </p:nvSpPr>
        <p:spPr/>
        <p:txBody>
          <a:bodyPr>
            <a:normAutofit/>
          </a:bodyPr>
          <a:lstStyle/>
          <a:p>
            <a:r>
              <a:rPr lang="en-US" dirty="0"/>
              <a:t>Data about lobbying including “Million Dollar” lobbying clients (page 4):</a:t>
            </a:r>
          </a:p>
          <a:p>
            <a:endParaRPr lang="en-US" dirty="0">
              <a:hlinkClick r:id="rId2"/>
            </a:endParaRPr>
          </a:p>
          <a:p>
            <a:pPr marL="0" indent="0">
              <a:buNone/>
            </a:pPr>
            <a:r>
              <a:rPr lang="en-US" dirty="0">
                <a:hlinkClick r:id="rId2"/>
              </a:rPr>
              <a:t>http://info.tpj.org/reports/pdf/Oldest2013WithCover.pdf</a:t>
            </a:r>
            <a:r>
              <a:rPr lang="en-US" dirty="0"/>
              <a:t>  </a:t>
            </a:r>
          </a:p>
          <a:p>
            <a:pPr marL="0" indent="0">
              <a:buNone/>
            </a:pPr>
            <a:endParaRPr lang="en-US" dirty="0"/>
          </a:p>
          <a:p>
            <a:endParaRPr lang="en-US" dirty="0"/>
          </a:p>
        </p:txBody>
      </p:sp>
    </p:spTree>
    <p:extLst>
      <p:ext uri="{BB962C8B-B14F-4D97-AF65-F5344CB8AC3E}">
        <p14:creationId xmlns:p14="http://schemas.microsoft.com/office/powerpoint/2010/main" val="18075744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1005"/>
            <a:ext cx="8229600" cy="1143000"/>
          </a:xfrm>
        </p:spPr>
        <p:txBody>
          <a:bodyPr/>
          <a:lstStyle/>
          <a:p>
            <a:r>
              <a:rPr lang="en-US" dirty="0"/>
              <a:t>Favors and Gifts</a:t>
            </a:r>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Common favors and gifts given by lobbyists to legislators and other government officials include</a:t>
            </a:r>
          </a:p>
          <a:p>
            <a:r>
              <a:rPr lang="en-US" dirty="0"/>
              <a:t>Arranging daily or weekly lunch or dinner gatherings</a:t>
            </a:r>
          </a:p>
          <a:p>
            <a:r>
              <a:rPr lang="en-US" dirty="0"/>
              <a:t>Providing free wine, beer and/or liquor</a:t>
            </a:r>
          </a:p>
          <a:p>
            <a:r>
              <a:rPr lang="en-US" dirty="0"/>
              <a:t>Furnishing free airline tickets as well as free tickets to athletic games and other events</a:t>
            </a:r>
          </a:p>
          <a:p>
            <a:r>
              <a:rPr lang="en-US" dirty="0"/>
              <a:t>Giving miscellaneous gifts </a:t>
            </a:r>
          </a:p>
          <a:p>
            <a:pPr marL="0" indent="0">
              <a:buNone/>
            </a:pPr>
            <a:r>
              <a:rPr lang="en-US" dirty="0"/>
              <a:t>There are limits placed on the value of “travel gifts” for public officials and soon-to-be elected candidates as well as state employees.</a:t>
            </a:r>
          </a:p>
        </p:txBody>
      </p:sp>
    </p:spTree>
    <p:extLst>
      <p:ext uri="{BB962C8B-B14F-4D97-AF65-F5344CB8AC3E}">
        <p14:creationId xmlns:p14="http://schemas.microsoft.com/office/powerpoint/2010/main" val="41010648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Grassroots activities</a:t>
            </a:r>
          </a:p>
        </p:txBody>
      </p:sp>
      <p:sp>
        <p:nvSpPr>
          <p:cNvPr id="3" name="Content Placeholder 2"/>
          <p:cNvSpPr>
            <a:spLocks noGrp="1"/>
          </p:cNvSpPr>
          <p:nvPr>
            <p:ph idx="1"/>
          </p:nvPr>
        </p:nvSpPr>
        <p:spPr/>
        <p:txBody>
          <a:bodyPr>
            <a:normAutofit/>
          </a:bodyPr>
          <a:lstStyle/>
          <a:p>
            <a:r>
              <a:rPr lang="en-US" b="1" dirty="0"/>
              <a:t>Grassroots lobbying involves mobilizing rank and file members of an organization as well as others sympathetic with the group’s cause to contact office-holders about an issue.</a:t>
            </a:r>
          </a:p>
          <a:p>
            <a:r>
              <a:rPr lang="en-US" dirty="0"/>
              <a:t>Interest groups use grassroots lobbying to create an image of broad public support.</a:t>
            </a:r>
          </a:p>
          <a:p>
            <a:r>
              <a:rPr lang="en-US" dirty="0"/>
              <a:t>Interest groups use Facebook, Twitter and to generate information favorable to their cause.</a:t>
            </a:r>
          </a:p>
          <a:p>
            <a:endParaRPr lang="en-US" dirty="0"/>
          </a:p>
        </p:txBody>
      </p:sp>
    </p:spTree>
    <p:extLst>
      <p:ext uri="{BB962C8B-B14F-4D97-AF65-F5344CB8AC3E}">
        <p14:creationId xmlns:p14="http://schemas.microsoft.com/office/powerpoint/2010/main" val="22809538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Electioneering</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Electioneering: Active campaigning by an interest group in support of, or opposition to, a candidate; actions urging the public to act on an issue. </a:t>
            </a:r>
          </a:p>
          <a:p>
            <a:pPr marL="0" indent="0">
              <a:buNone/>
            </a:pPr>
            <a:r>
              <a:rPr lang="en-US" dirty="0"/>
              <a:t>Interest group participation in the election process can include:</a:t>
            </a:r>
          </a:p>
          <a:p>
            <a:r>
              <a:rPr lang="en-US" dirty="0"/>
              <a:t>Publishing or publicizing the political records of incumbents;</a:t>
            </a:r>
          </a:p>
          <a:p>
            <a:r>
              <a:rPr lang="en-US" dirty="0"/>
              <a:t>Providing favored candidates with mailing lists the candidate can use to solicit campaign contributions and votes;</a:t>
            </a:r>
          </a:p>
          <a:p>
            <a:r>
              <a:rPr lang="en-US" dirty="0"/>
              <a:t>Allowing candidates to speak at the group’s meetings;</a:t>
            </a:r>
          </a:p>
          <a:p>
            <a:r>
              <a:rPr lang="en-US" dirty="0"/>
              <a:t>Public endorsements of a candidate.</a:t>
            </a:r>
          </a:p>
          <a:p>
            <a:endParaRPr lang="en-US" b="1" dirty="0"/>
          </a:p>
        </p:txBody>
      </p:sp>
    </p:spTree>
    <p:extLst>
      <p:ext uri="{BB962C8B-B14F-4D97-AF65-F5344CB8AC3E}">
        <p14:creationId xmlns:p14="http://schemas.microsoft.com/office/powerpoint/2010/main" val="35950762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Electioneering: GOTV</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Electioneering also involves Getting Out the Vote (GOTV) – the favorable vote</a:t>
            </a:r>
          </a:p>
          <a:p>
            <a:pPr marL="0" indent="0">
              <a:buNone/>
            </a:pPr>
            <a:r>
              <a:rPr lang="en-US" dirty="0"/>
              <a:t>Increasing favorable voter turnout involves: </a:t>
            </a:r>
          </a:p>
          <a:p>
            <a:r>
              <a:rPr lang="en-US" dirty="0"/>
              <a:t>mailing campaign propaganda, </a:t>
            </a:r>
          </a:p>
          <a:p>
            <a:r>
              <a:rPr lang="en-US" dirty="0"/>
              <a:t>making phone calls to group members, </a:t>
            </a:r>
          </a:p>
          <a:p>
            <a:r>
              <a:rPr lang="en-US" dirty="0"/>
              <a:t>registering voters, </a:t>
            </a:r>
          </a:p>
          <a:p>
            <a:r>
              <a:rPr lang="en-US" dirty="0"/>
              <a:t>door-to-door canvassing,</a:t>
            </a:r>
          </a:p>
          <a:p>
            <a:r>
              <a:rPr lang="en-US" dirty="0"/>
              <a:t>transporting voters to the polls.</a:t>
            </a:r>
          </a:p>
          <a:p>
            <a:pPr marL="0" indent="0">
              <a:buNone/>
            </a:pPr>
            <a:r>
              <a:rPr lang="en-US" dirty="0"/>
              <a:t>Interest group members volunteer their time for these activities for candidates who are likely to support their interests.</a:t>
            </a:r>
          </a:p>
          <a:p>
            <a:endParaRPr lang="en-US" dirty="0"/>
          </a:p>
        </p:txBody>
      </p:sp>
    </p:spTree>
    <p:extLst>
      <p:ext uri="{BB962C8B-B14F-4D97-AF65-F5344CB8AC3E}">
        <p14:creationId xmlns:p14="http://schemas.microsoft.com/office/powerpoint/2010/main" val="32505972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Campaign Financing: PACS</a:t>
            </a:r>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Political Action Committee (PAC): An organizational device used by corporations, labor unions and other organizations to raise money for campaign contributions.</a:t>
            </a:r>
          </a:p>
          <a:p>
            <a:pPr marL="0" indent="0">
              <a:buNone/>
            </a:pPr>
            <a:r>
              <a:rPr lang="en-US" b="1" dirty="0"/>
              <a:t>PACs are officially registered fund-raising organizations that represent interest groups in the political process</a:t>
            </a:r>
          </a:p>
          <a:p>
            <a:r>
              <a:rPr lang="en-US" b="1" dirty="0"/>
              <a:t>Candidates also can have PACS</a:t>
            </a:r>
          </a:p>
          <a:p>
            <a:r>
              <a:rPr lang="en-US" dirty="0"/>
              <a:t>PACS don’t have </a:t>
            </a:r>
            <a:r>
              <a:rPr lang="en-US" b="1" dirty="0"/>
              <a:t>members</a:t>
            </a:r>
            <a:r>
              <a:rPr lang="en-US" dirty="0"/>
              <a:t> ; they have </a:t>
            </a:r>
            <a:r>
              <a:rPr lang="en-US" b="1" dirty="0"/>
              <a:t>contributors.</a:t>
            </a:r>
          </a:p>
          <a:p>
            <a:r>
              <a:rPr lang="en-US" b="1" dirty="0"/>
              <a:t>More than 1700 active PACs were registered in Texas as of 2013. </a:t>
            </a:r>
          </a:p>
          <a:p>
            <a:pPr marL="0" indent="0">
              <a:buNone/>
            </a:pPr>
            <a:endParaRPr lang="en-US" b="1" dirty="0"/>
          </a:p>
          <a:p>
            <a:endParaRPr lang="en-US" b="1" dirty="0"/>
          </a:p>
        </p:txBody>
      </p:sp>
    </p:spTree>
    <p:extLst>
      <p:ext uri="{BB962C8B-B14F-4D97-AF65-F5344CB8AC3E}">
        <p14:creationId xmlns:p14="http://schemas.microsoft.com/office/powerpoint/2010/main" val="15719036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Citizens United </a:t>
            </a:r>
            <a:r>
              <a:rPr lang="en-US" dirty="0"/>
              <a:t>and Texas campaign finance law</a:t>
            </a:r>
          </a:p>
        </p:txBody>
      </p:sp>
      <p:sp>
        <p:nvSpPr>
          <p:cNvPr id="3" name="Content Placeholder 2"/>
          <p:cNvSpPr>
            <a:spLocks noGrp="1"/>
          </p:cNvSpPr>
          <p:nvPr>
            <p:ph idx="1"/>
          </p:nvPr>
        </p:nvSpPr>
        <p:spPr/>
        <p:txBody>
          <a:bodyPr>
            <a:normAutofit/>
          </a:bodyPr>
          <a:lstStyle/>
          <a:p>
            <a:pPr marL="0" indent="0">
              <a:buNone/>
            </a:pPr>
            <a:r>
              <a:rPr lang="en-US" dirty="0"/>
              <a:t>Prior to the U.S. Supreme Court’s decision in </a:t>
            </a:r>
            <a:r>
              <a:rPr lang="en-US" i="1" dirty="0"/>
              <a:t>Citizens United v. Federal Election Commission </a:t>
            </a:r>
            <a:r>
              <a:rPr lang="en-US" dirty="0"/>
              <a:t>(2010), Texas had state laws that prohibited corporations and labor unions from contributing directly to political candidates. </a:t>
            </a:r>
          </a:p>
          <a:p>
            <a:pPr marL="0" indent="0">
              <a:buNone/>
            </a:pPr>
            <a:r>
              <a:rPr lang="en-US" dirty="0"/>
              <a:t>The Court’s decision in </a:t>
            </a:r>
            <a:r>
              <a:rPr lang="en-US" i="1" dirty="0"/>
              <a:t>Citizen’s United </a:t>
            </a:r>
            <a:r>
              <a:rPr lang="en-US" dirty="0"/>
              <a:t>has rendered these laws unconstitutional.</a:t>
            </a:r>
          </a:p>
          <a:p>
            <a:endParaRPr lang="en-US" dirty="0"/>
          </a:p>
        </p:txBody>
      </p:sp>
    </p:spTree>
    <p:extLst>
      <p:ext uri="{BB962C8B-B14F-4D97-AF65-F5344CB8AC3E}">
        <p14:creationId xmlns:p14="http://schemas.microsoft.com/office/powerpoint/2010/main" val="18426258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Bribery and Unethical Practices</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Bribery and blackmail are neither legal nor ethical but both have been used as lobbying strategies during the history of Texas politics.</a:t>
            </a:r>
          </a:p>
          <a:p>
            <a:r>
              <a:rPr lang="en-US" dirty="0"/>
              <a:t>In the 1970s, the Texas Speaker of the House was convicted of conspiring to accept bribes in exchange for passing legislation favorable to Houston banker Frank Sharp.</a:t>
            </a:r>
          </a:p>
          <a:p>
            <a:r>
              <a:rPr lang="en-US" dirty="0"/>
              <a:t> Following the scandal, the legislature passed a reform law affecting the House Speaker’s race.</a:t>
            </a:r>
          </a:p>
          <a:p>
            <a:r>
              <a:rPr lang="en-US" dirty="0"/>
              <a:t>Nevertheless three subsequent House Speakers, in 1980, 1991 and 2003 were charged with ethics violations.</a:t>
            </a:r>
          </a:p>
        </p:txBody>
      </p:sp>
    </p:spTree>
    <p:extLst>
      <p:ext uri="{BB962C8B-B14F-4D97-AF65-F5344CB8AC3E}">
        <p14:creationId xmlns:p14="http://schemas.microsoft.com/office/powerpoint/2010/main" val="38259025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Unethical Practices: Tom DeLay</a:t>
            </a:r>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Texan Tom DeLay (R-Sugarland) resigned as majority leader of the U.S. House of Representatives following his indictment in 2005 for money laundering and conspiracy to launder $190,000 of campaign contributions from corporate donors. </a:t>
            </a:r>
          </a:p>
          <a:p>
            <a:r>
              <a:rPr lang="en-US" dirty="0"/>
              <a:t>DeLay resigned from his Congressional seat in 2006. He was convicted in 2011 and given a three year sentence.</a:t>
            </a:r>
          </a:p>
          <a:p>
            <a:r>
              <a:rPr lang="en-US" dirty="0"/>
              <a:t>DeLay’s conviction was overturned on appeal and that decision was upheld by the Texas Court of Criminal Appeals, thereby exonerating DeLay of all prior charges.</a:t>
            </a:r>
          </a:p>
          <a:p>
            <a:endParaRPr lang="en-US" dirty="0"/>
          </a:p>
          <a:p>
            <a:endParaRPr lang="en-US" dirty="0"/>
          </a:p>
        </p:txBody>
      </p:sp>
    </p:spTree>
    <p:extLst>
      <p:ext uri="{BB962C8B-B14F-4D97-AF65-F5344CB8AC3E}">
        <p14:creationId xmlns:p14="http://schemas.microsoft.com/office/powerpoint/2010/main" val="4050582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Reasons for interest groups: decentralized government</a:t>
            </a:r>
          </a:p>
        </p:txBody>
      </p:sp>
      <p:sp>
        <p:nvSpPr>
          <p:cNvPr id="3" name="Content Placeholder 2"/>
          <p:cNvSpPr>
            <a:spLocks noGrp="1"/>
          </p:cNvSpPr>
          <p:nvPr>
            <p:ph idx="1"/>
          </p:nvPr>
        </p:nvSpPr>
        <p:spPr/>
        <p:txBody>
          <a:bodyPr>
            <a:normAutofit fontScale="92500" lnSpcReduction="10000"/>
          </a:bodyPr>
          <a:lstStyle/>
          <a:p>
            <a:r>
              <a:rPr lang="en-US" b="1" dirty="0"/>
              <a:t>Decentralized </a:t>
            </a:r>
            <a:r>
              <a:rPr lang="en-US" dirty="0"/>
              <a:t>government such as our federal system </a:t>
            </a:r>
            <a:r>
              <a:rPr lang="en-US" b="1" dirty="0"/>
              <a:t>divides power among the national government and the 50 state governments.</a:t>
            </a:r>
          </a:p>
          <a:p>
            <a:r>
              <a:rPr lang="en-US" dirty="0"/>
              <a:t>Decentralized government further divides power </a:t>
            </a:r>
            <a:r>
              <a:rPr lang="en-US" b="1" dirty="0"/>
              <a:t>between state governments and local governments (cities, counties and special districts).</a:t>
            </a:r>
          </a:p>
          <a:p>
            <a:r>
              <a:rPr lang="en-US" dirty="0"/>
              <a:t>Finally, </a:t>
            </a:r>
            <a:r>
              <a:rPr lang="en-US" b="1" dirty="0"/>
              <a:t>at each level of government, power is divided among three branches: legislative, executive, and judicial.</a:t>
            </a:r>
            <a:r>
              <a:rPr lang="en-US" dirty="0"/>
              <a:t> </a:t>
            </a:r>
          </a:p>
        </p:txBody>
      </p:sp>
    </p:spTree>
    <p:extLst>
      <p:ext uri="{BB962C8B-B14F-4D97-AF65-F5344CB8AC3E}">
        <p14:creationId xmlns:p14="http://schemas.microsoft.com/office/powerpoint/2010/main" val="42856574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Regulation of Interest Group Politics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In 1991, Texas voters approved a constitutional amendment that created</a:t>
            </a:r>
          </a:p>
          <a:p>
            <a:pPr marL="0" indent="0">
              <a:buNone/>
            </a:pPr>
            <a:r>
              <a:rPr lang="en-US" b="1" dirty="0"/>
              <a:t>The Texas Ethics Commission: a state agency that enforces state standards for lobbyists and public officials, including registration of lobbyists and reporting of political campaign contributions.</a:t>
            </a:r>
          </a:p>
          <a:p>
            <a:pPr marL="0" indent="0">
              <a:buNone/>
            </a:pPr>
            <a:r>
              <a:rPr lang="en-US" dirty="0"/>
              <a:t>The Commission is bipartisan and has eight members: </a:t>
            </a:r>
          </a:p>
          <a:p>
            <a:r>
              <a:rPr lang="en-US" dirty="0"/>
              <a:t>four appointed by the governor; </a:t>
            </a:r>
          </a:p>
          <a:p>
            <a:r>
              <a:rPr lang="en-US" dirty="0"/>
              <a:t>two appointed by the lieutenant governor and</a:t>
            </a:r>
          </a:p>
          <a:p>
            <a:r>
              <a:rPr lang="en-US" dirty="0"/>
              <a:t>two appointed by the Speaker of the House of the Texas House of Representatives.</a:t>
            </a:r>
          </a:p>
          <a:p>
            <a:r>
              <a:rPr lang="en-US" dirty="0">
                <a:hlinkClick r:id="rId2"/>
              </a:rPr>
              <a:t>http://www.ethics.state.tx.us/</a:t>
            </a:r>
            <a:endParaRPr lang="en-US" dirty="0"/>
          </a:p>
          <a:p>
            <a:endParaRPr lang="en-US" b="1" dirty="0"/>
          </a:p>
        </p:txBody>
      </p:sp>
    </p:spTree>
    <p:extLst>
      <p:ext uri="{BB962C8B-B14F-4D97-AF65-F5344CB8AC3E}">
        <p14:creationId xmlns:p14="http://schemas.microsoft.com/office/powerpoint/2010/main" val="16778563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Regulation of Interest Group Politics</a:t>
            </a:r>
          </a:p>
        </p:txBody>
      </p:sp>
      <p:sp>
        <p:nvSpPr>
          <p:cNvPr id="3" name="Content Placeholder 2"/>
          <p:cNvSpPr>
            <a:spLocks noGrp="1"/>
          </p:cNvSpPr>
          <p:nvPr>
            <p:ph idx="1"/>
          </p:nvPr>
        </p:nvSpPr>
        <p:spPr/>
        <p:txBody>
          <a:bodyPr>
            <a:normAutofit fontScale="85000" lnSpcReduction="10000"/>
          </a:bodyPr>
          <a:lstStyle/>
          <a:p>
            <a:r>
              <a:rPr lang="en-US" dirty="0"/>
              <a:t>The legislation that created the Ethics Commission also put in place regulations regarding lobbyists and campaign contributions.</a:t>
            </a:r>
          </a:p>
          <a:p>
            <a:r>
              <a:rPr lang="en-US" dirty="0"/>
              <a:t>The ethics law defines as </a:t>
            </a:r>
            <a:r>
              <a:rPr lang="en-US" b="1" dirty="0"/>
              <a:t>illegal any campaign contribution accepted with an agreement to act in the contributor’s interest.</a:t>
            </a:r>
          </a:p>
          <a:p>
            <a:r>
              <a:rPr lang="en-US" dirty="0"/>
              <a:t>In practice, it can be difficult to prove whether or not a candidate or official accepted contributions from an interest group in exchange for policy benefits.</a:t>
            </a:r>
          </a:p>
          <a:p>
            <a:r>
              <a:rPr lang="en-US" dirty="0"/>
              <a:t>The law also </a:t>
            </a:r>
            <a:r>
              <a:rPr lang="en-US" b="1" dirty="0"/>
              <a:t>prohibits a candidate or official from receiving a contribution in the Capitol building.</a:t>
            </a:r>
          </a:p>
          <a:p>
            <a:endParaRPr lang="en-US" b="1" dirty="0"/>
          </a:p>
        </p:txBody>
      </p:sp>
    </p:spTree>
    <p:extLst>
      <p:ext uri="{BB962C8B-B14F-4D97-AF65-F5344CB8AC3E}">
        <p14:creationId xmlns:p14="http://schemas.microsoft.com/office/powerpoint/2010/main" val="30410007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Regulation of Interest Group Politics</a:t>
            </a:r>
          </a:p>
        </p:txBody>
      </p:sp>
      <p:sp>
        <p:nvSpPr>
          <p:cNvPr id="3" name="Content Placeholder 2"/>
          <p:cNvSpPr>
            <a:spLocks noGrp="1"/>
          </p:cNvSpPr>
          <p:nvPr>
            <p:ph idx="1"/>
          </p:nvPr>
        </p:nvSpPr>
        <p:spPr/>
        <p:txBody>
          <a:bodyPr>
            <a:normAutofit fontScale="92500" lnSpcReduction="10000"/>
          </a:bodyPr>
          <a:lstStyle/>
          <a:p>
            <a:r>
              <a:rPr lang="en-US" dirty="0"/>
              <a:t>Detailed records of political contributions and how the money is spent must be filed with the Texas Ethics Commission.</a:t>
            </a:r>
          </a:p>
          <a:p>
            <a:r>
              <a:rPr lang="en-US" dirty="0"/>
              <a:t>These records are open to the public and available on the Commission’s website.</a:t>
            </a:r>
          </a:p>
          <a:p>
            <a:r>
              <a:rPr lang="en-US" dirty="0"/>
              <a:t>Current law requires that all candidates file semiannual (twice a year) reports.</a:t>
            </a:r>
          </a:p>
          <a:p>
            <a:r>
              <a:rPr lang="en-US" dirty="0"/>
              <a:t>Contributions and expenditures in the last two days of an election campaign need not be disclosed until the next semiannual report is due.</a:t>
            </a:r>
          </a:p>
        </p:txBody>
      </p:sp>
    </p:spTree>
    <p:extLst>
      <p:ext uri="{BB962C8B-B14F-4D97-AF65-F5344CB8AC3E}">
        <p14:creationId xmlns:p14="http://schemas.microsoft.com/office/powerpoint/2010/main" val="791391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Regulation of Interest Group Politics</a:t>
            </a:r>
          </a:p>
        </p:txBody>
      </p:sp>
      <p:sp>
        <p:nvSpPr>
          <p:cNvPr id="3" name="Content Placeholder 2"/>
          <p:cNvSpPr>
            <a:spLocks noGrp="1"/>
          </p:cNvSpPr>
          <p:nvPr>
            <p:ph idx="1"/>
          </p:nvPr>
        </p:nvSpPr>
        <p:spPr/>
        <p:txBody>
          <a:bodyPr>
            <a:normAutofit fontScale="85000" lnSpcReduction="10000"/>
          </a:bodyPr>
          <a:lstStyle/>
          <a:p>
            <a:r>
              <a:rPr lang="en-US" dirty="0"/>
              <a:t>A study in 2002 by Texans for Public Justice found that 102 candidates in the primary election raised $18.7 million with $1.7million of that amount coming in the last two days before the election took place.</a:t>
            </a:r>
          </a:p>
          <a:p>
            <a:r>
              <a:rPr lang="en-US" dirty="0"/>
              <a:t>At present there are no laws preventing last-minute contributions from interest groups. </a:t>
            </a:r>
          </a:p>
          <a:p>
            <a:r>
              <a:rPr lang="en-US" dirty="0"/>
              <a:t>Interest groups can potentially alter the outcome of key races by making contributions for which the source and amount will not be disclosed until after the election is over.</a:t>
            </a:r>
            <a:r>
              <a:rPr lang="en-US" dirty="0">
                <a:hlinkClick r:id="rId2"/>
              </a:rPr>
              <a:t> http://www.ethics.state.tx.us/</a:t>
            </a:r>
            <a:endParaRPr lang="en-US" dirty="0"/>
          </a:p>
          <a:p>
            <a:endParaRPr lang="en-US" b="1" dirty="0"/>
          </a:p>
          <a:p>
            <a:endParaRPr lang="en-US" dirty="0"/>
          </a:p>
        </p:txBody>
      </p:sp>
    </p:spTree>
    <p:extLst>
      <p:ext uri="{BB962C8B-B14F-4D97-AF65-F5344CB8AC3E}">
        <p14:creationId xmlns:p14="http://schemas.microsoft.com/office/powerpoint/2010/main" val="9806619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Regulation of Interest Group Politics</a:t>
            </a:r>
          </a:p>
        </p:txBody>
      </p:sp>
      <p:sp>
        <p:nvSpPr>
          <p:cNvPr id="3" name="Content Placeholder 2"/>
          <p:cNvSpPr>
            <a:spLocks noGrp="1"/>
          </p:cNvSpPr>
          <p:nvPr>
            <p:ph idx="1"/>
          </p:nvPr>
        </p:nvSpPr>
        <p:spPr/>
        <p:txBody>
          <a:bodyPr>
            <a:normAutofit fontScale="92500" lnSpcReduction="20000"/>
          </a:bodyPr>
          <a:lstStyle/>
          <a:p>
            <a:r>
              <a:rPr lang="en-US" dirty="0"/>
              <a:t>On its website, The Texas Ethics Commission lists the names of lobbyists and their clients, as well as payments received by each lobbyist.</a:t>
            </a:r>
          </a:p>
          <a:p>
            <a:r>
              <a:rPr lang="en-US" dirty="0"/>
              <a:t>Lobbyists do not report exact dollar amounts of their contracts, they only need to indicate $15,000 ranges up to $500,000. Above $500,000, lobbyists are required to report exact dollar amounts.</a:t>
            </a:r>
          </a:p>
          <a:p>
            <a:r>
              <a:rPr lang="en-US" dirty="0"/>
              <a:t>Lobbyists also are required to notify their clients if they represent two or more groups with competing interests.</a:t>
            </a:r>
          </a:p>
        </p:txBody>
      </p:sp>
    </p:spTree>
    <p:extLst>
      <p:ext uri="{BB962C8B-B14F-4D97-AF65-F5344CB8AC3E}">
        <p14:creationId xmlns:p14="http://schemas.microsoft.com/office/powerpoint/2010/main" val="129972975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Regulation of Interest Group Politics</a:t>
            </a:r>
          </a:p>
        </p:txBody>
      </p:sp>
      <p:sp>
        <p:nvSpPr>
          <p:cNvPr id="3" name="Content Placeholder 2"/>
          <p:cNvSpPr>
            <a:spLocks noGrp="1"/>
          </p:cNvSpPr>
          <p:nvPr>
            <p:ph idx="1"/>
          </p:nvPr>
        </p:nvSpPr>
        <p:spPr/>
        <p:txBody>
          <a:bodyPr>
            <a:normAutofit fontScale="77500" lnSpcReduction="20000"/>
          </a:bodyPr>
          <a:lstStyle/>
          <a:p>
            <a:r>
              <a:rPr lang="en-US" dirty="0"/>
              <a:t>The Texas Ethics Commission is authorized to hear </a:t>
            </a:r>
            <a:r>
              <a:rPr lang="en-US" b="1" dirty="0"/>
              <a:t>ethics complaints against state officials, candidates for office and state employees, though its budget and staff are small and only allow a limited number of reviews each year.</a:t>
            </a:r>
          </a:p>
          <a:p>
            <a:r>
              <a:rPr lang="en-US" dirty="0"/>
              <a:t>In 2009, the legislature revised the complaint procedure and required that complainants be Texas residents and be able to demonstrate proof of residency.</a:t>
            </a:r>
          </a:p>
          <a:p>
            <a:r>
              <a:rPr lang="en-US" dirty="0"/>
              <a:t>In 2011, the legislature passed a law that weakened the ability of the Commission to impose fines for certain infractions.</a:t>
            </a:r>
          </a:p>
          <a:p>
            <a:r>
              <a:rPr lang="en-US" dirty="0"/>
              <a:t> Under this law a defendant can </a:t>
            </a:r>
            <a:r>
              <a:rPr lang="en-US" b="1" dirty="0"/>
              <a:t>claim an alleged infraction was a clerical error, make a correction in two-week’s time and avoid paying a fine.</a:t>
            </a:r>
          </a:p>
          <a:p>
            <a:endParaRPr lang="en-US" dirty="0"/>
          </a:p>
          <a:p>
            <a:endParaRPr lang="en-US" dirty="0"/>
          </a:p>
        </p:txBody>
      </p:sp>
    </p:spTree>
    <p:extLst>
      <p:ext uri="{BB962C8B-B14F-4D97-AF65-F5344CB8AC3E}">
        <p14:creationId xmlns:p14="http://schemas.microsoft.com/office/powerpoint/2010/main" val="119996226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Regulation of Interest Group Politics</a:t>
            </a:r>
          </a:p>
        </p:txBody>
      </p:sp>
      <p:sp>
        <p:nvSpPr>
          <p:cNvPr id="3" name="Content Placeholder 2"/>
          <p:cNvSpPr>
            <a:spLocks noGrp="1"/>
          </p:cNvSpPr>
          <p:nvPr>
            <p:ph idx="1"/>
          </p:nvPr>
        </p:nvSpPr>
        <p:spPr/>
        <p:txBody>
          <a:bodyPr>
            <a:normAutofit lnSpcReduction="10000"/>
          </a:bodyPr>
          <a:lstStyle/>
          <a:p>
            <a:r>
              <a:rPr lang="en-US" dirty="0"/>
              <a:t>Ethics laws are lacking in one important area: </a:t>
            </a:r>
            <a:r>
              <a:rPr lang="en-US" b="1" dirty="0"/>
              <a:t>Connections between lobbyists and legislators remain unchecked.</a:t>
            </a:r>
          </a:p>
          <a:p>
            <a:r>
              <a:rPr lang="en-US" b="1" dirty="0"/>
              <a:t>Governor Greg Abbott </a:t>
            </a:r>
            <a:r>
              <a:rPr lang="en-US" dirty="0"/>
              <a:t>entered office saying that ethics reform would be a centerpiece of his first legislative session.</a:t>
            </a:r>
          </a:p>
          <a:p>
            <a:r>
              <a:rPr lang="en-US" dirty="0"/>
              <a:t>The Texas Legislature failed to pass any significant ethic reform laws in its 2015 session.</a:t>
            </a:r>
          </a:p>
          <a:p>
            <a:endParaRPr lang="en-US" b="1" dirty="0"/>
          </a:p>
        </p:txBody>
      </p:sp>
    </p:spTree>
    <p:extLst>
      <p:ext uri="{BB962C8B-B14F-4D97-AF65-F5344CB8AC3E}">
        <p14:creationId xmlns:p14="http://schemas.microsoft.com/office/powerpoint/2010/main" val="54892777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Regulation of Interest Group Politics</a:t>
            </a:r>
          </a:p>
        </p:txBody>
      </p:sp>
      <p:sp>
        <p:nvSpPr>
          <p:cNvPr id="3" name="Content Placeholder 2"/>
          <p:cNvSpPr>
            <a:spLocks noGrp="1"/>
          </p:cNvSpPr>
          <p:nvPr>
            <p:ph idx="1"/>
          </p:nvPr>
        </p:nvSpPr>
        <p:spPr/>
        <p:txBody>
          <a:bodyPr>
            <a:normAutofit fontScale="92500"/>
          </a:bodyPr>
          <a:lstStyle/>
          <a:p>
            <a:r>
              <a:rPr lang="en-US" dirty="0"/>
              <a:t>The</a:t>
            </a:r>
            <a:r>
              <a:rPr lang="en-US" b="1" dirty="0"/>
              <a:t> </a:t>
            </a:r>
            <a:r>
              <a:rPr lang="en-US" dirty="0"/>
              <a:t>first bill passed by the Texas Senate in its 2017 session was an </a:t>
            </a:r>
            <a:r>
              <a:rPr lang="en-US" b="1" dirty="0"/>
              <a:t>ethics reform package </a:t>
            </a:r>
            <a:r>
              <a:rPr lang="en-US" dirty="0"/>
              <a:t>intended to “make it harder for elected officials to cash in on their public office and require more disclosure of potential conflicts of interest.” </a:t>
            </a:r>
            <a:r>
              <a:rPr lang="en-US" dirty="0">
                <a:hlinkClick r:id="rId3"/>
              </a:rPr>
              <a:t>https://www.texastribune.org/2017/01/25/texas-senates-ethics-reform-plan-unveiled/</a:t>
            </a:r>
            <a:endParaRPr lang="en-US" dirty="0"/>
          </a:p>
          <a:p>
            <a:r>
              <a:rPr lang="en-US" dirty="0">
                <a:hlinkClick r:id="rId4"/>
              </a:rPr>
              <a:t>http://keranews.org/post/texas-senate-passes-first-bill-2017-legislative-session-ethics-reform</a:t>
            </a:r>
            <a:endParaRPr lang="en-US" dirty="0"/>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74352131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Interest group power and public policy </a:t>
            </a:r>
          </a:p>
        </p:txBody>
      </p:sp>
      <p:sp>
        <p:nvSpPr>
          <p:cNvPr id="3" name="Content Placeholder 2"/>
          <p:cNvSpPr>
            <a:spLocks noGrp="1"/>
          </p:cNvSpPr>
          <p:nvPr>
            <p:ph idx="1"/>
          </p:nvPr>
        </p:nvSpPr>
        <p:spPr/>
        <p:txBody>
          <a:bodyPr>
            <a:normAutofit/>
          </a:bodyPr>
          <a:lstStyle/>
          <a:p>
            <a:pPr marL="0" indent="0">
              <a:buNone/>
            </a:pPr>
            <a:r>
              <a:rPr lang="en-US" dirty="0"/>
              <a:t>Some political analysts believe that  states with </a:t>
            </a:r>
          </a:p>
          <a:p>
            <a:r>
              <a:rPr lang="en-US" b="1" dirty="0"/>
              <a:t>high population,</a:t>
            </a:r>
          </a:p>
          <a:p>
            <a:r>
              <a:rPr lang="en-US" b="1" dirty="0"/>
              <a:t>advanced industrialization, </a:t>
            </a:r>
          </a:p>
          <a:p>
            <a:r>
              <a:rPr lang="en-US" b="1" dirty="0"/>
              <a:t>significant per capita wealth, </a:t>
            </a:r>
          </a:p>
          <a:p>
            <a:r>
              <a:rPr lang="en-US" b="1" dirty="0"/>
              <a:t>high levels of formal education </a:t>
            </a:r>
          </a:p>
          <a:p>
            <a:pPr marL="0" indent="0">
              <a:buNone/>
            </a:pPr>
            <a:r>
              <a:rPr lang="en-US" dirty="0"/>
              <a:t>are likely to produce </a:t>
            </a:r>
            <a:r>
              <a:rPr lang="en-US" b="1" dirty="0"/>
              <a:t>weak interest groups </a:t>
            </a:r>
            <a:r>
              <a:rPr lang="en-US" dirty="0"/>
              <a:t>and</a:t>
            </a:r>
            <a:r>
              <a:rPr lang="en-US" b="1" dirty="0"/>
              <a:t> strong political parties.</a:t>
            </a:r>
          </a:p>
        </p:txBody>
      </p:sp>
    </p:spTree>
    <p:extLst>
      <p:ext uri="{BB962C8B-B14F-4D97-AF65-F5344CB8AC3E}">
        <p14:creationId xmlns:p14="http://schemas.microsoft.com/office/powerpoint/2010/main" val="188485974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Interest group power and public policy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Despite its large population, Texas is among the states with </a:t>
            </a:r>
            <a:r>
              <a:rPr lang="en-US" b="1" dirty="0"/>
              <a:t>strong interest groups and relatively weak political parties.</a:t>
            </a:r>
          </a:p>
          <a:p>
            <a:r>
              <a:rPr lang="en-US" dirty="0"/>
              <a:t>Social scientists rank Texas as one of 26 states in the nation where interest groups dominate or fluctuate in power over time.</a:t>
            </a:r>
          </a:p>
          <a:p>
            <a:r>
              <a:rPr lang="en-US" dirty="0"/>
              <a:t>The Center for Public Integrity in its analysis of transparency and accountability of the 50 state governments, </a:t>
            </a:r>
            <a:r>
              <a:rPr lang="en-US" b="1" dirty="0"/>
              <a:t>graded Texas</a:t>
            </a:r>
            <a:r>
              <a:rPr lang="en-US" dirty="0"/>
              <a:t> a </a:t>
            </a:r>
            <a:r>
              <a:rPr lang="en-US" b="1" dirty="0"/>
              <a:t>D+, and ranked it 27</a:t>
            </a:r>
            <a:r>
              <a:rPr lang="en-US" b="1" baseline="30000" dirty="0"/>
              <a:t>th</a:t>
            </a:r>
            <a:r>
              <a:rPr lang="en-US" b="1" dirty="0"/>
              <a:t> out of all the states.</a:t>
            </a:r>
          </a:p>
          <a:p>
            <a:endParaRPr lang="en-US" dirty="0"/>
          </a:p>
        </p:txBody>
      </p:sp>
    </p:spTree>
    <p:extLst>
      <p:ext uri="{BB962C8B-B14F-4D97-AF65-F5344CB8AC3E}">
        <p14:creationId xmlns:p14="http://schemas.microsoft.com/office/powerpoint/2010/main" val="1206811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Decentralized government</a:t>
            </a:r>
          </a:p>
        </p:txBody>
      </p:sp>
      <p:sp>
        <p:nvSpPr>
          <p:cNvPr id="3" name="Content Placeholder 2"/>
          <p:cNvSpPr>
            <a:spLocks noGrp="1"/>
          </p:cNvSpPr>
          <p:nvPr>
            <p:ph idx="1"/>
          </p:nvPr>
        </p:nvSpPr>
        <p:spPr/>
        <p:txBody>
          <a:bodyPr/>
          <a:lstStyle/>
          <a:p>
            <a:r>
              <a:rPr lang="en-US" dirty="0"/>
              <a:t>The decentralized structure increases </a:t>
            </a:r>
            <a:r>
              <a:rPr lang="en-US" b="1" dirty="0"/>
              <a:t>opportunities for interest groups to form and influence government</a:t>
            </a:r>
            <a:r>
              <a:rPr lang="en-US" dirty="0"/>
              <a:t>: </a:t>
            </a:r>
          </a:p>
          <a:p>
            <a:pPr marL="0" indent="0">
              <a:buNone/>
            </a:pPr>
            <a:r>
              <a:rPr lang="en-US" dirty="0"/>
              <a:t>Groups can fight their battles </a:t>
            </a:r>
          </a:p>
          <a:p>
            <a:r>
              <a:rPr lang="en-US" dirty="0"/>
              <a:t>at </a:t>
            </a:r>
            <a:r>
              <a:rPr lang="en-US" b="1" dirty="0"/>
              <a:t>different levels </a:t>
            </a:r>
            <a:r>
              <a:rPr lang="en-US" dirty="0"/>
              <a:t>of government and </a:t>
            </a:r>
          </a:p>
          <a:p>
            <a:r>
              <a:rPr lang="en-US" dirty="0"/>
              <a:t>within those levels at </a:t>
            </a:r>
            <a:r>
              <a:rPr lang="en-US" b="1" dirty="0"/>
              <a:t>different branches </a:t>
            </a:r>
            <a:r>
              <a:rPr lang="en-US" dirty="0"/>
              <a:t>of government.</a:t>
            </a:r>
          </a:p>
          <a:p>
            <a:endParaRPr lang="en-US" dirty="0"/>
          </a:p>
        </p:txBody>
      </p:sp>
    </p:spTree>
    <p:extLst>
      <p:ext uri="{BB962C8B-B14F-4D97-AF65-F5344CB8AC3E}">
        <p14:creationId xmlns:p14="http://schemas.microsoft.com/office/powerpoint/2010/main" val="1899042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Interest group power and public policy</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Why does Texas not fit the expected pattern?</a:t>
            </a:r>
          </a:p>
          <a:p>
            <a:pPr marL="514350" indent="-514350">
              <a:buAutoNum type="arabicPeriod"/>
            </a:pPr>
            <a:r>
              <a:rPr lang="en-US" dirty="0"/>
              <a:t>Many interest groups in Texas are readily accepted because they identify with </a:t>
            </a:r>
            <a:r>
              <a:rPr lang="en-US" b="1" dirty="0"/>
              <a:t>free enterprise and self-reliance – elements of Texas’ individualistic political culture.</a:t>
            </a:r>
          </a:p>
          <a:p>
            <a:pPr marL="514350" indent="-514350">
              <a:buAutoNum type="arabicPeriod"/>
            </a:pPr>
            <a:r>
              <a:rPr lang="en-US" dirty="0"/>
              <a:t>The </a:t>
            </a:r>
            <a:r>
              <a:rPr lang="en-US" b="1" dirty="0"/>
              <a:t>one-party tradition in Texas </a:t>
            </a:r>
            <a:r>
              <a:rPr lang="en-US" dirty="0"/>
              <a:t>– Democratic and then Republican – has all but eliminated competition between the two parties in many counties and districts. </a:t>
            </a:r>
          </a:p>
          <a:p>
            <a:pPr marL="0" indent="0">
              <a:buNone/>
            </a:pPr>
            <a:r>
              <a:rPr lang="en-US" dirty="0"/>
              <a:t>       The </a:t>
            </a:r>
            <a:r>
              <a:rPr lang="en-US" b="1" dirty="0"/>
              <a:t>absence of strong parties makes Texas vulnerable to the pressures of interest groups and their lobbyists.</a:t>
            </a:r>
          </a:p>
          <a:p>
            <a:pPr marL="514350" indent="-514350">
              <a:buAutoNum type="arabicPeriod"/>
            </a:pPr>
            <a:endParaRPr lang="en-US" dirty="0"/>
          </a:p>
          <a:p>
            <a:endParaRPr lang="en-US" dirty="0"/>
          </a:p>
          <a:p>
            <a:endParaRPr lang="en-US" dirty="0"/>
          </a:p>
        </p:txBody>
      </p:sp>
    </p:spTree>
    <p:extLst>
      <p:ext uri="{BB962C8B-B14F-4D97-AF65-F5344CB8AC3E}">
        <p14:creationId xmlns:p14="http://schemas.microsoft.com/office/powerpoint/2010/main" val="5708912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Interest group power and public policy</a:t>
            </a:r>
          </a:p>
        </p:txBody>
      </p:sp>
      <p:sp>
        <p:nvSpPr>
          <p:cNvPr id="3" name="Content Placeholder 2"/>
          <p:cNvSpPr>
            <a:spLocks noGrp="1"/>
          </p:cNvSpPr>
          <p:nvPr>
            <p:ph idx="1"/>
          </p:nvPr>
        </p:nvSpPr>
        <p:spPr/>
        <p:txBody>
          <a:bodyPr/>
          <a:lstStyle/>
          <a:p>
            <a:pPr marL="0" indent="0">
              <a:buNone/>
            </a:pPr>
            <a:r>
              <a:rPr lang="en-US" b="1" dirty="0"/>
              <a:t>3. </a:t>
            </a:r>
            <a:r>
              <a:rPr lang="en-US" dirty="0"/>
              <a:t>The Texas Constitution has created state and local governments whose </a:t>
            </a:r>
            <a:r>
              <a:rPr lang="en-US" b="1" dirty="0"/>
              <a:t>power is diluted by weak, uncoordinated institutions. </a:t>
            </a:r>
          </a:p>
          <a:p>
            <a:pPr marL="0" indent="0">
              <a:buNone/>
            </a:pPr>
            <a:r>
              <a:rPr lang="en-US" dirty="0"/>
              <a:t>In Texas, the </a:t>
            </a:r>
            <a:r>
              <a:rPr lang="en-US" b="1" dirty="0"/>
              <a:t>government lacks sufficient strength</a:t>
            </a:r>
            <a:r>
              <a:rPr lang="en-US" dirty="0"/>
              <a:t> to offer any real opposition and so interest groups can </a:t>
            </a:r>
            <a:r>
              <a:rPr lang="en-US" b="1" dirty="0"/>
              <a:t>obtain policy decisions favorable to their cause.</a:t>
            </a:r>
          </a:p>
          <a:p>
            <a:pPr marL="0" indent="0">
              <a:buNone/>
            </a:pPr>
            <a:endParaRPr lang="en-US" dirty="0"/>
          </a:p>
        </p:txBody>
      </p:sp>
    </p:spTree>
    <p:extLst>
      <p:ext uri="{BB962C8B-B14F-4D97-AF65-F5344CB8AC3E}">
        <p14:creationId xmlns:p14="http://schemas.microsoft.com/office/powerpoint/2010/main" val="2844245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Decentralized government, continued</a:t>
            </a:r>
          </a:p>
        </p:txBody>
      </p:sp>
      <p:sp>
        <p:nvSpPr>
          <p:cNvPr id="3" name="Content Placeholder 2"/>
          <p:cNvSpPr>
            <a:spLocks noGrp="1"/>
          </p:cNvSpPr>
          <p:nvPr>
            <p:ph idx="1"/>
          </p:nvPr>
        </p:nvSpPr>
        <p:spPr/>
        <p:txBody>
          <a:bodyPr>
            <a:normAutofit/>
          </a:bodyPr>
          <a:lstStyle/>
          <a:p>
            <a:r>
              <a:rPr lang="en-US" dirty="0"/>
              <a:t>Governor Rick Perry vetoed a bill that would ban texting while driving throughout the state, but interest groups in many cities were successful in getting city ordinances passed which banned texting while driving.</a:t>
            </a:r>
          </a:p>
          <a:p>
            <a:pPr marL="0" indent="0">
              <a:buNone/>
            </a:pPr>
            <a:endParaRPr lang="en-US" b="1" dirty="0"/>
          </a:p>
        </p:txBody>
      </p:sp>
    </p:spTree>
    <p:extLst>
      <p:ext uri="{BB962C8B-B14F-4D97-AF65-F5344CB8AC3E}">
        <p14:creationId xmlns:p14="http://schemas.microsoft.com/office/powerpoint/2010/main" val="1538117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Reasons for interest groups: the party system and political ideologies</a:t>
            </a:r>
          </a:p>
        </p:txBody>
      </p:sp>
      <p:sp>
        <p:nvSpPr>
          <p:cNvPr id="3" name="Content Placeholder 2"/>
          <p:cNvSpPr>
            <a:spLocks noGrp="1"/>
          </p:cNvSpPr>
          <p:nvPr>
            <p:ph idx="1"/>
          </p:nvPr>
        </p:nvSpPr>
        <p:spPr/>
        <p:txBody>
          <a:bodyPr>
            <a:normAutofit/>
          </a:bodyPr>
          <a:lstStyle/>
          <a:p>
            <a:r>
              <a:rPr lang="en-US" dirty="0"/>
              <a:t>The absence of strong political parties increases opportunities for interest group action as public officials are </a:t>
            </a:r>
            <a:r>
              <a:rPr lang="en-US" b="1" dirty="0"/>
              <a:t>less likely to vote along party lines and are more susceptible to pressure from interest groups.</a:t>
            </a:r>
          </a:p>
          <a:p>
            <a:r>
              <a:rPr lang="en-US" dirty="0"/>
              <a:t>Many believe that a strong party system is still lacking in Texas.</a:t>
            </a:r>
          </a:p>
        </p:txBody>
      </p:sp>
    </p:spTree>
    <p:extLst>
      <p:ext uri="{BB962C8B-B14F-4D97-AF65-F5344CB8AC3E}">
        <p14:creationId xmlns:p14="http://schemas.microsoft.com/office/powerpoint/2010/main" val="3919392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4759</TotalTime>
  <Words>4699</Words>
  <Application>Microsoft Office PowerPoint</Application>
  <PresentationFormat>On-screen Show (4:3)</PresentationFormat>
  <Paragraphs>351</Paragraphs>
  <Slides>71</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71</vt:i4>
      </vt:variant>
    </vt:vector>
  </HeadingPairs>
  <TitlesOfParts>
    <vt:vector size="74" baseType="lpstr">
      <vt:lpstr>Arial</vt:lpstr>
      <vt:lpstr>Calibri</vt:lpstr>
      <vt:lpstr>Office Theme</vt:lpstr>
      <vt:lpstr>Interest Groups and Lobbying</vt:lpstr>
      <vt:lpstr>What is an Interest Group?</vt:lpstr>
      <vt:lpstr>What is an interest group?</vt:lpstr>
      <vt:lpstr>What is an interest group?</vt:lpstr>
      <vt:lpstr>The Reasons for Interest Groups: legal and cultural reasons</vt:lpstr>
      <vt:lpstr>Reasons for interest groups: decentralized government</vt:lpstr>
      <vt:lpstr>Decentralized government</vt:lpstr>
      <vt:lpstr>Decentralized government, continued</vt:lpstr>
      <vt:lpstr>Reasons for interest groups: the party system and political ideologies</vt:lpstr>
      <vt:lpstr>Reasons for interest groups: the party system and political ideologies</vt:lpstr>
      <vt:lpstr>Types of interest groups: economic groups</vt:lpstr>
      <vt:lpstr>Economic interest groups: business groups</vt:lpstr>
      <vt:lpstr>Business groups</vt:lpstr>
      <vt:lpstr>Business Groups</vt:lpstr>
      <vt:lpstr>Economic interest groups: labor unions</vt:lpstr>
      <vt:lpstr>Labor Groups</vt:lpstr>
      <vt:lpstr>Economic interest groups: labor unions</vt:lpstr>
      <vt:lpstr>Labor groups</vt:lpstr>
      <vt:lpstr>Labor groups</vt:lpstr>
      <vt:lpstr>Labor groups</vt:lpstr>
      <vt:lpstr>Labor Groups</vt:lpstr>
      <vt:lpstr>Economic interest groups: professional, career groups</vt:lpstr>
      <vt:lpstr>Social Interest Groups: racial and ethnic groups</vt:lpstr>
      <vt:lpstr>Social Interest Groups: racial and ethnic groups</vt:lpstr>
      <vt:lpstr>Social groups: Racial and ethnic groups</vt:lpstr>
      <vt:lpstr>Social groups: Racial and ethnic interest groups</vt:lpstr>
      <vt:lpstr>Social groups: Racial and ethnic interest groups</vt:lpstr>
      <vt:lpstr>Racial and ethnic interest groups </vt:lpstr>
      <vt:lpstr>Racial and ethnic interest groups</vt:lpstr>
      <vt:lpstr>Racial and ethnic interest groups </vt:lpstr>
      <vt:lpstr>Social Interest groups: Religious-based groups</vt:lpstr>
      <vt:lpstr>Social Interest groups: Religious-based groups</vt:lpstr>
      <vt:lpstr>Texas Faith Network, continued</vt:lpstr>
      <vt:lpstr>Social Interest groups: Religious-based groups</vt:lpstr>
      <vt:lpstr>Social Interest groups: Religious-based groups</vt:lpstr>
      <vt:lpstr>Social Interest Groups: Religious interest groups</vt:lpstr>
      <vt:lpstr>Social Interest Groups: Religious interest groups</vt:lpstr>
      <vt:lpstr>Public Interest Groups</vt:lpstr>
      <vt:lpstr>Public Interest Groups</vt:lpstr>
      <vt:lpstr>Public Interest Groups</vt:lpstr>
      <vt:lpstr>Public Interest Groups</vt:lpstr>
      <vt:lpstr>Texas power groups</vt:lpstr>
      <vt:lpstr>Texas power groups</vt:lpstr>
      <vt:lpstr>Texas power groups</vt:lpstr>
      <vt:lpstr>Interest group activities</vt:lpstr>
      <vt:lpstr>Lobbying</vt:lpstr>
      <vt:lpstr>Lobbying</vt:lpstr>
      <vt:lpstr>Lobbying</vt:lpstr>
      <vt:lpstr>Lobbying</vt:lpstr>
      <vt:lpstr>Lobbying</vt:lpstr>
      <vt:lpstr>Lobbying</vt:lpstr>
      <vt:lpstr>Favors and Gifts</vt:lpstr>
      <vt:lpstr>Grassroots activities</vt:lpstr>
      <vt:lpstr>Electioneering</vt:lpstr>
      <vt:lpstr>Electioneering: GOTV</vt:lpstr>
      <vt:lpstr>Campaign Financing: PACS</vt:lpstr>
      <vt:lpstr>Citizens United and Texas campaign finance law</vt:lpstr>
      <vt:lpstr>Bribery and Unethical Practices</vt:lpstr>
      <vt:lpstr>Unethical Practices: Tom DeLay</vt:lpstr>
      <vt:lpstr>Regulation of Interest Group Politics</vt:lpstr>
      <vt:lpstr>Regulation of Interest Group Politics</vt:lpstr>
      <vt:lpstr>Regulation of Interest Group Politics</vt:lpstr>
      <vt:lpstr>Regulation of Interest Group Politics</vt:lpstr>
      <vt:lpstr>Regulation of Interest Group Politics</vt:lpstr>
      <vt:lpstr>Regulation of Interest Group Politics</vt:lpstr>
      <vt:lpstr>Regulation of Interest Group Politics</vt:lpstr>
      <vt:lpstr>Regulation of Interest Group Politics</vt:lpstr>
      <vt:lpstr>Interest group power and public policy </vt:lpstr>
      <vt:lpstr>Interest group power and public policy </vt:lpstr>
      <vt:lpstr>Interest group power and public policy</vt:lpstr>
      <vt:lpstr>Interest group power and public policy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dc:title>
  <dc:creator>Clack</dc:creator>
  <cp:lastModifiedBy>Belinda Wilson</cp:lastModifiedBy>
  <cp:revision>292</cp:revision>
  <dcterms:created xsi:type="dcterms:W3CDTF">2013-10-19T16:52:06Z</dcterms:created>
  <dcterms:modified xsi:type="dcterms:W3CDTF">2017-10-24T11:05:43Z</dcterms:modified>
</cp:coreProperties>
</file>