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562F-194E-4F5E-819A-962C728DBD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BAC-47A0-4F2F-BCCC-C242FF69E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562F-194E-4F5E-819A-962C728DBD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BAC-47A0-4F2F-BCCC-C242FF69E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562F-194E-4F5E-819A-962C728DBD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BAC-47A0-4F2F-BCCC-C242FF69E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562F-194E-4F5E-819A-962C728DBD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BAC-47A0-4F2F-BCCC-C242FF69E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562F-194E-4F5E-819A-962C728DBD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BAC-47A0-4F2F-BCCC-C242FF69E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562F-194E-4F5E-819A-962C728DBD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BAC-47A0-4F2F-BCCC-C242FF69E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562F-194E-4F5E-819A-962C728DBD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BAC-47A0-4F2F-BCCC-C242FF69E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562F-194E-4F5E-819A-962C728DBD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BAC-47A0-4F2F-BCCC-C242FF69E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562F-194E-4F5E-819A-962C728DBD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BAC-47A0-4F2F-BCCC-C242FF69E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562F-194E-4F5E-819A-962C728DBD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BAC-47A0-4F2F-BCCC-C242FF69E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557562F-194E-4F5E-819A-962C728DBD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C3ADBAC-47A0-4F2F-BCCC-C242FF69E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57562F-194E-4F5E-819A-962C728DBD96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3ADBAC-47A0-4F2F-BCCC-C242FF69E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Emphasizing ideas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and new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Readers expect the beginning of a sentence to contain information they already know or that you’ve already introduced.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Look to the sentence ending for new information.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and new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610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Un emphatic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Emphatic</a:t>
                      </a:r>
                      <a:endParaRPr lang="en-US" dirty="0"/>
                    </a:p>
                  </a:txBody>
                  <a:tcPr/>
                </a:tc>
              </a:tr>
              <a:tr h="34093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u="sng" baseline="0" dirty="0" smtClean="0"/>
                        <a:t> </a:t>
                      </a:r>
                      <a:r>
                        <a:rPr lang="en-US" u="none" baseline="0" dirty="0" smtClean="0"/>
                        <a:t>  </a:t>
                      </a:r>
                      <a:r>
                        <a:rPr lang="en-US" u="none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u="none" dirty="0" smtClean="0"/>
                        <a:t>                                                    </a:t>
                      </a:r>
                      <a:r>
                        <a:rPr lang="en-US" u="none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u="sng" dirty="0" smtClean="0"/>
                        <a:t>Education</a:t>
                      </a:r>
                      <a:r>
                        <a:rPr lang="en-US" dirty="0" smtClean="0"/>
                        <a:t> often means </a:t>
                      </a:r>
                      <a:r>
                        <a:rPr lang="en-US" u="sng" dirty="0" smtClean="0"/>
                        <a:t>controversy</a:t>
                      </a:r>
                      <a:r>
                        <a:rPr lang="en-US" dirty="0" smtClean="0"/>
                        <a:t> these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days, with rising costs and constant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complaints about its inadequacies. But the </a:t>
                      </a:r>
                      <a:endParaRPr lang="en-US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u="none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u="sng" dirty="0" smtClean="0"/>
                        <a:t>value</a:t>
                      </a:r>
                      <a:r>
                        <a:rPr lang="en-US" baseline="0" dirty="0" smtClean="0"/>
                        <a:t> of schooling should not be obscured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aseline="0" dirty="0" smtClean="0"/>
                        <a:t>                       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baseline="0" dirty="0" smtClean="0"/>
                        <a:t>                                                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aseline="0" dirty="0" smtClean="0"/>
                        <a:t>by the </a:t>
                      </a:r>
                      <a:r>
                        <a:rPr lang="en-US" u="sng" baseline="0" dirty="0" smtClean="0"/>
                        <a:t>controversy</a:t>
                      </a:r>
                      <a:r>
                        <a:rPr lang="en-US" baseline="0" dirty="0" smtClean="0"/>
                        <a:t>. The single best </a:t>
                      </a:r>
                      <a:r>
                        <a:rPr lang="en-US" u="sng" baseline="0" dirty="0" smtClean="0"/>
                        <a:t>means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baseline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aseline="0" dirty="0" smtClean="0"/>
                        <a:t>of economic advancement, despite its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                                                       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aseline="0" dirty="0" smtClean="0"/>
                        <a:t>shortcomings, remains </a:t>
                      </a:r>
                      <a:r>
                        <a:rPr lang="en-US" u="sng" baseline="0" dirty="0" smtClean="0"/>
                        <a:t>education</a:t>
                      </a:r>
                      <a:r>
                        <a:rPr lang="en-US" baseline="0" dirty="0" smtClean="0"/>
                        <a:t>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baseline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baseline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="1" baseline="0" dirty="0" smtClean="0"/>
                        <a:t>A – B. C-B. D-A </a:t>
                      </a:r>
                      <a:r>
                        <a:rPr lang="en-US" sz="1400" baseline="0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u="none" dirty="0" smtClean="0"/>
                        <a:t>         </a:t>
                      </a:r>
                      <a:r>
                        <a:rPr lang="en-US" u="none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u="none" baseline="0" dirty="0" smtClean="0"/>
                        <a:t>                                              </a:t>
                      </a:r>
                      <a:r>
                        <a:rPr lang="en-US" u="none" baseline="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u="sng" dirty="0" smtClean="0"/>
                        <a:t>Education</a:t>
                      </a:r>
                      <a:r>
                        <a:rPr lang="en-US" dirty="0" smtClean="0"/>
                        <a:t> often means </a:t>
                      </a:r>
                      <a:r>
                        <a:rPr lang="en-US" u="sng" dirty="0" smtClean="0"/>
                        <a:t>controversy</a:t>
                      </a:r>
                      <a:r>
                        <a:rPr lang="en-US" dirty="0" smtClean="0"/>
                        <a:t> these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days, with rising costs and constant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complaints about its </a:t>
                      </a:r>
                      <a:r>
                        <a:rPr lang="en-US" dirty="0" smtClean="0"/>
                        <a:t>inadequacies. But the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u="none" dirty="0" smtClean="0"/>
                        <a:t>           </a:t>
                      </a:r>
                      <a:r>
                        <a:rPr lang="en-US" u="none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u="none" dirty="0" smtClean="0"/>
                        <a:t>                                                                </a:t>
                      </a:r>
                      <a:r>
                        <a:rPr lang="en-US" u="none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u="sng" dirty="0" smtClean="0"/>
                        <a:t>controversy</a:t>
                      </a:r>
                      <a:r>
                        <a:rPr lang="en-US" dirty="0" smtClean="0"/>
                        <a:t> should not obscure the </a:t>
                      </a:r>
                      <a:r>
                        <a:rPr lang="en-US" u="sng" dirty="0" smtClean="0"/>
                        <a:t>value</a:t>
                      </a:r>
                      <a:r>
                        <a:rPr lang="en-US" dirty="0" smtClean="0"/>
                        <a:t> of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                      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schooling. </a:t>
                      </a:r>
                      <a:r>
                        <a:rPr lang="en-US" u="sng" dirty="0" smtClean="0"/>
                        <a:t>Education</a:t>
                      </a:r>
                      <a:r>
                        <a:rPr lang="en-US" dirty="0" smtClean="0"/>
                        <a:t> remains,</a:t>
                      </a:r>
                      <a:r>
                        <a:rPr lang="en-US" baseline="0" dirty="0" smtClean="0"/>
                        <a:t> despite its shortcomings, the single best means of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aseline="0" dirty="0" smtClean="0"/>
                        <a:t>                                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baseline="0" dirty="0" smtClean="0"/>
                        <a:t>economic </a:t>
                      </a:r>
                      <a:r>
                        <a:rPr lang="en-US" u="sng" baseline="0" dirty="0" smtClean="0"/>
                        <a:t>advancement</a:t>
                      </a:r>
                      <a:r>
                        <a:rPr lang="en-US" baseline="0" dirty="0" smtClean="0"/>
                        <a:t>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baseline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baseline="0" dirty="0" smtClean="0"/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b="1" baseline="0" dirty="0" smtClean="0"/>
                        <a:t>A-B. B-C. A-D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sz="1400" baseline="0" dirty="0" smtClean="0"/>
                        <a:t>pattern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concise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Brevity of expression aids emphasis no matter the sentence structure.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Unnecessary words distract from the necessary words.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concise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i="1" dirty="0" smtClean="0"/>
              <a:t>Examples:</a:t>
            </a:r>
          </a:p>
          <a:p>
            <a:pPr>
              <a:buNone/>
            </a:pPr>
            <a:endParaRPr lang="en-US" sz="2400" i="1" dirty="0" smtClean="0"/>
          </a:p>
          <a:p>
            <a:pPr marL="0">
              <a:buNone/>
            </a:pPr>
            <a:r>
              <a:rPr lang="en-US" dirty="0" smtClean="0"/>
              <a:t>In my opinion the competition in the area of grades is distracting. It distracts many students from their goal, which is to obtain an education that is good. There seems to be a belief among a few students that grades are more important than what is measured by them.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dirty="0" smtClean="0"/>
              <a:t>The competition for grades distracts many students from their goal of obtaining a good education. A few students seem to believe that grades are more important than what they measure.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achieve conciseness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Make subject and verb of each sentence identify its actor and action</a:t>
            </a:r>
          </a:p>
          <a:p>
            <a:pPr lvl="1"/>
            <a:r>
              <a:rPr lang="en-US" sz="2400" dirty="0" smtClean="0"/>
              <a:t>Avoid nouns made from verbs</a:t>
            </a:r>
          </a:p>
          <a:p>
            <a:pPr lvl="1"/>
            <a:r>
              <a:rPr lang="en-US" sz="2400" dirty="0" smtClean="0"/>
              <a:t>Use strong verbs</a:t>
            </a:r>
          </a:p>
          <a:p>
            <a:pPr lvl="1"/>
            <a:r>
              <a:rPr lang="en-US" sz="2400" dirty="0" smtClean="0"/>
              <a:t>Rewrite passive voice as active voice</a:t>
            </a:r>
          </a:p>
          <a:p>
            <a:pPr lvl="1">
              <a:buNone/>
            </a:pPr>
            <a:endParaRPr lang="en-US" sz="1000" dirty="0" smtClean="0"/>
          </a:p>
          <a:p>
            <a:pPr lvl="0"/>
            <a:r>
              <a:rPr lang="en-US" dirty="0" smtClean="0"/>
              <a:t>Cut or shorten empty words or phrases</a:t>
            </a:r>
            <a:endParaRPr lang="en-US" sz="2000" dirty="0" smtClean="0"/>
          </a:p>
          <a:p>
            <a:pPr lvl="0"/>
            <a:r>
              <a:rPr lang="en-US" sz="2000" dirty="0" smtClean="0"/>
              <a:t>Exercise 39.1 pg. 526</a:t>
            </a:r>
          </a:p>
          <a:p>
            <a:pPr lvl="0">
              <a:buNone/>
            </a:pPr>
            <a:r>
              <a:rPr lang="en-US" dirty="0" smtClean="0"/>
              <a:t> </a:t>
            </a:r>
            <a:endParaRPr lang="en-US" sz="1500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5257800"/>
          <a:ext cx="7848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423428"/>
                <a:gridCol w="28089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things considered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As far as I’m concerned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For all intents and purposes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 a manner of speaking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my opinion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but not least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 or less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the event that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the present time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achieve conciseness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000" dirty="0" smtClean="0"/>
              <a:t>Cut unnecessary repetition</a:t>
            </a:r>
          </a:p>
          <a:p>
            <a:pPr lvl="1"/>
            <a:r>
              <a:rPr lang="en-US" sz="2200" dirty="0" smtClean="0"/>
              <a:t>Cut unneeded qualifiers – in my opinion, for the most part</a:t>
            </a:r>
          </a:p>
          <a:p>
            <a:pPr lvl="1"/>
            <a:r>
              <a:rPr lang="en-US" sz="2200" dirty="0" smtClean="0"/>
              <a:t>Cut all purpose words such as area, factor</a:t>
            </a:r>
          </a:p>
          <a:p>
            <a:pPr lvl="1"/>
            <a:r>
              <a:rPr lang="en-US" sz="2200" dirty="0" smtClean="0"/>
              <a:t>Cut all filler phrases – by virtue of, the fact that</a:t>
            </a:r>
          </a:p>
          <a:p>
            <a:pPr lvl="1">
              <a:buNone/>
            </a:pPr>
            <a:endParaRPr lang="en-US" sz="2200" dirty="0" smtClean="0"/>
          </a:p>
          <a:p>
            <a:pPr lvl="0"/>
            <a:r>
              <a:rPr lang="en-US" sz="3000" dirty="0" smtClean="0"/>
              <a:t>Avoid constructions beginning with:</a:t>
            </a:r>
          </a:p>
          <a:p>
            <a:pPr lvl="1"/>
            <a:r>
              <a:rPr lang="en-US" sz="2600" dirty="0" smtClean="0"/>
              <a:t>there is, here is, or it is</a:t>
            </a:r>
          </a:p>
          <a:p>
            <a:pPr lvl="1">
              <a:buNone/>
            </a:pPr>
            <a:endParaRPr lang="en-US" sz="1200" dirty="0" smtClean="0"/>
          </a:p>
          <a:p>
            <a:pPr lvl="0"/>
            <a:r>
              <a:rPr lang="en-US" sz="3000" dirty="0" smtClean="0"/>
              <a:t>Combine sentences</a:t>
            </a:r>
          </a:p>
          <a:p>
            <a:pPr lvl="0">
              <a:buNone/>
            </a:pPr>
            <a:endParaRPr lang="en-US" sz="1200" dirty="0" smtClean="0"/>
          </a:p>
          <a:p>
            <a:pPr lvl="0"/>
            <a:r>
              <a:rPr lang="en-US" sz="3000" dirty="0" smtClean="0"/>
              <a:t>Cut or rewrite jargon</a:t>
            </a:r>
          </a:p>
          <a:p>
            <a:pPr lvl="0">
              <a:buNone/>
            </a:pPr>
            <a:endParaRPr lang="en-US" sz="1200" dirty="0" smtClean="0"/>
          </a:p>
          <a:p>
            <a:pPr lvl="0"/>
            <a:r>
              <a:rPr lang="en-US" sz="3000" dirty="0" smtClean="0"/>
              <a:t>Reduce clauses to phrases and phrases to single words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Exercise 23.5 pg. 387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Emphasizing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you emphasize the main ideas in your sentences, you hold and channel reader’s attention.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subjects and verbs effectively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Use subjects and verbs of sentences to state key actors and actions</a:t>
            </a:r>
          </a:p>
          <a:p>
            <a:pPr lvl="1"/>
            <a:r>
              <a:rPr lang="en-US" dirty="0" smtClean="0"/>
              <a:t>Subject names the actor</a:t>
            </a:r>
          </a:p>
          <a:p>
            <a:pPr lvl="1"/>
            <a:r>
              <a:rPr lang="en-US" dirty="0" smtClean="0"/>
              <a:t>Predicate verb specifies the subject’s action</a:t>
            </a:r>
          </a:p>
          <a:p>
            <a:pPr lvl="1"/>
            <a:r>
              <a:rPr lang="en-US" dirty="0" smtClean="0"/>
              <a:t>Example:  Children grow. </a:t>
            </a:r>
          </a:p>
          <a:p>
            <a:pPr lvl="1"/>
            <a:r>
              <a:rPr lang="en-US" dirty="0" smtClean="0"/>
              <a:t>Key ideas need to appear as the subject and verb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 made from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Nouns made from verbs obscure key actions and add words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3200400"/>
          <a:ext cx="4267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Expectation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Persistence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include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 made from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After the company made a </a:t>
            </a:r>
            <a:r>
              <a:rPr lang="en-US" u="sng" dirty="0" smtClean="0"/>
              <a:t>decision </a:t>
            </a:r>
            <a:r>
              <a:rPr lang="en-US" dirty="0" smtClean="0"/>
              <a:t>to hire more workers with disabilities, its next step was the </a:t>
            </a:r>
            <a:r>
              <a:rPr lang="en-US" u="sng" dirty="0" smtClean="0"/>
              <a:t>construction </a:t>
            </a:r>
            <a:r>
              <a:rPr lang="en-US" dirty="0" smtClean="0"/>
              <a:t>of wheelchair ramps and other facilities.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After the company </a:t>
            </a:r>
            <a:r>
              <a:rPr lang="en-US" u="sng" dirty="0" smtClean="0"/>
              <a:t>decided </a:t>
            </a:r>
            <a:r>
              <a:rPr lang="en-US" dirty="0" smtClean="0"/>
              <a:t>to hire more workers with disabilities, it next </a:t>
            </a:r>
            <a:r>
              <a:rPr lang="en-US" u="sng" dirty="0" smtClean="0"/>
              <a:t>constructed</a:t>
            </a:r>
            <a:r>
              <a:rPr lang="en-US" dirty="0" smtClean="0"/>
              <a:t> wheelchair ramps and other facilities.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Weak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599"/>
          </a:xfrm>
        </p:spPr>
        <p:txBody>
          <a:bodyPr>
            <a:norm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Weak verbs such as </a:t>
            </a:r>
            <a:r>
              <a:rPr lang="en-US" i="1" dirty="0" smtClean="0">
                <a:solidFill>
                  <a:srgbClr val="FF0000"/>
                </a:solidFill>
              </a:rPr>
              <a:t>made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tend to stall sentences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Often buries key actions</a:t>
            </a:r>
          </a:p>
          <a:p>
            <a:pPr lvl="1">
              <a:buNone/>
            </a:pPr>
            <a:endParaRPr lang="en-US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Unemphatic</a:t>
            </a:r>
          </a:p>
          <a:p>
            <a:pPr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/>
              <a:t>The company </a:t>
            </a:r>
            <a:r>
              <a:rPr lang="en-US" u="sng" dirty="0" smtClean="0"/>
              <a:t>is </a:t>
            </a:r>
            <a:r>
              <a:rPr lang="en-US" dirty="0" smtClean="0"/>
              <a:t>now the leader among businesses in complying with the 1990 Americans with Disabilities Act. Its officers </a:t>
            </a:r>
            <a:r>
              <a:rPr lang="en-US" u="sng" dirty="0" smtClean="0"/>
              <a:t>make</a:t>
            </a:r>
            <a:r>
              <a:rPr lang="en-US" dirty="0" smtClean="0"/>
              <a:t> speeches on the act to business groups.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Revised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800" dirty="0" smtClean="0"/>
              <a:t>The company now </a:t>
            </a:r>
            <a:r>
              <a:rPr lang="en-US" sz="2800" u="sng" dirty="0" smtClean="0"/>
              <a:t>leads</a:t>
            </a:r>
            <a:r>
              <a:rPr lang="en-US" sz="2800" dirty="0" smtClean="0"/>
              <a:t> other businesses in complying with the 1990 Americans with Disabilities Act. Its officers </a:t>
            </a:r>
            <a:r>
              <a:rPr lang="en-US" sz="2800" u="sng" dirty="0" smtClean="0"/>
              <a:t>speak</a:t>
            </a:r>
            <a:r>
              <a:rPr lang="en-US" sz="2800" dirty="0" smtClean="0"/>
              <a:t> on the act to business groups.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/>
          <a:lstStyle/>
          <a:p>
            <a:r>
              <a:rPr lang="en-US" dirty="0" smtClean="0"/>
              <a:t>State actions received by, not performed by their subject</a:t>
            </a:r>
          </a:p>
          <a:p>
            <a:r>
              <a:rPr lang="en-US" dirty="0" smtClean="0"/>
              <a:t>De-emphasized the true actor of the sentence, sometimes even omitting it entirely</a:t>
            </a:r>
          </a:p>
          <a:p>
            <a:r>
              <a:rPr lang="en-US" dirty="0" smtClean="0"/>
              <a:t>Use active voice in which the subject performs the action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ball was thrown by Janet.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1990 </a:t>
            </a:r>
            <a:r>
              <a:rPr lang="en-US" u="sng" dirty="0" smtClean="0"/>
              <a:t>law is</a:t>
            </a:r>
            <a:r>
              <a:rPr lang="en-US" dirty="0" smtClean="0"/>
              <a:t> </a:t>
            </a:r>
            <a:r>
              <a:rPr lang="en-US" u="sng" dirty="0" smtClean="0"/>
              <a:t>seen </a:t>
            </a:r>
            <a:r>
              <a:rPr lang="en-US" dirty="0" smtClean="0"/>
              <a:t>by most businesses as fair, but the costs of complying </a:t>
            </a:r>
            <a:r>
              <a:rPr lang="en-US" u="sng" dirty="0" smtClean="0"/>
              <a:t>have</a:t>
            </a:r>
            <a:r>
              <a:rPr lang="en-US" dirty="0" smtClean="0"/>
              <a:t> sometimes </a:t>
            </a:r>
            <a:r>
              <a:rPr lang="en-US" u="sng" dirty="0" smtClean="0"/>
              <a:t>been</a:t>
            </a:r>
            <a:r>
              <a:rPr lang="en-US" dirty="0" smtClean="0"/>
              <a:t> </a:t>
            </a:r>
            <a:r>
              <a:rPr lang="en-US" u="sng" dirty="0" smtClean="0"/>
              <a:t>objected</a:t>
            </a:r>
            <a:r>
              <a:rPr lang="en-US" dirty="0" smtClean="0"/>
              <a:t> </a:t>
            </a:r>
            <a:r>
              <a:rPr lang="en-US" u="sng" dirty="0" smtClean="0"/>
              <a:t>to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Most</a:t>
            </a:r>
            <a:r>
              <a:rPr lang="en-US" u="sng" dirty="0" smtClean="0"/>
              <a:t> businesses</a:t>
            </a:r>
            <a:r>
              <a:rPr lang="en-US" dirty="0" smtClean="0"/>
              <a:t> </a:t>
            </a:r>
            <a:r>
              <a:rPr lang="en-US" u="sng" dirty="0" smtClean="0"/>
              <a:t>see </a:t>
            </a:r>
            <a:r>
              <a:rPr lang="en-US" dirty="0" smtClean="0"/>
              <a:t>the 1990 law as fair, but </a:t>
            </a:r>
            <a:r>
              <a:rPr lang="en-US" u="sng" dirty="0" smtClean="0"/>
              <a:t>some</a:t>
            </a:r>
            <a:r>
              <a:rPr lang="en-US" dirty="0" smtClean="0"/>
              <a:t> </a:t>
            </a:r>
            <a:r>
              <a:rPr lang="en-US" u="sng" dirty="0" smtClean="0"/>
              <a:t>have</a:t>
            </a:r>
            <a:r>
              <a:rPr lang="en-US" dirty="0" smtClean="0"/>
              <a:t> objected to the costs of complying.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Exercise 23.1 pg. 380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235</TotalTime>
  <Words>735</Words>
  <Application>Microsoft Office PowerPoint</Application>
  <PresentationFormat>On-screen Show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Emphasizing ideas</vt:lpstr>
      <vt:lpstr>Emphasizing Ideas</vt:lpstr>
      <vt:lpstr>Using subjects and verbs effectively</vt:lpstr>
      <vt:lpstr>Nouns made from verbs</vt:lpstr>
      <vt:lpstr>Nouns made from verbs</vt:lpstr>
      <vt:lpstr>Weak verbs</vt:lpstr>
      <vt:lpstr>Weak Verbs</vt:lpstr>
      <vt:lpstr>Passive Voice</vt:lpstr>
      <vt:lpstr>Passive voice</vt:lpstr>
      <vt:lpstr>Old and new information</vt:lpstr>
      <vt:lpstr>Old and new information</vt:lpstr>
      <vt:lpstr>Being concise</vt:lpstr>
      <vt:lpstr>Being concise</vt:lpstr>
      <vt:lpstr>Ways to achieve conciseness</vt:lpstr>
      <vt:lpstr>Ways to achieve conciseness</vt:lpstr>
    </vt:vector>
  </TitlesOfParts>
  <Company>Houston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Emphasizing ideas</dc:title>
  <dc:creator>User</dc:creator>
  <cp:lastModifiedBy>tics</cp:lastModifiedBy>
  <cp:revision>15</cp:revision>
  <dcterms:created xsi:type="dcterms:W3CDTF">2010-11-19T14:04:54Z</dcterms:created>
  <dcterms:modified xsi:type="dcterms:W3CDTF">2010-11-19T19:06:20Z</dcterms:modified>
</cp:coreProperties>
</file>