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61" autoAdjust="0"/>
  </p:normalViewPr>
  <p:slideViewPr>
    <p:cSldViewPr>
      <p:cViewPr varScale="1">
        <p:scale>
          <a:sx n="106" d="100"/>
          <a:sy n="106" d="100"/>
        </p:scale>
        <p:origin x="174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7BBE3CE-35B5-4331-ADCA-F488C0FB52B2}"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A294B9C-1709-426B-BB70-9B5AD0EC9EB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BE3CE-35B5-4331-ADCA-F488C0FB52B2}"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94B9C-1709-426B-BB70-9B5AD0EC9E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BBE3CE-35B5-4331-ADCA-F488C0FB52B2}"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94B9C-1709-426B-BB70-9B5AD0EC9E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BE3CE-35B5-4331-ADCA-F488C0FB52B2}"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94B9C-1709-426B-BB70-9B5AD0EC9E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7BBE3CE-35B5-4331-ADCA-F488C0FB52B2}" type="datetimeFigureOut">
              <a:rPr lang="en-US" smtClean="0"/>
              <a:t>4/7/2016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94B9C-1709-426B-BB70-9B5AD0EC9EB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BBE3CE-35B5-4331-ADCA-F488C0FB52B2}"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94B9C-1709-426B-BB70-9B5AD0EC9E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BBE3CE-35B5-4331-ADCA-F488C0FB52B2}" type="datetimeFigureOut">
              <a:rPr lang="en-US" smtClean="0"/>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94B9C-1709-426B-BB70-9B5AD0EC9E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BBE3CE-35B5-4331-ADCA-F488C0FB52B2}" type="datetimeFigureOut">
              <a:rPr lang="en-US" smtClean="0"/>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94B9C-1709-426B-BB70-9B5AD0EC9E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7BBE3CE-35B5-4331-ADCA-F488C0FB52B2}" type="datetimeFigureOut">
              <a:rPr lang="en-US" smtClean="0"/>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94B9C-1709-426B-BB70-9B5AD0EC9E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BBE3CE-35B5-4331-ADCA-F488C0FB52B2}"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94B9C-1709-426B-BB70-9B5AD0EC9EB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7BBE3CE-35B5-4331-ADCA-F488C0FB52B2}" type="datetimeFigureOut">
              <a:rPr lang="en-US" smtClean="0"/>
              <a:t>4/7/2016</a:t>
            </a:fld>
            <a:endParaRPr lang="en-US"/>
          </a:p>
        </p:txBody>
      </p:sp>
      <p:sp>
        <p:nvSpPr>
          <p:cNvPr id="7" name="Slide Number Placeholder 6"/>
          <p:cNvSpPr>
            <a:spLocks noGrp="1"/>
          </p:cNvSpPr>
          <p:nvPr>
            <p:ph type="sldNum" sz="quarter" idx="12"/>
          </p:nvPr>
        </p:nvSpPr>
        <p:spPr/>
        <p:txBody>
          <a:bodyPr/>
          <a:lstStyle/>
          <a:p>
            <a:fld id="{AA294B9C-1709-426B-BB70-9B5AD0EC9EB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7BBE3CE-35B5-4331-ADCA-F488C0FB52B2}" type="datetimeFigureOut">
              <a:rPr lang="en-US" smtClean="0"/>
              <a:t>4/7/2016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A294B9C-1709-426B-BB70-9B5AD0EC9EB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t>
            </a:r>
            <a:r>
              <a:rPr lang="en-US" smtClean="0"/>
              <a:t>Analysis Process</a:t>
            </a:r>
            <a:endParaRPr lang="en-US" dirty="0"/>
          </a:p>
        </p:txBody>
      </p:sp>
      <p:sp>
        <p:nvSpPr>
          <p:cNvPr id="4" name="Content Placeholder 3"/>
          <p:cNvSpPr>
            <a:spLocks noGrp="1"/>
          </p:cNvSpPr>
          <p:nvPr>
            <p:ph idx="1"/>
          </p:nvPr>
        </p:nvSpPr>
        <p:spPr/>
        <p:txBody>
          <a:bodyPr/>
          <a:lstStyle/>
          <a:p>
            <a:r>
              <a:rPr lang="en-US" dirty="0" smtClean="0"/>
              <a:t>Follow Visual Analysis Process to research, describe and analyze the following images:</a:t>
            </a:r>
          </a:p>
          <a:p>
            <a:r>
              <a:rPr lang="en-US" dirty="0" smtClean="0"/>
              <a:t>Identify the artist or photographer who created the image.</a:t>
            </a:r>
          </a:p>
          <a:p>
            <a:r>
              <a:rPr lang="en-US" dirty="0" smtClean="0"/>
              <a:t>Research the context, original audience and background of when and where he created it.</a:t>
            </a:r>
          </a:p>
          <a:p>
            <a:r>
              <a:rPr lang="en-US" dirty="0" smtClean="0"/>
              <a:t>Describe the picture in specific detail.</a:t>
            </a:r>
          </a:p>
          <a:p>
            <a:r>
              <a:rPr lang="en-US" dirty="0" smtClean="0"/>
              <a:t>Analyze the image and explore its possible meanings or (</a:t>
            </a:r>
            <a:r>
              <a:rPr lang="en-US" dirty="0" err="1" smtClean="0"/>
              <a:t>mis</a:t>
            </a:r>
            <a:r>
              <a:rPr lang="en-US" dirty="0" smtClean="0"/>
              <a:t>)interpretations.</a:t>
            </a:r>
            <a:endParaRPr lang="en-US" dirty="0"/>
          </a:p>
        </p:txBody>
      </p:sp>
    </p:spTree>
    <p:extLst>
      <p:ext uri="{BB962C8B-B14F-4D97-AF65-F5344CB8AC3E}">
        <p14:creationId xmlns:p14="http://schemas.microsoft.com/office/powerpoint/2010/main" val="84312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14.1</a:t>
            </a:r>
            <a:br>
              <a:rPr lang="en-US" dirty="0"/>
            </a:br>
            <a:r>
              <a:rPr lang="en-US" i="1" dirty="0"/>
              <a:t>New York City, September 11, 2001.</a:t>
            </a:r>
            <a:r>
              <a:rPr lang="en-US" dirty="0"/>
              <a:t> © Thomas </a:t>
            </a:r>
            <a:r>
              <a:rPr lang="en-US" dirty="0" err="1"/>
              <a:t>Hoepker</a:t>
            </a:r>
            <a:r>
              <a:rPr lang="en-US" dirty="0"/>
              <a:t>/Magnum.</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83" y="1752600"/>
            <a:ext cx="63817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25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14.2</a:t>
            </a:r>
            <a:br>
              <a:rPr lang="en-US" dirty="0"/>
            </a:br>
            <a:r>
              <a:rPr lang="en-US" dirty="0"/>
              <a:t>Pieter Breughel’s </a:t>
            </a:r>
            <a:r>
              <a:rPr lang="en-US" i="1" dirty="0"/>
              <a:t>Fall of Icarus</a:t>
            </a:r>
            <a:r>
              <a:rPr lang="en-US" dirty="0"/>
              <a:t> (</a:t>
            </a:r>
            <a:r>
              <a:rPr lang="en-US" dirty="0" err="1"/>
              <a:t>ca</a:t>
            </a:r>
            <a:r>
              <a:rPr lang="en-US" dirty="0"/>
              <a:t> 1554–1555).</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4" y="1905000"/>
            <a:ext cx="6380163"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9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38115"/>
            <a:ext cx="10286999" cy="7714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59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descr="C:\Users\brent.baggaley\Pictures\img001.jpg"/>
          <p:cNvPicPr/>
          <p:nvPr/>
        </p:nvPicPr>
        <p:blipFill rotWithShape="1">
          <a:blip r:embed="rId2" cstate="print">
            <a:extLst>
              <a:ext uri="{28A0092B-C50C-407E-A947-70E740481C1C}">
                <a14:useLocalDpi xmlns:a14="http://schemas.microsoft.com/office/drawing/2010/main" val="0"/>
              </a:ext>
            </a:extLst>
          </a:blip>
          <a:srcRect t="2986" r="18205" b="-2986"/>
          <a:stretch/>
        </p:blipFill>
        <p:spPr bwMode="auto">
          <a:xfrm>
            <a:off x="1143000" y="-838200"/>
            <a:ext cx="5715000" cy="8197215"/>
          </a:xfrm>
          <a:prstGeom prst="rect">
            <a:avLst/>
          </a:prstGeom>
          <a:noFill/>
          <a:ln>
            <a:noFill/>
          </a:ln>
        </p:spPr>
      </p:pic>
    </p:spTree>
    <p:extLst>
      <p:ext uri="{BB962C8B-B14F-4D97-AF65-F5344CB8AC3E}">
        <p14:creationId xmlns:p14="http://schemas.microsoft.com/office/powerpoint/2010/main" val="23643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Visual Analysis Process</a:t>
            </a:r>
            <a:endParaRPr lang="en-US" dirty="0"/>
          </a:p>
        </p:txBody>
      </p:sp>
      <p:sp>
        <p:nvSpPr>
          <p:cNvPr id="6" name="Content Placeholder 5"/>
          <p:cNvSpPr>
            <a:spLocks noGrp="1"/>
          </p:cNvSpPr>
          <p:nvPr>
            <p:ph idx="1"/>
          </p:nvPr>
        </p:nvSpPr>
        <p:spPr/>
        <p:txBody>
          <a:bodyPr>
            <a:normAutofit fontScale="25000" lnSpcReduction="20000"/>
          </a:bodyPr>
          <a:lstStyle/>
          <a:p>
            <a:endParaRPr lang="en-US" dirty="0"/>
          </a:p>
          <a:p>
            <a:pPr marL="114300" indent="0">
              <a:buNone/>
            </a:pPr>
            <a:r>
              <a:rPr lang="en-US" b="1" dirty="0"/>
              <a:t> </a:t>
            </a:r>
            <a:endParaRPr lang="en-US" dirty="0"/>
          </a:p>
          <a:p>
            <a:pPr marL="114300" indent="0">
              <a:buNone/>
            </a:pPr>
            <a:r>
              <a:rPr lang="en-US" b="1" dirty="0"/>
              <a:t> </a:t>
            </a:r>
            <a:endParaRPr lang="en-US" sz="4800" dirty="0"/>
          </a:p>
          <a:p>
            <a:r>
              <a:rPr lang="en-US" sz="4800" b="1" dirty="0"/>
              <a:t>Describe your First Impressions of the Visual Text: </a:t>
            </a:r>
            <a:r>
              <a:rPr lang="en-US" sz="4800" dirty="0"/>
              <a:t>Identify what kind of picture or image this is (photo, painting, graphic novel, etc.) and whether it is purely visual or multimedia.</a:t>
            </a:r>
          </a:p>
          <a:p>
            <a:pPr marL="114300" indent="0">
              <a:buNone/>
            </a:pPr>
            <a:r>
              <a:rPr lang="en-US" sz="4800" dirty="0"/>
              <a:t> </a:t>
            </a:r>
            <a:r>
              <a:rPr lang="en-US" sz="4800" dirty="0" smtClean="0"/>
              <a:t>    Provide </a:t>
            </a:r>
            <a:r>
              <a:rPr lang="en-US" sz="4800" dirty="0"/>
              <a:t>your first responses and impressions of the picture.</a:t>
            </a:r>
          </a:p>
          <a:p>
            <a:pPr marL="114300" indent="0">
              <a:buNone/>
            </a:pPr>
            <a:r>
              <a:rPr lang="en-US" sz="4800" b="1" dirty="0"/>
              <a:t> </a:t>
            </a:r>
            <a:endParaRPr lang="en-US" sz="4800" dirty="0"/>
          </a:p>
          <a:p>
            <a:r>
              <a:rPr lang="en-US" sz="4800" b="1" dirty="0"/>
              <a:t>Explore the Visual Elements and Describe Important Details: </a:t>
            </a:r>
            <a:r>
              <a:rPr lang="en-US" sz="4800" dirty="0"/>
              <a:t>Describe the painting, photo or drawings. In particular, explore the artist’s use of black and white or color, point of view, composition, drawing style, use of light/dark contrast, close-ups or unusual angles, focus of attention, lettering and other visual elements.</a:t>
            </a:r>
          </a:p>
          <a:p>
            <a:pPr marL="114300" indent="0">
              <a:buNone/>
            </a:pPr>
            <a:r>
              <a:rPr lang="en-US" sz="4800" b="1" dirty="0"/>
              <a:t>  </a:t>
            </a:r>
            <a:endParaRPr lang="en-US" sz="4800" dirty="0"/>
          </a:p>
          <a:p>
            <a:r>
              <a:rPr lang="en-US" sz="4800" b="1" dirty="0"/>
              <a:t>Consider the context and history of the image: </a:t>
            </a:r>
            <a:r>
              <a:rPr lang="en-US" sz="4800" dirty="0"/>
              <a:t>Identify the author, artist or photographer, and find out when, where and for whom this picture was originally created. Explore the purposes, audience and background of the image. Explain the personal, historical or cultural influences on the painting or drawings</a:t>
            </a:r>
            <a:r>
              <a:rPr lang="en-US" sz="4800" dirty="0" smtClean="0"/>
              <a:t>.</a:t>
            </a:r>
            <a:r>
              <a:rPr lang="en-US" sz="4800" b="1" dirty="0"/>
              <a:t> </a:t>
            </a:r>
            <a:endParaRPr lang="en-US" sz="4800" dirty="0"/>
          </a:p>
          <a:p>
            <a:pPr marL="114300" indent="0">
              <a:buNone/>
            </a:pPr>
            <a:r>
              <a:rPr lang="en-US" sz="4800" b="1" dirty="0"/>
              <a:t> </a:t>
            </a:r>
            <a:endParaRPr lang="en-US" sz="4800" dirty="0"/>
          </a:p>
          <a:p>
            <a:r>
              <a:rPr lang="en-US" sz="4800" b="1" smtClean="0"/>
              <a:t>Research </a:t>
            </a:r>
            <a:r>
              <a:rPr lang="en-US" sz="4800" b="1" dirty="0"/>
              <a:t>the process used to create the image</a:t>
            </a:r>
            <a:r>
              <a:rPr lang="en-US" sz="4800" dirty="0"/>
              <a:t>: If this image is multimedia, how does it combine words with pictures, photos and drawings. What are the size, style or font of the lettering, and where is it placed?</a:t>
            </a:r>
          </a:p>
          <a:p>
            <a:pPr marL="114300" indent="0">
              <a:buNone/>
            </a:pPr>
            <a:r>
              <a:rPr lang="en-US" sz="4800" b="1" dirty="0"/>
              <a:t>  </a:t>
            </a:r>
            <a:endParaRPr lang="en-US" sz="4800" dirty="0"/>
          </a:p>
          <a:p>
            <a:r>
              <a:rPr lang="en-US" sz="4800" b="1" dirty="0"/>
              <a:t>Reconsider your initial reactions: </a:t>
            </a:r>
            <a:r>
              <a:rPr lang="en-US" sz="4800" dirty="0"/>
              <a:t>Interpret the different possible meanings of the graphic novel’s story and drawings. Write a persuasive interpretation, including your first impressions and reconsiderations.</a:t>
            </a:r>
          </a:p>
          <a:p>
            <a:pPr marL="114300" indent="0">
              <a:buNone/>
            </a:pPr>
            <a:r>
              <a:rPr lang="en-US" sz="4800" b="1" dirty="0"/>
              <a:t> </a:t>
            </a:r>
            <a:endParaRPr lang="en-US" sz="4800" dirty="0"/>
          </a:p>
          <a:p>
            <a:pPr marL="114300" indent="0">
              <a:buNone/>
            </a:pPr>
            <a:endParaRPr lang="en-US" dirty="0"/>
          </a:p>
          <a:p>
            <a:pPr marL="114300" indent="0">
              <a:buNone/>
            </a:pPr>
            <a:r>
              <a:rPr lang="en-US" b="1" dirty="0"/>
              <a:t> </a:t>
            </a:r>
            <a:endParaRPr lang="en-US" dirty="0"/>
          </a:p>
          <a:p>
            <a:pPr marL="114300" indent="0">
              <a:buNone/>
            </a:pPr>
            <a:r>
              <a:rPr lang="en-US" b="1" dirty="0"/>
              <a:t> </a:t>
            </a:r>
            <a:endParaRPr lang="en-US" dirty="0"/>
          </a:p>
          <a:p>
            <a:pPr marL="114300" indent="0">
              <a:buNone/>
            </a:pPr>
            <a:r>
              <a:rPr lang="en-US" b="1" dirty="0"/>
              <a:t> </a:t>
            </a:r>
            <a:endParaRPr lang="en-US" dirty="0"/>
          </a:p>
          <a:p>
            <a:pPr marL="114300" indent="0">
              <a:buNone/>
            </a:pPr>
            <a:endParaRPr lang="en-US" dirty="0"/>
          </a:p>
        </p:txBody>
      </p:sp>
    </p:spTree>
    <p:extLst>
      <p:ext uri="{BB962C8B-B14F-4D97-AF65-F5344CB8AC3E}">
        <p14:creationId xmlns:p14="http://schemas.microsoft.com/office/powerpoint/2010/main" val="1541567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140</TotalTime>
  <Words>69</Words>
  <Application>Microsoft Office PowerPoint</Application>
  <PresentationFormat>On-screen Show (4:3)</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Book Antiqua</vt:lpstr>
      <vt:lpstr>Century Gothic</vt:lpstr>
      <vt:lpstr>Apothecary</vt:lpstr>
      <vt:lpstr>Visual Analysis Process</vt:lpstr>
      <vt:lpstr>FIGURE 14.1 New York City, September 11, 2001. © Thomas Hoepker/Magnum.</vt:lpstr>
      <vt:lpstr>FIGURE 14.2 Pieter Breughel’s Fall of Icarus (ca 1554–1555).</vt:lpstr>
      <vt:lpstr>PowerPoint Presentation</vt:lpstr>
      <vt:lpstr>PowerPoint Presentation</vt:lpstr>
      <vt:lpstr>Visual Analysis Process</vt:lpstr>
    </vt:vector>
  </TitlesOfParts>
  <Company>Lone Star College - CyFair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IMages</dc:title>
  <dc:creator>Lone Star College System</dc:creator>
  <cp:lastModifiedBy>Baggaley, Brent W</cp:lastModifiedBy>
  <cp:revision>10</cp:revision>
  <dcterms:created xsi:type="dcterms:W3CDTF">2013-10-29T19:09:05Z</dcterms:created>
  <dcterms:modified xsi:type="dcterms:W3CDTF">2016-04-07T17:36:26Z</dcterms:modified>
</cp:coreProperties>
</file>