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sldIdLst>
    <p:sldId id="257" r:id="rId2"/>
    <p:sldId id="258" r:id="rId3"/>
    <p:sldId id="259" r:id="rId4"/>
    <p:sldId id="261" r:id="rId5"/>
    <p:sldId id="260" r:id="rId6"/>
    <p:sldId id="262" r:id="rId7"/>
    <p:sldId id="263" r:id="rId8"/>
    <p:sldId id="285" r:id="rId9"/>
    <p:sldId id="264" r:id="rId10"/>
    <p:sldId id="266" r:id="rId11"/>
    <p:sldId id="265" r:id="rId12"/>
    <p:sldId id="268" r:id="rId13"/>
    <p:sldId id="267" r:id="rId14"/>
    <p:sldId id="270" r:id="rId15"/>
    <p:sldId id="269" r:id="rId16"/>
    <p:sldId id="272" r:id="rId17"/>
    <p:sldId id="271" r:id="rId18"/>
    <p:sldId id="273" r:id="rId19"/>
    <p:sldId id="274" r:id="rId20"/>
    <p:sldId id="275" r:id="rId21"/>
    <p:sldId id="276" r:id="rId22"/>
    <p:sldId id="277" r:id="rId23"/>
    <p:sldId id="278" r:id="rId24"/>
    <p:sldId id="280" r:id="rId25"/>
    <p:sldId id="279" r:id="rId26"/>
    <p:sldId id="281" r:id="rId27"/>
    <p:sldId id="282" r:id="rId28"/>
    <p:sldId id="283" r:id="rId29"/>
    <p:sldId id="284"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84234" autoAdjust="0"/>
  </p:normalViewPr>
  <p:slideViewPr>
    <p:cSldViewPr>
      <p:cViewPr varScale="1">
        <p:scale>
          <a:sx n="59" d="100"/>
          <a:sy n="59" d="100"/>
        </p:scale>
        <p:origin x="-61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94FAC2-7242-4C7A-9581-29489C391454}" type="datetimeFigureOut">
              <a:rPr lang="en-US" smtClean="0"/>
              <a:t>9/18/2015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5E933E-8479-4FA2-98F1-9DFC80402504}" type="slidenum">
              <a:rPr lang="en-US" smtClean="0"/>
              <a:t>‹#›</a:t>
            </a:fld>
            <a:endParaRPr lang="en-US" dirty="0"/>
          </a:p>
        </p:txBody>
      </p:sp>
    </p:spTree>
    <p:extLst>
      <p:ext uri="{BB962C8B-B14F-4D97-AF65-F5344CB8AC3E}">
        <p14:creationId xmlns:p14="http://schemas.microsoft.com/office/powerpoint/2010/main" val="3631446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5E933E-8479-4FA2-98F1-9DFC80402504}" type="slidenum">
              <a:rPr lang="en-US" smtClean="0"/>
              <a:t>1</a:t>
            </a:fld>
            <a:endParaRPr lang="en-US" dirty="0"/>
          </a:p>
        </p:txBody>
      </p:sp>
    </p:spTree>
    <p:extLst>
      <p:ext uri="{BB962C8B-B14F-4D97-AF65-F5344CB8AC3E}">
        <p14:creationId xmlns:p14="http://schemas.microsoft.com/office/powerpoint/2010/main" val="1122719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Writ of habeas corpus: </a:t>
            </a:r>
            <a:r>
              <a:rPr lang="en-US" dirty="0" smtClean="0"/>
              <a:t>A court order requiring that an individual be presented in person and that legal cause be shown for confinement; it may result in release from unlawful detention.</a:t>
            </a:r>
          </a:p>
          <a:p>
            <a:endParaRPr lang="en-US" dirty="0"/>
          </a:p>
        </p:txBody>
      </p:sp>
      <p:sp>
        <p:nvSpPr>
          <p:cNvPr id="4" name="Slide Number Placeholder 3"/>
          <p:cNvSpPr>
            <a:spLocks noGrp="1"/>
          </p:cNvSpPr>
          <p:nvPr>
            <p:ph type="sldNum" sz="quarter" idx="10"/>
          </p:nvPr>
        </p:nvSpPr>
        <p:spPr/>
        <p:txBody>
          <a:bodyPr/>
          <a:lstStyle/>
          <a:p>
            <a:fld id="{0E5E933E-8479-4FA2-98F1-9DFC80402504}" type="slidenum">
              <a:rPr lang="en-US" smtClean="0"/>
              <a:t>12</a:t>
            </a:fld>
            <a:endParaRPr lang="en-US" dirty="0"/>
          </a:p>
        </p:txBody>
      </p:sp>
    </p:spTree>
    <p:extLst>
      <p:ext uri="{BB962C8B-B14F-4D97-AF65-F5344CB8AC3E}">
        <p14:creationId xmlns:p14="http://schemas.microsoft.com/office/powerpoint/2010/main" val="3778253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Table</a:t>
            </a:r>
            <a:r>
              <a:rPr lang="en-US" b="1" baseline="0" dirty="0" smtClean="0"/>
              <a:t> 3.1 </a:t>
            </a:r>
            <a:r>
              <a:rPr lang="en-US" dirty="0" smtClean="0"/>
              <a:t>These are the rights</a:t>
            </a:r>
            <a:r>
              <a:rPr lang="en-US" baseline="0" dirty="0" smtClean="0"/>
              <a:t> </a:t>
            </a:r>
            <a:r>
              <a:rPr lang="en-US" dirty="0" smtClean="0"/>
              <a:t>guaranteed by both</a:t>
            </a:r>
            <a:r>
              <a:rPr lang="en-US" baseline="0" dirty="0" smtClean="0"/>
              <a:t> the Texas and U.S. Constitutions.</a:t>
            </a:r>
          </a:p>
          <a:p>
            <a:endParaRPr lang="en-US" baseline="0" dirty="0" smtClean="0"/>
          </a:p>
          <a:p>
            <a:r>
              <a:rPr lang="en-US" i="1" baseline="0" dirty="0" smtClean="0"/>
              <a:t>Explain how states can set higher standards than the national government does for applying these provisions. What rights does the Texas Constitution protect that the U.S. Constitution does not?</a:t>
            </a:r>
            <a:endParaRPr lang="en-US" i="1" dirty="0"/>
          </a:p>
        </p:txBody>
      </p:sp>
      <p:sp>
        <p:nvSpPr>
          <p:cNvPr id="4" name="Slide Number Placeholder 3"/>
          <p:cNvSpPr>
            <a:spLocks noGrp="1"/>
          </p:cNvSpPr>
          <p:nvPr>
            <p:ph type="sldNum" sz="quarter" idx="10"/>
          </p:nvPr>
        </p:nvSpPr>
        <p:spPr/>
        <p:txBody>
          <a:bodyPr/>
          <a:lstStyle/>
          <a:p>
            <a:fld id="{0E5E933E-8479-4FA2-98F1-9DFC80402504}" type="slidenum">
              <a:rPr lang="en-US" smtClean="0"/>
              <a:t>13</a:t>
            </a:fld>
            <a:endParaRPr lang="en-US" dirty="0"/>
          </a:p>
        </p:txBody>
      </p:sp>
    </p:spTree>
    <p:extLst>
      <p:ext uri="{BB962C8B-B14F-4D97-AF65-F5344CB8AC3E}">
        <p14:creationId xmlns:p14="http://schemas.microsoft.com/office/powerpoint/2010/main" val="418849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checks and balances</a:t>
            </a:r>
            <a:r>
              <a:rPr lang="en-US" b="0" dirty="0" smtClean="0"/>
              <a:t>:</a:t>
            </a:r>
            <a:r>
              <a:rPr lang="en-US" dirty="0" smtClean="0"/>
              <a:t> the concept that each branch of government is assigned power to limit abuses by the others</a:t>
            </a:r>
            <a:endParaRPr lang="en-US" dirty="0"/>
          </a:p>
        </p:txBody>
      </p:sp>
      <p:sp>
        <p:nvSpPr>
          <p:cNvPr id="4" name="Slide Number Placeholder 3"/>
          <p:cNvSpPr>
            <a:spLocks noGrp="1"/>
          </p:cNvSpPr>
          <p:nvPr>
            <p:ph type="sldNum" sz="quarter" idx="10"/>
          </p:nvPr>
        </p:nvSpPr>
        <p:spPr/>
        <p:txBody>
          <a:bodyPr/>
          <a:lstStyle/>
          <a:p>
            <a:fld id="{0E5E933E-8479-4FA2-98F1-9DFC80402504}" type="slidenum">
              <a:rPr lang="en-US" smtClean="0"/>
              <a:t>14</a:t>
            </a:fld>
            <a:endParaRPr lang="en-US" dirty="0"/>
          </a:p>
        </p:txBody>
      </p:sp>
    </p:spTree>
    <p:extLst>
      <p:ext uri="{BB962C8B-B14F-4D97-AF65-F5344CB8AC3E}">
        <p14:creationId xmlns:p14="http://schemas.microsoft.com/office/powerpoint/2010/main" val="2095983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the average number of Texans per representative is 168,000, and the average number represented by a senator is 811,000.</a:t>
            </a:r>
            <a:endParaRPr lang="en-US" dirty="0"/>
          </a:p>
        </p:txBody>
      </p:sp>
      <p:sp>
        <p:nvSpPr>
          <p:cNvPr id="4" name="Slide Number Placeholder 3"/>
          <p:cNvSpPr>
            <a:spLocks noGrp="1"/>
          </p:cNvSpPr>
          <p:nvPr>
            <p:ph type="sldNum" sz="quarter" idx="10"/>
          </p:nvPr>
        </p:nvSpPr>
        <p:spPr/>
        <p:txBody>
          <a:bodyPr/>
          <a:lstStyle/>
          <a:p>
            <a:fld id="{0E5E933E-8479-4FA2-98F1-9DFC80402504}" type="slidenum">
              <a:rPr lang="en-US" smtClean="0"/>
              <a:t>15</a:t>
            </a:fld>
            <a:endParaRPr lang="en-US" dirty="0"/>
          </a:p>
        </p:txBody>
      </p:sp>
    </p:spTree>
    <p:extLst>
      <p:ext uri="{BB962C8B-B14F-4D97-AF65-F5344CB8AC3E}">
        <p14:creationId xmlns:p14="http://schemas.microsoft.com/office/powerpoint/2010/main" val="2555782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3.1</a:t>
            </a:r>
            <a:r>
              <a:rPr lang="en-US" b="1" baseline="0" dirty="0" smtClean="0"/>
              <a:t> </a:t>
            </a:r>
            <a:r>
              <a:rPr lang="en-US" dirty="0" smtClean="0"/>
              <a:t>Source: United States and Texas Populations: 1850-2012.  Austin: Texas State Library and Archives Commission.  https://www.tsl.texas.gov/ref/abouttx/census.html</a:t>
            </a:r>
          </a:p>
          <a:p>
            <a:endParaRPr lang="en-US" dirty="0" smtClean="0"/>
          </a:p>
          <a:p>
            <a:r>
              <a:rPr lang="en-US" dirty="0" smtClean="0"/>
              <a:t>The figure highlights the dramatic increase over the past one hundred thirty years in the average number of Texans represented by each state senator and representative following each decennial census.</a:t>
            </a:r>
          </a:p>
          <a:p>
            <a:endParaRPr lang="en-US" dirty="0" smtClean="0"/>
          </a:p>
          <a:p>
            <a:r>
              <a:rPr lang="en-US" i="1" dirty="0" smtClean="0"/>
              <a:t>The size of the</a:t>
            </a:r>
            <a:r>
              <a:rPr lang="en-US" i="1" baseline="0" dirty="0" smtClean="0"/>
              <a:t> Texas Senate has not increased since the drafting of the 1876 Constitution, although that of the House has remained at its ceiling of one hundred fifty since</a:t>
            </a:r>
          </a:p>
          <a:p>
            <a:r>
              <a:rPr lang="en-US" i="1" baseline="0" dirty="0" smtClean="0"/>
              <a:t>1922. As a result, each senator now represents an average of more than 800,000, and each representative has about 150,000 constituents. In order to improve the level of two-way communication between these legislators and the people they represent, should the Texas Constitution be amended to increase the number of senators and/or representatives?</a:t>
            </a:r>
            <a:endParaRPr lang="en-US" i="1" dirty="0"/>
          </a:p>
        </p:txBody>
      </p:sp>
      <p:sp>
        <p:nvSpPr>
          <p:cNvPr id="4" name="Slide Number Placeholder 3"/>
          <p:cNvSpPr>
            <a:spLocks noGrp="1"/>
          </p:cNvSpPr>
          <p:nvPr>
            <p:ph type="sldNum" sz="quarter" idx="10"/>
          </p:nvPr>
        </p:nvSpPr>
        <p:spPr/>
        <p:txBody>
          <a:bodyPr/>
          <a:lstStyle/>
          <a:p>
            <a:fld id="{0E5E933E-8479-4FA2-98F1-9DFC80402504}" type="slidenum">
              <a:rPr lang="en-US" smtClean="0"/>
              <a:t>16</a:t>
            </a:fld>
            <a:endParaRPr lang="en-US" dirty="0"/>
          </a:p>
        </p:txBody>
      </p:sp>
    </p:spTree>
    <p:extLst>
      <p:ext uri="{BB962C8B-B14F-4D97-AF65-F5344CB8AC3E}">
        <p14:creationId xmlns:p14="http://schemas.microsoft.com/office/powerpoint/2010/main" val="729334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Biennial regular session: </a:t>
            </a:r>
            <a:r>
              <a:rPr lang="en-US" dirty="0" smtClean="0"/>
              <a:t>In Texas, regular legislative sessions are scheduled by the constitution. They are held once every two years, and hence referred to as biennial regular sessions.</a:t>
            </a:r>
          </a:p>
          <a:p>
            <a:r>
              <a:rPr lang="en-US" b="1" dirty="0" smtClean="0"/>
              <a:t>Special session: </a:t>
            </a:r>
            <a:r>
              <a:rPr lang="en-US" dirty="0" smtClean="0"/>
              <a:t>A legislative session called by the Texas governor, who also sets its agenda.</a:t>
            </a:r>
          </a:p>
          <a:p>
            <a:r>
              <a:rPr lang="en-US" b="1" baseline="0" dirty="0" smtClean="0"/>
              <a:t>Deadwood: </a:t>
            </a:r>
            <a:r>
              <a:rPr lang="en-US" b="0" baseline="0" dirty="0" smtClean="0"/>
              <a:t>Inoperable constitutional provision that either have been voided by U.S. constitutional or statutory law or made irrelevant by changing circumstances and contexts.</a:t>
            </a:r>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E5E933E-8479-4FA2-98F1-9DFC80402504}" type="slidenum">
              <a:rPr lang="en-US" smtClean="0"/>
              <a:t>17</a:t>
            </a:fld>
            <a:endParaRPr lang="en-US" dirty="0"/>
          </a:p>
        </p:txBody>
      </p:sp>
    </p:spTree>
    <p:extLst>
      <p:ext uri="{BB962C8B-B14F-4D97-AF65-F5344CB8AC3E}">
        <p14:creationId xmlns:p14="http://schemas.microsoft.com/office/powerpoint/2010/main" val="1007233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plural executive:</a:t>
            </a:r>
            <a:r>
              <a:rPr lang="en-US" dirty="0" smtClean="0"/>
              <a:t> an executive branch where power is divided among several independently elected officials</a:t>
            </a:r>
            <a:endParaRPr lang="en-US" dirty="0"/>
          </a:p>
        </p:txBody>
      </p:sp>
      <p:sp>
        <p:nvSpPr>
          <p:cNvPr id="4" name="Slide Number Placeholder 3"/>
          <p:cNvSpPr>
            <a:spLocks noGrp="1"/>
          </p:cNvSpPr>
          <p:nvPr>
            <p:ph type="sldNum" sz="quarter" idx="10"/>
          </p:nvPr>
        </p:nvSpPr>
        <p:spPr/>
        <p:txBody>
          <a:bodyPr/>
          <a:lstStyle/>
          <a:p>
            <a:fld id="{0E5E933E-8479-4FA2-98F1-9DFC80402504}" type="slidenum">
              <a:rPr lang="en-US" smtClean="0"/>
              <a:t>18</a:t>
            </a:fld>
            <a:endParaRPr lang="en-US" dirty="0"/>
          </a:p>
        </p:txBody>
      </p:sp>
    </p:spTree>
    <p:extLst>
      <p:ext uri="{BB962C8B-B14F-4D97-AF65-F5344CB8AC3E}">
        <p14:creationId xmlns:p14="http://schemas.microsoft.com/office/powerpoint/2010/main" val="3804958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Indirect appointive powers; </a:t>
            </a:r>
            <a:r>
              <a:rPr lang="en-US" sz="1200" kern="1200" dirty="0" smtClean="0">
                <a:solidFill>
                  <a:schemeClr val="tx1"/>
                </a:solidFill>
                <a:effectLst/>
                <a:latin typeface="+mn-lt"/>
                <a:ea typeface="+mn-ea"/>
                <a:cs typeface="+mn-cs"/>
              </a:rPr>
              <a:t>Texas governor’s authority to appoint supervisory boards but not the operational directors for most state agencies.</a:t>
            </a:r>
          </a:p>
          <a:p>
            <a:r>
              <a:rPr lang="en-US" sz="1200" b="1" kern="1200" dirty="0" smtClean="0">
                <a:solidFill>
                  <a:schemeClr val="tx1"/>
                </a:solidFill>
                <a:effectLst/>
                <a:latin typeface="+mn-lt"/>
                <a:ea typeface="+mn-ea"/>
                <a:cs typeface="+mn-cs"/>
              </a:rPr>
              <a:t>Removal powers: </a:t>
            </a:r>
            <a:r>
              <a:rPr lang="en-US" sz="1200" kern="1200" dirty="0" smtClean="0">
                <a:solidFill>
                  <a:schemeClr val="tx1"/>
                </a:solidFill>
                <a:effectLst/>
                <a:latin typeface="+mn-lt"/>
                <a:ea typeface="+mn-ea"/>
                <a:cs typeface="+mn-cs"/>
              </a:rPr>
              <a:t>The authority to fire appointed officials. </a:t>
            </a:r>
          </a:p>
          <a:p>
            <a:r>
              <a:rPr lang="en-US" sz="1200" b="1" kern="1200" dirty="0" smtClean="0">
                <a:solidFill>
                  <a:schemeClr val="tx1"/>
                </a:solidFill>
                <a:effectLst/>
                <a:latin typeface="+mn-lt"/>
                <a:ea typeface="+mn-ea"/>
                <a:cs typeface="+mn-cs"/>
              </a:rPr>
              <a:t>Directive authority: </a:t>
            </a:r>
            <a:r>
              <a:rPr lang="en-US" sz="1200" kern="1200" dirty="0" smtClean="0">
                <a:solidFill>
                  <a:schemeClr val="tx1"/>
                </a:solidFill>
                <a:effectLst/>
                <a:latin typeface="+mn-lt"/>
                <a:ea typeface="+mn-ea"/>
                <a:cs typeface="+mn-cs"/>
              </a:rPr>
              <a:t>The power to issue binding orders to state agencies.</a:t>
            </a:r>
          </a:p>
          <a:p>
            <a:r>
              <a:rPr lang="en-US" sz="1200" b="1" kern="1200" dirty="0" smtClean="0">
                <a:solidFill>
                  <a:schemeClr val="tx1"/>
                </a:solidFill>
                <a:effectLst/>
                <a:latin typeface="+mn-lt"/>
                <a:ea typeface="+mn-ea"/>
                <a:cs typeface="+mn-cs"/>
              </a:rPr>
              <a:t>Line-item veto: </a:t>
            </a:r>
            <a:r>
              <a:rPr lang="en-US" sz="1200" kern="1200" dirty="0" smtClean="0">
                <a:solidFill>
                  <a:schemeClr val="tx1"/>
                </a:solidFill>
                <a:effectLst/>
                <a:latin typeface="+mn-lt"/>
                <a:ea typeface="+mn-ea"/>
                <a:cs typeface="+mn-cs"/>
              </a:rPr>
              <a:t>The power to strike out sections of a bill without vetoing the entire bill.</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E5E933E-8479-4FA2-98F1-9DFC80402504}" type="slidenum">
              <a:rPr lang="en-US" smtClean="0"/>
              <a:t>19</a:t>
            </a:fld>
            <a:endParaRPr lang="en-US" dirty="0"/>
          </a:p>
        </p:txBody>
      </p:sp>
    </p:spTree>
    <p:extLst>
      <p:ext uri="{BB962C8B-B14F-4D97-AF65-F5344CB8AC3E}">
        <p14:creationId xmlns:p14="http://schemas.microsoft.com/office/powerpoint/2010/main" val="1502307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Partisan elections: </a:t>
            </a:r>
            <a:r>
              <a:rPr lang="en-US" dirty="0" smtClean="0"/>
              <a:t>General elections where the candidates are nominated by the political parties and their respective party labels appear on the ballot.</a:t>
            </a:r>
          </a:p>
          <a:p>
            <a:endParaRPr lang="en-US" dirty="0"/>
          </a:p>
        </p:txBody>
      </p:sp>
      <p:sp>
        <p:nvSpPr>
          <p:cNvPr id="4" name="Slide Number Placeholder 3"/>
          <p:cNvSpPr>
            <a:spLocks noGrp="1"/>
          </p:cNvSpPr>
          <p:nvPr>
            <p:ph type="sldNum" sz="quarter" idx="10"/>
          </p:nvPr>
        </p:nvSpPr>
        <p:spPr/>
        <p:txBody>
          <a:bodyPr/>
          <a:lstStyle/>
          <a:p>
            <a:fld id="{0E5E933E-8479-4FA2-98F1-9DFC80402504}" type="slidenum">
              <a:rPr lang="en-US" smtClean="0"/>
              <a:t>20</a:t>
            </a:fld>
            <a:endParaRPr lang="en-US" dirty="0"/>
          </a:p>
        </p:txBody>
      </p:sp>
    </p:spTree>
    <p:extLst>
      <p:ext uri="{BB962C8B-B14F-4D97-AF65-F5344CB8AC3E}">
        <p14:creationId xmlns:p14="http://schemas.microsoft.com/office/powerpoint/2010/main" val="3758298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Suffrage: </a:t>
            </a:r>
            <a:r>
              <a:rPr lang="en-US" dirty="0" smtClean="0"/>
              <a:t>the legal right to vote.</a:t>
            </a:r>
          </a:p>
          <a:p>
            <a:r>
              <a:rPr lang="en-US" b="1" dirty="0" smtClean="0"/>
              <a:t>Initiatives: </a:t>
            </a:r>
            <a:r>
              <a:rPr lang="en-US" b="0" dirty="0" smtClean="0"/>
              <a:t>An election method that empowers citizens to place a proposal on the ballot for voter approval. If the measure passes, it becomes law (permitted in some Texas cities but not at the state level).</a:t>
            </a:r>
          </a:p>
          <a:p>
            <a:r>
              <a:rPr lang="en-US" b="1" dirty="0" smtClean="0"/>
              <a:t>Referendums: </a:t>
            </a:r>
            <a:r>
              <a:rPr lang="en-US" b="0" dirty="0" smtClean="0"/>
              <a:t>An election that permits voters to determine if an ordinance or statute will go into effect (permitted in some Texas cities but not at the state level).</a:t>
            </a:r>
          </a:p>
          <a:p>
            <a:r>
              <a:rPr lang="en-US" b="1" dirty="0" smtClean="0"/>
              <a:t>Popular recalls: </a:t>
            </a:r>
            <a:r>
              <a:rPr lang="en-US" b="0" dirty="0" smtClean="0"/>
              <a:t>A special election to remove an official before the end of his or her term, initiated by citizen petition (permitted in some Texas cities but not at the state level).</a:t>
            </a:r>
            <a:endParaRPr lang="en-US" b="0" dirty="0"/>
          </a:p>
        </p:txBody>
      </p:sp>
      <p:sp>
        <p:nvSpPr>
          <p:cNvPr id="4" name="Slide Number Placeholder 3"/>
          <p:cNvSpPr>
            <a:spLocks noGrp="1"/>
          </p:cNvSpPr>
          <p:nvPr>
            <p:ph type="sldNum" sz="quarter" idx="10"/>
          </p:nvPr>
        </p:nvSpPr>
        <p:spPr/>
        <p:txBody>
          <a:bodyPr/>
          <a:lstStyle/>
          <a:p>
            <a:fld id="{0E5E933E-8479-4FA2-98F1-9DFC80402504}" type="slidenum">
              <a:rPr lang="en-US" smtClean="0"/>
              <a:t>21</a:t>
            </a:fld>
            <a:endParaRPr lang="en-US" dirty="0"/>
          </a:p>
        </p:txBody>
      </p:sp>
    </p:spTree>
    <p:extLst>
      <p:ext uri="{BB962C8B-B14F-4D97-AF65-F5344CB8AC3E}">
        <p14:creationId xmlns:p14="http://schemas.microsoft.com/office/powerpoint/2010/main" val="2226887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5E933E-8479-4FA2-98F1-9DFC80402504}" type="slidenum">
              <a:rPr lang="en-US" smtClean="0"/>
              <a:t>2</a:t>
            </a:fld>
            <a:endParaRPr lang="en-US" dirty="0"/>
          </a:p>
        </p:txBody>
      </p:sp>
    </p:spTree>
    <p:extLst>
      <p:ext uri="{BB962C8B-B14F-4D97-AF65-F5344CB8AC3E}">
        <p14:creationId xmlns:p14="http://schemas.microsoft.com/office/powerpoint/2010/main" val="1085171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3.2 How Does Texas Compare: Methods of Direct Democracy</a:t>
            </a:r>
          </a:p>
          <a:p>
            <a:r>
              <a:rPr lang="en-US" dirty="0" smtClean="0"/>
              <a:t>Source:</a:t>
            </a:r>
            <a:r>
              <a:rPr lang="en-US" baseline="0" dirty="0" smtClean="0"/>
              <a:t> </a:t>
            </a:r>
            <a:r>
              <a:rPr lang="en-US" i="1" dirty="0" smtClean="0"/>
              <a:t>2013 Book of States </a:t>
            </a:r>
            <a:r>
              <a:rPr lang="en-US" dirty="0" smtClean="0"/>
              <a:t>(Lexington, KY: Council of State Governments, 2013). </a:t>
            </a:r>
          </a:p>
          <a:p>
            <a:endParaRPr lang="en-US" dirty="0" smtClean="0"/>
          </a:p>
          <a:p>
            <a:r>
              <a:rPr lang="en-US" dirty="0" smtClean="0"/>
              <a:t>This figure</a:t>
            </a:r>
            <a:r>
              <a:rPr lang="en-US" baseline="0" dirty="0" smtClean="0"/>
              <a:t> details the presence of mechanisms of direct democracy in twenty-five states across the United States and highlights that the Texas Constitution does not empower the state’s citizens to place any type of legislation on the ballot.</a:t>
            </a:r>
            <a:endParaRPr lang="en-US" dirty="0"/>
          </a:p>
        </p:txBody>
      </p:sp>
      <p:sp>
        <p:nvSpPr>
          <p:cNvPr id="4" name="Slide Number Placeholder 3"/>
          <p:cNvSpPr>
            <a:spLocks noGrp="1"/>
          </p:cNvSpPr>
          <p:nvPr>
            <p:ph type="sldNum" sz="quarter" idx="10"/>
          </p:nvPr>
        </p:nvSpPr>
        <p:spPr/>
        <p:txBody>
          <a:bodyPr/>
          <a:lstStyle/>
          <a:p>
            <a:fld id="{0E5E933E-8479-4FA2-98F1-9DFC80402504}" type="slidenum">
              <a:rPr lang="en-US" smtClean="0"/>
              <a:t>23</a:t>
            </a:fld>
            <a:endParaRPr lang="en-US" dirty="0"/>
          </a:p>
        </p:txBody>
      </p:sp>
    </p:spTree>
    <p:extLst>
      <p:ext uri="{BB962C8B-B14F-4D97-AF65-F5344CB8AC3E}">
        <p14:creationId xmlns:p14="http://schemas.microsoft.com/office/powerpoint/2010/main" val="1624422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5E933E-8479-4FA2-98F1-9DFC80402504}" type="slidenum">
              <a:rPr lang="en-US" smtClean="0"/>
              <a:t>24</a:t>
            </a:fld>
            <a:endParaRPr lang="en-US" dirty="0"/>
          </a:p>
        </p:txBody>
      </p:sp>
    </p:spTree>
    <p:extLst>
      <p:ext uri="{BB962C8B-B14F-4D97-AF65-F5344CB8AC3E}">
        <p14:creationId xmlns:p14="http://schemas.microsoft.com/office/powerpoint/2010/main" val="3468767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5E933E-8479-4FA2-98F1-9DFC80402504}" type="slidenum">
              <a:rPr lang="en-US" smtClean="0"/>
              <a:t>25</a:t>
            </a:fld>
            <a:endParaRPr lang="en-US" dirty="0"/>
          </a:p>
        </p:txBody>
      </p:sp>
    </p:spTree>
    <p:extLst>
      <p:ext uri="{BB962C8B-B14F-4D97-AF65-F5344CB8AC3E}">
        <p14:creationId xmlns:p14="http://schemas.microsoft.com/office/powerpoint/2010/main" val="886967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past twenty years the approval rate for amendments has been greater than 90 percent.</a:t>
            </a:r>
            <a:endParaRPr lang="en-US" dirty="0"/>
          </a:p>
        </p:txBody>
      </p:sp>
      <p:sp>
        <p:nvSpPr>
          <p:cNvPr id="4" name="Slide Number Placeholder 3"/>
          <p:cNvSpPr>
            <a:spLocks noGrp="1"/>
          </p:cNvSpPr>
          <p:nvPr>
            <p:ph type="sldNum" sz="quarter" idx="10"/>
          </p:nvPr>
        </p:nvSpPr>
        <p:spPr/>
        <p:txBody>
          <a:bodyPr/>
          <a:lstStyle/>
          <a:p>
            <a:fld id="{0E5E933E-8479-4FA2-98F1-9DFC80402504}" type="slidenum">
              <a:rPr lang="en-US" smtClean="0"/>
              <a:t>26</a:t>
            </a:fld>
            <a:endParaRPr lang="en-US" dirty="0"/>
          </a:p>
        </p:txBody>
      </p:sp>
    </p:spTree>
    <p:extLst>
      <p:ext uri="{BB962C8B-B14F-4D97-AF65-F5344CB8AC3E}">
        <p14:creationId xmlns:p14="http://schemas.microsoft.com/office/powerpoint/2010/main" val="2975624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5E933E-8479-4FA2-98F1-9DFC80402504}" type="slidenum">
              <a:rPr lang="en-US" smtClean="0"/>
              <a:t>27</a:t>
            </a:fld>
            <a:endParaRPr lang="en-US" dirty="0"/>
          </a:p>
        </p:txBody>
      </p:sp>
    </p:spTree>
    <p:extLst>
      <p:ext uri="{BB962C8B-B14F-4D97-AF65-F5344CB8AC3E}">
        <p14:creationId xmlns:p14="http://schemas.microsoft.com/office/powerpoint/2010/main" val="4192597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5E933E-8479-4FA2-98F1-9DFC80402504}" type="slidenum">
              <a:rPr lang="en-US" smtClean="0"/>
              <a:t>28</a:t>
            </a:fld>
            <a:endParaRPr lang="en-US" dirty="0"/>
          </a:p>
        </p:txBody>
      </p:sp>
    </p:spTree>
    <p:extLst>
      <p:ext uri="{BB962C8B-B14F-4D97-AF65-F5344CB8AC3E}">
        <p14:creationId xmlns:p14="http://schemas.microsoft.com/office/powerpoint/2010/main" val="3235305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5E933E-8479-4FA2-98F1-9DFC80402504}" type="slidenum">
              <a:rPr lang="en-US" smtClean="0"/>
              <a:t>29</a:t>
            </a:fld>
            <a:endParaRPr lang="en-US" dirty="0"/>
          </a:p>
        </p:txBody>
      </p:sp>
    </p:spTree>
    <p:extLst>
      <p:ext uri="{BB962C8B-B14F-4D97-AF65-F5344CB8AC3E}">
        <p14:creationId xmlns:p14="http://schemas.microsoft.com/office/powerpoint/2010/main" val="2394976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Homestead: </a:t>
            </a:r>
            <a:r>
              <a:rPr lang="en-US" dirty="0" smtClean="0"/>
              <a:t>An owner-occupied property protected from forced sale under most circumstances.</a:t>
            </a:r>
          </a:p>
          <a:p>
            <a:r>
              <a:rPr lang="en-US" b="1" dirty="0" smtClean="0"/>
              <a:t>Community property: </a:t>
            </a:r>
            <a:r>
              <a:rPr lang="en-US" dirty="0" smtClean="0"/>
              <a:t>Property acquired during marriage and owned equally by both spouses.</a:t>
            </a:r>
          </a:p>
          <a:p>
            <a:r>
              <a:rPr lang="en-US" b="1" dirty="0" smtClean="0"/>
              <a:t>Common law: </a:t>
            </a:r>
            <a:r>
              <a:rPr lang="en-US" dirty="0" smtClean="0"/>
              <a:t>The process under which law is developed based on court rulings and customs over time.</a:t>
            </a:r>
          </a:p>
          <a:p>
            <a:endParaRPr lang="en-US" dirty="0"/>
          </a:p>
        </p:txBody>
      </p:sp>
      <p:sp>
        <p:nvSpPr>
          <p:cNvPr id="4" name="Slide Number Placeholder 3"/>
          <p:cNvSpPr>
            <a:spLocks noGrp="1"/>
          </p:cNvSpPr>
          <p:nvPr>
            <p:ph type="sldNum" sz="quarter" idx="10"/>
          </p:nvPr>
        </p:nvSpPr>
        <p:spPr/>
        <p:txBody>
          <a:bodyPr/>
          <a:lstStyle/>
          <a:p>
            <a:fld id="{0E5E933E-8479-4FA2-98F1-9DFC80402504}" type="slidenum">
              <a:rPr lang="en-US" smtClean="0"/>
              <a:t>3</a:t>
            </a:fld>
            <a:endParaRPr lang="en-US" dirty="0"/>
          </a:p>
        </p:txBody>
      </p:sp>
    </p:spTree>
    <p:extLst>
      <p:ext uri="{BB962C8B-B14F-4D97-AF65-F5344CB8AC3E}">
        <p14:creationId xmlns:p14="http://schemas.microsoft.com/office/powerpoint/2010/main" val="163570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5E933E-8479-4FA2-98F1-9DFC80402504}" type="slidenum">
              <a:rPr lang="en-US" smtClean="0"/>
              <a:t>4</a:t>
            </a:fld>
            <a:endParaRPr lang="en-US" dirty="0"/>
          </a:p>
        </p:txBody>
      </p:sp>
    </p:spTree>
    <p:extLst>
      <p:ext uri="{BB962C8B-B14F-4D97-AF65-F5344CB8AC3E}">
        <p14:creationId xmlns:p14="http://schemas.microsoft.com/office/powerpoint/2010/main" val="3912724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5E933E-8479-4FA2-98F1-9DFC80402504}" type="slidenum">
              <a:rPr lang="en-US" smtClean="0"/>
              <a:t>6</a:t>
            </a:fld>
            <a:endParaRPr lang="en-US" dirty="0"/>
          </a:p>
        </p:txBody>
      </p:sp>
    </p:spTree>
    <p:extLst>
      <p:ext uri="{BB962C8B-B14F-4D97-AF65-F5344CB8AC3E}">
        <p14:creationId xmlns:p14="http://schemas.microsoft.com/office/powerpoint/2010/main" val="59422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Republican Governor E. J. Davis, large gifts of public funds were made to interests such as railroads, tax rates skyrocketed to pay for ambitious and wasteful public programs with many Texans simply refusing to pay these exorbitant taxes, and the state government accumulated what was for that time a gargantuan public debt. </a:t>
            </a:r>
          </a:p>
          <a:p>
            <a:endParaRPr lang="en-US" dirty="0" smtClean="0"/>
          </a:p>
        </p:txBody>
      </p:sp>
      <p:sp>
        <p:nvSpPr>
          <p:cNvPr id="4" name="Slide Number Placeholder 3"/>
          <p:cNvSpPr>
            <a:spLocks noGrp="1"/>
          </p:cNvSpPr>
          <p:nvPr>
            <p:ph type="sldNum" sz="quarter" idx="10"/>
          </p:nvPr>
        </p:nvSpPr>
        <p:spPr/>
        <p:txBody>
          <a:bodyPr/>
          <a:lstStyle/>
          <a:p>
            <a:fld id="{0E5E933E-8479-4FA2-98F1-9DFC80402504}" type="slidenum">
              <a:rPr lang="en-US" smtClean="0"/>
              <a:t>7</a:t>
            </a:fld>
            <a:endParaRPr lang="en-US" dirty="0"/>
          </a:p>
        </p:txBody>
      </p:sp>
    </p:spTree>
    <p:extLst>
      <p:ext uri="{BB962C8B-B14F-4D97-AF65-F5344CB8AC3E}">
        <p14:creationId xmlns:p14="http://schemas.microsoft.com/office/powerpoint/2010/main" val="1132006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latin typeface="Arial" panose="020B0604020202020204" pitchFamily="34" charset="0"/>
                <a:cs typeface="Arial" panose="020B0604020202020204" pitchFamily="34" charset="0"/>
              </a:rPr>
              <a:t>Source:</a:t>
            </a:r>
            <a:r>
              <a:rPr lang="en-US" sz="1200" b="0" baseline="0" dirty="0" smtClean="0">
                <a:latin typeface="Arial" panose="020B0604020202020204" pitchFamily="34" charset="0"/>
                <a:cs typeface="Arial" panose="020B0604020202020204" pitchFamily="34" charset="0"/>
              </a:rPr>
              <a:t> Texas State Library and Archives Commission</a:t>
            </a:r>
          </a:p>
          <a:p>
            <a:endParaRPr lang="en-US" sz="1200" b="1" baseline="0" dirty="0" smtClean="0">
              <a:latin typeface="Arial" panose="020B0604020202020204" pitchFamily="34" charset="0"/>
              <a:cs typeface="Arial" panose="020B0604020202020204" pitchFamily="34" charset="0"/>
            </a:endParaRPr>
          </a:p>
          <a:p>
            <a:r>
              <a:rPr lang="en-US" sz="1200" b="0" i="1" baseline="0" dirty="0" smtClean="0">
                <a:latin typeface="Arial" panose="020B0604020202020204" pitchFamily="34" charset="0"/>
                <a:cs typeface="Arial" panose="020B0604020202020204" pitchFamily="34" charset="0"/>
              </a:rPr>
              <a:t>How did resentment against Governor Davis lead to the writing of the current Texas Constitution?</a:t>
            </a:r>
            <a:endParaRPr lang="en-US" sz="1200" b="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5E933E-8479-4FA2-98F1-9DFC80402504}" type="slidenum">
              <a:rPr lang="en-US" smtClean="0"/>
              <a:t>8</a:t>
            </a:fld>
            <a:endParaRPr lang="en-US" dirty="0"/>
          </a:p>
        </p:txBody>
      </p:sp>
    </p:spTree>
    <p:extLst>
      <p:ext uri="{BB962C8B-B14F-4D97-AF65-F5344CB8AC3E}">
        <p14:creationId xmlns:p14="http://schemas.microsoft.com/office/powerpoint/2010/main" val="829319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5E933E-8479-4FA2-98F1-9DFC80402504}" type="slidenum">
              <a:rPr lang="en-US" smtClean="0"/>
              <a:t>9</a:t>
            </a:fld>
            <a:endParaRPr lang="en-US" dirty="0"/>
          </a:p>
        </p:txBody>
      </p:sp>
    </p:spTree>
    <p:extLst>
      <p:ext uri="{BB962C8B-B14F-4D97-AF65-F5344CB8AC3E}">
        <p14:creationId xmlns:p14="http://schemas.microsoft.com/office/powerpoint/2010/main" val="1007760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Statutory law: </a:t>
            </a:r>
            <a:r>
              <a:rPr lang="en-US" dirty="0" smtClean="0"/>
              <a:t>law passed by legislatures and written into books of code</a:t>
            </a:r>
            <a:endParaRPr lang="en-US" dirty="0"/>
          </a:p>
        </p:txBody>
      </p:sp>
      <p:sp>
        <p:nvSpPr>
          <p:cNvPr id="4" name="Slide Number Placeholder 3"/>
          <p:cNvSpPr>
            <a:spLocks noGrp="1"/>
          </p:cNvSpPr>
          <p:nvPr>
            <p:ph type="sldNum" sz="quarter" idx="10"/>
          </p:nvPr>
        </p:nvSpPr>
        <p:spPr/>
        <p:txBody>
          <a:bodyPr/>
          <a:lstStyle/>
          <a:p>
            <a:fld id="{0E5E933E-8479-4FA2-98F1-9DFC80402504}" type="slidenum">
              <a:rPr lang="en-US" smtClean="0"/>
              <a:t>11</a:t>
            </a:fld>
            <a:endParaRPr lang="en-US" dirty="0"/>
          </a:p>
        </p:txBody>
      </p:sp>
    </p:spTree>
    <p:extLst>
      <p:ext uri="{BB962C8B-B14F-4D97-AF65-F5344CB8AC3E}">
        <p14:creationId xmlns:p14="http://schemas.microsoft.com/office/powerpoint/2010/main" val="1628318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3" name="Rounded Rectangle 2"/>
          <p:cNvSpPr/>
          <p:nvPr userDrawn="1"/>
        </p:nvSpPr>
        <p:spPr>
          <a:xfrm>
            <a:off x="120650" y="193675"/>
            <a:ext cx="8961438"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4" name="Rectangle 3"/>
          <p:cNvSpPr/>
          <p:nvPr userDrawn="1"/>
        </p:nvSpPr>
        <p:spPr bwMode="white">
          <a:xfrm>
            <a:off x="120650" y="5870575"/>
            <a:ext cx="8961438" cy="895350"/>
          </a:xfrm>
          <a:prstGeom prst="rect">
            <a:avLst/>
          </a:prstGeom>
          <a:solidFill>
            <a:schemeClr val="accent1">
              <a:lumMod val="5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userDrawn="1"/>
        </p:nvSpPr>
        <p:spPr>
          <a:xfrm>
            <a:off x="228600" y="5954713"/>
            <a:ext cx="2136775" cy="719137"/>
          </a:xfrm>
          <a:prstGeom prst="rect">
            <a:avLst/>
          </a:prstGeom>
          <a:solidFill>
            <a:schemeClr val="accent1">
              <a:lumMod val="7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base">
              <a:spcBef>
                <a:spcPct val="0"/>
              </a:spcBef>
              <a:spcAft>
                <a:spcPct val="0"/>
              </a:spcAft>
              <a:defRPr/>
            </a:pPr>
            <a:endParaRPr lang="en-US" dirty="0">
              <a:solidFill>
                <a:prstClr val="white"/>
              </a:solidFill>
            </a:endParaRPr>
          </a:p>
        </p:txBody>
      </p:sp>
      <p:sp>
        <p:nvSpPr>
          <p:cNvPr id="6" name="Subtitle 8"/>
          <p:cNvSpPr txBox="1">
            <a:spLocks/>
          </p:cNvSpPr>
          <p:nvPr userDrawn="1"/>
        </p:nvSpPr>
        <p:spPr bwMode="auto">
          <a:xfrm>
            <a:off x="2484438" y="5951538"/>
            <a:ext cx="6473825" cy="722312"/>
          </a:xfrm>
          <a:prstGeom prst="rect">
            <a:avLst/>
          </a:prstGeom>
          <a:solidFill>
            <a:schemeClr val="accent1">
              <a:lumMod val="75000"/>
            </a:schemeClr>
          </a:solidFill>
          <a:ln>
            <a:noFill/>
          </a:ln>
        </p:spPr>
        <p:txBody>
          <a:bodyPr anchor="ctr">
            <a:normAutofit/>
          </a:bodyPr>
          <a:lstStyle>
            <a:lvl1pPr marL="0" indent="0" algn="l" rtl="0" eaLnBrk="0" fontAlgn="base" hangingPunct="0">
              <a:spcBef>
                <a:spcPct val="20000"/>
              </a:spcBef>
              <a:spcAft>
                <a:spcPct val="0"/>
              </a:spcAft>
              <a:buClr>
                <a:schemeClr val="accent1"/>
              </a:buClr>
              <a:buFont typeface="Arial" charset="0"/>
              <a:buNone/>
              <a:defRPr sz="2600" kern="1200">
                <a:solidFill>
                  <a:srgbClr val="FFFFFF"/>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20000"/>
              </a:spcBef>
              <a:spcAft>
                <a:spcPct val="0"/>
              </a:spcAft>
              <a:buClr>
                <a:schemeClr val="accent2"/>
              </a:buClr>
              <a:buFont typeface="Arial" charset="0"/>
              <a:buNone/>
              <a:defRPr sz="3000" kern="1200">
                <a:solidFill>
                  <a:schemeClr val="tx2"/>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20000"/>
              </a:spcBef>
              <a:spcAft>
                <a:spcPct val="0"/>
              </a:spcAft>
              <a:buClr>
                <a:srgbClr val="B5AE53"/>
              </a:buClr>
              <a:buFont typeface="Arial" charset="0"/>
              <a:buNone/>
              <a:defRPr sz="3000" kern="1200">
                <a:solidFill>
                  <a:schemeClr val="tx2"/>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20000"/>
              </a:spcBef>
              <a:spcAft>
                <a:spcPct val="0"/>
              </a:spcAft>
              <a:buClr>
                <a:srgbClr val="848058"/>
              </a:buClr>
              <a:buFont typeface="Arial" charset="0"/>
              <a:buNone/>
              <a:defRPr sz="3000" kern="1200">
                <a:solidFill>
                  <a:schemeClr val="tx2"/>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20000"/>
              </a:spcBef>
              <a:spcAft>
                <a:spcPct val="0"/>
              </a:spcAft>
              <a:buClr>
                <a:srgbClr val="E8B54D"/>
              </a:buClr>
              <a:buFont typeface="Arial" charset="0"/>
              <a:buNone/>
              <a:defRPr sz="3000" kern="1200">
                <a:solidFill>
                  <a:schemeClr val="tx2"/>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Clr>
                <a:schemeClr val="accent1"/>
              </a:buClr>
              <a:buFont typeface="Arial" pitchFamily="34" charset="0"/>
              <a:buNone/>
              <a:defRPr sz="1400" kern="1200">
                <a:solidFill>
                  <a:schemeClr val="tx2"/>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2"/>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2"/>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2"/>
                </a:solidFill>
                <a:latin typeface="+mn-lt"/>
                <a:ea typeface="+mn-ea"/>
                <a:cs typeface="+mn-cs"/>
              </a:defRPr>
            </a:lvl9pPr>
          </a:lstStyle>
          <a:p>
            <a:pPr>
              <a:buClr>
                <a:srgbClr val="727CA3"/>
              </a:buClr>
              <a:defRPr/>
            </a:pPr>
            <a:endParaRPr lang="en-US" dirty="0"/>
          </a:p>
        </p:txBody>
      </p:sp>
    </p:spTree>
    <p:extLst>
      <p:ext uri="{BB962C8B-B14F-4D97-AF65-F5344CB8AC3E}">
        <p14:creationId xmlns:p14="http://schemas.microsoft.com/office/powerpoint/2010/main" val="13142551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600">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5"/>
          <p:cNvSpPr>
            <a:spLocks noGrp="1"/>
          </p:cNvSpPr>
          <p:nvPr>
            <p:ph type="sldNum" sz="quarter" idx="11"/>
          </p:nvPr>
        </p:nvSpPr>
        <p:spPr/>
        <p:txBody>
          <a:bodyPr/>
          <a:lstStyle>
            <a:lvl1pPr>
              <a:defRPr/>
            </a:lvl1pPr>
          </a:lstStyle>
          <a:p>
            <a:pPr>
              <a:defRPr/>
            </a:pPr>
            <a:fld id="{6FBCB0F2-CE0A-4322-A452-CA1085507BAA}"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8565074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26128" y="1719071"/>
            <a:ext cx="4038600" cy="4407408"/>
          </a:xfrm>
        </p:spPr>
        <p:txBody>
          <a:bodyPr/>
          <a:lstStyle>
            <a:lvl1pPr>
              <a:defRPr sz="3600"/>
            </a:lvl1pPr>
            <a:lvl2pPr>
              <a:defRPr sz="3000"/>
            </a:lvl2pPr>
            <a:lvl3pPr>
              <a:defRPr sz="3000"/>
            </a:lvl3pPr>
            <a:lvl4pPr>
              <a:defRPr sz="3000"/>
            </a:lvl4pPr>
            <a:lvl5pPr>
              <a:defRPr sz="3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3600"/>
            </a:lvl1pPr>
            <a:lvl2pPr>
              <a:defRPr sz="3000"/>
            </a:lvl2pPr>
            <a:lvl3pPr>
              <a:defRPr sz="3000"/>
            </a:lvl3pPr>
            <a:lvl4pPr>
              <a:defRPr sz="3000"/>
            </a:lvl4pPr>
            <a:lvl5pPr>
              <a:defRPr sz="3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5"/>
          <p:cNvSpPr>
            <a:spLocks noGrp="1"/>
          </p:cNvSpPr>
          <p:nvPr>
            <p:ph type="ftr" sz="quarter" idx="10"/>
          </p:nvPr>
        </p:nvSpPr>
        <p:spPr/>
        <p:txBody>
          <a:bodyPr/>
          <a:lstStyle>
            <a:lvl1pPr>
              <a:defRPr/>
            </a:lvl1p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6" name="Slide Number Placeholder 6"/>
          <p:cNvSpPr>
            <a:spLocks noGrp="1"/>
          </p:cNvSpPr>
          <p:nvPr>
            <p:ph type="sldNum" sz="quarter" idx="11"/>
          </p:nvPr>
        </p:nvSpPr>
        <p:spPr/>
        <p:txBody>
          <a:bodyPr/>
          <a:lstStyle>
            <a:lvl1pPr>
              <a:defRPr/>
            </a:lvl1pPr>
          </a:lstStyle>
          <a:p>
            <a:pPr>
              <a:defRPr/>
            </a:pPr>
            <a:r>
              <a:rPr lang="en-US" dirty="0">
                <a:solidFill>
                  <a:prstClr val="black"/>
                </a:solidFill>
              </a:rPr>
              <a:t>(#)</a:t>
            </a:r>
          </a:p>
        </p:txBody>
      </p:sp>
    </p:spTree>
    <p:extLst>
      <p:ext uri="{BB962C8B-B14F-4D97-AF65-F5344CB8AC3E}">
        <p14:creationId xmlns:p14="http://schemas.microsoft.com/office/powerpoint/2010/main" val="299384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8" name="Slide Number Placeholder 5"/>
          <p:cNvSpPr>
            <a:spLocks noGrp="1"/>
          </p:cNvSpPr>
          <p:nvPr>
            <p:ph type="sldNum" sz="quarter" idx="11"/>
          </p:nvPr>
        </p:nvSpPr>
        <p:spPr/>
        <p:txBody>
          <a:bodyPr/>
          <a:lstStyle>
            <a:lvl1pPr>
              <a:defRPr/>
            </a:lvl1pPr>
          </a:lstStyle>
          <a:p>
            <a:pPr>
              <a:defRPr/>
            </a:pPr>
            <a:fld id="{E205BD43-6BE1-4FA6-A7C7-0F1C5081BE1A}"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19727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5" name="Rounded Rectangle 4"/>
          <p:cNvSpPr/>
          <p:nvPr/>
        </p:nvSpPr>
        <p:spPr>
          <a:xfrm>
            <a:off x="92075" y="65088"/>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a:xfrm>
            <a:off x="304800" y="304800"/>
            <a:ext cx="3124200" cy="2918930"/>
          </a:xfrm>
          <a:prstGeom prst="rect">
            <a:avLst/>
          </a:prstGeom>
          <a:solidFill>
            <a:schemeClr val="accent1">
              <a:lumMod val="75000"/>
              <a:alpha val="83000"/>
            </a:scheme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6"/>
          <p:cNvSpPr/>
          <p:nvPr/>
        </p:nvSpPr>
        <p:spPr>
          <a:xfrm>
            <a:off x="442913" y="439255"/>
            <a:ext cx="2855912" cy="2679700"/>
          </a:xfrm>
          <a:prstGeom prst="rect">
            <a:avLst/>
          </a:prstGeom>
          <a:solidFill>
            <a:srgbClr val="FFFFFF"/>
          </a:solidFill>
          <a:ln w="6350" cmpd="dbl">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Footer Placeholder 4"/>
          <p:cNvSpPr txBox="1">
            <a:spLocks/>
          </p:cNvSpPr>
          <p:nvPr userDrawn="1"/>
        </p:nvSpPr>
        <p:spPr>
          <a:xfrm>
            <a:off x="617538" y="6364288"/>
            <a:ext cx="8229600" cy="365125"/>
          </a:xfrm>
          <a:prstGeom prst="rect">
            <a:avLst/>
          </a:prstGeom>
        </p:spPr>
        <p:txBody>
          <a:bodyPr anchor="ctr"/>
          <a:lstStyle>
            <a:defPPr>
              <a:defRPr lang="en-US"/>
            </a:defPPr>
            <a:lvl1pPr algn="ctr" rtl="0" fontAlgn="base">
              <a:spcBef>
                <a:spcPct val="0"/>
              </a:spcBef>
              <a:spcAft>
                <a:spcPct val="0"/>
              </a:spcAft>
              <a:defRPr sz="1100" kern="1200">
                <a:solidFill>
                  <a:srgbClr val="000000"/>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r>
              <a:rPr lang="en-US" altLang="en-US" dirty="0" smtClean="0"/>
              <a:t>Copyright © 2016 Cengage Learning</a:t>
            </a: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553033" y="567574"/>
            <a:ext cx="2643555" cy="2540176"/>
          </a:xfrm>
        </p:spPr>
        <p:txBody>
          <a:bodyPr anchor="t">
            <a:normAutofit/>
          </a:bodyPr>
          <a:lstStyle>
            <a:lvl1pPr algn="l">
              <a:defRPr sz="2000" b="0">
                <a:solidFill>
                  <a:schemeClr val="accent1">
                    <a:lumMod val="75000"/>
                  </a:schemeClr>
                </a:solidFill>
              </a:defRPr>
            </a:lvl1pPr>
          </a:lstStyle>
          <a:p>
            <a:r>
              <a:rPr lang="en-US" dirty="0" smtClean="0"/>
              <a:t>Click to edit Master title style</a:t>
            </a:r>
            <a:endParaRPr lang="en-US" dirty="0"/>
          </a:p>
        </p:txBody>
      </p:sp>
      <p:sp>
        <p:nvSpPr>
          <p:cNvPr id="9" name="Slide Number Placeholder 6"/>
          <p:cNvSpPr>
            <a:spLocks noGrp="1"/>
          </p:cNvSpPr>
          <p:nvPr>
            <p:ph type="sldNum" sz="quarter" idx="10"/>
          </p:nvPr>
        </p:nvSpPr>
        <p:spPr/>
        <p:txBody>
          <a:bodyPr/>
          <a:lstStyle>
            <a:lvl1pPr>
              <a:defRPr>
                <a:solidFill>
                  <a:prstClr val="black"/>
                </a:solidFill>
              </a:defRPr>
            </a:lvl1pPr>
          </a:lstStyle>
          <a:p>
            <a:pPr>
              <a:defRPr/>
            </a:pPr>
            <a:fld id="{4A4351B6-6CB2-4A81-BDDA-59F4C9F2CB06}" type="slidenum">
              <a:rPr lang="en-US" altLang="en-US"/>
              <a:pPr>
                <a:defRPr/>
              </a:pPr>
              <a:t>‹#›</a:t>
            </a:fld>
            <a:endParaRPr lang="en-US" altLang="en-US" dirty="0"/>
          </a:p>
        </p:txBody>
      </p:sp>
    </p:spTree>
    <p:extLst>
      <p:ext uri="{BB962C8B-B14F-4D97-AF65-F5344CB8AC3E}">
        <p14:creationId xmlns:p14="http://schemas.microsoft.com/office/powerpoint/2010/main" val="2466381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4" name="Slide Number Placeholder 5"/>
          <p:cNvSpPr>
            <a:spLocks noGrp="1"/>
          </p:cNvSpPr>
          <p:nvPr>
            <p:ph type="sldNum" sz="quarter" idx="11"/>
          </p:nvPr>
        </p:nvSpPr>
        <p:spPr/>
        <p:txBody>
          <a:bodyPr/>
          <a:lstStyle>
            <a:lvl1pPr>
              <a:defRPr/>
            </a:lvl1pPr>
          </a:lstStyle>
          <a:p>
            <a:pPr>
              <a:defRPr/>
            </a:pPr>
            <a:fld id="{05B9DB59-2969-4204-A7B5-BB7FAE4F9143}" type="slidenum">
              <a:rPr lang="en-US" altLang="en-US">
                <a:solidFill>
                  <a:prstClr val="black"/>
                </a:solidFill>
              </a:rPr>
              <a:pPr>
                <a:defRPr/>
              </a:pPr>
              <a:t>‹#›</a:t>
            </a:fld>
            <a:endParaRPr lang="en-US" altLang="en-US" dirty="0">
              <a:solidFill>
                <a:prstClr val="black"/>
              </a:solidFill>
            </a:endParaRPr>
          </a:p>
        </p:txBody>
      </p:sp>
    </p:spTree>
    <p:extLst>
      <p:ext uri="{BB962C8B-B14F-4D97-AF65-F5344CB8AC3E}">
        <p14:creationId xmlns:p14="http://schemas.microsoft.com/office/powerpoint/2010/main" val="184628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3" name="Rounded Rectangle 2"/>
          <p:cNvSpPr/>
          <p:nvPr userDrawn="1"/>
        </p:nvSpPr>
        <p:spPr>
          <a:xfrm>
            <a:off x="120650" y="193675"/>
            <a:ext cx="8961438"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4" name="Rectangle 3"/>
          <p:cNvSpPr/>
          <p:nvPr userDrawn="1"/>
        </p:nvSpPr>
        <p:spPr bwMode="white">
          <a:xfrm>
            <a:off x="120650" y="5870575"/>
            <a:ext cx="8961438" cy="895350"/>
          </a:xfrm>
          <a:prstGeom prst="rect">
            <a:avLst/>
          </a:prstGeom>
          <a:solidFill>
            <a:schemeClr val="accent1">
              <a:lumMod val="5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userDrawn="1"/>
        </p:nvSpPr>
        <p:spPr>
          <a:xfrm>
            <a:off x="228600" y="5954713"/>
            <a:ext cx="2136775" cy="719137"/>
          </a:xfrm>
          <a:prstGeom prst="rect">
            <a:avLst/>
          </a:prstGeom>
          <a:solidFill>
            <a:schemeClr val="accent1">
              <a:lumMod val="75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fontAlgn="base">
              <a:spcBef>
                <a:spcPct val="0"/>
              </a:spcBef>
              <a:spcAft>
                <a:spcPct val="0"/>
              </a:spcAft>
              <a:defRPr/>
            </a:pPr>
            <a:endParaRPr lang="en-US" dirty="0">
              <a:solidFill>
                <a:prstClr val="white"/>
              </a:solidFill>
            </a:endParaRPr>
          </a:p>
        </p:txBody>
      </p:sp>
      <p:sp>
        <p:nvSpPr>
          <p:cNvPr id="6" name="Subtitle 8"/>
          <p:cNvSpPr txBox="1">
            <a:spLocks/>
          </p:cNvSpPr>
          <p:nvPr userDrawn="1"/>
        </p:nvSpPr>
        <p:spPr bwMode="auto">
          <a:xfrm>
            <a:off x="2484438" y="5951538"/>
            <a:ext cx="6473825" cy="722312"/>
          </a:xfrm>
          <a:prstGeom prst="rect">
            <a:avLst/>
          </a:prstGeom>
          <a:solidFill>
            <a:schemeClr val="accent1">
              <a:lumMod val="75000"/>
            </a:schemeClr>
          </a:solidFill>
          <a:ln>
            <a:noFill/>
          </a:ln>
        </p:spPr>
        <p:txBody>
          <a:bodyPr anchor="ctr">
            <a:normAutofit/>
          </a:bodyPr>
          <a:lstStyle>
            <a:lvl1pPr marL="0" indent="0" algn="l" rtl="0" eaLnBrk="0" fontAlgn="base" hangingPunct="0">
              <a:spcBef>
                <a:spcPct val="20000"/>
              </a:spcBef>
              <a:spcAft>
                <a:spcPct val="0"/>
              </a:spcAft>
              <a:buClr>
                <a:schemeClr val="accent1"/>
              </a:buClr>
              <a:buFont typeface="Arial" charset="0"/>
              <a:buNone/>
              <a:defRPr sz="2600" kern="1200">
                <a:solidFill>
                  <a:srgbClr val="FFFFFF"/>
                </a:solidFill>
                <a:latin typeface="Arial" panose="020B0604020202020204" pitchFamily="34" charset="0"/>
                <a:ea typeface="+mn-ea"/>
                <a:cs typeface="Arial" panose="020B0604020202020204" pitchFamily="34" charset="0"/>
              </a:defRPr>
            </a:lvl1pPr>
            <a:lvl2pPr marL="457200" indent="0" algn="ctr" rtl="0" eaLnBrk="0" fontAlgn="base" hangingPunct="0">
              <a:spcBef>
                <a:spcPct val="20000"/>
              </a:spcBef>
              <a:spcAft>
                <a:spcPct val="0"/>
              </a:spcAft>
              <a:buClr>
                <a:schemeClr val="accent2"/>
              </a:buClr>
              <a:buFont typeface="Arial" charset="0"/>
              <a:buNone/>
              <a:defRPr sz="3000" kern="1200">
                <a:solidFill>
                  <a:schemeClr val="tx2"/>
                </a:solidFill>
                <a:latin typeface="Arial" panose="020B0604020202020204" pitchFamily="34" charset="0"/>
                <a:ea typeface="+mn-ea"/>
                <a:cs typeface="Arial" panose="020B0604020202020204" pitchFamily="34" charset="0"/>
              </a:defRPr>
            </a:lvl2pPr>
            <a:lvl3pPr marL="914400" indent="0" algn="ctr" rtl="0" eaLnBrk="0" fontAlgn="base" hangingPunct="0">
              <a:spcBef>
                <a:spcPct val="20000"/>
              </a:spcBef>
              <a:spcAft>
                <a:spcPct val="0"/>
              </a:spcAft>
              <a:buClr>
                <a:srgbClr val="B5AE53"/>
              </a:buClr>
              <a:buFont typeface="Arial" charset="0"/>
              <a:buNone/>
              <a:defRPr sz="3000" kern="1200">
                <a:solidFill>
                  <a:schemeClr val="tx2"/>
                </a:solidFill>
                <a:latin typeface="Arial" panose="020B0604020202020204" pitchFamily="34" charset="0"/>
                <a:ea typeface="+mn-ea"/>
                <a:cs typeface="Arial" panose="020B0604020202020204" pitchFamily="34" charset="0"/>
              </a:defRPr>
            </a:lvl3pPr>
            <a:lvl4pPr marL="1371600" indent="0" algn="ctr" rtl="0" eaLnBrk="0" fontAlgn="base" hangingPunct="0">
              <a:spcBef>
                <a:spcPct val="20000"/>
              </a:spcBef>
              <a:spcAft>
                <a:spcPct val="0"/>
              </a:spcAft>
              <a:buClr>
                <a:srgbClr val="848058"/>
              </a:buClr>
              <a:buFont typeface="Arial" charset="0"/>
              <a:buNone/>
              <a:defRPr sz="3000" kern="1200">
                <a:solidFill>
                  <a:schemeClr val="tx2"/>
                </a:solidFill>
                <a:latin typeface="Arial" panose="020B0604020202020204" pitchFamily="34" charset="0"/>
                <a:ea typeface="+mn-ea"/>
                <a:cs typeface="Arial" panose="020B0604020202020204" pitchFamily="34" charset="0"/>
              </a:defRPr>
            </a:lvl4pPr>
            <a:lvl5pPr marL="1828800" indent="0" algn="ctr" rtl="0" eaLnBrk="0" fontAlgn="base" hangingPunct="0">
              <a:spcBef>
                <a:spcPct val="20000"/>
              </a:spcBef>
              <a:spcAft>
                <a:spcPct val="0"/>
              </a:spcAft>
              <a:buClr>
                <a:srgbClr val="E8B54D"/>
              </a:buClr>
              <a:buFont typeface="Arial" charset="0"/>
              <a:buNone/>
              <a:defRPr sz="3000" kern="1200">
                <a:solidFill>
                  <a:schemeClr val="tx2"/>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Clr>
                <a:schemeClr val="accent1"/>
              </a:buClr>
              <a:buFont typeface="Arial" pitchFamily="34" charset="0"/>
              <a:buNone/>
              <a:defRPr sz="1400" kern="1200">
                <a:solidFill>
                  <a:schemeClr val="tx2"/>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2"/>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2"/>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2"/>
                </a:solidFill>
                <a:latin typeface="+mn-lt"/>
                <a:ea typeface="+mn-ea"/>
                <a:cs typeface="+mn-cs"/>
              </a:defRPr>
            </a:lvl9pPr>
          </a:lstStyle>
          <a:p>
            <a:pPr>
              <a:buClr>
                <a:srgbClr val="727CA3"/>
              </a:buClr>
              <a:defRPr/>
            </a:pPr>
            <a:endParaRPr lang="en-US" dirty="0"/>
          </a:p>
        </p:txBody>
      </p:sp>
    </p:spTree>
    <p:extLst>
      <p:ext uri="{BB962C8B-B14F-4D97-AF65-F5344CB8AC3E}">
        <p14:creationId xmlns:p14="http://schemas.microsoft.com/office/powerpoint/2010/main" val="39274796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5" name="Rounded Rectangle 4"/>
          <p:cNvSpPr/>
          <p:nvPr/>
        </p:nvSpPr>
        <p:spPr>
          <a:xfrm>
            <a:off x="92075" y="65088"/>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a:xfrm>
            <a:off x="304800" y="304800"/>
            <a:ext cx="3124200" cy="2918930"/>
          </a:xfrm>
          <a:prstGeom prst="rect">
            <a:avLst/>
          </a:prstGeom>
          <a:solidFill>
            <a:schemeClr val="accent1">
              <a:lumMod val="75000"/>
              <a:alpha val="83000"/>
            </a:scheme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6"/>
          <p:cNvSpPr/>
          <p:nvPr/>
        </p:nvSpPr>
        <p:spPr>
          <a:xfrm>
            <a:off x="442913" y="439255"/>
            <a:ext cx="2855912" cy="2679700"/>
          </a:xfrm>
          <a:prstGeom prst="rect">
            <a:avLst/>
          </a:prstGeom>
          <a:solidFill>
            <a:srgbClr val="FFFFFF"/>
          </a:solidFill>
          <a:ln w="6350" cmpd="dbl">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Footer Placeholder 4"/>
          <p:cNvSpPr txBox="1">
            <a:spLocks/>
          </p:cNvSpPr>
          <p:nvPr userDrawn="1"/>
        </p:nvSpPr>
        <p:spPr>
          <a:xfrm>
            <a:off x="617538" y="6364288"/>
            <a:ext cx="8229600" cy="365125"/>
          </a:xfrm>
          <a:prstGeom prst="rect">
            <a:avLst/>
          </a:prstGeom>
        </p:spPr>
        <p:txBody>
          <a:bodyPr anchor="ctr"/>
          <a:lstStyle>
            <a:defPPr>
              <a:defRPr lang="en-US"/>
            </a:defPPr>
            <a:lvl1pPr algn="ctr" rtl="0" fontAlgn="base">
              <a:spcBef>
                <a:spcPct val="0"/>
              </a:spcBef>
              <a:spcAft>
                <a:spcPct val="0"/>
              </a:spcAft>
              <a:defRPr sz="1100" kern="1200">
                <a:solidFill>
                  <a:srgbClr val="000000"/>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a:defRPr/>
            </a:pPr>
            <a:r>
              <a:rPr lang="en-US" altLang="en-US" dirty="0" smtClean="0"/>
              <a:t>Copyright © 2016 Cengage Learning</a:t>
            </a: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553033" y="567574"/>
            <a:ext cx="2643555" cy="2540176"/>
          </a:xfrm>
        </p:spPr>
        <p:txBody>
          <a:bodyPr anchor="t">
            <a:normAutofit/>
          </a:bodyPr>
          <a:lstStyle>
            <a:lvl1pPr algn="l">
              <a:defRPr sz="2000" b="0">
                <a:solidFill>
                  <a:schemeClr val="accent1">
                    <a:lumMod val="75000"/>
                  </a:schemeClr>
                </a:solidFill>
              </a:defRPr>
            </a:lvl1pPr>
          </a:lstStyle>
          <a:p>
            <a:r>
              <a:rPr lang="en-US" dirty="0" smtClean="0"/>
              <a:t>Click to edit Master title style</a:t>
            </a:r>
            <a:endParaRPr lang="en-US" dirty="0"/>
          </a:p>
        </p:txBody>
      </p:sp>
      <p:sp>
        <p:nvSpPr>
          <p:cNvPr id="9" name="Slide Number Placeholder 6"/>
          <p:cNvSpPr>
            <a:spLocks noGrp="1"/>
          </p:cNvSpPr>
          <p:nvPr>
            <p:ph type="sldNum" sz="quarter" idx="10"/>
          </p:nvPr>
        </p:nvSpPr>
        <p:spPr/>
        <p:txBody>
          <a:bodyPr/>
          <a:lstStyle>
            <a:lvl1pPr>
              <a:defRPr>
                <a:solidFill>
                  <a:prstClr val="black"/>
                </a:solidFill>
              </a:defRPr>
            </a:lvl1pPr>
          </a:lstStyle>
          <a:p>
            <a:pPr>
              <a:defRPr/>
            </a:pPr>
            <a:fld id="{4A4351B6-6CB2-4A81-BDDA-59F4C9F2CB06}" type="slidenum">
              <a:rPr lang="en-US" altLang="en-US"/>
              <a:pPr>
                <a:defRPr/>
              </a:pPr>
              <a:t>‹#›</a:t>
            </a:fld>
            <a:endParaRPr lang="en-US" altLang="en-US" dirty="0"/>
          </a:p>
        </p:txBody>
      </p:sp>
    </p:spTree>
    <p:extLst>
      <p:ext uri="{BB962C8B-B14F-4D97-AF65-F5344CB8AC3E}">
        <p14:creationId xmlns:p14="http://schemas.microsoft.com/office/powerpoint/2010/main" val="335146325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useBgFill="1">
        <p:nvSpPr>
          <p:cNvPr id="7" name="Rounded Rectangle 6"/>
          <p:cNvSpPr/>
          <p:nvPr/>
        </p:nvSpPr>
        <p:spPr>
          <a:xfrm>
            <a:off x="92075" y="101600"/>
            <a:ext cx="8959850" cy="6664325"/>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28" name="Text Placeholder 2"/>
          <p:cNvSpPr>
            <a:spLocks noGrp="1"/>
          </p:cNvSpPr>
          <p:nvPr>
            <p:ph type="body" idx="1"/>
          </p:nvPr>
        </p:nvSpPr>
        <p:spPr bwMode="auto">
          <a:xfrm>
            <a:off x="457200" y="1752600"/>
            <a:ext cx="8229600"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latin typeface="Arial" charset="0"/>
              </a:defRPr>
            </a:lvl1pPr>
          </a:lstStyle>
          <a:p>
            <a:pPr fontAlgn="base">
              <a:spcBef>
                <a:spcPct val="0"/>
              </a:spcBef>
              <a:spcAft>
                <a:spcPct val="0"/>
              </a:spcAft>
              <a:defRPr/>
            </a:pPr>
            <a:r>
              <a:rPr lang="en-US" altLang="en-US" dirty="0" smtClean="0">
                <a:solidFill>
                  <a:srgbClr val="464653"/>
                </a:solidFill>
                <a:ea typeface="ＭＳ Ｐゴシック" pitchFamily="34" charset="-128"/>
              </a:rPr>
              <a:t>Copyright © 2016 Cengage Learning.</a:t>
            </a:r>
          </a:p>
          <a:p>
            <a:pPr fontAlgn="base">
              <a:spcBef>
                <a:spcPct val="0"/>
              </a:spcBef>
              <a:spcAft>
                <a:spcPct val="0"/>
              </a:spcAft>
              <a:defRPr/>
            </a:pPr>
            <a:r>
              <a:rPr lang="en-US" altLang="en-US" dirty="0" smtClean="0">
                <a:solidFill>
                  <a:srgbClr val="464653"/>
                </a:solidFill>
                <a:ea typeface="ＭＳ Ｐゴシック" pitchFamily="34" charset="-128"/>
              </a:rPr>
              <a:t>All rights reserved.</a:t>
            </a:r>
            <a:endParaRPr lang="en-US" altLang="en-US" dirty="0">
              <a:solidFill>
                <a:srgbClr val="464653"/>
              </a:solidFill>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Arial" charset="0"/>
              </a:defRPr>
            </a:lvl1pPr>
          </a:lstStyle>
          <a:p>
            <a:pPr fontAlgn="base">
              <a:spcBef>
                <a:spcPct val="0"/>
              </a:spcBef>
              <a:spcAft>
                <a:spcPct val="0"/>
              </a:spcAft>
              <a:defRPr/>
            </a:pPr>
            <a:fld id="{4405CF9D-FFD8-46AA-A307-DC55D6505897}" type="slidenum">
              <a:rPr lang="en-US" altLang="en-US">
                <a:solidFill>
                  <a:prstClr val="black"/>
                </a:solidFill>
                <a:ea typeface="ＭＳ Ｐゴシック" pitchFamily="34" charset="-128"/>
              </a:rPr>
              <a:pPr fontAlgn="base">
                <a:spcBef>
                  <a:spcPct val="0"/>
                </a:spcBef>
                <a:spcAft>
                  <a:spcPct val="0"/>
                </a:spcAft>
                <a:defRPr/>
              </a:pPr>
              <a:t>‹#›</a:t>
            </a:fld>
            <a:endParaRPr lang="en-US" altLang="en-US" dirty="0">
              <a:solidFill>
                <a:prstClr val="black"/>
              </a:solidFill>
              <a:ea typeface="ＭＳ Ｐゴシック" pitchFamily="34" charset="-128"/>
            </a:endParaRPr>
          </a:p>
        </p:txBody>
      </p:sp>
      <p:sp>
        <p:nvSpPr>
          <p:cNvPr id="9" name="Rectangle 8"/>
          <p:cNvSpPr/>
          <p:nvPr/>
        </p:nvSpPr>
        <p:spPr>
          <a:xfrm>
            <a:off x="274320" y="278166"/>
            <a:ext cx="8595360" cy="1325880"/>
          </a:xfrm>
          <a:prstGeom prst="rect">
            <a:avLst/>
          </a:prstGeom>
          <a:solidFill>
            <a:schemeClr val="accent1">
              <a:lumMod val="75000"/>
              <a:alpha val="83000"/>
            </a:schemeClr>
          </a:solidFill>
          <a:ln>
            <a:noFill/>
          </a:ln>
          <a:effectLst>
            <a:outerShdw blurRad="44450" dist="27940" dir="5400000" algn="ctr">
              <a:srgbClr val="000000">
                <a:alpha val="32000"/>
              </a:srgbClr>
            </a:outerShdw>
            <a:softEdge rad="1270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0" name="Rectangle 9"/>
          <p:cNvSpPr/>
          <p:nvPr/>
        </p:nvSpPr>
        <p:spPr>
          <a:xfrm>
            <a:off x="373063" y="373063"/>
            <a:ext cx="8380412" cy="1117600"/>
          </a:xfrm>
          <a:prstGeom prst="rect">
            <a:avLst/>
          </a:prstGeom>
          <a:solidFill>
            <a:srgbClr val="FFFFFF"/>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Title Placeholder 1"/>
          <p:cNvSpPr>
            <a:spLocks noGrp="1"/>
          </p:cNvSpPr>
          <p:nvPr>
            <p:ph type="title"/>
          </p:nvPr>
        </p:nvSpPr>
        <p:spPr>
          <a:xfrm>
            <a:off x="425450" y="407988"/>
            <a:ext cx="8261350" cy="103981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692061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72" r:id="rId8"/>
  </p:sldLayoutIdLst>
  <p:timing>
    <p:tnLst>
      <p:par>
        <p:cTn id="1" dur="indefinite" restart="never" nodeType="tmRoot"/>
      </p:par>
    </p:tnLst>
  </p:timing>
  <p:hf hdr="0" dt="0"/>
  <p:txStyles>
    <p:titleStyle>
      <a:lvl1pPr algn="ctr" rtl="0" eaLnBrk="0" fontAlgn="base" hangingPunct="0">
        <a:spcBef>
          <a:spcPct val="0"/>
        </a:spcBef>
        <a:spcAft>
          <a:spcPct val="0"/>
        </a:spcAft>
        <a:defRPr sz="4000" kern="1200" cap="all">
          <a:solidFill>
            <a:srgbClr val="525B7E"/>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000">
          <a:solidFill>
            <a:srgbClr val="525B7E"/>
          </a:solidFill>
          <a:latin typeface="Arial" pitchFamily="34" charset="0"/>
          <a:cs typeface="Arial" pitchFamily="34" charset="0"/>
        </a:defRPr>
      </a:lvl2pPr>
      <a:lvl3pPr algn="ctr" rtl="0" eaLnBrk="0" fontAlgn="base" hangingPunct="0">
        <a:spcBef>
          <a:spcPct val="0"/>
        </a:spcBef>
        <a:spcAft>
          <a:spcPct val="0"/>
        </a:spcAft>
        <a:defRPr sz="4000">
          <a:solidFill>
            <a:srgbClr val="525B7E"/>
          </a:solidFill>
          <a:latin typeface="Arial" pitchFamily="34" charset="0"/>
          <a:cs typeface="Arial" pitchFamily="34" charset="0"/>
        </a:defRPr>
      </a:lvl3pPr>
      <a:lvl4pPr algn="ctr" rtl="0" eaLnBrk="0" fontAlgn="base" hangingPunct="0">
        <a:spcBef>
          <a:spcPct val="0"/>
        </a:spcBef>
        <a:spcAft>
          <a:spcPct val="0"/>
        </a:spcAft>
        <a:defRPr sz="4000">
          <a:solidFill>
            <a:srgbClr val="525B7E"/>
          </a:solidFill>
          <a:latin typeface="Arial" pitchFamily="34" charset="0"/>
          <a:cs typeface="Arial" pitchFamily="34" charset="0"/>
        </a:defRPr>
      </a:lvl4pPr>
      <a:lvl5pPr algn="ctr" rtl="0" eaLnBrk="0" fontAlgn="base" hangingPunct="0">
        <a:spcBef>
          <a:spcPct val="0"/>
        </a:spcBef>
        <a:spcAft>
          <a:spcPct val="0"/>
        </a:spcAft>
        <a:defRPr sz="4000">
          <a:solidFill>
            <a:srgbClr val="525B7E"/>
          </a:solidFill>
          <a:latin typeface="Arial" pitchFamily="34" charset="0"/>
          <a:cs typeface="Arial" pitchFamily="34" charset="0"/>
        </a:defRPr>
      </a:lvl5pPr>
      <a:lvl6pPr marL="457200" algn="ctr" rtl="0" fontAlgn="base">
        <a:spcBef>
          <a:spcPct val="0"/>
        </a:spcBef>
        <a:spcAft>
          <a:spcPct val="0"/>
        </a:spcAft>
        <a:defRPr sz="4000">
          <a:solidFill>
            <a:srgbClr val="6B7D72"/>
          </a:solidFill>
          <a:latin typeface="Arial" pitchFamily="34" charset="0"/>
          <a:cs typeface="Arial" pitchFamily="34" charset="0"/>
        </a:defRPr>
      </a:lvl6pPr>
      <a:lvl7pPr marL="914400" algn="ctr" rtl="0" fontAlgn="base">
        <a:spcBef>
          <a:spcPct val="0"/>
        </a:spcBef>
        <a:spcAft>
          <a:spcPct val="0"/>
        </a:spcAft>
        <a:defRPr sz="4000">
          <a:solidFill>
            <a:srgbClr val="6B7D72"/>
          </a:solidFill>
          <a:latin typeface="Arial" pitchFamily="34" charset="0"/>
          <a:cs typeface="Arial" pitchFamily="34" charset="0"/>
        </a:defRPr>
      </a:lvl7pPr>
      <a:lvl8pPr marL="1371600" algn="ctr" rtl="0" fontAlgn="base">
        <a:spcBef>
          <a:spcPct val="0"/>
        </a:spcBef>
        <a:spcAft>
          <a:spcPct val="0"/>
        </a:spcAft>
        <a:defRPr sz="4000">
          <a:solidFill>
            <a:srgbClr val="6B7D72"/>
          </a:solidFill>
          <a:latin typeface="Arial" pitchFamily="34" charset="0"/>
          <a:cs typeface="Arial" pitchFamily="34" charset="0"/>
        </a:defRPr>
      </a:lvl8pPr>
      <a:lvl9pPr marL="1828800" algn="ctr" rtl="0" fontAlgn="base">
        <a:spcBef>
          <a:spcPct val="0"/>
        </a:spcBef>
        <a:spcAft>
          <a:spcPct val="0"/>
        </a:spcAft>
        <a:defRPr sz="4000">
          <a:solidFill>
            <a:srgbClr val="6B7D72"/>
          </a:solidFill>
          <a:latin typeface="Arial" pitchFamily="34" charset="0"/>
          <a:cs typeface="Arial" pitchFamily="34"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3600" kern="1200">
          <a:solidFill>
            <a:schemeClr val="tx2"/>
          </a:solidFill>
          <a:latin typeface="Arial" panose="020B0604020202020204" pitchFamily="34" charset="0"/>
          <a:ea typeface="+mn-ea"/>
          <a:cs typeface="Arial" panose="020B0604020202020204" pitchFamily="34" charset="0"/>
        </a:defRPr>
      </a:lvl1pPr>
      <a:lvl2pPr marL="639763" indent="-228600" algn="l" rtl="0" eaLnBrk="0" fontAlgn="base" hangingPunct="0">
        <a:spcBef>
          <a:spcPct val="20000"/>
        </a:spcBef>
        <a:spcAft>
          <a:spcPct val="0"/>
        </a:spcAft>
        <a:buClr>
          <a:schemeClr val="accent2"/>
        </a:buClr>
        <a:buFont typeface="Arial" charset="0"/>
        <a:buChar char="•"/>
        <a:defRPr sz="3000" kern="1200">
          <a:solidFill>
            <a:schemeClr val="tx2"/>
          </a:solidFill>
          <a:latin typeface="Arial" panose="020B0604020202020204" pitchFamily="34" charset="0"/>
          <a:ea typeface="+mn-ea"/>
          <a:cs typeface="Arial" panose="020B0604020202020204" pitchFamily="34" charset="0"/>
        </a:defRPr>
      </a:lvl2pPr>
      <a:lvl3pPr marL="914400" indent="-228600" algn="l" rtl="0" eaLnBrk="0" fontAlgn="base" hangingPunct="0">
        <a:spcBef>
          <a:spcPct val="20000"/>
        </a:spcBef>
        <a:spcAft>
          <a:spcPct val="0"/>
        </a:spcAft>
        <a:buClr>
          <a:srgbClr val="B5AE53"/>
        </a:buClr>
        <a:buFont typeface="Arial" charset="0"/>
        <a:buChar char="•"/>
        <a:defRPr sz="2600" kern="1200">
          <a:solidFill>
            <a:schemeClr val="tx2"/>
          </a:solidFill>
          <a:latin typeface="Arial" panose="020B0604020202020204" pitchFamily="34" charset="0"/>
          <a:ea typeface="+mn-ea"/>
          <a:cs typeface="Arial" panose="020B0604020202020204" pitchFamily="34" charset="0"/>
        </a:defRPr>
      </a:lvl3pPr>
      <a:lvl4pPr marL="1279525" indent="-228600" algn="l" rtl="0" eaLnBrk="0" fontAlgn="base" hangingPunct="0">
        <a:spcBef>
          <a:spcPct val="20000"/>
        </a:spcBef>
        <a:spcAft>
          <a:spcPct val="0"/>
        </a:spcAft>
        <a:buClr>
          <a:srgbClr val="848058"/>
        </a:buClr>
        <a:buFont typeface="Arial" charset="0"/>
        <a:buChar char="•"/>
        <a:defRPr sz="2600" kern="1200">
          <a:solidFill>
            <a:schemeClr val="tx2"/>
          </a:solidFill>
          <a:latin typeface="Arial" panose="020B0604020202020204" pitchFamily="34" charset="0"/>
          <a:ea typeface="+mn-ea"/>
          <a:cs typeface="Arial" panose="020B0604020202020204" pitchFamily="34" charset="0"/>
        </a:defRPr>
      </a:lvl4pPr>
      <a:lvl5pPr marL="1554163" indent="-228600" algn="l" rtl="0" eaLnBrk="0" fontAlgn="base" hangingPunct="0">
        <a:spcBef>
          <a:spcPct val="20000"/>
        </a:spcBef>
        <a:spcAft>
          <a:spcPct val="0"/>
        </a:spcAft>
        <a:buClr>
          <a:srgbClr val="E8B54D"/>
        </a:buClr>
        <a:buFont typeface="Arial" charset="0"/>
        <a:buChar char="•"/>
        <a:defRPr sz="2600" kern="1200">
          <a:solidFill>
            <a:schemeClr val="tx2"/>
          </a:solidFill>
          <a:latin typeface="Arial" panose="020B0604020202020204" pitchFamily="34" charset="0"/>
          <a:ea typeface="+mn-ea"/>
          <a:cs typeface="Arial" panose="020B0604020202020204" pitchFamily="34" charset="0"/>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F2F4"/>
        </a:solidFill>
        <a:effectLst/>
      </p:bgPr>
    </p:bg>
    <p:spTree>
      <p:nvGrpSpPr>
        <p:cNvPr id="1" name=""/>
        <p:cNvGrpSpPr/>
        <p:nvPr/>
      </p:nvGrpSpPr>
      <p:grpSpPr>
        <a:xfrm>
          <a:off x="0" y="0"/>
          <a:ext cx="0" cy="0"/>
          <a:chOff x="0" y="0"/>
          <a:chExt cx="0" cy="0"/>
        </a:xfrm>
      </p:grpSpPr>
      <p:pic>
        <p:nvPicPr>
          <p:cNvPr id="5122" name="Picture 7" descr="Maxwell_Texas_Politics_Today_cov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04800"/>
            <a:ext cx="4267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p:cNvSpPr txBox="1">
            <a:spLocks noChangeArrowheads="1"/>
          </p:cNvSpPr>
          <p:nvPr/>
        </p:nvSpPr>
        <p:spPr bwMode="auto">
          <a:xfrm>
            <a:off x="2590800" y="6065838"/>
            <a:ext cx="6324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3600">
                <a:solidFill>
                  <a:schemeClr val="tx2"/>
                </a:solidFill>
                <a:latin typeface="Arial" charset="0"/>
                <a:cs typeface="Arial" charset="0"/>
              </a:defRPr>
            </a:lvl1pPr>
            <a:lvl2pPr marL="742950" indent="-285750" eaLnBrk="0" hangingPunct="0">
              <a:spcBef>
                <a:spcPct val="20000"/>
              </a:spcBef>
              <a:buClr>
                <a:schemeClr val="accent2"/>
              </a:buClr>
              <a:buFont typeface="Arial" charset="0"/>
              <a:buChar char="•"/>
              <a:defRPr sz="3000">
                <a:solidFill>
                  <a:schemeClr val="tx2"/>
                </a:solidFill>
                <a:latin typeface="Arial" charset="0"/>
                <a:cs typeface="Arial" charset="0"/>
              </a:defRPr>
            </a:lvl2pPr>
            <a:lvl3pPr marL="1143000" indent="-228600" eaLnBrk="0" hangingPunct="0">
              <a:spcBef>
                <a:spcPct val="20000"/>
              </a:spcBef>
              <a:buClr>
                <a:srgbClr val="B5AE53"/>
              </a:buClr>
              <a:buFont typeface="Arial" charset="0"/>
              <a:buChar char="•"/>
              <a:defRPr sz="3000">
                <a:solidFill>
                  <a:schemeClr val="tx2"/>
                </a:solidFill>
                <a:latin typeface="Arial" charset="0"/>
                <a:cs typeface="Arial" charset="0"/>
              </a:defRPr>
            </a:lvl3pPr>
            <a:lvl4pPr marL="1600200" indent="-228600" eaLnBrk="0" hangingPunct="0">
              <a:spcBef>
                <a:spcPct val="20000"/>
              </a:spcBef>
              <a:buClr>
                <a:srgbClr val="848058"/>
              </a:buClr>
              <a:buFont typeface="Arial" charset="0"/>
              <a:buChar char="•"/>
              <a:defRPr sz="3000">
                <a:solidFill>
                  <a:schemeClr val="tx2"/>
                </a:solidFill>
                <a:latin typeface="Arial" charset="0"/>
                <a:cs typeface="Arial" charset="0"/>
              </a:defRPr>
            </a:lvl4pPr>
            <a:lvl5pPr marL="2057400" indent="-228600" eaLnBrk="0" hangingPunct="0">
              <a:spcBef>
                <a:spcPct val="20000"/>
              </a:spcBef>
              <a:buClr>
                <a:srgbClr val="E8B54D"/>
              </a:buClr>
              <a:buFont typeface="Arial" charset="0"/>
              <a:buChar char="•"/>
              <a:defRPr sz="3000">
                <a:solidFill>
                  <a:schemeClr val="tx2"/>
                </a:solidFill>
                <a:latin typeface="Arial" charset="0"/>
                <a:cs typeface="Arial" charset="0"/>
              </a:defRPr>
            </a:lvl5pPr>
            <a:lvl6pPr marL="2514600" indent="-228600" eaLnBrk="0" fontAlgn="base" hangingPunct="0">
              <a:spcBef>
                <a:spcPct val="20000"/>
              </a:spcBef>
              <a:spcAft>
                <a:spcPct val="0"/>
              </a:spcAft>
              <a:buClr>
                <a:srgbClr val="E8B54D"/>
              </a:buClr>
              <a:buFont typeface="Arial" charset="0"/>
              <a:buChar char="•"/>
              <a:defRPr sz="3000">
                <a:solidFill>
                  <a:schemeClr val="tx2"/>
                </a:solidFill>
                <a:latin typeface="Arial" charset="0"/>
                <a:cs typeface="Arial" charset="0"/>
              </a:defRPr>
            </a:lvl6pPr>
            <a:lvl7pPr marL="2971800" indent="-228600" eaLnBrk="0" fontAlgn="base" hangingPunct="0">
              <a:spcBef>
                <a:spcPct val="20000"/>
              </a:spcBef>
              <a:spcAft>
                <a:spcPct val="0"/>
              </a:spcAft>
              <a:buClr>
                <a:srgbClr val="E8B54D"/>
              </a:buClr>
              <a:buFont typeface="Arial" charset="0"/>
              <a:buChar char="•"/>
              <a:defRPr sz="3000">
                <a:solidFill>
                  <a:schemeClr val="tx2"/>
                </a:solidFill>
                <a:latin typeface="Arial" charset="0"/>
                <a:cs typeface="Arial" charset="0"/>
              </a:defRPr>
            </a:lvl7pPr>
            <a:lvl8pPr marL="3429000" indent="-228600" eaLnBrk="0" fontAlgn="base" hangingPunct="0">
              <a:spcBef>
                <a:spcPct val="20000"/>
              </a:spcBef>
              <a:spcAft>
                <a:spcPct val="0"/>
              </a:spcAft>
              <a:buClr>
                <a:srgbClr val="E8B54D"/>
              </a:buClr>
              <a:buFont typeface="Arial" charset="0"/>
              <a:buChar char="•"/>
              <a:defRPr sz="3000">
                <a:solidFill>
                  <a:schemeClr val="tx2"/>
                </a:solidFill>
                <a:latin typeface="Arial" charset="0"/>
                <a:cs typeface="Arial" charset="0"/>
              </a:defRPr>
            </a:lvl8pPr>
            <a:lvl9pPr marL="3886200" indent="-228600" eaLnBrk="0" fontAlgn="base" hangingPunct="0">
              <a:spcBef>
                <a:spcPct val="20000"/>
              </a:spcBef>
              <a:spcAft>
                <a:spcPct val="0"/>
              </a:spcAft>
              <a:buClr>
                <a:srgbClr val="E8B54D"/>
              </a:buClr>
              <a:buFont typeface="Arial" charset="0"/>
              <a:buChar char="•"/>
              <a:defRPr sz="3000">
                <a:solidFill>
                  <a:schemeClr val="tx2"/>
                </a:solidFill>
                <a:latin typeface="Arial" charset="0"/>
                <a:cs typeface="Arial" charset="0"/>
              </a:defRPr>
            </a:lvl9pPr>
          </a:lstStyle>
          <a:p>
            <a:pPr algn="ctr" eaLnBrk="1" fontAlgn="base" hangingPunct="1">
              <a:spcBef>
                <a:spcPct val="0"/>
              </a:spcBef>
              <a:spcAft>
                <a:spcPct val="0"/>
              </a:spcAft>
              <a:buClrTx/>
              <a:buFontTx/>
              <a:buNone/>
            </a:pPr>
            <a:r>
              <a:rPr lang="en-US" altLang="en-US" sz="2600" b="1" dirty="0" smtClean="0">
                <a:solidFill>
                  <a:prstClr val="white"/>
                </a:solidFill>
                <a:effectLst>
                  <a:outerShdw blurRad="38100" dist="38100" dir="2700000" algn="tl">
                    <a:srgbClr val="000000">
                      <a:alpha val="43137"/>
                    </a:srgbClr>
                  </a:outerShdw>
                </a:effectLst>
                <a:ea typeface="ＭＳ Ｐゴシック" pitchFamily="34" charset="-128"/>
              </a:rPr>
              <a:t>The Texas Constitution in Perspective</a:t>
            </a:r>
          </a:p>
        </p:txBody>
      </p:sp>
      <p:sp>
        <p:nvSpPr>
          <p:cNvPr id="5124" name="TextBox 2"/>
          <p:cNvSpPr txBox="1">
            <a:spLocks noChangeArrowheads="1"/>
          </p:cNvSpPr>
          <p:nvPr/>
        </p:nvSpPr>
        <p:spPr bwMode="auto">
          <a:xfrm>
            <a:off x="228600" y="6096000"/>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charset="0"/>
              <a:buChar char="•"/>
              <a:defRPr sz="3600">
                <a:solidFill>
                  <a:schemeClr val="tx2"/>
                </a:solidFill>
                <a:latin typeface="Arial" charset="0"/>
                <a:cs typeface="Arial" charset="0"/>
              </a:defRPr>
            </a:lvl1pPr>
            <a:lvl2pPr marL="742950" indent="-285750" eaLnBrk="0" hangingPunct="0">
              <a:spcBef>
                <a:spcPct val="20000"/>
              </a:spcBef>
              <a:buClr>
                <a:schemeClr val="accent2"/>
              </a:buClr>
              <a:buFont typeface="Arial" charset="0"/>
              <a:buChar char="•"/>
              <a:defRPr sz="3000">
                <a:solidFill>
                  <a:schemeClr val="tx2"/>
                </a:solidFill>
                <a:latin typeface="Arial" charset="0"/>
                <a:cs typeface="Arial" charset="0"/>
              </a:defRPr>
            </a:lvl2pPr>
            <a:lvl3pPr marL="1143000" indent="-228600" eaLnBrk="0" hangingPunct="0">
              <a:spcBef>
                <a:spcPct val="20000"/>
              </a:spcBef>
              <a:buClr>
                <a:srgbClr val="B5AE53"/>
              </a:buClr>
              <a:buFont typeface="Arial" charset="0"/>
              <a:buChar char="•"/>
              <a:defRPr sz="3000">
                <a:solidFill>
                  <a:schemeClr val="tx2"/>
                </a:solidFill>
                <a:latin typeface="Arial" charset="0"/>
                <a:cs typeface="Arial" charset="0"/>
              </a:defRPr>
            </a:lvl3pPr>
            <a:lvl4pPr marL="1600200" indent="-228600" eaLnBrk="0" hangingPunct="0">
              <a:spcBef>
                <a:spcPct val="20000"/>
              </a:spcBef>
              <a:buClr>
                <a:srgbClr val="848058"/>
              </a:buClr>
              <a:buFont typeface="Arial" charset="0"/>
              <a:buChar char="•"/>
              <a:defRPr sz="3000">
                <a:solidFill>
                  <a:schemeClr val="tx2"/>
                </a:solidFill>
                <a:latin typeface="Arial" charset="0"/>
                <a:cs typeface="Arial" charset="0"/>
              </a:defRPr>
            </a:lvl4pPr>
            <a:lvl5pPr marL="2057400" indent="-228600" eaLnBrk="0" hangingPunct="0">
              <a:spcBef>
                <a:spcPct val="20000"/>
              </a:spcBef>
              <a:buClr>
                <a:srgbClr val="E8B54D"/>
              </a:buClr>
              <a:buFont typeface="Arial" charset="0"/>
              <a:buChar char="•"/>
              <a:defRPr sz="3000">
                <a:solidFill>
                  <a:schemeClr val="tx2"/>
                </a:solidFill>
                <a:latin typeface="Arial" charset="0"/>
                <a:cs typeface="Arial" charset="0"/>
              </a:defRPr>
            </a:lvl5pPr>
            <a:lvl6pPr marL="2514600" indent="-228600" eaLnBrk="0" fontAlgn="base" hangingPunct="0">
              <a:spcBef>
                <a:spcPct val="20000"/>
              </a:spcBef>
              <a:spcAft>
                <a:spcPct val="0"/>
              </a:spcAft>
              <a:buClr>
                <a:srgbClr val="E8B54D"/>
              </a:buClr>
              <a:buFont typeface="Arial" charset="0"/>
              <a:buChar char="•"/>
              <a:defRPr sz="3000">
                <a:solidFill>
                  <a:schemeClr val="tx2"/>
                </a:solidFill>
                <a:latin typeface="Arial" charset="0"/>
                <a:cs typeface="Arial" charset="0"/>
              </a:defRPr>
            </a:lvl6pPr>
            <a:lvl7pPr marL="2971800" indent="-228600" eaLnBrk="0" fontAlgn="base" hangingPunct="0">
              <a:spcBef>
                <a:spcPct val="20000"/>
              </a:spcBef>
              <a:spcAft>
                <a:spcPct val="0"/>
              </a:spcAft>
              <a:buClr>
                <a:srgbClr val="E8B54D"/>
              </a:buClr>
              <a:buFont typeface="Arial" charset="0"/>
              <a:buChar char="•"/>
              <a:defRPr sz="3000">
                <a:solidFill>
                  <a:schemeClr val="tx2"/>
                </a:solidFill>
                <a:latin typeface="Arial" charset="0"/>
                <a:cs typeface="Arial" charset="0"/>
              </a:defRPr>
            </a:lvl7pPr>
            <a:lvl8pPr marL="3429000" indent="-228600" eaLnBrk="0" fontAlgn="base" hangingPunct="0">
              <a:spcBef>
                <a:spcPct val="20000"/>
              </a:spcBef>
              <a:spcAft>
                <a:spcPct val="0"/>
              </a:spcAft>
              <a:buClr>
                <a:srgbClr val="E8B54D"/>
              </a:buClr>
              <a:buFont typeface="Arial" charset="0"/>
              <a:buChar char="•"/>
              <a:defRPr sz="3000">
                <a:solidFill>
                  <a:schemeClr val="tx2"/>
                </a:solidFill>
                <a:latin typeface="Arial" charset="0"/>
                <a:cs typeface="Arial" charset="0"/>
              </a:defRPr>
            </a:lvl8pPr>
            <a:lvl9pPr marL="3886200" indent="-228600" eaLnBrk="0" fontAlgn="base" hangingPunct="0">
              <a:spcBef>
                <a:spcPct val="20000"/>
              </a:spcBef>
              <a:spcAft>
                <a:spcPct val="0"/>
              </a:spcAft>
              <a:buClr>
                <a:srgbClr val="E8B54D"/>
              </a:buClr>
              <a:buFont typeface="Arial" charset="0"/>
              <a:buChar char="•"/>
              <a:defRPr sz="3000">
                <a:solidFill>
                  <a:schemeClr val="tx2"/>
                </a:solidFill>
                <a:latin typeface="Arial" charset="0"/>
                <a:cs typeface="Arial" charset="0"/>
              </a:defRPr>
            </a:lvl9pPr>
          </a:lstStyle>
          <a:p>
            <a:pPr algn="ctr" eaLnBrk="1" fontAlgn="base" hangingPunct="1">
              <a:spcBef>
                <a:spcPct val="0"/>
              </a:spcBef>
              <a:spcAft>
                <a:spcPct val="0"/>
              </a:spcAft>
              <a:buClrTx/>
              <a:buFontTx/>
              <a:buNone/>
            </a:pPr>
            <a:r>
              <a:rPr lang="en-US" altLang="en-US" sz="2800" b="1" dirty="0" smtClean="0">
                <a:solidFill>
                  <a:prstClr val="white"/>
                </a:solidFill>
                <a:effectLst>
                  <a:outerShdw blurRad="38100" dist="38100" dir="2700000" algn="tl">
                    <a:srgbClr val="000000">
                      <a:alpha val="43137"/>
                    </a:srgbClr>
                  </a:outerShdw>
                </a:effectLst>
                <a:ea typeface="ＭＳ Ｐゴシック" pitchFamily="34" charset="-128"/>
              </a:rPr>
              <a:t>Chapter 3</a:t>
            </a:r>
          </a:p>
        </p:txBody>
      </p:sp>
    </p:spTree>
    <p:extLst>
      <p:ext uri="{BB962C8B-B14F-4D97-AF65-F5344CB8AC3E}">
        <p14:creationId xmlns:p14="http://schemas.microsoft.com/office/powerpoint/2010/main" val="2586588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Texas constitution today</a:t>
            </a:r>
            <a:endParaRPr lang="en-US" dirty="0"/>
          </a:p>
        </p:txBody>
      </p:sp>
      <p:sp>
        <p:nvSpPr>
          <p:cNvPr id="3" name="Content Placeholder 2"/>
          <p:cNvSpPr>
            <a:spLocks noGrp="1"/>
          </p:cNvSpPr>
          <p:nvPr>
            <p:ph idx="1"/>
          </p:nvPr>
        </p:nvSpPr>
        <p:spPr/>
        <p:txBody>
          <a:bodyPr/>
          <a:lstStyle/>
          <a:p>
            <a:r>
              <a:rPr lang="en-US" dirty="0" smtClean="0"/>
              <a:t>The Texas Constitution Today</a:t>
            </a:r>
          </a:p>
          <a:p>
            <a:pPr lvl="1"/>
            <a:r>
              <a:rPr lang="en-US" dirty="0" smtClean="0"/>
              <a:t>Reactionary document</a:t>
            </a:r>
          </a:p>
          <a:p>
            <a:pPr lvl="1"/>
            <a:r>
              <a:rPr lang="en-US" dirty="0" smtClean="0"/>
              <a:t>Second largest among states</a:t>
            </a:r>
          </a:p>
          <a:p>
            <a:pPr lvl="2"/>
            <a:r>
              <a:rPr lang="en-US" dirty="0" smtClean="0"/>
              <a:t>87,000 words</a:t>
            </a:r>
          </a:p>
          <a:p>
            <a:pPr lvl="2"/>
            <a:r>
              <a:rPr lang="en-US" dirty="0" smtClean="0"/>
              <a:t>Nine times longer than U.S. Constitution</a:t>
            </a:r>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10</a:t>
            </a:fld>
            <a:endParaRPr lang="en-US" altLang="en-US" dirty="0">
              <a:solidFill>
                <a:prstClr val="black"/>
              </a:solidFill>
            </a:endParaRPr>
          </a:p>
        </p:txBody>
      </p:sp>
    </p:spTree>
    <p:extLst>
      <p:ext uri="{BB962C8B-B14F-4D97-AF65-F5344CB8AC3E}">
        <p14:creationId xmlns:p14="http://schemas.microsoft.com/office/powerpoint/2010/main" val="2376302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texas constitution today</a:t>
            </a:r>
            <a:endParaRPr lang="en-US" dirty="0"/>
          </a:p>
        </p:txBody>
      </p:sp>
      <p:sp>
        <p:nvSpPr>
          <p:cNvPr id="3" name="Content Placeholder 2"/>
          <p:cNvSpPr>
            <a:spLocks noGrp="1"/>
          </p:cNvSpPr>
          <p:nvPr>
            <p:ph idx="1"/>
          </p:nvPr>
        </p:nvSpPr>
        <p:spPr/>
        <p:txBody>
          <a:bodyPr/>
          <a:lstStyle/>
          <a:p>
            <a:pPr eaLnBrk="1" hangingPunct="1"/>
            <a:r>
              <a:rPr lang="en-US" altLang="en-US" dirty="0">
                <a:ea typeface="ＭＳ Ｐゴシック" pitchFamily="34" charset="-128"/>
              </a:rPr>
              <a:t>Bill of Rights and Fundamental Liberty</a:t>
            </a:r>
          </a:p>
          <a:p>
            <a:pPr marL="547688" lvl="1" eaLnBrk="1" hangingPunct="1"/>
            <a:r>
              <a:rPr lang="en-US" altLang="en-US" dirty="0" smtClean="0">
                <a:ea typeface="ＭＳ Ｐゴシック" pitchFamily="34" charset="-128"/>
              </a:rPr>
              <a:t>Contains Bill </a:t>
            </a:r>
            <a:r>
              <a:rPr lang="en-US" altLang="en-US" dirty="0">
                <a:ea typeface="ＭＳ Ｐゴシック" pitchFamily="34" charset="-128"/>
              </a:rPr>
              <a:t>of Rights similar to </a:t>
            </a:r>
            <a:r>
              <a:rPr lang="en-US" altLang="en-US" dirty="0" smtClean="0">
                <a:ea typeface="ＭＳ Ｐゴシック" pitchFamily="34" charset="-128"/>
              </a:rPr>
              <a:t>U.S</a:t>
            </a:r>
            <a:r>
              <a:rPr lang="en-US" altLang="en-US" dirty="0">
                <a:ea typeface="ＭＳ Ｐゴシック" pitchFamily="34" charset="-128"/>
              </a:rPr>
              <a:t>. </a:t>
            </a:r>
            <a:r>
              <a:rPr lang="en-US" altLang="en-US" dirty="0" smtClean="0">
                <a:ea typeface="ＭＳ Ｐゴシック" pitchFamily="34" charset="-128"/>
              </a:rPr>
              <a:t>Constitution</a:t>
            </a:r>
            <a:endParaRPr lang="en-US" altLang="en-US" dirty="0">
              <a:ea typeface="ＭＳ Ｐゴシック" pitchFamily="34" charset="-128"/>
            </a:endParaRPr>
          </a:p>
          <a:p>
            <a:pPr marL="547688" lvl="1" eaLnBrk="1" hangingPunct="1"/>
            <a:r>
              <a:rPr lang="en-US" altLang="en-US" dirty="0" smtClean="0">
                <a:ea typeface="ＭＳ Ｐゴシック" pitchFamily="34" charset="-128"/>
              </a:rPr>
              <a:t>Texas’s </a:t>
            </a:r>
            <a:r>
              <a:rPr lang="en-US" altLang="ja-JP" dirty="0" smtClean="0">
                <a:ea typeface="ＭＳ Ｐゴシック" pitchFamily="34" charset="-128"/>
              </a:rPr>
              <a:t>constitutional </a:t>
            </a:r>
            <a:r>
              <a:rPr lang="en-US" altLang="ja-JP" dirty="0">
                <a:ea typeface="ＭＳ Ｐゴシック" pitchFamily="34" charset="-128"/>
              </a:rPr>
              <a:t>and statutory law has broadened basic </a:t>
            </a:r>
            <a:r>
              <a:rPr lang="en-US" altLang="ja-JP" dirty="0" smtClean="0">
                <a:ea typeface="ＭＳ Ｐゴシック" pitchFamily="34" charset="-128"/>
              </a:rPr>
              <a:t>rights</a:t>
            </a:r>
            <a:endParaRPr lang="en-US" altLang="en-US" dirty="0">
              <a:ea typeface="ＭＳ Ｐゴシック" pitchFamily="34" charset="-128"/>
            </a:endParaRPr>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11</a:t>
            </a:fld>
            <a:endParaRPr lang="en-US" altLang="en-US" dirty="0">
              <a:solidFill>
                <a:prstClr val="black"/>
              </a:solidFill>
            </a:endParaRPr>
          </a:p>
        </p:txBody>
      </p:sp>
    </p:spTree>
    <p:extLst>
      <p:ext uri="{BB962C8B-B14F-4D97-AF65-F5344CB8AC3E}">
        <p14:creationId xmlns:p14="http://schemas.microsoft.com/office/powerpoint/2010/main" val="9250187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texas constitution today</a:t>
            </a:r>
          </a:p>
        </p:txBody>
      </p:sp>
      <p:sp>
        <p:nvSpPr>
          <p:cNvPr id="3" name="Content Placeholder 2"/>
          <p:cNvSpPr>
            <a:spLocks noGrp="1"/>
          </p:cNvSpPr>
          <p:nvPr>
            <p:ph idx="1"/>
          </p:nvPr>
        </p:nvSpPr>
        <p:spPr/>
        <p:txBody>
          <a:bodyPr/>
          <a:lstStyle/>
          <a:p>
            <a:pPr marL="250825" eaLnBrk="1" hangingPunct="1"/>
            <a:r>
              <a:rPr lang="en-US" altLang="en-US" dirty="0">
                <a:ea typeface="ＭＳ Ｐゴシック" pitchFamily="34" charset="-128"/>
              </a:rPr>
              <a:t>The Texas Bill of Rights </a:t>
            </a:r>
          </a:p>
          <a:p>
            <a:pPr marL="822325" lvl="2" eaLnBrk="1" hangingPunct="1">
              <a:buClr>
                <a:srgbClr val="956251"/>
              </a:buClr>
            </a:pPr>
            <a:r>
              <a:rPr lang="en-US" altLang="en-US" dirty="0">
                <a:ea typeface="ＭＳ Ｐゴシック" pitchFamily="34" charset="-128"/>
              </a:rPr>
              <a:t>Prohibits discrimination based on sex</a:t>
            </a:r>
          </a:p>
          <a:p>
            <a:pPr marL="822325" lvl="2" eaLnBrk="1" hangingPunct="1">
              <a:buClr>
                <a:srgbClr val="956251"/>
              </a:buClr>
            </a:pPr>
            <a:r>
              <a:rPr lang="en-US" altLang="en-US" dirty="0">
                <a:ea typeface="ＭＳ Ｐゴシック" pitchFamily="34" charset="-128"/>
              </a:rPr>
              <a:t>Guarantees victims</a:t>
            </a:r>
            <a:r>
              <a:rPr lang="ja-JP" altLang="en-US" dirty="0">
                <a:ea typeface="ＭＳ Ｐゴシック" pitchFamily="34" charset="-128"/>
              </a:rPr>
              <a:t>’</a:t>
            </a:r>
            <a:r>
              <a:rPr lang="en-US" altLang="ja-JP" dirty="0">
                <a:ea typeface="ＭＳ Ｐゴシック" pitchFamily="34" charset="-128"/>
              </a:rPr>
              <a:t> rights</a:t>
            </a:r>
          </a:p>
          <a:p>
            <a:pPr marL="822325" lvl="2" eaLnBrk="1" hangingPunct="1">
              <a:buClr>
                <a:srgbClr val="956251"/>
              </a:buClr>
            </a:pPr>
            <a:r>
              <a:rPr lang="en-US" altLang="en-US" dirty="0">
                <a:ea typeface="ＭＳ Ｐゴシック" pitchFamily="34" charset="-128"/>
              </a:rPr>
              <a:t>Forbids imprisonment for debt</a:t>
            </a:r>
          </a:p>
          <a:p>
            <a:pPr marL="822325" lvl="2" eaLnBrk="1" hangingPunct="1">
              <a:buClr>
                <a:srgbClr val="956251"/>
              </a:buClr>
            </a:pPr>
            <a:r>
              <a:rPr lang="en-US" altLang="en-US" dirty="0">
                <a:ea typeface="ＭＳ Ｐゴシック" pitchFamily="34" charset="-128"/>
              </a:rPr>
              <a:t>Forbids committing the mentally ill for an extended period without a jury trial</a:t>
            </a:r>
          </a:p>
          <a:p>
            <a:pPr marL="822325" lvl="2" eaLnBrk="1" hangingPunct="1">
              <a:buClr>
                <a:srgbClr val="956251"/>
              </a:buClr>
            </a:pPr>
            <a:r>
              <a:rPr lang="en-US" altLang="en-US" dirty="0">
                <a:ea typeface="ＭＳ Ｐゴシック" pitchFamily="34" charset="-128"/>
              </a:rPr>
              <a:t>Prohibits monopolies</a:t>
            </a:r>
          </a:p>
          <a:p>
            <a:pPr marL="822325" lvl="2" eaLnBrk="1" hangingPunct="1">
              <a:buClr>
                <a:srgbClr val="956251"/>
              </a:buClr>
            </a:pPr>
            <a:r>
              <a:rPr lang="en-US" altLang="en-US" dirty="0">
                <a:ea typeface="ＭＳ Ｐゴシック" pitchFamily="34" charset="-128"/>
              </a:rPr>
              <a:t>Prohibits the suspension of the writ of habeas corpus under any circumstances</a:t>
            </a:r>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12</a:t>
            </a:fld>
            <a:endParaRPr lang="en-US" altLang="en-US" dirty="0">
              <a:solidFill>
                <a:prstClr val="black"/>
              </a:solidFill>
            </a:endParaRPr>
          </a:p>
        </p:txBody>
      </p:sp>
    </p:spTree>
    <p:extLst>
      <p:ext uri="{BB962C8B-B14F-4D97-AF65-F5344CB8AC3E}">
        <p14:creationId xmlns:p14="http://schemas.microsoft.com/office/powerpoint/2010/main" val="3481809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Basic Rights in the Texas and U.S. Constitutions</a:t>
            </a:r>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13</a:t>
            </a:fld>
            <a:endParaRPr lang="en-US" altLang="en-US" dirty="0">
              <a:solidFill>
                <a:prstClr val="black"/>
              </a:solidFill>
            </a:endParaRPr>
          </a:p>
        </p:txBody>
      </p:sp>
      <p:pic>
        <p:nvPicPr>
          <p:cNvPr id="6" name="Content Placeholder 5"/>
          <p:cNvPicPr>
            <a:picLocks noGrp="1" noChangeAspect="1"/>
          </p:cNvPicPr>
          <p:nvPr>
            <p:ph idx="1"/>
          </p:nvPr>
        </p:nvPicPr>
        <p:blipFill>
          <a:blip r:embed="rId3"/>
          <a:stretch>
            <a:fillRect/>
          </a:stretch>
        </p:blipFill>
        <p:spPr>
          <a:xfrm>
            <a:off x="337197" y="1828800"/>
            <a:ext cx="8561969" cy="4267199"/>
          </a:xfrm>
          <a:prstGeom prst="rect">
            <a:avLst/>
          </a:prstGeom>
        </p:spPr>
      </p:pic>
    </p:spTree>
    <p:extLst>
      <p:ext uri="{BB962C8B-B14F-4D97-AF65-F5344CB8AC3E}">
        <p14:creationId xmlns:p14="http://schemas.microsoft.com/office/powerpoint/2010/main" val="24448361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texas constitution today</a:t>
            </a:r>
          </a:p>
        </p:txBody>
      </p:sp>
      <p:sp>
        <p:nvSpPr>
          <p:cNvPr id="3" name="Content Placeholder 2"/>
          <p:cNvSpPr>
            <a:spLocks noGrp="1"/>
          </p:cNvSpPr>
          <p:nvPr>
            <p:ph idx="1"/>
          </p:nvPr>
        </p:nvSpPr>
        <p:spPr/>
        <p:txBody>
          <a:bodyPr/>
          <a:lstStyle/>
          <a:p>
            <a:pPr marL="227013" eaLnBrk="1" hangingPunct="1"/>
            <a:r>
              <a:rPr lang="en-US" altLang="en-US" dirty="0">
                <a:ea typeface="ＭＳ Ｐゴシック" pitchFamily="34" charset="-128"/>
              </a:rPr>
              <a:t>Separation of Powers</a:t>
            </a:r>
          </a:p>
          <a:p>
            <a:pPr marL="547688" lvl="1" eaLnBrk="1" hangingPunct="1"/>
            <a:r>
              <a:rPr lang="en-US" altLang="en-US" dirty="0">
                <a:ea typeface="ＭＳ Ｐゴシック" pitchFamily="34" charset="-128"/>
              </a:rPr>
              <a:t>Three branches—legislative, executive, and judicial</a:t>
            </a:r>
          </a:p>
          <a:p>
            <a:pPr marL="547688" lvl="1" eaLnBrk="1" hangingPunct="1"/>
            <a:r>
              <a:rPr lang="en-US" altLang="en-US" dirty="0">
                <a:ea typeface="ＭＳ Ｐゴシック" pitchFamily="34" charset="-128"/>
              </a:rPr>
              <a:t>System of checks and balances</a:t>
            </a:r>
          </a:p>
          <a:p>
            <a:pPr marL="822325" lvl="2" eaLnBrk="1" hangingPunct="1">
              <a:buClr>
                <a:srgbClr val="956251"/>
              </a:buClr>
            </a:pPr>
            <a:r>
              <a:rPr lang="en-US" altLang="en-US" dirty="0">
                <a:ea typeface="ＭＳ Ｐゴシック" pitchFamily="34" charset="-128"/>
              </a:rPr>
              <a:t>Veto power</a:t>
            </a:r>
          </a:p>
          <a:p>
            <a:pPr marL="822325" lvl="2" eaLnBrk="1" hangingPunct="1">
              <a:buClr>
                <a:srgbClr val="956251"/>
              </a:buClr>
            </a:pPr>
            <a:r>
              <a:rPr lang="en-US" altLang="en-US" dirty="0">
                <a:ea typeface="ＭＳ Ｐゴシック" pitchFamily="34" charset="-128"/>
              </a:rPr>
              <a:t>Impeachment and conviction</a:t>
            </a:r>
          </a:p>
          <a:p>
            <a:pPr marL="822325" lvl="2" eaLnBrk="1" hangingPunct="1">
              <a:buClr>
                <a:srgbClr val="956251"/>
              </a:buClr>
            </a:pPr>
            <a:r>
              <a:rPr lang="en-US" altLang="en-US" dirty="0">
                <a:ea typeface="ＭＳ Ｐゴシック" pitchFamily="34" charset="-128"/>
              </a:rPr>
              <a:t>Confirmation of appointments</a:t>
            </a:r>
          </a:p>
          <a:p>
            <a:pPr marL="114300" indent="0">
              <a:buNone/>
            </a:pPr>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14</a:t>
            </a:fld>
            <a:endParaRPr lang="en-US" altLang="en-US" dirty="0">
              <a:solidFill>
                <a:prstClr val="black"/>
              </a:solidFill>
            </a:endParaRPr>
          </a:p>
        </p:txBody>
      </p:sp>
    </p:spTree>
    <p:extLst>
      <p:ext uri="{BB962C8B-B14F-4D97-AF65-F5344CB8AC3E}">
        <p14:creationId xmlns:p14="http://schemas.microsoft.com/office/powerpoint/2010/main" val="654783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texas constitution today</a:t>
            </a:r>
          </a:p>
        </p:txBody>
      </p:sp>
      <p:sp>
        <p:nvSpPr>
          <p:cNvPr id="3" name="Content Placeholder 2"/>
          <p:cNvSpPr>
            <a:spLocks noGrp="1"/>
          </p:cNvSpPr>
          <p:nvPr>
            <p:ph idx="1"/>
          </p:nvPr>
        </p:nvSpPr>
        <p:spPr/>
        <p:txBody>
          <a:bodyPr/>
          <a:lstStyle/>
          <a:p>
            <a:pPr marL="227013" eaLnBrk="1" hangingPunct="1">
              <a:defRPr/>
            </a:pPr>
            <a:r>
              <a:rPr lang="en-US" dirty="0">
                <a:ea typeface="ＭＳ Ｐゴシック" pitchFamily="34" charset="-128"/>
              </a:rPr>
              <a:t>Legislative Branch</a:t>
            </a:r>
          </a:p>
          <a:p>
            <a:pPr lvl="1" eaLnBrk="1" hangingPunct="1">
              <a:buFont typeface="Calisto MT" pitchFamily="18" charset="0"/>
              <a:buChar char="•"/>
              <a:defRPr/>
            </a:pPr>
            <a:r>
              <a:rPr lang="en-US" dirty="0"/>
              <a:t>Bicameral (two-house) legislature</a:t>
            </a:r>
          </a:p>
          <a:p>
            <a:pPr lvl="2" eaLnBrk="1" hangingPunct="1">
              <a:buFont typeface="Calisto MT" pitchFamily="18" charset="0"/>
              <a:buChar char="•"/>
              <a:defRPr/>
            </a:pPr>
            <a:r>
              <a:rPr lang="en-US" dirty="0"/>
              <a:t>31-member senate </a:t>
            </a:r>
          </a:p>
          <a:p>
            <a:pPr lvl="2" eaLnBrk="1" hangingPunct="1">
              <a:buFont typeface="Calisto MT" pitchFamily="18" charset="0"/>
              <a:buChar char="•"/>
              <a:defRPr/>
            </a:pPr>
            <a:r>
              <a:rPr lang="en-US" dirty="0"/>
              <a:t>150-member house of representatives</a:t>
            </a:r>
          </a:p>
          <a:p>
            <a:pPr lvl="2" eaLnBrk="1" hangingPunct="1">
              <a:buFont typeface="Calisto MT" pitchFamily="18" charset="0"/>
              <a:buChar char="•"/>
              <a:defRPr/>
            </a:pPr>
            <a:r>
              <a:rPr lang="en-US" dirty="0"/>
              <a:t>Elected for </a:t>
            </a:r>
            <a:r>
              <a:rPr lang="en-US" dirty="0" smtClean="0"/>
              <a:t>four-year </a:t>
            </a:r>
            <a:r>
              <a:rPr lang="en-US" dirty="0"/>
              <a:t>term from single-member districts </a:t>
            </a:r>
          </a:p>
          <a:p>
            <a:pPr lvl="2" eaLnBrk="1" hangingPunct="1">
              <a:buFont typeface="Calisto MT" pitchFamily="18" charset="0"/>
              <a:buChar char="•"/>
              <a:defRPr/>
            </a:pPr>
            <a:r>
              <a:rPr lang="en-US" dirty="0"/>
              <a:t>Annual salary of $7200</a:t>
            </a:r>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15</a:t>
            </a:fld>
            <a:endParaRPr lang="en-US" altLang="en-US" dirty="0">
              <a:solidFill>
                <a:prstClr val="black"/>
              </a:solidFill>
            </a:endParaRPr>
          </a:p>
        </p:txBody>
      </p:sp>
    </p:spTree>
    <p:extLst>
      <p:ext uri="{BB962C8B-B14F-4D97-AF65-F5344CB8AC3E}">
        <p14:creationId xmlns:p14="http://schemas.microsoft.com/office/powerpoint/2010/main" val="4176469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t>The Growth in the Number of Texans Represented by Each State Legislator: 1880-2010</a:t>
            </a:r>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16</a:t>
            </a:fld>
            <a:endParaRPr lang="en-US" altLang="en-US" dirty="0">
              <a:solidFill>
                <a:prstClr val="black"/>
              </a:solidFill>
            </a:endParaRPr>
          </a:p>
        </p:txBody>
      </p:sp>
      <p:pic>
        <p:nvPicPr>
          <p:cNvPr id="6" name="Content Placeholder 5"/>
          <p:cNvPicPr>
            <a:picLocks noGrp="1" noChangeAspect="1"/>
          </p:cNvPicPr>
          <p:nvPr>
            <p:ph idx="1"/>
          </p:nvPr>
        </p:nvPicPr>
        <p:blipFill rotWithShape="1">
          <a:blip r:embed="rId3"/>
          <a:srcRect t="513" b="-1"/>
          <a:stretch/>
        </p:blipFill>
        <p:spPr>
          <a:xfrm>
            <a:off x="1472667" y="1577533"/>
            <a:ext cx="6198665" cy="4679950"/>
          </a:xfrm>
          <a:prstGeom prst="rect">
            <a:avLst/>
          </a:prstGeom>
        </p:spPr>
      </p:pic>
    </p:spTree>
    <p:extLst>
      <p:ext uri="{BB962C8B-B14F-4D97-AF65-F5344CB8AC3E}">
        <p14:creationId xmlns:p14="http://schemas.microsoft.com/office/powerpoint/2010/main" val="3465734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texas constitution today</a:t>
            </a:r>
          </a:p>
        </p:txBody>
      </p:sp>
      <p:sp>
        <p:nvSpPr>
          <p:cNvPr id="3" name="Content Placeholder 2"/>
          <p:cNvSpPr>
            <a:spLocks noGrp="1"/>
          </p:cNvSpPr>
          <p:nvPr>
            <p:ph idx="1"/>
          </p:nvPr>
        </p:nvSpPr>
        <p:spPr/>
        <p:txBody>
          <a:bodyPr/>
          <a:lstStyle/>
          <a:p>
            <a:r>
              <a:rPr lang="en-US" dirty="0"/>
              <a:t>Legislative </a:t>
            </a:r>
            <a:r>
              <a:rPr lang="en-US" dirty="0" smtClean="0"/>
              <a:t>Branch (cont.)</a:t>
            </a:r>
          </a:p>
          <a:p>
            <a:pPr lvl="1" eaLnBrk="1" fontAlgn="auto" hangingPunct="1">
              <a:spcAft>
                <a:spcPts val="0"/>
              </a:spcAft>
              <a:buFont typeface="Calisto MT" pitchFamily="18" charset="0"/>
              <a:buChar char="•"/>
              <a:defRPr/>
            </a:pPr>
            <a:r>
              <a:rPr lang="en-US" dirty="0"/>
              <a:t>Biennial regular sessions</a:t>
            </a:r>
          </a:p>
          <a:p>
            <a:pPr lvl="2" eaLnBrk="1" fontAlgn="auto" hangingPunct="1">
              <a:spcAft>
                <a:spcPts val="0"/>
              </a:spcAft>
              <a:buFont typeface="Calisto MT" pitchFamily="18" charset="0"/>
              <a:buChar char="•"/>
              <a:defRPr/>
            </a:pPr>
            <a:r>
              <a:rPr lang="en-US" dirty="0"/>
              <a:t>Limited to 140 days</a:t>
            </a:r>
          </a:p>
          <a:p>
            <a:pPr lvl="1" eaLnBrk="1" fontAlgn="auto" hangingPunct="1">
              <a:spcAft>
                <a:spcPts val="0"/>
              </a:spcAft>
              <a:buFont typeface="Calisto MT" pitchFamily="18" charset="0"/>
              <a:buChar char="•"/>
              <a:defRPr/>
            </a:pPr>
            <a:r>
              <a:rPr lang="en-US" dirty="0"/>
              <a:t>Special sessions</a:t>
            </a:r>
          </a:p>
          <a:p>
            <a:pPr lvl="2" eaLnBrk="1" fontAlgn="auto" hangingPunct="1">
              <a:spcAft>
                <a:spcPts val="0"/>
              </a:spcAft>
              <a:buFont typeface="Calisto MT" pitchFamily="18" charset="0"/>
              <a:buChar char="•"/>
              <a:defRPr/>
            </a:pPr>
            <a:r>
              <a:rPr lang="en-US" dirty="0"/>
              <a:t>Last no more than 30 days</a:t>
            </a:r>
          </a:p>
          <a:p>
            <a:pPr lvl="2" eaLnBrk="1" fontAlgn="auto" hangingPunct="1">
              <a:spcAft>
                <a:spcPts val="0"/>
              </a:spcAft>
              <a:buFont typeface="Calisto MT" pitchFamily="18" charset="0"/>
              <a:buChar char="•"/>
              <a:defRPr/>
            </a:pPr>
            <a:r>
              <a:rPr lang="en-US" dirty="0"/>
              <a:t>More restricted in Texas than in any other </a:t>
            </a:r>
            <a:r>
              <a:rPr lang="en-US" dirty="0" smtClean="0"/>
              <a:t>state</a:t>
            </a:r>
          </a:p>
          <a:p>
            <a:pPr lvl="1" eaLnBrk="1" fontAlgn="auto" hangingPunct="1">
              <a:spcAft>
                <a:spcPts val="0"/>
              </a:spcAft>
              <a:buFont typeface="Calisto MT" pitchFamily="18" charset="0"/>
              <a:buChar char="•"/>
              <a:defRPr/>
            </a:pPr>
            <a:r>
              <a:rPr lang="en-US" dirty="0" smtClean="0"/>
              <a:t>Statute-like detail</a:t>
            </a:r>
            <a:endParaRPr lang="en-US" dirty="0"/>
          </a:p>
          <a:p>
            <a:pPr lvl="1"/>
            <a:endParaRPr lang="en-US" dirty="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17</a:t>
            </a:fld>
            <a:endParaRPr lang="en-US" altLang="en-US" dirty="0">
              <a:solidFill>
                <a:prstClr val="black"/>
              </a:solidFill>
            </a:endParaRPr>
          </a:p>
        </p:txBody>
      </p:sp>
    </p:spTree>
    <p:extLst>
      <p:ext uri="{BB962C8B-B14F-4D97-AF65-F5344CB8AC3E}">
        <p14:creationId xmlns:p14="http://schemas.microsoft.com/office/powerpoint/2010/main" val="4164277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texas constitution today</a:t>
            </a:r>
          </a:p>
        </p:txBody>
      </p:sp>
      <p:sp>
        <p:nvSpPr>
          <p:cNvPr id="3" name="Content Placeholder 2"/>
          <p:cNvSpPr>
            <a:spLocks noGrp="1"/>
          </p:cNvSpPr>
          <p:nvPr>
            <p:ph idx="1"/>
          </p:nvPr>
        </p:nvSpPr>
        <p:spPr/>
        <p:txBody>
          <a:bodyPr/>
          <a:lstStyle/>
          <a:p>
            <a:pPr marL="227013" eaLnBrk="1" hangingPunct="1">
              <a:defRPr/>
            </a:pPr>
            <a:r>
              <a:rPr lang="en-US" dirty="0">
                <a:ea typeface="ＭＳ Ｐゴシック" pitchFamily="34" charset="-128"/>
              </a:rPr>
              <a:t>Executive Branch</a:t>
            </a:r>
          </a:p>
          <a:p>
            <a:pPr lvl="1" eaLnBrk="1" fontAlgn="auto" hangingPunct="1">
              <a:spcAft>
                <a:spcPts val="0"/>
              </a:spcAft>
              <a:buFont typeface="Calisto MT" pitchFamily="18" charset="0"/>
              <a:buChar char="•"/>
              <a:defRPr/>
            </a:pPr>
            <a:r>
              <a:rPr lang="en-US" dirty="0"/>
              <a:t>Governor </a:t>
            </a:r>
            <a:r>
              <a:rPr lang="en-US" dirty="0" smtClean="0"/>
              <a:t>heads executive branch</a:t>
            </a:r>
            <a:endParaRPr lang="en-US" dirty="0"/>
          </a:p>
          <a:p>
            <a:pPr lvl="1" eaLnBrk="1" fontAlgn="auto" hangingPunct="1">
              <a:spcAft>
                <a:spcPts val="0"/>
              </a:spcAft>
              <a:buFont typeface="Calisto MT" pitchFamily="18" charset="0"/>
              <a:buChar char="•"/>
              <a:defRPr/>
            </a:pPr>
            <a:r>
              <a:rPr lang="en-US" dirty="0"/>
              <a:t>Plural executive</a:t>
            </a:r>
          </a:p>
          <a:p>
            <a:pPr lvl="2" eaLnBrk="1" fontAlgn="auto" hangingPunct="1">
              <a:spcAft>
                <a:spcPts val="0"/>
              </a:spcAft>
              <a:buFont typeface="Calisto MT" pitchFamily="18" charset="0"/>
              <a:buChar char="•"/>
              <a:defRPr/>
            </a:pPr>
            <a:r>
              <a:rPr lang="en-US" dirty="0"/>
              <a:t>Power </a:t>
            </a:r>
            <a:r>
              <a:rPr lang="en-US" dirty="0" smtClean="0"/>
              <a:t>divided </a:t>
            </a:r>
            <a:r>
              <a:rPr lang="en-US" dirty="0"/>
              <a:t>among </a:t>
            </a:r>
            <a:r>
              <a:rPr lang="en-US" dirty="0" smtClean="0"/>
              <a:t>independent officers</a:t>
            </a:r>
            <a:endParaRPr lang="en-US" dirty="0"/>
          </a:p>
          <a:p>
            <a:pPr lvl="2" eaLnBrk="1" fontAlgn="auto" hangingPunct="1">
              <a:spcAft>
                <a:spcPts val="0"/>
              </a:spcAft>
              <a:buFont typeface="Calisto MT" pitchFamily="18" charset="0"/>
              <a:buChar char="•"/>
              <a:defRPr/>
            </a:pPr>
            <a:r>
              <a:rPr lang="en-US" dirty="0"/>
              <a:t>Weak chief executive</a:t>
            </a:r>
          </a:p>
          <a:p>
            <a:pPr lvl="1" eaLnBrk="1" fontAlgn="auto" hangingPunct="1">
              <a:spcAft>
                <a:spcPts val="0"/>
              </a:spcAft>
              <a:buFont typeface="Calisto MT" pitchFamily="18" charset="0"/>
              <a:buChar char="•"/>
              <a:defRPr/>
            </a:pPr>
            <a:r>
              <a:rPr lang="en-US" dirty="0"/>
              <a:t>Texas lacks </a:t>
            </a:r>
            <a:r>
              <a:rPr lang="en-US" dirty="0" smtClean="0"/>
              <a:t>formal cabinet</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18</a:t>
            </a:fld>
            <a:endParaRPr lang="en-US" altLang="en-US" dirty="0">
              <a:solidFill>
                <a:prstClr val="black"/>
              </a:solidFill>
            </a:endParaRPr>
          </a:p>
        </p:txBody>
      </p:sp>
    </p:spTree>
    <p:extLst>
      <p:ext uri="{BB962C8B-B14F-4D97-AF65-F5344CB8AC3E}">
        <p14:creationId xmlns:p14="http://schemas.microsoft.com/office/powerpoint/2010/main" val="3070605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texas constitution today</a:t>
            </a:r>
          </a:p>
        </p:txBody>
      </p:sp>
      <p:sp>
        <p:nvSpPr>
          <p:cNvPr id="3" name="Content Placeholder 2"/>
          <p:cNvSpPr>
            <a:spLocks noGrp="1"/>
          </p:cNvSpPr>
          <p:nvPr>
            <p:ph idx="1"/>
          </p:nvPr>
        </p:nvSpPr>
        <p:spPr/>
        <p:txBody>
          <a:bodyPr/>
          <a:lstStyle/>
          <a:p>
            <a:pPr marL="227013" eaLnBrk="1" hangingPunct="1"/>
            <a:r>
              <a:rPr lang="en-US" altLang="en-US" dirty="0">
                <a:ea typeface="ＭＳ Ｐゴシック" pitchFamily="34" charset="-128"/>
              </a:rPr>
              <a:t>Executive Branch</a:t>
            </a:r>
            <a:r>
              <a:rPr lang="en-US" altLang="en-US" sz="2400" dirty="0">
                <a:ea typeface="ＭＳ Ｐゴシック" pitchFamily="34" charset="-128"/>
              </a:rPr>
              <a:t> </a:t>
            </a:r>
            <a:r>
              <a:rPr lang="en-US" altLang="en-US" sz="2600" dirty="0">
                <a:ea typeface="ＭＳ Ｐゴシック" pitchFamily="34" charset="-128"/>
              </a:rPr>
              <a:t>(continued)</a:t>
            </a:r>
          </a:p>
          <a:p>
            <a:pPr lvl="1" eaLnBrk="1" hangingPunct="1">
              <a:buFont typeface="Calisto MT" pitchFamily="1" charset="0"/>
              <a:buChar char="•"/>
            </a:pPr>
            <a:r>
              <a:rPr lang="en-US" altLang="en-US" dirty="0" smtClean="0">
                <a:ea typeface="ＭＳ Ｐゴシック" pitchFamily="34" charset="-128"/>
              </a:rPr>
              <a:t>Governor’</a:t>
            </a:r>
            <a:r>
              <a:rPr lang="en-US" altLang="ja-JP" dirty="0" smtClean="0">
                <a:ea typeface="ＭＳ Ｐゴシック" pitchFamily="34" charset="-128"/>
              </a:rPr>
              <a:t>s </a:t>
            </a:r>
            <a:r>
              <a:rPr lang="en-US" altLang="ja-JP" dirty="0">
                <a:ea typeface="ＭＳ Ｐゴシック" pitchFamily="34" charset="-128"/>
              </a:rPr>
              <a:t>powers</a:t>
            </a:r>
          </a:p>
          <a:p>
            <a:pPr lvl="2" eaLnBrk="1" hangingPunct="1">
              <a:buClr>
                <a:srgbClr val="956251"/>
              </a:buClr>
              <a:buFont typeface="Calisto MT" pitchFamily="1" charset="0"/>
              <a:buChar char="•"/>
            </a:pPr>
            <a:r>
              <a:rPr lang="en-US" altLang="en-US" dirty="0">
                <a:ea typeface="ＭＳ Ｐゴシック" pitchFamily="34" charset="-128"/>
              </a:rPr>
              <a:t>Limited removal powers</a:t>
            </a:r>
          </a:p>
          <a:p>
            <a:pPr lvl="2" eaLnBrk="1" hangingPunct="1">
              <a:buClr>
                <a:srgbClr val="956251"/>
              </a:buClr>
              <a:buFont typeface="Calisto MT" pitchFamily="1" charset="0"/>
              <a:buChar char="•"/>
            </a:pPr>
            <a:r>
              <a:rPr lang="en-US" altLang="en-US" dirty="0">
                <a:ea typeface="ＭＳ Ｐゴシック" pitchFamily="34" charset="-128"/>
              </a:rPr>
              <a:t>Indirect appointive powers</a:t>
            </a:r>
          </a:p>
          <a:p>
            <a:pPr lvl="2" eaLnBrk="1" hangingPunct="1">
              <a:buClr>
                <a:srgbClr val="956251"/>
              </a:buClr>
              <a:buFont typeface="Calisto MT" pitchFamily="1" charset="0"/>
              <a:buChar char="•"/>
            </a:pPr>
            <a:r>
              <a:rPr lang="en-US" altLang="en-US" dirty="0">
                <a:ea typeface="ＭＳ Ｐゴシック" pitchFamily="34" charset="-128"/>
              </a:rPr>
              <a:t>Directive authority</a:t>
            </a:r>
          </a:p>
          <a:p>
            <a:pPr lvl="2" eaLnBrk="1" hangingPunct="1">
              <a:buClr>
                <a:srgbClr val="956251"/>
              </a:buClr>
              <a:buFont typeface="Calisto MT" pitchFamily="1" charset="0"/>
              <a:buChar char="•"/>
            </a:pPr>
            <a:r>
              <a:rPr lang="en-US" altLang="en-US" dirty="0">
                <a:ea typeface="ＭＳ Ｐゴシック" pitchFamily="34" charset="-128"/>
              </a:rPr>
              <a:t>Budgetary </a:t>
            </a:r>
            <a:r>
              <a:rPr lang="en-US" altLang="en-US" dirty="0" smtClean="0">
                <a:ea typeface="ＭＳ Ｐゴシック" pitchFamily="34" charset="-128"/>
              </a:rPr>
              <a:t>power</a:t>
            </a:r>
          </a:p>
          <a:p>
            <a:pPr lvl="2" eaLnBrk="1" hangingPunct="1">
              <a:buClr>
                <a:srgbClr val="956251"/>
              </a:buClr>
              <a:buFont typeface="Calisto MT" pitchFamily="1" charset="0"/>
              <a:buChar char="•"/>
            </a:pPr>
            <a:r>
              <a:rPr lang="en-US" altLang="en-US" dirty="0" smtClean="0">
                <a:ea typeface="ＭＳ Ｐゴシック" pitchFamily="34" charset="-128"/>
              </a:rPr>
              <a:t>Veto power (line-item veto)</a:t>
            </a:r>
          </a:p>
          <a:p>
            <a:pPr lvl="3" eaLnBrk="1" hangingPunct="1">
              <a:buClr>
                <a:srgbClr val="956251"/>
              </a:buClr>
              <a:buFont typeface="Calisto MT" pitchFamily="1" charset="0"/>
              <a:buChar char="•"/>
            </a:pPr>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19</a:t>
            </a:fld>
            <a:endParaRPr lang="en-US" altLang="en-US" dirty="0">
              <a:solidFill>
                <a:prstClr val="black"/>
              </a:solidFill>
            </a:endParaRPr>
          </a:p>
        </p:txBody>
      </p:sp>
    </p:spTree>
    <p:extLst>
      <p:ext uri="{BB962C8B-B14F-4D97-AF65-F5344CB8AC3E}">
        <p14:creationId xmlns:p14="http://schemas.microsoft.com/office/powerpoint/2010/main" val="2304435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fontScale="62500" lnSpcReduction="20000"/>
          </a:bodyPr>
          <a:lstStyle/>
          <a:p>
            <a:pPr marL="1255713" indent="-1255713">
              <a:lnSpc>
                <a:spcPct val="120000"/>
              </a:lnSpc>
              <a:buNone/>
            </a:pPr>
            <a:r>
              <a:rPr lang="en-US" dirty="0"/>
              <a:t>LO 3.1 </a:t>
            </a:r>
            <a:r>
              <a:rPr lang="en-US" dirty="0" smtClean="0"/>
              <a:t>	Explain </a:t>
            </a:r>
            <a:r>
              <a:rPr lang="en-US" dirty="0"/>
              <a:t>the origins and evolution of the Texas </a:t>
            </a:r>
            <a:r>
              <a:rPr lang="en-US" dirty="0" smtClean="0"/>
              <a:t>Constitution, including </a:t>
            </a:r>
            <a:r>
              <a:rPr lang="en-US" dirty="0"/>
              <a:t>the Constitutional Convention of 1875.</a:t>
            </a:r>
          </a:p>
          <a:p>
            <a:pPr marL="1255713" indent="-1255713">
              <a:lnSpc>
                <a:spcPct val="120000"/>
              </a:lnSpc>
              <a:buNone/>
            </a:pPr>
            <a:r>
              <a:rPr lang="en-US" dirty="0"/>
              <a:t>LO 3.2 </a:t>
            </a:r>
            <a:r>
              <a:rPr lang="en-US" dirty="0" smtClean="0"/>
              <a:t>	Describe </a:t>
            </a:r>
            <a:r>
              <a:rPr lang="en-US" dirty="0"/>
              <a:t>the major constitutional structures, functions, and limits of Texas’s legislative, executive, and judicial branches.</a:t>
            </a:r>
          </a:p>
          <a:p>
            <a:pPr marL="1255713" indent="-1255713">
              <a:lnSpc>
                <a:spcPct val="120000"/>
              </a:lnSpc>
              <a:buNone/>
            </a:pPr>
            <a:r>
              <a:rPr lang="en-US" dirty="0"/>
              <a:t>LO 3.3 </a:t>
            </a:r>
            <a:r>
              <a:rPr lang="en-US" dirty="0" smtClean="0"/>
              <a:t>	Explain </a:t>
            </a:r>
            <a:r>
              <a:rPr lang="en-US" dirty="0"/>
              <a:t>the process of amending and revising the Texas Constitution and the reasons </a:t>
            </a:r>
            <a:r>
              <a:rPr lang="en-US" dirty="0" smtClean="0"/>
              <a:t>that </a:t>
            </a:r>
            <a:r>
              <a:rPr lang="en-US" dirty="0"/>
              <a:t>amendments are frequently necessary.</a:t>
            </a:r>
          </a:p>
          <a:p>
            <a:pPr marL="1255713" indent="-1255713">
              <a:lnSpc>
                <a:spcPct val="120000"/>
              </a:lnSpc>
              <a:buNone/>
            </a:pPr>
            <a:r>
              <a:rPr lang="en-US" dirty="0"/>
              <a:t>LO 3.4 </a:t>
            </a:r>
            <a:r>
              <a:rPr lang="en-US" dirty="0" smtClean="0"/>
              <a:t>	Apply </a:t>
            </a:r>
            <a:r>
              <a:rPr lang="en-US" dirty="0"/>
              <a:t>what you have learned about the Texas Constitution.</a:t>
            </a:r>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2</a:t>
            </a:fld>
            <a:endParaRPr lang="en-US" altLang="en-US" dirty="0">
              <a:solidFill>
                <a:prstClr val="black"/>
              </a:solidFill>
            </a:endParaRPr>
          </a:p>
        </p:txBody>
      </p:sp>
    </p:spTree>
    <p:extLst>
      <p:ext uri="{BB962C8B-B14F-4D97-AF65-F5344CB8AC3E}">
        <p14:creationId xmlns:p14="http://schemas.microsoft.com/office/powerpoint/2010/main" val="2054713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texas constitution today</a:t>
            </a:r>
          </a:p>
        </p:txBody>
      </p:sp>
      <p:sp>
        <p:nvSpPr>
          <p:cNvPr id="3" name="Content Placeholder 2"/>
          <p:cNvSpPr>
            <a:spLocks noGrp="1"/>
          </p:cNvSpPr>
          <p:nvPr>
            <p:ph idx="1"/>
          </p:nvPr>
        </p:nvSpPr>
        <p:spPr/>
        <p:txBody>
          <a:bodyPr/>
          <a:lstStyle/>
          <a:p>
            <a:r>
              <a:rPr lang="en-US" dirty="0" smtClean="0"/>
              <a:t>Judicial Branch</a:t>
            </a:r>
          </a:p>
          <a:p>
            <a:pPr marL="547688" lvl="1" eaLnBrk="1" hangingPunct="1"/>
            <a:r>
              <a:rPr lang="en-US" altLang="en-US" dirty="0">
                <a:ea typeface="ＭＳ Ｐゴシック" pitchFamily="34" charset="-128"/>
              </a:rPr>
              <a:t>Fragmented court system</a:t>
            </a:r>
          </a:p>
          <a:p>
            <a:pPr lvl="2" eaLnBrk="1" hangingPunct="1">
              <a:buClr>
                <a:srgbClr val="956251"/>
              </a:buClr>
              <a:buFont typeface="Calisto MT" pitchFamily="1" charset="0"/>
              <a:buChar char="•"/>
            </a:pPr>
            <a:r>
              <a:rPr lang="en-US" altLang="en-US" dirty="0">
                <a:ea typeface="ＭＳ Ｐゴシック" pitchFamily="34" charset="-128"/>
              </a:rPr>
              <a:t>Two courts of final appeal</a:t>
            </a:r>
          </a:p>
          <a:p>
            <a:pPr lvl="3" eaLnBrk="1" hangingPunct="1">
              <a:buClr>
                <a:schemeClr val="accent3">
                  <a:lumMod val="75000"/>
                </a:schemeClr>
              </a:buClr>
              <a:buFont typeface="Calisto MT" pitchFamily="1" charset="0"/>
              <a:buChar char="•"/>
            </a:pPr>
            <a:r>
              <a:rPr lang="en-US" altLang="en-US" sz="2200" dirty="0">
                <a:ea typeface="ＭＳ Ｐゴシック" pitchFamily="34" charset="-128"/>
              </a:rPr>
              <a:t>Texas Supreme </a:t>
            </a:r>
            <a:r>
              <a:rPr lang="en-US" altLang="en-US" sz="2200" dirty="0" smtClean="0">
                <a:ea typeface="ＭＳ Ｐゴシック" pitchFamily="34" charset="-128"/>
              </a:rPr>
              <a:t>Court—civil </a:t>
            </a:r>
            <a:r>
              <a:rPr lang="en-US" altLang="en-US" sz="2200" dirty="0">
                <a:ea typeface="ＭＳ Ｐゴシック" pitchFamily="34" charset="-128"/>
              </a:rPr>
              <a:t>matters</a:t>
            </a:r>
          </a:p>
          <a:p>
            <a:pPr lvl="3" eaLnBrk="1" hangingPunct="1">
              <a:buClr>
                <a:schemeClr val="accent3">
                  <a:lumMod val="75000"/>
                </a:schemeClr>
              </a:buClr>
              <a:buFont typeface="Calisto MT" pitchFamily="1" charset="0"/>
              <a:buChar char="•"/>
            </a:pPr>
            <a:r>
              <a:rPr lang="en-US" altLang="en-US" sz="2200" dirty="0">
                <a:ea typeface="ＭＳ Ｐゴシック" pitchFamily="34" charset="-128"/>
              </a:rPr>
              <a:t>Texas Court of Criminal </a:t>
            </a:r>
            <a:r>
              <a:rPr lang="en-US" altLang="en-US" sz="2200" dirty="0" smtClean="0">
                <a:ea typeface="ＭＳ Ｐゴシック" pitchFamily="34" charset="-128"/>
              </a:rPr>
              <a:t>Appeals—criminal </a:t>
            </a:r>
            <a:r>
              <a:rPr lang="en-US" altLang="en-US" sz="2200" dirty="0">
                <a:ea typeface="ＭＳ Ｐゴシック" pitchFamily="34" charset="-128"/>
              </a:rPr>
              <a:t>matters</a:t>
            </a:r>
          </a:p>
          <a:p>
            <a:pPr lvl="2" eaLnBrk="1" hangingPunct="1">
              <a:buClr>
                <a:srgbClr val="956251"/>
              </a:buClr>
              <a:buFont typeface="Calisto MT" pitchFamily="1" charset="0"/>
              <a:buChar char="•"/>
            </a:pPr>
            <a:r>
              <a:rPr lang="en-US" altLang="en-US" dirty="0">
                <a:ea typeface="ＭＳ Ｐゴシック" pitchFamily="34" charset="-128"/>
              </a:rPr>
              <a:t>Courts of appeals</a:t>
            </a:r>
          </a:p>
          <a:p>
            <a:pPr lvl="2" eaLnBrk="1" hangingPunct="1">
              <a:buClr>
                <a:srgbClr val="956251"/>
              </a:buClr>
              <a:buFont typeface="Calisto MT" pitchFamily="1" charset="0"/>
              <a:buChar char="•"/>
            </a:pPr>
            <a:r>
              <a:rPr lang="en-US" altLang="en-US" dirty="0">
                <a:ea typeface="ＭＳ Ｐゴシック" pitchFamily="34" charset="-128"/>
              </a:rPr>
              <a:t>District, county and justice of the peace </a:t>
            </a:r>
            <a:r>
              <a:rPr lang="en-US" altLang="en-US" dirty="0" smtClean="0">
                <a:ea typeface="ＭＳ Ｐゴシック" pitchFamily="34" charset="-128"/>
              </a:rPr>
              <a:t>courts</a:t>
            </a:r>
          </a:p>
          <a:p>
            <a:pPr lvl="2" eaLnBrk="1" hangingPunct="1">
              <a:buClr>
                <a:srgbClr val="956251"/>
              </a:buClr>
              <a:buFont typeface="Calisto MT" pitchFamily="1" charset="0"/>
              <a:buChar char="•"/>
            </a:pPr>
            <a:r>
              <a:rPr lang="en-US" altLang="en-US" dirty="0" smtClean="0">
                <a:ea typeface="ＭＳ Ｐゴシック" pitchFamily="34" charset="-128"/>
              </a:rPr>
              <a:t>Partisan elections</a:t>
            </a:r>
            <a:endParaRPr lang="en-US" altLang="en-US" dirty="0">
              <a:ea typeface="ＭＳ Ｐゴシック" pitchFamily="34" charset="-128"/>
            </a:endParaRPr>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20</a:t>
            </a:fld>
            <a:endParaRPr lang="en-US" altLang="en-US" dirty="0">
              <a:solidFill>
                <a:prstClr val="black"/>
              </a:solidFill>
            </a:endParaRPr>
          </a:p>
        </p:txBody>
      </p:sp>
    </p:spTree>
    <p:extLst>
      <p:ext uri="{BB962C8B-B14F-4D97-AF65-F5344CB8AC3E}">
        <p14:creationId xmlns:p14="http://schemas.microsoft.com/office/powerpoint/2010/main" val="3376777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texas constitution today</a:t>
            </a:r>
          </a:p>
        </p:txBody>
      </p:sp>
      <p:sp>
        <p:nvSpPr>
          <p:cNvPr id="3" name="Content Placeholder 2"/>
          <p:cNvSpPr>
            <a:spLocks noGrp="1"/>
          </p:cNvSpPr>
          <p:nvPr>
            <p:ph idx="1"/>
          </p:nvPr>
        </p:nvSpPr>
        <p:spPr/>
        <p:txBody>
          <a:bodyPr/>
          <a:lstStyle/>
          <a:p>
            <a:pPr marL="227013" eaLnBrk="1" hangingPunct="1"/>
            <a:r>
              <a:rPr lang="en-US" altLang="en-US" dirty="0">
                <a:ea typeface="ＭＳ Ｐゴシック" pitchFamily="34" charset="-128"/>
              </a:rPr>
              <a:t>Suffrage</a:t>
            </a:r>
            <a:endParaRPr lang="en-US" altLang="en-US" sz="2400" dirty="0">
              <a:ea typeface="ＭＳ Ｐゴシック" pitchFamily="34" charset="-128"/>
            </a:endParaRPr>
          </a:p>
          <a:p>
            <a:pPr lvl="1"/>
            <a:r>
              <a:rPr lang="en-US" dirty="0" smtClean="0"/>
              <a:t>Article 6</a:t>
            </a:r>
          </a:p>
          <a:p>
            <a:pPr lvl="1"/>
            <a:r>
              <a:rPr lang="en-US" dirty="0" smtClean="0"/>
              <a:t>Denies voting rights to individuals who are</a:t>
            </a:r>
          </a:p>
          <a:p>
            <a:pPr lvl="2"/>
            <a:r>
              <a:rPr lang="en-US" dirty="0" smtClean="0"/>
              <a:t>Under age 18</a:t>
            </a:r>
          </a:p>
          <a:p>
            <a:pPr lvl="2"/>
            <a:r>
              <a:rPr lang="en-US" dirty="0" smtClean="0"/>
              <a:t>Certain convicted felons</a:t>
            </a:r>
          </a:p>
          <a:p>
            <a:pPr lvl="2"/>
            <a:r>
              <a:rPr lang="en-US" dirty="0" smtClean="0"/>
              <a:t>Legally declared mentally incompetent</a:t>
            </a:r>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21</a:t>
            </a:fld>
            <a:endParaRPr lang="en-US" altLang="en-US" dirty="0">
              <a:solidFill>
                <a:prstClr val="black"/>
              </a:solidFill>
            </a:endParaRPr>
          </a:p>
        </p:txBody>
      </p:sp>
    </p:spTree>
    <p:extLst>
      <p:ext uri="{BB962C8B-B14F-4D97-AF65-F5344CB8AC3E}">
        <p14:creationId xmlns:p14="http://schemas.microsoft.com/office/powerpoint/2010/main" val="1933210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texas constitution today</a:t>
            </a:r>
          </a:p>
        </p:txBody>
      </p:sp>
      <p:sp>
        <p:nvSpPr>
          <p:cNvPr id="3" name="Content Placeholder 2"/>
          <p:cNvSpPr>
            <a:spLocks noGrp="1"/>
          </p:cNvSpPr>
          <p:nvPr>
            <p:ph idx="1"/>
          </p:nvPr>
        </p:nvSpPr>
        <p:spPr/>
        <p:txBody>
          <a:bodyPr/>
          <a:lstStyle/>
          <a:p>
            <a:pPr marL="227013" eaLnBrk="1" hangingPunct="1"/>
            <a:r>
              <a:rPr lang="en-US" altLang="en-US" dirty="0" smtClean="0">
                <a:ea typeface="ＭＳ Ｐゴシック" pitchFamily="34" charset="-128"/>
              </a:rPr>
              <a:t>Direct Democracy</a:t>
            </a:r>
            <a:endParaRPr lang="en-US" altLang="en-US" sz="2400" dirty="0">
              <a:ea typeface="ＭＳ Ｐゴシック" pitchFamily="34" charset="-128"/>
            </a:endParaRPr>
          </a:p>
          <a:p>
            <a:pPr marL="547688" lvl="1" eaLnBrk="1" hangingPunct="1"/>
            <a:r>
              <a:rPr lang="en-US" altLang="en-US" dirty="0" smtClean="0">
                <a:ea typeface="ＭＳ Ｐゴシック" pitchFamily="34" charset="-128"/>
              </a:rPr>
              <a:t>Texas Constitution does NOT allow for initiative, referendum, popular recall</a:t>
            </a:r>
          </a:p>
          <a:p>
            <a:pPr marL="547688" lvl="1" eaLnBrk="1" hangingPunct="1"/>
            <a:r>
              <a:rPr lang="en-US" dirty="0" smtClean="0">
                <a:ea typeface="ＭＳ Ｐゴシック" pitchFamily="34" charset="-128"/>
              </a:rPr>
              <a:t>Texas </a:t>
            </a:r>
            <a:r>
              <a:rPr lang="en-US" dirty="0">
                <a:ea typeface="ＭＳ Ｐゴシック" pitchFamily="34" charset="-128"/>
              </a:rPr>
              <a:t>permits voters to decide directly on only three matters</a:t>
            </a:r>
          </a:p>
          <a:p>
            <a:pPr marL="822325" lvl="2" eaLnBrk="1" hangingPunct="1"/>
            <a:r>
              <a:rPr lang="en-US" dirty="0">
                <a:ea typeface="ＭＳ Ｐゴシック" pitchFamily="34" charset="-128"/>
              </a:rPr>
              <a:t>Constitutional amendments</a:t>
            </a:r>
          </a:p>
          <a:p>
            <a:pPr marL="822325" lvl="2" eaLnBrk="1" hangingPunct="1"/>
            <a:r>
              <a:rPr lang="en-US" dirty="0">
                <a:ea typeface="ＭＳ Ｐゴシック" pitchFamily="34" charset="-128"/>
              </a:rPr>
              <a:t>State income tax</a:t>
            </a:r>
          </a:p>
          <a:p>
            <a:pPr marL="822325" lvl="2" eaLnBrk="1" hangingPunct="1"/>
            <a:r>
              <a:rPr lang="en-US" dirty="0">
                <a:ea typeface="ＭＳ Ｐゴシック" pitchFamily="34" charset="-128"/>
              </a:rPr>
              <a:t>Legislative salaries</a:t>
            </a:r>
          </a:p>
          <a:p>
            <a:pPr marL="822325" lvl="2" eaLnBrk="1" hangingPunct="1"/>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22</a:t>
            </a:fld>
            <a:endParaRPr lang="en-US" altLang="en-US" dirty="0">
              <a:solidFill>
                <a:prstClr val="black"/>
              </a:solidFill>
            </a:endParaRPr>
          </a:p>
        </p:txBody>
      </p:sp>
    </p:spTree>
    <p:extLst>
      <p:ext uri="{BB962C8B-B14F-4D97-AF65-F5344CB8AC3E}">
        <p14:creationId xmlns:p14="http://schemas.microsoft.com/office/powerpoint/2010/main" val="1388292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States Where the Constitution Allows Citizens to Put Initiatives and Popular Referendums on the Ballot</a:t>
            </a:r>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23</a:t>
            </a:fld>
            <a:endParaRPr lang="en-US" altLang="en-US" dirty="0">
              <a:solidFill>
                <a:prstClr val="black"/>
              </a:solidFill>
            </a:endParaRPr>
          </a:p>
        </p:txBody>
      </p:sp>
      <p:pic>
        <p:nvPicPr>
          <p:cNvPr id="6" name="Content Placeholder 5"/>
          <p:cNvPicPr>
            <a:picLocks noGrp="1" noChangeAspect="1"/>
          </p:cNvPicPr>
          <p:nvPr>
            <p:ph idx="1"/>
          </p:nvPr>
        </p:nvPicPr>
        <p:blipFill rotWithShape="1">
          <a:blip r:embed="rId3"/>
          <a:srcRect l="4945" b="689"/>
          <a:stretch/>
        </p:blipFill>
        <p:spPr>
          <a:xfrm>
            <a:off x="1501623" y="1828800"/>
            <a:ext cx="6109003" cy="4343400"/>
          </a:xfrm>
          <a:prstGeom prst="rect">
            <a:avLst/>
          </a:prstGeom>
        </p:spPr>
      </p:pic>
    </p:spTree>
    <p:extLst>
      <p:ext uri="{BB962C8B-B14F-4D97-AF65-F5344CB8AC3E}">
        <p14:creationId xmlns:p14="http://schemas.microsoft.com/office/powerpoint/2010/main" val="34479241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texas constitution today</a:t>
            </a:r>
          </a:p>
        </p:txBody>
      </p:sp>
      <p:sp>
        <p:nvSpPr>
          <p:cNvPr id="3" name="Content Placeholder 2"/>
          <p:cNvSpPr>
            <a:spLocks noGrp="1"/>
          </p:cNvSpPr>
          <p:nvPr>
            <p:ph idx="1"/>
          </p:nvPr>
        </p:nvSpPr>
        <p:spPr/>
        <p:txBody>
          <a:bodyPr/>
          <a:lstStyle/>
          <a:p>
            <a:r>
              <a:rPr lang="en-US" dirty="0" smtClean="0"/>
              <a:t>Public Education</a:t>
            </a:r>
          </a:p>
          <a:p>
            <a:pPr lvl="1"/>
            <a:r>
              <a:rPr lang="en-US" dirty="0" smtClean="0"/>
              <a:t>Establishes and provides for free public education</a:t>
            </a:r>
          </a:p>
          <a:p>
            <a:pPr lvl="1"/>
            <a:r>
              <a:rPr lang="en-US" i="1" dirty="0"/>
              <a:t>Edgewood Independent School District v. </a:t>
            </a:r>
            <a:r>
              <a:rPr lang="en-US" i="1" dirty="0" smtClean="0"/>
              <a:t>Kirby</a:t>
            </a:r>
          </a:p>
          <a:p>
            <a:pPr lvl="1"/>
            <a:r>
              <a:rPr lang="en-US" dirty="0" smtClean="0"/>
              <a:t>Ongoing debate on funding</a:t>
            </a:r>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24</a:t>
            </a:fld>
            <a:endParaRPr lang="en-US" altLang="en-US" dirty="0">
              <a:solidFill>
                <a:prstClr val="black"/>
              </a:solidFill>
            </a:endParaRPr>
          </a:p>
        </p:txBody>
      </p:sp>
      <p:sp>
        <p:nvSpPr>
          <p:cNvPr id="6" name="TextBox 2"/>
          <p:cNvSpPr txBox="1">
            <a:spLocks noChangeArrowheads="1"/>
          </p:cNvSpPr>
          <p:nvPr/>
        </p:nvSpPr>
        <p:spPr bwMode="auto">
          <a:xfrm>
            <a:off x="769256" y="5486400"/>
            <a:ext cx="7467601" cy="769441"/>
          </a:xfrm>
          <a:prstGeom prst="rect">
            <a:avLst/>
          </a:prstGeom>
          <a:solidFill>
            <a:schemeClr val="accent1">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US" altLang="en-US" sz="2200" dirty="0" smtClean="0">
                <a:solidFill>
                  <a:schemeClr val="bg1"/>
                </a:solidFill>
                <a:latin typeface="Arial" panose="020B0604020202020204" pitchFamily="34" charset="0"/>
                <a:cs typeface="Arial" panose="020B0604020202020204" pitchFamily="34" charset="0"/>
              </a:rPr>
              <a:t>Why is the funding of public education a continually contentious issue in Texas?</a:t>
            </a:r>
            <a:endParaRPr lang="en-US" altLang="en-US"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13207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texas constitution today</a:t>
            </a:r>
          </a:p>
        </p:txBody>
      </p:sp>
      <p:sp>
        <p:nvSpPr>
          <p:cNvPr id="3" name="Content Placeholder 2"/>
          <p:cNvSpPr>
            <a:spLocks noGrp="1"/>
          </p:cNvSpPr>
          <p:nvPr>
            <p:ph idx="1"/>
          </p:nvPr>
        </p:nvSpPr>
        <p:spPr/>
        <p:txBody>
          <a:bodyPr/>
          <a:lstStyle/>
          <a:p>
            <a:r>
              <a:rPr lang="en-US" dirty="0" smtClean="0"/>
              <a:t>Local Government</a:t>
            </a:r>
          </a:p>
          <a:p>
            <a:pPr lvl="1"/>
            <a:r>
              <a:rPr lang="en-US" dirty="0" smtClean="0"/>
              <a:t>Subordinate to state</a:t>
            </a:r>
          </a:p>
          <a:p>
            <a:pPr lvl="1"/>
            <a:r>
              <a:rPr lang="en-US" dirty="0" smtClean="0"/>
              <a:t>Decentralizes government power</a:t>
            </a:r>
          </a:p>
          <a:p>
            <a:pPr lvl="1"/>
            <a:r>
              <a:rPr lang="en-US" dirty="0" smtClean="0"/>
              <a:t>City government structures</a:t>
            </a:r>
          </a:p>
          <a:p>
            <a:pPr lvl="2"/>
            <a:r>
              <a:rPr lang="en-US" dirty="0" smtClean="0"/>
              <a:t>General-law charters</a:t>
            </a:r>
          </a:p>
          <a:p>
            <a:pPr lvl="2"/>
            <a:r>
              <a:rPr lang="en-US" dirty="0" smtClean="0"/>
              <a:t>Home-rule charters</a:t>
            </a:r>
          </a:p>
          <a:p>
            <a:pPr lvl="1"/>
            <a:r>
              <a:rPr lang="en-US" dirty="0" smtClean="0"/>
              <a:t>Special districts</a:t>
            </a:r>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25</a:t>
            </a:fld>
            <a:endParaRPr lang="en-US" altLang="en-US" dirty="0">
              <a:solidFill>
                <a:prstClr val="black"/>
              </a:solidFill>
            </a:endParaRPr>
          </a:p>
        </p:txBody>
      </p:sp>
      <p:sp>
        <p:nvSpPr>
          <p:cNvPr id="6" name="TextBox 2"/>
          <p:cNvSpPr txBox="1">
            <a:spLocks noChangeArrowheads="1"/>
          </p:cNvSpPr>
          <p:nvPr/>
        </p:nvSpPr>
        <p:spPr bwMode="auto">
          <a:xfrm>
            <a:off x="769256" y="5701843"/>
            <a:ext cx="7467601" cy="430887"/>
          </a:xfrm>
          <a:prstGeom prst="rect">
            <a:avLst/>
          </a:prstGeom>
          <a:solidFill>
            <a:schemeClr val="accent1">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US" altLang="en-US" sz="2200" dirty="0" smtClean="0">
                <a:solidFill>
                  <a:schemeClr val="bg1"/>
                </a:solidFill>
                <a:latin typeface="Arial" panose="020B0604020202020204" pitchFamily="34" charset="0"/>
                <a:cs typeface="Arial" panose="020B0604020202020204" pitchFamily="34" charset="0"/>
              </a:rPr>
              <a:t>What is the role of special districts?</a:t>
            </a:r>
            <a:endParaRPr lang="en-US" altLang="en-US"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41818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and Revising the Texas Constitution</a:t>
            </a:r>
          </a:p>
        </p:txBody>
      </p:sp>
      <p:sp>
        <p:nvSpPr>
          <p:cNvPr id="3" name="Content Placeholder 2"/>
          <p:cNvSpPr>
            <a:spLocks noGrp="1"/>
          </p:cNvSpPr>
          <p:nvPr>
            <p:ph idx="1"/>
          </p:nvPr>
        </p:nvSpPr>
        <p:spPr/>
        <p:txBody>
          <a:bodyPr/>
          <a:lstStyle/>
          <a:p>
            <a:pPr marL="227013" eaLnBrk="1" hangingPunct="1">
              <a:defRPr/>
            </a:pPr>
            <a:r>
              <a:rPr lang="en-US" dirty="0">
                <a:ea typeface="ＭＳ Ｐゴシック" pitchFamily="34" charset="-128"/>
              </a:rPr>
              <a:t>Amendment Procedures</a:t>
            </a:r>
            <a:endParaRPr lang="en-US" sz="2400" dirty="0">
              <a:ea typeface="ＭＳ Ｐゴシック" pitchFamily="34" charset="-128"/>
            </a:endParaRPr>
          </a:p>
          <a:p>
            <a:pPr lvl="1" eaLnBrk="1" fontAlgn="auto" hangingPunct="1">
              <a:spcAft>
                <a:spcPts val="0"/>
              </a:spcAft>
              <a:buFont typeface="Calisto MT" pitchFamily="18" charset="0"/>
              <a:buChar char="•"/>
              <a:defRPr/>
            </a:pPr>
            <a:r>
              <a:rPr lang="en-US" dirty="0"/>
              <a:t>Proposal of constitutional amendments</a:t>
            </a:r>
          </a:p>
          <a:p>
            <a:pPr lvl="2" eaLnBrk="1" fontAlgn="auto" hangingPunct="1">
              <a:spcAft>
                <a:spcPts val="0"/>
              </a:spcAft>
              <a:buFont typeface="Calisto MT" pitchFamily="18" charset="0"/>
              <a:buChar char="•"/>
              <a:defRPr/>
            </a:pPr>
            <a:r>
              <a:rPr lang="en-US" dirty="0"/>
              <a:t>Must be by two-thirds of </a:t>
            </a:r>
            <a:r>
              <a:rPr lang="en-US" dirty="0" smtClean="0"/>
              <a:t>total </a:t>
            </a:r>
            <a:r>
              <a:rPr lang="en-US" dirty="0"/>
              <a:t>membership of each house of </a:t>
            </a:r>
            <a:r>
              <a:rPr lang="en-US" dirty="0" smtClean="0"/>
              <a:t>legislature</a:t>
            </a:r>
            <a:endParaRPr lang="en-US" dirty="0"/>
          </a:p>
          <a:p>
            <a:pPr lvl="2" eaLnBrk="1" fontAlgn="auto" hangingPunct="1">
              <a:spcAft>
                <a:spcPts val="0"/>
              </a:spcAft>
              <a:buFont typeface="Calisto MT" pitchFamily="18" charset="0"/>
              <a:buChar char="•"/>
              <a:defRPr/>
            </a:pPr>
            <a:r>
              <a:rPr lang="en-US" dirty="0"/>
              <a:t>At least 21 senators and 100 </a:t>
            </a:r>
            <a:r>
              <a:rPr lang="en-US" dirty="0" smtClean="0"/>
              <a:t>representatives</a:t>
            </a:r>
          </a:p>
          <a:p>
            <a:pPr lvl="1" eaLnBrk="1" fontAlgn="auto" hangingPunct="1">
              <a:spcAft>
                <a:spcPts val="0"/>
              </a:spcAft>
              <a:buFont typeface="Calisto MT" pitchFamily="18" charset="0"/>
              <a:buChar char="•"/>
              <a:defRPr/>
            </a:pPr>
            <a:r>
              <a:rPr lang="en-US" dirty="0"/>
              <a:t>Ratification of constitutional amendments</a:t>
            </a:r>
          </a:p>
          <a:p>
            <a:pPr lvl="2" eaLnBrk="1" fontAlgn="auto" hangingPunct="1">
              <a:spcAft>
                <a:spcPts val="0"/>
              </a:spcAft>
              <a:buFont typeface="Calisto MT" pitchFamily="18" charset="0"/>
              <a:buChar char="•"/>
              <a:defRPr/>
            </a:pPr>
            <a:r>
              <a:rPr lang="en-US" dirty="0"/>
              <a:t>Requires approval by a majority of voters in either a general or a special election</a:t>
            </a:r>
          </a:p>
          <a:p>
            <a:pPr lvl="2" eaLnBrk="1" fontAlgn="auto" hangingPunct="1">
              <a:spcAft>
                <a:spcPts val="0"/>
              </a:spcAft>
              <a:buFont typeface="Calisto MT" pitchFamily="18" charset="0"/>
              <a:buChar char="•"/>
              <a:defRPr/>
            </a:pPr>
            <a:r>
              <a:rPr lang="en-US" dirty="0"/>
              <a:t>Historically, </a:t>
            </a:r>
            <a:r>
              <a:rPr lang="en-US" dirty="0" smtClean="0"/>
              <a:t>almost 75% approved </a:t>
            </a:r>
            <a:endParaRPr lang="en-US" dirty="0"/>
          </a:p>
          <a:p>
            <a:pPr lvl="1" eaLnBrk="1" fontAlgn="auto" hangingPunct="1">
              <a:spcAft>
                <a:spcPts val="0"/>
              </a:spcAft>
              <a:buFont typeface="Calisto MT" pitchFamily="18" charset="0"/>
              <a:buChar char="•"/>
              <a:defRPr/>
            </a:pPr>
            <a:endParaRPr lang="en-US" dirty="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26</a:t>
            </a:fld>
            <a:endParaRPr lang="en-US" altLang="en-US" dirty="0">
              <a:solidFill>
                <a:prstClr val="black"/>
              </a:solidFill>
            </a:endParaRPr>
          </a:p>
        </p:txBody>
      </p:sp>
    </p:spTree>
    <p:extLst>
      <p:ext uri="{BB962C8B-B14F-4D97-AF65-F5344CB8AC3E}">
        <p14:creationId xmlns:p14="http://schemas.microsoft.com/office/powerpoint/2010/main" val="5336909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Constitutional Amendments: </a:t>
            </a:r>
            <a:r>
              <a:rPr lang="en-US" dirty="0" smtClean="0"/>
              <a:t>1995-2014</a:t>
            </a:r>
          </a:p>
          <a:p>
            <a:pPr lvl="1"/>
            <a:r>
              <a:rPr lang="en-US" dirty="0" smtClean="0"/>
              <a:t>Sent 145 proposed amendments to voters</a:t>
            </a:r>
          </a:p>
          <a:p>
            <a:pPr lvl="1"/>
            <a:r>
              <a:rPr lang="en-US" dirty="0" smtClean="0"/>
              <a:t>Generally sent in off-election years, so low voter participation (average 7%)</a:t>
            </a:r>
          </a:p>
          <a:p>
            <a:pPr lvl="1"/>
            <a:r>
              <a:rPr lang="en-US" dirty="0" smtClean="0"/>
              <a:t>But most amendments approved</a:t>
            </a:r>
            <a:endParaRPr lang="en-US" dirty="0"/>
          </a:p>
        </p:txBody>
      </p:sp>
      <p:sp>
        <p:nvSpPr>
          <p:cNvPr id="2" name="Title 1"/>
          <p:cNvSpPr>
            <a:spLocks noGrp="1"/>
          </p:cNvSpPr>
          <p:nvPr>
            <p:ph type="title"/>
          </p:nvPr>
        </p:nvSpPr>
        <p:spPr/>
        <p:txBody>
          <a:bodyPr/>
          <a:lstStyle/>
          <a:p>
            <a:r>
              <a:rPr lang="en-US" dirty="0"/>
              <a:t>Amending and Revising the Texas Constitution</a:t>
            </a:r>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27</a:t>
            </a:fld>
            <a:endParaRPr lang="en-US" altLang="en-US" dirty="0">
              <a:solidFill>
                <a:prstClr val="black"/>
              </a:solidFill>
            </a:endParaRPr>
          </a:p>
        </p:txBody>
      </p:sp>
      <p:sp>
        <p:nvSpPr>
          <p:cNvPr id="6" name="TextBox 2"/>
          <p:cNvSpPr txBox="1">
            <a:spLocks noChangeArrowheads="1"/>
          </p:cNvSpPr>
          <p:nvPr/>
        </p:nvSpPr>
        <p:spPr bwMode="auto">
          <a:xfrm>
            <a:off x="769256" y="5486400"/>
            <a:ext cx="7467601" cy="769441"/>
          </a:xfrm>
          <a:prstGeom prst="rect">
            <a:avLst/>
          </a:prstGeom>
          <a:solidFill>
            <a:schemeClr val="accent1">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defRPr/>
            </a:pPr>
            <a:r>
              <a:rPr lang="en-US" altLang="en-US" sz="2200" dirty="0" smtClean="0">
                <a:solidFill>
                  <a:schemeClr val="bg1"/>
                </a:solidFill>
                <a:latin typeface="Arial" panose="020B0604020202020204" pitchFamily="34" charset="0"/>
                <a:cs typeface="Arial" panose="020B0604020202020204" pitchFamily="34" charset="0"/>
              </a:rPr>
              <a:t>Does low voter turnout undermine the legitimacy of the constitutional amendment process in Texas?</a:t>
            </a:r>
            <a:endParaRPr lang="en-US" altLang="en-US"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5362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and Revising the Texas Constitution</a:t>
            </a:r>
          </a:p>
        </p:txBody>
      </p:sp>
      <p:sp>
        <p:nvSpPr>
          <p:cNvPr id="3" name="Content Placeholder 2"/>
          <p:cNvSpPr>
            <a:spLocks noGrp="1"/>
          </p:cNvSpPr>
          <p:nvPr>
            <p:ph idx="1"/>
          </p:nvPr>
        </p:nvSpPr>
        <p:spPr/>
        <p:txBody>
          <a:bodyPr/>
          <a:lstStyle/>
          <a:p>
            <a:pPr marL="227013" eaLnBrk="1" hangingPunct="1">
              <a:defRPr/>
            </a:pPr>
            <a:r>
              <a:rPr lang="en-US" dirty="0">
                <a:ea typeface="ＭＳ Ｐゴシック" pitchFamily="34" charset="-128"/>
              </a:rPr>
              <a:t>Criticisms of the Texas Constitution</a:t>
            </a:r>
            <a:endParaRPr lang="en-US" sz="2400" dirty="0">
              <a:ea typeface="ＭＳ Ｐゴシック" pitchFamily="34" charset="-128"/>
            </a:endParaRPr>
          </a:p>
          <a:p>
            <a:pPr lvl="1" eaLnBrk="1" fontAlgn="auto" hangingPunct="1">
              <a:spcAft>
                <a:spcPts val="0"/>
              </a:spcAft>
              <a:buFont typeface="Calisto MT" pitchFamily="18" charset="0"/>
              <a:buChar char="•"/>
              <a:defRPr/>
            </a:pPr>
            <a:r>
              <a:rPr lang="en-US" dirty="0"/>
              <a:t>Longest, most detailed, most frequently amended constitution</a:t>
            </a:r>
          </a:p>
          <a:p>
            <a:pPr lvl="1" eaLnBrk="1" fontAlgn="auto" hangingPunct="1">
              <a:spcAft>
                <a:spcPts val="0"/>
              </a:spcAft>
              <a:buFont typeface="Calisto MT" pitchFamily="18" charset="0"/>
              <a:buChar char="•"/>
              <a:defRPr/>
            </a:pPr>
            <a:r>
              <a:rPr lang="en-US" dirty="0"/>
              <a:t>Must resort to the amendment process because the constitution </a:t>
            </a:r>
            <a:r>
              <a:rPr lang="en-US" dirty="0" smtClean="0"/>
              <a:t>poorly </a:t>
            </a:r>
            <a:r>
              <a:rPr lang="en-US" dirty="0"/>
              <a:t>organized and poorly written</a:t>
            </a:r>
          </a:p>
          <a:p>
            <a:pPr lvl="1" eaLnBrk="1" fontAlgn="auto" hangingPunct="1">
              <a:spcAft>
                <a:spcPts val="0"/>
              </a:spcAft>
              <a:buFont typeface="Calisto MT" pitchFamily="18" charset="0"/>
              <a:buChar char="•"/>
              <a:defRPr/>
            </a:pPr>
            <a:r>
              <a:rPr lang="en-US" dirty="0" smtClean="0"/>
              <a:t>Little voter interest in constitutional amendments</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28</a:t>
            </a:fld>
            <a:endParaRPr lang="en-US" altLang="en-US" dirty="0">
              <a:solidFill>
                <a:prstClr val="black"/>
              </a:solidFill>
            </a:endParaRPr>
          </a:p>
        </p:txBody>
      </p:sp>
    </p:spTree>
    <p:extLst>
      <p:ext uri="{BB962C8B-B14F-4D97-AF65-F5344CB8AC3E}">
        <p14:creationId xmlns:p14="http://schemas.microsoft.com/office/powerpoint/2010/main" val="40746408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Amending and Revising the Texas Constitution</a:t>
            </a:r>
          </a:p>
        </p:txBody>
      </p:sp>
      <p:sp>
        <p:nvSpPr>
          <p:cNvPr id="3" name="Content Placeholder 2"/>
          <p:cNvSpPr>
            <a:spLocks noGrp="1"/>
          </p:cNvSpPr>
          <p:nvPr>
            <p:ph idx="1"/>
          </p:nvPr>
        </p:nvSpPr>
        <p:spPr/>
        <p:txBody>
          <a:bodyPr/>
          <a:lstStyle/>
          <a:p>
            <a:pPr marL="227013" eaLnBrk="1" hangingPunct="1">
              <a:defRPr/>
            </a:pPr>
            <a:r>
              <a:rPr lang="en-US" dirty="0">
                <a:ea typeface="ＭＳ Ｐゴシック" pitchFamily="34" charset="-128"/>
              </a:rPr>
              <a:t>Attempts to Revise the Texas Constitution</a:t>
            </a:r>
            <a:endParaRPr lang="en-US" sz="2400" dirty="0">
              <a:ea typeface="ＭＳ Ｐゴシック" pitchFamily="34" charset="-128"/>
            </a:endParaRPr>
          </a:p>
          <a:p>
            <a:pPr lvl="1" eaLnBrk="1" fontAlgn="auto" hangingPunct="1">
              <a:spcAft>
                <a:spcPts val="0"/>
              </a:spcAft>
              <a:buFont typeface="Calisto MT" pitchFamily="18" charset="0"/>
              <a:buChar char="•"/>
              <a:defRPr/>
            </a:pPr>
            <a:r>
              <a:rPr lang="en-US" dirty="0"/>
              <a:t>Have been met with successive failures</a:t>
            </a:r>
          </a:p>
          <a:p>
            <a:pPr lvl="1" eaLnBrk="1" fontAlgn="auto" hangingPunct="1">
              <a:spcAft>
                <a:spcPts val="0"/>
              </a:spcAft>
              <a:buFont typeface="Calisto MT" pitchFamily="18" charset="0"/>
              <a:buChar char="•"/>
              <a:defRPr/>
            </a:pPr>
            <a:r>
              <a:rPr lang="en-US" dirty="0" smtClean="0"/>
              <a:t>Even attempts to reform (shorten) constitution seen as legislative power grab</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29</a:t>
            </a:fld>
            <a:endParaRPr lang="en-US" altLang="en-US" dirty="0">
              <a:solidFill>
                <a:prstClr val="black"/>
              </a:solidFill>
            </a:endParaRPr>
          </a:p>
        </p:txBody>
      </p:sp>
    </p:spTree>
    <p:extLst>
      <p:ext uri="{BB962C8B-B14F-4D97-AF65-F5344CB8AC3E}">
        <p14:creationId xmlns:p14="http://schemas.microsoft.com/office/powerpoint/2010/main" val="3017906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TEXAS CONSTITUTIONS </a:t>
            </a:r>
            <a:r>
              <a:rPr lang="en-US" dirty="0" smtClean="0"/>
              <a:t/>
            </a:r>
            <a:br>
              <a:rPr lang="en-US" dirty="0" smtClean="0"/>
            </a:br>
            <a:r>
              <a:rPr lang="en-US" dirty="0" smtClean="0"/>
              <a:t>IN </a:t>
            </a:r>
            <a:r>
              <a:rPr lang="en-US" dirty="0"/>
              <a:t>HISTORY</a:t>
            </a:r>
          </a:p>
        </p:txBody>
      </p:sp>
      <p:sp>
        <p:nvSpPr>
          <p:cNvPr id="3" name="Content Placeholder 2"/>
          <p:cNvSpPr>
            <a:spLocks noGrp="1"/>
          </p:cNvSpPr>
          <p:nvPr>
            <p:ph idx="1"/>
          </p:nvPr>
        </p:nvSpPr>
        <p:spPr/>
        <p:txBody>
          <a:bodyPr>
            <a:normAutofit/>
          </a:bodyPr>
          <a:lstStyle/>
          <a:p>
            <a:r>
              <a:rPr lang="en-US" dirty="0" smtClean="0"/>
              <a:t>Early Texas Constitutions</a:t>
            </a:r>
          </a:p>
          <a:p>
            <a:pPr lvl="1"/>
            <a:r>
              <a:rPr lang="en-US" dirty="0"/>
              <a:t>Republic of Texas Constitution</a:t>
            </a:r>
          </a:p>
          <a:p>
            <a:pPr lvl="2"/>
            <a:r>
              <a:rPr lang="en-US" dirty="0"/>
              <a:t>Established term limits on the president</a:t>
            </a:r>
          </a:p>
          <a:p>
            <a:pPr lvl="2"/>
            <a:r>
              <a:rPr lang="en-US" dirty="0"/>
              <a:t>Included separation of church and state</a:t>
            </a:r>
          </a:p>
          <a:p>
            <a:pPr lvl="2"/>
            <a:r>
              <a:rPr lang="en-US" dirty="0" smtClean="0"/>
              <a:t>Some </a:t>
            </a:r>
            <a:r>
              <a:rPr lang="en-US" dirty="0"/>
              <a:t>provisions from Spanish-Mexican </a:t>
            </a:r>
            <a:r>
              <a:rPr lang="en-US" dirty="0" smtClean="0"/>
              <a:t>law</a:t>
            </a:r>
          </a:p>
          <a:p>
            <a:pPr lvl="3"/>
            <a:r>
              <a:rPr lang="en-US" sz="2200" dirty="0"/>
              <a:t>Homestead protections</a:t>
            </a:r>
          </a:p>
          <a:p>
            <a:pPr lvl="3"/>
            <a:r>
              <a:rPr lang="en-US" sz="2200" dirty="0"/>
              <a:t>Community property</a:t>
            </a:r>
          </a:p>
          <a:p>
            <a:pPr lvl="3"/>
            <a:r>
              <a:rPr lang="en-US" sz="2200" dirty="0"/>
              <a:t>Common law</a:t>
            </a:r>
          </a:p>
          <a:p>
            <a:pPr lvl="2"/>
            <a:r>
              <a:rPr lang="en-US" dirty="0" smtClean="0"/>
              <a:t>Established </a:t>
            </a:r>
            <a:r>
              <a:rPr lang="en-US" dirty="0"/>
              <a:t>a unitary form of government</a:t>
            </a:r>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3</a:t>
            </a:fld>
            <a:endParaRPr lang="en-US" altLang="en-US" dirty="0">
              <a:solidFill>
                <a:prstClr val="black"/>
              </a:solidFill>
            </a:endParaRPr>
          </a:p>
        </p:txBody>
      </p:sp>
    </p:spTree>
    <p:extLst>
      <p:ext uri="{BB962C8B-B14F-4D97-AF65-F5344CB8AC3E}">
        <p14:creationId xmlns:p14="http://schemas.microsoft.com/office/powerpoint/2010/main" val="4148410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TEXAS CONSTITUTIONS </a:t>
            </a:r>
            <a:r>
              <a:rPr lang="en-US" dirty="0" smtClean="0"/>
              <a:t/>
            </a:r>
            <a:br>
              <a:rPr lang="en-US" dirty="0" smtClean="0"/>
            </a:br>
            <a:r>
              <a:rPr lang="en-US" dirty="0" smtClean="0"/>
              <a:t>IN </a:t>
            </a:r>
            <a:r>
              <a:rPr lang="en-US" dirty="0"/>
              <a:t>HISTORY</a:t>
            </a:r>
          </a:p>
        </p:txBody>
      </p:sp>
      <p:sp>
        <p:nvSpPr>
          <p:cNvPr id="3" name="Content Placeholder 2"/>
          <p:cNvSpPr>
            <a:spLocks noGrp="1"/>
          </p:cNvSpPr>
          <p:nvPr>
            <p:ph idx="1"/>
          </p:nvPr>
        </p:nvSpPr>
        <p:spPr/>
        <p:txBody>
          <a:bodyPr/>
          <a:lstStyle/>
          <a:p>
            <a:r>
              <a:rPr lang="en-US" dirty="0"/>
              <a:t>Early Texas </a:t>
            </a:r>
            <a:r>
              <a:rPr lang="en-US" dirty="0" smtClean="0"/>
              <a:t>Constitutions (cont.)</a:t>
            </a:r>
          </a:p>
          <a:p>
            <a:pPr marL="547688" lvl="1" eaLnBrk="1" hangingPunct="1">
              <a:defRPr/>
            </a:pPr>
            <a:r>
              <a:rPr lang="en-US" dirty="0">
                <a:ea typeface="ＭＳ Ｐゴシック" pitchFamily="34" charset="-128"/>
              </a:rPr>
              <a:t>Constitution of 1845</a:t>
            </a:r>
          </a:p>
          <a:p>
            <a:pPr lvl="2" eaLnBrk="1" hangingPunct="1">
              <a:lnSpc>
                <a:spcPct val="90000"/>
              </a:lnSpc>
              <a:defRPr/>
            </a:pPr>
            <a:r>
              <a:rPr lang="en-US" dirty="0">
                <a:ea typeface="ＭＳ Ｐゴシック" pitchFamily="34" charset="-128"/>
              </a:rPr>
              <a:t>Required a two-thirds vote in </a:t>
            </a:r>
            <a:r>
              <a:rPr lang="en-US" dirty="0" smtClean="0">
                <a:ea typeface="ＭＳ Ｐゴシック" pitchFamily="34" charset="-128"/>
              </a:rPr>
              <a:t>Texas </a:t>
            </a:r>
            <a:r>
              <a:rPr lang="en-US" dirty="0">
                <a:ea typeface="ＭＳ Ｐゴシック" pitchFamily="34" charset="-128"/>
              </a:rPr>
              <a:t>House to establish any corporation</a:t>
            </a:r>
          </a:p>
          <a:p>
            <a:pPr lvl="2" eaLnBrk="1" hangingPunct="1">
              <a:lnSpc>
                <a:spcPct val="90000"/>
              </a:lnSpc>
              <a:defRPr/>
            </a:pPr>
            <a:r>
              <a:rPr lang="en-US" dirty="0">
                <a:ea typeface="ＭＳ Ｐゴシック" pitchFamily="34" charset="-128"/>
              </a:rPr>
              <a:t>Made bank corporations illegal</a:t>
            </a:r>
          </a:p>
          <a:p>
            <a:pPr lvl="2" eaLnBrk="1" hangingPunct="1">
              <a:lnSpc>
                <a:spcPct val="90000"/>
              </a:lnSpc>
              <a:defRPr/>
            </a:pPr>
            <a:r>
              <a:rPr lang="en-US" dirty="0">
                <a:ea typeface="ＭＳ Ｐゴシック" pitchFamily="34" charset="-128"/>
              </a:rPr>
              <a:t>Restricted </a:t>
            </a:r>
            <a:r>
              <a:rPr lang="en-US" dirty="0" smtClean="0">
                <a:ea typeface="ＭＳ Ｐゴシック" pitchFamily="34" charset="-128"/>
              </a:rPr>
              <a:t>legislature </a:t>
            </a:r>
            <a:r>
              <a:rPr lang="en-US" dirty="0">
                <a:ea typeface="ＭＳ Ｐゴシック" pitchFamily="34" charset="-128"/>
              </a:rPr>
              <a:t>to meeting only once every two years</a:t>
            </a:r>
          </a:p>
          <a:p>
            <a:pPr lvl="2" eaLnBrk="1" hangingPunct="1">
              <a:lnSpc>
                <a:spcPct val="90000"/>
              </a:lnSpc>
              <a:defRPr/>
            </a:pPr>
            <a:r>
              <a:rPr lang="en-US" dirty="0">
                <a:ea typeface="ＭＳ Ｐゴシック" pitchFamily="34" charset="-128"/>
              </a:rPr>
              <a:t>Limited state debt to $100,000</a:t>
            </a:r>
          </a:p>
          <a:p>
            <a:pPr lvl="2" eaLnBrk="1" hangingPunct="1">
              <a:lnSpc>
                <a:spcPct val="90000"/>
              </a:lnSpc>
              <a:defRPr/>
            </a:pPr>
            <a:r>
              <a:rPr lang="en-US" dirty="0">
                <a:ea typeface="ＭＳ Ｐゴシック" pitchFamily="34" charset="-128"/>
              </a:rPr>
              <a:t>Established the Permanent School Fund</a:t>
            </a:r>
          </a:p>
          <a:p>
            <a:pPr lvl="2" eaLnBrk="1" hangingPunct="1">
              <a:lnSpc>
                <a:spcPct val="90000"/>
              </a:lnSpc>
              <a:defRPr/>
            </a:pPr>
            <a:r>
              <a:rPr lang="en-US" dirty="0">
                <a:ea typeface="ＭＳ Ｐゴシック" pitchFamily="34" charset="-128"/>
              </a:rPr>
              <a:t>Established the long ballot</a:t>
            </a:r>
          </a:p>
          <a:p>
            <a:pPr lvl="1"/>
            <a:endParaRPr lang="en-US" dirty="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4</a:t>
            </a:fld>
            <a:endParaRPr lang="en-US" altLang="en-US" dirty="0">
              <a:solidFill>
                <a:prstClr val="black"/>
              </a:solidFill>
            </a:endParaRPr>
          </a:p>
        </p:txBody>
      </p:sp>
    </p:spTree>
    <p:extLst>
      <p:ext uri="{BB962C8B-B14F-4D97-AF65-F5344CB8AC3E}">
        <p14:creationId xmlns:p14="http://schemas.microsoft.com/office/powerpoint/2010/main" val="3370548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TEXAS CONSTITUTIONS </a:t>
            </a:r>
            <a:r>
              <a:rPr lang="en-US" dirty="0" smtClean="0"/>
              <a:t/>
            </a:r>
            <a:br>
              <a:rPr lang="en-US" dirty="0" smtClean="0"/>
            </a:br>
            <a:r>
              <a:rPr lang="en-US" dirty="0" smtClean="0"/>
              <a:t>IN </a:t>
            </a:r>
            <a:r>
              <a:rPr lang="en-US" dirty="0"/>
              <a:t>HISTORY</a:t>
            </a:r>
          </a:p>
        </p:txBody>
      </p:sp>
      <p:sp>
        <p:nvSpPr>
          <p:cNvPr id="3" name="Content Placeholder 2"/>
          <p:cNvSpPr>
            <a:spLocks noGrp="1"/>
          </p:cNvSpPr>
          <p:nvPr>
            <p:ph idx="1"/>
          </p:nvPr>
        </p:nvSpPr>
        <p:spPr/>
        <p:txBody>
          <a:bodyPr/>
          <a:lstStyle/>
          <a:p>
            <a:r>
              <a:rPr lang="en-US" dirty="0"/>
              <a:t>Early Texas </a:t>
            </a:r>
            <a:r>
              <a:rPr lang="en-US" dirty="0" smtClean="0"/>
              <a:t>Constitutions (cont.)</a:t>
            </a:r>
          </a:p>
          <a:p>
            <a:pPr lvl="1"/>
            <a:r>
              <a:rPr lang="en-US" dirty="0"/>
              <a:t>Constitution of </a:t>
            </a:r>
            <a:r>
              <a:rPr lang="en-US" dirty="0" smtClean="0"/>
              <a:t>1861</a:t>
            </a:r>
          </a:p>
          <a:p>
            <a:pPr lvl="2"/>
            <a:r>
              <a:rPr lang="en-US" dirty="0" smtClean="0"/>
              <a:t>Similar to 1845 Constitution</a:t>
            </a:r>
          </a:p>
          <a:p>
            <a:pPr lvl="2"/>
            <a:r>
              <a:rPr lang="en-US" dirty="0" smtClean="0"/>
              <a:t>Acknowledged Texas as Confederate state</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5</a:t>
            </a:fld>
            <a:endParaRPr lang="en-US" altLang="en-US" dirty="0">
              <a:solidFill>
                <a:prstClr val="black"/>
              </a:solidFill>
            </a:endParaRPr>
          </a:p>
        </p:txBody>
      </p:sp>
    </p:spTree>
    <p:extLst>
      <p:ext uri="{BB962C8B-B14F-4D97-AF65-F5344CB8AC3E}">
        <p14:creationId xmlns:p14="http://schemas.microsoft.com/office/powerpoint/2010/main" val="2129550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TEXAS CONSTITUTIONS </a:t>
            </a:r>
            <a:br>
              <a:rPr lang="en-US" dirty="0"/>
            </a:br>
            <a:r>
              <a:rPr lang="en-US" dirty="0"/>
              <a:t>IN HISTORY</a:t>
            </a:r>
          </a:p>
        </p:txBody>
      </p:sp>
      <p:sp>
        <p:nvSpPr>
          <p:cNvPr id="3" name="Content Placeholder 2"/>
          <p:cNvSpPr>
            <a:spLocks noGrp="1"/>
          </p:cNvSpPr>
          <p:nvPr>
            <p:ph idx="1"/>
          </p:nvPr>
        </p:nvSpPr>
        <p:spPr/>
        <p:txBody>
          <a:bodyPr/>
          <a:lstStyle/>
          <a:p>
            <a:r>
              <a:rPr lang="en-US" dirty="0"/>
              <a:t>Reconstruction Constitutions and Their Aftermath</a:t>
            </a:r>
          </a:p>
          <a:p>
            <a:pPr lvl="1"/>
            <a:r>
              <a:rPr lang="en-US" dirty="0"/>
              <a:t>Constitution of 1866</a:t>
            </a:r>
          </a:p>
          <a:p>
            <a:pPr lvl="2"/>
            <a:r>
              <a:rPr lang="en-US" dirty="0"/>
              <a:t>Nullified secession</a:t>
            </a:r>
          </a:p>
          <a:p>
            <a:pPr lvl="2"/>
            <a:r>
              <a:rPr lang="en-US" dirty="0"/>
              <a:t>Abolished slavery</a:t>
            </a:r>
          </a:p>
          <a:p>
            <a:pPr lvl="2"/>
            <a:r>
              <a:rPr lang="en-US" dirty="0"/>
              <a:t>Renounced Confederate war debts</a:t>
            </a:r>
          </a:p>
          <a:p>
            <a:pPr lvl="2"/>
            <a:r>
              <a:rPr lang="en-US" dirty="0"/>
              <a:t>Reconstruction Act of 1867 voided this constitution</a:t>
            </a:r>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6</a:t>
            </a:fld>
            <a:endParaRPr lang="en-US" altLang="en-US" dirty="0">
              <a:solidFill>
                <a:prstClr val="black"/>
              </a:solidFill>
            </a:endParaRPr>
          </a:p>
        </p:txBody>
      </p:sp>
    </p:spTree>
    <p:extLst>
      <p:ext uri="{BB962C8B-B14F-4D97-AF65-F5344CB8AC3E}">
        <p14:creationId xmlns:p14="http://schemas.microsoft.com/office/powerpoint/2010/main" val="2704447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TEXAS CONSTITUTIONS </a:t>
            </a:r>
            <a:br>
              <a:rPr lang="en-US" dirty="0"/>
            </a:br>
            <a:r>
              <a:rPr lang="en-US" dirty="0"/>
              <a:t>IN HISTORY</a:t>
            </a:r>
          </a:p>
        </p:txBody>
      </p:sp>
      <p:sp>
        <p:nvSpPr>
          <p:cNvPr id="3" name="Content Placeholder 2"/>
          <p:cNvSpPr>
            <a:spLocks noGrp="1"/>
          </p:cNvSpPr>
          <p:nvPr>
            <p:ph idx="1"/>
          </p:nvPr>
        </p:nvSpPr>
        <p:spPr/>
        <p:txBody>
          <a:bodyPr>
            <a:normAutofit fontScale="92500" lnSpcReduction="20000"/>
          </a:bodyPr>
          <a:lstStyle/>
          <a:p>
            <a:pPr>
              <a:lnSpc>
                <a:spcPct val="110000"/>
              </a:lnSpc>
              <a:spcBef>
                <a:spcPts val="600"/>
              </a:spcBef>
            </a:pPr>
            <a:r>
              <a:rPr lang="en-US" dirty="0"/>
              <a:t>Reconstruction Constitutions and Their </a:t>
            </a:r>
            <a:r>
              <a:rPr lang="en-US" dirty="0" smtClean="0"/>
              <a:t>Aftermath (cont.)</a:t>
            </a:r>
            <a:endParaRPr lang="en-US" dirty="0"/>
          </a:p>
          <a:p>
            <a:pPr marL="547688" lvl="1" eaLnBrk="1" hangingPunct="1">
              <a:lnSpc>
                <a:spcPct val="110000"/>
              </a:lnSpc>
              <a:spcBef>
                <a:spcPts val="600"/>
              </a:spcBef>
            </a:pPr>
            <a:r>
              <a:rPr lang="en-US" altLang="en-US" dirty="0">
                <a:ea typeface="ＭＳ Ｐゴシック" pitchFamily="34" charset="-128"/>
              </a:rPr>
              <a:t>Constitution of 1869</a:t>
            </a:r>
          </a:p>
          <a:p>
            <a:pPr lvl="2" eaLnBrk="1" hangingPunct="1">
              <a:lnSpc>
                <a:spcPct val="110000"/>
              </a:lnSpc>
              <a:spcBef>
                <a:spcPts val="600"/>
              </a:spcBef>
              <a:buClr>
                <a:srgbClr val="956251"/>
              </a:buClr>
            </a:pPr>
            <a:r>
              <a:rPr lang="en-US" altLang="en-US" dirty="0">
                <a:ea typeface="ＭＳ Ｐゴシック" pitchFamily="34" charset="-128"/>
              </a:rPr>
              <a:t>Centralized state power in </a:t>
            </a:r>
            <a:r>
              <a:rPr lang="en-US" altLang="en-US" dirty="0" smtClean="0">
                <a:ea typeface="ＭＳ Ｐゴシック" pitchFamily="34" charset="-128"/>
              </a:rPr>
              <a:t>governor’</a:t>
            </a:r>
            <a:r>
              <a:rPr lang="en-US" altLang="ja-JP" dirty="0" smtClean="0">
                <a:ea typeface="ＭＳ Ｐゴシック" pitchFamily="34" charset="-128"/>
              </a:rPr>
              <a:t>s </a:t>
            </a:r>
            <a:r>
              <a:rPr lang="en-US" altLang="ja-JP" dirty="0">
                <a:ea typeface="ＭＳ Ｐゴシック" pitchFamily="34" charset="-128"/>
              </a:rPr>
              <a:t>hands</a:t>
            </a:r>
          </a:p>
          <a:p>
            <a:pPr lvl="2" eaLnBrk="1" hangingPunct="1">
              <a:lnSpc>
                <a:spcPct val="110000"/>
              </a:lnSpc>
              <a:spcBef>
                <a:spcPts val="600"/>
              </a:spcBef>
              <a:buClr>
                <a:srgbClr val="956251"/>
              </a:buClr>
            </a:pPr>
            <a:r>
              <a:rPr lang="en-US" altLang="en-US" dirty="0">
                <a:ea typeface="ＭＳ Ｐゴシック" pitchFamily="34" charset="-128"/>
              </a:rPr>
              <a:t>Lengthened </a:t>
            </a:r>
            <a:r>
              <a:rPr lang="en-US" altLang="en-US" dirty="0" smtClean="0">
                <a:ea typeface="ＭＳ Ｐゴシック" pitchFamily="34" charset="-128"/>
              </a:rPr>
              <a:t>chief executive</a:t>
            </a:r>
            <a:r>
              <a:rPr lang="en-US" altLang="ja-JP" dirty="0" smtClean="0">
                <a:ea typeface="ＭＳ Ｐゴシック" pitchFamily="34" charset="-128"/>
              </a:rPr>
              <a:t>’s term </a:t>
            </a:r>
            <a:r>
              <a:rPr lang="en-US" altLang="ja-JP" dirty="0">
                <a:ea typeface="ＭＳ Ｐゴシック" pitchFamily="34" charset="-128"/>
              </a:rPr>
              <a:t>to four years</a:t>
            </a:r>
          </a:p>
          <a:p>
            <a:pPr lvl="2" eaLnBrk="1" hangingPunct="1">
              <a:lnSpc>
                <a:spcPct val="110000"/>
              </a:lnSpc>
              <a:spcBef>
                <a:spcPts val="600"/>
              </a:spcBef>
              <a:buClr>
                <a:srgbClr val="956251"/>
              </a:buClr>
            </a:pPr>
            <a:r>
              <a:rPr lang="en-US" altLang="en-US" dirty="0" smtClean="0">
                <a:ea typeface="ＭＳ Ｐゴシック" pitchFamily="34" charset="-128"/>
              </a:rPr>
              <a:t>Gave governor appointment powers</a:t>
            </a:r>
            <a:endParaRPr lang="en-US" altLang="en-US" dirty="0">
              <a:ea typeface="ＭＳ Ｐゴシック" pitchFamily="34" charset="-128"/>
            </a:endParaRPr>
          </a:p>
          <a:p>
            <a:pPr lvl="2" eaLnBrk="1" hangingPunct="1">
              <a:lnSpc>
                <a:spcPct val="110000"/>
              </a:lnSpc>
              <a:spcBef>
                <a:spcPts val="600"/>
              </a:spcBef>
              <a:buClr>
                <a:srgbClr val="956251"/>
              </a:buClr>
            </a:pPr>
            <a:r>
              <a:rPr lang="en-US" altLang="en-US" dirty="0">
                <a:ea typeface="ＭＳ Ｐゴシック" pitchFamily="34" charset="-128"/>
              </a:rPr>
              <a:t>Provided for annual legislative sessions</a:t>
            </a:r>
          </a:p>
          <a:p>
            <a:pPr lvl="2" eaLnBrk="1" hangingPunct="1">
              <a:lnSpc>
                <a:spcPct val="110000"/>
              </a:lnSpc>
              <a:spcBef>
                <a:spcPts val="600"/>
              </a:spcBef>
              <a:buClr>
                <a:srgbClr val="956251"/>
              </a:buClr>
            </a:pPr>
            <a:r>
              <a:rPr lang="en-US" altLang="en-US" dirty="0">
                <a:ea typeface="ＭＳ Ｐゴシック" pitchFamily="34" charset="-128"/>
              </a:rPr>
              <a:t>Centralized the public school system </a:t>
            </a:r>
          </a:p>
          <a:p>
            <a:pPr lvl="2" eaLnBrk="1" hangingPunct="1">
              <a:lnSpc>
                <a:spcPct val="110000"/>
              </a:lnSpc>
              <a:spcBef>
                <a:spcPts val="600"/>
              </a:spcBef>
              <a:buClr>
                <a:srgbClr val="956251"/>
              </a:buClr>
            </a:pPr>
            <a:r>
              <a:rPr lang="en-US" altLang="en-US" dirty="0" smtClean="0">
                <a:ea typeface="ＭＳ Ｐゴシック" pitchFamily="34" charset="-128"/>
              </a:rPr>
              <a:t>Instrument </a:t>
            </a:r>
            <a:r>
              <a:rPr lang="en-US" altLang="en-US" dirty="0">
                <a:ea typeface="ＭＳ Ｐゴシック" pitchFamily="34" charset="-128"/>
              </a:rPr>
              <a:t>for </a:t>
            </a:r>
            <a:r>
              <a:rPr lang="en-US" altLang="en-US" dirty="0" smtClean="0">
                <a:ea typeface="ＭＳ Ｐゴシック" pitchFamily="34" charset="-128"/>
              </a:rPr>
              <a:t>era </a:t>
            </a:r>
            <a:r>
              <a:rPr lang="en-US" altLang="en-US" dirty="0">
                <a:ea typeface="ＭＳ Ｐゴシック" pitchFamily="34" charset="-128"/>
              </a:rPr>
              <a:t>of corrupt and abusive government</a:t>
            </a:r>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7</a:t>
            </a:fld>
            <a:endParaRPr lang="en-US" altLang="en-US" dirty="0">
              <a:solidFill>
                <a:prstClr val="black"/>
              </a:solidFill>
            </a:endParaRPr>
          </a:p>
        </p:txBody>
      </p:sp>
    </p:spTree>
    <p:extLst>
      <p:ext uri="{BB962C8B-B14F-4D97-AF65-F5344CB8AC3E}">
        <p14:creationId xmlns:p14="http://schemas.microsoft.com/office/powerpoint/2010/main" val="42813638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smtClean="0"/>
              <a:t>RECONSTRUCTION CORRUPTION</a:t>
            </a:r>
            <a:endParaRPr lang="en-US" cap="none"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8</a:t>
            </a:fld>
            <a:endParaRPr lang="en-US" altLang="en-US" dirty="0">
              <a:solidFill>
                <a:prstClr val="black"/>
              </a:solidFill>
            </a:endParaRPr>
          </a:p>
        </p:txBody>
      </p:sp>
      <p:sp>
        <p:nvSpPr>
          <p:cNvPr id="6" name="TextBox 5"/>
          <p:cNvSpPr txBox="1"/>
          <p:nvPr/>
        </p:nvSpPr>
        <p:spPr>
          <a:xfrm>
            <a:off x="685800" y="2368379"/>
            <a:ext cx="3657600" cy="2308324"/>
          </a:xfrm>
          <a:prstGeom prst="rect">
            <a:avLst/>
          </a:prstGeom>
          <a:noFill/>
        </p:spPr>
        <p:txBody>
          <a:bodyPr wrap="square" rtlCol="0">
            <a:spAutoFit/>
          </a:bodyPr>
          <a:lstStyle/>
          <a:p>
            <a:r>
              <a:rPr lang="en-US" sz="2400" dirty="0" smtClean="0">
                <a:solidFill>
                  <a:schemeClr val="tx2"/>
                </a:solidFill>
                <a:latin typeface="Arial" panose="020B0604020202020204" pitchFamily="34" charset="0"/>
                <a:cs typeface="Arial" panose="020B0604020202020204" pitchFamily="34" charset="0"/>
              </a:rPr>
              <a:t>E. J. Davis remained loyal to the United States, and his service in the Union army was a bitter reminder of Texas’ defeat in the Civil War.</a:t>
            </a:r>
            <a:endParaRPr lang="en-US" sz="2400" dirty="0">
              <a:solidFill>
                <a:schemeClr val="tx2"/>
              </a:solidFill>
              <a:latin typeface="Arial" panose="020B0604020202020204" pitchFamily="34" charset="0"/>
              <a:cs typeface="Arial" panose="020B0604020202020204" pitchFamily="34" charset="0"/>
            </a:endParaRPr>
          </a:p>
        </p:txBody>
      </p:sp>
      <p:pic>
        <p:nvPicPr>
          <p:cNvPr id="7" name="Content Placeholder 6"/>
          <p:cNvPicPr>
            <a:picLocks noGrp="1" noChangeAspect="1"/>
          </p:cNvPicPr>
          <p:nvPr>
            <p:ph idx="1"/>
          </p:nvPr>
        </p:nvPicPr>
        <p:blipFill>
          <a:blip r:embed="rId3"/>
          <a:stretch>
            <a:fillRect/>
          </a:stretch>
        </p:blipFill>
        <p:spPr>
          <a:xfrm>
            <a:off x="4953000" y="1981200"/>
            <a:ext cx="3124200" cy="3985655"/>
          </a:xfrm>
          <a:prstGeom prst="rect">
            <a:avLst/>
          </a:prstGeom>
        </p:spPr>
      </p:pic>
    </p:spTree>
    <p:extLst>
      <p:ext uri="{BB962C8B-B14F-4D97-AF65-F5344CB8AC3E}">
        <p14:creationId xmlns:p14="http://schemas.microsoft.com/office/powerpoint/2010/main" val="2451209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TEXAS CONSTITUTIONS </a:t>
            </a:r>
            <a:br>
              <a:rPr lang="en-US" dirty="0"/>
            </a:br>
            <a:r>
              <a:rPr lang="en-US" dirty="0"/>
              <a:t>IN HISTORY</a:t>
            </a:r>
          </a:p>
        </p:txBody>
      </p:sp>
      <p:sp>
        <p:nvSpPr>
          <p:cNvPr id="3" name="Content Placeholder 2"/>
          <p:cNvSpPr>
            <a:spLocks noGrp="1"/>
          </p:cNvSpPr>
          <p:nvPr>
            <p:ph idx="1"/>
          </p:nvPr>
        </p:nvSpPr>
        <p:spPr/>
        <p:txBody>
          <a:bodyPr/>
          <a:lstStyle/>
          <a:p>
            <a:pPr>
              <a:spcBef>
                <a:spcPts val="600"/>
              </a:spcBef>
            </a:pPr>
            <a:r>
              <a:rPr lang="en-US" dirty="0"/>
              <a:t>Reconstruction Constitutions and Their </a:t>
            </a:r>
            <a:r>
              <a:rPr lang="en-US" dirty="0" smtClean="0"/>
              <a:t>Aftermath (cont.)</a:t>
            </a:r>
            <a:endParaRPr lang="en-US" dirty="0"/>
          </a:p>
          <a:p>
            <a:pPr marL="547688" lvl="1" eaLnBrk="1" hangingPunct="1">
              <a:spcBef>
                <a:spcPts val="600"/>
              </a:spcBef>
            </a:pPr>
            <a:r>
              <a:rPr lang="en-US" altLang="en-US" dirty="0">
                <a:ea typeface="ＭＳ Ｐゴシック" pitchFamily="34" charset="-128"/>
              </a:rPr>
              <a:t>The Constitutional Convention of 1875</a:t>
            </a:r>
          </a:p>
          <a:p>
            <a:pPr lvl="2" eaLnBrk="1" hangingPunct="1">
              <a:spcBef>
                <a:spcPts val="600"/>
              </a:spcBef>
              <a:buClr>
                <a:srgbClr val="956251"/>
              </a:buClr>
            </a:pPr>
            <a:r>
              <a:rPr lang="en-US" altLang="en-US" dirty="0">
                <a:ea typeface="ＭＳ Ｐゴシック" pitchFamily="34" charset="-128"/>
              </a:rPr>
              <a:t>Grangers platform of </a:t>
            </a:r>
            <a:r>
              <a:rPr lang="ja-JP" altLang="en-US" dirty="0">
                <a:ea typeface="ＭＳ Ｐゴシック" pitchFamily="34" charset="-128"/>
              </a:rPr>
              <a:t>“</a:t>
            </a:r>
            <a:r>
              <a:rPr lang="en-US" altLang="ja-JP" dirty="0">
                <a:ea typeface="ＭＳ Ｐゴシック" pitchFamily="34" charset="-128"/>
              </a:rPr>
              <a:t>retrenchment and reform</a:t>
            </a:r>
            <a:r>
              <a:rPr lang="ja-JP" altLang="en-US" dirty="0">
                <a:ea typeface="ＭＳ Ｐゴシック" pitchFamily="34" charset="-128"/>
              </a:rPr>
              <a:t>”</a:t>
            </a:r>
            <a:endParaRPr lang="en-US" altLang="ja-JP" dirty="0">
              <a:ea typeface="ＭＳ Ｐゴシック" pitchFamily="34" charset="-128"/>
            </a:endParaRPr>
          </a:p>
          <a:p>
            <a:pPr lvl="2" eaLnBrk="1" hangingPunct="1">
              <a:spcBef>
                <a:spcPts val="600"/>
              </a:spcBef>
              <a:buClr>
                <a:srgbClr val="956251"/>
              </a:buClr>
            </a:pPr>
            <a:r>
              <a:rPr lang="en-US" altLang="en-US" dirty="0">
                <a:ea typeface="ＭＳ Ｐゴシック" pitchFamily="34" charset="-128"/>
              </a:rPr>
              <a:t>Cut salaries for governing officials</a:t>
            </a:r>
          </a:p>
          <a:p>
            <a:pPr lvl="2" eaLnBrk="1" hangingPunct="1">
              <a:spcBef>
                <a:spcPts val="600"/>
              </a:spcBef>
              <a:buClr>
                <a:srgbClr val="956251"/>
              </a:buClr>
            </a:pPr>
            <a:r>
              <a:rPr lang="en-US" altLang="en-US" dirty="0">
                <a:ea typeface="ＭＳ Ｐゴシック" pitchFamily="34" charset="-128"/>
              </a:rPr>
              <a:t>Placed limits on property taxes</a:t>
            </a:r>
          </a:p>
          <a:p>
            <a:pPr lvl="2" eaLnBrk="1" hangingPunct="1">
              <a:spcBef>
                <a:spcPts val="600"/>
              </a:spcBef>
              <a:buClr>
                <a:srgbClr val="956251"/>
              </a:buClr>
            </a:pPr>
            <a:r>
              <a:rPr lang="en-US" altLang="en-US" dirty="0">
                <a:ea typeface="ＭＳ Ｐゴシック" pitchFamily="34" charset="-128"/>
              </a:rPr>
              <a:t>Restricted state borrowing</a:t>
            </a:r>
          </a:p>
          <a:p>
            <a:pPr lvl="2" eaLnBrk="1" hangingPunct="1">
              <a:spcBef>
                <a:spcPts val="600"/>
              </a:spcBef>
              <a:buClr>
                <a:srgbClr val="956251"/>
              </a:buClr>
            </a:pPr>
            <a:r>
              <a:rPr lang="en-US" altLang="en-US" dirty="0">
                <a:ea typeface="ＭＳ Ｐゴシック" pitchFamily="34" charset="-128"/>
              </a:rPr>
              <a:t>Limited legislative sessions</a:t>
            </a:r>
          </a:p>
          <a:p>
            <a:pPr lvl="2" eaLnBrk="1" hangingPunct="1">
              <a:spcBef>
                <a:spcPts val="600"/>
              </a:spcBef>
              <a:buClr>
                <a:srgbClr val="956251"/>
              </a:buClr>
            </a:pPr>
            <a:r>
              <a:rPr lang="en-US" altLang="en-US" dirty="0">
                <a:ea typeface="ＭＳ Ｐゴシック" pitchFamily="34" charset="-128"/>
              </a:rPr>
              <a:t>Strengthened local government</a:t>
            </a:r>
          </a:p>
          <a:p>
            <a:endParaRPr lang="en-US" dirty="0"/>
          </a:p>
        </p:txBody>
      </p:sp>
      <p:sp>
        <p:nvSpPr>
          <p:cNvPr id="4" name="Footer Placeholder 3"/>
          <p:cNvSpPr>
            <a:spLocks noGrp="1"/>
          </p:cNvSpPr>
          <p:nvPr>
            <p:ph type="ftr" sz="quarter" idx="10"/>
          </p:nvPr>
        </p:nvSpPr>
        <p:spPr/>
        <p:txBody>
          <a:bodyPr/>
          <a:lstStyle/>
          <a:p>
            <a:pPr>
              <a:defRPr/>
            </a:pPr>
            <a:r>
              <a:rPr lang="en-US" altLang="en-US" dirty="0" smtClean="0">
                <a:solidFill>
                  <a:srgbClr val="464653"/>
                </a:solidFill>
              </a:rPr>
              <a:t>Copyright © 2016 Cengage Learning. All rights reserved.</a:t>
            </a:r>
            <a:endParaRPr lang="en-US" altLang="en-US" dirty="0">
              <a:solidFill>
                <a:srgbClr val="464653"/>
              </a:solidFill>
            </a:endParaRPr>
          </a:p>
        </p:txBody>
      </p:sp>
      <p:sp>
        <p:nvSpPr>
          <p:cNvPr id="5" name="Slide Number Placeholder 4"/>
          <p:cNvSpPr>
            <a:spLocks noGrp="1"/>
          </p:cNvSpPr>
          <p:nvPr>
            <p:ph type="sldNum" sz="quarter" idx="11"/>
          </p:nvPr>
        </p:nvSpPr>
        <p:spPr/>
        <p:txBody>
          <a:bodyPr/>
          <a:lstStyle/>
          <a:p>
            <a:pPr>
              <a:defRPr/>
            </a:pPr>
            <a:fld id="{6FBCB0F2-CE0A-4322-A452-CA1085507BAA}" type="slidenum">
              <a:rPr lang="en-US" altLang="en-US" smtClean="0">
                <a:solidFill>
                  <a:prstClr val="black"/>
                </a:solidFill>
              </a:rPr>
              <a:pPr>
                <a:defRPr/>
              </a:pPr>
              <a:t>9</a:t>
            </a:fld>
            <a:endParaRPr lang="en-US" altLang="en-US" dirty="0">
              <a:solidFill>
                <a:prstClr val="black"/>
              </a:solidFill>
            </a:endParaRPr>
          </a:p>
        </p:txBody>
      </p:sp>
    </p:spTree>
    <p:extLst>
      <p:ext uri="{BB962C8B-B14F-4D97-AF65-F5344CB8AC3E}">
        <p14:creationId xmlns:p14="http://schemas.microsoft.com/office/powerpoint/2010/main" val="30641265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TotalTime>
  <Words>2012</Words>
  <Application>Microsoft Office PowerPoint</Application>
  <PresentationFormat>On-screen Show (4:3)</PresentationFormat>
  <Paragraphs>297</Paragraphs>
  <Slides>29</Slides>
  <Notes>26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Apothecary</vt:lpstr>
      <vt:lpstr>PowerPoint Presentation</vt:lpstr>
      <vt:lpstr>learning objectives</vt:lpstr>
      <vt:lpstr>TEXAS CONSTITUTIONS  IN HISTORY</vt:lpstr>
      <vt:lpstr>TEXAS CONSTITUTIONS  IN HISTORY</vt:lpstr>
      <vt:lpstr>TEXAS CONSTITUTIONS  IN HISTORY</vt:lpstr>
      <vt:lpstr>TEXAS CONSTITUTIONS  IN HISTORY</vt:lpstr>
      <vt:lpstr>TEXAS CONSTITUTIONS  IN HISTORY</vt:lpstr>
      <vt:lpstr>RECONSTRUCTION CORRUPTION</vt:lpstr>
      <vt:lpstr>TEXAS CONSTITUTIONS  IN HISTORY</vt:lpstr>
      <vt:lpstr>the Texas constitution today</vt:lpstr>
      <vt:lpstr>the texas constitution today</vt:lpstr>
      <vt:lpstr>the texas constitution today</vt:lpstr>
      <vt:lpstr>Basic Rights in the Texas and U.S. Constitutions</vt:lpstr>
      <vt:lpstr>the texas constitution today</vt:lpstr>
      <vt:lpstr>the texas constitution today</vt:lpstr>
      <vt:lpstr>The Growth in the Number of Texans Represented by Each State Legislator: 1880-2010</vt:lpstr>
      <vt:lpstr>the texas constitution today</vt:lpstr>
      <vt:lpstr>the texas constitution today</vt:lpstr>
      <vt:lpstr>the texas constitution today</vt:lpstr>
      <vt:lpstr>the texas constitution today</vt:lpstr>
      <vt:lpstr>the texas constitution today</vt:lpstr>
      <vt:lpstr>the texas constitution today</vt:lpstr>
      <vt:lpstr>States Where the Constitution Allows Citizens to Put Initiatives and Popular Referendums on the Ballot</vt:lpstr>
      <vt:lpstr>the texas constitution today</vt:lpstr>
      <vt:lpstr>the texas constitution today</vt:lpstr>
      <vt:lpstr>Amending and Revising the Texas Constitution</vt:lpstr>
      <vt:lpstr>Amending and Revising the Texas Constitution</vt:lpstr>
      <vt:lpstr>Amending and Revising the Texas Constitution</vt:lpstr>
      <vt:lpstr>Amending and Revising the Texas Constitution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dc:creator>
  <cp:lastModifiedBy>tics</cp:lastModifiedBy>
  <cp:revision>23</cp:revision>
  <dcterms:created xsi:type="dcterms:W3CDTF">2006-08-16T00:00:00Z</dcterms:created>
  <dcterms:modified xsi:type="dcterms:W3CDTF">2015-09-18T19:40:29Z</dcterms:modified>
</cp:coreProperties>
</file>